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52" r:id="rId4"/>
    <p:sldId id="276" r:id="rId5"/>
    <p:sldId id="268" r:id="rId7"/>
    <p:sldId id="259" r:id="rId8"/>
    <p:sldId id="260" r:id="rId9"/>
    <p:sldId id="265" r:id="rId10"/>
    <p:sldId id="354" r:id="rId11"/>
    <p:sldId id="353" r:id="rId12"/>
    <p:sldId id="300" r:id="rId13"/>
    <p:sldId id="301" r:id="rId14"/>
    <p:sldId id="272" r:id="rId15"/>
    <p:sldId id="269" r:id="rId16"/>
    <p:sldId id="355" r:id="rId17"/>
    <p:sldId id="266" r:id="rId18"/>
    <p:sldId id="1867" r:id="rId19"/>
  </p:sldIdLst>
  <p:sldSz cx="9144000" cy="6858000" type="screen4x3"/>
  <p:notesSz cx="6735445" cy="98659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49"/>
  </p:normalViewPr>
  <p:slideViewPr>
    <p:cSldViewPr showGuides="1">
      <p:cViewPr varScale="1">
        <p:scale>
          <a:sx n="97" d="100"/>
          <a:sy n="97" d="100"/>
        </p:scale>
        <p:origin x="11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 panose="05050102010706020507"/>
              </a:rPr>
              <a:t>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r>
              <a:rPr lang="en-US"/>
              <a:t>Lesson 2.4 – Specific Combo Circuits &amp; Misc Topics</a:t>
            </a:r>
            <a:endParaRPr lang="en-US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714C73-61E2-6440-9E1E-0C6C157253F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explains the function of a demultiplexer.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 panose="05050102010706020507"/>
              </a:rPr>
              <a:t>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r>
              <a:rPr lang="en-US"/>
              <a:t>Lesson 2.4 – Specific Combo Circuits &amp; Misc Topics</a:t>
            </a:r>
            <a:endParaRPr lang="en-US"/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0F7A51-23CA-2149-BBA2-9760115260F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shows a typical application of a demultiplexer (in this case a 1-to-4 DEMUX). Ask students to share other common applications of DEMUXs.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 panose="05050102010706020507"/>
              </a:rPr>
              <a:t>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r>
              <a:rPr lang="en-US"/>
              <a:t>Lesson 2.4 – Specific Combo Circuits &amp; Misc Topics</a:t>
            </a:r>
            <a:endParaRPr lang="en-US"/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FB9F9A-327E-8D48-8A68-8FDDBD46576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SSI logic diagram, block diagram, and truth table for a 1-to-4 De-MUX</a:t>
            </a:r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 panose="05050102010706020507"/>
              </a:rPr>
              <a:t>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r>
              <a:rPr lang="en-US"/>
              <a:t>Lesson 2.4 – Specific Combo Circuits &amp; Misc Topics</a:t>
            </a:r>
            <a:endParaRPr lang="en-US"/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F4CF3-EB10-F641-8631-41BD3352B1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Waveform diagrams for a 1-to-4 De-MUX. The output signals (D0-D3) are colored RED to indicate when its is connected to the input X. Note: There is no significance to the value of the input data signal; it is intended solely to demonstrate that the select lines (A &amp; B) will determine what output signal is connected to the input.</a:t>
            </a:r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 panose="05050102010706020507"/>
              </a:rPr>
              <a:t>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r>
              <a:rPr lang="en-US"/>
              <a:t>Lesson 2.4 – Specific Combo Circuits &amp; Misc Topics</a:t>
            </a:r>
            <a:endParaRPr lang="en-US"/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CBEB30-9AE7-5949-83EE-F915ADD6D98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shows a typical application of a multiplexer (in this case a 4-to-1 MUX). Have the students share other common applications of MUXs.</a:t>
            </a:r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http://images.tigerdirect.ca/skuimages/large/Logitech-X-540-L23-7250-mai.jpg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 panose="05050102010706020507"/>
              </a:rPr>
              <a:t>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r>
              <a:rPr lang="en-US"/>
              <a:t>Lesson 2.4 – Specific Combo Circuits &amp; Misc Topics</a:t>
            </a:r>
            <a:endParaRPr lang="en-US"/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03C79D-B3D6-4040-AC13-F31B50A7B7F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98FE823-A861-984A-862A-A224AA9DEDF4}" type="slidenum">
              <a:rPr lang="en-US" altLang="en-US"/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E179BD-3B01-DF47-B104-CBFAD958CBDA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2355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F1A7FDE-018E-0842-9AEA-542B9A44BA7B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Waveform diagram for a 4-to-1 MUX. The input data signals (D0-D3) are colored RED to indicate when its is connected to the output Y. Note: There is no significance to the values of the four input data signals; they are intended solely to demonstrate that the select lines (A &amp; B) will select what input data signal will be connected to the output.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 &amp; Demultiplexers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 panose="05050102010706020507"/>
              </a:rPr>
              <a:t>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r>
              <a:rPr lang="en-US"/>
              <a:t>Lesson 2.4 – Specific Combo Circuits &amp; Misc Topics</a:t>
            </a:r>
            <a:endParaRPr lang="en-US"/>
          </a:p>
        </p:txBody>
      </p:sp>
      <p:sp>
        <p:nvSpPr>
          <p:cNvPr id="38918" name="Footer Placeholder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9358A1-8E95-9145-B1D3-077804F5764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002A48-A40C-0E48-8F53-7248FB2CDFAE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2765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D522067-50C6-354D-B5A4-D7BC185E7283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0E4B39-DBA2-DA4C-920F-2FBB70266019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DE0A810-BD4A-F541-9319-FE16461DA73C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4FB52AC-16E6-DA4D-A593-A2E0DCAB956C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5123" name="Notes Placeholder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512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35330" indent="-28257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30300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583055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35175" indent="-227330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4923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495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067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639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9DD8A02-2029-824E-99E1-623E64D8A5E6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174AEF6-9039-9045-A155-9B7383054323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7171" name="Notes Placeholder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 lIns="92026" tIns="46013" rIns="92026" bIns="46013"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35330" indent="-28257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30300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583055" indent="-225425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35175" indent="-227330" defTabSz="920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4923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495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067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63975" indent="-22733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9C668B5-C2EF-6D4D-B1F3-6C3CAEF9D44A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</a:fld>
            <a:endParaRPr lang="en-US" altLang="en-US"/>
          </a:p>
        </p:txBody>
      </p:sp>
      <p:grpSp>
        <p:nvGrpSpPr>
          <p:cNvPr id="95240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0E097A76-C5EF-414F-9BA2-23638C527C07}" type="datetime1">
              <a:rPr lang="en-US"/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</a:fld>
            <a:endParaRPr lang="en-US" altLang="en-US"/>
          </a:p>
        </p:txBody>
      </p:sp>
      <p:grpSp>
        <p:nvGrpSpPr>
          <p:cNvPr id="94216" name="Group 8"/>
          <p:cNvGrpSpPr/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png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Lecture 05: Digital System Design</a:t>
            </a:r>
            <a:endParaRPr lang="en-US" sz="32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.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www.ru.ac.bd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Dr. Mahboob Qaosar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85800"/>
          </a:xfrm>
        </p:spPr>
        <p:txBody>
          <a:bodyPr anchor="ctr"/>
          <a:lstStyle/>
          <a:p>
            <a:pPr eaLnBrk="1" hangingPunct="1"/>
            <a:r>
              <a:rPr lang="en-US" altLang="en-US" sz="4000" b="1" dirty="0"/>
              <a:t>Multiplexer Versus Decoder</a:t>
            </a:r>
            <a:endParaRPr lang="en-US" altLang="en-US" sz="4000" dirty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52400" y="990600"/>
          <a:ext cx="4294188" cy="453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5" name="Document" r:id="rId1" imgW="14011275" imgH="14354175" progId="Word.Document.8">
                  <p:embed/>
                </p:oleObj>
              </mc:Choice>
              <mc:Fallback>
                <p:oleObj name="Document" r:id="rId1" imgW="14011275" imgH="143541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4294188" cy="453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28600" y="586740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Note that the multiplexer has an extra OR gate. A1 and A0 are the two inputs in decoder.  There are four inputs plus two selecs in multiplexer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6148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4572000" y="914400"/>
          <a:ext cx="385286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6" name="Bitmap Image" r:id="rId3" imgW="1952625" imgH="2162175" progId="Paint.Picture">
                  <p:embed/>
                </p:oleObj>
              </mc:Choice>
              <mc:Fallback>
                <p:oleObj name="Bitmap Image" r:id="rId3" imgW="1952625" imgH="216217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14400"/>
                        <a:ext cx="3852863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33400" y="5334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4-to-1 Multiplexer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5867400" y="5181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2-t0-4 Decoder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en-US" sz="4200" dirty="0"/>
              <a:t>Demultiplexer (DEMUX)</a:t>
            </a:r>
            <a:endParaRPr lang="en-US" altLang="en-US" sz="4200" dirty="0"/>
          </a:p>
        </p:txBody>
      </p:sp>
      <p:sp>
        <p:nvSpPr>
          <p:cNvPr id="22531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>
                <a:highlight>
                  <a:srgbClr val="FFFF00"/>
                </a:highlight>
              </a:rPr>
              <a:t>A DEMUX is a digital switch with a single input (source) and a multiple outputs </a:t>
            </a:r>
            <a:r>
              <a:rPr lang="en-US" altLang="en-US" sz="2400"/>
              <a:t>(destinations).</a:t>
            </a:r>
            <a:endParaRPr lang="en-US" altLang="en-US" sz="24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/>
              <a:t>The select lines determine which output the input is connected to.</a:t>
            </a: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DEMUX Types</a:t>
            </a:r>
            <a:endParaRPr lang="en-US" altLang="en-US" sz="24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1-to-2 (1 select line)</a:t>
            </a:r>
            <a:endParaRPr lang="en-US" altLang="en-US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1-to-4 (2 select lines)</a:t>
            </a:r>
            <a:endParaRPr lang="en-US" altLang="en-US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1-to-8 (3 select lines)</a:t>
            </a:r>
            <a:endParaRPr lang="en-US" altLang="en-US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1-to-16 (4 select lines)</a:t>
            </a:r>
            <a:endParaRPr lang="en-US" altLang="en-US"/>
          </a:p>
          <a:p>
            <a:endParaRPr lang="en-US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0249EC-5524-6743-9088-82592A7A905E}" type="slidenum">
              <a:rPr lang="en-US" altLang="en-US"/>
            </a:fld>
            <a:endParaRPr lang="en-US" altLang="en-US"/>
          </a:p>
        </p:txBody>
      </p:sp>
      <p:sp>
        <p:nvSpPr>
          <p:cNvPr id="22533" name="TextBox 29"/>
          <p:cNvSpPr txBox="1">
            <a:spLocks noChangeArrowheads="1"/>
          </p:cNvSpPr>
          <p:nvPr/>
        </p:nvSpPr>
        <p:spPr bwMode="auto">
          <a:xfrm>
            <a:off x="5926138" y="1720850"/>
            <a:ext cx="21351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Demultiplexer </a:t>
            </a:r>
            <a:endParaRPr lang="en-US" altLang="en-US" sz="2400"/>
          </a:p>
          <a:p>
            <a:pPr algn="ctr" eaLnBrk="1" hangingPunct="1"/>
            <a:r>
              <a:rPr lang="en-US" altLang="en-US" sz="2000"/>
              <a:t>Block Diagram</a:t>
            </a:r>
            <a:endParaRPr lang="en-US" altLang="en-US" sz="2000"/>
          </a:p>
        </p:txBody>
      </p:sp>
      <p:grpSp>
        <p:nvGrpSpPr>
          <p:cNvPr id="22534" name="Group 54"/>
          <p:cNvGrpSpPr/>
          <p:nvPr/>
        </p:nvGrpSpPr>
        <p:grpSpPr bwMode="auto">
          <a:xfrm>
            <a:off x="5105400" y="2635250"/>
            <a:ext cx="3776663" cy="3003550"/>
            <a:chOff x="5105400" y="2635044"/>
            <a:chExt cx="3776606" cy="3003756"/>
          </a:xfrm>
        </p:grpSpPr>
        <p:cxnSp>
          <p:nvCxnSpPr>
            <p:cNvPr id="7" name="Straight Connector 6"/>
            <p:cNvCxnSpPr/>
            <p:nvPr/>
          </p:nvCxnSpPr>
          <p:spPr bwMode="auto">
            <a:xfrm flipH="1">
              <a:off x="7116733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rot="16200000">
              <a:off x="6538074" y="4677503"/>
              <a:ext cx="54931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7" name="TextBox 29"/>
            <p:cNvSpPr txBox="1">
              <a:spLocks noChangeArrowheads="1"/>
            </p:cNvSpPr>
            <p:nvPr/>
          </p:nvSpPr>
          <p:spPr bwMode="auto">
            <a:xfrm>
              <a:off x="6431433" y="4992469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Lines</a:t>
              </a:r>
              <a:endParaRPr lang="en-US" altLang="en-US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973750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9" name="TextBox 29"/>
            <p:cNvSpPr txBox="1">
              <a:spLocks noChangeArrowheads="1"/>
            </p:cNvSpPr>
            <p:nvPr/>
          </p:nvSpPr>
          <p:spPr bwMode="auto">
            <a:xfrm>
              <a:off x="5105400" y="3372145"/>
              <a:ext cx="8402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  <a:endParaRPr lang="en-US" altLang="en-US"/>
            </a:p>
            <a:p>
              <a:pPr algn="ctr" eaLnBrk="1" hangingPunct="1"/>
              <a:r>
                <a:rPr lang="en-US" altLang="en-US" sz="1400" i="1"/>
                <a:t>(source)</a:t>
              </a:r>
              <a:endParaRPr lang="en-US" altLang="en-US" sz="1400" i="1"/>
            </a:p>
          </p:txBody>
        </p:sp>
        <p:sp>
          <p:nvSpPr>
            <p:cNvPr id="22540" name="TextBox 29"/>
            <p:cNvSpPr txBox="1">
              <a:spLocks noChangeArrowheads="1"/>
            </p:cNvSpPr>
            <p:nvPr/>
          </p:nvSpPr>
          <p:spPr bwMode="auto">
            <a:xfrm>
              <a:off x="7623328" y="3380866"/>
              <a:ext cx="12586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Outputs</a:t>
              </a:r>
              <a:endParaRPr lang="en-US" altLang="en-US"/>
            </a:p>
            <a:p>
              <a:pPr algn="ctr" eaLnBrk="1" hangingPunct="1"/>
              <a:r>
                <a:rPr lang="en-US" altLang="en-US" sz="1400" i="1"/>
                <a:t>(destinations)</a:t>
              </a:r>
              <a:endParaRPr lang="en-US" altLang="en-US" sz="1400" i="1"/>
            </a:p>
          </p:txBody>
        </p:sp>
        <p:grpSp>
          <p:nvGrpSpPr>
            <p:cNvPr id="22541" name="Group 27"/>
            <p:cNvGrpSpPr/>
            <p:nvPr/>
          </p:nvGrpSpPr>
          <p:grpSpPr bwMode="auto">
            <a:xfrm>
              <a:off x="7117233" y="3200400"/>
              <a:ext cx="423513" cy="533400"/>
              <a:chOff x="7010400" y="2895600"/>
              <a:chExt cx="423513" cy="533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7145623" y="3275672"/>
                <a:ext cx="152411" cy="153986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1" name="Rectangle 23"/>
              <p:cNvSpPr>
                <a:spLocks noChangeArrowheads="1"/>
              </p:cNvSpPr>
              <p:nvPr/>
            </p:nvSpPr>
            <p:spPr bwMode="auto">
              <a:xfrm>
                <a:off x="7010400" y="2895600"/>
                <a:ext cx="4235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2</a:t>
                </a:r>
                <a:r>
                  <a:rPr lang="en-US" altLang="en-US" b="1" baseline="30000"/>
                  <a:t>N</a:t>
                </a:r>
                <a:endParaRPr lang="en-US" altLang="en-US" b="1" baseline="30000"/>
              </a:p>
            </p:txBody>
          </p:sp>
        </p:grpSp>
        <p:grpSp>
          <p:nvGrpSpPr>
            <p:cNvPr id="22542" name="Group 28"/>
            <p:cNvGrpSpPr/>
            <p:nvPr/>
          </p:nvGrpSpPr>
          <p:grpSpPr bwMode="auto">
            <a:xfrm>
              <a:off x="6118527" y="3200400"/>
              <a:ext cx="312906" cy="533400"/>
              <a:chOff x="5867400" y="2895600"/>
              <a:chExt cx="312906" cy="5334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5947244" y="3277260"/>
                <a:ext cx="152411" cy="15081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9" name="Rectangle 26"/>
              <p:cNvSpPr>
                <a:spLocks noChangeArrowheads="1"/>
              </p:cNvSpPr>
              <p:nvPr/>
            </p:nvSpPr>
            <p:spPr bwMode="auto">
              <a:xfrm>
                <a:off x="58674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1</a:t>
                </a:r>
                <a:endParaRPr lang="en-US" altLang="en-US" b="1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rot="5400000" flipH="1" flipV="1">
              <a:off x="6751607" y="4648138"/>
              <a:ext cx="152410" cy="152398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4" name="Rectangle 30"/>
            <p:cNvSpPr>
              <a:spLocks noChangeArrowheads="1"/>
            </p:cNvSpPr>
            <p:nvPr/>
          </p:nvSpPr>
          <p:spPr bwMode="auto">
            <a:xfrm>
              <a:off x="6324600" y="45074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  <a:endParaRPr lang="en-US" altLang="en-US" b="1"/>
            </a:p>
          </p:txBody>
        </p:sp>
        <p:grpSp>
          <p:nvGrpSpPr>
            <p:cNvPr id="22545" name="Group 53"/>
            <p:cNvGrpSpPr/>
            <p:nvPr/>
          </p:nvGrpSpPr>
          <p:grpSpPr bwMode="auto">
            <a:xfrm>
              <a:off x="6446818" y="2635044"/>
              <a:ext cx="674677" cy="2057541"/>
              <a:chOff x="4571314" y="4495800"/>
              <a:chExt cx="674677" cy="2057541"/>
            </a:xfrm>
          </p:grpSpPr>
          <p:sp>
            <p:nvSpPr>
              <p:cNvPr id="47" name="Freeform 46"/>
              <p:cNvSpPr/>
              <p:nvPr/>
            </p:nvSpPr>
            <p:spPr bwMode="auto">
              <a:xfrm>
                <a:off x="4571314" y="4495800"/>
                <a:ext cx="674677" cy="2057541"/>
              </a:xfrm>
              <a:custGeom>
                <a:avLst/>
                <a:gdLst>
                  <a:gd name="connsiteX0" fmla="*/ 11876 w 522515"/>
                  <a:gd name="connsiteY0" fmla="*/ 1080654 h 1365662"/>
                  <a:gd name="connsiteX1" fmla="*/ 0 w 522515"/>
                  <a:gd name="connsiteY1" fmla="*/ 273132 h 1365662"/>
                  <a:gd name="connsiteX2" fmla="*/ 522515 w 522515"/>
                  <a:gd name="connsiteY2" fmla="*/ 0 h 1365662"/>
                  <a:gd name="connsiteX3" fmla="*/ 522515 w 522515"/>
                  <a:gd name="connsiteY3" fmla="*/ 1365662 h 1365662"/>
                  <a:gd name="connsiteX4" fmla="*/ 11876 w 522515"/>
                  <a:gd name="connsiteY4" fmla="*/ 1080654 h 136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515" h="1365662">
                    <a:moveTo>
                      <a:pt x="11876" y="1080654"/>
                    </a:moveTo>
                    <a:lnTo>
                      <a:pt x="0" y="273132"/>
                    </a:lnTo>
                    <a:lnTo>
                      <a:pt x="522515" y="0"/>
                    </a:lnTo>
                    <a:lnTo>
                      <a:pt x="522515" y="1365662"/>
                    </a:lnTo>
                    <a:lnTo>
                      <a:pt x="11876" y="10806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547" name="TextBox 25"/>
              <p:cNvSpPr txBox="1">
                <a:spLocks noChangeArrowheads="1"/>
              </p:cNvSpPr>
              <p:nvPr/>
            </p:nvSpPr>
            <p:spPr bwMode="auto">
              <a:xfrm rot="-5400000">
                <a:off x="4400195" y="5339837"/>
                <a:ext cx="1018297" cy="369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FF"/>
                    </a:solidFill>
                  </a:rPr>
                  <a:t>DEMUX</a:t>
                </a:r>
                <a:endParaRPr lang="en-US" altLang="en-US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Typical Application of a DEMUX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69A506-3C99-4B44-A9A0-81E63B3C1037}" type="slidenum">
              <a:rPr lang="en-US" altLang="en-US"/>
            </a:fld>
            <a:endParaRPr lang="en-US" altLang="en-US"/>
          </a:p>
        </p:txBody>
      </p:sp>
      <p:grpSp>
        <p:nvGrpSpPr>
          <p:cNvPr id="23556" name="Group 94"/>
          <p:cNvGrpSpPr/>
          <p:nvPr/>
        </p:nvGrpSpPr>
        <p:grpSpPr bwMode="auto">
          <a:xfrm>
            <a:off x="625475" y="1403350"/>
            <a:ext cx="2378075" cy="596900"/>
            <a:chOff x="625476" y="1403350"/>
            <a:chExt cx="2377440" cy="596899"/>
          </a:xfrm>
        </p:grpSpPr>
        <p:sp>
          <p:nvSpPr>
            <p:cNvPr id="23610" name="TextBox 10"/>
            <p:cNvSpPr txBox="1">
              <a:spLocks noChangeArrowheads="1"/>
            </p:cNvSpPr>
            <p:nvPr/>
          </p:nvSpPr>
          <p:spPr bwMode="auto">
            <a:xfrm>
              <a:off x="769822" y="1403350"/>
              <a:ext cx="210312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Single Source</a:t>
              </a:r>
              <a:endParaRPr lang="en-US" altLang="en-US"/>
            </a:p>
          </p:txBody>
        </p:sp>
        <p:sp>
          <p:nvSpPr>
            <p:cNvPr id="363" name="Left Brace 362"/>
            <p:cNvSpPr/>
            <p:nvPr/>
          </p:nvSpPr>
          <p:spPr bwMode="auto">
            <a:xfrm rot="16200000" flipH="1" flipV="1">
              <a:off x="1699897" y="697229"/>
              <a:ext cx="228600" cy="23774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3557" name="Group 95"/>
          <p:cNvGrpSpPr/>
          <p:nvPr/>
        </p:nvGrpSpPr>
        <p:grpSpPr bwMode="auto">
          <a:xfrm>
            <a:off x="5457825" y="1403350"/>
            <a:ext cx="2560638" cy="596900"/>
            <a:chOff x="5458424" y="1403350"/>
            <a:chExt cx="2560320" cy="596900"/>
          </a:xfrm>
        </p:grpSpPr>
        <p:sp>
          <p:nvSpPr>
            <p:cNvPr id="361" name="Left Brace 360"/>
            <p:cNvSpPr/>
            <p:nvPr/>
          </p:nvSpPr>
          <p:spPr bwMode="auto">
            <a:xfrm rot="16200000" flipH="1" flipV="1">
              <a:off x="6624284" y="605790"/>
              <a:ext cx="228600" cy="256032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609" name="TextBox 10"/>
            <p:cNvSpPr txBox="1">
              <a:spLocks noChangeArrowheads="1"/>
            </p:cNvSpPr>
            <p:nvPr/>
          </p:nvSpPr>
          <p:spPr bwMode="auto">
            <a:xfrm>
              <a:off x="5528480" y="1403350"/>
              <a:ext cx="243840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Multiple Destinations</a:t>
              </a:r>
              <a:endParaRPr lang="en-US" altLang="en-US"/>
            </a:p>
          </p:txBody>
        </p:sp>
      </p:grpSp>
      <p:grpSp>
        <p:nvGrpSpPr>
          <p:cNvPr id="23558" name="Group 96"/>
          <p:cNvGrpSpPr/>
          <p:nvPr/>
        </p:nvGrpSpPr>
        <p:grpSpPr bwMode="auto">
          <a:xfrm>
            <a:off x="3573463" y="1403350"/>
            <a:ext cx="1287462" cy="596900"/>
            <a:chOff x="3573462" y="1403350"/>
            <a:chExt cx="1287937" cy="596900"/>
          </a:xfrm>
        </p:grpSpPr>
        <p:sp>
          <p:nvSpPr>
            <p:cNvPr id="364" name="Left Brace 363"/>
            <p:cNvSpPr/>
            <p:nvPr/>
          </p:nvSpPr>
          <p:spPr bwMode="auto">
            <a:xfrm rot="16200000" flipH="1" flipV="1">
              <a:off x="4099954" y="1245158"/>
              <a:ext cx="228600" cy="128158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607" name="TextBox 10"/>
            <p:cNvSpPr txBox="1">
              <a:spLocks noChangeArrowheads="1"/>
            </p:cNvSpPr>
            <p:nvPr/>
          </p:nvSpPr>
          <p:spPr bwMode="auto">
            <a:xfrm>
              <a:off x="3580286" y="1403350"/>
              <a:ext cx="1281113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Selector</a:t>
              </a:r>
              <a:endParaRPr lang="en-US" altLang="en-US"/>
            </a:p>
          </p:txBody>
        </p:sp>
      </p:grpSp>
      <p:grpSp>
        <p:nvGrpSpPr>
          <p:cNvPr id="23559" name="Group 86"/>
          <p:cNvGrpSpPr/>
          <p:nvPr/>
        </p:nvGrpSpPr>
        <p:grpSpPr bwMode="auto">
          <a:xfrm>
            <a:off x="3529013" y="3195638"/>
            <a:ext cx="1265237" cy="1524000"/>
            <a:chOff x="6627098" y="4724400"/>
            <a:chExt cx="1264920" cy="15240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627098" y="5408612"/>
              <a:ext cx="365034" cy="31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>
              <a:off x="6962724" y="6065044"/>
              <a:ext cx="365125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>
              <a:off x="7236511" y="6110287"/>
              <a:ext cx="274638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97" name="Group 85"/>
            <p:cNvGrpSpPr/>
            <p:nvPr/>
          </p:nvGrpSpPr>
          <p:grpSpPr bwMode="auto">
            <a:xfrm>
              <a:off x="7517922" y="4895297"/>
              <a:ext cx="374096" cy="1031051"/>
              <a:chOff x="7517922" y="4784782"/>
              <a:chExt cx="374096" cy="1031051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flipH="1">
                <a:off x="7525398" y="549336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7525398" y="5756885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7525398" y="4961547"/>
                <a:ext cx="366620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7525398" y="523301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05" name="TextBox 76"/>
              <p:cNvSpPr txBox="1">
                <a:spLocks noChangeArrowheads="1"/>
              </p:cNvSpPr>
              <p:nvPr/>
            </p:nvSpPr>
            <p:spPr bwMode="auto">
              <a:xfrm flipH="1">
                <a:off x="7517922" y="4784782"/>
                <a:ext cx="332142" cy="1031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D0</a:t>
                </a:r>
                <a:endParaRPr lang="en-US" altLang="en-US" sz="900" b="1"/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D1</a:t>
                </a:r>
                <a:endParaRPr lang="en-US" altLang="en-US" sz="900" b="1"/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D2</a:t>
                </a:r>
                <a:endParaRPr lang="en-US" altLang="en-US" sz="900" b="1"/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D3</a:t>
                </a:r>
                <a:endParaRPr lang="en-US" altLang="en-US" sz="900" b="1"/>
              </a:p>
            </p:txBody>
          </p:sp>
        </p:grpSp>
        <p:sp>
          <p:nvSpPr>
            <p:cNvPr id="23598" name="TextBox 77"/>
            <p:cNvSpPr txBox="1">
              <a:spLocks noChangeArrowheads="1"/>
            </p:cNvSpPr>
            <p:nvPr/>
          </p:nvSpPr>
          <p:spPr bwMode="auto">
            <a:xfrm flipH="1">
              <a:off x="6705600" y="5181600"/>
              <a:ext cx="2616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X</a:t>
              </a:r>
              <a:endParaRPr lang="en-US" altLang="en-US" sz="900" b="1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7003241" y="4724400"/>
              <a:ext cx="523744" cy="1365250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600" name="TextBox 80"/>
            <p:cNvSpPr txBox="1">
              <a:spLocks noChangeArrowheads="1"/>
            </p:cNvSpPr>
            <p:nvPr/>
          </p:nvSpPr>
          <p:spPr bwMode="auto">
            <a:xfrm rot="-5400000">
              <a:off x="6755496" y="5238817"/>
              <a:ext cx="1018227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DEMUX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3910013" y="4800600"/>
          <a:ext cx="218916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96"/>
                <a:gridCol w="264873"/>
                <a:gridCol w="1639893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Selected Destination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B/W Laser Printer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Fax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Machine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dk1"/>
                          </a:solidFill>
                        </a:rPr>
                        <a:t>Color</a:t>
                      </a:r>
                      <a:r>
                        <a:rPr lang="en-US" sz="1200" b="0" baseline="0" dirty="0">
                          <a:solidFill>
                            <a:schemeClr val="dk1"/>
                          </a:solidFill>
                        </a:rPr>
                        <a:t> Inkjet Printer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Plotter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576" name="Group 86"/>
          <p:cNvGrpSpPr/>
          <p:nvPr/>
        </p:nvGrpSpPr>
        <p:grpSpPr bwMode="auto">
          <a:xfrm>
            <a:off x="6416675" y="2057400"/>
            <a:ext cx="1731963" cy="612775"/>
            <a:chOff x="6643421" y="2057403"/>
            <a:chExt cx="1732785" cy="613272"/>
          </a:xfrm>
        </p:grpSpPr>
        <p:sp>
          <p:nvSpPr>
            <p:cNvPr id="23592" name="TextBox 324"/>
            <p:cNvSpPr txBox="1">
              <a:spLocks noChangeArrowheads="1"/>
            </p:cNvSpPr>
            <p:nvPr/>
          </p:nvSpPr>
          <p:spPr bwMode="auto">
            <a:xfrm>
              <a:off x="7473395" y="2133207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B/W Laser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Printer</a:t>
              </a:r>
              <a:endParaRPr lang="en-US" altLang="en-US" sz="1200"/>
            </a:p>
          </p:txBody>
        </p:sp>
        <p:pic>
          <p:nvPicPr>
            <p:cNvPr id="23593" name="Picture 5" descr="C:\Users\ghzite.MAIN\AppData\Local\Microsoft\Windows\Temporary Internet Files\Content.IE5\6GJ2YC6W\MPj04021840000[1]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421" y="2057403"/>
              <a:ext cx="802386" cy="61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80"/>
          <p:cNvGrpSpPr/>
          <p:nvPr/>
        </p:nvGrpSpPr>
        <p:grpSpPr bwMode="auto">
          <a:xfrm>
            <a:off x="6361113" y="3697288"/>
            <a:ext cx="1868487" cy="874712"/>
            <a:chOff x="6553200" y="3657599"/>
            <a:chExt cx="1868692" cy="874624"/>
          </a:xfrm>
        </p:grpSpPr>
        <p:sp>
          <p:nvSpPr>
            <p:cNvPr id="23590" name="TextBox 326"/>
            <p:cNvSpPr txBox="1">
              <a:spLocks noChangeArrowheads="1"/>
            </p:cNvSpPr>
            <p:nvPr/>
          </p:nvSpPr>
          <p:spPr bwMode="auto">
            <a:xfrm>
              <a:off x="7427709" y="3787878"/>
              <a:ext cx="9941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Color Inkjet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Printer</a:t>
              </a:r>
              <a:endParaRPr lang="en-US" altLang="en-US" sz="1200"/>
            </a:p>
          </p:txBody>
        </p:sp>
        <p:pic>
          <p:nvPicPr>
            <p:cNvPr id="23591" name="Picture 6" descr="C:\Users\ghzite.MAIN\AppData\Local\Microsoft\Windows\Temporary Internet Files\Content.IE5\AMO16GJE\MCj03968760000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657599"/>
              <a:ext cx="906628" cy="874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88"/>
          <p:cNvGrpSpPr/>
          <p:nvPr/>
        </p:nvGrpSpPr>
        <p:grpSpPr bwMode="auto">
          <a:xfrm>
            <a:off x="6119813" y="4897438"/>
            <a:ext cx="1924050" cy="1231900"/>
            <a:chOff x="6324600" y="4876800"/>
            <a:chExt cx="1924098" cy="1231900"/>
          </a:xfrm>
        </p:grpSpPr>
        <p:sp>
          <p:nvSpPr>
            <p:cNvPr id="23588" name="TextBox 327"/>
            <p:cNvSpPr txBox="1">
              <a:spLocks noChangeArrowheads="1"/>
            </p:cNvSpPr>
            <p:nvPr/>
          </p:nvSpPr>
          <p:spPr bwMode="auto">
            <a:xfrm>
              <a:off x="7620000" y="510540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Pen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Plotter</a:t>
              </a:r>
              <a:endParaRPr lang="en-US" altLang="en-US" sz="1200"/>
            </a:p>
          </p:txBody>
        </p:sp>
        <p:pic>
          <p:nvPicPr>
            <p:cNvPr id="23589" name="Picture 7" descr="C:\Users\ghzite.MAIN\AppData\Local\Microsoft\Windows\Temporary Internet Files\Content.IE5\J34ZSQZE\MCj02809330000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876800"/>
              <a:ext cx="1328738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85"/>
          <p:cNvGrpSpPr/>
          <p:nvPr/>
        </p:nvGrpSpPr>
        <p:grpSpPr bwMode="auto">
          <a:xfrm>
            <a:off x="6437313" y="2590800"/>
            <a:ext cx="1690687" cy="857250"/>
            <a:chOff x="6615989" y="2590800"/>
            <a:chExt cx="1690486" cy="857250"/>
          </a:xfrm>
        </p:grpSpPr>
        <p:sp>
          <p:nvSpPr>
            <p:cNvPr id="23586" name="TextBox 325"/>
            <p:cNvSpPr txBox="1">
              <a:spLocks noChangeArrowheads="1"/>
            </p:cNvSpPr>
            <p:nvPr/>
          </p:nvSpPr>
          <p:spPr bwMode="auto">
            <a:xfrm>
              <a:off x="7543126" y="2814934"/>
              <a:ext cx="7633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Fax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Machine</a:t>
              </a:r>
              <a:endParaRPr lang="en-US" altLang="en-US" sz="1200"/>
            </a:p>
          </p:txBody>
        </p:sp>
        <p:pic>
          <p:nvPicPr>
            <p:cNvPr id="23587" name="Picture 94" descr="C:\Users\ghzite.MAIN\AppData\Local\Microsoft\Windows\Temporary Internet Files\Content.IE5\AMO16GJE\MCj0433906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989" y="259080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80" name="Picture 9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3375025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Freeform 89"/>
          <p:cNvSpPr/>
          <p:nvPr/>
        </p:nvSpPr>
        <p:spPr>
          <a:xfrm>
            <a:off x="4797425" y="2444750"/>
            <a:ext cx="1819275" cy="1095375"/>
          </a:xfrm>
          <a:custGeom>
            <a:avLst/>
            <a:gdLst>
              <a:gd name="connsiteX0" fmla="*/ 0 w 1820174"/>
              <a:gd name="connsiteY0" fmla="*/ 1095555 h 1095555"/>
              <a:gd name="connsiteX1" fmla="*/ 138023 w 1820174"/>
              <a:gd name="connsiteY1" fmla="*/ 1078302 h 1095555"/>
              <a:gd name="connsiteX2" fmla="*/ 353683 w 1820174"/>
              <a:gd name="connsiteY2" fmla="*/ 1017917 h 1095555"/>
              <a:gd name="connsiteX3" fmla="*/ 586596 w 1820174"/>
              <a:gd name="connsiteY3" fmla="*/ 810883 h 1095555"/>
              <a:gd name="connsiteX4" fmla="*/ 733245 w 1820174"/>
              <a:gd name="connsiteY4" fmla="*/ 638355 h 1095555"/>
              <a:gd name="connsiteX5" fmla="*/ 1000664 w 1820174"/>
              <a:gd name="connsiteY5" fmla="*/ 301924 h 1095555"/>
              <a:gd name="connsiteX6" fmla="*/ 1250830 w 1820174"/>
              <a:gd name="connsiteY6" fmla="*/ 155275 h 1095555"/>
              <a:gd name="connsiteX7" fmla="*/ 1544128 w 1820174"/>
              <a:gd name="connsiteY7" fmla="*/ 60385 h 1095555"/>
              <a:gd name="connsiteX8" fmla="*/ 1820174 w 1820174"/>
              <a:gd name="connsiteY8" fmla="*/ 0 h 10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0174" h="1095555">
                <a:moveTo>
                  <a:pt x="0" y="1095555"/>
                </a:moveTo>
                <a:cubicBezTo>
                  <a:pt x="39538" y="1093398"/>
                  <a:pt x="79076" y="1091242"/>
                  <a:pt x="138023" y="1078302"/>
                </a:cubicBezTo>
                <a:cubicBezTo>
                  <a:pt x="196970" y="1065362"/>
                  <a:pt x="278921" y="1062487"/>
                  <a:pt x="353683" y="1017917"/>
                </a:cubicBezTo>
                <a:cubicBezTo>
                  <a:pt x="428445" y="973347"/>
                  <a:pt x="523336" y="874143"/>
                  <a:pt x="586596" y="810883"/>
                </a:cubicBezTo>
                <a:cubicBezTo>
                  <a:pt x="649856" y="747623"/>
                  <a:pt x="664234" y="723181"/>
                  <a:pt x="733245" y="638355"/>
                </a:cubicBezTo>
                <a:cubicBezTo>
                  <a:pt x="802256" y="553529"/>
                  <a:pt x="914400" y="382437"/>
                  <a:pt x="1000664" y="301924"/>
                </a:cubicBezTo>
                <a:cubicBezTo>
                  <a:pt x="1086928" y="221411"/>
                  <a:pt x="1160253" y="195531"/>
                  <a:pt x="1250830" y="155275"/>
                </a:cubicBezTo>
                <a:cubicBezTo>
                  <a:pt x="1341407" y="115019"/>
                  <a:pt x="1449237" y="86264"/>
                  <a:pt x="1544128" y="60385"/>
                </a:cubicBezTo>
                <a:cubicBezTo>
                  <a:pt x="1639019" y="34506"/>
                  <a:pt x="1729596" y="17253"/>
                  <a:pt x="1820174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4789488" y="3175000"/>
            <a:ext cx="1803400" cy="638175"/>
          </a:xfrm>
          <a:custGeom>
            <a:avLst/>
            <a:gdLst>
              <a:gd name="connsiteX0" fmla="*/ 0 w 1802921"/>
              <a:gd name="connsiteY0" fmla="*/ 638354 h 638354"/>
              <a:gd name="connsiteX1" fmla="*/ 250166 w 1802921"/>
              <a:gd name="connsiteY1" fmla="*/ 612475 h 638354"/>
              <a:gd name="connsiteX2" fmla="*/ 724619 w 1802921"/>
              <a:gd name="connsiteY2" fmla="*/ 517585 h 638354"/>
              <a:gd name="connsiteX3" fmla="*/ 1173193 w 1802921"/>
              <a:gd name="connsiteY3" fmla="*/ 319177 h 638354"/>
              <a:gd name="connsiteX4" fmla="*/ 1449238 w 1802921"/>
              <a:gd name="connsiteY4" fmla="*/ 146649 h 638354"/>
              <a:gd name="connsiteX5" fmla="*/ 1802921 w 1802921"/>
              <a:gd name="connsiteY5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2921" h="638354">
                <a:moveTo>
                  <a:pt x="0" y="638354"/>
                </a:moveTo>
                <a:cubicBezTo>
                  <a:pt x="64698" y="635478"/>
                  <a:pt x="129396" y="632603"/>
                  <a:pt x="250166" y="612475"/>
                </a:cubicBezTo>
                <a:cubicBezTo>
                  <a:pt x="370936" y="592347"/>
                  <a:pt x="570781" y="566468"/>
                  <a:pt x="724619" y="517585"/>
                </a:cubicBezTo>
                <a:cubicBezTo>
                  <a:pt x="878457" y="468702"/>
                  <a:pt x="1052423" y="381000"/>
                  <a:pt x="1173193" y="319177"/>
                </a:cubicBezTo>
                <a:cubicBezTo>
                  <a:pt x="1293963" y="257354"/>
                  <a:pt x="1344283" y="199845"/>
                  <a:pt x="1449238" y="146649"/>
                </a:cubicBezTo>
                <a:cubicBezTo>
                  <a:pt x="1554193" y="93453"/>
                  <a:pt x="1678557" y="46726"/>
                  <a:pt x="1802921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Freeform 91"/>
          <p:cNvSpPr/>
          <p:nvPr/>
        </p:nvSpPr>
        <p:spPr>
          <a:xfrm>
            <a:off x="4794250" y="3990975"/>
            <a:ext cx="1733550" cy="236538"/>
          </a:xfrm>
          <a:custGeom>
            <a:avLst/>
            <a:gdLst>
              <a:gd name="connsiteX0" fmla="*/ 0 w 1733909"/>
              <a:gd name="connsiteY0" fmla="*/ 80513 h 235788"/>
              <a:gd name="connsiteX1" fmla="*/ 500332 w 1733909"/>
              <a:gd name="connsiteY1" fmla="*/ 28754 h 235788"/>
              <a:gd name="connsiteX2" fmla="*/ 897147 w 1733909"/>
              <a:gd name="connsiteY2" fmla="*/ 20128 h 235788"/>
              <a:gd name="connsiteX3" fmla="*/ 1475116 w 1733909"/>
              <a:gd name="connsiteY3" fmla="*/ 149524 h 235788"/>
              <a:gd name="connsiteX4" fmla="*/ 1733909 w 1733909"/>
              <a:gd name="connsiteY4" fmla="*/ 235788 h 23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909" h="235788">
                <a:moveTo>
                  <a:pt x="0" y="80513"/>
                </a:moveTo>
                <a:cubicBezTo>
                  <a:pt x="175404" y="59665"/>
                  <a:pt x="350808" y="38818"/>
                  <a:pt x="500332" y="28754"/>
                </a:cubicBezTo>
                <a:cubicBezTo>
                  <a:pt x="649856" y="18690"/>
                  <a:pt x="734683" y="0"/>
                  <a:pt x="897147" y="20128"/>
                </a:cubicBezTo>
                <a:cubicBezTo>
                  <a:pt x="1059611" y="40256"/>
                  <a:pt x="1335656" y="113581"/>
                  <a:pt x="1475116" y="149524"/>
                </a:cubicBezTo>
                <a:cubicBezTo>
                  <a:pt x="1614576" y="185467"/>
                  <a:pt x="1674242" y="210627"/>
                  <a:pt x="1733909" y="235788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3" name="Freeform 92"/>
          <p:cNvSpPr/>
          <p:nvPr/>
        </p:nvSpPr>
        <p:spPr>
          <a:xfrm>
            <a:off x="4795838" y="4327525"/>
            <a:ext cx="1484312" cy="679450"/>
          </a:xfrm>
          <a:custGeom>
            <a:avLst/>
            <a:gdLst>
              <a:gd name="connsiteX0" fmla="*/ 0 w 1483744"/>
              <a:gd name="connsiteY0" fmla="*/ 15816 h 680050"/>
              <a:gd name="connsiteX1" fmla="*/ 370936 w 1483744"/>
              <a:gd name="connsiteY1" fmla="*/ 7189 h 680050"/>
              <a:gd name="connsiteX2" fmla="*/ 767751 w 1483744"/>
              <a:gd name="connsiteY2" fmla="*/ 58948 h 680050"/>
              <a:gd name="connsiteX3" fmla="*/ 1155940 w 1483744"/>
              <a:gd name="connsiteY3" fmla="*/ 248729 h 680050"/>
              <a:gd name="connsiteX4" fmla="*/ 1371600 w 1483744"/>
              <a:gd name="connsiteY4" fmla="*/ 498895 h 680050"/>
              <a:gd name="connsiteX5" fmla="*/ 1483744 w 1483744"/>
              <a:gd name="connsiteY5" fmla="*/ 680050 h 68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744" h="680050">
                <a:moveTo>
                  <a:pt x="0" y="15816"/>
                </a:moveTo>
                <a:cubicBezTo>
                  <a:pt x="121489" y="7908"/>
                  <a:pt x="242978" y="0"/>
                  <a:pt x="370936" y="7189"/>
                </a:cubicBezTo>
                <a:cubicBezTo>
                  <a:pt x="498894" y="14378"/>
                  <a:pt x="636917" y="18691"/>
                  <a:pt x="767751" y="58948"/>
                </a:cubicBezTo>
                <a:cubicBezTo>
                  <a:pt x="898585" y="99205"/>
                  <a:pt x="1055299" y="175405"/>
                  <a:pt x="1155940" y="248729"/>
                </a:cubicBezTo>
                <a:cubicBezTo>
                  <a:pt x="1256582" y="322054"/>
                  <a:pt x="1316966" y="427008"/>
                  <a:pt x="1371600" y="498895"/>
                </a:cubicBezTo>
                <a:cubicBezTo>
                  <a:pt x="1426234" y="570782"/>
                  <a:pt x="1454989" y="625416"/>
                  <a:pt x="1483744" y="68005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7" name="Freeform 356"/>
          <p:cNvSpPr/>
          <p:nvPr/>
        </p:nvSpPr>
        <p:spPr>
          <a:xfrm flipV="1">
            <a:off x="2438400" y="3881438"/>
            <a:ext cx="1090613" cy="385762"/>
          </a:xfrm>
          <a:custGeom>
            <a:avLst/>
            <a:gdLst>
              <a:gd name="connsiteX0" fmla="*/ 0 w 1201479"/>
              <a:gd name="connsiteY0" fmla="*/ 14177 h 386316"/>
              <a:gd name="connsiteX1" fmla="*/ 159488 w 1201479"/>
              <a:gd name="connsiteY1" fmla="*/ 14177 h 386316"/>
              <a:gd name="connsiteX2" fmla="*/ 318976 w 1201479"/>
              <a:gd name="connsiteY2" fmla="*/ 99237 h 386316"/>
              <a:gd name="connsiteX3" fmla="*/ 446567 w 1201479"/>
              <a:gd name="connsiteY3" fmla="*/ 237460 h 386316"/>
              <a:gd name="connsiteX4" fmla="*/ 680483 w 1201479"/>
              <a:gd name="connsiteY4" fmla="*/ 333153 h 386316"/>
              <a:gd name="connsiteX5" fmla="*/ 956930 w 1201479"/>
              <a:gd name="connsiteY5" fmla="*/ 333153 h 386316"/>
              <a:gd name="connsiteX6" fmla="*/ 1201479 w 1201479"/>
              <a:gd name="connsiteY6" fmla="*/ 386316 h 38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479" h="386316">
                <a:moveTo>
                  <a:pt x="0" y="14177"/>
                </a:moveTo>
                <a:cubicBezTo>
                  <a:pt x="53162" y="7088"/>
                  <a:pt x="106325" y="0"/>
                  <a:pt x="159488" y="14177"/>
                </a:cubicBezTo>
                <a:cubicBezTo>
                  <a:pt x="212651" y="28354"/>
                  <a:pt x="271130" y="62023"/>
                  <a:pt x="318976" y="99237"/>
                </a:cubicBezTo>
                <a:cubicBezTo>
                  <a:pt x="366823" y="136451"/>
                  <a:pt x="386316" y="198474"/>
                  <a:pt x="446567" y="237460"/>
                </a:cubicBezTo>
                <a:cubicBezTo>
                  <a:pt x="506818" y="276446"/>
                  <a:pt x="595423" y="317204"/>
                  <a:pt x="680483" y="333153"/>
                </a:cubicBezTo>
                <a:cubicBezTo>
                  <a:pt x="765543" y="349102"/>
                  <a:pt x="870097" y="324292"/>
                  <a:pt x="956930" y="333153"/>
                </a:cubicBezTo>
                <a:cubicBezTo>
                  <a:pt x="1043763" y="342014"/>
                  <a:pt x="1201479" y="386316"/>
                  <a:pt x="1201479" y="38631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1-to-4 De-Multiplexer (DEMUX)</a:t>
            </a:r>
            <a:endParaRPr lang="en-US" altLang="en-US" sz="400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6132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9DE4B4-476F-794E-92B4-8B8A4DAA2F2B}" type="slidenum">
              <a:rPr lang="en-US" altLang="en-US"/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3733800"/>
          <a:ext cx="29829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52"/>
                <a:gridCol w="497152"/>
                <a:gridCol w="497152"/>
                <a:gridCol w="497152"/>
                <a:gridCol w="497152"/>
                <a:gridCol w="497152"/>
              </a:tblGrid>
              <a:tr h="47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en-US" sz="18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625" name="Group 26"/>
          <p:cNvGrpSpPr/>
          <p:nvPr/>
        </p:nvGrpSpPr>
        <p:grpSpPr bwMode="auto">
          <a:xfrm>
            <a:off x="6113463" y="1600200"/>
            <a:ext cx="2039937" cy="1874478"/>
            <a:chOff x="6113542" y="1600200"/>
            <a:chExt cx="2039090" cy="187407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92796" y="2285854"/>
              <a:ext cx="36497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27" name="Group 26"/>
            <p:cNvGrpSpPr/>
            <p:nvPr/>
          </p:nvGrpSpPr>
          <p:grpSpPr bwMode="auto">
            <a:xfrm flipH="1">
              <a:off x="7391400" y="1828800"/>
              <a:ext cx="365760" cy="914400"/>
              <a:chOff x="1828800" y="4953000"/>
              <a:chExt cx="365760" cy="9144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828451" y="5560834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828451" y="5865569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451" y="4952951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451" y="5257686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rot="5400000" flipH="1">
              <a:off x="6828376" y="2940558"/>
              <a:ext cx="365047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7100529" y="2985793"/>
              <a:ext cx="274578" cy="1586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0" name="TextBox 15"/>
            <p:cNvSpPr txBox="1">
              <a:spLocks noChangeArrowheads="1"/>
            </p:cNvSpPr>
            <p:nvPr/>
          </p:nvSpPr>
          <p:spPr bwMode="auto">
            <a:xfrm flipH="1">
              <a:off x="7772400" y="1700150"/>
              <a:ext cx="380232" cy="121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D0</a:t>
              </a:r>
              <a:endParaRPr lang="en-US" altLang="en-US" sz="1200"/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D1</a:t>
              </a:r>
              <a:endParaRPr lang="en-US" altLang="en-US" sz="1200"/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D2</a:t>
              </a:r>
              <a:endParaRPr lang="en-US" altLang="en-US" sz="1200"/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D3</a:t>
              </a:r>
              <a:endParaRPr lang="en-US" altLang="en-US" sz="1200"/>
            </a:p>
          </p:txBody>
        </p:sp>
        <p:sp>
          <p:nvSpPr>
            <p:cNvPr id="24631" name="TextBox 16"/>
            <p:cNvSpPr txBox="1">
              <a:spLocks noChangeArrowheads="1"/>
            </p:cNvSpPr>
            <p:nvPr/>
          </p:nvSpPr>
          <p:spPr bwMode="auto">
            <a:xfrm flipH="1">
              <a:off x="6113542" y="2150852"/>
              <a:ext cx="2872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X</a:t>
              </a:r>
              <a:endParaRPr lang="en-US" altLang="en-US" sz="1200"/>
            </a:p>
          </p:txBody>
        </p:sp>
        <p:sp>
          <p:nvSpPr>
            <p:cNvPr id="24632" name="TextBox 17"/>
            <p:cNvSpPr txBox="1">
              <a:spLocks noChangeArrowheads="1"/>
            </p:cNvSpPr>
            <p:nvPr/>
          </p:nvSpPr>
          <p:spPr bwMode="auto">
            <a:xfrm>
              <a:off x="6785088" y="3197339"/>
              <a:ext cx="689326" cy="276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 dirty="0"/>
                <a:t>S1   S0</a:t>
              </a:r>
              <a:endParaRPr lang="en-US" altLang="en-US" sz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868878" y="1600200"/>
              <a:ext cx="522070" cy="1364959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34" name="TextBox 25"/>
            <p:cNvSpPr txBox="1">
              <a:spLocks noChangeArrowheads="1"/>
            </p:cNvSpPr>
            <p:nvPr/>
          </p:nvSpPr>
          <p:spPr bwMode="auto">
            <a:xfrm rot="-5400000">
              <a:off x="6620746" y="2114647"/>
              <a:ext cx="1018010" cy="36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DEMUX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23" name="TextBox 17"/>
          <p:cNvSpPr txBox="1">
            <a:spLocks noChangeArrowheads="1"/>
          </p:cNvSpPr>
          <p:nvPr/>
        </p:nvSpPr>
        <p:spPr bwMode="auto">
          <a:xfrm>
            <a:off x="1828800" y="5526125"/>
            <a:ext cx="12041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1600" dirty="0"/>
              <a:t>S1         S0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1-to-4 De-Multiplexer Waveforms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2F48F5-0130-8342-AC17-94EB445C60FD}" type="slidenum">
              <a:rPr lang="en-US" altLang="en-US"/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616075"/>
          <a:ext cx="7126291" cy="475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95"/>
                <a:gridCol w="753612"/>
                <a:gridCol w="753612"/>
                <a:gridCol w="753612"/>
                <a:gridCol w="753612"/>
                <a:gridCol w="753612"/>
                <a:gridCol w="753612"/>
                <a:gridCol w="753612"/>
                <a:gridCol w="753612"/>
              </a:tblGrid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7" marB="4571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804" name="Group 3"/>
          <p:cNvGrpSpPr/>
          <p:nvPr/>
        </p:nvGrpSpPr>
        <p:grpSpPr bwMode="auto">
          <a:xfrm>
            <a:off x="7315200" y="3810000"/>
            <a:ext cx="1125538" cy="2651125"/>
            <a:chOff x="7958468" y="1371600"/>
            <a:chExt cx="1125835" cy="2651760"/>
          </a:xfrm>
        </p:grpSpPr>
        <p:sp>
          <p:nvSpPr>
            <p:cNvPr id="6" name="Left Brace 5"/>
            <p:cNvSpPr/>
            <p:nvPr/>
          </p:nvSpPr>
          <p:spPr>
            <a:xfrm flipH="1">
              <a:off x="7958468" y="1371600"/>
              <a:ext cx="228660" cy="26517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812" name="TextBox 6"/>
            <p:cNvSpPr txBox="1">
              <a:spLocks noChangeArrowheads="1"/>
            </p:cNvSpPr>
            <p:nvPr/>
          </p:nvSpPr>
          <p:spPr bwMode="auto">
            <a:xfrm>
              <a:off x="8207140" y="2374315"/>
              <a:ext cx="8771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Data</a:t>
              </a:r>
              <a:endParaRPr lang="en-US" altLang="en-US"/>
            </a:p>
          </p:txBody>
        </p:sp>
      </p:grpSp>
      <p:grpSp>
        <p:nvGrpSpPr>
          <p:cNvPr id="25805" name="Group 7"/>
          <p:cNvGrpSpPr/>
          <p:nvPr/>
        </p:nvGrpSpPr>
        <p:grpSpPr bwMode="auto">
          <a:xfrm>
            <a:off x="7315200" y="2225675"/>
            <a:ext cx="1066800" cy="1279525"/>
            <a:chOff x="7924800" y="4191000"/>
            <a:chExt cx="1066800" cy="1280160"/>
          </a:xfrm>
        </p:grpSpPr>
        <p:sp>
          <p:nvSpPr>
            <p:cNvPr id="9" name="Left Brace 8"/>
            <p:cNvSpPr/>
            <p:nvPr/>
          </p:nvSpPr>
          <p:spPr>
            <a:xfrm flipH="1">
              <a:off x="7924800" y="4191000"/>
              <a:ext cx="228600" cy="12801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810" name="TextBox 9"/>
            <p:cNvSpPr txBox="1">
              <a:spLocks noChangeArrowheads="1"/>
            </p:cNvSpPr>
            <p:nvPr/>
          </p:nvSpPr>
          <p:spPr bwMode="auto">
            <a:xfrm>
              <a:off x="8165733" y="4507915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Line</a:t>
              </a:r>
              <a:endParaRPr lang="en-US" altLang="en-US"/>
            </a:p>
          </p:txBody>
        </p:sp>
      </p:grpSp>
      <p:grpSp>
        <p:nvGrpSpPr>
          <p:cNvPr id="25806" name="Group 13"/>
          <p:cNvGrpSpPr/>
          <p:nvPr/>
        </p:nvGrpSpPr>
        <p:grpSpPr bwMode="auto">
          <a:xfrm>
            <a:off x="7315200" y="1527175"/>
            <a:ext cx="950913" cy="650875"/>
            <a:chOff x="7378998" y="5684520"/>
            <a:chExt cx="950962" cy="650713"/>
          </a:xfrm>
        </p:grpSpPr>
        <p:sp>
          <p:nvSpPr>
            <p:cNvPr id="12" name="Left Brace 11"/>
            <p:cNvSpPr/>
            <p:nvPr/>
          </p:nvSpPr>
          <p:spPr>
            <a:xfrm flipH="1">
              <a:off x="7378998" y="5684520"/>
              <a:ext cx="228612" cy="63960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808" name="TextBox 15"/>
            <p:cNvSpPr txBox="1">
              <a:spLocks noChangeArrowheads="1"/>
            </p:cNvSpPr>
            <p:nvPr/>
          </p:nvSpPr>
          <p:spPr bwMode="auto">
            <a:xfrm>
              <a:off x="7632333" y="5688902"/>
              <a:ext cx="6976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Data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86200" y="2971800"/>
            <a:ext cx="1770022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End</a:t>
            </a:r>
            <a:endParaRPr 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en-US" sz="4200" dirty="0"/>
              <a:t>Multiplexer (MUX)</a:t>
            </a:r>
            <a:endParaRPr lang="en-US" altLang="en-US" sz="4200" dirty="0"/>
          </a:p>
        </p:txBody>
      </p:sp>
      <p:sp>
        <p:nvSpPr>
          <p:cNvPr id="17411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>
                <a:highlight>
                  <a:srgbClr val="FFFF00"/>
                </a:highlight>
              </a:rPr>
              <a:t>A MUX is a digital switch that has multiple inputs (sources) and a single output </a:t>
            </a:r>
            <a:r>
              <a:rPr lang="en-US" altLang="en-US" sz="2400"/>
              <a:t>(destination).</a:t>
            </a:r>
            <a:endParaRPr lang="en-US" altLang="en-US" sz="24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/>
              <a:t>The select lines determine which input is connected to the output.</a:t>
            </a: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MUX Types</a:t>
            </a:r>
            <a:endParaRPr lang="en-US" altLang="en-US" sz="24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2-to-1 (1 select line)</a:t>
            </a:r>
            <a:endParaRPr lang="en-US" altLang="en-US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4-to-1 (2 select lines)</a:t>
            </a:r>
            <a:endParaRPr lang="en-US" altLang="en-US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8-to-1 (3 select lines)</a:t>
            </a:r>
            <a:endParaRPr lang="en-US" altLang="en-US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16-to-1 (4 select lines)</a:t>
            </a:r>
            <a:endParaRPr lang="en-US" altLang="en-US"/>
          </a:p>
          <a:p>
            <a:endParaRPr lang="en-US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C1029D-5684-C346-AA98-A0A99ACA2323}" type="slidenum">
              <a:rPr lang="en-US" altLang="en-US"/>
            </a:fld>
            <a:endParaRPr lang="en-US" altLang="en-US"/>
          </a:p>
        </p:txBody>
      </p:sp>
      <p:sp>
        <p:nvSpPr>
          <p:cNvPr id="17413" name="TextBox 29"/>
          <p:cNvSpPr txBox="1">
            <a:spLocks noChangeArrowheads="1"/>
          </p:cNvSpPr>
          <p:nvPr/>
        </p:nvSpPr>
        <p:spPr bwMode="auto">
          <a:xfrm>
            <a:off x="6062663" y="1752600"/>
            <a:ext cx="18526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Multiplexer </a:t>
            </a:r>
            <a:endParaRPr lang="en-US" altLang="en-US" sz="2400"/>
          </a:p>
          <a:p>
            <a:pPr algn="ctr" eaLnBrk="1" hangingPunct="1"/>
            <a:r>
              <a:rPr lang="en-US" altLang="en-US" sz="2000"/>
              <a:t>Block Diagram</a:t>
            </a:r>
            <a:endParaRPr lang="en-US" altLang="en-US" sz="2000"/>
          </a:p>
        </p:txBody>
      </p:sp>
      <p:grpSp>
        <p:nvGrpSpPr>
          <p:cNvPr id="17414" name="Group 45"/>
          <p:cNvGrpSpPr/>
          <p:nvPr/>
        </p:nvGrpSpPr>
        <p:grpSpPr bwMode="auto">
          <a:xfrm>
            <a:off x="5138738" y="2632075"/>
            <a:ext cx="3700462" cy="3084513"/>
            <a:chOff x="5138714" y="2632584"/>
            <a:chExt cx="3700486" cy="3083850"/>
          </a:xfrm>
        </p:grpSpPr>
        <p:cxnSp>
          <p:nvCxnSpPr>
            <p:cNvPr id="7" name="Straight Connector 6"/>
            <p:cNvCxnSpPr/>
            <p:nvPr/>
          </p:nvCxnSpPr>
          <p:spPr bwMode="auto">
            <a:xfrm flipH="1">
              <a:off x="7205652" y="3657889"/>
              <a:ext cx="45720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rot="16200000">
              <a:off x="6600077" y="4755409"/>
              <a:ext cx="549157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7" name="TextBox 29"/>
            <p:cNvSpPr txBox="1">
              <a:spLocks noChangeArrowheads="1"/>
            </p:cNvSpPr>
            <p:nvPr/>
          </p:nvSpPr>
          <p:spPr bwMode="auto">
            <a:xfrm>
              <a:off x="6493461" y="5070103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Lines</a:t>
              </a:r>
              <a:endParaRPr lang="en-US" altLang="en-US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6062645" y="3657889"/>
              <a:ext cx="45720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9" name="TextBox 29"/>
            <p:cNvSpPr txBox="1">
              <a:spLocks noChangeArrowheads="1"/>
            </p:cNvSpPr>
            <p:nvPr/>
          </p:nvSpPr>
          <p:spPr bwMode="auto">
            <a:xfrm>
              <a:off x="5138714" y="3385793"/>
              <a:ext cx="9300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Inputs</a:t>
              </a:r>
              <a:endParaRPr lang="en-US" altLang="en-US"/>
            </a:p>
            <a:p>
              <a:pPr algn="ctr" eaLnBrk="1" hangingPunct="1"/>
              <a:r>
                <a:rPr lang="en-US" altLang="en-US" sz="1400" i="1"/>
                <a:t>(sources)</a:t>
              </a:r>
              <a:endParaRPr lang="en-US" altLang="en-US" sz="1400" i="1"/>
            </a:p>
          </p:txBody>
        </p:sp>
        <p:sp>
          <p:nvSpPr>
            <p:cNvPr id="17420" name="TextBox 29"/>
            <p:cNvSpPr txBox="1">
              <a:spLocks noChangeArrowheads="1"/>
            </p:cNvSpPr>
            <p:nvPr/>
          </p:nvSpPr>
          <p:spPr bwMode="auto">
            <a:xfrm>
              <a:off x="7670290" y="3367218"/>
              <a:ext cx="11689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</a:t>
              </a:r>
              <a:endParaRPr lang="en-US" altLang="en-US"/>
            </a:p>
            <a:p>
              <a:pPr algn="ctr" eaLnBrk="1" hangingPunct="1"/>
              <a:r>
                <a:rPr lang="en-US" altLang="en-US" sz="1400" i="1"/>
                <a:t>(destination)</a:t>
              </a:r>
              <a:endParaRPr lang="en-US" altLang="en-US" sz="1400" i="1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 flipH="1" flipV="1">
              <a:off x="7340607" y="3581688"/>
              <a:ext cx="152367" cy="152401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7307094" y="3200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  <a:endParaRPr lang="en-US" altLang="en-US" b="1" baseline="3000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 flipH="1" flipV="1">
              <a:off x="6286500" y="3581688"/>
              <a:ext cx="152367" cy="152401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4" name="Rectangle 26"/>
            <p:cNvSpPr>
              <a:spLocks noChangeArrowheads="1"/>
            </p:cNvSpPr>
            <p:nvPr/>
          </p:nvSpPr>
          <p:spPr bwMode="auto">
            <a:xfrm>
              <a:off x="6129686" y="32004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  <a:r>
                <a:rPr lang="en-US" altLang="en-US" b="1" baseline="30000"/>
                <a:t>N</a:t>
              </a:r>
              <a:endParaRPr lang="en-US" altLang="en-US" b="1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 flipH="1" flipV="1">
              <a:off x="6813554" y="4726030"/>
              <a:ext cx="152367" cy="152401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7010400" y="45836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  <a:endParaRPr lang="en-US" altLang="en-US" b="1"/>
            </a:p>
          </p:txBody>
        </p:sp>
        <p:sp>
          <p:nvSpPr>
            <p:cNvPr id="38" name="Flowchart: Manual Operation 37"/>
            <p:cNvSpPr/>
            <p:nvPr/>
          </p:nvSpPr>
          <p:spPr bwMode="auto">
            <a:xfrm rot="16200000">
              <a:off x="5858878" y="3326891"/>
              <a:ext cx="2074417" cy="685804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</a:rPr>
                <a:t>MUX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Application of a MUX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0CC410-4602-B044-ABA9-6DA51CC7076D}" type="slidenum">
              <a:rPr lang="en-US" altLang="en-US"/>
            </a:fld>
            <a:endParaRPr lang="en-US" altLang="en-US"/>
          </a:p>
        </p:txBody>
      </p:sp>
      <p:grpSp>
        <p:nvGrpSpPr>
          <p:cNvPr id="18436" name="Group 331"/>
          <p:cNvGrpSpPr/>
          <p:nvPr/>
        </p:nvGrpSpPr>
        <p:grpSpPr bwMode="auto">
          <a:xfrm>
            <a:off x="858838" y="2052638"/>
            <a:ext cx="1828800" cy="762000"/>
            <a:chOff x="381000" y="1524000"/>
            <a:chExt cx="1828800" cy="762000"/>
          </a:xfrm>
        </p:grpSpPr>
        <p:pic>
          <p:nvPicPr>
            <p:cNvPr id="18517" name="Picture 161" descr="C:\Users\ghzite.MAIN\AppData\Local\Microsoft\Windows\Temporary Internet Files\Content.IE5\314ZGPDV\MCj04338320000[1]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5240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8" name="TextBox 324"/>
            <p:cNvSpPr txBox="1">
              <a:spLocks noChangeArrowheads="1"/>
            </p:cNvSpPr>
            <p:nvPr/>
          </p:nvSpPr>
          <p:spPr bwMode="auto">
            <a:xfrm>
              <a:off x="381000" y="1674168"/>
              <a:ext cx="12586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MP3 Player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Docking Station</a:t>
              </a:r>
              <a:endParaRPr lang="en-US" altLang="en-US" sz="1200"/>
            </a:p>
          </p:txBody>
        </p:sp>
      </p:grpSp>
      <p:grpSp>
        <p:nvGrpSpPr>
          <p:cNvPr id="18437" name="Group 330"/>
          <p:cNvGrpSpPr/>
          <p:nvPr/>
        </p:nvGrpSpPr>
        <p:grpSpPr bwMode="auto">
          <a:xfrm>
            <a:off x="863600" y="3227388"/>
            <a:ext cx="1819275" cy="914400"/>
            <a:chOff x="381000" y="2438400"/>
            <a:chExt cx="1818370" cy="914400"/>
          </a:xfrm>
        </p:grpSpPr>
        <p:pic>
          <p:nvPicPr>
            <p:cNvPr id="18515" name="Picture 166" descr="C:\Users\ghzite.MAIN\AppData\Local\Microsoft\Windows\Temporary Internet Files\Content.IE5\6GJ2YC6W\MCj02857580000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438400"/>
              <a:ext cx="98017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6" name="TextBox 325"/>
            <p:cNvSpPr txBox="1">
              <a:spLocks noChangeArrowheads="1"/>
            </p:cNvSpPr>
            <p:nvPr/>
          </p:nvSpPr>
          <p:spPr bwMode="auto">
            <a:xfrm>
              <a:off x="381000" y="2664768"/>
              <a:ext cx="10021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Laptop 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Sound Card</a:t>
              </a:r>
              <a:endParaRPr lang="en-US" altLang="en-US" sz="1200"/>
            </a:p>
          </p:txBody>
        </p:sp>
      </p:grpSp>
      <p:grpSp>
        <p:nvGrpSpPr>
          <p:cNvPr id="18438" name="Group 329"/>
          <p:cNvGrpSpPr/>
          <p:nvPr/>
        </p:nvGrpSpPr>
        <p:grpSpPr bwMode="auto">
          <a:xfrm>
            <a:off x="896938" y="4554538"/>
            <a:ext cx="1752600" cy="895350"/>
            <a:chOff x="533400" y="3657600"/>
            <a:chExt cx="1752600" cy="895963"/>
          </a:xfrm>
        </p:grpSpPr>
        <p:pic>
          <p:nvPicPr>
            <p:cNvPr id="18513" name="Picture 167" descr="C:\Users\ghzite.MAIN\AppData\Local\Microsoft\Windows\Temporary Internet Files\Content.IE5\314ZGPDV\MCj03968940000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657600"/>
              <a:ext cx="1066800" cy="89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4" name="TextBox 326"/>
            <p:cNvSpPr txBox="1">
              <a:spLocks noChangeArrowheads="1"/>
            </p:cNvSpPr>
            <p:nvPr/>
          </p:nvSpPr>
          <p:spPr bwMode="auto">
            <a:xfrm>
              <a:off x="533400" y="3874749"/>
              <a:ext cx="7296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Digital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Satellite</a:t>
              </a:r>
              <a:endParaRPr lang="en-US" altLang="en-US" sz="1200"/>
            </a:p>
          </p:txBody>
        </p:sp>
      </p:grpSp>
      <p:grpSp>
        <p:nvGrpSpPr>
          <p:cNvPr id="18439" name="Group 358"/>
          <p:cNvGrpSpPr/>
          <p:nvPr/>
        </p:nvGrpSpPr>
        <p:grpSpPr bwMode="auto">
          <a:xfrm>
            <a:off x="604838" y="5862638"/>
            <a:ext cx="2336800" cy="461962"/>
            <a:chOff x="228600" y="5405735"/>
            <a:chExt cx="2336800" cy="461665"/>
          </a:xfrm>
        </p:grpSpPr>
        <p:grpSp>
          <p:nvGrpSpPr>
            <p:cNvPr id="18484" name="Group 7"/>
            <p:cNvGrpSpPr>
              <a:grpSpLocks noChangeAspect="1"/>
            </p:cNvGrpSpPr>
            <p:nvPr/>
          </p:nvGrpSpPr>
          <p:grpSpPr bwMode="auto">
            <a:xfrm>
              <a:off x="990600" y="5481935"/>
              <a:ext cx="1574800" cy="327025"/>
              <a:chOff x="384" y="1815"/>
              <a:chExt cx="992" cy="206"/>
            </a:xfrm>
          </p:grpSpPr>
          <p:sp>
            <p:nvSpPr>
              <p:cNvPr id="18486" name="Freeform 11"/>
              <p:cNvSpPr/>
              <p:nvPr/>
            </p:nvSpPr>
            <p:spPr bwMode="auto">
              <a:xfrm>
                <a:off x="387" y="1820"/>
                <a:ext cx="989" cy="201"/>
              </a:xfrm>
              <a:custGeom>
                <a:avLst/>
                <a:gdLst>
                  <a:gd name="T0" fmla="*/ 1 w 1978"/>
                  <a:gd name="T1" fmla="*/ 0 h 402"/>
                  <a:gd name="T2" fmla="*/ 1 w 1978"/>
                  <a:gd name="T3" fmla="*/ 0 h 402"/>
                  <a:gd name="T4" fmla="*/ 1 w 1978"/>
                  <a:gd name="T5" fmla="*/ 1 h 402"/>
                  <a:gd name="T6" fmla="*/ 1 w 1978"/>
                  <a:gd name="T7" fmla="*/ 1 h 402"/>
                  <a:gd name="T8" fmla="*/ 1 w 1978"/>
                  <a:gd name="T9" fmla="*/ 1 h 402"/>
                  <a:gd name="T10" fmla="*/ 0 w 1978"/>
                  <a:gd name="T11" fmla="*/ 1 h 402"/>
                  <a:gd name="T12" fmla="*/ 1 w 1978"/>
                  <a:gd name="T13" fmla="*/ 0 h 4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78"/>
                  <a:gd name="T22" fmla="*/ 0 h 402"/>
                  <a:gd name="T23" fmla="*/ 1978 w 1978"/>
                  <a:gd name="T24" fmla="*/ 402 h 4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78" h="402">
                    <a:moveTo>
                      <a:pt x="210" y="0"/>
                    </a:moveTo>
                    <a:lnTo>
                      <a:pt x="1768" y="0"/>
                    </a:lnTo>
                    <a:lnTo>
                      <a:pt x="1978" y="146"/>
                    </a:lnTo>
                    <a:lnTo>
                      <a:pt x="1978" y="402"/>
                    </a:lnTo>
                    <a:lnTo>
                      <a:pt x="1" y="402"/>
                    </a:lnTo>
                    <a:lnTo>
                      <a:pt x="0" y="15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Freeform 12"/>
              <p:cNvSpPr/>
              <p:nvPr/>
            </p:nvSpPr>
            <p:spPr bwMode="auto">
              <a:xfrm>
                <a:off x="384" y="1815"/>
                <a:ext cx="992" cy="80"/>
              </a:xfrm>
              <a:custGeom>
                <a:avLst/>
                <a:gdLst>
                  <a:gd name="T0" fmla="*/ 0 w 1985"/>
                  <a:gd name="T1" fmla="*/ 1 h 159"/>
                  <a:gd name="T2" fmla="*/ 0 w 1985"/>
                  <a:gd name="T3" fmla="*/ 1 h 159"/>
                  <a:gd name="T4" fmla="*/ 0 w 1985"/>
                  <a:gd name="T5" fmla="*/ 0 h 159"/>
                  <a:gd name="T6" fmla="*/ 0 w 1985"/>
                  <a:gd name="T7" fmla="*/ 1 h 159"/>
                  <a:gd name="T8" fmla="*/ 0 w 1985"/>
                  <a:gd name="T9" fmla="*/ 1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5"/>
                  <a:gd name="T16" fmla="*/ 0 h 159"/>
                  <a:gd name="T17" fmla="*/ 1985 w 1985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5" h="159">
                    <a:moveTo>
                      <a:pt x="0" y="159"/>
                    </a:moveTo>
                    <a:lnTo>
                      <a:pt x="189" y="4"/>
                    </a:lnTo>
                    <a:lnTo>
                      <a:pt x="1766" y="0"/>
                    </a:lnTo>
                    <a:lnTo>
                      <a:pt x="1985" y="155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8" name="Freeform 13"/>
              <p:cNvSpPr/>
              <p:nvPr/>
            </p:nvSpPr>
            <p:spPr bwMode="auto">
              <a:xfrm>
                <a:off x="430" y="1815"/>
                <a:ext cx="946" cy="79"/>
              </a:xfrm>
              <a:custGeom>
                <a:avLst/>
                <a:gdLst>
                  <a:gd name="T0" fmla="*/ 0 w 1893"/>
                  <a:gd name="T1" fmla="*/ 1 h 156"/>
                  <a:gd name="T2" fmla="*/ 0 w 1893"/>
                  <a:gd name="T3" fmla="*/ 1 h 156"/>
                  <a:gd name="T4" fmla="*/ 0 w 1893"/>
                  <a:gd name="T5" fmla="*/ 1 h 156"/>
                  <a:gd name="T6" fmla="*/ 0 w 1893"/>
                  <a:gd name="T7" fmla="*/ 1 h 156"/>
                  <a:gd name="T8" fmla="*/ 0 w 1893"/>
                  <a:gd name="T9" fmla="*/ 1 h 156"/>
                  <a:gd name="T10" fmla="*/ 0 w 1893"/>
                  <a:gd name="T11" fmla="*/ 1 h 156"/>
                  <a:gd name="T12" fmla="*/ 0 w 1893"/>
                  <a:gd name="T13" fmla="*/ 1 h 156"/>
                  <a:gd name="T14" fmla="*/ 0 w 1893"/>
                  <a:gd name="T15" fmla="*/ 1 h 156"/>
                  <a:gd name="T16" fmla="*/ 0 w 1893"/>
                  <a:gd name="T17" fmla="*/ 1 h 156"/>
                  <a:gd name="T18" fmla="*/ 0 w 1893"/>
                  <a:gd name="T19" fmla="*/ 1 h 156"/>
                  <a:gd name="T20" fmla="*/ 0 w 1893"/>
                  <a:gd name="T21" fmla="*/ 1 h 156"/>
                  <a:gd name="T22" fmla="*/ 0 w 1893"/>
                  <a:gd name="T23" fmla="*/ 1 h 156"/>
                  <a:gd name="T24" fmla="*/ 0 w 1893"/>
                  <a:gd name="T25" fmla="*/ 1 h 156"/>
                  <a:gd name="T26" fmla="*/ 0 w 1893"/>
                  <a:gd name="T27" fmla="*/ 1 h 156"/>
                  <a:gd name="T28" fmla="*/ 0 w 1893"/>
                  <a:gd name="T29" fmla="*/ 1 h 156"/>
                  <a:gd name="T30" fmla="*/ 0 w 1893"/>
                  <a:gd name="T31" fmla="*/ 1 h 156"/>
                  <a:gd name="T32" fmla="*/ 0 w 1893"/>
                  <a:gd name="T33" fmla="*/ 1 h 156"/>
                  <a:gd name="T34" fmla="*/ 0 w 1893"/>
                  <a:gd name="T35" fmla="*/ 1 h 156"/>
                  <a:gd name="T36" fmla="*/ 0 w 1893"/>
                  <a:gd name="T37" fmla="*/ 1 h 156"/>
                  <a:gd name="T38" fmla="*/ 0 w 1893"/>
                  <a:gd name="T39" fmla="*/ 0 h 156"/>
                  <a:gd name="T40" fmla="*/ 0 w 1893"/>
                  <a:gd name="T41" fmla="*/ 1 h 156"/>
                  <a:gd name="T42" fmla="*/ 0 w 1893"/>
                  <a:gd name="T43" fmla="*/ 1 h 156"/>
                  <a:gd name="T44" fmla="*/ 0 w 1893"/>
                  <a:gd name="T45" fmla="*/ 1 h 156"/>
                  <a:gd name="T46" fmla="*/ 0 w 1893"/>
                  <a:gd name="T47" fmla="*/ 1 h 156"/>
                  <a:gd name="T48" fmla="*/ 0 w 1893"/>
                  <a:gd name="T49" fmla="*/ 1 h 156"/>
                  <a:gd name="T50" fmla="*/ 0 w 1893"/>
                  <a:gd name="T51" fmla="*/ 1 h 156"/>
                  <a:gd name="T52" fmla="*/ 0 w 1893"/>
                  <a:gd name="T53" fmla="*/ 1 h 156"/>
                  <a:gd name="T54" fmla="*/ 0 w 1893"/>
                  <a:gd name="T55" fmla="*/ 1 h 156"/>
                  <a:gd name="T56" fmla="*/ 0 w 1893"/>
                  <a:gd name="T57" fmla="*/ 1 h 156"/>
                  <a:gd name="T58" fmla="*/ 0 w 1893"/>
                  <a:gd name="T59" fmla="*/ 1 h 156"/>
                  <a:gd name="T60" fmla="*/ 0 w 1893"/>
                  <a:gd name="T61" fmla="*/ 1 h 156"/>
                  <a:gd name="T62" fmla="*/ 0 w 1893"/>
                  <a:gd name="T63" fmla="*/ 1 h 156"/>
                  <a:gd name="T64" fmla="*/ 0 w 1893"/>
                  <a:gd name="T65" fmla="*/ 1 h 156"/>
                  <a:gd name="T66" fmla="*/ 0 w 1893"/>
                  <a:gd name="T67" fmla="*/ 1 h 156"/>
                  <a:gd name="T68" fmla="*/ 0 w 1893"/>
                  <a:gd name="T69" fmla="*/ 1 h 156"/>
                  <a:gd name="T70" fmla="*/ 0 w 1893"/>
                  <a:gd name="T71" fmla="*/ 1 h 156"/>
                  <a:gd name="T72" fmla="*/ 0 w 1893"/>
                  <a:gd name="T73" fmla="*/ 1 h 156"/>
                  <a:gd name="T74" fmla="*/ 0 w 1893"/>
                  <a:gd name="T75" fmla="*/ 1 h 156"/>
                  <a:gd name="T76" fmla="*/ 0 w 1893"/>
                  <a:gd name="T77" fmla="*/ 1 h 156"/>
                  <a:gd name="T78" fmla="*/ 0 w 1893"/>
                  <a:gd name="T79" fmla="*/ 1 h 156"/>
                  <a:gd name="T80" fmla="*/ 0 w 1893"/>
                  <a:gd name="T81" fmla="*/ 1 h 156"/>
                  <a:gd name="T82" fmla="*/ 0 w 1893"/>
                  <a:gd name="T83" fmla="*/ 1 h 156"/>
                  <a:gd name="T84" fmla="*/ 0 w 1893"/>
                  <a:gd name="T85" fmla="*/ 1 h 156"/>
                  <a:gd name="T86" fmla="*/ 0 w 1893"/>
                  <a:gd name="T87" fmla="*/ 1 h 15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93"/>
                  <a:gd name="T133" fmla="*/ 0 h 156"/>
                  <a:gd name="T134" fmla="*/ 1893 w 1893"/>
                  <a:gd name="T135" fmla="*/ 156 h 15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93" h="156">
                    <a:moveTo>
                      <a:pt x="0" y="156"/>
                    </a:moveTo>
                    <a:lnTo>
                      <a:pt x="21" y="137"/>
                    </a:lnTo>
                    <a:lnTo>
                      <a:pt x="43" y="118"/>
                    </a:lnTo>
                    <a:lnTo>
                      <a:pt x="64" y="99"/>
                    </a:lnTo>
                    <a:lnTo>
                      <a:pt x="85" y="80"/>
                    </a:lnTo>
                    <a:lnTo>
                      <a:pt x="107" y="61"/>
                    </a:lnTo>
                    <a:lnTo>
                      <a:pt x="128" y="42"/>
                    </a:lnTo>
                    <a:lnTo>
                      <a:pt x="150" y="23"/>
                    </a:lnTo>
                    <a:lnTo>
                      <a:pt x="171" y="4"/>
                    </a:lnTo>
                    <a:lnTo>
                      <a:pt x="218" y="4"/>
                    </a:lnTo>
                    <a:lnTo>
                      <a:pt x="265" y="4"/>
                    </a:lnTo>
                    <a:lnTo>
                      <a:pt x="312" y="4"/>
                    </a:lnTo>
                    <a:lnTo>
                      <a:pt x="360" y="4"/>
                    </a:lnTo>
                    <a:lnTo>
                      <a:pt x="406" y="4"/>
                    </a:lnTo>
                    <a:lnTo>
                      <a:pt x="453" y="3"/>
                    </a:lnTo>
                    <a:lnTo>
                      <a:pt x="500" y="3"/>
                    </a:lnTo>
                    <a:lnTo>
                      <a:pt x="547" y="3"/>
                    </a:lnTo>
                    <a:lnTo>
                      <a:pt x="595" y="3"/>
                    </a:lnTo>
                    <a:lnTo>
                      <a:pt x="642" y="3"/>
                    </a:lnTo>
                    <a:lnTo>
                      <a:pt x="689" y="3"/>
                    </a:lnTo>
                    <a:lnTo>
                      <a:pt x="736" y="3"/>
                    </a:lnTo>
                    <a:lnTo>
                      <a:pt x="782" y="3"/>
                    </a:lnTo>
                    <a:lnTo>
                      <a:pt x="830" y="3"/>
                    </a:lnTo>
                    <a:lnTo>
                      <a:pt x="877" y="2"/>
                    </a:lnTo>
                    <a:lnTo>
                      <a:pt x="924" y="2"/>
                    </a:lnTo>
                    <a:lnTo>
                      <a:pt x="971" y="2"/>
                    </a:lnTo>
                    <a:lnTo>
                      <a:pt x="1018" y="2"/>
                    </a:lnTo>
                    <a:lnTo>
                      <a:pt x="1064" y="2"/>
                    </a:lnTo>
                    <a:lnTo>
                      <a:pt x="1112" y="2"/>
                    </a:lnTo>
                    <a:lnTo>
                      <a:pt x="1159" y="2"/>
                    </a:lnTo>
                    <a:lnTo>
                      <a:pt x="1206" y="2"/>
                    </a:lnTo>
                    <a:lnTo>
                      <a:pt x="1252" y="1"/>
                    </a:lnTo>
                    <a:lnTo>
                      <a:pt x="1299" y="1"/>
                    </a:lnTo>
                    <a:lnTo>
                      <a:pt x="1347" y="1"/>
                    </a:lnTo>
                    <a:lnTo>
                      <a:pt x="1394" y="1"/>
                    </a:lnTo>
                    <a:lnTo>
                      <a:pt x="1440" y="1"/>
                    </a:lnTo>
                    <a:lnTo>
                      <a:pt x="1487" y="1"/>
                    </a:lnTo>
                    <a:lnTo>
                      <a:pt x="1533" y="1"/>
                    </a:lnTo>
                    <a:lnTo>
                      <a:pt x="1581" y="0"/>
                    </a:lnTo>
                    <a:lnTo>
                      <a:pt x="1627" y="0"/>
                    </a:lnTo>
                    <a:lnTo>
                      <a:pt x="1674" y="0"/>
                    </a:lnTo>
                    <a:lnTo>
                      <a:pt x="1688" y="9"/>
                    </a:lnTo>
                    <a:lnTo>
                      <a:pt x="1701" y="19"/>
                    </a:lnTo>
                    <a:lnTo>
                      <a:pt x="1714" y="28"/>
                    </a:lnTo>
                    <a:lnTo>
                      <a:pt x="1728" y="39"/>
                    </a:lnTo>
                    <a:lnTo>
                      <a:pt x="1742" y="48"/>
                    </a:lnTo>
                    <a:lnTo>
                      <a:pt x="1756" y="58"/>
                    </a:lnTo>
                    <a:lnTo>
                      <a:pt x="1769" y="68"/>
                    </a:lnTo>
                    <a:lnTo>
                      <a:pt x="1783" y="77"/>
                    </a:lnTo>
                    <a:lnTo>
                      <a:pt x="1796" y="87"/>
                    </a:lnTo>
                    <a:lnTo>
                      <a:pt x="1810" y="96"/>
                    </a:lnTo>
                    <a:lnTo>
                      <a:pt x="1824" y="107"/>
                    </a:lnTo>
                    <a:lnTo>
                      <a:pt x="1837" y="116"/>
                    </a:lnTo>
                    <a:lnTo>
                      <a:pt x="1851" y="126"/>
                    </a:lnTo>
                    <a:lnTo>
                      <a:pt x="1865" y="136"/>
                    </a:lnTo>
                    <a:lnTo>
                      <a:pt x="1879" y="146"/>
                    </a:lnTo>
                    <a:lnTo>
                      <a:pt x="1893" y="155"/>
                    </a:lnTo>
                    <a:lnTo>
                      <a:pt x="1834" y="155"/>
                    </a:lnTo>
                    <a:lnTo>
                      <a:pt x="1774" y="155"/>
                    </a:lnTo>
                    <a:lnTo>
                      <a:pt x="1715" y="155"/>
                    </a:lnTo>
                    <a:lnTo>
                      <a:pt x="1657" y="155"/>
                    </a:lnTo>
                    <a:lnTo>
                      <a:pt x="1598" y="155"/>
                    </a:lnTo>
                    <a:lnTo>
                      <a:pt x="1538" y="155"/>
                    </a:lnTo>
                    <a:lnTo>
                      <a:pt x="1479" y="155"/>
                    </a:lnTo>
                    <a:lnTo>
                      <a:pt x="1420" y="155"/>
                    </a:lnTo>
                    <a:lnTo>
                      <a:pt x="1361" y="155"/>
                    </a:lnTo>
                    <a:lnTo>
                      <a:pt x="1302" y="155"/>
                    </a:lnTo>
                    <a:lnTo>
                      <a:pt x="1243" y="155"/>
                    </a:lnTo>
                    <a:lnTo>
                      <a:pt x="1183" y="155"/>
                    </a:lnTo>
                    <a:lnTo>
                      <a:pt x="1124" y="155"/>
                    </a:lnTo>
                    <a:lnTo>
                      <a:pt x="1066" y="155"/>
                    </a:lnTo>
                    <a:lnTo>
                      <a:pt x="1006" y="155"/>
                    </a:lnTo>
                    <a:lnTo>
                      <a:pt x="947" y="155"/>
                    </a:lnTo>
                    <a:lnTo>
                      <a:pt x="888" y="155"/>
                    </a:lnTo>
                    <a:lnTo>
                      <a:pt x="828" y="155"/>
                    </a:lnTo>
                    <a:lnTo>
                      <a:pt x="770" y="155"/>
                    </a:lnTo>
                    <a:lnTo>
                      <a:pt x="710" y="155"/>
                    </a:lnTo>
                    <a:lnTo>
                      <a:pt x="651" y="155"/>
                    </a:lnTo>
                    <a:lnTo>
                      <a:pt x="592" y="155"/>
                    </a:lnTo>
                    <a:lnTo>
                      <a:pt x="532" y="155"/>
                    </a:lnTo>
                    <a:lnTo>
                      <a:pt x="474" y="155"/>
                    </a:lnTo>
                    <a:lnTo>
                      <a:pt x="415" y="155"/>
                    </a:lnTo>
                    <a:lnTo>
                      <a:pt x="355" y="156"/>
                    </a:lnTo>
                    <a:lnTo>
                      <a:pt x="296" y="156"/>
                    </a:lnTo>
                    <a:lnTo>
                      <a:pt x="236" y="156"/>
                    </a:lnTo>
                    <a:lnTo>
                      <a:pt x="178" y="156"/>
                    </a:lnTo>
                    <a:lnTo>
                      <a:pt x="119" y="156"/>
                    </a:lnTo>
                    <a:lnTo>
                      <a:pt x="59" y="156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494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Freeform 14"/>
              <p:cNvSpPr/>
              <p:nvPr/>
            </p:nvSpPr>
            <p:spPr bwMode="auto">
              <a:xfrm>
                <a:off x="476" y="1815"/>
                <a:ext cx="900" cy="78"/>
              </a:xfrm>
              <a:custGeom>
                <a:avLst/>
                <a:gdLst>
                  <a:gd name="T0" fmla="*/ 0 w 1801"/>
                  <a:gd name="T1" fmla="*/ 1 h 155"/>
                  <a:gd name="T2" fmla="*/ 0 w 1801"/>
                  <a:gd name="T3" fmla="*/ 1 h 155"/>
                  <a:gd name="T4" fmla="*/ 0 w 1801"/>
                  <a:gd name="T5" fmla="*/ 1 h 155"/>
                  <a:gd name="T6" fmla="*/ 0 w 1801"/>
                  <a:gd name="T7" fmla="*/ 1 h 155"/>
                  <a:gd name="T8" fmla="*/ 0 w 1801"/>
                  <a:gd name="T9" fmla="*/ 1 h 155"/>
                  <a:gd name="T10" fmla="*/ 0 w 1801"/>
                  <a:gd name="T11" fmla="*/ 1 h 155"/>
                  <a:gd name="T12" fmla="*/ 0 w 1801"/>
                  <a:gd name="T13" fmla="*/ 1 h 155"/>
                  <a:gd name="T14" fmla="*/ 0 w 1801"/>
                  <a:gd name="T15" fmla="*/ 1 h 155"/>
                  <a:gd name="T16" fmla="*/ 0 w 1801"/>
                  <a:gd name="T17" fmla="*/ 1 h 155"/>
                  <a:gd name="T18" fmla="*/ 0 w 1801"/>
                  <a:gd name="T19" fmla="*/ 1 h 155"/>
                  <a:gd name="T20" fmla="*/ 0 w 1801"/>
                  <a:gd name="T21" fmla="*/ 1 h 155"/>
                  <a:gd name="T22" fmla="*/ 0 w 1801"/>
                  <a:gd name="T23" fmla="*/ 1 h 155"/>
                  <a:gd name="T24" fmla="*/ 0 w 1801"/>
                  <a:gd name="T25" fmla="*/ 1 h 155"/>
                  <a:gd name="T26" fmla="*/ 0 w 1801"/>
                  <a:gd name="T27" fmla="*/ 1 h 155"/>
                  <a:gd name="T28" fmla="*/ 0 w 1801"/>
                  <a:gd name="T29" fmla="*/ 1 h 155"/>
                  <a:gd name="T30" fmla="*/ 0 w 1801"/>
                  <a:gd name="T31" fmla="*/ 1 h 155"/>
                  <a:gd name="T32" fmla="*/ 0 w 1801"/>
                  <a:gd name="T33" fmla="*/ 1 h 155"/>
                  <a:gd name="T34" fmla="*/ 0 w 1801"/>
                  <a:gd name="T35" fmla="*/ 1 h 155"/>
                  <a:gd name="T36" fmla="*/ 0 w 1801"/>
                  <a:gd name="T37" fmla="*/ 1 h 155"/>
                  <a:gd name="T38" fmla="*/ 0 w 1801"/>
                  <a:gd name="T39" fmla="*/ 0 h 155"/>
                  <a:gd name="T40" fmla="*/ 0 w 1801"/>
                  <a:gd name="T41" fmla="*/ 1 h 155"/>
                  <a:gd name="T42" fmla="*/ 0 w 1801"/>
                  <a:gd name="T43" fmla="*/ 1 h 155"/>
                  <a:gd name="T44" fmla="*/ 0 w 1801"/>
                  <a:gd name="T45" fmla="*/ 1 h 155"/>
                  <a:gd name="T46" fmla="*/ 0 w 1801"/>
                  <a:gd name="T47" fmla="*/ 1 h 155"/>
                  <a:gd name="T48" fmla="*/ 0 w 1801"/>
                  <a:gd name="T49" fmla="*/ 1 h 155"/>
                  <a:gd name="T50" fmla="*/ 0 w 1801"/>
                  <a:gd name="T51" fmla="*/ 1 h 155"/>
                  <a:gd name="T52" fmla="*/ 0 w 1801"/>
                  <a:gd name="T53" fmla="*/ 1 h 155"/>
                  <a:gd name="T54" fmla="*/ 0 w 1801"/>
                  <a:gd name="T55" fmla="*/ 1 h 155"/>
                  <a:gd name="T56" fmla="*/ 0 w 1801"/>
                  <a:gd name="T57" fmla="*/ 1 h 155"/>
                  <a:gd name="T58" fmla="*/ 0 w 1801"/>
                  <a:gd name="T59" fmla="*/ 1 h 155"/>
                  <a:gd name="T60" fmla="*/ 0 w 1801"/>
                  <a:gd name="T61" fmla="*/ 1 h 155"/>
                  <a:gd name="T62" fmla="*/ 0 w 1801"/>
                  <a:gd name="T63" fmla="*/ 1 h 155"/>
                  <a:gd name="T64" fmla="*/ 0 w 1801"/>
                  <a:gd name="T65" fmla="*/ 1 h 155"/>
                  <a:gd name="T66" fmla="*/ 0 w 1801"/>
                  <a:gd name="T67" fmla="*/ 1 h 155"/>
                  <a:gd name="T68" fmla="*/ 0 w 1801"/>
                  <a:gd name="T69" fmla="*/ 1 h 155"/>
                  <a:gd name="T70" fmla="*/ 0 w 1801"/>
                  <a:gd name="T71" fmla="*/ 1 h 155"/>
                  <a:gd name="T72" fmla="*/ 0 w 1801"/>
                  <a:gd name="T73" fmla="*/ 1 h 155"/>
                  <a:gd name="T74" fmla="*/ 0 w 1801"/>
                  <a:gd name="T75" fmla="*/ 1 h 155"/>
                  <a:gd name="T76" fmla="*/ 0 w 1801"/>
                  <a:gd name="T77" fmla="*/ 1 h 155"/>
                  <a:gd name="T78" fmla="*/ 0 w 1801"/>
                  <a:gd name="T79" fmla="*/ 1 h 155"/>
                  <a:gd name="T80" fmla="*/ 0 w 1801"/>
                  <a:gd name="T81" fmla="*/ 1 h 155"/>
                  <a:gd name="T82" fmla="*/ 0 w 1801"/>
                  <a:gd name="T83" fmla="*/ 1 h 155"/>
                  <a:gd name="T84" fmla="*/ 0 w 1801"/>
                  <a:gd name="T85" fmla="*/ 1 h 155"/>
                  <a:gd name="T86" fmla="*/ 0 w 1801"/>
                  <a:gd name="T87" fmla="*/ 1 h 15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01"/>
                  <a:gd name="T133" fmla="*/ 0 h 155"/>
                  <a:gd name="T134" fmla="*/ 1801 w 1801"/>
                  <a:gd name="T135" fmla="*/ 155 h 15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01" h="155">
                    <a:moveTo>
                      <a:pt x="0" y="153"/>
                    </a:moveTo>
                    <a:lnTo>
                      <a:pt x="20" y="134"/>
                    </a:lnTo>
                    <a:lnTo>
                      <a:pt x="38" y="116"/>
                    </a:lnTo>
                    <a:lnTo>
                      <a:pt x="58" y="98"/>
                    </a:lnTo>
                    <a:lnTo>
                      <a:pt x="76" y="79"/>
                    </a:lnTo>
                    <a:lnTo>
                      <a:pt x="96" y="61"/>
                    </a:lnTo>
                    <a:lnTo>
                      <a:pt x="114" y="42"/>
                    </a:lnTo>
                    <a:lnTo>
                      <a:pt x="134" y="24"/>
                    </a:lnTo>
                    <a:lnTo>
                      <a:pt x="154" y="5"/>
                    </a:lnTo>
                    <a:lnTo>
                      <a:pt x="198" y="5"/>
                    </a:lnTo>
                    <a:lnTo>
                      <a:pt x="243" y="5"/>
                    </a:lnTo>
                    <a:lnTo>
                      <a:pt x="287" y="5"/>
                    </a:lnTo>
                    <a:lnTo>
                      <a:pt x="332" y="5"/>
                    </a:lnTo>
                    <a:lnTo>
                      <a:pt x="377" y="4"/>
                    </a:lnTo>
                    <a:lnTo>
                      <a:pt x="422" y="4"/>
                    </a:lnTo>
                    <a:lnTo>
                      <a:pt x="467" y="4"/>
                    </a:lnTo>
                    <a:lnTo>
                      <a:pt x="511" y="4"/>
                    </a:lnTo>
                    <a:lnTo>
                      <a:pt x="556" y="4"/>
                    </a:lnTo>
                    <a:lnTo>
                      <a:pt x="600" y="4"/>
                    </a:lnTo>
                    <a:lnTo>
                      <a:pt x="645" y="4"/>
                    </a:lnTo>
                    <a:lnTo>
                      <a:pt x="690" y="4"/>
                    </a:lnTo>
                    <a:lnTo>
                      <a:pt x="734" y="3"/>
                    </a:lnTo>
                    <a:lnTo>
                      <a:pt x="779" y="3"/>
                    </a:lnTo>
                    <a:lnTo>
                      <a:pt x="824" y="3"/>
                    </a:lnTo>
                    <a:lnTo>
                      <a:pt x="869" y="3"/>
                    </a:lnTo>
                    <a:lnTo>
                      <a:pt x="914" y="3"/>
                    </a:lnTo>
                    <a:lnTo>
                      <a:pt x="958" y="3"/>
                    </a:lnTo>
                    <a:lnTo>
                      <a:pt x="1002" y="2"/>
                    </a:lnTo>
                    <a:lnTo>
                      <a:pt x="1047" y="2"/>
                    </a:lnTo>
                    <a:lnTo>
                      <a:pt x="1091" y="2"/>
                    </a:lnTo>
                    <a:lnTo>
                      <a:pt x="1136" y="2"/>
                    </a:lnTo>
                    <a:lnTo>
                      <a:pt x="1181" y="2"/>
                    </a:lnTo>
                    <a:lnTo>
                      <a:pt x="1226" y="1"/>
                    </a:lnTo>
                    <a:lnTo>
                      <a:pt x="1270" y="1"/>
                    </a:lnTo>
                    <a:lnTo>
                      <a:pt x="1315" y="1"/>
                    </a:lnTo>
                    <a:lnTo>
                      <a:pt x="1360" y="1"/>
                    </a:lnTo>
                    <a:lnTo>
                      <a:pt x="1403" y="1"/>
                    </a:lnTo>
                    <a:lnTo>
                      <a:pt x="1448" y="1"/>
                    </a:lnTo>
                    <a:lnTo>
                      <a:pt x="1493" y="0"/>
                    </a:lnTo>
                    <a:lnTo>
                      <a:pt x="1537" y="0"/>
                    </a:lnTo>
                    <a:lnTo>
                      <a:pt x="1582" y="0"/>
                    </a:lnTo>
                    <a:lnTo>
                      <a:pt x="1596" y="9"/>
                    </a:lnTo>
                    <a:lnTo>
                      <a:pt x="1609" y="19"/>
                    </a:lnTo>
                    <a:lnTo>
                      <a:pt x="1622" y="28"/>
                    </a:lnTo>
                    <a:lnTo>
                      <a:pt x="1636" y="39"/>
                    </a:lnTo>
                    <a:lnTo>
                      <a:pt x="1650" y="48"/>
                    </a:lnTo>
                    <a:lnTo>
                      <a:pt x="1664" y="58"/>
                    </a:lnTo>
                    <a:lnTo>
                      <a:pt x="1677" y="68"/>
                    </a:lnTo>
                    <a:lnTo>
                      <a:pt x="1691" y="77"/>
                    </a:lnTo>
                    <a:lnTo>
                      <a:pt x="1704" y="87"/>
                    </a:lnTo>
                    <a:lnTo>
                      <a:pt x="1718" y="96"/>
                    </a:lnTo>
                    <a:lnTo>
                      <a:pt x="1732" y="107"/>
                    </a:lnTo>
                    <a:lnTo>
                      <a:pt x="1745" y="116"/>
                    </a:lnTo>
                    <a:lnTo>
                      <a:pt x="1759" y="126"/>
                    </a:lnTo>
                    <a:lnTo>
                      <a:pt x="1773" y="136"/>
                    </a:lnTo>
                    <a:lnTo>
                      <a:pt x="1787" y="146"/>
                    </a:lnTo>
                    <a:lnTo>
                      <a:pt x="1801" y="155"/>
                    </a:lnTo>
                    <a:lnTo>
                      <a:pt x="1744" y="155"/>
                    </a:lnTo>
                    <a:lnTo>
                      <a:pt x="1688" y="155"/>
                    </a:lnTo>
                    <a:lnTo>
                      <a:pt x="1633" y="155"/>
                    </a:lnTo>
                    <a:lnTo>
                      <a:pt x="1576" y="155"/>
                    </a:lnTo>
                    <a:lnTo>
                      <a:pt x="1520" y="155"/>
                    </a:lnTo>
                    <a:lnTo>
                      <a:pt x="1463" y="155"/>
                    </a:lnTo>
                    <a:lnTo>
                      <a:pt x="1407" y="154"/>
                    </a:lnTo>
                    <a:lnTo>
                      <a:pt x="1351" y="154"/>
                    </a:lnTo>
                    <a:lnTo>
                      <a:pt x="1295" y="154"/>
                    </a:lnTo>
                    <a:lnTo>
                      <a:pt x="1239" y="154"/>
                    </a:lnTo>
                    <a:lnTo>
                      <a:pt x="1182" y="154"/>
                    </a:lnTo>
                    <a:lnTo>
                      <a:pt x="1126" y="154"/>
                    </a:lnTo>
                    <a:lnTo>
                      <a:pt x="1069" y="154"/>
                    </a:lnTo>
                    <a:lnTo>
                      <a:pt x="1014" y="154"/>
                    </a:lnTo>
                    <a:lnTo>
                      <a:pt x="958" y="154"/>
                    </a:lnTo>
                    <a:lnTo>
                      <a:pt x="901" y="154"/>
                    </a:lnTo>
                    <a:lnTo>
                      <a:pt x="845" y="154"/>
                    </a:lnTo>
                    <a:lnTo>
                      <a:pt x="788" y="154"/>
                    </a:lnTo>
                    <a:lnTo>
                      <a:pt x="732" y="154"/>
                    </a:lnTo>
                    <a:lnTo>
                      <a:pt x="675" y="154"/>
                    </a:lnTo>
                    <a:lnTo>
                      <a:pt x="620" y="154"/>
                    </a:lnTo>
                    <a:lnTo>
                      <a:pt x="564" y="154"/>
                    </a:lnTo>
                    <a:lnTo>
                      <a:pt x="507" y="154"/>
                    </a:lnTo>
                    <a:lnTo>
                      <a:pt x="451" y="154"/>
                    </a:lnTo>
                    <a:lnTo>
                      <a:pt x="394" y="154"/>
                    </a:lnTo>
                    <a:lnTo>
                      <a:pt x="338" y="153"/>
                    </a:lnTo>
                    <a:lnTo>
                      <a:pt x="281" y="153"/>
                    </a:lnTo>
                    <a:lnTo>
                      <a:pt x="225" y="153"/>
                    </a:lnTo>
                    <a:lnTo>
                      <a:pt x="170" y="153"/>
                    </a:lnTo>
                    <a:lnTo>
                      <a:pt x="113" y="153"/>
                    </a:lnTo>
                    <a:lnTo>
                      <a:pt x="57" y="153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494F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Freeform 15"/>
              <p:cNvSpPr/>
              <p:nvPr/>
            </p:nvSpPr>
            <p:spPr bwMode="auto">
              <a:xfrm>
                <a:off x="522" y="1815"/>
                <a:ext cx="854" cy="78"/>
              </a:xfrm>
              <a:custGeom>
                <a:avLst/>
                <a:gdLst>
                  <a:gd name="T0" fmla="*/ 0 w 1710"/>
                  <a:gd name="T1" fmla="*/ 1 h 155"/>
                  <a:gd name="T2" fmla="*/ 0 w 1710"/>
                  <a:gd name="T3" fmla="*/ 1 h 155"/>
                  <a:gd name="T4" fmla="*/ 0 w 1710"/>
                  <a:gd name="T5" fmla="*/ 1 h 155"/>
                  <a:gd name="T6" fmla="*/ 0 w 1710"/>
                  <a:gd name="T7" fmla="*/ 1 h 155"/>
                  <a:gd name="T8" fmla="*/ 0 w 1710"/>
                  <a:gd name="T9" fmla="*/ 1 h 155"/>
                  <a:gd name="T10" fmla="*/ 0 w 1710"/>
                  <a:gd name="T11" fmla="*/ 1 h 155"/>
                  <a:gd name="T12" fmla="*/ 0 w 1710"/>
                  <a:gd name="T13" fmla="*/ 1 h 155"/>
                  <a:gd name="T14" fmla="*/ 0 w 1710"/>
                  <a:gd name="T15" fmla="*/ 1 h 155"/>
                  <a:gd name="T16" fmla="*/ 0 w 1710"/>
                  <a:gd name="T17" fmla="*/ 1 h 155"/>
                  <a:gd name="T18" fmla="*/ 0 w 1710"/>
                  <a:gd name="T19" fmla="*/ 1 h 155"/>
                  <a:gd name="T20" fmla="*/ 0 w 1710"/>
                  <a:gd name="T21" fmla="*/ 1 h 155"/>
                  <a:gd name="T22" fmla="*/ 0 w 1710"/>
                  <a:gd name="T23" fmla="*/ 1 h 155"/>
                  <a:gd name="T24" fmla="*/ 0 w 1710"/>
                  <a:gd name="T25" fmla="*/ 1 h 155"/>
                  <a:gd name="T26" fmla="*/ 0 w 1710"/>
                  <a:gd name="T27" fmla="*/ 1 h 155"/>
                  <a:gd name="T28" fmla="*/ 0 w 1710"/>
                  <a:gd name="T29" fmla="*/ 1 h 155"/>
                  <a:gd name="T30" fmla="*/ 0 w 1710"/>
                  <a:gd name="T31" fmla="*/ 1 h 155"/>
                  <a:gd name="T32" fmla="*/ 0 w 1710"/>
                  <a:gd name="T33" fmla="*/ 1 h 155"/>
                  <a:gd name="T34" fmla="*/ 0 w 1710"/>
                  <a:gd name="T35" fmla="*/ 1 h 155"/>
                  <a:gd name="T36" fmla="*/ 0 w 1710"/>
                  <a:gd name="T37" fmla="*/ 1 h 155"/>
                  <a:gd name="T38" fmla="*/ 0 w 1710"/>
                  <a:gd name="T39" fmla="*/ 0 h 155"/>
                  <a:gd name="T40" fmla="*/ 0 w 1710"/>
                  <a:gd name="T41" fmla="*/ 1 h 155"/>
                  <a:gd name="T42" fmla="*/ 0 w 1710"/>
                  <a:gd name="T43" fmla="*/ 1 h 155"/>
                  <a:gd name="T44" fmla="*/ 0 w 1710"/>
                  <a:gd name="T45" fmla="*/ 1 h 155"/>
                  <a:gd name="T46" fmla="*/ 0 w 1710"/>
                  <a:gd name="T47" fmla="*/ 1 h 155"/>
                  <a:gd name="T48" fmla="*/ 0 w 1710"/>
                  <a:gd name="T49" fmla="*/ 1 h 155"/>
                  <a:gd name="T50" fmla="*/ 0 w 1710"/>
                  <a:gd name="T51" fmla="*/ 1 h 155"/>
                  <a:gd name="T52" fmla="*/ 0 w 1710"/>
                  <a:gd name="T53" fmla="*/ 1 h 155"/>
                  <a:gd name="T54" fmla="*/ 0 w 1710"/>
                  <a:gd name="T55" fmla="*/ 1 h 155"/>
                  <a:gd name="T56" fmla="*/ 0 w 1710"/>
                  <a:gd name="T57" fmla="*/ 1 h 155"/>
                  <a:gd name="T58" fmla="*/ 0 w 1710"/>
                  <a:gd name="T59" fmla="*/ 1 h 155"/>
                  <a:gd name="T60" fmla="*/ 0 w 1710"/>
                  <a:gd name="T61" fmla="*/ 1 h 155"/>
                  <a:gd name="T62" fmla="*/ 0 w 1710"/>
                  <a:gd name="T63" fmla="*/ 1 h 155"/>
                  <a:gd name="T64" fmla="*/ 0 w 1710"/>
                  <a:gd name="T65" fmla="*/ 1 h 155"/>
                  <a:gd name="T66" fmla="*/ 0 w 1710"/>
                  <a:gd name="T67" fmla="*/ 1 h 155"/>
                  <a:gd name="T68" fmla="*/ 0 w 1710"/>
                  <a:gd name="T69" fmla="*/ 1 h 155"/>
                  <a:gd name="T70" fmla="*/ 0 w 1710"/>
                  <a:gd name="T71" fmla="*/ 1 h 155"/>
                  <a:gd name="T72" fmla="*/ 0 w 1710"/>
                  <a:gd name="T73" fmla="*/ 1 h 155"/>
                  <a:gd name="T74" fmla="*/ 0 w 1710"/>
                  <a:gd name="T75" fmla="*/ 1 h 155"/>
                  <a:gd name="T76" fmla="*/ 0 w 1710"/>
                  <a:gd name="T77" fmla="*/ 1 h 155"/>
                  <a:gd name="T78" fmla="*/ 0 w 1710"/>
                  <a:gd name="T79" fmla="*/ 1 h 155"/>
                  <a:gd name="T80" fmla="*/ 0 w 1710"/>
                  <a:gd name="T81" fmla="*/ 1 h 155"/>
                  <a:gd name="T82" fmla="*/ 0 w 1710"/>
                  <a:gd name="T83" fmla="*/ 1 h 155"/>
                  <a:gd name="T84" fmla="*/ 0 w 1710"/>
                  <a:gd name="T85" fmla="*/ 1 h 155"/>
                  <a:gd name="T86" fmla="*/ 0 w 1710"/>
                  <a:gd name="T87" fmla="*/ 1 h 15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710"/>
                  <a:gd name="T133" fmla="*/ 0 h 155"/>
                  <a:gd name="T134" fmla="*/ 1710 w 1710"/>
                  <a:gd name="T135" fmla="*/ 155 h 15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710" h="155">
                    <a:moveTo>
                      <a:pt x="0" y="149"/>
                    </a:moveTo>
                    <a:lnTo>
                      <a:pt x="18" y="132"/>
                    </a:lnTo>
                    <a:lnTo>
                      <a:pt x="34" y="114"/>
                    </a:lnTo>
                    <a:lnTo>
                      <a:pt x="51" y="96"/>
                    </a:lnTo>
                    <a:lnTo>
                      <a:pt x="68" y="78"/>
                    </a:lnTo>
                    <a:lnTo>
                      <a:pt x="84" y="60"/>
                    </a:lnTo>
                    <a:lnTo>
                      <a:pt x="102" y="42"/>
                    </a:lnTo>
                    <a:lnTo>
                      <a:pt x="119" y="24"/>
                    </a:lnTo>
                    <a:lnTo>
                      <a:pt x="136" y="7"/>
                    </a:lnTo>
                    <a:lnTo>
                      <a:pt x="179" y="7"/>
                    </a:lnTo>
                    <a:lnTo>
                      <a:pt x="221" y="7"/>
                    </a:lnTo>
                    <a:lnTo>
                      <a:pt x="263" y="5"/>
                    </a:lnTo>
                    <a:lnTo>
                      <a:pt x="306" y="5"/>
                    </a:lnTo>
                    <a:lnTo>
                      <a:pt x="348" y="5"/>
                    </a:lnTo>
                    <a:lnTo>
                      <a:pt x="391" y="5"/>
                    </a:lnTo>
                    <a:lnTo>
                      <a:pt x="432" y="5"/>
                    </a:lnTo>
                    <a:lnTo>
                      <a:pt x="475" y="4"/>
                    </a:lnTo>
                    <a:lnTo>
                      <a:pt x="517" y="4"/>
                    </a:lnTo>
                    <a:lnTo>
                      <a:pt x="560" y="4"/>
                    </a:lnTo>
                    <a:lnTo>
                      <a:pt x="603" y="4"/>
                    </a:lnTo>
                    <a:lnTo>
                      <a:pt x="645" y="4"/>
                    </a:lnTo>
                    <a:lnTo>
                      <a:pt x="687" y="4"/>
                    </a:lnTo>
                    <a:lnTo>
                      <a:pt x="729" y="3"/>
                    </a:lnTo>
                    <a:lnTo>
                      <a:pt x="772" y="3"/>
                    </a:lnTo>
                    <a:lnTo>
                      <a:pt x="815" y="3"/>
                    </a:lnTo>
                    <a:lnTo>
                      <a:pt x="857" y="3"/>
                    </a:lnTo>
                    <a:lnTo>
                      <a:pt x="899" y="3"/>
                    </a:lnTo>
                    <a:lnTo>
                      <a:pt x="941" y="2"/>
                    </a:lnTo>
                    <a:lnTo>
                      <a:pt x="984" y="2"/>
                    </a:lnTo>
                    <a:lnTo>
                      <a:pt x="1027" y="2"/>
                    </a:lnTo>
                    <a:lnTo>
                      <a:pt x="1068" y="2"/>
                    </a:lnTo>
                    <a:lnTo>
                      <a:pt x="1111" y="2"/>
                    </a:lnTo>
                    <a:lnTo>
                      <a:pt x="1153" y="1"/>
                    </a:lnTo>
                    <a:lnTo>
                      <a:pt x="1196" y="1"/>
                    </a:lnTo>
                    <a:lnTo>
                      <a:pt x="1237" y="1"/>
                    </a:lnTo>
                    <a:lnTo>
                      <a:pt x="1280" y="1"/>
                    </a:lnTo>
                    <a:lnTo>
                      <a:pt x="1323" y="1"/>
                    </a:lnTo>
                    <a:lnTo>
                      <a:pt x="1364" y="1"/>
                    </a:lnTo>
                    <a:lnTo>
                      <a:pt x="1407" y="0"/>
                    </a:lnTo>
                    <a:lnTo>
                      <a:pt x="1448" y="0"/>
                    </a:lnTo>
                    <a:lnTo>
                      <a:pt x="1491" y="0"/>
                    </a:lnTo>
                    <a:lnTo>
                      <a:pt x="1505" y="9"/>
                    </a:lnTo>
                    <a:lnTo>
                      <a:pt x="1518" y="19"/>
                    </a:lnTo>
                    <a:lnTo>
                      <a:pt x="1531" y="28"/>
                    </a:lnTo>
                    <a:lnTo>
                      <a:pt x="1545" y="39"/>
                    </a:lnTo>
                    <a:lnTo>
                      <a:pt x="1559" y="48"/>
                    </a:lnTo>
                    <a:lnTo>
                      <a:pt x="1573" y="58"/>
                    </a:lnTo>
                    <a:lnTo>
                      <a:pt x="1586" y="68"/>
                    </a:lnTo>
                    <a:lnTo>
                      <a:pt x="1600" y="77"/>
                    </a:lnTo>
                    <a:lnTo>
                      <a:pt x="1613" y="87"/>
                    </a:lnTo>
                    <a:lnTo>
                      <a:pt x="1627" y="96"/>
                    </a:lnTo>
                    <a:lnTo>
                      <a:pt x="1641" y="107"/>
                    </a:lnTo>
                    <a:lnTo>
                      <a:pt x="1654" y="116"/>
                    </a:lnTo>
                    <a:lnTo>
                      <a:pt x="1668" y="126"/>
                    </a:lnTo>
                    <a:lnTo>
                      <a:pt x="1682" y="136"/>
                    </a:lnTo>
                    <a:lnTo>
                      <a:pt x="1696" y="146"/>
                    </a:lnTo>
                    <a:lnTo>
                      <a:pt x="1710" y="155"/>
                    </a:lnTo>
                    <a:lnTo>
                      <a:pt x="1657" y="155"/>
                    </a:lnTo>
                    <a:lnTo>
                      <a:pt x="1603" y="155"/>
                    </a:lnTo>
                    <a:lnTo>
                      <a:pt x="1550" y="154"/>
                    </a:lnTo>
                    <a:lnTo>
                      <a:pt x="1497" y="154"/>
                    </a:lnTo>
                    <a:lnTo>
                      <a:pt x="1442" y="154"/>
                    </a:lnTo>
                    <a:lnTo>
                      <a:pt x="1389" y="154"/>
                    </a:lnTo>
                    <a:lnTo>
                      <a:pt x="1336" y="154"/>
                    </a:lnTo>
                    <a:lnTo>
                      <a:pt x="1282" y="154"/>
                    </a:lnTo>
                    <a:lnTo>
                      <a:pt x="1229" y="154"/>
                    </a:lnTo>
                    <a:lnTo>
                      <a:pt x="1176" y="153"/>
                    </a:lnTo>
                    <a:lnTo>
                      <a:pt x="1122" y="153"/>
                    </a:lnTo>
                    <a:lnTo>
                      <a:pt x="1069" y="153"/>
                    </a:lnTo>
                    <a:lnTo>
                      <a:pt x="1016" y="153"/>
                    </a:lnTo>
                    <a:lnTo>
                      <a:pt x="962" y="153"/>
                    </a:lnTo>
                    <a:lnTo>
                      <a:pt x="909" y="153"/>
                    </a:lnTo>
                    <a:lnTo>
                      <a:pt x="855" y="152"/>
                    </a:lnTo>
                    <a:lnTo>
                      <a:pt x="802" y="152"/>
                    </a:lnTo>
                    <a:lnTo>
                      <a:pt x="749" y="152"/>
                    </a:lnTo>
                    <a:lnTo>
                      <a:pt x="695" y="152"/>
                    </a:lnTo>
                    <a:lnTo>
                      <a:pt x="642" y="152"/>
                    </a:lnTo>
                    <a:lnTo>
                      <a:pt x="588" y="152"/>
                    </a:lnTo>
                    <a:lnTo>
                      <a:pt x="535" y="152"/>
                    </a:lnTo>
                    <a:lnTo>
                      <a:pt x="482" y="151"/>
                    </a:lnTo>
                    <a:lnTo>
                      <a:pt x="428" y="151"/>
                    </a:lnTo>
                    <a:lnTo>
                      <a:pt x="375" y="151"/>
                    </a:lnTo>
                    <a:lnTo>
                      <a:pt x="321" y="151"/>
                    </a:lnTo>
                    <a:lnTo>
                      <a:pt x="268" y="151"/>
                    </a:lnTo>
                    <a:lnTo>
                      <a:pt x="215" y="151"/>
                    </a:lnTo>
                    <a:lnTo>
                      <a:pt x="160" y="151"/>
                    </a:lnTo>
                    <a:lnTo>
                      <a:pt x="107" y="149"/>
                    </a:lnTo>
                    <a:lnTo>
                      <a:pt x="53" y="149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475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1" name="Freeform 60"/>
              <p:cNvSpPr/>
              <p:nvPr/>
            </p:nvSpPr>
            <p:spPr bwMode="auto">
              <a:xfrm>
                <a:off x="1061" y="1923"/>
                <a:ext cx="23" cy="25"/>
              </a:xfrm>
              <a:custGeom>
                <a:avLst/>
                <a:gdLst>
                  <a:gd name="T0" fmla="*/ 0 w 48"/>
                  <a:gd name="T1" fmla="*/ 0 h 50"/>
                  <a:gd name="T2" fmla="*/ 0 w 48"/>
                  <a:gd name="T3" fmla="*/ 1 h 50"/>
                  <a:gd name="T4" fmla="*/ 0 w 48"/>
                  <a:gd name="T5" fmla="*/ 1 h 50"/>
                  <a:gd name="T6" fmla="*/ 0 w 48"/>
                  <a:gd name="T7" fmla="*/ 1 h 50"/>
                  <a:gd name="T8" fmla="*/ 0 w 48"/>
                  <a:gd name="T9" fmla="*/ 1 h 50"/>
                  <a:gd name="T10" fmla="*/ 0 w 48"/>
                  <a:gd name="T11" fmla="*/ 1 h 50"/>
                  <a:gd name="T12" fmla="*/ 0 w 48"/>
                  <a:gd name="T13" fmla="*/ 1 h 50"/>
                  <a:gd name="T14" fmla="*/ 0 w 48"/>
                  <a:gd name="T15" fmla="*/ 1 h 50"/>
                  <a:gd name="T16" fmla="*/ 0 w 48"/>
                  <a:gd name="T17" fmla="*/ 1 h 50"/>
                  <a:gd name="T18" fmla="*/ 0 w 48"/>
                  <a:gd name="T19" fmla="*/ 1 h 50"/>
                  <a:gd name="T20" fmla="*/ 0 w 48"/>
                  <a:gd name="T21" fmla="*/ 1 h 50"/>
                  <a:gd name="T22" fmla="*/ 0 w 48"/>
                  <a:gd name="T23" fmla="*/ 1 h 50"/>
                  <a:gd name="T24" fmla="*/ 0 w 48"/>
                  <a:gd name="T25" fmla="*/ 1 h 50"/>
                  <a:gd name="T26" fmla="*/ 0 w 48"/>
                  <a:gd name="T27" fmla="*/ 1 h 50"/>
                  <a:gd name="T28" fmla="*/ 0 w 48"/>
                  <a:gd name="T29" fmla="*/ 1 h 50"/>
                  <a:gd name="T30" fmla="*/ 0 w 48"/>
                  <a:gd name="T31" fmla="*/ 1 h 50"/>
                  <a:gd name="T32" fmla="*/ 0 w 48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8"/>
                  <a:gd name="T52" fmla="*/ 0 h 50"/>
                  <a:gd name="T53" fmla="*/ 48 w 48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8" h="50">
                    <a:moveTo>
                      <a:pt x="25" y="0"/>
                    </a:moveTo>
                    <a:lnTo>
                      <a:pt x="34" y="2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5"/>
                    </a:lnTo>
                    <a:lnTo>
                      <a:pt x="45" y="35"/>
                    </a:lnTo>
                    <a:lnTo>
                      <a:pt x="41" y="43"/>
                    </a:lnTo>
                    <a:lnTo>
                      <a:pt x="34" y="47"/>
                    </a:lnTo>
                    <a:lnTo>
                      <a:pt x="25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3" y="35"/>
                    </a:lnTo>
                    <a:lnTo>
                      <a:pt x="0" y="25"/>
                    </a:lnTo>
                    <a:lnTo>
                      <a:pt x="3" y="15"/>
                    </a:lnTo>
                    <a:lnTo>
                      <a:pt x="7" y="7"/>
                    </a:lnTo>
                    <a:lnTo>
                      <a:pt x="15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2" name="Freeform 67"/>
              <p:cNvSpPr/>
              <p:nvPr/>
            </p:nvSpPr>
            <p:spPr bwMode="auto">
              <a:xfrm>
                <a:off x="1125" y="1927"/>
                <a:ext cx="24" cy="24"/>
              </a:xfrm>
              <a:custGeom>
                <a:avLst/>
                <a:gdLst>
                  <a:gd name="T0" fmla="*/ 0 w 49"/>
                  <a:gd name="T1" fmla="*/ 0 h 50"/>
                  <a:gd name="T2" fmla="*/ 0 w 49"/>
                  <a:gd name="T3" fmla="*/ 0 h 50"/>
                  <a:gd name="T4" fmla="*/ 0 w 49"/>
                  <a:gd name="T5" fmla="*/ 0 h 50"/>
                  <a:gd name="T6" fmla="*/ 0 w 49"/>
                  <a:gd name="T7" fmla="*/ 0 h 50"/>
                  <a:gd name="T8" fmla="*/ 0 w 49"/>
                  <a:gd name="T9" fmla="*/ 0 h 50"/>
                  <a:gd name="T10" fmla="*/ 0 w 49"/>
                  <a:gd name="T11" fmla="*/ 0 h 50"/>
                  <a:gd name="T12" fmla="*/ 0 w 49"/>
                  <a:gd name="T13" fmla="*/ 0 h 50"/>
                  <a:gd name="T14" fmla="*/ 0 w 49"/>
                  <a:gd name="T15" fmla="*/ 0 h 50"/>
                  <a:gd name="T16" fmla="*/ 0 w 49"/>
                  <a:gd name="T17" fmla="*/ 0 h 50"/>
                  <a:gd name="T18" fmla="*/ 0 w 49"/>
                  <a:gd name="T19" fmla="*/ 0 h 50"/>
                  <a:gd name="T20" fmla="*/ 0 w 49"/>
                  <a:gd name="T21" fmla="*/ 0 h 50"/>
                  <a:gd name="T22" fmla="*/ 0 w 49"/>
                  <a:gd name="T23" fmla="*/ 0 h 50"/>
                  <a:gd name="T24" fmla="*/ 0 w 49"/>
                  <a:gd name="T25" fmla="*/ 0 h 50"/>
                  <a:gd name="T26" fmla="*/ 0 w 49"/>
                  <a:gd name="T27" fmla="*/ 0 h 50"/>
                  <a:gd name="T28" fmla="*/ 0 w 49"/>
                  <a:gd name="T29" fmla="*/ 0 h 50"/>
                  <a:gd name="T30" fmla="*/ 0 w 49"/>
                  <a:gd name="T31" fmla="*/ 0 h 50"/>
                  <a:gd name="T32" fmla="*/ 0 w 49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50"/>
                  <a:gd name="T53" fmla="*/ 49 w 49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50">
                    <a:moveTo>
                      <a:pt x="26" y="0"/>
                    </a:moveTo>
                    <a:lnTo>
                      <a:pt x="34" y="2"/>
                    </a:lnTo>
                    <a:lnTo>
                      <a:pt x="42" y="7"/>
                    </a:lnTo>
                    <a:lnTo>
                      <a:pt x="46" y="15"/>
                    </a:lnTo>
                    <a:lnTo>
                      <a:pt x="49" y="24"/>
                    </a:lnTo>
                    <a:lnTo>
                      <a:pt x="46" y="33"/>
                    </a:lnTo>
                    <a:lnTo>
                      <a:pt x="42" y="42"/>
                    </a:lnTo>
                    <a:lnTo>
                      <a:pt x="34" y="47"/>
                    </a:lnTo>
                    <a:lnTo>
                      <a:pt x="26" y="50"/>
                    </a:lnTo>
                    <a:lnTo>
                      <a:pt x="16" y="47"/>
                    </a:lnTo>
                    <a:lnTo>
                      <a:pt x="8" y="42"/>
                    </a:lnTo>
                    <a:lnTo>
                      <a:pt x="3" y="33"/>
                    </a:lnTo>
                    <a:lnTo>
                      <a:pt x="0" y="24"/>
                    </a:lnTo>
                    <a:lnTo>
                      <a:pt x="3" y="15"/>
                    </a:lnTo>
                    <a:lnTo>
                      <a:pt x="8" y="7"/>
                    </a:lnTo>
                    <a:lnTo>
                      <a:pt x="16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3" name="Freeform 72"/>
              <p:cNvSpPr/>
              <p:nvPr/>
            </p:nvSpPr>
            <p:spPr bwMode="auto">
              <a:xfrm>
                <a:off x="1220" y="1923"/>
                <a:ext cx="35" cy="37"/>
              </a:xfrm>
              <a:custGeom>
                <a:avLst/>
                <a:gdLst>
                  <a:gd name="T0" fmla="*/ 0 w 71"/>
                  <a:gd name="T1" fmla="*/ 0 h 74"/>
                  <a:gd name="T2" fmla="*/ 0 w 71"/>
                  <a:gd name="T3" fmla="*/ 1 h 74"/>
                  <a:gd name="T4" fmla="*/ 0 w 71"/>
                  <a:gd name="T5" fmla="*/ 1 h 74"/>
                  <a:gd name="T6" fmla="*/ 0 w 71"/>
                  <a:gd name="T7" fmla="*/ 1 h 74"/>
                  <a:gd name="T8" fmla="*/ 0 w 71"/>
                  <a:gd name="T9" fmla="*/ 1 h 74"/>
                  <a:gd name="T10" fmla="*/ 0 w 71"/>
                  <a:gd name="T11" fmla="*/ 1 h 74"/>
                  <a:gd name="T12" fmla="*/ 0 w 71"/>
                  <a:gd name="T13" fmla="*/ 1 h 74"/>
                  <a:gd name="T14" fmla="*/ 0 w 71"/>
                  <a:gd name="T15" fmla="*/ 1 h 74"/>
                  <a:gd name="T16" fmla="*/ 0 w 71"/>
                  <a:gd name="T17" fmla="*/ 1 h 74"/>
                  <a:gd name="T18" fmla="*/ 0 w 71"/>
                  <a:gd name="T19" fmla="*/ 1 h 74"/>
                  <a:gd name="T20" fmla="*/ 0 w 71"/>
                  <a:gd name="T21" fmla="*/ 1 h 74"/>
                  <a:gd name="T22" fmla="*/ 0 w 71"/>
                  <a:gd name="T23" fmla="*/ 1 h 74"/>
                  <a:gd name="T24" fmla="*/ 0 w 71"/>
                  <a:gd name="T25" fmla="*/ 1 h 74"/>
                  <a:gd name="T26" fmla="*/ 0 w 71"/>
                  <a:gd name="T27" fmla="*/ 1 h 74"/>
                  <a:gd name="T28" fmla="*/ 0 w 71"/>
                  <a:gd name="T29" fmla="*/ 1 h 74"/>
                  <a:gd name="T30" fmla="*/ 0 w 71"/>
                  <a:gd name="T31" fmla="*/ 1 h 74"/>
                  <a:gd name="T32" fmla="*/ 0 w 71"/>
                  <a:gd name="T33" fmla="*/ 1 h 74"/>
                  <a:gd name="T34" fmla="*/ 0 w 71"/>
                  <a:gd name="T35" fmla="*/ 1 h 74"/>
                  <a:gd name="T36" fmla="*/ 0 w 71"/>
                  <a:gd name="T37" fmla="*/ 1 h 74"/>
                  <a:gd name="T38" fmla="*/ 0 w 71"/>
                  <a:gd name="T39" fmla="*/ 1 h 74"/>
                  <a:gd name="T40" fmla="*/ 0 w 71"/>
                  <a:gd name="T41" fmla="*/ 1 h 74"/>
                  <a:gd name="T42" fmla="*/ 0 w 71"/>
                  <a:gd name="T43" fmla="*/ 1 h 74"/>
                  <a:gd name="T44" fmla="*/ 0 w 71"/>
                  <a:gd name="T45" fmla="*/ 1 h 74"/>
                  <a:gd name="T46" fmla="*/ 0 w 71"/>
                  <a:gd name="T47" fmla="*/ 1 h 74"/>
                  <a:gd name="T48" fmla="*/ 0 w 71"/>
                  <a:gd name="T49" fmla="*/ 1 h 74"/>
                  <a:gd name="T50" fmla="*/ 0 w 71"/>
                  <a:gd name="T51" fmla="*/ 1 h 74"/>
                  <a:gd name="T52" fmla="*/ 0 w 71"/>
                  <a:gd name="T53" fmla="*/ 1 h 74"/>
                  <a:gd name="T54" fmla="*/ 0 w 71"/>
                  <a:gd name="T55" fmla="*/ 1 h 74"/>
                  <a:gd name="T56" fmla="*/ 0 w 71"/>
                  <a:gd name="T57" fmla="*/ 1 h 74"/>
                  <a:gd name="T58" fmla="*/ 0 w 71"/>
                  <a:gd name="T59" fmla="*/ 1 h 74"/>
                  <a:gd name="T60" fmla="*/ 0 w 71"/>
                  <a:gd name="T61" fmla="*/ 1 h 74"/>
                  <a:gd name="T62" fmla="*/ 0 w 71"/>
                  <a:gd name="T63" fmla="*/ 1 h 74"/>
                  <a:gd name="T64" fmla="*/ 0 w 71"/>
                  <a:gd name="T65" fmla="*/ 0 h 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1"/>
                  <a:gd name="T100" fmla="*/ 0 h 74"/>
                  <a:gd name="T101" fmla="*/ 71 w 71"/>
                  <a:gd name="T102" fmla="*/ 74 h 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1" h="74">
                    <a:moveTo>
                      <a:pt x="36" y="0"/>
                    </a:moveTo>
                    <a:lnTo>
                      <a:pt x="43" y="1"/>
                    </a:lnTo>
                    <a:lnTo>
                      <a:pt x="49" y="2"/>
                    </a:lnTo>
                    <a:lnTo>
                      <a:pt x="56" y="6"/>
                    </a:lnTo>
                    <a:lnTo>
                      <a:pt x="60" y="10"/>
                    </a:lnTo>
                    <a:lnTo>
                      <a:pt x="65" y="16"/>
                    </a:lnTo>
                    <a:lnTo>
                      <a:pt x="68" y="22"/>
                    </a:lnTo>
                    <a:lnTo>
                      <a:pt x="69" y="29"/>
                    </a:lnTo>
                    <a:lnTo>
                      <a:pt x="71" y="37"/>
                    </a:lnTo>
                    <a:lnTo>
                      <a:pt x="69" y="44"/>
                    </a:lnTo>
                    <a:lnTo>
                      <a:pt x="68" y="51"/>
                    </a:lnTo>
                    <a:lnTo>
                      <a:pt x="65" y="58"/>
                    </a:lnTo>
                    <a:lnTo>
                      <a:pt x="60" y="62"/>
                    </a:lnTo>
                    <a:lnTo>
                      <a:pt x="56" y="67"/>
                    </a:lnTo>
                    <a:lnTo>
                      <a:pt x="49" y="70"/>
                    </a:lnTo>
                    <a:lnTo>
                      <a:pt x="43" y="73"/>
                    </a:lnTo>
                    <a:lnTo>
                      <a:pt x="36" y="74"/>
                    </a:lnTo>
                    <a:lnTo>
                      <a:pt x="29" y="73"/>
                    </a:lnTo>
                    <a:lnTo>
                      <a:pt x="22" y="70"/>
                    </a:lnTo>
                    <a:lnTo>
                      <a:pt x="17" y="67"/>
                    </a:lnTo>
                    <a:lnTo>
                      <a:pt x="11" y="62"/>
                    </a:lnTo>
                    <a:lnTo>
                      <a:pt x="6" y="58"/>
                    </a:lnTo>
                    <a:lnTo>
                      <a:pt x="3" y="51"/>
                    </a:lnTo>
                    <a:lnTo>
                      <a:pt x="2" y="44"/>
                    </a:lnTo>
                    <a:lnTo>
                      <a:pt x="0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6" y="16"/>
                    </a:lnTo>
                    <a:lnTo>
                      <a:pt x="11" y="10"/>
                    </a:lnTo>
                    <a:lnTo>
                      <a:pt x="17" y="6"/>
                    </a:lnTo>
                    <a:lnTo>
                      <a:pt x="22" y="2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4" name="Freeform 73"/>
              <p:cNvSpPr/>
              <p:nvPr/>
            </p:nvSpPr>
            <p:spPr bwMode="auto">
              <a:xfrm>
                <a:off x="1295" y="1924"/>
                <a:ext cx="35" cy="37"/>
              </a:xfrm>
              <a:custGeom>
                <a:avLst/>
                <a:gdLst>
                  <a:gd name="T0" fmla="*/ 1 w 69"/>
                  <a:gd name="T1" fmla="*/ 0 h 74"/>
                  <a:gd name="T2" fmla="*/ 1 w 69"/>
                  <a:gd name="T3" fmla="*/ 1 h 74"/>
                  <a:gd name="T4" fmla="*/ 1 w 69"/>
                  <a:gd name="T5" fmla="*/ 1 h 74"/>
                  <a:gd name="T6" fmla="*/ 1 w 69"/>
                  <a:gd name="T7" fmla="*/ 1 h 74"/>
                  <a:gd name="T8" fmla="*/ 1 w 69"/>
                  <a:gd name="T9" fmla="*/ 1 h 74"/>
                  <a:gd name="T10" fmla="*/ 1 w 69"/>
                  <a:gd name="T11" fmla="*/ 1 h 74"/>
                  <a:gd name="T12" fmla="*/ 1 w 69"/>
                  <a:gd name="T13" fmla="*/ 1 h 74"/>
                  <a:gd name="T14" fmla="*/ 1 w 69"/>
                  <a:gd name="T15" fmla="*/ 1 h 74"/>
                  <a:gd name="T16" fmla="*/ 1 w 69"/>
                  <a:gd name="T17" fmla="*/ 1 h 74"/>
                  <a:gd name="T18" fmla="*/ 1 w 69"/>
                  <a:gd name="T19" fmla="*/ 1 h 74"/>
                  <a:gd name="T20" fmla="*/ 1 w 69"/>
                  <a:gd name="T21" fmla="*/ 1 h 74"/>
                  <a:gd name="T22" fmla="*/ 1 w 69"/>
                  <a:gd name="T23" fmla="*/ 1 h 74"/>
                  <a:gd name="T24" fmla="*/ 1 w 69"/>
                  <a:gd name="T25" fmla="*/ 1 h 74"/>
                  <a:gd name="T26" fmla="*/ 1 w 69"/>
                  <a:gd name="T27" fmla="*/ 1 h 74"/>
                  <a:gd name="T28" fmla="*/ 1 w 69"/>
                  <a:gd name="T29" fmla="*/ 1 h 74"/>
                  <a:gd name="T30" fmla="*/ 1 w 69"/>
                  <a:gd name="T31" fmla="*/ 1 h 74"/>
                  <a:gd name="T32" fmla="*/ 1 w 69"/>
                  <a:gd name="T33" fmla="*/ 1 h 74"/>
                  <a:gd name="T34" fmla="*/ 1 w 69"/>
                  <a:gd name="T35" fmla="*/ 1 h 74"/>
                  <a:gd name="T36" fmla="*/ 1 w 69"/>
                  <a:gd name="T37" fmla="*/ 1 h 74"/>
                  <a:gd name="T38" fmla="*/ 1 w 69"/>
                  <a:gd name="T39" fmla="*/ 1 h 74"/>
                  <a:gd name="T40" fmla="*/ 1 w 69"/>
                  <a:gd name="T41" fmla="*/ 1 h 74"/>
                  <a:gd name="T42" fmla="*/ 1 w 69"/>
                  <a:gd name="T43" fmla="*/ 1 h 74"/>
                  <a:gd name="T44" fmla="*/ 1 w 69"/>
                  <a:gd name="T45" fmla="*/ 1 h 74"/>
                  <a:gd name="T46" fmla="*/ 1 w 69"/>
                  <a:gd name="T47" fmla="*/ 1 h 74"/>
                  <a:gd name="T48" fmla="*/ 0 w 69"/>
                  <a:gd name="T49" fmla="*/ 1 h 74"/>
                  <a:gd name="T50" fmla="*/ 1 w 69"/>
                  <a:gd name="T51" fmla="*/ 1 h 74"/>
                  <a:gd name="T52" fmla="*/ 1 w 69"/>
                  <a:gd name="T53" fmla="*/ 1 h 74"/>
                  <a:gd name="T54" fmla="*/ 1 w 69"/>
                  <a:gd name="T55" fmla="*/ 1 h 74"/>
                  <a:gd name="T56" fmla="*/ 1 w 69"/>
                  <a:gd name="T57" fmla="*/ 1 h 74"/>
                  <a:gd name="T58" fmla="*/ 1 w 69"/>
                  <a:gd name="T59" fmla="*/ 1 h 74"/>
                  <a:gd name="T60" fmla="*/ 1 w 69"/>
                  <a:gd name="T61" fmla="*/ 1 h 74"/>
                  <a:gd name="T62" fmla="*/ 1 w 69"/>
                  <a:gd name="T63" fmla="*/ 1 h 74"/>
                  <a:gd name="T64" fmla="*/ 1 w 69"/>
                  <a:gd name="T65" fmla="*/ 0 h 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74"/>
                  <a:gd name="T101" fmla="*/ 69 w 69"/>
                  <a:gd name="T102" fmla="*/ 74 h 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74">
                    <a:moveTo>
                      <a:pt x="35" y="0"/>
                    </a:moveTo>
                    <a:lnTo>
                      <a:pt x="42" y="1"/>
                    </a:lnTo>
                    <a:lnTo>
                      <a:pt x="49" y="3"/>
                    </a:lnTo>
                    <a:lnTo>
                      <a:pt x="54" y="6"/>
                    </a:lnTo>
                    <a:lnTo>
                      <a:pt x="59" y="11"/>
                    </a:lnTo>
                    <a:lnTo>
                      <a:pt x="64" y="16"/>
                    </a:lnTo>
                    <a:lnTo>
                      <a:pt x="67" y="22"/>
                    </a:lnTo>
                    <a:lnTo>
                      <a:pt x="68" y="29"/>
                    </a:lnTo>
                    <a:lnTo>
                      <a:pt x="69" y="37"/>
                    </a:lnTo>
                    <a:lnTo>
                      <a:pt x="68" y="44"/>
                    </a:lnTo>
                    <a:lnTo>
                      <a:pt x="67" y="51"/>
                    </a:lnTo>
                    <a:lnTo>
                      <a:pt x="64" y="58"/>
                    </a:lnTo>
                    <a:lnTo>
                      <a:pt x="59" y="62"/>
                    </a:lnTo>
                    <a:lnTo>
                      <a:pt x="54" y="67"/>
                    </a:lnTo>
                    <a:lnTo>
                      <a:pt x="49" y="71"/>
                    </a:lnTo>
                    <a:lnTo>
                      <a:pt x="42" y="73"/>
                    </a:lnTo>
                    <a:lnTo>
                      <a:pt x="35" y="74"/>
                    </a:lnTo>
                    <a:lnTo>
                      <a:pt x="28" y="73"/>
                    </a:lnTo>
                    <a:lnTo>
                      <a:pt x="22" y="71"/>
                    </a:lnTo>
                    <a:lnTo>
                      <a:pt x="15" y="67"/>
                    </a:lnTo>
                    <a:lnTo>
                      <a:pt x="11" y="62"/>
                    </a:lnTo>
                    <a:lnTo>
                      <a:pt x="6" y="58"/>
                    </a:lnTo>
                    <a:lnTo>
                      <a:pt x="3" y="51"/>
                    </a:lnTo>
                    <a:lnTo>
                      <a:pt x="1" y="44"/>
                    </a:ln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6" y="16"/>
                    </a:lnTo>
                    <a:lnTo>
                      <a:pt x="11" y="11"/>
                    </a:lnTo>
                    <a:lnTo>
                      <a:pt x="15" y="6"/>
                    </a:lnTo>
                    <a:lnTo>
                      <a:pt x="22" y="3"/>
                    </a:lnTo>
                    <a:lnTo>
                      <a:pt x="28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5" name="Freeform 85"/>
              <p:cNvSpPr/>
              <p:nvPr/>
            </p:nvSpPr>
            <p:spPr bwMode="auto">
              <a:xfrm>
                <a:off x="1058" y="1923"/>
                <a:ext cx="23" cy="25"/>
              </a:xfrm>
              <a:custGeom>
                <a:avLst/>
                <a:gdLst>
                  <a:gd name="T0" fmla="*/ 0 w 47"/>
                  <a:gd name="T1" fmla="*/ 0 h 50"/>
                  <a:gd name="T2" fmla="*/ 0 w 47"/>
                  <a:gd name="T3" fmla="*/ 1 h 50"/>
                  <a:gd name="T4" fmla="*/ 0 w 47"/>
                  <a:gd name="T5" fmla="*/ 1 h 50"/>
                  <a:gd name="T6" fmla="*/ 0 w 47"/>
                  <a:gd name="T7" fmla="*/ 1 h 50"/>
                  <a:gd name="T8" fmla="*/ 0 w 47"/>
                  <a:gd name="T9" fmla="*/ 1 h 50"/>
                  <a:gd name="T10" fmla="*/ 0 w 47"/>
                  <a:gd name="T11" fmla="*/ 1 h 50"/>
                  <a:gd name="T12" fmla="*/ 0 w 47"/>
                  <a:gd name="T13" fmla="*/ 1 h 50"/>
                  <a:gd name="T14" fmla="*/ 0 w 47"/>
                  <a:gd name="T15" fmla="*/ 1 h 50"/>
                  <a:gd name="T16" fmla="*/ 0 w 47"/>
                  <a:gd name="T17" fmla="*/ 1 h 50"/>
                  <a:gd name="T18" fmla="*/ 0 w 47"/>
                  <a:gd name="T19" fmla="*/ 1 h 50"/>
                  <a:gd name="T20" fmla="*/ 0 w 47"/>
                  <a:gd name="T21" fmla="*/ 1 h 50"/>
                  <a:gd name="T22" fmla="*/ 0 w 47"/>
                  <a:gd name="T23" fmla="*/ 1 h 50"/>
                  <a:gd name="T24" fmla="*/ 0 w 47"/>
                  <a:gd name="T25" fmla="*/ 1 h 50"/>
                  <a:gd name="T26" fmla="*/ 0 w 47"/>
                  <a:gd name="T27" fmla="*/ 1 h 50"/>
                  <a:gd name="T28" fmla="*/ 0 w 47"/>
                  <a:gd name="T29" fmla="*/ 1 h 50"/>
                  <a:gd name="T30" fmla="*/ 0 w 47"/>
                  <a:gd name="T31" fmla="*/ 1 h 50"/>
                  <a:gd name="T32" fmla="*/ 0 w 47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"/>
                  <a:gd name="T52" fmla="*/ 0 h 50"/>
                  <a:gd name="T53" fmla="*/ 47 w 47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" h="50">
                    <a:moveTo>
                      <a:pt x="24" y="0"/>
                    </a:moveTo>
                    <a:lnTo>
                      <a:pt x="33" y="2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7" y="25"/>
                    </a:lnTo>
                    <a:lnTo>
                      <a:pt x="45" y="35"/>
                    </a:lnTo>
                    <a:lnTo>
                      <a:pt x="40" y="43"/>
                    </a:lnTo>
                    <a:lnTo>
                      <a:pt x="33" y="47"/>
                    </a:lnTo>
                    <a:lnTo>
                      <a:pt x="24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2" y="35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7" y="7"/>
                    </a:lnTo>
                    <a:lnTo>
                      <a:pt x="15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6" name="Freeform 92"/>
              <p:cNvSpPr/>
              <p:nvPr/>
            </p:nvSpPr>
            <p:spPr bwMode="auto">
              <a:xfrm>
                <a:off x="1122" y="1927"/>
                <a:ext cx="23" cy="24"/>
              </a:xfrm>
              <a:custGeom>
                <a:avLst/>
                <a:gdLst>
                  <a:gd name="T0" fmla="*/ 0 w 47"/>
                  <a:gd name="T1" fmla="*/ 0 h 50"/>
                  <a:gd name="T2" fmla="*/ 0 w 47"/>
                  <a:gd name="T3" fmla="*/ 0 h 50"/>
                  <a:gd name="T4" fmla="*/ 0 w 47"/>
                  <a:gd name="T5" fmla="*/ 0 h 50"/>
                  <a:gd name="T6" fmla="*/ 0 w 47"/>
                  <a:gd name="T7" fmla="*/ 0 h 50"/>
                  <a:gd name="T8" fmla="*/ 0 w 47"/>
                  <a:gd name="T9" fmla="*/ 0 h 50"/>
                  <a:gd name="T10" fmla="*/ 0 w 47"/>
                  <a:gd name="T11" fmla="*/ 0 h 50"/>
                  <a:gd name="T12" fmla="*/ 0 w 47"/>
                  <a:gd name="T13" fmla="*/ 0 h 50"/>
                  <a:gd name="T14" fmla="*/ 0 w 47"/>
                  <a:gd name="T15" fmla="*/ 0 h 50"/>
                  <a:gd name="T16" fmla="*/ 0 w 47"/>
                  <a:gd name="T17" fmla="*/ 0 h 50"/>
                  <a:gd name="T18" fmla="*/ 0 w 47"/>
                  <a:gd name="T19" fmla="*/ 0 h 50"/>
                  <a:gd name="T20" fmla="*/ 0 w 47"/>
                  <a:gd name="T21" fmla="*/ 0 h 50"/>
                  <a:gd name="T22" fmla="*/ 0 w 47"/>
                  <a:gd name="T23" fmla="*/ 0 h 50"/>
                  <a:gd name="T24" fmla="*/ 0 w 47"/>
                  <a:gd name="T25" fmla="*/ 0 h 50"/>
                  <a:gd name="T26" fmla="*/ 0 w 47"/>
                  <a:gd name="T27" fmla="*/ 0 h 50"/>
                  <a:gd name="T28" fmla="*/ 0 w 47"/>
                  <a:gd name="T29" fmla="*/ 0 h 50"/>
                  <a:gd name="T30" fmla="*/ 0 w 47"/>
                  <a:gd name="T31" fmla="*/ 0 h 50"/>
                  <a:gd name="T32" fmla="*/ 0 w 47"/>
                  <a:gd name="T33" fmla="*/ 0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"/>
                  <a:gd name="T52" fmla="*/ 0 h 50"/>
                  <a:gd name="T53" fmla="*/ 47 w 47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" h="50">
                    <a:moveTo>
                      <a:pt x="24" y="0"/>
                    </a:moveTo>
                    <a:lnTo>
                      <a:pt x="33" y="2"/>
                    </a:lnTo>
                    <a:lnTo>
                      <a:pt x="40" y="7"/>
                    </a:lnTo>
                    <a:lnTo>
                      <a:pt x="44" y="15"/>
                    </a:lnTo>
                    <a:lnTo>
                      <a:pt x="47" y="24"/>
                    </a:lnTo>
                    <a:lnTo>
                      <a:pt x="44" y="33"/>
                    </a:lnTo>
                    <a:lnTo>
                      <a:pt x="40" y="42"/>
                    </a:lnTo>
                    <a:lnTo>
                      <a:pt x="33" y="47"/>
                    </a:lnTo>
                    <a:lnTo>
                      <a:pt x="24" y="50"/>
                    </a:lnTo>
                    <a:lnTo>
                      <a:pt x="15" y="47"/>
                    </a:lnTo>
                    <a:lnTo>
                      <a:pt x="6" y="42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6" y="7"/>
                    </a:lnTo>
                    <a:lnTo>
                      <a:pt x="15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Freeform 97"/>
              <p:cNvSpPr/>
              <p:nvPr/>
            </p:nvSpPr>
            <p:spPr bwMode="auto">
              <a:xfrm>
                <a:off x="1216" y="1923"/>
                <a:ext cx="34" cy="37"/>
              </a:xfrm>
              <a:custGeom>
                <a:avLst/>
                <a:gdLst>
                  <a:gd name="T0" fmla="*/ 0 w 69"/>
                  <a:gd name="T1" fmla="*/ 0 h 74"/>
                  <a:gd name="T2" fmla="*/ 0 w 69"/>
                  <a:gd name="T3" fmla="*/ 1 h 74"/>
                  <a:gd name="T4" fmla="*/ 0 w 69"/>
                  <a:gd name="T5" fmla="*/ 1 h 74"/>
                  <a:gd name="T6" fmla="*/ 0 w 69"/>
                  <a:gd name="T7" fmla="*/ 1 h 74"/>
                  <a:gd name="T8" fmla="*/ 0 w 69"/>
                  <a:gd name="T9" fmla="*/ 1 h 74"/>
                  <a:gd name="T10" fmla="*/ 0 w 69"/>
                  <a:gd name="T11" fmla="*/ 1 h 74"/>
                  <a:gd name="T12" fmla="*/ 0 w 69"/>
                  <a:gd name="T13" fmla="*/ 1 h 74"/>
                  <a:gd name="T14" fmla="*/ 0 w 69"/>
                  <a:gd name="T15" fmla="*/ 1 h 74"/>
                  <a:gd name="T16" fmla="*/ 0 w 69"/>
                  <a:gd name="T17" fmla="*/ 1 h 74"/>
                  <a:gd name="T18" fmla="*/ 0 w 69"/>
                  <a:gd name="T19" fmla="*/ 1 h 74"/>
                  <a:gd name="T20" fmla="*/ 0 w 69"/>
                  <a:gd name="T21" fmla="*/ 1 h 74"/>
                  <a:gd name="T22" fmla="*/ 0 w 69"/>
                  <a:gd name="T23" fmla="*/ 1 h 74"/>
                  <a:gd name="T24" fmla="*/ 0 w 69"/>
                  <a:gd name="T25" fmla="*/ 1 h 74"/>
                  <a:gd name="T26" fmla="*/ 0 w 69"/>
                  <a:gd name="T27" fmla="*/ 1 h 74"/>
                  <a:gd name="T28" fmla="*/ 0 w 69"/>
                  <a:gd name="T29" fmla="*/ 1 h 74"/>
                  <a:gd name="T30" fmla="*/ 0 w 69"/>
                  <a:gd name="T31" fmla="*/ 1 h 74"/>
                  <a:gd name="T32" fmla="*/ 0 w 69"/>
                  <a:gd name="T33" fmla="*/ 1 h 74"/>
                  <a:gd name="T34" fmla="*/ 0 w 69"/>
                  <a:gd name="T35" fmla="*/ 1 h 74"/>
                  <a:gd name="T36" fmla="*/ 0 w 69"/>
                  <a:gd name="T37" fmla="*/ 1 h 74"/>
                  <a:gd name="T38" fmla="*/ 0 w 69"/>
                  <a:gd name="T39" fmla="*/ 1 h 74"/>
                  <a:gd name="T40" fmla="*/ 0 w 69"/>
                  <a:gd name="T41" fmla="*/ 1 h 74"/>
                  <a:gd name="T42" fmla="*/ 0 w 69"/>
                  <a:gd name="T43" fmla="*/ 1 h 74"/>
                  <a:gd name="T44" fmla="*/ 0 w 69"/>
                  <a:gd name="T45" fmla="*/ 1 h 74"/>
                  <a:gd name="T46" fmla="*/ 0 w 69"/>
                  <a:gd name="T47" fmla="*/ 1 h 74"/>
                  <a:gd name="T48" fmla="*/ 0 w 69"/>
                  <a:gd name="T49" fmla="*/ 0 h 7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74"/>
                  <a:gd name="T77" fmla="*/ 69 w 69"/>
                  <a:gd name="T78" fmla="*/ 74 h 7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74">
                    <a:moveTo>
                      <a:pt x="36" y="0"/>
                    </a:moveTo>
                    <a:lnTo>
                      <a:pt x="49" y="2"/>
                    </a:lnTo>
                    <a:lnTo>
                      <a:pt x="59" y="10"/>
                    </a:lnTo>
                    <a:lnTo>
                      <a:pt x="67" y="22"/>
                    </a:lnTo>
                    <a:lnTo>
                      <a:pt x="69" y="37"/>
                    </a:lnTo>
                    <a:lnTo>
                      <a:pt x="67" y="51"/>
                    </a:lnTo>
                    <a:lnTo>
                      <a:pt x="59" y="62"/>
                    </a:lnTo>
                    <a:lnTo>
                      <a:pt x="49" y="70"/>
                    </a:lnTo>
                    <a:lnTo>
                      <a:pt x="36" y="74"/>
                    </a:lnTo>
                    <a:lnTo>
                      <a:pt x="29" y="73"/>
                    </a:lnTo>
                    <a:lnTo>
                      <a:pt x="22" y="70"/>
                    </a:lnTo>
                    <a:lnTo>
                      <a:pt x="15" y="67"/>
                    </a:lnTo>
                    <a:lnTo>
                      <a:pt x="11" y="62"/>
                    </a:lnTo>
                    <a:lnTo>
                      <a:pt x="6" y="58"/>
                    </a:lnTo>
                    <a:lnTo>
                      <a:pt x="3" y="51"/>
                    </a:lnTo>
                    <a:lnTo>
                      <a:pt x="1" y="44"/>
                    </a:ln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6" y="16"/>
                    </a:lnTo>
                    <a:lnTo>
                      <a:pt x="11" y="10"/>
                    </a:lnTo>
                    <a:lnTo>
                      <a:pt x="15" y="6"/>
                    </a:lnTo>
                    <a:lnTo>
                      <a:pt x="22" y="2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8" name="Freeform 98"/>
              <p:cNvSpPr/>
              <p:nvPr/>
            </p:nvSpPr>
            <p:spPr bwMode="auto">
              <a:xfrm>
                <a:off x="1291" y="1924"/>
                <a:ext cx="34" cy="37"/>
              </a:xfrm>
              <a:custGeom>
                <a:avLst/>
                <a:gdLst>
                  <a:gd name="T0" fmla="*/ 0 w 69"/>
                  <a:gd name="T1" fmla="*/ 0 h 74"/>
                  <a:gd name="T2" fmla="*/ 0 w 69"/>
                  <a:gd name="T3" fmla="*/ 1 h 74"/>
                  <a:gd name="T4" fmla="*/ 0 w 69"/>
                  <a:gd name="T5" fmla="*/ 1 h 74"/>
                  <a:gd name="T6" fmla="*/ 0 w 69"/>
                  <a:gd name="T7" fmla="*/ 1 h 74"/>
                  <a:gd name="T8" fmla="*/ 0 w 69"/>
                  <a:gd name="T9" fmla="*/ 1 h 74"/>
                  <a:gd name="T10" fmla="*/ 0 w 69"/>
                  <a:gd name="T11" fmla="*/ 1 h 74"/>
                  <a:gd name="T12" fmla="*/ 0 w 69"/>
                  <a:gd name="T13" fmla="*/ 1 h 74"/>
                  <a:gd name="T14" fmla="*/ 0 w 69"/>
                  <a:gd name="T15" fmla="*/ 1 h 74"/>
                  <a:gd name="T16" fmla="*/ 0 w 69"/>
                  <a:gd name="T17" fmla="*/ 1 h 74"/>
                  <a:gd name="T18" fmla="*/ 0 w 69"/>
                  <a:gd name="T19" fmla="*/ 1 h 74"/>
                  <a:gd name="T20" fmla="*/ 0 w 69"/>
                  <a:gd name="T21" fmla="*/ 1 h 74"/>
                  <a:gd name="T22" fmla="*/ 0 w 69"/>
                  <a:gd name="T23" fmla="*/ 1 h 74"/>
                  <a:gd name="T24" fmla="*/ 0 w 69"/>
                  <a:gd name="T25" fmla="*/ 1 h 74"/>
                  <a:gd name="T26" fmla="*/ 0 w 69"/>
                  <a:gd name="T27" fmla="*/ 1 h 74"/>
                  <a:gd name="T28" fmla="*/ 0 w 69"/>
                  <a:gd name="T29" fmla="*/ 1 h 74"/>
                  <a:gd name="T30" fmla="*/ 0 w 69"/>
                  <a:gd name="T31" fmla="*/ 1 h 74"/>
                  <a:gd name="T32" fmla="*/ 0 w 69"/>
                  <a:gd name="T33" fmla="*/ 1 h 74"/>
                  <a:gd name="T34" fmla="*/ 0 w 69"/>
                  <a:gd name="T35" fmla="*/ 1 h 74"/>
                  <a:gd name="T36" fmla="*/ 0 w 69"/>
                  <a:gd name="T37" fmla="*/ 1 h 74"/>
                  <a:gd name="T38" fmla="*/ 0 w 69"/>
                  <a:gd name="T39" fmla="*/ 1 h 74"/>
                  <a:gd name="T40" fmla="*/ 0 w 69"/>
                  <a:gd name="T41" fmla="*/ 1 h 74"/>
                  <a:gd name="T42" fmla="*/ 0 w 69"/>
                  <a:gd name="T43" fmla="*/ 1 h 74"/>
                  <a:gd name="T44" fmla="*/ 0 w 69"/>
                  <a:gd name="T45" fmla="*/ 1 h 74"/>
                  <a:gd name="T46" fmla="*/ 0 w 69"/>
                  <a:gd name="T47" fmla="*/ 1 h 74"/>
                  <a:gd name="T48" fmla="*/ 0 w 69"/>
                  <a:gd name="T49" fmla="*/ 1 h 74"/>
                  <a:gd name="T50" fmla="*/ 0 w 69"/>
                  <a:gd name="T51" fmla="*/ 1 h 74"/>
                  <a:gd name="T52" fmla="*/ 0 w 69"/>
                  <a:gd name="T53" fmla="*/ 1 h 74"/>
                  <a:gd name="T54" fmla="*/ 0 w 69"/>
                  <a:gd name="T55" fmla="*/ 1 h 74"/>
                  <a:gd name="T56" fmla="*/ 0 w 69"/>
                  <a:gd name="T57" fmla="*/ 1 h 74"/>
                  <a:gd name="T58" fmla="*/ 0 w 69"/>
                  <a:gd name="T59" fmla="*/ 1 h 74"/>
                  <a:gd name="T60" fmla="*/ 0 w 69"/>
                  <a:gd name="T61" fmla="*/ 1 h 74"/>
                  <a:gd name="T62" fmla="*/ 0 w 69"/>
                  <a:gd name="T63" fmla="*/ 1 h 74"/>
                  <a:gd name="T64" fmla="*/ 0 w 69"/>
                  <a:gd name="T65" fmla="*/ 0 h 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74"/>
                  <a:gd name="T101" fmla="*/ 69 w 69"/>
                  <a:gd name="T102" fmla="*/ 74 h 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74">
                    <a:moveTo>
                      <a:pt x="35" y="0"/>
                    </a:moveTo>
                    <a:lnTo>
                      <a:pt x="42" y="1"/>
                    </a:lnTo>
                    <a:lnTo>
                      <a:pt x="48" y="3"/>
                    </a:lnTo>
                    <a:lnTo>
                      <a:pt x="54" y="6"/>
                    </a:lnTo>
                    <a:lnTo>
                      <a:pt x="59" y="11"/>
                    </a:lnTo>
                    <a:lnTo>
                      <a:pt x="63" y="16"/>
                    </a:lnTo>
                    <a:lnTo>
                      <a:pt x="67" y="22"/>
                    </a:lnTo>
                    <a:lnTo>
                      <a:pt x="68" y="29"/>
                    </a:lnTo>
                    <a:lnTo>
                      <a:pt x="69" y="37"/>
                    </a:lnTo>
                    <a:lnTo>
                      <a:pt x="68" y="44"/>
                    </a:lnTo>
                    <a:lnTo>
                      <a:pt x="67" y="51"/>
                    </a:lnTo>
                    <a:lnTo>
                      <a:pt x="63" y="58"/>
                    </a:lnTo>
                    <a:lnTo>
                      <a:pt x="59" y="62"/>
                    </a:lnTo>
                    <a:lnTo>
                      <a:pt x="54" y="67"/>
                    </a:lnTo>
                    <a:lnTo>
                      <a:pt x="48" y="71"/>
                    </a:lnTo>
                    <a:lnTo>
                      <a:pt x="42" y="73"/>
                    </a:lnTo>
                    <a:lnTo>
                      <a:pt x="35" y="74"/>
                    </a:lnTo>
                    <a:lnTo>
                      <a:pt x="28" y="73"/>
                    </a:lnTo>
                    <a:lnTo>
                      <a:pt x="22" y="71"/>
                    </a:lnTo>
                    <a:lnTo>
                      <a:pt x="15" y="67"/>
                    </a:lnTo>
                    <a:lnTo>
                      <a:pt x="10" y="62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7"/>
                    </a:lnTo>
                    <a:lnTo>
                      <a:pt x="1" y="29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5" y="6"/>
                    </a:lnTo>
                    <a:lnTo>
                      <a:pt x="22" y="3"/>
                    </a:lnTo>
                    <a:lnTo>
                      <a:pt x="28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9" name="Freeform 103"/>
              <p:cNvSpPr/>
              <p:nvPr/>
            </p:nvSpPr>
            <p:spPr bwMode="auto">
              <a:xfrm>
                <a:off x="1061" y="1926"/>
                <a:ext cx="18" cy="19"/>
              </a:xfrm>
              <a:custGeom>
                <a:avLst/>
                <a:gdLst>
                  <a:gd name="T0" fmla="*/ 0 w 37"/>
                  <a:gd name="T1" fmla="*/ 0 h 38"/>
                  <a:gd name="T2" fmla="*/ 0 w 37"/>
                  <a:gd name="T3" fmla="*/ 1 h 38"/>
                  <a:gd name="T4" fmla="*/ 0 w 37"/>
                  <a:gd name="T5" fmla="*/ 1 h 38"/>
                  <a:gd name="T6" fmla="*/ 0 w 37"/>
                  <a:gd name="T7" fmla="*/ 1 h 38"/>
                  <a:gd name="T8" fmla="*/ 0 w 37"/>
                  <a:gd name="T9" fmla="*/ 1 h 38"/>
                  <a:gd name="T10" fmla="*/ 0 w 37"/>
                  <a:gd name="T11" fmla="*/ 1 h 38"/>
                  <a:gd name="T12" fmla="*/ 0 w 37"/>
                  <a:gd name="T13" fmla="*/ 1 h 38"/>
                  <a:gd name="T14" fmla="*/ 0 w 37"/>
                  <a:gd name="T15" fmla="*/ 1 h 38"/>
                  <a:gd name="T16" fmla="*/ 0 w 37"/>
                  <a:gd name="T17" fmla="*/ 1 h 38"/>
                  <a:gd name="T18" fmla="*/ 0 w 37"/>
                  <a:gd name="T19" fmla="*/ 1 h 38"/>
                  <a:gd name="T20" fmla="*/ 0 w 37"/>
                  <a:gd name="T21" fmla="*/ 1 h 38"/>
                  <a:gd name="T22" fmla="*/ 0 w 37"/>
                  <a:gd name="T23" fmla="*/ 1 h 38"/>
                  <a:gd name="T24" fmla="*/ 0 w 37"/>
                  <a:gd name="T25" fmla="*/ 1 h 38"/>
                  <a:gd name="T26" fmla="*/ 0 w 37"/>
                  <a:gd name="T27" fmla="*/ 1 h 38"/>
                  <a:gd name="T28" fmla="*/ 0 w 37"/>
                  <a:gd name="T29" fmla="*/ 1 h 38"/>
                  <a:gd name="T30" fmla="*/ 0 w 37"/>
                  <a:gd name="T31" fmla="*/ 1 h 38"/>
                  <a:gd name="T32" fmla="*/ 0 w 37"/>
                  <a:gd name="T33" fmla="*/ 0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8"/>
                  <a:gd name="T53" fmla="*/ 37 w 37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8">
                    <a:moveTo>
                      <a:pt x="19" y="0"/>
                    </a:moveTo>
                    <a:lnTo>
                      <a:pt x="26" y="1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7"/>
                    </a:lnTo>
                    <a:lnTo>
                      <a:pt x="19" y="38"/>
                    </a:lnTo>
                    <a:lnTo>
                      <a:pt x="12" y="37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6" y="6"/>
                    </a:lnTo>
                    <a:lnTo>
                      <a:pt x="12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0" name="Freeform 110"/>
              <p:cNvSpPr/>
              <p:nvPr/>
            </p:nvSpPr>
            <p:spPr bwMode="auto">
              <a:xfrm>
                <a:off x="1125" y="1929"/>
                <a:ext cx="18" cy="19"/>
              </a:xfrm>
              <a:custGeom>
                <a:avLst/>
                <a:gdLst>
                  <a:gd name="T0" fmla="*/ 0 w 37"/>
                  <a:gd name="T1" fmla="*/ 0 h 39"/>
                  <a:gd name="T2" fmla="*/ 0 w 37"/>
                  <a:gd name="T3" fmla="*/ 0 h 39"/>
                  <a:gd name="T4" fmla="*/ 0 w 37"/>
                  <a:gd name="T5" fmla="*/ 0 h 39"/>
                  <a:gd name="T6" fmla="*/ 0 w 37"/>
                  <a:gd name="T7" fmla="*/ 0 h 39"/>
                  <a:gd name="T8" fmla="*/ 0 w 37"/>
                  <a:gd name="T9" fmla="*/ 0 h 39"/>
                  <a:gd name="T10" fmla="*/ 0 w 37"/>
                  <a:gd name="T11" fmla="*/ 0 h 39"/>
                  <a:gd name="T12" fmla="*/ 0 w 37"/>
                  <a:gd name="T13" fmla="*/ 0 h 39"/>
                  <a:gd name="T14" fmla="*/ 0 w 37"/>
                  <a:gd name="T15" fmla="*/ 0 h 39"/>
                  <a:gd name="T16" fmla="*/ 0 w 37"/>
                  <a:gd name="T17" fmla="*/ 0 h 39"/>
                  <a:gd name="T18" fmla="*/ 0 w 37"/>
                  <a:gd name="T19" fmla="*/ 0 h 39"/>
                  <a:gd name="T20" fmla="*/ 0 w 37"/>
                  <a:gd name="T21" fmla="*/ 0 h 39"/>
                  <a:gd name="T22" fmla="*/ 0 w 37"/>
                  <a:gd name="T23" fmla="*/ 0 h 39"/>
                  <a:gd name="T24" fmla="*/ 0 w 37"/>
                  <a:gd name="T25" fmla="*/ 0 h 39"/>
                  <a:gd name="T26" fmla="*/ 0 w 37"/>
                  <a:gd name="T27" fmla="*/ 0 h 39"/>
                  <a:gd name="T28" fmla="*/ 0 w 37"/>
                  <a:gd name="T29" fmla="*/ 0 h 39"/>
                  <a:gd name="T30" fmla="*/ 0 w 37"/>
                  <a:gd name="T31" fmla="*/ 0 h 39"/>
                  <a:gd name="T32" fmla="*/ 0 w 37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9"/>
                  <a:gd name="T53" fmla="*/ 37 w 37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9">
                    <a:moveTo>
                      <a:pt x="19" y="0"/>
                    </a:moveTo>
                    <a:lnTo>
                      <a:pt x="26" y="1"/>
                    </a:lnTo>
                    <a:lnTo>
                      <a:pt x="31" y="5"/>
                    </a:lnTo>
                    <a:lnTo>
                      <a:pt x="36" y="12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1" y="33"/>
                    </a:lnTo>
                    <a:lnTo>
                      <a:pt x="26" y="38"/>
                    </a:lnTo>
                    <a:lnTo>
                      <a:pt x="19" y="39"/>
                    </a:lnTo>
                    <a:lnTo>
                      <a:pt x="12" y="38"/>
                    </a:lnTo>
                    <a:lnTo>
                      <a:pt x="6" y="33"/>
                    </a:lnTo>
                    <a:lnTo>
                      <a:pt x="1" y="26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2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1" name="Freeform 115"/>
              <p:cNvSpPr/>
              <p:nvPr/>
            </p:nvSpPr>
            <p:spPr bwMode="auto">
              <a:xfrm>
                <a:off x="1220" y="1927"/>
                <a:ext cx="27" cy="28"/>
              </a:xfrm>
              <a:custGeom>
                <a:avLst/>
                <a:gdLst>
                  <a:gd name="T0" fmla="*/ 0 w 55"/>
                  <a:gd name="T1" fmla="*/ 0 h 57"/>
                  <a:gd name="T2" fmla="*/ 0 w 55"/>
                  <a:gd name="T3" fmla="*/ 0 h 57"/>
                  <a:gd name="T4" fmla="*/ 0 w 55"/>
                  <a:gd name="T5" fmla="*/ 0 h 57"/>
                  <a:gd name="T6" fmla="*/ 0 w 55"/>
                  <a:gd name="T7" fmla="*/ 0 h 57"/>
                  <a:gd name="T8" fmla="*/ 0 w 55"/>
                  <a:gd name="T9" fmla="*/ 0 h 57"/>
                  <a:gd name="T10" fmla="*/ 0 w 55"/>
                  <a:gd name="T11" fmla="*/ 0 h 57"/>
                  <a:gd name="T12" fmla="*/ 0 w 55"/>
                  <a:gd name="T13" fmla="*/ 0 h 57"/>
                  <a:gd name="T14" fmla="*/ 0 w 55"/>
                  <a:gd name="T15" fmla="*/ 0 h 57"/>
                  <a:gd name="T16" fmla="*/ 0 w 55"/>
                  <a:gd name="T17" fmla="*/ 0 h 57"/>
                  <a:gd name="T18" fmla="*/ 0 w 55"/>
                  <a:gd name="T19" fmla="*/ 0 h 57"/>
                  <a:gd name="T20" fmla="*/ 0 w 55"/>
                  <a:gd name="T21" fmla="*/ 0 h 57"/>
                  <a:gd name="T22" fmla="*/ 0 w 55"/>
                  <a:gd name="T23" fmla="*/ 0 h 57"/>
                  <a:gd name="T24" fmla="*/ 0 w 55"/>
                  <a:gd name="T25" fmla="*/ 0 h 57"/>
                  <a:gd name="T26" fmla="*/ 0 w 55"/>
                  <a:gd name="T27" fmla="*/ 0 h 57"/>
                  <a:gd name="T28" fmla="*/ 0 w 55"/>
                  <a:gd name="T29" fmla="*/ 0 h 57"/>
                  <a:gd name="T30" fmla="*/ 0 w 55"/>
                  <a:gd name="T31" fmla="*/ 0 h 57"/>
                  <a:gd name="T32" fmla="*/ 0 w 55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7"/>
                  <a:gd name="T53" fmla="*/ 55 w 55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7">
                    <a:moveTo>
                      <a:pt x="28" y="0"/>
                    </a:moveTo>
                    <a:lnTo>
                      <a:pt x="38" y="2"/>
                    </a:lnTo>
                    <a:lnTo>
                      <a:pt x="46" y="8"/>
                    </a:lnTo>
                    <a:lnTo>
                      <a:pt x="52" y="17"/>
                    </a:lnTo>
                    <a:lnTo>
                      <a:pt x="55" y="28"/>
                    </a:lnTo>
                    <a:lnTo>
                      <a:pt x="52" y="39"/>
                    </a:lnTo>
                    <a:lnTo>
                      <a:pt x="46" y="49"/>
                    </a:lnTo>
                    <a:lnTo>
                      <a:pt x="38" y="54"/>
                    </a:lnTo>
                    <a:lnTo>
                      <a:pt x="28" y="57"/>
                    </a:lnTo>
                    <a:lnTo>
                      <a:pt x="17" y="54"/>
                    </a:lnTo>
                    <a:lnTo>
                      <a:pt x="8" y="49"/>
                    </a:lnTo>
                    <a:lnTo>
                      <a:pt x="3" y="39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8" y="8"/>
                    </a:lnTo>
                    <a:lnTo>
                      <a:pt x="17" y="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2" name="Freeform 116"/>
              <p:cNvSpPr/>
              <p:nvPr/>
            </p:nvSpPr>
            <p:spPr bwMode="auto">
              <a:xfrm>
                <a:off x="1295" y="1928"/>
                <a:ext cx="27" cy="28"/>
              </a:xfrm>
              <a:custGeom>
                <a:avLst/>
                <a:gdLst>
                  <a:gd name="T0" fmla="*/ 1 w 54"/>
                  <a:gd name="T1" fmla="*/ 0 h 57"/>
                  <a:gd name="T2" fmla="*/ 1 w 54"/>
                  <a:gd name="T3" fmla="*/ 0 h 57"/>
                  <a:gd name="T4" fmla="*/ 1 w 54"/>
                  <a:gd name="T5" fmla="*/ 0 h 57"/>
                  <a:gd name="T6" fmla="*/ 1 w 54"/>
                  <a:gd name="T7" fmla="*/ 0 h 57"/>
                  <a:gd name="T8" fmla="*/ 1 w 54"/>
                  <a:gd name="T9" fmla="*/ 0 h 57"/>
                  <a:gd name="T10" fmla="*/ 1 w 54"/>
                  <a:gd name="T11" fmla="*/ 0 h 57"/>
                  <a:gd name="T12" fmla="*/ 1 w 54"/>
                  <a:gd name="T13" fmla="*/ 0 h 57"/>
                  <a:gd name="T14" fmla="*/ 1 w 54"/>
                  <a:gd name="T15" fmla="*/ 0 h 57"/>
                  <a:gd name="T16" fmla="*/ 1 w 54"/>
                  <a:gd name="T17" fmla="*/ 0 h 57"/>
                  <a:gd name="T18" fmla="*/ 1 w 54"/>
                  <a:gd name="T19" fmla="*/ 0 h 57"/>
                  <a:gd name="T20" fmla="*/ 1 w 54"/>
                  <a:gd name="T21" fmla="*/ 0 h 57"/>
                  <a:gd name="T22" fmla="*/ 1 w 54"/>
                  <a:gd name="T23" fmla="*/ 0 h 57"/>
                  <a:gd name="T24" fmla="*/ 0 w 54"/>
                  <a:gd name="T25" fmla="*/ 0 h 57"/>
                  <a:gd name="T26" fmla="*/ 1 w 54"/>
                  <a:gd name="T27" fmla="*/ 0 h 57"/>
                  <a:gd name="T28" fmla="*/ 1 w 54"/>
                  <a:gd name="T29" fmla="*/ 0 h 57"/>
                  <a:gd name="T30" fmla="*/ 1 w 54"/>
                  <a:gd name="T31" fmla="*/ 0 h 57"/>
                  <a:gd name="T32" fmla="*/ 1 w 54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57"/>
                  <a:gd name="T53" fmla="*/ 54 w 54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57">
                    <a:moveTo>
                      <a:pt x="28" y="0"/>
                    </a:moveTo>
                    <a:lnTo>
                      <a:pt x="38" y="3"/>
                    </a:lnTo>
                    <a:lnTo>
                      <a:pt x="46" y="8"/>
                    </a:lnTo>
                    <a:lnTo>
                      <a:pt x="52" y="18"/>
                    </a:lnTo>
                    <a:lnTo>
                      <a:pt x="54" y="29"/>
                    </a:lnTo>
                    <a:lnTo>
                      <a:pt x="52" y="40"/>
                    </a:lnTo>
                    <a:lnTo>
                      <a:pt x="46" y="49"/>
                    </a:lnTo>
                    <a:lnTo>
                      <a:pt x="38" y="54"/>
                    </a:lnTo>
                    <a:lnTo>
                      <a:pt x="28" y="57"/>
                    </a:lnTo>
                    <a:lnTo>
                      <a:pt x="17" y="54"/>
                    </a:lnTo>
                    <a:lnTo>
                      <a:pt x="8" y="49"/>
                    </a:lnTo>
                    <a:lnTo>
                      <a:pt x="2" y="40"/>
                    </a:lnTo>
                    <a:lnTo>
                      <a:pt x="0" y="29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7" y="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3" name="Freeform 121"/>
              <p:cNvSpPr/>
              <p:nvPr/>
            </p:nvSpPr>
            <p:spPr bwMode="auto">
              <a:xfrm>
                <a:off x="1066" y="1932"/>
                <a:ext cx="7" cy="7"/>
              </a:xfrm>
              <a:custGeom>
                <a:avLst/>
                <a:gdLst>
                  <a:gd name="T0" fmla="*/ 1 w 14"/>
                  <a:gd name="T1" fmla="*/ 0 h 14"/>
                  <a:gd name="T2" fmla="*/ 1 w 14"/>
                  <a:gd name="T3" fmla="*/ 1 h 14"/>
                  <a:gd name="T4" fmla="*/ 1 w 14"/>
                  <a:gd name="T5" fmla="*/ 1 h 14"/>
                  <a:gd name="T6" fmla="*/ 1 w 14"/>
                  <a:gd name="T7" fmla="*/ 1 h 14"/>
                  <a:gd name="T8" fmla="*/ 1 w 14"/>
                  <a:gd name="T9" fmla="*/ 1 h 14"/>
                  <a:gd name="T10" fmla="*/ 1 w 14"/>
                  <a:gd name="T11" fmla="*/ 1 h 14"/>
                  <a:gd name="T12" fmla="*/ 1 w 14"/>
                  <a:gd name="T13" fmla="*/ 1 h 14"/>
                  <a:gd name="T14" fmla="*/ 1 w 14"/>
                  <a:gd name="T15" fmla="*/ 1 h 14"/>
                  <a:gd name="T16" fmla="*/ 1 w 14"/>
                  <a:gd name="T17" fmla="*/ 1 h 14"/>
                  <a:gd name="T18" fmla="*/ 1 w 14"/>
                  <a:gd name="T19" fmla="*/ 1 h 14"/>
                  <a:gd name="T20" fmla="*/ 1 w 14"/>
                  <a:gd name="T21" fmla="*/ 1 h 14"/>
                  <a:gd name="T22" fmla="*/ 1 w 14"/>
                  <a:gd name="T23" fmla="*/ 1 h 14"/>
                  <a:gd name="T24" fmla="*/ 0 w 14"/>
                  <a:gd name="T25" fmla="*/ 1 h 14"/>
                  <a:gd name="T26" fmla="*/ 1 w 14"/>
                  <a:gd name="T27" fmla="*/ 1 h 14"/>
                  <a:gd name="T28" fmla="*/ 1 w 14"/>
                  <a:gd name="T29" fmla="*/ 1 h 14"/>
                  <a:gd name="T30" fmla="*/ 1 w 14"/>
                  <a:gd name="T31" fmla="*/ 1 h 14"/>
                  <a:gd name="T32" fmla="*/ 1 w 14"/>
                  <a:gd name="T33" fmla="*/ 0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"/>
                  <a:gd name="T52" fmla="*/ 0 h 14"/>
                  <a:gd name="T53" fmla="*/ 14 w 14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" h="14">
                    <a:moveTo>
                      <a:pt x="7" y="0"/>
                    </a:moveTo>
                    <a:lnTo>
                      <a:pt x="10" y="2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Freeform 128"/>
              <p:cNvSpPr/>
              <p:nvPr/>
            </p:nvSpPr>
            <p:spPr bwMode="auto">
              <a:xfrm>
                <a:off x="1130" y="1935"/>
                <a:ext cx="7" cy="7"/>
              </a:xfrm>
              <a:custGeom>
                <a:avLst/>
                <a:gdLst>
                  <a:gd name="T0" fmla="*/ 1 w 14"/>
                  <a:gd name="T1" fmla="*/ 0 h 15"/>
                  <a:gd name="T2" fmla="*/ 1 w 14"/>
                  <a:gd name="T3" fmla="*/ 0 h 15"/>
                  <a:gd name="T4" fmla="*/ 1 w 14"/>
                  <a:gd name="T5" fmla="*/ 0 h 15"/>
                  <a:gd name="T6" fmla="*/ 1 w 14"/>
                  <a:gd name="T7" fmla="*/ 0 h 15"/>
                  <a:gd name="T8" fmla="*/ 1 w 14"/>
                  <a:gd name="T9" fmla="*/ 0 h 15"/>
                  <a:gd name="T10" fmla="*/ 1 w 14"/>
                  <a:gd name="T11" fmla="*/ 0 h 15"/>
                  <a:gd name="T12" fmla="*/ 1 w 14"/>
                  <a:gd name="T13" fmla="*/ 0 h 15"/>
                  <a:gd name="T14" fmla="*/ 1 w 14"/>
                  <a:gd name="T15" fmla="*/ 0 h 15"/>
                  <a:gd name="T16" fmla="*/ 1 w 14"/>
                  <a:gd name="T17" fmla="*/ 0 h 15"/>
                  <a:gd name="T18" fmla="*/ 1 w 14"/>
                  <a:gd name="T19" fmla="*/ 0 h 15"/>
                  <a:gd name="T20" fmla="*/ 1 w 14"/>
                  <a:gd name="T21" fmla="*/ 0 h 15"/>
                  <a:gd name="T22" fmla="*/ 1 w 14"/>
                  <a:gd name="T23" fmla="*/ 0 h 15"/>
                  <a:gd name="T24" fmla="*/ 0 w 14"/>
                  <a:gd name="T25" fmla="*/ 0 h 15"/>
                  <a:gd name="T26" fmla="*/ 1 w 14"/>
                  <a:gd name="T27" fmla="*/ 0 h 15"/>
                  <a:gd name="T28" fmla="*/ 1 w 14"/>
                  <a:gd name="T29" fmla="*/ 0 h 15"/>
                  <a:gd name="T30" fmla="*/ 1 w 14"/>
                  <a:gd name="T31" fmla="*/ 0 h 15"/>
                  <a:gd name="T32" fmla="*/ 1 w 14"/>
                  <a:gd name="T33" fmla="*/ 0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"/>
                  <a:gd name="T52" fmla="*/ 0 h 15"/>
                  <a:gd name="T53" fmla="*/ 14 w 14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" h="15">
                    <a:moveTo>
                      <a:pt x="7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Freeform 133"/>
              <p:cNvSpPr/>
              <p:nvPr/>
            </p:nvSpPr>
            <p:spPr bwMode="auto">
              <a:xfrm>
                <a:off x="1228" y="1935"/>
                <a:ext cx="11" cy="11"/>
              </a:xfrm>
              <a:custGeom>
                <a:avLst/>
                <a:gdLst>
                  <a:gd name="T0" fmla="*/ 1 w 20"/>
                  <a:gd name="T1" fmla="*/ 0 h 22"/>
                  <a:gd name="T2" fmla="*/ 1 w 20"/>
                  <a:gd name="T3" fmla="*/ 1 h 22"/>
                  <a:gd name="T4" fmla="*/ 1 w 20"/>
                  <a:gd name="T5" fmla="*/ 1 h 22"/>
                  <a:gd name="T6" fmla="*/ 1 w 20"/>
                  <a:gd name="T7" fmla="*/ 1 h 22"/>
                  <a:gd name="T8" fmla="*/ 1 w 20"/>
                  <a:gd name="T9" fmla="*/ 1 h 22"/>
                  <a:gd name="T10" fmla="*/ 1 w 20"/>
                  <a:gd name="T11" fmla="*/ 1 h 22"/>
                  <a:gd name="T12" fmla="*/ 1 w 20"/>
                  <a:gd name="T13" fmla="*/ 1 h 22"/>
                  <a:gd name="T14" fmla="*/ 1 w 20"/>
                  <a:gd name="T15" fmla="*/ 1 h 22"/>
                  <a:gd name="T16" fmla="*/ 1 w 20"/>
                  <a:gd name="T17" fmla="*/ 1 h 22"/>
                  <a:gd name="T18" fmla="*/ 1 w 20"/>
                  <a:gd name="T19" fmla="*/ 1 h 22"/>
                  <a:gd name="T20" fmla="*/ 1 w 20"/>
                  <a:gd name="T21" fmla="*/ 1 h 22"/>
                  <a:gd name="T22" fmla="*/ 1 w 20"/>
                  <a:gd name="T23" fmla="*/ 1 h 22"/>
                  <a:gd name="T24" fmla="*/ 0 w 20"/>
                  <a:gd name="T25" fmla="*/ 1 h 22"/>
                  <a:gd name="T26" fmla="*/ 1 w 20"/>
                  <a:gd name="T27" fmla="*/ 1 h 22"/>
                  <a:gd name="T28" fmla="*/ 1 w 20"/>
                  <a:gd name="T29" fmla="*/ 1 h 22"/>
                  <a:gd name="T30" fmla="*/ 1 w 20"/>
                  <a:gd name="T31" fmla="*/ 1 h 22"/>
                  <a:gd name="T32" fmla="*/ 1 w 20"/>
                  <a:gd name="T33" fmla="*/ 0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"/>
                  <a:gd name="T52" fmla="*/ 0 h 22"/>
                  <a:gd name="T53" fmla="*/ 20 w 20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" h="22">
                    <a:moveTo>
                      <a:pt x="10" y="0"/>
                    </a:moveTo>
                    <a:lnTo>
                      <a:pt x="15" y="1"/>
                    </a:lnTo>
                    <a:lnTo>
                      <a:pt x="17" y="4"/>
                    </a:lnTo>
                    <a:lnTo>
                      <a:pt x="19" y="7"/>
                    </a:lnTo>
                    <a:lnTo>
                      <a:pt x="20" y="12"/>
                    </a:lnTo>
                    <a:lnTo>
                      <a:pt x="19" y="16"/>
                    </a:lnTo>
                    <a:lnTo>
                      <a:pt x="17" y="19"/>
                    </a:lnTo>
                    <a:lnTo>
                      <a:pt x="15" y="21"/>
                    </a:lnTo>
                    <a:lnTo>
                      <a:pt x="10" y="22"/>
                    </a:lnTo>
                    <a:lnTo>
                      <a:pt x="5" y="21"/>
                    </a:lnTo>
                    <a:lnTo>
                      <a:pt x="3" y="19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Freeform 134"/>
              <p:cNvSpPr/>
              <p:nvPr/>
            </p:nvSpPr>
            <p:spPr bwMode="auto">
              <a:xfrm>
                <a:off x="1303" y="1936"/>
                <a:ext cx="11" cy="11"/>
              </a:xfrm>
              <a:custGeom>
                <a:avLst/>
                <a:gdLst>
                  <a:gd name="T0" fmla="*/ 1 w 21"/>
                  <a:gd name="T1" fmla="*/ 0 h 22"/>
                  <a:gd name="T2" fmla="*/ 1 w 21"/>
                  <a:gd name="T3" fmla="*/ 1 h 22"/>
                  <a:gd name="T4" fmla="*/ 1 w 21"/>
                  <a:gd name="T5" fmla="*/ 1 h 22"/>
                  <a:gd name="T6" fmla="*/ 1 w 21"/>
                  <a:gd name="T7" fmla="*/ 1 h 22"/>
                  <a:gd name="T8" fmla="*/ 1 w 21"/>
                  <a:gd name="T9" fmla="*/ 1 h 22"/>
                  <a:gd name="T10" fmla="*/ 1 w 21"/>
                  <a:gd name="T11" fmla="*/ 1 h 22"/>
                  <a:gd name="T12" fmla="*/ 1 w 21"/>
                  <a:gd name="T13" fmla="*/ 1 h 22"/>
                  <a:gd name="T14" fmla="*/ 1 w 21"/>
                  <a:gd name="T15" fmla="*/ 1 h 22"/>
                  <a:gd name="T16" fmla="*/ 1 w 21"/>
                  <a:gd name="T17" fmla="*/ 1 h 22"/>
                  <a:gd name="T18" fmla="*/ 1 w 21"/>
                  <a:gd name="T19" fmla="*/ 1 h 22"/>
                  <a:gd name="T20" fmla="*/ 1 w 21"/>
                  <a:gd name="T21" fmla="*/ 1 h 22"/>
                  <a:gd name="T22" fmla="*/ 1 w 21"/>
                  <a:gd name="T23" fmla="*/ 1 h 22"/>
                  <a:gd name="T24" fmla="*/ 0 w 21"/>
                  <a:gd name="T25" fmla="*/ 1 h 22"/>
                  <a:gd name="T26" fmla="*/ 1 w 21"/>
                  <a:gd name="T27" fmla="*/ 1 h 22"/>
                  <a:gd name="T28" fmla="*/ 1 w 21"/>
                  <a:gd name="T29" fmla="*/ 1 h 22"/>
                  <a:gd name="T30" fmla="*/ 1 w 21"/>
                  <a:gd name="T31" fmla="*/ 1 h 22"/>
                  <a:gd name="T32" fmla="*/ 1 w 21"/>
                  <a:gd name="T33" fmla="*/ 0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"/>
                  <a:gd name="T52" fmla="*/ 0 h 22"/>
                  <a:gd name="T53" fmla="*/ 21 w 21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" h="22">
                    <a:moveTo>
                      <a:pt x="11" y="0"/>
                    </a:moveTo>
                    <a:lnTo>
                      <a:pt x="15" y="2"/>
                    </a:lnTo>
                    <a:lnTo>
                      <a:pt x="18" y="4"/>
                    </a:lnTo>
                    <a:lnTo>
                      <a:pt x="20" y="7"/>
                    </a:lnTo>
                    <a:lnTo>
                      <a:pt x="21" y="12"/>
                    </a:lnTo>
                    <a:lnTo>
                      <a:pt x="20" y="17"/>
                    </a:lnTo>
                    <a:lnTo>
                      <a:pt x="18" y="19"/>
                    </a:lnTo>
                    <a:lnTo>
                      <a:pt x="15" y="21"/>
                    </a:lnTo>
                    <a:lnTo>
                      <a:pt x="11" y="22"/>
                    </a:lnTo>
                    <a:lnTo>
                      <a:pt x="6" y="21"/>
                    </a:lnTo>
                    <a:lnTo>
                      <a:pt x="4" y="19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66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7" name="Rectangle 148"/>
              <p:cNvSpPr>
                <a:spLocks noChangeArrowheads="1"/>
              </p:cNvSpPr>
              <p:nvPr/>
            </p:nvSpPr>
            <p:spPr bwMode="auto">
              <a:xfrm>
                <a:off x="417" y="1912"/>
                <a:ext cx="242" cy="15"/>
              </a:xfrm>
              <a:prstGeom prst="rect">
                <a:avLst/>
              </a:prstGeom>
              <a:solidFill>
                <a:srgbClr val="2B2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08" name="Rectangle 149"/>
              <p:cNvSpPr>
                <a:spLocks noChangeArrowheads="1"/>
              </p:cNvSpPr>
              <p:nvPr/>
            </p:nvSpPr>
            <p:spPr bwMode="auto">
              <a:xfrm>
                <a:off x="723" y="1936"/>
                <a:ext cx="280" cy="35"/>
              </a:xfrm>
              <a:prstGeom prst="rect">
                <a:avLst/>
              </a:prstGeom>
              <a:solidFill>
                <a:srgbClr val="14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09" name="Rectangle 150"/>
              <p:cNvSpPr>
                <a:spLocks noChangeArrowheads="1"/>
              </p:cNvSpPr>
              <p:nvPr/>
            </p:nvSpPr>
            <p:spPr bwMode="auto">
              <a:xfrm>
                <a:off x="737" y="1941"/>
                <a:ext cx="9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10" name="Rectangle 151"/>
              <p:cNvSpPr>
                <a:spLocks noChangeArrowheads="1"/>
              </p:cNvSpPr>
              <p:nvPr/>
            </p:nvSpPr>
            <p:spPr bwMode="auto">
              <a:xfrm>
                <a:off x="757" y="1941"/>
                <a:ext cx="8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11" name="Rectangle 152"/>
              <p:cNvSpPr>
                <a:spLocks noChangeArrowheads="1"/>
              </p:cNvSpPr>
              <p:nvPr/>
            </p:nvSpPr>
            <p:spPr bwMode="auto">
              <a:xfrm>
                <a:off x="784" y="1941"/>
                <a:ext cx="9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12" name="Rectangle 153"/>
              <p:cNvSpPr>
                <a:spLocks noChangeArrowheads="1"/>
              </p:cNvSpPr>
              <p:nvPr/>
            </p:nvSpPr>
            <p:spPr bwMode="auto">
              <a:xfrm>
                <a:off x="874" y="1945"/>
                <a:ext cx="8" cy="15"/>
              </a:xfrm>
              <a:prstGeom prst="rect">
                <a:avLst/>
              </a:prstGeom>
              <a:solidFill>
                <a:srgbClr val="518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485" name="TextBox 327"/>
            <p:cNvSpPr txBox="1">
              <a:spLocks noChangeArrowheads="1"/>
            </p:cNvSpPr>
            <p:nvPr/>
          </p:nvSpPr>
          <p:spPr bwMode="auto">
            <a:xfrm>
              <a:off x="228600" y="5405735"/>
              <a:ext cx="8215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Digital</a:t>
              </a:r>
              <a:endParaRPr lang="en-US" altLang="en-US" sz="1200"/>
            </a:p>
            <a:p>
              <a:pPr algn="ctr" eaLnBrk="1" hangingPunct="1"/>
              <a:r>
                <a:rPr lang="en-US" altLang="en-US" sz="1200"/>
                <a:t>Cable TV</a:t>
              </a:r>
              <a:endParaRPr lang="en-US" altLang="en-US" sz="1200"/>
            </a:p>
          </p:txBody>
        </p:sp>
      </p:grpSp>
      <p:grpSp>
        <p:nvGrpSpPr>
          <p:cNvPr id="18440" name="Group 366"/>
          <p:cNvGrpSpPr/>
          <p:nvPr/>
        </p:nvGrpSpPr>
        <p:grpSpPr bwMode="auto">
          <a:xfrm>
            <a:off x="6294438" y="2971800"/>
            <a:ext cx="1857375" cy="1647825"/>
            <a:chOff x="6096000" y="2971800"/>
            <a:chExt cx="1856598" cy="1648599"/>
          </a:xfrm>
        </p:grpSpPr>
        <p:pic>
          <p:nvPicPr>
            <p:cNvPr id="18482" name="Picture 16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299" y="29718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3" name="TextBox 332"/>
            <p:cNvSpPr txBox="1">
              <a:spLocks noChangeArrowheads="1"/>
            </p:cNvSpPr>
            <p:nvPr/>
          </p:nvSpPr>
          <p:spPr bwMode="auto">
            <a:xfrm>
              <a:off x="6096000" y="4343400"/>
              <a:ext cx="18565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Surround Sound System</a:t>
              </a:r>
              <a:endParaRPr lang="en-US" altLang="en-US" sz="1200"/>
            </a:p>
          </p:txBody>
        </p:sp>
      </p:grpSp>
      <p:cxnSp>
        <p:nvCxnSpPr>
          <p:cNvPr id="335" name="Straight Connector 334"/>
          <p:cNvCxnSpPr/>
          <p:nvPr/>
        </p:nvCxnSpPr>
        <p:spPr>
          <a:xfrm flipH="1">
            <a:off x="5227638" y="3884613"/>
            <a:ext cx="366712" cy="3175"/>
          </a:xfrm>
          <a:prstGeom prst="line">
            <a:avLst/>
          </a:prstGeom>
          <a:ln w="12700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16200000">
            <a:off x="4909344" y="4541044"/>
            <a:ext cx="365125" cy="1587"/>
          </a:xfrm>
          <a:prstGeom prst="line">
            <a:avLst/>
          </a:prstGeom>
          <a:ln w="12700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16200000">
            <a:off x="4722813" y="4586288"/>
            <a:ext cx="274637" cy="1587"/>
          </a:xfrm>
          <a:prstGeom prst="line">
            <a:avLst/>
          </a:prstGeom>
          <a:ln w="12700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lowchart: Manual Operation 338"/>
          <p:cNvSpPr/>
          <p:nvPr/>
        </p:nvSpPr>
        <p:spPr>
          <a:xfrm rot="16200000">
            <a:off x="4275138" y="3619500"/>
            <a:ext cx="13716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MUX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8445" name="Group 346"/>
          <p:cNvGrpSpPr/>
          <p:nvPr/>
        </p:nvGrpSpPr>
        <p:grpSpPr bwMode="auto">
          <a:xfrm>
            <a:off x="4313238" y="3308350"/>
            <a:ext cx="381000" cy="1031875"/>
            <a:chOff x="4115090" y="2806760"/>
            <a:chExt cx="380710" cy="1031051"/>
          </a:xfrm>
        </p:grpSpPr>
        <p:cxnSp>
          <p:nvCxnSpPr>
            <p:cNvPr id="343" name="Straight Connector 342"/>
            <p:cNvCxnSpPr/>
            <p:nvPr/>
          </p:nvCxnSpPr>
          <p:spPr>
            <a:xfrm>
              <a:off x="4115090" y="3503116"/>
              <a:ext cx="366433" cy="1586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115090" y="3787052"/>
              <a:ext cx="36643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115090" y="2971728"/>
              <a:ext cx="36643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115090" y="3244560"/>
              <a:ext cx="36643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1" name="TextBox 339"/>
            <p:cNvSpPr txBox="1">
              <a:spLocks noChangeArrowheads="1"/>
            </p:cNvSpPr>
            <p:nvPr/>
          </p:nvSpPr>
          <p:spPr bwMode="auto">
            <a:xfrm>
              <a:off x="4163658" y="2806760"/>
              <a:ext cx="332142" cy="103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D0</a:t>
              </a:r>
              <a:endParaRPr lang="en-US" altLang="en-US" sz="900" b="1"/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D1</a:t>
              </a:r>
              <a:endParaRPr lang="en-US" altLang="en-US" sz="900" b="1"/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D2</a:t>
              </a:r>
              <a:endParaRPr lang="en-US" altLang="en-US" sz="900" b="1"/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D3</a:t>
              </a:r>
              <a:endParaRPr lang="en-US" altLang="en-US" sz="900" b="1"/>
            </a:p>
          </p:txBody>
        </p:sp>
      </p:grpSp>
      <p:sp>
        <p:nvSpPr>
          <p:cNvPr id="18446" name="TextBox 340"/>
          <p:cNvSpPr txBox="1">
            <a:spLocks noChangeArrowheads="1"/>
          </p:cNvSpPr>
          <p:nvPr/>
        </p:nvSpPr>
        <p:spPr bwMode="auto">
          <a:xfrm>
            <a:off x="5272088" y="3657600"/>
            <a:ext cx="261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900" b="1"/>
              <a:t>Y</a:t>
            </a:r>
            <a:endParaRPr lang="en-US" altLang="en-US" sz="900" b="1"/>
          </a:p>
        </p:txBody>
      </p:sp>
      <p:sp>
        <p:nvSpPr>
          <p:cNvPr id="353" name="Freeform 352"/>
          <p:cNvSpPr/>
          <p:nvPr/>
        </p:nvSpPr>
        <p:spPr>
          <a:xfrm>
            <a:off x="2346325" y="2652713"/>
            <a:ext cx="1966913" cy="823912"/>
          </a:xfrm>
          <a:custGeom>
            <a:avLst/>
            <a:gdLst>
              <a:gd name="connsiteX0" fmla="*/ 1967023 w 1967023"/>
              <a:gd name="connsiteY0" fmla="*/ 824023 h 824023"/>
              <a:gd name="connsiteX1" fmla="*/ 1754372 w 1967023"/>
              <a:gd name="connsiteY1" fmla="*/ 802758 h 824023"/>
              <a:gd name="connsiteX2" fmla="*/ 1573618 w 1967023"/>
              <a:gd name="connsiteY2" fmla="*/ 717697 h 824023"/>
              <a:gd name="connsiteX3" fmla="*/ 1456660 w 1967023"/>
              <a:gd name="connsiteY3" fmla="*/ 568842 h 824023"/>
              <a:gd name="connsiteX4" fmla="*/ 1382232 w 1967023"/>
              <a:gd name="connsiteY4" fmla="*/ 388088 h 824023"/>
              <a:gd name="connsiteX5" fmla="*/ 1244009 w 1967023"/>
              <a:gd name="connsiteY5" fmla="*/ 207335 h 824023"/>
              <a:gd name="connsiteX6" fmla="*/ 1031358 w 1967023"/>
              <a:gd name="connsiteY6" fmla="*/ 101009 h 824023"/>
              <a:gd name="connsiteX7" fmla="*/ 680483 w 1967023"/>
              <a:gd name="connsiteY7" fmla="*/ 15949 h 824023"/>
              <a:gd name="connsiteX8" fmla="*/ 361507 w 1967023"/>
              <a:gd name="connsiteY8" fmla="*/ 5316 h 824023"/>
              <a:gd name="connsiteX9" fmla="*/ 0 w 1967023"/>
              <a:gd name="connsiteY9" fmla="*/ 15949 h 8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7023" h="824023">
                <a:moveTo>
                  <a:pt x="1967023" y="824023"/>
                </a:moveTo>
                <a:cubicBezTo>
                  <a:pt x="1893481" y="822251"/>
                  <a:pt x="1819940" y="820479"/>
                  <a:pt x="1754372" y="802758"/>
                </a:cubicBezTo>
                <a:cubicBezTo>
                  <a:pt x="1688805" y="785037"/>
                  <a:pt x="1623237" y="756683"/>
                  <a:pt x="1573618" y="717697"/>
                </a:cubicBezTo>
                <a:cubicBezTo>
                  <a:pt x="1523999" y="678711"/>
                  <a:pt x="1488558" y="623777"/>
                  <a:pt x="1456660" y="568842"/>
                </a:cubicBezTo>
                <a:cubicBezTo>
                  <a:pt x="1424762" y="513907"/>
                  <a:pt x="1417674" y="448339"/>
                  <a:pt x="1382232" y="388088"/>
                </a:cubicBezTo>
                <a:cubicBezTo>
                  <a:pt x="1346790" y="327837"/>
                  <a:pt x="1302488" y="255181"/>
                  <a:pt x="1244009" y="207335"/>
                </a:cubicBezTo>
                <a:cubicBezTo>
                  <a:pt x="1185530" y="159489"/>
                  <a:pt x="1125279" y="132907"/>
                  <a:pt x="1031358" y="101009"/>
                </a:cubicBezTo>
                <a:cubicBezTo>
                  <a:pt x="937437" y="69111"/>
                  <a:pt x="792125" y="31898"/>
                  <a:pt x="680483" y="15949"/>
                </a:cubicBezTo>
                <a:cubicBezTo>
                  <a:pt x="568841" y="0"/>
                  <a:pt x="474921" y="5316"/>
                  <a:pt x="361507" y="5316"/>
                </a:cubicBezTo>
                <a:cubicBezTo>
                  <a:pt x="248093" y="5316"/>
                  <a:pt x="124046" y="10632"/>
                  <a:pt x="0" y="15949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4" name="Freeform 353"/>
          <p:cNvSpPr/>
          <p:nvPr/>
        </p:nvSpPr>
        <p:spPr>
          <a:xfrm>
            <a:off x="2282825" y="3741738"/>
            <a:ext cx="2030413" cy="265112"/>
          </a:xfrm>
          <a:custGeom>
            <a:avLst/>
            <a:gdLst>
              <a:gd name="connsiteX0" fmla="*/ 2030818 w 2030818"/>
              <a:gd name="connsiteY0" fmla="*/ 5316 h 264042"/>
              <a:gd name="connsiteX1" fmla="*/ 1828800 w 2030818"/>
              <a:gd name="connsiteY1" fmla="*/ 5316 h 264042"/>
              <a:gd name="connsiteX2" fmla="*/ 1584251 w 2030818"/>
              <a:gd name="connsiteY2" fmla="*/ 37214 h 264042"/>
              <a:gd name="connsiteX3" fmla="*/ 1329070 w 2030818"/>
              <a:gd name="connsiteY3" fmla="*/ 143539 h 264042"/>
              <a:gd name="connsiteX4" fmla="*/ 1041991 w 2030818"/>
              <a:gd name="connsiteY4" fmla="*/ 239232 h 264042"/>
              <a:gd name="connsiteX5" fmla="*/ 669851 w 2030818"/>
              <a:gd name="connsiteY5" fmla="*/ 260497 h 264042"/>
              <a:gd name="connsiteX6" fmla="*/ 265814 w 2030818"/>
              <a:gd name="connsiteY6" fmla="*/ 249865 h 264042"/>
              <a:gd name="connsiteX7" fmla="*/ 0 w 2030818"/>
              <a:gd name="connsiteY7" fmla="*/ 175437 h 26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0818" h="264042">
                <a:moveTo>
                  <a:pt x="2030818" y="5316"/>
                </a:moveTo>
                <a:cubicBezTo>
                  <a:pt x="1967023" y="2658"/>
                  <a:pt x="1903228" y="0"/>
                  <a:pt x="1828800" y="5316"/>
                </a:cubicBezTo>
                <a:cubicBezTo>
                  <a:pt x="1754372" y="10632"/>
                  <a:pt x="1667539" y="14177"/>
                  <a:pt x="1584251" y="37214"/>
                </a:cubicBezTo>
                <a:cubicBezTo>
                  <a:pt x="1500963" y="60251"/>
                  <a:pt x="1419447" y="109869"/>
                  <a:pt x="1329070" y="143539"/>
                </a:cubicBezTo>
                <a:cubicBezTo>
                  <a:pt x="1238693" y="177209"/>
                  <a:pt x="1151861" y="219739"/>
                  <a:pt x="1041991" y="239232"/>
                </a:cubicBezTo>
                <a:cubicBezTo>
                  <a:pt x="932121" y="258725"/>
                  <a:pt x="799214" y="258725"/>
                  <a:pt x="669851" y="260497"/>
                </a:cubicBezTo>
                <a:cubicBezTo>
                  <a:pt x="540488" y="262269"/>
                  <a:pt x="377456" y="264042"/>
                  <a:pt x="265814" y="249865"/>
                </a:cubicBezTo>
                <a:cubicBezTo>
                  <a:pt x="154172" y="235688"/>
                  <a:pt x="77086" y="205562"/>
                  <a:pt x="0" y="175437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5" name="Freeform 354"/>
          <p:cNvSpPr/>
          <p:nvPr/>
        </p:nvSpPr>
        <p:spPr>
          <a:xfrm>
            <a:off x="2306638" y="3992563"/>
            <a:ext cx="2009775" cy="1416050"/>
          </a:xfrm>
          <a:custGeom>
            <a:avLst/>
            <a:gdLst>
              <a:gd name="connsiteX0" fmla="*/ 2009553 w 2009553"/>
              <a:gd name="connsiteY0" fmla="*/ 12405 h 1415903"/>
              <a:gd name="connsiteX1" fmla="*/ 1807535 w 2009553"/>
              <a:gd name="connsiteY1" fmla="*/ 12405 h 1415903"/>
              <a:gd name="connsiteX2" fmla="*/ 1520456 w 2009553"/>
              <a:gd name="connsiteY2" fmla="*/ 86833 h 1415903"/>
              <a:gd name="connsiteX3" fmla="*/ 1233377 w 2009553"/>
              <a:gd name="connsiteY3" fmla="*/ 363279 h 1415903"/>
              <a:gd name="connsiteX4" fmla="*/ 1116419 w 2009553"/>
              <a:gd name="connsiteY4" fmla="*/ 852377 h 1415903"/>
              <a:gd name="connsiteX5" fmla="*/ 946298 w 2009553"/>
              <a:gd name="connsiteY5" fmla="*/ 1150089 h 1415903"/>
              <a:gd name="connsiteX6" fmla="*/ 648586 w 2009553"/>
              <a:gd name="connsiteY6" fmla="*/ 1330842 h 1415903"/>
              <a:gd name="connsiteX7" fmla="*/ 255181 w 2009553"/>
              <a:gd name="connsiteY7" fmla="*/ 1405270 h 1415903"/>
              <a:gd name="connsiteX8" fmla="*/ 0 w 2009553"/>
              <a:gd name="connsiteY8" fmla="*/ 1394638 h 14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9553" h="1415903">
                <a:moveTo>
                  <a:pt x="2009553" y="12405"/>
                </a:moveTo>
                <a:cubicBezTo>
                  <a:pt x="1949302" y="6202"/>
                  <a:pt x="1889051" y="0"/>
                  <a:pt x="1807535" y="12405"/>
                </a:cubicBezTo>
                <a:cubicBezTo>
                  <a:pt x="1726019" y="24810"/>
                  <a:pt x="1616149" y="28354"/>
                  <a:pt x="1520456" y="86833"/>
                </a:cubicBezTo>
                <a:cubicBezTo>
                  <a:pt x="1424763" y="145312"/>
                  <a:pt x="1300716" y="235688"/>
                  <a:pt x="1233377" y="363279"/>
                </a:cubicBezTo>
                <a:cubicBezTo>
                  <a:pt x="1166038" y="490870"/>
                  <a:pt x="1164266" y="721242"/>
                  <a:pt x="1116419" y="852377"/>
                </a:cubicBezTo>
                <a:cubicBezTo>
                  <a:pt x="1068573" y="983512"/>
                  <a:pt x="1024270" y="1070345"/>
                  <a:pt x="946298" y="1150089"/>
                </a:cubicBezTo>
                <a:cubicBezTo>
                  <a:pt x="868326" y="1229833"/>
                  <a:pt x="763772" y="1288312"/>
                  <a:pt x="648586" y="1330842"/>
                </a:cubicBezTo>
                <a:cubicBezTo>
                  <a:pt x="533400" y="1373372"/>
                  <a:pt x="363279" y="1394637"/>
                  <a:pt x="255181" y="1405270"/>
                </a:cubicBezTo>
                <a:cubicBezTo>
                  <a:pt x="147083" y="1415903"/>
                  <a:pt x="73541" y="1405270"/>
                  <a:pt x="0" y="1394638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6" name="Freeform 355"/>
          <p:cNvSpPr/>
          <p:nvPr/>
        </p:nvSpPr>
        <p:spPr>
          <a:xfrm>
            <a:off x="2579688" y="4284663"/>
            <a:ext cx="1733550" cy="1852612"/>
          </a:xfrm>
          <a:custGeom>
            <a:avLst/>
            <a:gdLst>
              <a:gd name="connsiteX0" fmla="*/ 1733107 w 1733107"/>
              <a:gd name="connsiteY0" fmla="*/ 0 h 1851837"/>
              <a:gd name="connsiteX1" fmla="*/ 1605516 w 1733107"/>
              <a:gd name="connsiteY1" fmla="*/ 31898 h 1851837"/>
              <a:gd name="connsiteX2" fmla="*/ 1446028 w 1733107"/>
              <a:gd name="connsiteY2" fmla="*/ 148856 h 1851837"/>
              <a:gd name="connsiteX3" fmla="*/ 1360967 w 1733107"/>
              <a:gd name="connsiteY3" fmla="*/ 435935 h 1851837"/>
              <a:gd name="connsiteX4" fmla="*/ 1297172 w 1733107"/>
              <a:gd name="connsiteY4" fmla="*/ 882503 h 1851837"/>
              <a:gd name="connsiteX5" fmla="*/ 1190847 w 1733107"/>
              <a:gd name="connsiteY5" fmla="*/ 1222745 h 1851837"/>
              <a:gd name="connsiteX6" fmla="*/ 988828 w 1733107"/>
              <a:gd name="connsiteY6" fmla="*/ 1531089 h 1851837"/>
              <a:gd name="connsiteX7" fmla="*/ 701749 w 1733107"/>
              <a:gd name="connsiteY7" fmla="*/ 1711842 h 1851837"/>
              <a:gd name="connsiteX8" fmla="*/ 265814 w 1733107"/>
              <a:gd name="connsiteY8" fmla="*/ 1828800 h 1851837"/>
              <a:gd name="connsiteX9" fmla="*/ 0 w 1733107"/>
              <a:gd name="connsiteY9" fmla="*/ 1850066 h 18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107" h="1851837">
                <a:moveTo>
                  <a:pt x="1733107" y="0"/>
                </a:moveTo>
                <a:cubicBezTo>
                  <a:pt x="1693234" y="3544"/>
                  <a:pt x="1653362" y="7089"/>
                  <a:pt x="1605516" y="31898"/>
                </a:cubicBezTo>
                <a:cubicBezTo>
                  <a:pt x="1557670" y="56707"/>
                  <a:pt x="1486786" y="81517"/>
                  <a:pt x="1446028" y="148856"/>
                </a:cubicBezTo>
                <a:cubicBezTo>
                  <a:pt x="1405270" y="216196"/>
                  <a:pt x="1385776" y="313660"/>
                  <a:pt x="1360967" y="435935"/>
                </a:cubicBezTo>
                <a:cubicBezTo>
                  <a:pt x="1336158" y="558210"/>
                  <a:pt x="1325525" y="751368"/>
                  <a:pt x="1297172" y="882503"/>
                </a:cubicBezTo>
                <a:cubicBezTo>
                  <a:pt x="1268819" y="1013638"/>
                  <a:pt x="1242238" y="1114647"/>
                  <a:pt x="1190847" y="1222745"/>
                </a:cubicBezTo>
                <a:cubicBezTo>
                  <a:pt x="1139456" y="1330843"/>
                  <a:pt x="1070344" y="1449573"/>
                  <a:pt x="988828" y="1531089"/>
                </a:cubicBezTo>
                <a:cubicBezTo>
                  <a:pt x="907312" y="1612605"/>
                  <a:pt x="822251" y="1662224"/>
                  <a:pt x="701749" y="1711842"/>
                </a:cubicBezTo>
                <a:cubicBezTo>
                  <a:pt x="581247" y="1761460"/>
                  <a:pt x="382772" y="1805763"/>
                  <a:pt x="265814" y="1828800"/>
                </a:cubicBezTo>
                <a:cubicBezTo>
                  <a:pt x="148856" y="1851837"/>
                  <a:pt x="74428" y="1850951"/>
                  <a:pt x="0" y="185006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7" name="Freeform 356"/>
          <p:cNvSpPr/>
          <p:nvPr/>
        </p:nvSpPr>
        <p:spPr>
          <a:xfrm>
            <a:off x="5594350" y="3870325"/>
            <a:ext cx="1455738" cy="385763"/>
          </a:xfrm>
          <a:custGeom>
            <a:avLst/>
            <a:gdLst>
              <a:gd name="connsiteX0" fmla="*/ 0 w 1201479"/>
              <a:gd name="connsiteY0" fmla="*/ 14177 h 386316"/>
              <a:gd name="connsiteX1" fmla="*/ 159488 w 1201479"/>
              <a:gd name="connsiteY1" fmla="*/ 14177 h 386316"/>
              <a:gd name="connsiteX2" fmla="*/ 318976 w 1201479"/>
              <a:gd name="connsiteY2" fmla="*/ 99237 h 386316"/>
              <a:gd name="connsiteX3" fmla="*/ 446567 w 1201479"/>
              <a:gd name="connsiteY3" fmla="*/ 237460 h 386316"/>
              <a:gd name="connsiteX4" fmla="*/ 680483 w 1201479"/>
              <a:gd name="connsiteY4" fmla="*/ 333153 h 386316"/>
              <a:gd name="connsiteX5" fmla="*/ 956930 w 1201479"/>
              <a:gd name="connsiteY5" fmla="*/ 333153 h 386316"/>
              <a:gd name="connsiteX6" fmla="*/ 1201479 w 1201479"/>
              <a:gd name="connsiteY6" fmla="*/ 386316 h 38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479" h="386316">
                <a:moveTo>
                  <a:pt x="0" y="14177"/>
                </a:moveTo>
                <a:cubicBezTo>
                  <a:pt x="53162" y="7088"/>
                  <a:pt x="106325" y="0"/>
                  <a:pt x="159488" y="14177"/>
                </a:cubicBezTo>
                <a:cubicBezTo>
                  <a:pt x="212651" y="28354"/>
                  <a:pt x="271130" y="62023"/>
                  <a:pt x="318976" y="99237"/>
                </a:cubicBezTo>
                <a:cubicBezTo>
                  <a:pt x="366823" y="136451"/>
                  <a:pt x="386316" y="198474"/>
                  <a:pt x="446567" y="237460"/>
                </a:cubicBezTo>
                <a:cubicBezTo>
                  <a:pt x="506818" y="276446"/>
                  <a:pt x="595423" y="317204"/>
                  <a:pt x="680483" y="333153"/>
                </a:cubicBezTo>
                <a:cubicBezTo>
                  <a:pt x="765543" y="349102"/>
                  <a:pt x="870097" y="324292"/>
                  <a:pt x="956930" y="333153"/>
                </a:cubicBezTo>
                <a:cubicBezTo>
                  <a:pt x="1043763" y="342014"/>
                  <a:pt x="1201479" y="386316"/>
                  <a:pt x="1201479" y="38631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58" name="Table 357"/>
          <p:cNvGraphicFramePr>
            <a:graphicFrameLocks noGrp="1"/>
          </p:cNvGraphicFramePr>
          <p:nvPr/>
        </p:nvGraphicFramePr>
        <p:xfrm>
          <a:off x="4668838" y="4800600"/>
          <a:ext cx="193516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9"/>
                <a:gridCol w="228625"/>
                <a:gridCol w="1371748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Selected Source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MP3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Laptop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Satellite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Cable TV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468" name="Group 369"/>
          <p:cNvGrpSpPr/>
          <p:nvPr/>
        </p:nvGrpSpPr>
        <p:grpSpPr bwMode="auto">
          <a:xfrm>
            <a:off x="884238" y="1403350"/>
            <a:ext cx="2651125" cy="596900"/>
            <a:chOff x="884446" y="1403132"/>
            <a:chExt cx="2651125" cy="597119"/>
          </a:xfrm>
        </p:grpSpPr>
        <p:sp>
          <p:nvSpPr>
            <p:cNvPr id="18475" name="TextBox 10"/>
            <p:cNvSpPr txBox="1">
              <a:spLocks noChangeArrowheads="1"/>
            </p:cNvSpPr>
            <p:nvPr/>
          </p:nvSpPr>
          <p:spPr bwMode="auto">
            <a:xfrm>
              <a:off x="1158449" y="1403132"/>
              <a:ext cx="21031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Multiple Sources</a:t>
              </a:r>
              <a:endParaRPr lang="en-US" altLang="en-US"/>
            </a:p>
          </p:txBody>
        </p:sp>
        <p:sp>
          <p:nvSpPr>
            <p:cNvPr id="363" name="Left Brace 362"/>
            <p:cNvSpPr/>
            <p:nvPr/>
          </p:nvSpPr>
          <p:spPr bwMode="auto">
            <a:xfrm rot="16200000" flipH="1" flipV="1">
              <a:off x="2095667" y="560346"/>
              <a:ext cx="228684" cy="265112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469" name="Group 367"/>
          <p:cNvGrpSpPr/>
          <p:nvPr/>
        </p:nvGrpSpPr>
        <p:grpSpPr bwMode="auto">
          <a:xfrm>
            <a:off x="6126163" y="1403350"/>
            <a:ext cx="2103437" cy="596900"/>
            <a:chOff x="6126480" y="1403132"/>
            <a:chExt cx="2103120" cy="597119"/>
          </a:xfrm>
        </p:grpSpPr>
        <p:sp>
          <p:nvSpPr>
            <p:cNvPr id="361" name="Left Brace 360"/>
            <p:cNvSpPr/>
            <p:nvPr/>
          </p:nvSpPr>
          <p:spPr bwMode="auto">
            <a:xfrm rot="16200000" flipH="1" flipV="1">
              <a:off x="7063699" y="880379"/>
              <a:ext cx="228684" cy="20110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4" name="TextBox 10"/>
            <p:cNvSpPr txBox="1">
              <a:spLocks noChangeArrowheads="1"/>
            </p:cNvSpPr>
            <p:nvPr/>
          </p:nvSpPr>
          <p:spPr bwMode="auto">
            <a:xfrm>
              <a:off x="6126480" y="1403132"/>
              <a:ext cx="21031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Single Destination</a:t>
              </a:r>
              <a:endParaRPr lang="en-US" altLang="en-US"/>
            </a:p>
          </p:txBody>
        </p:sp>
      </p:grpSp>
      <p:grpSp>
        <p:nvGrpSpPr>
          <p:cNvPr id="18470" name="Group 368"/>
          <p:cNvGrpSpPr/>
          <p:nvPr/>
        </p:nvGrpSpPr>
        <p:grpSpPr bwMode="auto">
          <a:xfrm>
            <a:off x="4229100" y="1403350"/>
            <a:ext cx="1281113" cy="596900"/>
            <a:chOff x="4229363" y="1403132"/>
            <a:chExt cx="1280160" cy="597118"/>
          </a:xfrm>
        </p:grpSpPr>
        <p:sp>
          <p:nvSpPr>
            <p:cNvPr id="364" name="Left Brace 363"/>
            <p:cNvSpPr/>
            <p:nvPr/>
          </p:nvSpPr>
          <p:spPr bwMode="auto">
            <a:xfrm rot="16200000" flipH="1" flipV="1">
              <a:off x="4755102" y="1245828"/>
              <a:ext cx="228683" cy="12801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2" name="TextBox 10"/>
            <p:cNvSpPr txBox="1">
              <a:spLocks noChangeArrowheads="1"/>
            </p:cNvSpPr>
            <p:nvPr/>
          </p:nvSpPr>
          <p:spPr bwMode="auto">
            <a:xfrm>
              <a:off x="4229363" y="1403132"/>
              <a:ext cx="128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Selector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0F15-0B3C-6144-A4FB-DC6A87E3F8E1}" type="slidenum">
              <a:rPr lang="en-US" altLang="en-US"/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200" dirty="0"/>
            </a:br>
            <a:r>
              <a:rPr lang="en-US" altLang="en-US" dirty="0"/>
              <a:t>Example: A  4-to-1 Multiplexer </a:t>
            </a:r>
            <a:endParaRPr lang="en-US" alt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962400" y="2819400"/>
            <a:ext cx="1295400" cy="1524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3276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3276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32766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3276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2578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276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495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9530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184525" y="277495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0</a:t>
            </a:r>
            <a:endParaRPr lang="en-US" altLang="en-US"/>
          </a:p>
        </p:txBody>
      </p:sp>
      <p:sp>
        <p:nvSpPr>
          <p:cNvPr id="20495" name="Text Box 15"/>
          <p:cNvSpPr txBox="1"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6629400" cy="4114800"/>
          </a:xfrm>
          <a:noFill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4-to-1 Multiplexer:</a:t>
            </a:r>
            <a:endParaRPr lang="en-US" altLang="en-US" sz="2400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200400" y="3200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1</a:t>
            </a:r>
            <a:endParaRPr lang="en-US" alt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124200" y="35052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2</a:t>
            </a:r>
            <a:endParaRPr lang="en-US" alt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200400" y="38862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2000"/>
              <a:t>3</a:t>
            </a:r>
            <a:endParaRPr lang="en-US" alt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267200" y="4800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  <a:r>
              <a:rPr lang="en-US" altLang="en-US" baseline="2000"/>
              <a:t>0</a:t>
            </a:r>
            <a:endParaRPr lang="en-US" alt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724400" y="4800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  <a:r>
              <a:rPr lang="en-US" altLang="en-US" baseline="2000"/>
              <a:t>1</a:t>
            </a:r>
            <a:endParaRPr lang="en-US" alt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791200" y="32004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</a:t>
            </a:r>
            <a:endParaRPr lang="en-US" altLang="en-US" dirty="0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638800" y="3657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 output</a:t>
            </a:r>
            <a:endParaRPr lang="en-US" alt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038600" y="5181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 control inputs</a:t>
            </a:r>
            <a:endParaRPr lang="en-US" altLang="en-US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1447800" y="3276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n  </a:t>
            </a:r>
            <a:r>
              <a:rPr lang="en-US" altLang="en-US"/>
              <a:t>  inputs</a:t>
            </a:r>
            <a:endParaRPr lang="en-US" alt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362200" y="4876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Enable (G)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133600" y="1066800"/>
          <a:ext cx="6629400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5" name="Bitmap Image" r:id="rId1" imgW="6677025" imgH="4810125" progId="Paint.Picture">
                  <p:embed/>
                </p:oleObj>
              </mc:Choice>
              <mc:Fallback>
                <p:oleObj name="Bitmap Image" r:id="rId1" imgW="6677025" imgH="481012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6629400" cy="477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Group 4"/>
          <p:cNvGraphicFramePr>
            <a:graphicFrameLocks noGrp="1"/>
          </p:cNvGraphicFramePr>
          <p:nvPr/>
        </p:nvGraphicFramePr>
        <p:xfrm>
          <a:off x="5029200" y="4191000"/>
          <a:ext cx="2209800" cy="185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04800"/>
            <a:ext cx="7543800" cy="762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kern="0" dirty="0"/>
              <a:t>4-to-1 Multiplexer </a:t>
            </a:r>
            <a:endParaRPr lang="en-US" altLang="en-US" kern="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4-to-1 Multiplexer Waveforms</a:t>
            </a:r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447800"/>
          <a:ext cx="7126291" cy="51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95"/>
                <a:gridCol w="753612"/>
                <a:gridCol w="753612"/>
                <a:gridCol w="753612"/>
                <a:gridCol w="753612"/>
                <a:gridCol w="753612"/>
                <a:gridCol w="753612"/>
                <a:gridCol w="753612"/>
                <a:gridCol w="753612"/>
              </a:tblGrid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17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I3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6" marB="45726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719" name="Group 14"/>
          <p:cNvGrpSpPr/>
          <p:nvPr/>
        </p:nvGrpSpPr>
        <p:grpSpPr bwMode="auto">
          <a:xfrm>
            <a:off x="7366000" y="1371600"/>
            <a:ext cx="946150" cy="2651125"/>
            <a:chOff x="7958468" y="1371600"/>
            <a:chExt cx="946299" cy="2651760"/>
          </a:xfrm>
        </p:grpSpPr>
        <p:sp>
          <p:nvSpPr>
            <p:cNvPr id="6" name="Left Brace 5"/>
            <p:cNvSpPr/>
            <p:nvPr/>
          </p:nvSpPr>
          <p:spPr>
            <a:xfrm flipH="1">
              <a:off x="7958468" y="1371600"/>
              <a:ext cx="228636" cy="26517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27" name="TextBox 10"/>
            <p:cNvSpPr txBox="1">
              <a:spLocks noChangeArrowheads="1"/>
            </p:cNvSpPr>
            <p:nvPr/>
          </p:nvSpPr>
          <p:spPr bwMode="auto">
            <a:xfrm>
              <a:off x="8207140" y="2374315"/>
              <a:ext cx="6976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Data</a:t>
              </a:r>
              <a:endParaRPr lang="en-US" altLang="en-US"/>
            </a:p>
          </p:txBody>
        </p:sp>
      </p:grpSp>
      <p:grpSp>
        <p:nvGrpSpPr>
          <p:cNvPr id="20720" name="Group 15"/>
          <p:cNvGrpSpPr/>
          <p:nvPr/>
        </p:nvGrpSpPr>
        <p:grpSpPr bwMode="auto">
          <a:xfrm>
            <a:off x="7354888" y="4191000"/>
            <a:ext cx="1066800" cy="1279525"/>
            <a:chOff x="7924800" y="4191000"/>
            <a:chExt cx="1066800" cy="1280160"/>
          </a:xfrm>
        </p:grpSpPr>
        <p:sp>
          <p:nvSpPr>
            <p:cNvPr id="9" name="Left Brace 8"/>
            <p:cNvSpPr/>
            <p:nvPr/>
          </p:nvSpPr>
          <p:spPr>
            <a:xfrm flipH="1">
              <a:off x="7924800" y="4191000"/>
              <a:ext cx="228600" cy="128016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25" name="TextBox 11"/>
            <p:cNvSpPr txBox="1">
              <a:spLocks noChangeArrowheads="1"/>
            </p:cNvSpPr>
            <p:nvPr/>
          </p:nvSpPr>
          <p:spPr bwMode="auto">
            <a:xfrm>
              <a:off x="8165733" y="4507915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Line</a:t>
              </a:r>
              <a:endParaRPr lang="en-US" altLang="en-US"/>
            </a:p>
          </p:txBody>
        </p:sp>
      </p:grpSp>
      <p:grpSp>
        <p:nvGrpSpPr>
          <p:cNvPr id="20721" name="Group 20"/>
          <p:cNvGrpSpPr/>
          <p:nvPr/>
        </p:nvGrpSpPr>
        <p:grpSpPr bwMode="auto">
          <a:xfrm>
            <a:off x="7378700" y="5638800"/>
            <a:ext cx="1127125" cy="646113"/>
            <a:chOff x="7378998" y="5684520"/>
            <a:chExt cx="1127322" cy="645952"/>
          </a:xfrm>
        </p:grpSpPr>
        <p:sp>
          <p:nvSpPr>
            <p:cNvPr id="12" name="Left Brace 11"/>
            <p:cNvSpPr/>
            <p:nvPr/>
          </p:nvSpPr>
          <p:spPr>
            <a:xfrm flipH="1">
              <a:off x="7378998" y="5684520"/>
              <a:ext cx="228640" cy="63960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23" name="TextBox 18"/>
            <p:cNvSpPr txBox="1">
              <a:spLocks noChangeArrowheads="1"/>
            </p:cNvSpPr>
            <p:nvPr/>
          </p:nvSpPr>
          <p:spPr bwMode="auto">
            <a:xfrm>
              <a:off x="7636218" y="5689281"/>
              <a:ext cx="870102" cy="64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</a:t>
              </a:r>
              <a:endParaRPr lang="en-US" altLang="en-US"/>
            </a:p>
            <a:p>
              <a:pPr algn="ctr" eaLnBrk="1" hangingPunct="1"/>
              <a:r>
                <a:rPr lang="en-US" altLang="en-US"/>
                <a:t>Data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76400" y="1524000"/>
          <a:ext cx="5591175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7" name="Bitmap Image" r:id="rId1" imgW="5591175" imgH="5162550" progId="Paint.Picture">
                  <p:embed/>
                </p:oleObj>
              </mc:Choice>
              <mc:Fallback>
                <p:oleObj name="Bitmap Image" r:id="rId1" imgW="5591175" imgH="516255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5591175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88" y="153988"/>
            <a:ext cx="5788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063DE8"/>
                </a:solidFill>
                <a:latin typeface="Geneva" panose="020B0503030404040204" pitchFamily="34" charset="0"/>
              </a:rPr>
              <a:t>Cascading multiplexers  </a:t>
            </a:r>
            <a:endParaRPr lang="en-US" altLang="en-US" sz="3600">
              <a:solidFill>
                <a:srgbClr val="063DE8"/>
              </a:solidFill>
              <a:latin typeface="Geneva" panose="020B0503030404040204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15000" y="1219200"/>
            <a:ext cx="29718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Using three 2-1 MUX to make one 4-1 MUX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1797" name="Group 5"/>
          <p:cNvGraphicFramePr>
            <a:graphicFrameLocks noGrp="1"/>
          </p:cNvGraphicFramePr>
          <p:nvPr/>
        </p:nvGraphicFramePr>
        <p:xfrm>
          <a:off x="6705600" y="4419600"/>
          <a:ext cx="2209800" cy="185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96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7391400" y="3581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1143000" y="2743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381000" y="601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H="1">
            <a:off x="3810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381000" y="2743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9600"/>
            <a:ext cx="350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3505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239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72400" y="29718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2390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7239000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686800" y="4419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2390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010400" y="505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7010400" y="1882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84582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8610600" y="2971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F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924800" y="3048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2-1 </a:t>
            </a:r>
            <a:endParaRPr lang="en-US" altLang="en-US" sz="1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MUX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848600" y="3352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  </a:t>
            </a:r>
            <a:endParaRPr lang="en-US" altLang="en-US" sz="1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S     E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8001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82296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848600" y="396240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</a:rPr>
              <a:t>S</a:t>
            </a:r>
            <a:r>
              <a:rPr lang="en-US" altLang="en-US" sz="1200" baseline="-25000">
                <a:latin typeface="Times New Roman" panose="02020603050405020304" pitchFamily="18" charset="0"/>
              </a:rPr>
              <a:t>2 </a:t>
            </a:r>
            <a:r>
              <a:rPr lang="en-US" altLang="en-US" sz="1000">
                <a:latin typeface="Times New Roman" panose="02020603050405020304" pitchFamily="18" charset="0"/>
              </a:rPr>
              <a:t>    E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66931" name="Group 19"/>
          <p:cNvGraphicFramePr>
            <a:graphicFrameLocks noGrp="1"/>
          </p:cNvGraphicFramePr>
          <p:nvPr/>
        </p:nvGraphicFramePr>
        <p:xfrm>
          <a:off x="304800" y="2286000"/>
          <a:ext cx="2438400" cy="4010023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396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3505200" y="6858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0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3505200" y="24384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3505200" y="38862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5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12362" name="Text Box 74"/>
          <p:cNvSpPr txBox="1">
            <a:spLocks noChangeArrowheads="1"/>
          </p:cNvSpPr>
          <p:nvPr/>
        </p:nvSpPr>
        <p:spPr bwMode="auto">
          <a:xfrm>
            <a:off x="3505200" y="5562600"/>
            <a:ext cx="533400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6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I</a:t>
            </a:r>
            <a:r>
              <a:rPr lang="en-US" altLang="en-US" sz="1400" baseline="-25000">
                <a:latin typeface="Times New Roman" panose="02020603050405020304" pitchFamily="18" charset="0"/>
              </a:rPr>
              <a:t>7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12363" name="Rectangle 75"/>
          <p:cNvSpPr>
            <a:spLocks noChangeArrowheads="1"/>
          </p:cNvSpPr>
          <p:nvPr/>
        </p:nvSpPr>
        <p:spPr bwMode="auto">
          <a:xfrm>
            <a:off x="228600" y="304800"/>
            <a:ext cx="3048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Example: Construct an 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8-to-1 multiplexer using 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2-to-1 multiplexers.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762000" y="2235190"/>
            <a:ext cx="7924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 </a:t>
            </a:r>
            <a:r>
              <a:rPr lang="en-US" altLang="en-US" sz="2400" u="sng" dirty="0">
                <a:latin typeface="Times New Roman" panose="02020603050405020304" pitchFamily="18" charset="0"/>
              </a:rPr>
              <a:t>Multiplexer</a:t>
            </a:r>
            <a:r>
              <a:rPr lang="en-US" altLang="en-US" sz="2400" dirty="0">
                <a:latin typeface="Times New Roman" panose="02020603050405020304" pitchFamily="18" charset="0"/>
              </a:rPr>
              <a:t> uses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binary select bits to choose from a maximum of 2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unique input lines.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Multiplexers and decoders both can </a:t>
            </a:r>
            <a:r>
              <a:rPr lang="en-US" altLang="en-US" sz="2400" u="sng" dirty="0">
                <a:latin typeface="Times New Roman" panose="02020603050405020304" pitchFamily="18" charset="0"/>
              </a:rPr>
              <a:t>decode </a:t>
            </a:r>
            <a:r>
              <a:rPr lang="en-US" altLang="en-US" sz="2400" u="sng" dirty="0" err="1">
                <a:latin typeface="Times New Roman" panose="02020603050405020304" pitchFamily="18" charset="0"/>
              </a:rPr>
              <a:t>minterms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Decoders have n number of output lines while multiplexers have only </a:t>
            </a:r>
            <a:r>
              <a:rPr lang="en-US" altLang="en-US" sz="2400" u="sng" dirty="0">
                <a:latin typeface="Times New Roman" panose="02020603050405020304" pitchFamily="18" charset="0"/>
              </a:rPr>
              <a:t>one output line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The decoded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minterms</a:t>
            </a:r>
            <a:r>
              <a:rPr lang="en-US" altLang="en-US" sz="2400" dirty="0">
                <a:latin typeface="Times New Roman" panose="02020603050405020304" pitchFamily="18" charset="0"/>
              </a:rPr>
              <a:t> are used to select data from one of up to 2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unique data input lines.   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The output of the multiplexer is the data input whose index is specified by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bit code.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 kern="0"/>
              <a:t>Multiplexer Versus Decoder</a:t>
            </a:r>
            <a:endParaRPr lang="en-US" altLang="en-US" sz="400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2611</Words>
  <Application>WPS Presentation</Application>
  <PresentationFormat>On-screen Show (4:3)</PresentationFormat>
  <Paragraphs>555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Symbol</vt:lpstr>
      <vt:lpstr>Tahoma</vt:lpstr>
      <vt:lpstr>Geneva</vt:lpstr>
      <vt:lpstr>TB-Sayan Agartala Unicode Cactu</vt:lpstr>
      <vt:lpstr>TB-Sayan Agartala Unicode</vt:lpstr>
      <vt:lpstr>Microsoft YaHei</vt:lpstr>
      <vt:lpstr>Arial Unicode MS</vt:lpstr>
      <vt:lpstr>Network</vt:lpstr>
      <vt:lpstr>Default Design</vt:lpstr>
      <vt:lpstr>Paint.Picture</vt:lpstr>
      <vt:lpstr>Paint.Picture</vt:lpstr>
      <vt:lpstr>Word.Document.8</vt:lpstr>
      <vt:lpstr>Paint.Picture</vt:lpstr>
      <vt:lpstr>PowerPoint 演示文稿</vt:lpstr>
      <vt:lpstr>Multiplexer (MUX)</vt:lpstr>
      <vt:lpstr>Typical Application of a MUX</vt:lpstr>
      <vt:lpstr> Example: A  4-to-1 Multiplexer </vt:lpstr>
      <vt:lpstr>PowerPoint 演示文稿</vt:lpstr>
      <vt:lpstr>4-to-1 Multiplexer Waveforms</vt:lpstr>
      <vt:lpstr>PowerPoint 演示文稿</vt:lpstr>
      <vt:lpstr>PowerPoint 演示文稿</vt:lpstr>
      <vt:lpstr>PowerPoint 演示文稿</vt:lpstr>
      <vt:lpstr>Multiplexer Versus Decoder</vt:lpstr>
      <vt:lpstr>Demultiplexer (DEMUX)</vt:lpstr>
      <vt:lpstr>Typical Application of a DEMUX</vt:lpstr>
      <vt:lpstr>1-to-4 De-Multiplexer (DEMUX)</vt:lpstr>
      <vt:lpstr>1-to-4 De-Multiplexer Waveforms</vt:lpstr>
      <vt:lpstr>PowerPoint 演示文稿</vt:lpstr>
    </vt:vector>
  </TitlesOfParts>
  <Company>Universiti Malaya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Lenovo</cp:lastModifiedBy>
  <cp:revision>220</cp:revision>
  <dcterms:created xsi:type="dcterms:W3CDTF">2004-11-02T03:21:00Z</dcterms:created>
  <dcterms:modified xsi:type="dcterms:W3CDTF">2024-09-19T01:33:50Z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92F388D50FCB499C872FC2FCEBFE20F4_12</vt:lpwstr>
  </property>
  <property fmtid="{D5CDD505-2E9C-101B-9397-08002B2CF9AE}" pid="3" name="KSOProductBuildVer">
    <vt:lpwstr>1033-12.2.0.18283</vt:lpwstr>
  </property>
</Properties>
</file>