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5"/>
  </p:notesMasterIdLst>
  <p:sldIdLst>
    <p:sldId id="352" r:id="rId4"/>
    <p:sldId id="303" r:id="rId5"/>
    <p:sldId id="304" r:id="rId6"/>
    <p:sldId id="305" r:id="rId7"/>
    <p:sldId id="306" r:id="rId8"/>
    <p:sldId id="307" r:id="rId9"/>
    <p:sldId id="308" r:id="rId10"/>
    <p:sldId id="280" r:id="rId11"/>
    <p:sldId id="311" r:id="rId12"/>
    <p:sldId id="312" r:id="rId13"/>
    <p:sldId id="313" r:id="rId14"/>
    <p:sldId id="314" r:id="rId15"/>
    <p:sldId id="354" r:id="rId16"/>
    <p:sldId id="296" r:id="rId17"/>
    <p:sldId id="266" r:id="rId18"/>
    <p:sldId id="316" r:id="rId19"/>
    <p:sldId id="320" r:id="rId20"/>
    <p:sldId id="269" r:id="rId21"/>
    <p:sldId id="315" r:id="rId22"/>
    <p:sldId id="298" r:id="rId23"/>
    <p:sldId id="355" r:id="rId24"/>
    <p:sldId id="344" r:id="rId26"/>
    <p:sldId id="409" r:id="rId27"/>
    <p:sldId id="356" r:id="rId28"/>
    <p:sldId id="389" r:id="rId29"/>
    <p:sldId id="396" r:id="rId30"/>
    <p:sldId id="401" r:id="rId31"/>
    <p:sldId id="402" r:id="rId32"/>
    <p:sldId id="407" r:id="rId33"/>
    <p:sldId id="272" r:id="rId34"/>
    <p:sldId id="399" r:id="rId35"/>
    <p:sldId id="1865" r:id="rId36"/>
    <p:sldId id="1866" r:id="rId37"/>
    <p:sldId id="1867" r:id="rId38"/>
  </p:sldIdLst>
  <p:sldSz cx="9144000" cy="6858000" type="screen4x3"/>
  <p:notesSz cx="6735445" cy="986599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93" autoAdjust="0"/>
    <p:restoredTop sz="94649"/>
  </p:normalViewPr>
  <p:slideViewPr>
    <p:cSldViewPr showGuides="1">
      <p:cViewPr varScale="1">
        <p:scale>
          <a:sx n="88" d="100"/>
          <a:sy n="88" d="100"/>
        </p:scale>
        <p:origin x="200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932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102" y="4686499"/>
            <a:ext cx="4939560" cy="4439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997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932" y="9372997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AB9E1EA-688B-4DFA-B5F3-AF02C7C8A64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Timing diagram example for a J/K flip-flop.</a:t>
            </a:r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Flip-FLops and Latches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 </a:t>
            </a:r>
            <a:r>
              <a:rPr lang="en-US" baseline="30000"/>
              <a:t>TM</a:t>
            </a:r>
            <a:r>
              <a:rPr lang="en-US"/>
              <a:t>   </a:t>
            </a:r>
            <a:endParaRPr lang="en-US"/>
          </a:p>
          <a:p>
            <a:pPr>
              <a:defRPr/>
            </a:pPr>
            <a:r>
              <a:rPr lang="en-US"/>
              <a:t>3.1 Introduction to Flip-Flops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25787F-68EC-3345-8F0A-F3E4CC68FE8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This slide details the primary difference between the often confused D flip-flop and D latch.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Flip-FLops and Latches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 </a:t>
            </a:r>
            <a:r>
              <a:rPr lang="en-US" baseline="30000"/>
              <a:t>TM</a:t>
            </a:r>
            <a:r>
              <a:rPr lang="en-US"/>
              <a:t>   </a:t>
            </a:r>
            <a:endParaRPr lang="en-US"/>
          </a:p>
          <a:p>
            <a:pPr>
              <a:defRPr/>
            </a:pPr>
            <a:r>
              <a:rPr lang="en-US"/>
              <a:t>3.1 Introduction to Flip-Flops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F7AFAC9-3819-EE48-8202-4B93482547B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30" tIns="46976" rIns="95630" bIns="46976"/>
          <a:lstStyle/>
          <a:p>
            <a:endParaRPr lang="en-US" altLang="en-US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Flip-FLops and Latches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 </a:t>
            </a:r>
            <a:r>
              <a:rPr lang="en-US" baseline="30000"/>
              <a:t>TM</a:t>
            </a:r>
            <a:r>
              <a:rPr lang="en-US"/>
              <a:t>   </a:t>
            </a:r>
            <a:endParaRPr lang="en-US"/>
          </a:p>
          <a:p>
            <a:pPr>
              <a:defRPr/>
            </a:pPr>
            <a:r>
              <a:rPr lang="en-US"/>
              <a:t>3.1 Introduction to Flip-Flops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4553F3-B189-4146-BF96-69B4DABF98A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Schematic symbol and excitation table for the positive edge triggered and negative edge triggered D flip-flops</a:t>
            </a:r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Flip-FLops and Latches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 </a:t>
            </a:r>
            <a:r>
              <a:rPr lang="en-US" baseline="30000"/>
              <a:t>TM</a:t>
            </a:r>
            <a:r>
              <a:rPr lang="en-US"/>
              <a:t>   </a:t>
            </a:r>
            <a:endParaRPr lang="en-US"/>
          </a:p>
          <a:p>
            <a:pPr>
              <a:defRPr/>
            </a:pPr>
            <a:r>
              <a:rPr lang="en-US"/>
              <a:t>3.1 Introduction to Flip-Flops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F5BD5EB-47C0-1242-920E-7A7494AD721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Definition of the Setup &amp; Hold Time timing parameters for a flip-flop.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Flip-FLops and Latches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 </a:t>
            </a:r>
            <a:r>
              <a:rPr lang="en-US" baseline="30000"/>
              <a:t>TM</a:t>
            </a:r>
            <a:r>
              <a:rPr lang="en-US"/>
              <a:t>   </a:t>
            </a:r>
            <a:endParaRPr lang="en-US"/>
          </a:p>
          <a:p>
            <a:pPr>
              <a:defRPr/>
            </a:pPr>
            <a:r>
              <a:rPr lang="en-US"/>
              <a:t>3.1 Introduction to Flip-Flops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688A332-5F1C-7B44-8C6C-AA3311F09DE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Definition for the PR (preset) and CLR (clear) Asynchronous input for a D flip-flop.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Flip-FLops and Latches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 </a:t>
            </a:r>
            <a:r>
              <a:rPr lang="en-US" baseline="30000"/>
              <a:t>TM</a:t>
            </a:r>
            <a:r>
              <a:rPr lang="en-US"/>
              <a:t>   </a:t>
            </a:r>
            <a:endParaRPr lang="en-US"/>
          </a:p>
          <a:p>
            <a:pPr>
              <a:defRPr/>
            </a:pPr>
            <a:r>
              <a:rPr lang="en-US"/>
              <a:t>3.1 Introduction to Flip-Flops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D039EA-5EBD-5540-B678-6974D1475E4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Time diagram showing the effects of the synchronous inputs (D &amp; CLK) and asynchronous inputs (PR &amp; CLR).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Flip-FLops and Latches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 </a:t>
            </a:r>
            <a:r>
              <a:rPr lang="en-US" baseline="30000"/>
              <a:t>TM</a:t>
            </a:r>
            <a:r>
              <a:rPr lang="en-US"/>
              <a:t>   </a:t>
            </a:r>
            <a:endParaRPr lang="en-US"/>
          </a:p>
          <a:p>
            <a:pPr>
              <a:defRPr/>
            </a:pPr>
            <a:r>
              <a:rPr lang="en-US"/>
              <a:t>3.1 Introduction to Flip-Flops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65D66E-7728-C347-8A9B-A5C00AEE67B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US" altLang="en-US" noProof="0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DF65236-0DAA-40E1-94F3-B1BE61EA3C62}" type="datetime1">
              <a:rPr lang="en-US"/>
            </a:fld>
            <a:endParaRPr lang="en-US" altLang="en-US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88D8733-E7B3-4E46-9432-78B1AB13177E}" type="slidenum">
              <a:rPr lang="en-US" altLang="en-US"/>
            </a:fld>
            <a:endParaRPr lang="en-US" altLang="en-US"/>
          </a:p>
        </p:txBody>
      </p:sp>
      <p:grpSp>
        <p:nvGrpSpPr>
          <p:cNvPr id="95240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95241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2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3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4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5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6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7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8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9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0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1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2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3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4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5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6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7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8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9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0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1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2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3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4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5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6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7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272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DD440-FFAC-4EDA-B3AA-C5291317BF17}" type="datetime1">
              <a:rPr 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FBAF9-185F-4BAA-8617-E5B96FAFB94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A751B-01B7-41CA-9166-2BEDAAFB848D}" type="datetime1">
              <a:rPr 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C34F6-634C-4AD9-A347-B2F7F69866A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660D1-D41C-4DDD-A34D-9F033569083A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61C1B-8111-44F3-8DF6-8B7A36AB433E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C477F-A9CF-4DE7-B94E-65F4C7D811C1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5B627-A7E3-4FC6-A652-A61492E8E0B9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B2564-0679-46D5-A9B3-581320E3847C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A39C6-0681-4CA2-88BB-6196393B8614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A025B-C91D-4C45-B724-5166A44484C0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9D9FC-D675-4B31-99CF-67BA9EBFAE91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0EEE71-71C2-4CAE-8C30-36AE96B71520}" type="datetime1">
              <a:rPr 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77EF7-87BE-4C87-93F9-0D097F09AA7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61BCB-04E9-4AC0-9289-F56E59A8F060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FA3AD-C5A3-4711-9247-5C83FA6681B2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64502-B954-4B31-B021-ECA6D4A2536C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4AE834-C0FA-40D6-A310-58AA8B2B4CC6}" type="datetime1">
              <a:rPr 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76EDF-96F7-4445-8852-95E785FD369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116B6E-9419-453F-8B89-2A94DE6FB2AA}" type="datetime1">
              <a:rPr lang="en-US"/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BF2FA-C31B-4B7C-B2D0-811D1FE55E1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FA8087-A7A8-4F78-B013-DA9AC1FF614B}" type="datetime1">
              <a:rPr lang="en-US"/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AB0DA-9B63-4EC2-8007-92A1FF1A1A1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6E1105-4931-4A02-B13E-75B95C2E48DC}" type="datetime1">
              <a:rPr lang="en-US"/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E86F8-1C85-4556-83CB-214848C93A2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A39FED-0FDA-46AA-9B18-A850B9B99AF7}" type="datetime1">
              <a:rPr lang="en-US"/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DF22E-1F11-4B30-8CCA-82E34AFB8F2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14A9BC-1356-4CB4-8F81-74192B19D274}" type="datetime1">
              <a:rPr lang="en-US"/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6AB50-8F0F-4456-9C28-EB547B35339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0EE3BE-612A-4290-9389-9E5D8F8C6298}" type="datetime1">
              <a:rPr lang="en-US"/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4713F-E29D-49D0-8930-DEAA1EA722B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fld id="{0E097A76-C5EF-414F-9BA2-23638C527C07}" type="datetime1">
              <a:rPr lang="en-US"/>
            </a:fld>
            <a:endParaRPr lang="en-US" altLang="en-US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fld id="{5DB666FD-0BFD-4856-9249-A9DFF2B331B6}" type="slidenum">
              <a:rPr lang="en-US" altLang="en-US"/>
            </a:fld>
            <a:endParaRPr lang="en-US" altLang="en-US"/>
          </a:p>
        </p:txBody>
      </p:sp>
      <p:grpSp>
        <p:nvGrpSpPr>
          <p:cNvPr id="94216" name="Group 8"/>
          <p:cNvGrpSpPr/>
          <p:nvPr userDrawn="1"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94217" name="Oval 9"/>
            <p:cNvSpPr>
              <a:spLocks noChangeArrowheads="1"/>
            </p:cNvSpPr>
            <p:nvPr userDrawn="1"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8" name="Oval 10"/>
            <p:cNvSpPr>
              <a:spLocks noChangeArrowheads="1"/>
            </p:cNvSpPr>
            <p:nvPr userDrawn="1"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9" name="Oval 11"/>
            <p:cNvSpPr>
              <a:spLocks noChangeArrowheads="1"/>
            </p:cNvSpPr>
            <p:nvPr userDrawn="1"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0" name="Oval 12"/>
            <p:cNvSpPr>
              <a:spLocks noChangeArrowheads="1"/>
            </p:cNvSpPr>
            <p:nvPr userDrawn="1"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1" name="Oval 13"/>
            <p:cNvSpPr>
              <a:spLocks noChangeArrowheads="1"/>
            </p:cNvSpPr>
            <p:nvPr userDrawn="1"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2" name="Oval 14"/>
            <p:cNvSpPr>
              <a:spLocks noChangeArrowheads="1"/>
            </p:cNvSpPr>
            <p:nvPr userDrawn="1"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3" name="Oval 15"/>
            <p:cNvSpPr>
              <a:spLocks noChangeArrowheads="1"/>
            </p:cNvSpPr>
            <p:nvPr userDrawn="1"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4" name="Oval 16"/>
            <p:cNvSpPr>
              <a:spLocks noChangeArrowheads="1"/>
            </p:cNvSpPr>
            <p:nvPr userDrawn="1"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5" name="Oval 17"/>
            <p:cNvSpPr>
              <a:spLocks noChangeArrowheads="1"/>
            </p:cNvSpPr>
            <p:nvPr userDrawn="1"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6" name="Oval 18"/>
            <p:cNvSpPr>
              <a:spLocks noChangeArrowheads="1"/>
            </p:cNvSpPr>
            <p:nvPr userDrawn="1"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7" name="Oval 19"/>
            <p:cNvSpPr>
              <a:spLocks noChangeArrowheads="1"/>
            </p:cNvSpPr>
            <p:nvPr userDrawn="1"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8" name="Oval 20"/>
            <p:cNvSpPr>
              <a:spLocks noChangeArrowheads="1"/>
            </p:cNvSpPr>
            <p:nvPr userDrawn="1"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9" name="Oval 21"/>
            <p:cNvSpPr>
              <a:spLocks noChangeArrowheads="1"/>
            </p:cNvSpPr>
            <p:nvPr userDrawn="1"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0" name="Oval 22"/>
            <p:cNvSpPr>
              <a:spLocks noChangeArrowheads="1"/>
            </p:cNvSpPr>
            <p:nvPr userDrawn="1"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1" name="Oval 23"/>
            <p:cNvSpPr>
              <a:spLocks noChangeArrowheads="1"/>
            </p:cNvSpPr>
            <p:nvPr userDrawn="1"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2" name="Oval 24"/>
            <p:cNvSpPr>
              <a:spLocks noChangeArrowheads="1"/>
            </p:cNvSpPr>
            <p:nvPr userDrawn="1"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3" name="Oval 25"/>
            <p:cNvSpPr>
              <a:spLocks noChangeArrowheads="1"/>
            </p:cNvSpPr>
            <p:nvPr userDrawn="1"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4" name="Oval 26"/>
            <p:cNvSpPr>
              <a:spLocks noChangeArrowheads="1"/>
            </p:cNvSpPr>
            <p:nvPr userDrawn="1"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5" name="Oval 27"/>
            <p:cNvSpPr>
              <a:spLocks noChangeArrowheads="1"/>
            </p:cNvSpPr>
            <p:nvPr userDrawn="1"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6" name="Oval 28"/>
            <p:cNvSpPr>
              <a:spLocks noChangeArrowheads="1"/>
            </p:cNvSpPr>
            <p:nvPr userDrawn="1"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7" name="Oval 29"/>
            <p:cNvSpPr>
              <a:spLocks noChangeArrowheads="1"/>
            </p:cNvSpPr>
            <p:nvPr userDrawn="1"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8" name="Oval 30"/>
            <p:cNvSpPr>
              <a:spLocks noChangeArrowheads="1"/>
            </p:cNvSpPr>
            <p:nvPr userDrawn="1"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9" name="Oval 31"/>
            <p:cNvSpPr>
              <a:spLocks noChangeArrowheads="1"/>
            </p:cNvSpPr>
            <p:nvPr userDrawn="1"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0" name="Oval 32"/>
            <p:cNvSpPr>
              <a:spLocks noChangeArrowheads="1"/>
            </p:cNvSpPr>
            <p:nvPr userDrawn="1"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1" name="Oval 33"/>
            <p:cNvSpPr>
              <a:spLocks noChangeArrowheads="1"/>
            </p:cNvSpPr>
            <p:nvPr userDrawn="1"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2" name="Oval 34"/>
            <p:cNvSpPr>
              <a:spLocks noChangeArrowheads="1"/>
            </p:cNvSpPr>
            <p:nvPr userDrawn="1"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3" name="Oval 35"/>
            <p:cNvSpPr>
              <a:spLocks noChangeArrowheads="1"/>
            </p:cNvSpPr>
            <p:nvPr userDrawn="1"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4" name="Oval 36"/>
            <p:cNvSpPr>
              <a:spLocks noChangeArrowheads="1"/>
            </p:cNvSpPr>
            <p:nvPr userDrawn="1"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5" name="Oval 37"/>
            <p:cNvSpPr>
              <a:spLocks noChangeArrowheads="1"/>
            </p:cNvSpPr>
            <p:nvPr userDrawn="1"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6" name="Oval 38"/>
            <p:cNvSpPr>
              <a:spLocks noChangeArrowheads="1"/>
            </p:cNvSpPr>
            <p:nvPr userDrawn="1"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7" name="Oval 39"/>
            <p:cNvSpPr>
              <a:spLocks noChangeArrowheads="1"/>
            </p:cNvSpPr>
            <p:nvPr userDrawn="1"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400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430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9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F02BA580-6787-4144-B0E9-7959F3DE59CE}" type="slidenum"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oleObject" Target="../embeddings/oleObject5.bin"/><Relationship Id="rId7" Type="http://schemas.openxmlformats.org/officeDocument/2006/relationships/oleObject" Target="../embeddings/oleObject4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2.wmf"/><Relationship Id="rId12" Type="http://schemas.openxmlformats.org/officeDocument/2006/relationships/notesSlide" Target="../notesSlides/notesSlide6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6.xml"/><Relationship Id="rId1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2.wmf"/><Relationship Id="rId13" Type="http://schemas.openxmlformats.org/officeDocument/2006/relationships/notesSlide" Target="../notesSlides/notesSlide8.xml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85800"/>
            <a:ext cx="1676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78283" y="2895600"/>
            <a:ext cx="6787436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Lecture 06: Digital System Design</a:t>
            </a:r>
            <a:endParaRPr lang="en-US" sz="32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Dept. of Computer Sc. and </a:t>
            </a:r>
            <a:r>
              <a:rPr lang="en-US" sz="24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Engg</a:t>
            </a:r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.</a:t>
            </a:r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University of </a:t>
            </a:r>
            <a:r>
              <a:rPr lang="en-US" sz="24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Rajshahi</a:t>
            </a:r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www.ru.ac.bd</a:t>
            </a:r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00">
                  <a:lumMod val="65000"/>
                  <a:lumOff val="35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Dr. Mahboob Qaosar</a:t>
            </a:r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00">
                  <a:lumMod val="65000"/>
                  <a:lumOff val="35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00">
                  <a:lumMod val="65000"/>
                  <a:lumOff val="35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SR Latch (NAND version)</a:t>
            </a:r>
            <a:endParaRPr lang="en-US" dirty="0">
              <a:latin typeface="+mn-lt"/>
            </a:endParaRPr>
          </a:p>
        </p:txBody>
      </p:sp>
      <p:sp>
        <p:nvSpPr>
          <p:cNvPr id="18438" name="Line 3"/>
          <p:cNvSpPr>
            <a:spLocks noChangeShapeType="1"/>
          </p:cNvSpPr>
          <p:nvPr/>
        </p:nvSpPr>
        <p:spPr bwMode="auto">
          <a:xfrm>
            <a:off x="2876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39" name="Line 4"/>
          <p:cNvSpPr>
            <a:spLocks noChangeShapeType="1"/>
          </p:cNvSpPr>
          <p:nvPr/>
        </p:nvSpPr>
        <p:spPr bwMode="auto">
          <a:xfrm>
            <a:off x="2876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40" name="Rectangle 5"/>
          <p:cNvSpPr>
            <a:spLocks noChangeArrowheads="1"/>
          </p:cNvSpPr>
          <p:nvPr/>
        </p:nvSpPr>
        <p:spPr bwMode="auto">
          <a:xfrm>
            <a:off x="1752600" y="1905000"/>
            <a:ext cx="2292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S’</a:t>
            </a:r>
            <a:endParaRPr lang="en-US" altLang="en-US" sz="2400">
              <a:latin typeface="+mn-lt"/>
            </a:endParaRPr>
          </a:p>
        </p:txBody>
      </p:sp>
      <p:sp>
        <p:nvSpPr>
          <p:cNvPr id="18441" name="Rectangle 6"/>
          <p:cNvSpPr>
            <a:spLocks noChangeArrowheads="1"/>
          </p:cNvSpPr>
          <p:nvPr/>
        </p:nvSpPr>
        <p:spPr bwMode="auto">
          <a:xfrm>
            <a:off x="1752600" y="3384550"/>
            <a:ext cx="2436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R’</a:t>
            </a:r>
            <a:endParaRPr lang="en-US" altLang="en-US" sz="2400">
              <a:latin typeface="+mn-lt"/>
            </a:endParaRPr>
          </a:p>
        </p:txBody>
      </p:sp>
      <p:sp>
        <p:nvSpPr>
          <p:cNvPr id="18442" name="Rectangle 7"/>
          <p:cNvSpPr>
            <a:spLocks noChangeArrowheads="1"/>
          </p:cNvSpPr>
          <p:nvPr/>
        </p:nvSpPr>
        <p:spPr bwMode="auto">
          <a:xfrm>
            <a:off x="4205288" y="2095500"/>
            <a:ext cx="2693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Q </a:t>
            </a:r>
            <a:endParaRPr lang="en-US" altLang="en-US" sz="2400">
              <a:latin typeface="+mn-lt"/>
            </a:endParaRPr>
          </a:p>
        </p:txBody>
      </p:sp>
      <p:sp>
        <p:nvSpPr>
          <p:cNvPr id="18443" name="Rectangle 8"/>
          <p:cNvSpPr>
            <a:spLocks noChangeArrowheads="1"/>
          </p:cNvSpPr>
          <p:nvPr/>
        </p:nvSpPr>
        <p:spPr bwMode="auto">
          <a:xfrm>
            <a:off x="4205288" y="3236913"/>
            <a:ext cx="256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Q’</a:t>
            </a:r>
            <a:endParaRPr lang="en-US" altLang="en-US" sz="2400">
              <a:latin typeface="+mn-lt"/>
            </a:endParaRPr>
          </a:p>
        </p:txBody>
      </p:sp>
      <p:sp>
        <p:nvSpPr>
          <p:cNvPr id="18444" name="Line 9"/>
          <p:cNvSpPr>
            <a:spLocks noChangeShapeType="1"/>
          </p:cNvSpPr>
          <p:nvPr/>
        </p:nvSpPr>
        <p:spPr bwMode="auto">
          <a:xfrm flipH="1">
            <a:off x="2428875" y="207327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45" name="Line 10"/>
          <p:cNvSpPr>
            <a:spLocks noChangeShapeType="1"/>
          </p:cNvSpPr>
          <p:nvPr/>
        </p:nvSpPr>
        <p:spPr bwMode="auto">
          <a:xfrm flipH="1">
            <a:off x="2428875" y="2411413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46" name="Line 11"/>
          <p:cNvSpPr>
            <a:spLocks noChangeShapeType="1"/>
          </p:cNvSpPr>
          <p:nvPr/>
        </p:nvSpPr>
        <p:spPr bwMode="auto">
          <a:xfrm flipH="1">
            <a:off x="3486150" y="2243138"/>
            <a:ext cx="211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47" name="Line 12"/>
          <p:cNvSpPr>
            <a:spLocks noChangeShapeType="1"/>
          </p:cNvSpPr>
          <p:nvPr/>
        </p:nvSpPr>
        <p:spPr bwMode="auto">
          <a:xfrm flipH="1">
            <a:off x="2743200" y="1905000"/>
            <a:ext cx="338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48" name="Line 13"/>
          <p:cNvSpPr>
            <a:spLocks noChangeShapeType="1"/>
          </p:cNvSpPr>
          <p:nvPr/>
        </p:nvSpPr>
        <p:spPr bwMode="auto">
          <a:xfrm flipH="1">
            <a:off x="2743200" y="1905000"/>
            <a:ext cx="0" cy="6096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49" name="Arc 14"/>
          <p:cNvSpPr/>
          <p:nvPr/>
        </p:nvSpPr>
        <p:spPr bwMode="auto">
          <a:xfrm>
            <a:off x="3048000" y="1905000"/>
            <a:ext cx="350838" cy="593725"/>
          </a:xfrm>
          <a:custGeom>
            <a:avLst/>
            <a:gdLst>
              <a:gd name="T0" fmla="*/ 2147483646 w 22339"/>
              <a:gd name="T1" fmla="*/ 2147483646 h 43200"/>
              <a:gd name="T2" fmla="*/ 0 w 22339"/>
              <a:gd name="T3" fmla="*/ 2147483646 h 43200"/>
              <a:gd name="T4" fmla="*/ 2147483646 w 22339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9"/>
              <a:gd name="T10" fmla="*/ 0 h 43200"/>
              <a:gd name="T11" fmla="*/ 22339 w 2233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9" h="43200" fill="none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</a:path>
              <a:path w="22339" h="43200" stroke="0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  <a:lnTo>
                  <a:pt x="739" y="21600"/>
                </a:lnTo>
                <a:lnTo>
                  <a:pt x="52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50" name="Oval 15"/>
          <p:cNvSpPr>
            <a:spLocks noChangeArrowheads="1"/>
          </p:cNvSpPr>
          <p:nvPr/>
        </p:nvSpPr>
        <p:spPr bwMode="auto">
          <a:xfrm>
            <a:off x="3411538" y="2209800"/>
            <a:ext cx="85725" cy="87313"/>
          </a:xfrm>
          <a:prstGeom prst="ellipse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18451" name="Line 16"/>
          <p:cNvSpPr>
            <a:spLocks noChangeShapeType="1"/>
          </p:cNvSpPr>
          <p:nvPr/>
        </p:nvSpPr>
        <p:spPr bwMode="auto">
          <a:xfrm flipH="1">
            <a:off x="2428875" y="3214688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52" name="Line 17"/>
          <p:cNvSpPr>
            <a:spLocks noChangeShapeType="1"/>
          </p:cNvSpPr>
          <p:nvPr/>
        </p:nvSpPr>
        <p:spPr bwMode="auto">
          <a:xfrm flipH="1">
            <a:off x="2428875" y="355282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53" name="Line 18"/>
          <p:cNvSpPr>
            <a:spLocks noChangeShapeType="1"/>
          </p:cNvSpPr>
          <p:nvPr/>
        </p:nvSpPr>
        <p:spPr bwMode="auto">
          <a:xfrm flipH="1">
            <a:off x="3486150" y="3384550"/>
            <a:ext cx="211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54" name="Line 19"/>
          <p:cNvSpPr>
            <a:spLocks noChangeShapeType="1"/>
          </p:cNvSpPr>
          <p:nvPr/>
        </p:nvSpPr>
        <p:spPr bwMode="auto">
          <a:xfrm flipH="1">
            <a:off x="2725738" y="3087688"/>
            <a:ext cx="338137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55" name="Line 20"/>
          <p:cNvSpPr>
            <a:spLocks noChangeShapeType="1"/>
          </p:cNvSpPr>
          <p:nvPr/>
        </p:nvSpPr>
        <p:spPr bwMode="auto">
          <a:xfrm>
            <a:off x="2725738" y="3087688"/>
            <a:ext cx="1587" cy="592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56" name="Line 21"/>
          <p:cNvSpPr>
            <a:spLocks noChangeShapeType="1"/>
          </p:cNvSpPr>
          <p:nvPr/>
        </p:nvSpPr>
        <p:spPr bwMode="auto">
          <a:xfrm>
            <a:off x="2725738" y="3679825"/>
            <a:ext cx="338137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57" name="Arc 22"/>
          <p:cNvSpPr/>
          <p:nvPr/>
        </p:nvSpPr>
        <p:spPr bwMode="auto">
          <a:xfrm>
            <a:off x="3063875" y="3097213"/>
            <a:ext cx="350838" cy="593725"/>
          </a:xfrm>
          <a:custGeom>
            <a:avLst/>
            <a:gdLst>
              <a:gd name="T0" fmla="*/ 2147483646 w 22335"/>
              <a:gd name="T1" fmla="*/ 2147483646 h 43200"/>
              <a:gd name="T2" fmla="*/ 0 w 22335"/>
              <a:gd name="T3" fmla="*/ 2147483646 h 43200"/>
              <a:gd name="T4" fmla="*/ 2147483646 w 22335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5"/>
              <a:gd name="T10" fmla="*/ 0 h 43200"/>
              <a:gd name="T11" fmla="*/ 22335 w 223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5" h="43200" fill="none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</a:path>
              <a:path w="22335" h="43200" stroke="0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  <a:lnTo>
                  <a:pt x="735" y="21600"/>
                </a:lnTo>
                <a:lnTo>
                  <a:pt x="48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58" name="Oval 23"/>
          <p:cNvSpPr>
            <a:spLocks noChangeArrowheads="1"/>
          </p:cNvSpPr>
          <p:nvPr/>
        </p:nvSpPr>
        <p:spPr bwMode="auto">
          <a:xfrm>
            <a:off x="3411538" y="3351213"/>
            <a:ext cx="85725" cy="87312"/>
          </a:xfrm>
          <a:prstGeom prst="ellipse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18459" name="Line 24"/>
          <p:cNvSpPr>
            <a:spLocks noChangeShapeType="1"/>
          </p:cNvSpPr>
          <p:nvPr/>
        </p:nvSpPr>
        <p:spPr bwMode="auto">
          <a:xfrm>
            <a:off x="3717925" y="2243138"/>
            <a:ext cx="3810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60" name="Line 25"/>
          <p:cNvSpPr>
            <a:spLocks noChangeShapeType="1"/>
          </p:cNvSpPr>
          <p:nvPr/>
        </p:nvSpPr>
        <p:spPr bwMode="auto">
          <a:xfrm>
            <a:off x="3717925" y="3384550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61" name="Line 26"/>
          <p:cNvSpPr>
            <a:spLocks noChangeShapeType="1"/>
          </p:cNvSpPr>
          <p:nvPr/>
        </p:nvSpPr>
        <p:spPr bwMode="auto">
          <a:xfrm>
            <a:off x="2047875" y="207327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62" name="Line 27"/>
          <p:cNvSpPr>
            <a:spLocks noChangeShapeType="1"/>
          </p:cNvSpPr>
          <p:nvPr/>
        </p:nvSpPr>
        <p:spPr bwMode="auto">
          <a:xfrm>
            <a:off x="2047875" y="355282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63" name="Line 28"/>
          <p:cNvSpPr>
            <a:spLocks noChangeShapeType="1"/>
          </p:cNvSpPr>
          <p:nvPr/>
        </p:nvSpPr>
        <p:spPr bwMode="auto">
          <a:xfrm>
            <a:off x="2428875" y="2433638"/>
            <a:ext cx="1588" cy="211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64" name="Line 29"/>
          <p:cNvSpPr>
            <a:spLocks noChangeShapeType="1"/>
          </p:cNvSpPr>
          <p:nvPr/>
        </p:nvSpPr>
        <p:spPr bwMode="auto">
          <a:xfrm>
            <a:off x="2428875" y="3003550"/>
            <a:ext cx="1588" cy="2111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65" name="Line 30"/>
          <p:cNvSpPr>
            <a:spLocks noChangeShapeType="1"/>
          </p:cNvSpPr>
          <p:nvPr/>
        </p:nvSpPr>
        <p:spPr bwMode="auto">
          <a:xfrm>
            <a:off x="3760788" y="2263775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66" name="Line 31"/>
          <p:cNvSpPr>
            <a:spLocks noChangeShapeType="1"/>
          </p:cNvSpPr>
          <p:nvPr/>
        </p:nvSpPr>
        <p:spPr bwMode="auto">
          <a:xfrm>
            <a:off x="3760788" y="3003550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67" name="Line 32"/>
          <p:cNvSpPr>
            <a:spLocks noChangeShapeType="1"/>
          </p:cNvSpPr>
          <p:nvPr/>
        </p:nvSpPr>
        <p:spPr bwMode="auto">
          <a:xfrm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68" name="Line 33"/>
          <p:cNvSpPr>
            <a:spLocks noChangeShapeType="1"/>
          </p:cNvSpPr>
          <p:nvPr/>
        </p:nvSpPr>
        <p:spPr bwMode="auto">
          <a:xfrm flipV="1"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69" name="Oval 34"/>
          <p:cNvSpPr>
            <a:spLocks noChangeArrowheads="1"/>
          </p:cNvSpPr>
          <p:nvPr/>
        </p:nvSpPr>
        <p:spPr bwMode="auto">
          <a:xfrm>
            <a:off x="3706813" y="2209800"/>
            <a:ext cx="87312" cy="873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18470" name="Oval 35"/>
          <p:cNvSpPr>
            <a:spLocks noChangeArrowheads="1"/>
          </p:cNvSpPr>
          <p:nvPr/>
        </p:nvSpPr>
        <p:spPr bwMode="auto">
          <a:xfrm>
            <a:off x="3727450" y="3351213"/>
            <a:ext cx="87313" cy="873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18471" name="Text Box 36"/>
          <p:cNvSpPr txBox="1">
            <a:spLocks noChangeArrowheads="1"/>
          </p:cNvSpPr>
          <p:nvPr/>
        </p:nvSpPr>
        <p:spPr bwMode="auto">
          <a:xfrm>
            <a:off x="5622925" y="2255838"/>
            <a:ext cx="69762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0  0</a:t>
            </a:r>
            <a:endParaRPr lang="en-US" altLang="en-US" sz="240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0  1</a:t>
            </a:r>
            <a:endParaRPr lang="en-US" altLang="en-US" sz="240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1  0</a:t>
            </a:r>
            <a:endParaRPr lang="en-US" altLang="en-US" sz="240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1  1</a:t>
            </a:r>
            <a:endParaRPr lang="en-US" altLang="en-US" sz="2400">
              <a:latin typeface="+mn-lt"/>
            </a:endParaRPr>
          </a:p>
        </p:txBody>
      </p:sp>
      <p:sp>
        <p:nvSpPr>
          <p:cNvPr id="18472" name="Text Box 37"/>
          <p:cNvSpPr txBox="1">
            <a:spLocks noChangeArrowheads="1"/>
          </p:cNvSpPr>
          <p:nvPr/>
        </p:nvSpPr>
        <p:spPr bwMode="auto">
          <a:xfrm>
            <a:off x="5546725" y="1798638"/>
            <a:ext cx="21239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S’   R’    Q   Q’</a:t>
            </a:r>
            <a:endParaRPr lang="en-US" altLang="en-US" sz="2400">
              <a:latin typeface="+mn-lt"/>
            </a:endParaRPr>
          </a:p>
        </p:txBody>
      </p:sp>
      <p:sp>
        <p:nvSpPr>
          <p:cNvPr id="18473" name="Line 38"/>
          <p:cNvSpPr>
            <a:spLocks noChangeShapeType="1"/>
          </p:cNvSpPr>
          <p:nvPr/>
        </p:nvSpPr>
        <p:spPr bwMode="auto">
          <a:xfrm>
            <a:off x="541020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8474" name="Line 39"/>
          <p:cNvSpPr>
            <a:spLocks noChangeShapeType="1"/>
          </p:cNvSpPr>
          <p:nvPr/>
        </p:nvSpPr>
        <p:spPr bwMode="auto">
          <a:xfrm>
            <a:off x="6553200" y="1752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1464" name="Text Box 40"/>
          <p:cNvSpPr txBox="1">
            <a:spLocks noChangeArrowheads="1"/>
          </p:cNvSpPr>
          <p:nvPr/>
        </p:nvSpPr>
        <p:spPr bwMode="auto">
          <a:xfrm>
            <a:off x="1203325" y="1874838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231465" name="Text Box 41"/>
          <p:cNvSpPr txBox="1">
            <a:spLocks noChangeArrowheads="1"/>
          </p:cNvSpPr>
          <p:nvPr/>
        </p:nvSpPr>
        <p:spPr bwMode="auto">
          <a:xfrm>
            <a:off x="1203325" y="333216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0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231466" name="Text Box 42"/>
          <p:cNvSpPr txBox="1">
            <a:spLocks noChangeArrowheads="1"/>
          </p:cNvSpPr>
          <p:nvPr/>
        </p:nvSpPr>
        <p:spPr bwMode="auto">
          <a:xfrm>
            <a:off x="4479925" y="203676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0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231467" name="Text Box 43"/>
          <p:cNvSpPr txBox="1">
            <a:spLocks noChangeArrowheads="1"/>
          </p:cNvSpPr>
          <p:nvPr/>
        </p:nvSpPr>
        <p:spPr bwMode="auto">
          <a:xfrm>
            <a:off x="4479925" y="317976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18479" name="Text Box 45"/>
          <p:cNvSpPr txBox="1">
            <a:spLocks noChangeArrowheads="1"/>
          </p:cNvSpPr>
          <p:nvPr/>
        </p:nvSpPr>
        <p:spPr bwMode="auto">
          <a:xfrm>
            <a:off x="3743739" y="4526340"/>
            <a:ext cx="14638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0  0      1</a:t>
            </a: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0  1      1</a:t>
            </a: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1  0      1</a:t>
            </a: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1  1      0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8480" name="Text Box 46"/>
          <p:cNvSpPr txBox="1">
            <a:spLocks noChangeArrowheads="1"/>
          </p:cNvSpPr>
          <p:nvPr/>
        </p:nvSpPr>
        <p:spPr bwMode="auto">
          <a:xfrm>
            <a:off x="3811588" y="4195763"/>
            <a:ext cx="17973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X  Y  NAND</a:t>
            </a:r>
            <a:endParaRPr lang="en-US" altLang="en-US" sz="2400">
              <a:latin typeface="+mn-lt"/>
            </a:endParaRPr>
          </a:p>
        </p:txBody>
      </p:sp>
      <p:sp>
        <p:nvSpPr>
          <p:cNvPr id="18481" name="Line 47"/>
          <p:cNvSpPr>
            <a:spLocks noChangeShapeType="1"/>
          </p:cNvSpPr>
          <p:nvPr/>
        </p:nvSpPr>
        <p:spPr bwMode="auto">
          <a:xfrm>
            <a:off x="37338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8482" name="Line 48"/>
          <p:cNvSpPr>
            <a:spLocks noChangeShapeType="1"/>
          </p:cNvSpPr>
          <p:nvPr/>
        </p:nvSpPr>
        <p:spPr bwMode="auto">
          <a:xfrm>
            <a:off x="4572000" y="4191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8483" name="Line 49"/>
          <p:cNvSpPr>
            <a:spLocks noChangeShapeType="1"/>
          </p:cNvSpPr>
          <p:nvPr/>
        </p:nvSpPr>
        <p:spPr bwMode="auto">
          <a:xfrm flipH="1">
            <a:off x="2743200" y="2513013"/>
            <a:ext cx="338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484" name="Text Box 50"/>
          <p:cNvSpPr txBox="1">
            <a:spLocks noChangeArrowheads="1"/>
          </p:cNvSpPr>
          <p:nvPr/>
        </p:nvSpPr>
        <p:spPr bwMode="auto">
          <a:xfrm>
            <a:off x="6705600" y="3332163"/>
            <a:ext cx="15504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  0  Hold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18485" name="Text Box 51"/>
          <p:cNvSpPr txBox="1">
            <a:spLocks noChangeArrowheads="1"/>
          </p:cNvSpPr>
          <p:nvPr/>
        </p:nvSpPr>
        <p:spPr bwMode="auto">
          <a:xfrm>
            <a:off x="6705600" y="2590800"/>
            <a:ext cx="13468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  0  Set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231476" name="Text Box 52"/>
          <p:cNvSpPr txBox="1">
            <a:spLocks noChangeArrowheads="1"/>
          </p:cNvSpPr>
          <p:nvPr/>
        </p:nvSpPr>
        <p:spPr bwMode="auto">
          <a:xfrm>
            <a:off x="6705600" y="2971800"/>
            <a:ext cx="17075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0  1  Reset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64" grpId="0" autoUpdateAnimBg="0" build="p"/>
      <p:bldP spid="231465" grpId="0" autoUpdateAnimBg="0" build="p"/>
      <p:bldP spid="231466" grpId="0" autoUpdateAnimBg="0" build="p"/>
      <p:bldP spid="231467" grpId="0" autoUpdateAnimBg="0" build="p"/>
      <p:bldP spid="231476" grpId="0" autoUpdateAnimBg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SR Latch (NAND version)</a:t>
            </a:r>
            <a:endParaRPr lang="en-US" dirty="0">
              <a:latin typeface="+mn-lt"/>
            </a:endParaRPr>
          </a:p>
        </p:txBody>
      </p:sp>
      <p:sp>
        <p:nvSpPr>
          <p:cNvPr id="19462" name="Line 3"/>
          <p:cNvSpPr>
            <a:spLocks noChangeShapeType="1"/>
          </p:cNvSpPr>
          <p:nvPr/>
        </p:nvSpPr>
        <p:spPr bwMode="auto">
          <a:xfrm>
            <a:off x="2876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63" name="Line 4"/>
          <p:cNvSpPr>
            <a:spLocks noChangeShapeType="1"/>
          </p:cNvSpPr>
          <p:nvPr/>
        </p:nvSpPr>
        <p:spPr bwMode="auto">
          <a:xfrm>
            <a:off x="2876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64" name="Rectangle 5"/>
          <p:cNvSpPr>
            <a:spLocks noChangeArrowheads="1"/>
          </p:cNvSpPr>
          <p:nvPr/>
        </p:nvSpPr>
        <p:spPr bwMode="auto">
          <a:xfrm>
            <a:off x="1752600" y="1905000"/>
            <a:ext cx="2292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S’</a:t>
            </a:r>
            <a:endParaRPr lang="en-US" altLang="en-US" sz="2400">
              <a:latin typeface="+mn-lt"/>
            </a:endParaRPr>
          </a:p>
        </p:txBody>
      </p:sp>
      <p:sp>
        <p:nvSpPr>
          <p:cNvPr id="19465" name="Rectangle 6"/>
          <p:cNvSpPr>
            <a:spLocks noChangeArrowheads="1"/>
          </p:cNvSpPr>
          <p:nvPr/>
        </p:nvSpPr>
        <p:spPr bwMode="auto">
          <a:xfrm>
            <a:off x="1752600" y="3384550"/>
            <a:ext cx="2436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R’</a:t>
            </a:r>
            <a:endParaRPr lang="en-US" altLang="en-US" sz="2400">
              <a:latin typeface="+mn-lt"/>
            </a:endParaRPr>
          </a:p>
        </p:txBody>
      </p:sp>
      <p:sp>
        <p:nvSpPr>
          <p:cNvPr id="19466" name="Rectangle 7"/>
          <p:cNvSpPr>
            <a:spLocks noChangeArrowheads="1"/>
          </p:cNvSpPr>
          <p:nvPr/>
        </p:nvSpPr>
        <p:spPr bwMode="auto">
          <a:xfrm>
            <a:off x="4205288" y="2095500"/>
            <a:ext cx="2693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Q </a:t>
            </a:r>
            <a:endParaRPr lang="en-US" altLang="en-US" sz="2400">
              <a:latin typeface="+mn-lt"/>
            </a:endParaRPr>
          </a:p>
        </p:txBody>
      </p:sp>
      <p:sp>
        <p:nvSpPr>
          <p:cNvPr id="19467" name="Rectangle 8"/>
          <p:cNvSpPr>
            <a:spLocks noChangeArrowheads="1"/>
          </p:cNvSpPr>
          <p:nvPr/>
        </p:nvSpPr>
        <p:spPr bwMode="auto">
          <a:xfrm>
            <a:off x="4205288" y="3236913"/>
            <a:ext cx="256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Q’</a:t>
            </a:r>
            <a:endParaRPr lang="en-US" altLang="en-US" sz="2400">
              <a:latin typeface="+mn-lt"/>
            </a:endParaRPr>
          </a:p>
        </p:txBody>
      </p:sp>
      <p:sp>
        <p:nvSpPr>
          <p:cNvPr id="19468" name="Line 9"/>
          <p:cNvSpPr>
            <a:spLocks noChangeShapeType="1"/>
          </p:cNvSpPr>
          <p:nvPr/>
        </p:nvSpPr>
        <p:spPr bwMode="auto">
          <a:xfrm flipH="1">
            <a:off x="2428875" y="207327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69" name="Line 10"/>
          <p:cNvSpPr>
            <a:spLocks noChangeShapeType="1"/>
          </p:cNvSpPr>
          <p:nvPr/>
        </p:nvSpPr>
        <p:spPr bwMode="auto">
          <a:xfrm flipH="1">
            <a:off x="2428875" y="2411413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70" name="Line 11"/>
          <p:cNvSpPr>
            <a:spLocks noChangeShapeType="1"/>
          </p:cNvSpPr>
          <p:nvPr/>
        </p:nvSpPr>
        <p:spPr bwMode="auto">
          <a:xfrm flipH="1">
            <a:off x="3486150" y="2243138"/>
            <a:ext cx="211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71" name="Line 12"/>
          <p:cNvSpPr>
            <a:spLocks noChangeShapeType="1"/>
          </p:cNvSpPr>
          <p:nvPr/>
        </p:nvSpPr>
        <p:spPr bwMode="auto">
          <a:xfrm flipH="1">
            <a:off x="2743200" y="1905000"/>
            <a:ext cx="338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72" name="Line 13"/>
          <p:cNvSpPr>
            <a:spLocks noChangeShapeType="1"/>
          </p:cNvSpPr>
          <p:nvPr/>
        </p:nvSpPr>
        <p:spPr bwMode="auto">
          <a:xfrm flipH="1">
            <a:off x="2743200" y="1905000"/>
            <a:ext cx="0" cy="6096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73" name="Arc 14"/>
          <p:cNvSpPr/>
          <p:nvPr/>
        </p:nvSpPr>
        <p:spPr bwMode="auto">
          <a:xfrm>
            <a:off x="3048000" y="1905000"/>
            <a:ext cx="350838" cy="593725"/>
          </a:xfrm>
          <a:custGeom>
            <a:avLst/>
            <a:gdLst>
              <a:gd name="T0" fmla="*/ 2147483646 w 22339"/>
              <a:gd name="T1" fmla="*/ 2147483646 h 43200"/>
              <a:gd name="T2" fmla="*/ 0 w 22339"/>
              <a:gd name="T3" fmla="*/ 2147483646 h 43200"/>
              <a:gd name="T4" fmla="*/ 2147483646 w 22339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9"/>
              <a:gd name="T10" fmla="*/ 0 h 43200"/>
              <a:gd name="T11" fmla="*/ 22339 w 2233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9" h="43200" fill="none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</a:path>
              <a:path w="22339" h="43200" stroke="0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  <a:lnTo>
                  <a:pt x="739" y="21600"/>
                </a:lnTo>
                <a:lnTo>
                  <a:pt x="52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74" name="Oval 15"/>
          <p:cNvSpPr>
            <a:spLocks noChangeArrowheads="1"/>
          </p:cNvSpPr>
          <p:nvPr/>
        </p:nvSpPr>
        <p:spPr bwMode="auto">
          <a:xfrm>
            <a:off x="3411538" y="2209800"/>
            <a:ext cx="85725" cy="87313"/>
          </a:xfrm>
          <a:prstGeom prst="ellipse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19475" name="Line 16"/>
          <p:cNvSpPr>
            <a:spLocks noChangeShapeType="1"/>
          </p:cNvSpPr>
          <p:nvPr/>
        </p:nvSpPr>
        <p:spPr bwMode="auto">
          <a:xfrm flipH="1">
            <a:off x="2428875" y="3214688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76" name="Line 17"/>
          <p:cNvSpPr>
            <a:spLocks noChangeShapeType="1"/>
          </p:cNvSpPr>
          <p:nvPr/>
        </p:nvSpPr>
        <p:spPr bwMode="auto">
          <a:xfrm flipH="1">
            <a:off x="2428875" y="355282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77" name="Line 18"/>
          <p:cNvSpPr>
            <a:spLocks noChangeShapeType="1"/>
          </p:cNvSpPr>
          <p:nvPr/>
        </p:nvSpPr>
        <p:spPr bwMode="auto">
          <a:xfrm flipH="1">
            <a:off x="3486150" y="3384550"/>
            <a:ext cx="211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78" name="Line 19"/>
          <p:cNvSpPr>
            <a:spLocks noChangeShapeType="1"/>
          </p:cNvSpPr>
          <p:nvPr/>
        </p:nvSpPr>
        <p:spPr bwMode="auto">
          <a:xfrm flipH="1">
            <a:off x="2725738" y="3087688"/>
            <a:ext cx="338137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79" name="Line 20"/>
          <p:cNvSpPr>
            <a:spLocks noChangeShapeType="1"/>
          </p:cNvSpPr>
          <p:nvPr/>
        </p:nvSpPr>
        <p:spPr bwMode="auto">
          <a:xfrm>
            <a:off x="2725738" y="3087688"/>
            <a:ext cx="1587" cy="592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80" name="Line 21"/>
          <p:cNvSpPr>
            <a:spLocks noChangeShapeType="1"/>
          </p:cNvSpPr>
          <p:nvPr/>
        </p:nvSpPr>
        <p:spPr bwMode="auto">
          <a:xfrm>
            <a:off x="2725738" y="3679825"/>
            <a:ext cx="338137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81" name="Arc 22"/>
          <p:cNvSpPr/>
          <p:nvPr/>
        </p:nvSpPr>
        <p:spPr bwMode="auto">
          <a:xfrm>
            <a:off x="3063875" y="3097213"/>
            <a:ext cx="350838" cy="593725"/>
          </a:xfrm>
          <a:custGeom>
            <a:avLst/>
            <a:gdLst>
              <a:gd name="T0" fmla="*/ 2147483646 w 22335"/>
              <a:gd name="T1" fmla="*/ 2147483646 h 43200"/>
              <a:gd name="T2" fmla="*/ 0 w 22335"/>
              <a:gd name="T3" fmla="*/ 2147483646 h 43200"/>
              <a:gd name="T4" fmla="*/ 2147483646 w 22335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5"/>
              <a:gd name="T10" fmla="*/ 0 h 43200"/>
              <a:gd name="T11" fmla="*/ 22335 w 223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5" h="43200" fill="none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</a:path>
              <a:path w="22335" h="43200" stroke="0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  <a:lnTo>
                  <a:pt x="735" y="21600"/>
                </a:lnTo>
                <a:lnTo>
                  <a:pt x="48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82" name="Oval 23"/>
          <p:cNvSpPr>
            <a:spLocks noChangeArrowheads="1"/>
          </p:cNvSpPr>
          <p:nvPr/>
        </p:nvSpPr>
        <p:spPr bwMode="auto">
          <a:xfrm>
            <a:off x="3411538" y="3351213"/>
            <a:ext cx="85725" cy="87312"/>
          </a:xfrm>
          <a:prstGeom prst="ellipse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19483" name="Line 24"/>
          <p:cNvSpPr>
            <a:spLocks noChangeShapeType="1"/>
          </p:cNvSpPr>
          <p:nvPr/>
        </p:nvSpPr>
        <p:spPr bwMode="auto">
          <a:xfrm>
            <a:off x="3717925" y="2243138"/>
            <a:ext cx="3810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84" name="Line 25"/>
          <p:cNvSpPr>
            <a:spLocks noChangeShapeType="1"/>
          </p:cNvSpPr>
          <p:nvPr/>
        </p:nvSpPr>
        <p:spPr bwMode="auto">
          <a:xfrm>
            <a:off x="3717925" y="3384550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85" name="Line 26"/>
          <p:cNvSpPr>
            <a:spLocks noChangeShapeType="1"/>
          </p:cNvSpPr>
          <p:nvPr/>
        </p:nvSpPr>
        <p:spPr bwMode="auto">
          <a:xfrm>
            <a:off x="2047875" y="207327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86" name="Line 27"/>
          <p:cNvSpPr>
            <a:spLocks noChangeShapeType="1"/>
          </p:cNvSpPr>
          <p:nvPr/>
        </p:nvSpPr>
        <p:spPr bwMode="auto">
          <a:xfrm>
            <a:off x="2047875" y="355282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87" name="Line 28"/>
          <p:cNvSpPr>
            <a:spLocks noChangeShapeType="1"/>
          </p:cNvSpPr>
          <p:nvPr/>
        </p:nvSpPr>
        <p:spPr bwMode="auto">
          <a:xfrm>
            <a:off x="2428875" y="2433638"/>
            <a:ext cx="1588" cy="211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88" name="Line 29"/>
          <p:cNvSpPr>
            <a:spLocks noChangeShapeType="1"/>
          </p:cNvSpPr>
          <p:nvPr/>
        </p:nvSpPr>
        <p:spPr bwMode="auto">
          <a:xfrm>
            <a:off x="2428875" y="3003550"/>
            <a:ext cx="1588" cy="2111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89" name="Line 30"/>
          <p:cNvSpPr>
            <a:spLocks noChangeShapeType="1"/>
          </p:cNvSpPr>
          <p:nvPr/>
        </p:nvSpPr>
        <p:spPr bwMode="auto">
          <a:xfrm>
            <a:off x="3760788" y="2263775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90" name="Line 31"/>
          <p:cNvSpPr>
            <a:spLocks noChangeShapeType="1"/>
          </p:cNvSpPr>
          <p:nvPr/>
        </p:nvSpPr>
        <p:spPr bwMode="auto">
          <a:xfrm>
            <a:off x="3760788" y="3003550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91" name="Line 32"/>
          <p:cNvSpPr>
            <a:spLocks noChangeShapeType="1"/>
          </p:cNvSpPr>
          <p:nvPr/>
        </p:nvSpPr>
        <p:spPr bwMode="auto">
          <a:xfrm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92" name="Line 33"/>
          <p:cNvSpPr>
            <a:spLocks noChangeShapeType="1"/>
          </p:cNvSpPr>
          <p:nvPr/>
        </p:nvSpPr>
        <p:spPr bwMode="auto">
          <a:xfrm flipV="1"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493" name="Oval 34"/>
          <p:cNvSpPr>
            <a:spLocks noChangeArrowheads="1"/>
          </p:cNvSpPr>
          <p:nvPr/>
        </p:nvSpPr>
        <p:spPr bwMode="auto">
          <a:xfrm>
            <a:off x="3706813" y="2209800"/>
            <a:ext cx="87312" cy="873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19494" name="Oval 35"/>
          <p:cNvSpPr>
            <a:spLocks noChangeArrowheads="1"/>
          </p:cNvSpPr>
          <p:nvPr/>
        </p:nvSpPr>
        <p:spPr bwMode="auto">
          <a:xfrm>
            <a:off x="3727450" y="3351213"/>
            <a:ext cx="87313" cy="873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19495" name="Text Box 36"/>
          <p:cNvSpPr txBox="1">
            <a:spLocks noChangeArrowheads="1"/>
          </p:cNvSpPr>
          <p:nvPr/>
        </p:nvSpPr>
        <p:spPr bwMode="auto">
          <a:xfrm>
            <a:off x="5622925" y="2255838"/>
            <a:ext cx="69762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0  0</a:t>
            </a:r>
            <a:endParaRPr lang="en-US" altLang="en-US" sz="240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0  1</a:t>
            </a:r>
            <a:endParaRPr lang="en-US" altLang="en-US" sz="240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1  0</a:t>
            </a:r>
            <a:endParaRPr lang="en-US" altLang="en-US" sz="240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1  1</a:t>
            </a:r>
            <a:endParaRPr lang="en-US" altLang="en-US" sz="2400">
              <a:latin typeface="+mn-lt"/>
            </a:endParaRPr>
          </a:p>
        </p:txBody>
      </p:sp>
      <p:sp>
        <p:nvSpPr>
          <p:cNvPr id="19496" name="Text Box 37"/>
          <p:cNvSpPr txBox="1">
            <a:spLocks noChangeArrowheads="1"/>
          </p:cNvSpPr>
          <p:nvPr/>
        </p:nvSpPr>
        <p:spPr bwMode="auto">
          <a:xfrm>
            <a:off x="5546725" y="1798638"/>
            <a:ext cx="21239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S’   R’    Q   Q’</a:t>
            </a:r>
            <a:endParaRPr lang="en-US" altLang="en-US" sz="2400">
              <a:latin typeface="+mn-lt"/>
            </a:endParaRPr>
          </a:p>
        </p:txBody>
      </p:sp>
      <p:sp>
        <p:nvSpPr>
          <p:cNvPr id="19497" name="Line 38"/>
          <p:cNvSpPr>
            <a:spLocks noChangeShapeType="1"/>
          </p:cNvSpPr>
          <p:nvPr/>
        </p:nvSpPr>
        <p:spPr bwMode="auto">
          <a:xfrm>
            <a:off x="541020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9498" name="Line 39"/>
          <p:cNvSpPr>
            <a:spLocks noChangeShapeType="1"/>
          </p:cNvSpPr>
          <p:nvPr/>
        </p:nvSpPr>
        <p:spPr bwMode="auto">
          <a:xfrm>
            <a:off x="6553200" y="1752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3512" name="Text Box 40"/>
          <p:cNvSpPr txBox="1">
            <a:spLocks noChangeArrowheads="1"/>
          </p:cNvSpPr>
          <p:nvPr/>
        </p:nvSpPr>
        <p:spPr bwMode="auto">
          <a:xfrm>
            <a:off x="1203325" y="1874838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233513" name="Text Box 41"/>
          <p:cNvSpPr txBox="1">
            <a:spLocks noChangeArrowheads="1"/>
          </p:cNvSpPr>
          <p:nvPr/>
        </p:nvSpPr>
        <p:spPr bwMode="auto">
          <a:xfrm>
            <a:off x="1203325" y="333216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233514" name="Text Box 42"/>
          <p:cNvSpPr txBox="1">
            <a:spLocks noChangeArrowheads="1"/>
          </p:cNvSpPr>
          <p:nvPr/>
        </p:nvSpPr>
        <p:spPr bwMode="auto">
          <a:xfrm>
            <a:off x="4479925" y="203676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0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233515" name="Text Box 43"/>
          <p:cNvSpPr txBox="1">
            <a:spLocks noChangeArrowheads="1"/>
          </p:cNvSpPr>
          <p:nvPr/>
        </p:nvSpPr>
        <p:spPr bwMode="auto">
          <a:xfrm>
            <a:off x="4479925" y="317976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19503" name="Text Box 44"/>
          <p:cNvSpPr txBox="1">
            <a:spLocks noChangeArrowheads="1"/>
          </p:cNvSpPr>
          <p:nvPr/>
        </p:nvSpPr>
        <p:spPr bwMode="auto">
          <a:xfrm>
            <a:off x="3742661" y="4526340"/>
            <a:ext cx="14638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0  0      1</a:t>
            </a: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0  1      1</a:t>
            </a: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1  0      1</a:t>
            </a: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1  1      0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9504" name="Text Box 45"/>
          <p:cNvSpPr txBox="1">
            <a:spLocks noChangeArrowheads="1"/>
          </p:cNvSpPr>
          <p:nvPr/>
        </p:nvSpPr>
        <p:spPr bwMode="auto">
          <a:xfrm>
            <a:off x="3811588" y="4195763"/>
            <a:ext cx="17973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X  Y  NAND</a:t>
            </a:r>
            <a:endParaRPr lang="en-US" altLang="en-US" sz="2400">
              <a:latin typeface="+mn-lt"/>
            </a:endParaRPr>
          </a:p>
        </p:txBody>
      </p:sp>
      <p:sp>
        <p:nvSpPr>
          <p:cNvPr id="19505" name="Line 46"/>
          <p:cNvSpPr>
            <a:spLocks noChangeShapeType="1"/>
          </p:cNvSpPr>
          <p:nvPr/>
        </p:nvSpPr>
        <p:spPr bwMode="auto">
          <a:xfrm>
            <a:off x="37338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9506" name="Line 47"/>
          <p:cNvSpPr>
            <a:spLocks noChangeShapeType="1"/>
          </p:cNvSpPr>
          <p:nvPr/>
        </p:nvSpPr>
        <p:spPr bwMode="auto">
          <a:xfrm>
            <a:off x="4572000" y="4191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9507" name="Line 48"/>
          <p:cNvSpPr>
            <a:spLocks noChangeShapeType="1"/>
          </p:cNvSpPr>
          <p:nvPr/>
        </p:nvSpPr>
        <p:spPr bwMode="auto">
          <a:xfrm flipH="1">
            <a:off x="2743200" y="2513013"/>
            <a:ext cx="338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33521" name="Text Box 49"/>
          <p:cNvSpPr txBox="1">
            <a:spLocks noChangeArrowheads="1"/>
          </p:cNvSpPr>
          <p:nvPr/>
        </p:nvSpPr>
        <p:spPr bwMode="auto">
          <a:xfrm>
            <a:off x="6705600" y="3657600"/>
            <a:ext cx="15504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0  1  Hold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19509" name="Text Box 50"/>
          <p:cNvSpPr txBox="1">
            <a:spLocks noChangeArrowheads="1"/>
          </p:cNvSpPr>
          <p:nvPr/>
        </p:nvSpPr>
        <p:spPr bwMode="auto">
          <a:xfrm>
            <a:off x="6705600" y="2590800"/>
            <a:ext cx="13468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  0  Set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19510" name="Text Box 51"/>
          <p:cNvSpPr txBox="1">
            <a:spLocks noChangeArrowheads="1"/>
          </p:cNvSpPr>
          <p:nvPr/>
        </p:nvSpPr>
        <p:spPr bwMode="auto">
          <a:xfrm>
            <a:off x="6705600" y="2971800"/>
            <a:ext cx="17075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0  1  Reset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19511" name="Text Box 52"/>
          <p:cNvSpPr txBox="1">
            <a:spLocks noChangeArrowheads="1"/>
          </p:cNvSpPr>
          <p:nvPr/>
        </p:nvSpPr>
        <p:spPr bwMode="auto">
          <a:xfrm>
            <a:off x="6705600" y="3352800"/>
            <a:ext cx="15504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  0  Hold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12" grpId="0" autoUpdateAnimBg="0" build="p"/>
      <p:bldP spid="233513" grpId="0" autoUpdateAnimBg="0" build="p"/>
      <p:bldP spid="233514" grpId="0" autoUpdateAnimBg="0" build="p"/>
      <p:bldP spid="233515" grpId="0" autoUpdateAnimBg="0" build="p"/>
      <p:bldP spid="233521" grpId="0" autoUpdateAnimBg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SR Latch (NAND version)</a:t>
            </a:r>
            <a:endParaRPr lang="en-US" dirty="0">
              <a:latin typeface="+mn-lt"/>
            </a:endParaRPr>
          </a:p>
        </p:txBody>
      </p:sp>
      <p:sp>
        <p:nvSpPr>
          <p:cNvPr id="20486" name="Line 3"/>
          <p:cNvSpPr>
            <a:spLocks noChangeShapeType="1"/>
          </p:cNvSpPr>
          <p:nvPr/>
        </p:nvSpPr>
        <p:spPr bwMode="auto">
          <a:xfrm>
            <a:off x="2876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487" name="Line 4"/>
          <p:cNvSpPr>
            <a:spLocks noChangeShapeType="1"/>
          </p:cNvSpPr>
          <p:nvPr/>
        </p:nvSpPr>
        <p:spPr bwMode="auto">
          <a:xfrm>
            <a:off x="2876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488" name="Rectangle 5"/>
          <p:cNvSpPr>
            <a:spLocks noChangeArrowheads="1"/>
          </p:cNvSpPr>
          <p:nvPr/>
        </p:nvSpPr>
        <p:spPr bwMode="auto">
          <a:xfrm>
            <a:off x="1752600" y="1905000"/>
            <a:ext cx="2292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S’</a:t>
            </a:r>
            <a:endParaRPr lang="en-US" altLang="en-US" sz="2400">
              <a:latin typeface="+mn-lt"/>
            </a:endParaRPr>
          </a:p>
        </p:txBody>
      </p:sp>
      <p:sp>
        <p:nvSpPr>
          <p:cNvPr id="20489" name="Rectangle 6"/>
          <p:cNvSpPr>
            <a:spLocks noChangeArrowheads="1"/>
          </p:cNvSpPr>
          <p:nvPr/>
        </p:nvSpPr>
        <p:spPr bwMode="auto">
          <a:xfrm>
            <a:off x="1752600" y="3384550"/>
            <a:ext cx="2436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R’</a:t>
            </a:r>
            <a:endParaRPr lang="en-US" altLang="en-US" sz="2400">
              <a:latin typeface="+mn-lt"/>
            </a:endParaRPr>
          </a:p>
        </p:txBody>
      </p:sp>
      <p:sp>
        <p:nvSpPr>
          <p:cNvPr id="20490" name="Rectangle 7"/>
          <p:cNvSpPr>
            <a:spLocks noChangeArrowheads="1"/>
          </p:cNvSpPr>
          <p:nvPr/>
        </p:nvSpPr>
        <p:spPr bwMode="auto">
          <a:xfrm>
            <a:off x="4205288" y="2095500"/>
            <a:ext cx="2693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Q </a:t>
            </a:r>
            <a:endParaRPr lang="en-US" altLang="en-US" sz="2400">
              <a:latin typeface="+mn-lt"/>
            </a:endParaRPr>
          </a:p>
        </p:txBody>
      </p:sp>
      <p:sp>
        <p:nvSpPr>
          <p:cNvPr id="20491" name="Rectangle 8"/>
          <p:cNvSpPr>
            <a:spLocks noChangeArrowheads="1"/>
          </p:cNvSpPr>
          <p:nvPr/>
        </p:nvSpPr>
        <p:spPr bwMode="auto">
          <a:xfrm>
            <a:off x="4205288" y="3236913"/>
            <a:ext cx="256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Q’</a:t>
            </a:r>
            <a:endParaRPr lang="en-US" altLang="en-US" sz="2400">
              <a:latin typeface="+mn-lt"/>
            </a:endParaRPr>
          </a:p>
        </p:txBody>
      </p:sp>
      <p:sp>
        <p:nvSpPr>
          <p:cNvPr id="20492" name="Line 9"/>
          <p:cNvSpPr>
            <a:spLocks noChangeShapeType="1"/>
          </p:cNvSpPr>
          <p:nvPr/>
        </p:nvSpPr>
        <p:spPr bwMode="auto">
          <a:xfrm flipH="1">
            <a:off x="2428875" y="207327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493" name="Line 10"/>
          <p:cNvSpPr>
            <a:spLocks noChangeShapeType="1"/>
          </p:cNvSpPr>
          <p:nvPr/>
        </p:nvSpPr>
        <p:spPr bwMode="auto">
          <a:xfrm flipH="1">
            <a:off x="2428875" y="2411413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494" name="Line 11"/>
          <p:cNvSpPr>
            <a:spLocks noChangeShapeType="1"/>
          </p:cNvSpPr>
          <p:nvPr/>
        </p:nvSpPr>
        <p:spPr bwMode="auto">
          <a:xfrm flipH="1">
            <a:off x="3486150" y="2243138"/>
            <a:ext cx="211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495" name="Line 12"/>
          <p:cNvSpPr>
            <a:spLocks noChangeShapeType="1"/>
          </p:cNvSpPr>
          <p:nvPr/>
        </p:nvSpPr>
        <p:spPr bwMode="auto">
          <a:xfrm flipH="1">
            <a:off x="2743200" y="1905000"/>
            <a:ext cx="338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496" name="Line 13"/>
          <p:cNvSpPr>
            <a:spLocks noChangeShapeType="1"/>
          </p:cNvSpPr>
          <p:nvPr/>
        </p:nvSpPr>
        <p:spPr bwMode="auto">
          <a:xfrm flipH="1">
            <a:off x="2743200" y="1905000"/>
            <a:ext cx="0" cy="6096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497" name="Arc 14"/>
          <p:cNvSpPr/>
          <p:nvPr/>
        </p:nvSpPr>
        <p:spPr bwMode="auto">
          <a:xfrm>
            <a:off x="3048000" y="1905000"/>
            <a:ext cx="350838" cy="593725"/>
          </a:xfrm>
          <a:custGeom>
            <a:avLst/>
            <a:gdLst>
              <a:gd name="T0" fmla="*/ 2147483646 w 22339"/>
              <a:gd name="T1" fmla="*/ 2147483646 h 43200"/>
              <a:gd name="T2" fmla="*/ 0 w 22339"/>
              <a:gd name="T3" fmla="*/ 2147483646 h 43200"/>
              <a:gd name="T4" fmla="*/ 2147483646 w 22339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9"/>
              <a:gd name="T10" fmla="*/ 0 h 43200"/>
              <a:gd name="T11" fmla="*/ 22339 w 2233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9" h="43200" fill="none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</a:path>
              <a:path w="22339" h="43200" stroke="0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  <a:lnTo>
                  <a:pt x="739" y="21600"/>
                </a:lnTo>
                <a:lnTo>
                  <a:pt x="52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498" name="Oval 15"/>
          <p:cNvSpPr>
            <a:spLocks noChangeArrowheads="1"/>
          </p:cNvSpPr>
          <p:nvPr/>
        </p:nvSpPr>
        <p:spPr bwMode="auto">
          <a:xfrm>
            <a:off x="3411538" y="2209800"/>
            <a:ext cx="85725" cy="87313"/>
          </a:xfrm>
          <a:prstGeom prst="ellipse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20499" name="Line 16"/>
          <p:cNvSpPr>
            <a:spLocks noChangeShapeType="1"/>
          </p:cNvSpPr>
          <p:nvPr/>
        </p:nvSpPr>
        <p:spPr bwMode="auto">
          <a:xfrm flipH="1">
            <a:off x="2428875" y="3214688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00" name="Line 17"/>
          <p:cNvSpPr>
            <a:spLocks noChangeShapeType="1"/>
          </p:cNvSpPr>
          <p:nvPr/>
        </p:nvSpPr>
        <p:spPr bwMode="auto">
          <a:xfrm flipH="1">
            <a:off x="2428875" y="355282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01" name="Line 18"/>
          <p:cNvSpPr>
            <a:spLocks noChangeShapeType="1"/>
          </p:cNvSpPr>
          <p:nvPr/>
        </p:nvSpPr>
        <p:spPr bwMode="auto">
          <a:xfrm flipH="1">
            <a:off x="3486150" y="3384550"/>
            <a:ext cx="211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02" name="Line 19"/>
          <p:cNvSpPr>
            <a:spLocks noChangeShapeType="1"/>
          </p:cNvSpPr>
          <p:nvPr/>
        </p:nvSpPr>
        <p:spPr bwMode="auto">
          <a:xfrm flipH="1">
            <a:off x="2725738" y="3087688"/>
            <a:ext cx="338137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03" name="Line 20"/>
          <p:cNvSpPr>
            <a:spLocks noChangeShapeType="1"/>
          </p:cNvSpPr>
          <p:nvPr/>
        </p:nvSpPr>
        <p:spPr bwMode="auto">
          <a:xfrm>
            <a:off x="2725738" y="3087688"/>
            <a:ext cx="1587" cy="592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04" name="Line 21"/>
          <p:cNvSpPr>
            <a:spLocks noChangeShapeType="1"/>
          </p:cNvSpPr>
          <p:nvPr/>
        </p:nvSpPr>
        <p:spPr bwMode="auto">
          <a:xfrm>
            <a:off x="2725738" y="3679825"/>
            <a:ext cx="338137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05" name="Arc 22"/>
          <p:cNvSpPr/>
          <p:nvPr/>
        </p:nvSpPr>
        <p:spPr bwMode="auto">
          <a:xfrm>
            <a:off x="3063875" y="3097213"/>
            <a:ext cx="350838" cy="593725"/>
          </a:xfrm>
          <a:custGeom>
            <a:avLst/>
            <a:gdLst>
              <a:gd name="T0" fmla="*/ 2147483646 w 22335"/>
              <a:gd name="T1" fmla="*/ 2147483646 h 43200"/>
              <a:gd name="T2" fmla="*/ 0 w 22335"/>
              <a:gd name="T3" fmla="*/ 2147483646 h 43200"/>
              <a:gd name="T4" fmla="*/ 2147483646 w 22335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5"/>
              <a:gd name="T10" fmla="*/ 0 h 43200"/>
              <a:gd name="T11" fmla="*/ 22335 w 223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5" h="43200" fill="none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</a:path>
              <a:path w="22335" h="43200" stroke="0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  <a:lnTo>
                  <a:pt x="735" y="21600"/>
                </a:lnTo>
                <a:lnTo>
                  <a:pt x="48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06" name="Oval 23"/>
          <p:cNvSpPr>
            <a:spLocks noChangeArrowheads="1"/>
          </p:cNvSpPr>
          <p:nvPr/>
        </p:nvSpPr>
        <p:spPr bwMode="auto">
          <a:xfrm>
            <a:off x="3411538" y="3351213"/>
            <a:ext cx="85725" cy="87312"/>
          </a:xfrm>
          <a:prstGeom prst="ellipse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20507" name="Line 24"/>
          <p:cNvSpPr>
            <a:spLocks noChangeShapeType="1"/>
          </p:cNvSpPr>
          <p:nvPr/>
        </p:nvSpPr>
        <p:spPr bwMode="auto">
          <a:xfrm>
            <a:off x="3717925" y="2243138"/>
            <a:ext cx="3810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08" name="Line 25"/>
          <p:cNvSpPr>
            <a:spLocks noChangeShapeType="1"/>
          </p:cNvSpPr>
          <p:nvPr/>
        </p:nvSpPr>
        <p:spPr bwMode="auto">
          <a:xfrm>
            <a:off x="3717925" y="3384550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09" name="Line 26"/>
          <p:cNvSpPr>
            <a:spLocks noChangeShapeType="1"/>
          </p:cNvSpPr>
          <p:nvPr/>
        </p:nvSpPr>
        <p:spPr bwMode="auto">
          <a:xfrm>
            <a:off x="2047875" y="207327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10" name="Line 27"/>
          <p:cNvSpPr>
            <a:spLocks noChangeShapeType="1"/>
          </p:cNvSpPr>
          <p:nvPr/>
        </p:nvSpPr>
        <p:spPr bwMode="auto">
          <a:xfrm>
            <a:off x="2047875" y="355282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11" name="Line 28"/>
          <p:cNvSpPr>
            <a:spLocks noChangeShapeType="1"/>
          </p:cNvSpPr>
          <p:nvPr/>
        </p:nvSpPr>
        <p:spPr bwMode="auto">
          <a:xfrm>
            <a:off x="2428875" y="2433638"/>
            <a:ext cx="1588" cy="211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12" name="Line 29"/>
          <p:cNvSpPr>
            <a:spLocks noChangeShapeType="1"/>
          </p:cNvSpPr>
          <p:nvPr/>
        </p:nvSpPr>
        <p:spPr bwMode="auto">
          <a:xfrm>
            <a:off x="2428875" y="3003550"/>
            <a:ext cx="1588" cy="2111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13" name="Line 30"/>
          <p:cNvSpPr>
            <a:spLocks noChangeShapeType="1"/>
          </p:cNvSpPr>
          <p:nvPr/>
        </p:nvSpPr>
        <p:spPr bwMode="auto">
          <a:xfrm>
            <a:off x="3760788" y="2263775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14" name="Line 31"/>
          <p:cNvSpPr>
            <a:spLocks noChangeShapeType="1"/>
          </p:cNvSpPr>
          <p:nvPr/>
        </p:nvSpPr>
        <p:spPr bwMode="auto">
          <a:xfrm>
            <a:off x="3760788" y="3003550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15" name="Line 32"/>
          <p:cNvSpPr>
            <a:spLocks noChangeShapeType="1"/>
          </p:cNvSpPr>
          <p:nvPr/>
        </p:nvSpPr>
        <p:spPr bwMode="auto">
          <a:xfrm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16" name="Line 33"/>
          <p:cNvSpPr>
            <a:spLocks noChangeShapeType="1"/>
          </p:cNvSpPr>
          <p:nvPr/>
        </p:nvSpPr>
        <p:spPr bwMode="auto">
          <a:xfrm flipV="1"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17" name="Oval 34"/>
          <p:cNvSpPr>
            <a:spLocks noChangeArrowheads="1"/>
          </p:cNvSpPr>
          <p:nvPr/>
        </p:nvSpPr>
        <p:spPr bwMode="auto">
          <a:xfrm>
            <a:off x="3706813" y="2209800"/>
            <a:ext cx="87312" cy="873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20518" name="Oval 35"/>
          <p:cNvSpPr>
            <a:spLocks noChangeArrowheads="1"/>
          </p:cNvSpPr>
          <p:nvPr/>
        </p:nvSpPr>
        <p:spPr bwMode="auto">
          <a:xfrm>
            <a:off x="3727450" y="3351213"/>
            <a:ext cx="87313" cy="873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20519" name="Text Box 36"/>
          <p:cNvSpPr txBox="1">
            <a:spLocks noChangeArrowheads="1"/>
          </p:cNvSpPr>
          <p:nvPr/>
        </p:nvSpPr>
        <p:spPr bwMode="auto">
          <a:xfrm>
            <a:off x="5622925" y="2255838"/>
            <a:ext cx="69762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0  0</a:t>
            </a:r>
            <a:endParaRPr lang="en-US" altLang="en-US" sz="240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0  1</a:t>
            </a:r>
            <a:endParaRPr lang="en-US" altLang="en-US" sz="240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1  0</a:t>
            </a:r>
            <a:endParaRPr lang="en-US" altLang="en-US" sz="240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1  1</a:t>
            </a:r>
            <a:endParaRPr lang="en-US" altLang="en-US" sz="2400">
              <a:latin typeface="+mn-lt"/>
            </a:endParaRPr>
          </a:p>
        </p:txBody>
      </p:sp>
      <p:sp>
        <p:nvSpPr>
          <p:cNvPr id="20520" name="Text Box 37"/>
          <p:cNvSpPr txBox="1">
            <a:spLocks noChangeArrowheads="1"/>
          </p:cNvSpPr>
          <p:nvPr/>
        </p:nvSpPr>
        <p:spPr bwMode="auto">
          <a:xfrm>
            <a:off x="5546725" y="1798638"/>
            <a:ext cx="21239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S’   R’    Q   Q’</a:t>
            </a:r>
            <a:endParaRPr lang="en-US" altLang="en-US" sz="2400">
              <a:latin typeface="+mn-lt"/>
            </a:endParaRPr>
          </a:p>
        </p:txBody>
      </p:sp>
      <p:sp>
        <p:nvSpPr>
          <p:cNvPr id="20521" name="Line 38"/>
          <p:cNvSpPr>
            <a:spLocks noChangeShapeType="1"/>
          </p:cNvSpPr>
          <p:nvPr/>
        </p:nvSpPr>
        <p:spPr bwMode="auto">
          <a:xfrm>
            <a:off x="541020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0522" name="Line 39"/>
          <p:cNvSpPr>
            <a:spLocks noChangeShapeType="1"/>
          </p:cNvSpPr>
          <p:nvPr/>
        </p:nvSpPr>
        <p:spPr bwMode="auto">
          <a:xfrm>
            <a:off x="6553200" y="1752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4536" name="Text Box 40"/>
          <p:cNvSpPr txBox="1">
            <a:spLocks noChangeArrowheads="1"/>
          </p:cNvSpPr>
          <p:nvPr/>
        </p:nvSpPr>
        <p:spPr bwMode="auto">
          <a:xfrm>
            <a:off x="1203325" y="1874838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0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234537" name="Text Box 41"/>
          <p:cNvSpPr txBox="1">
            <a:spLocks noChangeArrowheads="1"/>
          </p:cNvSpPr>
          <p:nvPr/>
        </p:nvSpPr>
        <p:spPr bwMode="auto">
          <a:xfrm>
            <a:off x="1203325" y="333216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0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234538" name="Text Box 42"/>
          <p:cNvSpPr txBox="1">
            <a:spLocks noChangeArrowheads="1"/>
          </p:cNvSpPr>
          <p:nvPr/>
        </p:nvSpPr>
        <p:spPr bwMode="auto">
          <a:xfrm>
            <a:off x="4479925" y="203676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234539" name="Text Box 43"/>
          <p:cNvSpPr txBox="1">
            <a:spLocks noChangeArrowheads="1"/>
          </p:cNvSpPr>
          <p:nvPr/>
        </p:nvSpPr>
        <p:spPr bwMode="auto">
          <a:xfrm>
            <a:off x="4479925" y="317976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20527" name="Text Box 44"/>
          <p:cNvSpPr txBox="1">
            <a:spLocks noChangeArrowheads="1"/>
          </p:cNvSpPr>
          <p:nvPr/>
        </p:nvSpPr>
        <p:spPr bwMode="auto">
          <a:xfrm>
            <a:off x="3742661" y="4526340"/>
            <a:ext cx="14638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0  0      1</a:t>
            </a: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0  1      1</a:t>
            </a: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1  0      1</a:t>
            </a: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1  1      0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0528" name="Text Box 45"/>
          <p:cNvSpPr txBox="1">
            <a:spLocks noChangeArrowheads="1"/>
          </p:cNvSpPr>
          <p:nvPr/>
        </p:nvSpPr>
        <p:spPr bwMode="auto">
          <a:xfrm>
            <a:off x="3811588" y="4195763"/>
            <a:ext cx="17973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X  Y  NAND</a:t>
            </a:r>
            <a:endParaRPr lang="en-US" altLang="en-US" sz="2400">
              <a:latin typeface="+mn-lt"/>
            </a:endParaRPr>
          </a:p>
        </p:txBody>
      </p:sp>
      <p:sp>
        <p:nvSpPr>
          <p:cNvPr id="20529" name="Line 46"/>
          <p:cNvSpPr>
            <a:spLocks noChangeShapeType="1"/>
          </p:cNvSpPr>
          <p:nvPr/>
        </p:nvSpPr>
        <p:spPr bwMode="auto">
          <a:xfrm>
            <a:off x="37338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0530" name="Line 47"/>
          <p:cNvSpPr>
            <a:spLocks noChangeShapeType="1"/>
          </p:cNvSpPr>
          <p:nvPr/>
        </p:nvSpPr>
        <p:spPr bwMode="auto">
          <a:xfrm>
            <a:off x="4572000" y="4191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0531" name="Line 48"/>
          <p:cNvSpPr>
            <a:spLocks noChangeShapeType="1"/>
          </p:cNvSpPr>
          <p:nvPr/>
        </p:nvSpPr>
        <p:spPr bwMode="auto">
          <a:xfrm flipH="1">
            <a:off x="2743200" y="2513013"/>
            <a:ext cx="338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532" name="Text Box 49"/>
          <p:cNvSpPr txBox="1">
            <a:spLocks noChangeArrowheads="1"/>
          </p:cNvSpPr>
          <p:nvPr/>
        </p:nvSpPr>
        <p:spPr bwMode="auto">
          <a:xfrm>
            <a:off x="6705600" y="3657600"/>
            <a:ext cx="15504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0  1  Hold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20533" name="Text Box 50"/>
          <p:cNvSpPr txBox="1">
            <a:spLocks noChangeArrowheads="1"/>
          </p:cNvSpPr>
          <p:nvPr/>
        </p:nvSpPr>
        <p:spPr bwMode="auto">
          <a:xfrm>
            <a:off x="6705600" y="2590800"/>
            <a:ext cx="13468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  0  Set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20534" name="Text Box 51"/>
          <p:cNvSpPr txBox="1">
            <a:spLocks noChangeArrowheads="1"/>
          </p:cNvSpPr>
          <p:nvPr/>
        </p:nvSpPr>
        <p:spPr bwMode="auto">
          <a:xfrm>
            <a:off x="6705600" y="2971800"/>
            <a:ext cx="17075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0  1  Reset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20535" name="Text Box 52"/>
          <p:cNvSpPr txBox="1">
            <a:spLocks noChangeArrowheads="1"/>
          </p:cNvSpPr>
          <p:nvPr/>
        </p:nvSpPr>
        <p:spPr bwMode="auto">
          <a:xfrm>
            <a:off x="6705600" y="3332163"/>
            <a:ext cx="15504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  0  Hold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234549" name="Text Box 53"/>
          <p:cNvSpPr txBox="1">
            <a:spLocks noChangeArrowheads="1"/>
          </p:cNvSpPr>
          <p:nvPr/>
        </p:nvSpPr>
        <p:spPr bwMode="auto">
          <a:xfrm>
            <a:off x="6705600" y="2193925"/>
            <a:ext cx="17556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+mn-lt"/>
              </a:rPr>
              <a:t>1  1 Invalid</a:t>
            </a:r>
            <a:endParaRPr lang="en-US" altLang="en-US" sz="2400" b="1" dirty="0">
              <a:solidFill>
                <a:schemeClr val="hlink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36" grpId="0" autoUpdateAnimBg="0" build="p"/>
      <p:bldP spid="234537" grpId="0" autoUpdateAnimBg="0" build="p"/>
      <p:bldP spid="234538" grpId="0" autoUpdateAnimBg="0" build="p"/>
      <p:bldP spid="234539" grpId="0" autoUpdateAnimBg="0" build="p"/>
      <p:bldP spid="234549" grpId="0" autoUpdateAnimBg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SR Latch (NOR version)</a:t>
            </a:r>
            <a:endParaRPr lang="en-US" dirty="0">
              <a:latin typeface="+mn-lt"/>
            </a:endParaRPr>
          </a:p>
        </p:txBody>
      </p:sp>
      <p:grpSp>
        <p:nvGrpSpPr>
          <p:cNvPr id="50" name="Group 1"/>
          <p:cNvGrpSpPr/>
          <p:nvPr/>
        </p:nvGrpSpPr>
        <p:grpSpPr bwMode="auto">
          <a:xfrm>
            <a:off x="888054" y="1772821"/>
            <a:ext cx="7743825" cy="2286000"/>
            <a:chOff x="2084388" y="2384426"/>
            <a:chExt cx="5568914" cy="1884989"/>
          </a:xfrm>
        </p:grpSpPr>
        <p:sp>
          <p:nvSpPr>
            <p:cNvPr id="51" name="Line 42"/>
            <p:cNvSpPr>
              <a:spLocks noChangeShapeType="1"/>
            </p:cNvSpPr>
            <p:nvPr/>
          </p:nvSpPr>
          <p:spPr bwMode="auto">
            <a:xfrm>
              <a:off x="2505076" y="2744788"/>
              <a:ext cx="239712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/>
            <p:cNvSpPr/>
            <p:nvPr/>
          </p:nvSpPr>
          <p:spPr bwMode="auto">
            <a:xfrm>
              <a:off x="2727326" y="2427288"/>
              <a:ext cx="512762" cy="203200"/>
            </a:xfrm>
            <a:custGeom>
              <a:avLst/>
              <a:gdLst>
                <a:gd name="T0" fmla="*/ 0 w 598"/>
                <a:gd name="T1" fmla="*/ 0 h 237"/>
                <a:gd name="T2" fmla="*/ 2147483647 w 598"/>
                <a:gd name="T3" fmla="*/ 2147483647 h 237"/>
                <a:gd name="T4" fmla="*/ 2147483647 w 598"/>
                <a:gd name="T5" fmla="*/ 2147483647 h 237"/>
                <a:gd name="T6" fmla="*/ 2147483647 w 598"/>
                <a:gd name="T7" fmla="*/ 2147483647 h 237"/>
                <a:gd name="T8" fmla="*/ 2147483647 w 598"/>
                <a:gd name="T9" fmla="*/ 2147483647 h 237"/>
                <a:gd name="T10" fmla="*/ 2147483647 w 598"/>
                <a:gd name="T11" fmla="*/ 2147483647 h 237"/>
                <a:gd name="T12" fmla="*/ 2147483647 w 598"/>
                <a:gd name="T13" fmla="*/ 2147483647 h 237"/>
                <a:gd name="T14" fmla="*/ 2147483647 w 598"/>
                <a:gd name="T15" fmla="*/ 2147483647 h 237"/>
                <a:gd name="T16" fmla="*/ 2147483647 w 598"/>
                <a:gd name="T17" fmla="*/ 2147483647 h 237"/>
                <a:gd name="T18" fmla="*/ 2147483647 w 598"/>
                <a:gd name="T19" fmla="*/ 2147483647 h 237"/>
                <a:gd name="T20" fmla="*/ 2147483647 w 598"/>
                <a:gd name="T21" fmla="*/ 2147483647 h 237"/>
                <a:gd name="T22" fmla="*/ 2147483647 w 598"/>
                <a:gd name="T23" fmla="*/ 2147483647 h 237"/>
                <a:gd name="T24" fmla="*/ 2147483647 w 598"/>
                <a:gd name="T25" fmla="*/ 2147483647 h 237"/>
                <a:gd name="T26" fmla="*/ 2147483647 w 598"/>
                <a:gd name="T27" fmla="*/ 2147483647 h 2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98"/>
                <a:gd name="T43" fmla="*/ 0 h 237"/>
                <a:gd name="T44" fmla="*/ 598 w 598"/>
                <a:gd name="T45" fmla="*/ 237 h 2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98" h="237">
                  <a:moveTo>
                    <a:pt x="0" y="0"/>
                  </a:moveTo>
                  <a:cubicBezTo>
                    <a:pt x="251" y="0"/>
                    <a:pt x="251" y="0"/>
                    <a:pt x="269" y="1"/>
                  </a:cubicBezTo>
                  <a:cubicBezTo>
                    <a:pt x="288" y="2"/>
                    <a:pt x="288" y="2"/>
                    <a:pt x="305" y="5"/>
                  </a:cubicBezTo>
                  <a:cubicBezTo>
                    <a:pt x="323" y="7"/>
                    <a:pt x="323" y="7"/>
                    <a:pt x="343" y="14"/>
                  </a:cubicBezTo>
                  <a:cubicBezTo>
                    <a:pt x="363" y="20"/>
                    <a:pt x="363" y="20"/>
                    <a:pt x="380" y="29"/>
                  </a:cubicBezTo>
                  <a:cubicBezTo>
                    <a:pt x="398" y="37"/>
                    <a:pt x="398" y="37"/>
                    <a:pt x="413" y="46"/>
                  </a:cubicBezTo>
                  <a:cubicBezTo>
                    <a:pt x="429" y="55"/>
                    <a:pt x="429" y="55"/>
                    <a:pt x="441" y="63"/>
                  </a:cubicBezTo>
                  <a:cubicBezTo>
                    <a:pt x="454" y="71"/>
                    <a:pt x="454" y="71"/>
                    <a:pt x="463" y="78"/>
                  </a:cubicBezTo>
                  <a:cubicBezTo>
                    <a:pt x="471" y="85"/>
                    <a:pt x="471" y="85"/>
                    <a:pt x="481" y="92"/>
                  </a:cubicBezTo>
                  <a:cubicBezTo>
                    <a:pt x="491" y="99"/>
                    <a:pt x="491" y="99"/>
                    <a:pt x="502" y="110"/>
                  </a:cubicBezTo>
                  <a:cubicBezTo>
                    <a:pt x="513" y="121"/>
                    <a:pt x="513" y="121"/>
                    <a:pt x="525" y="136"/>
                  </a:cubicBezTo>
                  <a:cubicBezTo>
                    <a:pt x="538" y="151"/>
                    <a:pt x="538" y="151"/>
                    <a:pt x="550" y="169"/>
                  </a:cubicBezTo>
                  <a:cubicBezTo>
                    <a:pt x="563" y="186"/>
                    <a:pt x="563" y="186"/>
                    <a:pt x="576" y="204"/>
                  </a:cubicBezTo>
                  <a:cubicBezTo>
                    <a:pt x="589" y="222"/>
                    <a:pt x="589" y="222"/>
                    <a:pt x="598" y="237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/>
            <p:cNvSpPr/>
            <p:nvPr/>
          </p:nvSpPr>
          <p:spPr bwMode="auto">
            <a:xfrm>
              <a:off x="2727326" y="2632076"/>
              <a:ext cx="512762" cy="203200"/>
            </a:xfrm>
            <a:custGeom>
              <a:avLst/>
              <a:gdLst>
                <a:gd name="T0" fmla="*/ 0 w 598"/>
                <a:gd name="T1" fmla="*/ 2147483647 h 237"/>
                <a:gd name="T2" fmla="*/ 2147483647 w 598"/>
                <a:gd name="T3" fmla="*/ 2147483647 h 237"/>
                <a:gd name="T4" fmla="*/ 2147483647 w 598"/>
                <a:gd name="T5" fmla="*/ 2147483647 h 237"/>
                <a:gd name="T6" fmla="*/ 2147483647 w 598"/>
                <a:gd name="T7" fmla="*/ 2147483647 h 237"/>
                <a:gd name="T8" fmla="*/ 2147483647 w 598"/>
                <a:gd name="T9" fmla="*/ 2147483647 h 237"/>
                <a:gd name="T10" fmla="*/ 2147483647 w 598"/>
                <a:gd name="T11" fmla="*/ 2147483647 h 237"/>
                <a:gd name="T12" fmla="*/ 2147483647 w 598"/>
                <a:gd name="T13" fmla="*/ 2147483647 h 237"/>
                <a:gd name="T14" fmla="*/ 2147483647 w 598"/>
                <a:gd name="T15" fmla="*/ 2147483647 h 237"/>
                <a:gd name="T16" fmla="*/ 2147483647 w 598"/>
                <a:gd name="T17" fmla="*/ 2147483647 h 237"/>
                <a:gd name="T18" fmla="*/ 2147483647 w 598"/>
                <a:gd name="T19" fmla="*/ 2147483647 h 237"/>
                <a:gd name="T20" fmla="*/ 2147483647 w 598"/>
                <a:gd name="T21" fmla="*/ 2147483647 h 237"/>
                <a:gd name="T22" fmla="*/ 2147483647 w 598"/>
                <a:gd name="T23" fmla="*/ 2147483647 h 237"/>
                <a:gd name="T24" fmla="*/ 2147483647 w 598"/>
                <a:gd name="T25" fmla="*/ 2147483647 h 237"/>
                <a:gd name="T26" fmla="*/ 2147483647 w 598"/>
                <a:gd name="T27" fmla="*/ 0 h 2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98"/>
                <a:gd name="T43" fmla="*/ 0 h 237"/>
                <a:gd name="T44" fmla="*/ 598 w 598"/>
                <a:gd name="T45" fmla="*/ 237 h 2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98" h="237">
                  <a:moveTo>
                    <a:pt x="0" y="237"/>
                  </a:moveTo>
                  <a:cubicBezTo>
                    <a:pt x="251" y="237"/>
                    <a:pt x="251" y="237"/>
                    <a:pt x="269" y="236"/>
                  </a:cubicBezTo>
                  <a:cubicBezTo>
                    <a:pt x="288" y="235"/>
                    <a:pt x="288" y="235"/>
                    <a:pt x="305" y="232"/>
                  </a:cubicBezTo>
                  <a:cubicBezTo>
                    <a:pt x="323" y="230"/>
                    <a:pt x="323" y="230"/>
                    <a:pt x="343" y="223"/>
                  </a:cubicBezTo>
                  <a:cubicBezTo>
                    <a:pt x="363" y="217"/>
                    <a:pt x="363" y="217"/>
                    <a:pt x="380" y="208"/>
                  </a:cubicBezTo>
                  <a:cubicBezTo>
                    <a:pt x="398" y="200"/>
                    <a:pt x="398" y="200"/>
                    <a:pt x="413" y="191"/>
                  </a:cubicBezTo>
                  <a:cubicBezTo>
                    <a:pt x="429" y="182"/>
                    <a:pt x="429" y="182"/>
                    <a:pt x="441" y="174"/>
                  </a:cubicBezTo>
                  <a:cubicBezTo>
                    <a:pt x="454" y="166"/>
                    <a:pt x="454" y="166"/>
                    <a:pt x="463" y="159"/>
                  </a:cubicBezTo>
                  <a:cubicBezTo>
                    <a:pt x="471" y="152"/>
                    <a:pt x="471" y="152"/>
                    <a:pt x="481" y="145"/>
                  </a:cubicBezTo>
                  <a:cubicBezTo>
                    <a:pt x="491" y="138"/>
                    <a:pt x="491" y="138"/>
                    <a:pt x="502" y="127"/>
                  </a:cubicBezTo>
                  <a:cubicBezTo>
                    <a:pt x="513" y="116"/>
                    <a:pt x="513" y="116"/>
                    <a:pt x="525" y="101"/>
                  </a:cubicBezTo>
                  <a:cubicBezTo>
                    <a:pt x="538" y="86"/>
                    <a:pt x="538" y="86"/>
                    <a:pt x="550" y="68"/>
                  </a:cubicBezTo>
                  <a:cubicBezTo>
                    <a:pt x="563" y="51"/>
                    <a:pt x="563" y="51"/>
                    <a:pt x="576" y="33"/>
                  </a:cubicBezTo>
                  <a:cubicBezTo>
                    <a:pt x="589" y="15"/>
                    <a:pt x="589" y="15"/>
                    <a:pt x="598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5"/>
            <p:cNvSpPr/>
            <p:nvPr/>
          </p:nvSpPr>
          <p:spPr bwMode="auto">
            <a:xfrm>
              <a:off x="2722563" y="2427288"/>
              <a:ext cx="60325" cy="204787"/>
            </a:xfrm>
            <a:custGeom>
              <a:avLst/>
              <a:gdLst>
                <a:gd name="T0" fmla="*/ 0 w 71"/>
                <a:gd name="T1" fmla="*/ 0 h 239"/>
                <a:gd name="T2" fmla="*/ 2147483647 w 71"/>
                <a:gd name="T3" fmla="*/ 2147483647 h 239"/>
                <a:gd name="T4" fmla="*/ 2147483647 w 71"/>
                <a:gd name="T5" fmla="*/ 2147483647 h 239"/>
                <a:gd name="T6" fmla="*/ 2147483647 w 71"/>
                <a:gd name="T7" fmla="*/ 2147483647 h 239"/>
                <a:gd name="T8" fmla="*/ 2147483647 w 71"/>
                <a:gd name="T9" fmla="*/ 2147483647 h 239"/>
                <a:gd name="T10" fmla="*/ 2147483647 w 71"/>
                <a:gd name="T11" fmla="*/ 2147483647 h 239"/>
                <a:gd name="T12" fmla="*/ 2147483647 w 71"/>
                <a:gd name="T13" fmla="*/ 2147483647 h 239"/>
                <a:gd name="T14" fmla="*/ 2147483647 w 71"/>
                <a:gd name="T15" fmla="*/ 2147483647 h 2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1"/>
                <a:gd name="T25" fmla="*/ 0 h 239"/>
                <a:gd name="T26" fmla="*/ 71 w 71"/>
                <a:gd name="T27" fmla="*/ 239 h 23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" h="239">
                  <a:moveTo>
                    <a:pt x="0" y="0"/>
                  </a:moveTo>
                  <a:cubicBezTo>
                    <a:pt x="16" y="29"/>
                    <a:pt x="16" y="29"/>
                    <a:pt x="22" y="44"/>
                  </a:cubicBezTo>
                  <a:cubicBezTo>
                    <a:pt x="29" y="59"/>
                    <a:pt x="29" y="59"/>
                    <a:pt x="35" y="77"/>
                  </a:cubicBezTo>
                  <a:cubicBezTo>
                    <a:pt x="42" y="95"/>
                    <a:pt x="42" y="95"/>
                    <a:pt x="48" y="113"/>
                  </a:cubicBezTo>
                  <a:cubicBezTo>
                    <a:pt x="54" y="131"/>
                    <a:pt x="54" y="131"/>
                    <a:pt x="59" y="149"/>
                  </a:cubicBezTo>
                  <a:cubicBezTo>
                    <a:pt x="65" y="167"/>
                    <a:pt x="65" y="167"/>
                    <a:pt x="66" y="183"/>
                  </a:cubicBezTo>
                  <a:cubicBezTo>
                    <a:pt x="67" y="199"/>
                    <a:pt x="67" y="199"/>
                    <a:pt x="69" y="208"/>
                  </a:cubicBezTo>
                  <a:cubicBezTo>
                    <a:pt x="71" y="217"/>
                    <a:pt x="71" y="217"/>
                    <a:pt x="70" y="239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/>
            <p:cNvSpPr/>
            <p:nvPr/>
          </p:nvSpPr>
          <p:spPr bwMode="auto">
            <a:xfrm>
              <a:off x="2722563" y="2630488"/>
              <a:ext cx="60325" cy="204787"/>
            </a:xfrm>
            <a:custGeom>
              <a:avLst/>
              <a:gdLst>
                <a:gd name="T0" fmla="*/ 0 w 71"/>
                <a:gd name="T1" fmla="*/ 2147483647 h 239"/>
                <a:gd name="T2" fmla="*/ 2147483647 w 71"/>
                <a:gd name="T3" fmla="*/ 2147483647 h 239"/>
                <a:gd name="T4" fmla="*/ 2147483647 w 71"/>
                <a:gd name="T5" fmla="*/ 2147483647 h 239"/>
                <a:gd name="T6" fmla="*/ 2147483647 w 71"/>
                <a:gd name="T7" fmla="*/ 2147483647 h 239"/>
                <a:gd name="T8" fmla="*/ 2147483647 w 71"/>
                <a:gd name="T9" fmla="*/ 2147483647 h 239"/>
                <a:gd name="T10" fmla="*/ 2147483647 w 71"/>
                <a:gd name="T11" fmla="*/ 2147483647 h 239"/>
                <a:gd name="T12" fmla="*/ 2147483647 w 71"/>
                <a:gd name="T13" fmla="*/ 2147483647 h 239"/>
                <a:gd name="T14" fmla="*/ 2147483647 w 71"/>
                <a:gd name="T15" fmla="*/ 0 h 2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1"/>
                <a:gd name="T25" fmla="*/ 0 h 239"/>
                <a:gd name="T26" fmla="*/ 71 w 71"/>
                <a:gd name="T27" fmla="*/ 239 h 23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" h="239">
                  <a:moveTo>
                    <a:pt x="0" y="239"/>
                  </a:moveTo>
                  <a:cubicBezTo>
                    <a:pt x="16" y="210"/>
                    <a:pt x="16" y="210"/>
                    <a:pt x="22" y="195"/>
                  </a:cubicBezTo>
                  <a:cubicBezTo>
                    <a:pt x="29" y="180"/>
                    <a:pt x="29" y="180"/>
                    <a:pt x="35" y="162"/>
                  </a:cubicBezTo>
                  <a:cubicBezTo>
                    <a:pt x="42" y="144"/>
                    <a:pt x="42" y="144"/>
                    <a:pt x="48" y="126"/>
                  </a:cubicBezTo>
                  <a:cubicBezTo>
                    <a:pt x="54" y="108"/>
                    <a:pt x="54" y="108"/>
                    <a:pt x="59" y="90"/>
                  </a:cubicBezTo>
                  <a:cubicBezTo>
                    <a:pt x="65" y="72"/>
                    <a:pt x="65" y="72"/>
                    <a:pt x="66" y="56"/>
                  </a:cubicBezTo>
                  <a:cubicBezTo>
                    <a:pt x="67" y="40"/>
                    <a:pt x="67" y="40"/>
                    <a:pt x="69" y="31"/>
                  </a:cubicBezTo>
                  <a:cubicBezTo>
                    <a:pt x="71" y="22"/>
                    <a:pt x="71" y="22"/>
                    <a:pt x="7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47"/>
            <p:cNvSpPr>
              <a:spLocks noChangeShapeType="1"/>
            </p:cNvSpPr>
            <p:nvPr/>
          </p:nvSpPr>
          <p:spPr bwMode="auto">
            <a:xfrm>
              <a:off x="2505076" y="3481388"/>
              <a:ext cx="239712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48"/>
            <p:cNvSpPr>
              <a:spLocks noChangeShapeType="1"/>
            </p:cNvSpPr>
            <p:nvPr/>
          </p:nvSpPr>
          <p:spPr bwMode="auto">
            <a:xfrm>
              <a:off x="2505076" y="3721101"/>
              <a:ext cx="239712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/>
            <p:cNvSpPr/>
            <p:nvPr/>
          </p:nvSpPr>
          <p:spPr bwMode="auto">
            <a:xfrm>
              <a:off x="2727326" y="3400426"/>
              <a:ext cx="512762" cy="203200"/>
            </a:xfrm>
            <a:custGeom>
              <a:avLst/>
              <a:gdLst>
                <a:gd name="T0" fmla="*/ 0 w 598"/>
                <a:gd name="T1" fmla="*/ 0 h 237"/>
                <a:gd name="T2" fmla="*/ 2147483647 w 598"/>
                <a:gd name="T3" fmla="*/ 2147483647 h 237"/>
                <a:gd name="T4" fmla="*/ 2147483647 w 598"/>
                <a:gd name="T5" fmla="*/ 2147483647 h 237"/>
                <a:gd name="T6" fmla="*/ 2147483647 w 598"/>
                <a:gd name="T7" fmla="*/ 2147483647 h 237"/>
                <a:gd name="T8" fmla="*/ 2147483647 w 598"/>
                <a:gd name="T9" fmla="*/ 2147483647 h 237"/>
                <a:gd name="T10" fmla="*/ 2147483647 w 598"/>
                <a:gd name="T11" fmla="*/ 2147483647 h 237"/>
                <a:gd name="T12" fmla="*/ 2147483647 w 598"/>
                <a:gd name="T13" fmla="*/ 2147483647 h 237"/>
                <a:gd name="T14" fmla="*/ 2147483647 w 598"/>
                <a:gd name="T15" fmla="*/ 2147483647 h 237"/>
                <a:gd name="T16" fmla="*/ 2147483647 w 598"/>
                <a:gd name="T17" fmla="*/ 2147483647 h 237"/>
                <a:gd name="T18" fmla="*/ 2147483647 w 598"/>
                <a:gd name="T19" fmla="*/ 2147483647 h 237"/>
                <a:gd name="T20" fmla="*/ 2147483647 w 598"/>
                <a:gd name="T21" fmla="*/ 2147483647 h 237"/>
                <a:gd name="T22" fmla="*/ 2147483647 w 598"/>
                <a:gd name="T23" fmla="*/ 2147483647 h 237"/>
                <a:gd name="T24" fmla="*/ 2147483647 w 598"/>
                <a:gd name="T25" fmla="*/ 2147483647 h 237"/>
                <a:gd name="T26" fmla="*/ 2147483647 w 598"/>
                <a:gd name="T27" fmla="*/ 2147483647 h 2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98"/>
                <a:gd name="T43" fmla="*/ 0 h 237"/>
                <a:gd name="T44" fmla="*/ 598 w 598"/>
                <a:gd name="T45" fmla="*/ 237 h 2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98" h="237">
                  <a:moveTo>
                    <a:pt x="0" y="0"/>
                  </a:moveTo>
                  <a:cubicBezTo>
                    <a:pt x="251" y="0"/>
                    <a:pt x="251" y="0"/>
                    <a:pt x="269" y="1"/>
                  </a:cubicBezTo>
                  <a:cubicBezTo>
                    <a:pt x="288" y="2"/>
                    <a:pt x="288" y="2"/>
                    <a:pt x="305" y="5"/>
                  </a:cubicBezTo>
                  <a:cubicBezTo>
                    <a:pt x="323" y="7"/>
                    <a:pt x="323" y="7"/>
                    <a:pt x="343" y="13"/>
                  </a:cubicBezTo>
                  <a:cubicBezTo>
                    <a:pt x="363" y="20"/>
                    <a:pt x="363" y="20"/>
                    <a:pt x="380" y="28"/>
                  </a:cubicBezTo>
                  <a:cubicBezTo>
                    <a:pt x="398" y="37"/>
                    <a:pt x="398" y="37"/>
                    <a:pt x="413" y="46"/>
                  </a:cubicBezTo>
                  <a:cubicBezTo>
                    <a:pt x="429" y="55"/>
                    <a:pt x="429" y="55"/>
                    <a:pt x="441" y="63"/>
                  </a:cubicBezTo>
                  <a:cubicBezTo>
                    <a:pt x="454" y="71"/>
                    <a:pt x="454" y="71"/>
                    <a:pt x="463" y="78"/>
                  </a:cubicBezTo>
                  <a:cubicBezTo>
                    <a:pt x="471" y="85"/>
                    <a:pt x="471" y="85"/>
                    <a:pt x="481" y="91"/>
                  </a:cubicBezTo>
                  <a:cubicBezTo>
                    <a:pt x="491" y="98"/>
                    <a:pt x="491" y="98"/>
                    <a:pt x="502" y="110"/>
                  </a:cubicBezTo>
                  <a:cubicBezTo>
                    <a:pt x="513" y="121"/>
                    <a:pt x="513" y="121"/>
                    <a:pt x="525" y="136"/>
                  </a:cubicBezTo>
                  <a:cubicBezTo>
                    <a:pt x="538" y="151"/>
                    <a:pt x="538" y="151"/>
                    <a:pt x="550" y="168"/>
                  </a:cubicBezTo>
                  <a:cubicBezTo>
                    <a:pt x="563" y="186"/>
                    <a:pt x="563" y="186"/>
                    <a:pt x="576" y="204"/>
                  </a:cubicBezTo>
                  <a:cubicBezTo>
                    <a:pt x="589" y="222"/>
                    <a:pt x="589" y="222"/>
                    <a:pt x="598" y="237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/>
            <p:cNvSpPr/>
            <p:nvPr/>
          </p:nvSpPr>
          <p:spPr bwMode="auto">
            <a:xfrm>
              <a:off x="2727326" y="3603626"/>
              <a:ext cx="512762" cy="204787"/>
            </a:xfrm>
            <a:custGeom>
              <a:avLst/>
              <a:gdLst>
                <a:gd name="T0" fmla="*/ 0 w 598"/>
                <a:gd name="T1" fmla="*/ 2147483647 h 238"/>
                <a:gd name="T2" fmla="*/ 2147483647 w 598"/>
                <a:gd name="T3" fmla="*/ 2147483647 h 238"/>
                <a:gd name="T4" fmla="*/ 2147483647 w 598"/>
                <a:gd name="T5" fmla="*/ 2147483647 h 238"/>
                <a:gd name="T6" fmla="*/ 2147483647 w 598"/>
                <a:gd name="T7" fmla="*/ 2147483647 h 238"/>
                <a:gd name="T8" fmla="*/ 2147483647 w 598"/>
                <a:gd name="T9" fmla="*/ 2147483647 h 238"/>
                <a:gd name="T10" fmla="*/ 2147483647 w 598"/>
                <a:gd name="T11" fmla="*/ 2147483647 h 238"/>
                <a:gd name="T12" fmla="*/ 2147483647 w 598"/>
                <a:gd name="T13" fmla="*/ 2147483647 h 238"/>
                <a:gd name="T14" fmla="*/ 2147483647 w 598"/>
                <a:gd name="T15" fmla="*/ 2147483647 h 238"/>
                <a:gd name="T16" fmla="*/ 2147483647 w 598"/>
                <a:gd name="T17" fmla="*/ 2147483647 h 238"/>
                <a:gd name="T18" fmla="*/ 2147483647 w 598"/>
                <a:gd name="T19" fmla="*/ 2147483647 h 238"/>
                <a:gd name="T20" fmla="*/ 2147483647 w 598"/>
                <a:gd name="T21" fmla="*/ 2147483647 h 238"/>
                <a:gd name="T22" fmla="*/ 2147483647 w 598"/>
                <a:gd name="T23" fmla="*/ 2147483647 h 238"/>
                <a:gd name="T24" fmla="*/ 2147483647 w 598"/>
                <a:gd name="T25" fmla="*/ 2147483647 h 238"/>
                <a:gd name="T26" fmla="*/ 2147483647 w 598"/>
                <a:gd name="T27" fmla="*/ 0 h 23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98"/>
                <a:gd name="T43" fmla="*/ 0 h 238"/>
                <a:gd name="T44" fmla="*/ 598 w 598"/>
                <a:gd name="T45" fmla="*/ 238 h 23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98" h="238">
                  <a:moveTo>
                    <a:pt x="0" y="238"/>
                  </a:moveTo>
                  <a:cubicBezTo>
                    <a:pt x="251" y="238"/>
                    <a:pt x="251" y="238"/>
                    <a:pt x="269" y="237"/>
                  </a:cubicBezTo>
                  <a:cubicBezTo>
                    <a:pt x="288" y="235"/>
                    <a:pt x="288" y="235"/>
                    <a:pt x="305" y="233"/>
                  </a:cubicBezTo>
                  <a:cubicBezTo>
                    <a:pt x="323" y="230"/>
                    <a:pt x="323" y="230"/>
                    <a:pt x="343" y="224"/>
                  </a:cubicBezTo>
                  <a:cubicBezTo>
                    <a:pt x="363" y="218"/>
                    <a:pt x="363" y="218"/>
                    <a:pt x="380" y="209"/>
                  </a:cubicBezTo>
                  <a:cubicBezTo>
                    <a:pt x="398" y="200"/>
                    <a:pt x="398" y="200"/>
                    <a:pt x="413" y="192"/>
                  </a:cubicBezTo>
                  <a:cubicBezTo>
                    <a:pt x="429" y="183"/>
                    <a:pt x="429" y="183"/>
                    <a:pt x="441" y="175"/>
                  </a:cubicBezTo>
                  <a:cubicBezTo>
                    <a:pt x="454" y="167"/>
                    <a:pt x="454" y="167"/>
                    <a:pt x="463" y="160"/>
                  </a:cubicBezTo>
                  <a:cubicBezTo>
                    <a:pt x="471" y="153"/>
                    <a:pt x="471" y="153"/>
                    <a:pt x="481" y="146"/>
                  </a:cubicBezTo>
                  <a:cubicBezTo>
                    <a:pt x="491" y="139"/>
                    <a:pt x="491" y="139"/>
                    <a:pt x="502" y="128"/>
                  </a:cubicBezTo>
                  <a:cubicBezTo>
                    <a:pt x="513" y="117"/>
                    <a:pt x="513" y="117"/>
                    <a:pt x="525" y="102"/>
                  </a:cubicBezTo>
                  <a:cubicBezTo>
                    <a:pt x="538" y="87"/>
                    <a:pt x="538" y="87"/>
                    <a:pt x="550" y="69"/>
                  </a:cubicBezTo>
                  <a:cubicBezTo>
                    <a:pt x="563" y="52"/>
                    <a:pt x="563" y="52"/>
                    <a:pt x="576" y="33"/>
                  </a:cubicBezTo>
                  <a:cubicBezTo>
                    <a:pt x="589" y="15"/>
                    <a:pt x="589" y="15"/>
                    <a:pt x="598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/>
            <p:cNvSpPr/>
            <p:nvPr/>
          </p:nvSpPr>
          <p:spPr bwMode="auto">
            <a:xfrm>
              <a:off x="2722563" y="3400426"/>
              <a:ext cx="60325" cy="203200"/>
            </a:xfrm>
            <a:custGeom>
              <a:avLst/>
              <a:gdLst>
                <a:gd name="T0" fmla="*/ 0 w 71"/>
                <a:gd name="T1" fmla="*/ 0 h 238"/>
                <a:gd name="T2" fmla="*/ 2147483647 w 71"/>
                <a:gd name="T3" fmla="*/ 2147483647 h 238"/>
                <a:gd name="T4" fmla="*/ 2147483647 w 71"/>
                <a:gd name="T5" fmla="*/ 2147483647 h 238"/>
                <a:gd name="T6" fmla="*/ 2147483647 w 71"/>
                <a:gd name="T7" fmla="*/ 2147483647 h 238"/>
                <a:gd name="T8" fmla="*/ 2147483647 w 71"/>
                <a:gd name="T9" fmla="*/ 2147483647 h 238"/>
                <a:gd name="T10" fmla="*/ 2147483647 w 71"/>
                <a:gd name="T11" fmla="*/ 2147483647 h 238"/>
                <a:gd name="T12" fmla="*/ 2147483647 w 71"/>
                <a:gd name="T13" fmla="*/ 2147483647 h 238"/>
                <a:gd name="T14" fmla="*/ 2147483647 w 71"/>
                <a:gd name="T15" fmla="*/ 2147483647 h 2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1"/>
                <a:gd name="T25" fmla="*/ 0 h 238"/>
                <a:gd name="T26" fmla="*/ 71 w 71"/>
                <a:gd name="T27" fmla="*/ 238 h 2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" h="238">
                  <a:moveTo>
                    <a:pt x="0" y="0"/>
                  </a:moveTo>
                  <a:cubicBezTo>
                    <a:pt x="16" y="28"/>
                    <a:pt x="16" y="28"/>
                    <a:pt x="22" y="43"/>
                  </a:cubicBezTo>
                  <a:cubicBezTo>
                    <a:pt x="29" y="58"/>
                    <a:pt x="29" y="58"/>
                    <a:pt x="35" y="76"/>
                  </a:cubicBezTo>
                  <a:cubicBezTo>
                    <a:pt x="42" y="95"/>
                    <a:pt x="42" y="95"/>
                    <a:pt x="48" y="113"/>
                  </a:cubicBezTo>
                  <a:cubicBezTo>
                    <a:pt x="54" y="131"/>
                    <a:pt x="54" y="131"/>
                    <a:pt x="59" y="149"/>
                  </a:cubicBezTo>
                  <a:cubicBezTo>
                    <a:pt x="65" y="167"/>
                    <a:pt x="65" y="167"/>
                    <a:pt x="66" y="183"/>
                  </a:cubicBezTo>
                  <a:cubicBezTo>
                    <a:pt x="67" y="198"/>
                    <a:pt x="67" y="198"/>
                    <a:pt x="69" y="208"/>
                  </a:cubicBezTo>
                  <a:cubicBezTo>
                    <a:pt x="71" y="217"/>
                    <a:pt x="71" y="217"/>
                    <a:pt x="70" y="238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/>
            <p:cNvSpPr/>
            <p:nvPr/>
          </p:nvSpPr>
          <p:spPr bwMode="auto">
            <a:xfrm>
              <a:off x="2722563" y="3603626"/>
              <a:ext cx="60325" cy="204787"/>
            </a:xfrm>
            <a:custGeom>
              <a:avLst/>
              <a:gdLst>
                <a:gd name="T0" fmla="*/ 0 w 71"/>
                <a:gd name="T1" fmla="*/ 2147483647 h 239"/>
                <a:gd name="T2" fmla="*/ 2147483647 w 71"/>
                <a:gd name="T3" fmla="*/ 2147483647 h 239"/>
                <a:gd name="T4" fmla="*/ 2147483647 w 71"/>
                <a:gd name="T5" fmla="*/ 2147483647 h 239"/>
                <a:gd name="T6" fmla="*/ 2147483647 w 71"/>
                <a:gd name="T7" fmla="*/ 2147483647 h 239"/>
                <a:gd name="T8" fmla="*/ 2147483647 w 71"/>
                <a:gd name="T9" fmla="*/ 2147483647 h 239"/>
                <a:gd name="T10" fmla="*/ 2147483647 w 71"/>
                <a:gd name="T11" fmla="*/ 2147483647 h 239"/>
                <a:gd name="T12" fmla="*/ 2147483647 w 71"/>
                <a:gd name="T13" fmla="*/ 2147483647 h 239"/>
                <a:gd name="T14" fmla="*/ 2147483647 w 71"/>
                <a:gd name="T15" fmla="*/ 0 h 2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1"/>
                <a:gd name="T25" fmla="*/ 0 h 239"/>
                <a:gd name="T26" fmla="*/ 71 w 71"/>
                <a:gd name="T27" fmla="*/ 239 h 23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" h="239">
                  <a:moveTo>
                    <a:pt x="0" y="239"/>
                  </a:moveTo>
                  <a:cubicBezTo>
                    <a:pt x="16" y="210"/>
                    <a:pt x="16" y="210"/>
                    <a:pt x="22" y="195"/>
                  </a:cubicBezTo>
                  <a:cubicBezTo>
                    <a:pt x="29" y="180"/>
                    <a:pt x="29" y="180"/>
                    <a:pt x="35" y="162"/>
                  </a:cubicBezTo>
                  <a:cubicBezTo>
                    <a:pt x="42" y="144"/>
                    <a:pt x="42" y="144"/>
                    <a:pt x="48" y="126"/>
                  </a:cubicBezTo>
                  <a:cubicBezTo>
                    <a:pt x="54" y="108"/>
                    <a:pt x="54" y="108"/>
                    <a:pt x="59" y="89"/>
                  </a:cubicBezTo>
                  <a:cubicBezTo>
                    <a:pt x="65" y="71"/>
                    <a:pt x="65" y="71"/>
                    <a:pt x="66" y="56"/>
                  </a:cubicBezTo>
                  <a:cubicBezTo>
                    <a:pt x="67" y="40"/>
                    <a:pt x="67" y="40"/>
                    <a:pt x="69" y="31"/>
                  </a:cubicBezTo>
                  <a:cubicBezTo>
                    <a:pt x="71" y="21"/>
                    <a:pt x="71" y="21"/>
                    <a:pt x="7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53"/>
            <p:cNvSpPr>
              <a:spLocks noChangeShapeType="1"/>
            </p:cNvSpPr>
            <p:nvPr/>
          </p:nvSpPr>
          <p:spPr bwMode="auto">
            <a:xfrm flipH="1">
              <a:off x="3343276" y="2624138"/>
              <a:ext cx="617537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54"/>
            <p:cNvSpPr>
              <a:spLocks noChangeShapeType="1"/>
            </p:cNvSpPr>
            <p:nvPr/>
          </p:nvSpPr>
          <p:spPr bwMode="auto">
            <a:xfrm flipH="1">
              <a:off x="3343276" y="3602038"/>
              <a:ext cx="617537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/>
            <p:cNvSpPr/>
            <p:nvPr/>
          </p:nvSpPr>
          <p:spPr bwMode="auto">
            <a:xfrm>
              <a:off x="2505076" y="2746376"/>
              <a:ext cx="1095375" cy="855662"/>
            </a:xfrm>
            <a:custGeom>
              <a:avLst/>
              <a:gdLst>
                <a:gd name="T0" fmla="*/ 2147483647 w 690"/>
                <a:gd name="T1" fmla="*/ 2147483647 h 539"/>
                <a:gd name="T2" fmla="*/ 2147483647 w 690"/>
                <a:gd name="T3" fmla="*/ 2147483647 h 539"/>
                <a:gd name="T4" fmla="*/ 0 w 690"/>
                <a:gd name="T5" fmla="*/ 2147483647 h 539"/>
                <a:gd name="T6" fmla="*/ 0 w 690"/>
                <a:gd name="T7" fmla="*/ 0 h 5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0"/>
                <a:gd name="T13" fmla="*/ 0 h 539"/>
                <a:gd name="T14" fmla="*/ 690 w 690"/>
                <a:gd name="T15" fmla="*/ 539 h 5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0" h="539">
                  <a:moveTo>
                    <a:pt x="690" y="539"/>
                  </a:moveTo>
                  <a:lnTo>
                    <a:pt x="690" y="312"/>
                  </a:lnTo>
                  <a:lnTo>
                    <a:pt x="0" y="161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/>
            <p:cNvSpPr/>
            <p:nvPr/>
          </p:nvSpPr>
          <p:spPr bwMode="auto">
            <a:xfrm>
              <a:off x="2505076" y="2624138"/>
              <a:ext cx="1095375" cy="857250"/>
            </a:xfrm>
            <a:custGeom>
              <a:avLst/>
              <a:gdLst>
                <a:gd name="T0" fmla="*/ 2147483647 w 690"/>
                <a:gd name="T1" fmla="*/ 0 h 540"/>
                <a:gd name="T2" fmla="*/ 2147483647 w 690"/>
                <a:gd name="T3" fmla="*/ 2147483647 h 540"/>
                <a:gd name="T4" fmla="*/ 0 w 690"/>
                <a:gd name="T5" fmla="*/ 2147483647 h 540"/>
                <a:gd name="T6" fmla="*/ 0 w 690"/>
                <a:gd name="T7" fmla="*/ 2147483647 h 5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0"/>
                <a:gd name="T13" fmla="*/ 0 h 540"/>
                <a:gd name="T14" fmla="*/ 690 w 690"/>
                <a:gd name="T15" fmla="*/ 540 h 5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0" h="540">
                  <a:moveTo>
                    <a:pt x="690" y="0"/>
                  </a:moveTo>
                  <a:lnTo>
                    <a:pt x="690" y="238"/>
                  </a:lnTo>
                  <a:lnTo>
                    <a:pt x="0" y="389"/>
                  </a:lnTo>
                  <a:lnTo>
                    <a:pt x="0" y="54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/>
            <p:cNvSpPr/>
            <p:nvPr/>
          </p:nvSpPr>
          <p:spPr bwMode="auto">
            <a:xfrm>
              <a:off x="3584576" y="2600326"/>
              <a:ext cx="33337" cy="3492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0 h 40"/>
                <a:gd name="T4" fmla="*/ 0 w 40"/>
                <a:gd name="T5" fmla="*/ 2147483647 h 40"/>
                <a:gd name="T6" fmla="*/ 2147483647 w 40"/>
                <a:gd name="T7" fmla="*/ 2147483647 h 40"/>
                <a:gd name="T8" fmla="*/ 2147483647 w 40"/>
                <a:gd name="T9" fmla="*/ 2147483647 h 40"/>
                <a:gd name="T10" fmla="*/ 2147483647 w 40"/>
                <a:gd name="T11" fmla="*/ 0 h 40"/>
                <a:gd name="T12" fmla="*/ 2147483647 w 40"/>
                <a:gd name="T13" fmla="*/ 2147483647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40"/>
                <a:gd name="T23" fmla="*/ 40 w 40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40">
                  <a:moveTo>
                    <a:pt x="20" y="20"/>
                  </a:moveTo>
                  <a:cubicBezTo>
                    <a:pt x="20" y="2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2"/>
                    <a:pt x="9" y="40"/>
                    <a:pt x="20" y="40"/>
                  </a:cubicBezTo>
                  <a:cubicBezTo>
                    <a:pt x="31" y="40"/>
                    <a:pt x="40" y="32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lnTo>
                    <a:pt x="20" y="20"/>
                  </a:ln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Oval 58"/>
            <p:cNvSpPr>
              <a:spLocks noChangeArrowheads="1"/>
            </p:cNvSpPr>
            <p:nvPr/>
          </p:nvSpPr>
          <p:spPr bwMode="auto">
            <a:xfrm>
              <a:off x="3575051" y="2609851"/>
              <a:ext cx="36512" cy="3492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68" name="Freeform 59"/>
            <p:cNvSpPr/>
            <p:nvPr/>
          </p:nvSpPr>
          <p:spPr bwMode="auto">
            <a:xfrm>
              <a:off x="3584576" y="3578226"/>
              <a:ext cx="33337" cy="33337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0 h 40"/>
                <a:gd name="T4" fmla="*/ 0 w 40"/>
                <a:gd name="T5" fmla="*/ 2147483647 h 40"/>
                <a:gd name="T6" fmla="*/ 2147483647 w 40"/>
                <a:gd name="T7" fmla="*/ 2147483647 h 40"/>
                <a:gd name="T8" fmla="*/ 2147483647 w 40"/>
                <a:gd name="T9" fmla="*/ 2147483647 h 40"/>
                <a:gd name="T10" fmla="*/ 2147483647 w 40"/>
                <a:gd name="T11" fmla="*/ 0 h 40"/>
                <a:gd name="T12" fmla="*/ 2147483647 w 40"/>
                <a:gd name="T13" fmla="*/ 2147483647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40"/>
                <a:gd name="T23" fmla="*/ 40 w 40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40">
                  <a:moveTo>
                    <a:pt x="20" y="20"/>
                  </a:moveTo>
                  <a:cubicBezTo>
                    <a:pt x="20" y="2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2"/>
                    <a:pt x="9" y="40"/>
                    <a:pt x="20" y="40"/>
                  </a:cubicBezTo>
                  <a:cubicBezTo>
                    <a:pt x="31" y="40"/>
                    <a:pt x="40" y="32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lnTo>
                    <a:pt x="20" y="20"/>
                  </a:ln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Oval 60"/>
            <p:cNvSpPr>
              <a:spLocks noChangeArrowheads="1"/>
            </p:cNvSpPr>
            <p:nvPr/>
          </p:nvSpPr>
          <p:spPr bwMode="auto">
            <a:xfrm>
              <a:off x="3575051" y="3586163"/>
              <a:ext cx="36512" cy="3651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70" name="Line 61"/>
            <p:cNvSpPr>
              <a:spLocks noChangeShapeType="1"/>
            </p:cNvSpPr>
            <p:nvPr/>
          </p:nvSpPr>
          <p:spPr bwMode="auto">
            <a:xfrm flipH="1">
              <a:off x="2265363" y="2505076"/>
              <a:ext cx="4794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2"/>
            <p:cNvSpPr>
              <a:spLocks noChangeShapeType="1"/>
            </p:cNvSpPr>
            <p:nvPr/>
          </p:nvSpPr>
          <p:spPr bwMode="auto">
            <a:xfrm flipH="1">
              <a:off x="2265363" y="3721101"/>
              <a:ext cx="239712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63"/>
            <p:cNvSpPr>
              <a:spLocks noChangeShapeType="1"/>
            </p:cNvSpPr>
            <p:nvPr/>
          </p:nvSpPr>
          <p:spPr bwMode="auto">
            <a:xfrm flipH="1">
              <a:off x="5176838" y="2662238"/>
              <a:ext cx="1455737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64"/>
            <p:cNvSpPr>
              <a:spLocks noChangeShapeType="1"/>
            </p:cNvSpPr>
            <p:nvPr/>
          </p:nvSpPr>
          <p:spPr bwMode="auto">
            <a:xfrm flipV="1">
              <a:off x="5895976" y="2384426"/>
              <a:ext cx="1587" cy="12176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65"/>
            <p:cNvSpPr>
              <a:spLocks noChangeArrowheads="1"/>
            </p:cNvSpPr>
            <p:nvPr/>
          </p:nvSpPr>
          <p:spPr bwMode="auto">
            <a:xfrm>
              <a:off x="5381626" y="2405063"/>
              <a:ext cx="147557" cy="22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S’</a:t>
              </a:r>
              <a:endParaRPr lang="en-US" altLang="en-US" sz="1800" dirty="0">
                <a:solidFill>
                  <a:srgbClr val="000000"/>
                </a:solidFill>
                <a:latin typeface="Times-Roman" pitchFamily="2" charset="0"/>
              </a:endParaRPr>
            </a:p>
          </p:txBody>
        </p:sp>
        <p:sp>
          <p:nvSpPr>
            <p:cNvPr id="75" name="Rectangle 66"/>
            <p:cNvSpPr>
              <a:spLocks noChangeArrowheads="1"/>
            </p:cNvSpPr>
            <p:nvPr/>
          </p:nvSpPr>
          <p:spPr bwMode="auto">
            <a:xfrm>
              <a:off x="5653088" y="2405063"/>
              <a:ext cx="166001" cy="22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R’</a:t>
              </a:r>
              <a:endParaRPr lang="en-US" altLang="en-US" sz="1800" dirty="0">
                <a:solidFill>
                  <a:srgbClr val="000000"/>
                </a:solidFill>
                <a:latin typeface="Times-Roman" pitchFamily="2" charset="0"/>
              </a:endParaRPr>
            </a:p>
          </p:txBody>
        </p:sp>
        <p:sp>
          <p:nvSpPr>
            <p:cNvPr id="76" name="Rectangle 67"/>
            <p:cNvSpPr>
              <a:spLocks noChangeArrowheads="1"/>
            </p:cNvSpPr>
            <p:nvPr/>
          </p:nvSpPr>
          <p:spPr bwMode="auto">
            <a:xfrm>
              <a:off x="6038851" y="2405063"/>
              <a:ext cx="144457" cy="222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Q</a:t>
              </a:r>
              <a:endParaRPr lang="en-US" altLang="en-US" sz="1800" dirty="0">
                <a:solidFill>
                  <a:srgbClr val="000000"/>
                </a:solidFill>
                <a:latin typeface="Times-Roman" pitchFamily="2" charset="0"/>
              </a:endParaRPr>
            </a:p>
          </p:txBody>
        </p:sp>
        <p:sp>
          <p:nvSpPr>
            <p:cNvPr id="78" name="Rectangle 69"/>
            <p:cNvSpPr>
              <a:spLocks noChangeArrowheads="1"/>
            </p:cNvSpPr>
            <p:nvPr/>
          </p:nvSpPr>
          <p:spPr bwMode="auto">
            <a:xfrm>
              <a:off x="6342063" y="2400301"/>
              <a:ext cx="175223" cy="22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Q’</a:t>
              </a:r>
              <a:endParaRPr lang="en-US" alt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80" name="Rectangle 71"/>
            <p:cNvSpPr>
              <a:spLocks noChangeArrowheads="1"/>
            </p:cNvSpPr>
            <p:nvPr/>
          </p:nvSpPr>
          <p:spPr bwMode="auto">
            <a:xfrm>
              <a:off x="5386388" y="2746376"/>
              <a:ext cx="103184" cy="222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Times-Roman" pitchFamily="2" charset="0"/>
                </a:rPr>
                <a:t>0</a:t>
              </a:r>
              <a:endParaRPr lang="en-US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81" name="Rectangle 72"/>
            <p:cNvSpPr>
              <a:spLocks noChangeArrowheads="1"/>
            </p:cNvSpPr>
            <p:nvPr/>
          </p:nvSpPr>
          <p:spPr bwMode="auto">
            <a:xfrm>
              <a:off x="5665788" y="2746376"/>
              <a:ext cx="103184" cy="222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Times-Roman" pitchFamily="2" charset="0"/>
                </a:rPr>
                <a:t>0</a:t>
              </a:r>
              <a:endParaRPr lang="en-US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82" name="Rectangle 73"/>
            <p:cNvSpPr>
              <a:spLocks noChangeArrowheads="1"/>
            </p:cNvSpPr>
            <p:nvPr/>
          </p:nvSpPr>
          <p:spPr bwMode="auto">
            <a:xfrm>
              <a:off x="5386388" y="2989263"/>
              <a:ext cx="83001" cy="22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1</a:t>
              </a:r>
              <a:endParaRPr lang="en-US" alt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83" name="Rectangle 74"/>
            <p:cNvSpPr>
              <a:spLocks noChangeArrowheads="1"/>
            </p:cNvSpPr>
            <p:nvPr/>
          </p:nvSpPr>
          <p:spPr bwMode="auto">
            <a:xfrm>
              <a:off x="5665788" y="2989263"/>
              <a:ext cx="83001" cy="22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0</a:t>
              </a:r>
              <a:endParaRPr lang="en-US" alt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84" name="Rectangle 75"/>
            <p:cNvSpPr>
              <a:spLocks noChangeArrowheads="1"/>
            </p:cNvSpPr>
            <p:nvPr/>
          </p:nvSpPr>
          <p:spPr bwMode="auto">
            <a:xfrm>
              <a:off x="5386388" y="3232151"/>
              <a:ext cx="83001" cy="22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0</a:t>
              </a:r>
              <a:endParaRPr lang="en-US" alt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85" name="Rectangle 76"/>
            <p:cNvSpPr>
              <a:spLocks noChangeArrowheads="1"/>
            </p:cNvSpPr>
            <p:nvPr/>
          </p:nvSpPr>
          <p:spPr bwMode="auto">
            <a:xfrm>
              <a:off x="5665788" y="3232151"/>
              <a:ext cx="83001" cy="22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1</a:t>
              </a:r>
              <a:endParaRPr lang="en-US" alt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86" name="Rectangle 77"/>
            <p:cNvSpPr>
              <a:spLocks noChangeArrowheads="1"/>
            </p:cNvSpPr>
            <p:nvPr/>
          </p:nvSpPr>
          <p:spPr bwMode="auto">
            <a:xfrm>
              <a:off x="5386388" y="3475038"/>
              <a:ext cx="103184" cy="222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Times-Roman" pitchFamily="2" charset="0"/>
                </a:rPr>
                <a:t>1</a:t>
              </a:r>
              <a:endParaRPr lang="en-US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87" name="Rectangle 78"/>
            <p:cNvSpPr>
              <a:spLocks noChangeArrowheads="1"/>
            </p:cNvSpPr>
            <p:nvPr/>
          </p:nvSpPr>
          <p:spPr bwMode="auto">
            <a:xfrm>
              <a:off x="5665788" y="3475038"/>
              <a:ext cx="103184" cy="222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Times-Roman" pitchFamily="2" charset="0"/>
                </a:rPr>
                <a:t>1</a:t>
              </a:r>
              <a:endParaRPr lang="en-US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88" name="Rectangle 79"/>
            <p:cNvSpPr>
              <a:spLocks noChangeArrowheads="1"/>
            </p:cNvSpPr>
            <p:nvPr/>
          </p:nvSpPr>
          <p:spPr bwMode="auto">
            <a:xfrm>
              <a:off x="6032501" y="2746376"/>
              <a:ext cx="670695" cy="222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Times-Roman" pitchFamily="2" charset="0"/>
                </a:rPr>
                <a:t>0/1   1/0</a:t>
              </a:r>
              <a:endParaRPr lang="en-US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89" name="Rectangle 80"/>
            <p:cNvSpPr>
              <a:spLocks noChangeArrowheads="1"/>
            </p:cNvSpPr>
            <p:nvPr/>
          </p:nvSpPr>
          <p:spPr bwMode="auto">
            <a:xfrm>
              <a:off x="6092826" y="2989263"/>
              <a:ext cx="83001" cy="22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0</a:t>
              </a:r>
              <a:endParaRPr lang="en-US" alt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90" name="Rectangle 81"/>
            <p:cNvSpPr>
              <a:spLocks noChangeArrowheads="1"/>
            </p:cNvSpPr>
            <p:nvPr/>
          </p:nvSpPr>
          <p:spPr bwMode="auto">
            <a:xfrm>
              <a:off x="6396038" y="2989263"/>
              <a:ext cx="103184" cy="222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Times-Roman" pitchFamily="2" charset="0"/>
                </a:rPr>
                <a:t>1</a:t>
              </a:r>
              <a:endParaRPr lang="en-US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91" name="Rectangle 82"/>
            <p:cNvSpPr>
              <a:spLocks noChangeArrowheads="1"/>
            </p:cNvSpPr>
            <p:nvPr/>
          </p:nvSpPr>
          <p:spPr bwMode="auto">
            <a:xfrm>
              <a:off x="6092826" y="3232151"/>
              <a:ext cx="83001" cy="22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1</a:t>
              </a:r>
              <a:endParaRPr lang="en-US" alt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92" name="Rectangle 83"/>
            <p:cNvSpPr>
              <a:spLocks noChangeArrowheads="1"/>
            </p:cNvSpPr>
            <p:nvPr/>
          </p:nvSpPr>
          <p:spPr bwMode="auto">
            <a:xfrm>
              <a:off x="6396038" y="3232151"/>
              <a:ext cx="103184" cy="222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0</a:t>
              </a:r>
              <a:endParaRPr lang="en-US" alt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93" name="Rectangle 84"/>
            <p:cNvSpPr>
              <a:spLocks noChangeArrowheads="1"/>
            </p:cNvSpPr>
            <p:nvPr/>
          </p:nvSpPr>
          <p:spPr bwMode="auto">
            <a:xfrm>
              <a:off x="6092826" y="3475038"/>
              <a:ext cx="103184" cy="222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0</a:t>
              </a:r>
              <a:endParaRPr lang="en-US" alt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94" name="Rectangle 85"/>
            <p:cNvSpPr>
              <a:spLocks noChangeArrowheads="1"/>
            </p:cNvSpPr>
            <p:nvPr/>
          </p:nvSpPr>
          <p:spPr bwMode="auto">
            <a:xfrm>
              <a:off x="6396038" y="3475038"/>
              <a:ext cx="103184" cy="222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Times-Roman" pitchFamily="2" charset="0"/>
                </a:rPr>
                <a:t>0</a:t>
              </a:r>
              <a:endParaRPr lang="en-US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95" name="Rectangle 86"/>
            <p:cNvSpPr>
              <a:spLocks noChangeArrowheads="1"/>
            </p:cNvSpPr>
            <p:nvPr/>
          </p:nvSpPr>
          <p:spPr bwMode="auto">
            <a:xfrm>
              <a:off x="2776538" y="4046538"/>
              <a:ext cx="804834" cy="222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Helvetica" pitchFamily="2" charset="0"/>
                </a:rPr>
                <a:t>(a) Circuit</a:t>
              </a:r>
              <a:endParaRPr lang="en-US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96" name="Rectangle 107"/>
            <p:cNvSpPr>
              <a:spLocks noChangeArrowheads="1"/>
            </p:cNvSpPr>
            <p:nvPr/>
          </p:nvSpPr>
          <p:spPr bwMode="auto">
            <a:xfrm>
              <a:off x="5416551" y="4046538"/>
              <a:ext cx="1155710" cy="222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Helvetica" pitchFamily="2" charset="0"/>
                </a:rPr>
                <a:t>(b) Truth table</a:t>
              </a:r>
              <a:endParaRPr lang="en-US" alt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97" name="Rectangle 123"/>
            <p:cNvSpPr>
              <a:spLocks noChangeArrowheads="1"/>
            </p:cNvSpPr>
            <p:nvPr/>
          </p:nvSpPr>
          <p:spPr bwMode="auto">
            <a:xfrm>
              <a:off x="4057651" y="2538413"/>
              <a:ext cx="144457" cy="222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Q</a:t>
              </a:r>
              <a:endParaRPr lang="en-US" alt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99" name="Rectangle 125"/>
            <p:cNvSpPr>
              <a:spLocks noChangeArrowheads="1"/>
            </p:cNvSpPr>
            <p:nvPr/>
          </p:nvSpPr>
          <p:spPr bwMode="auto">
            <a:xfrm>
              <a:off x="4057651" y="3509963"/>
              <a:ext cx="175223" cy="22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Q’</a:t>
              </a:r>
              <a:endParaRPr lang="en-US" alt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101" name="Rectangle 130"/>
            <p:cNvSpPr>
              <a:spLocks noChangeArrowheads="1"/>
            </p:cNvSpPr>
            <p:nvPr/>
          </p:nvSpPr>
          <p:spPr bwMode="auto">
            <a:xfrm>
              <a:off x="2084388" y="2435226"/>
              <a:ext cx="147557" cy="22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S’</a:t>
              </a:r>
              <a:endParaRPr lang="en-US" alt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102" name="Rectangle 131"/>
            <p:cNvSpPr>
              <a:spLocks noChangeArrowheads="1"/>
            </p:cNvSpPr>
            <p:nvPr/>
          </p:nvSpPr>
          <p:spPr bwMode="auto">
            <a:xfrm>
              <a:off x="2092326" y="3649663"/>
              <a:ext cx="166001" cy="22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R’</a:t>
              </a:r>
              <a:endParaRPr lang="en-US" alt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103" name="Oval 175"/>
            <p:cNvSpPr>
              <a:spLocks noChangeArrowheads="1"/>
            </p:cNvSpPr>
            <p:nvPr/>
          </p:nvSpPr>
          <p:spPr bwMode="auto">
            <a:xfrm>
              <a:off x="3249613" y="3557588"/>
              <a:ext cx="92075" cy="9366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104" name="Oval 177"/>
            <p:cNvSpPr>
              <a:spLocks noChangeArrowheads="1"/>
            </p:cNvSpPr>
            <p:nvPr/>
          </p:nvSpPr>
          <p:spPr bwMode="auto">
            <a:xfrm>
              <a:off x="3249613" y="2581276"/>
              <a:ext cx="92075" cy="9207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105" name="Rectangle 178"/>
            <p:cNvSpPr>
              <a:spLocks noChangeArrowheads="1"/>
            </p:cNvSpPr>
            <p:nvPr/>
          </p:nvSpPr>
          <p:spPr bwMode="auto">
            <a:xfrm>
              <a:off x="6662738" y="2741613"/>
              <a:ext cx="990564" cy="222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>
                  <a:solidFill>
                    <a:srgbClr val="000000"/>
                  </a:solidFill>
                  <a:latin typeface="Times-Roman" pitchFamily="2" charset="0"/>
                </a:rPr>
                <a:t>(no change)</a:t>
              </a:r>
              <a:endParaRPr lang="en-US" altLang="en-US" sz="32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06" name="Picture 2" descr="Screen shot 2013-09-09 at 2.24.59 P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061" y="5416709"/>
            <a:ext cx="2869964" cy="94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7" name="Group 605"/>
          <p:cNvGraphicFramePr>
            <a:graphicFrameLocks noGrp="1"/>
          </p:cNvGraphicFramePr>
          <p:nvPr/>
        </p:nvGraphicFramePr>
        <p:xfrm>
          <a:off x="6553200" y="4861410"/>
          <a:ext cx="1371990" cy="1676550"/>
        </p:xfrm>
        <a:graphic>
          <a:graphicData uri="http://schemas.openxmlformats.org/drawingml/2006/table">
            <a:tbl>
              <a:tblPr/>
              <a:tblGrid>
                <a:gridCol w="457330"/>
                <a:gridCol w="457330"/>
                <a:gridCol w="457330"/>
              </a:tblGrid>
              <a:tr h="3094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4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4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4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4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" name="TextBox 156"/>
          <p:cNvSpPr txBox="1">
            <a:spLocks noChangeArrowheads="1"/>
          </p:cNvSpPr>
          <p:nvPr/>
        </p:nvSpPr>
        <p:spPr bwMode="auto">
          <a:xfrm>
            <a:off x="5786714" y="4463512"/>
            <a:ext cx="30479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</a:rPr>
              <a:t>NOR Gate Truth table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110" name="Rectangle 178"/>
          <p:cNvSpPr>
            <a:spLocks noChangeArrowheads="1"/>
          </p:cNvSpPr>
          <p:nvPr/>
        </p:nvSpPr>
        <p:spPr bwMode="auto">
          <a:xfrm>
            <a:off x="7235468" y="3043165"/>
            <a:ext cx="795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solidFill>
                  <a:srgbClr val="000000"/>
                </a:solidFill>
                <a:latin typeface="Times-Roman" pitchFamily="2" charset="0"/>
              </a:rPr>
              <a:t>(invalid)</a:t>
            </a:r>
            <a:endParaRPr lang="en-US" alt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7144" y="125516"/>
            <a:ext cx="9144000" cy="1138134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latin typeface="+mn-lt"/>
              </a:rPr>
              <a:t>SR Latch with Enable signal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(Gated SR Latch)</a:t>
            </a:r>
            <a:endParaRPr lang="en-US" sz="3600" dirty="0">
              <a:latin typeface="+mn-lt"/>
            </a:endParaRPr>
          </a:p>
        </p:txBody>
      </p:sp>
      <p:sp>
        <p:nvSpPr>
          <p:cNvPr id="22534" name="Line 3"/>
          <p:cNvSpPr>
            <a:spLocks noChangeShapeType="1"/>
          </p:cNvSpPr>
          <p:nvPr/>
        </p:nvSpPr>
        <p:spPr bwMode="auto">
          <a:xfrm>
            <a:off x="3322638" y="29813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35" name="Line 4"/>
          <p:cNvSpPr>
            <a:spLocks noChangeShapeType="1"/>
          </p:cNvSpPr>
          <p:nvPr/>
        </p:nvSpPr>
        <p:spPr bwMode="auto">
          <a:xfrm>
            <a:off x="3322638" y="409416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36" name="Line 5"/>
          <p:cNvSpPr>
            <a:spLocks noChangeShapeType="1"/>
          </p:cNvSpPr>
          <p:nvPr/>
        </p:nvSpPr>
        <p:spPr bwMode="auto">
          <a:xfrm>
            <a:off x="1693863" y="2816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37" name="Line 6"/>
          <p:cNvSpPr>
            <a:spLocks noChangeShapeType="1"/>
          </p:cNvSpPr>
          <p:nvPr/>
        </p:nvSpPr>
        <p:spPr bwMode="auto">
          <a:xfrm>
            <a:off x="1693863" y="425926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38" name="Line 7"/>
          <p:cNvSpPr>
            <a:spLocks noChangeShapeType="1"/>
          </p:cNvSpPr>
          <p:nvPr/>
        </p:nvSpPr>
        <p:spPr bwMode="auto">
          <a:xfrm flipH="1">
            <a:off x="4783138" y="1625600"/>
            <a:ext cx="28892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39" name="Line 8"/>
          <p:cNvSpPr>
            <a:spLocks noChangeShapeType="1"/>
          </p:cNvSpPr>
          <p:nvPr/>
        </p:nvSpPr>
        <p:spPr bwMode="auto">
          <a:xfrm flipH="1">
            <a:off x="4783138" y="1954213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40" name="Line 9"/>
          <p:cNvSpPr>
            <a:spLocks noChangeShapeType="1"/>
          </p:cNvSpPr>
          <p:nvPr/>
        </p:nvSpPr>
        <p:spPr bwMode="auto">
          <a:xfrm flipH="1">
            <a:off x="5813425" y="1790700"/>
            <a:ext cx="20637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41" name="Line 11"/>
          <p:cNvSpPr>
            <a:spLocks noChangeShapeType="1"/>
          </p:cNvSpPr>
          <p:nvPr/>
        </p:nvSpPr>
        <p:spPr bwMode="auto">
          <a:xfrm flipH="1">
            <a:off x="5072063" y="1501775"/>
            <a:ext cx="328612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42" name="Line 12"/>
          <p:cNvSpPr>
            <a:spLocks noChangeShapeType="1"/>
          </p:cNvSpPr>
          <p:nvPr/>
        </p:nvSpPr>
        <p:spPr bwMode="auto">
          <a:xfrm>
            <a:off x="5072063" y="1501775"/>
            <a:ext cx="1587" cy="576263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43" name="Line 13"/>
          <p:cNvSpPr>
            <a:spLocks noChangeShapeType="1"/>
          </p:cNvSpPr>
          <p:nvPr/>
        </p:nvSpPr>
        <p:spPr bwMode="auto">
          <a:xfrm>
            <a:off x="5072063" y="2078038"/>
            <a:ext cx="328612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44" name="Arc 15"/>
          <p:cNvSpPr/>
          <p:nvPr/>
        </p:nvSpPr>
        <p:spPr bwMode="auto">
          <a:xfrm>
            <a:off x="5400675" y="1511300"/>
            <a:ext cx="341313" cy="577850"/>
          </a:xfrm>
          <a:custGeom>
            <a:avLst/>
            <a:gdLst>
              <a:gd name="T0" fmla="*/ 2147483646 w 22356"/>
              <a:gd name="T1" fmla="*/ 2147483646 h 43200"/>
              <a:gd name="T2" fmla="*/ 0 w 22356"/>
              <a:gd name="T3" fmla="*/ 2147483646 h 43200"/>
              <a:gd name="T4" fmla="*/ 2147483646 w 22356"/>
              <a:gd name="T5" fmla="*/ 2147483646 h 43200"/>
              <a:gd name="T6" fmla="*/ 0 60000 65536"/>
              <a:gd name="T7" fmla="*/ 0 60000 65536"/>
              <a:gd name="T8" fmla="*/ 0 60000 65536"/>
              <a:gd name="T9" fmla="*/ 0 w 22356"/>
              <a:gd name="T10" fmla="*/ 0 h 43200"/>
              <a:gd name="T11" fmla="*/ 22356 w 2235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56" h="43200" fill="none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</a:path>
              <a:path w="22356" h="43200" stroke="0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  <a:lnTo>
                  <a:pt x="756" y="21600"/>
                </a:lnTo>
                <a:lnTo>
                  <a:pt x="53" y="11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45" name="Oval 16"/>
          <p:cNvSpPr>
            <a:spLocks noChangeArrowheads="1"/>
          </p:cNvSpPr>
          <p:nvPr/>
        </p:nvSpPr>
        <p:spPr bwMode="auto">
          <a:xfrm>
            <a:off x="5740400" y="1758950"/>
            <a:ext cx="84138" cy="82550"/>
          </a:xfrm>
          <a:prstGeom prst="ellipse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22546" name="Line 17"/>
          <p:cNvSpPr>
            <a:spLocks noChangeShapeType="1"/>
          </p:cNvSpPr>
          <p:nvPr/>
        </p:nvSpPr>
        <p:spPr bwMode="auto">
          <a:xfrm flipH="1">
            <a:off x="4783138" y="2738438"/>
            <a:ext cx="288925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47" name="Line 18"/>
          <p:cNvSpPr>
            <a:spLocks noChangeShapeType="1"/>
          </p:cNvSpPr>
          <p:nvPr/>
        </p:nvSpPr>
        <p:spPr bwMode="auto">
          <a:xfrm flipH="1">
            <a:off x="4783138" y="3067050"/>
            <a:ext cx="28892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48" name="Line 19"/>
          <p:cNvSpPr>
            <a:spLocks noChangeShapeType="1"/>
          </p:cNvSpPr>
          <p:nvPr/>
        </p:nvSpPr>
        <p:spPr bwMode="auto">
          <a:xfrm flipH="1">
            <a:off x="5813425" y="2901950"/>
            <a:ext cx="20637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H="1">
            <a:off x="5072063" y="2614613"/>
            <a:ext cx="328612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5072063" y="2614613"/>
            <a:ext cx="1587" cy="576262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51" name="Arc 25"/>
          <p:cNvSpPr/>
          <p:nvPr/>
        </p:nvSpPr>
        <p:spPr bwMode="auto">
          <a:xfrm>
            <a:off x="5400675" y="2624138"/>
            <a:ext cx="341313" cy="577850"/>
          </a:xfrm>
          <a:custGeom>
            <a:avLst/>
            <a:gdLst>
              <a:gd name="T0" fmla="*/ 2147483646 w 22356"/>
              <a:gd name="T1" fmla="*/ 2147483646 h 43200"/>
              <a:gd name="T2" fmla="*/ 0 w 22356"/>
              <a:gd name="T3" fmla="*/ 2147483646 h 43200"/>
              <a:gd name="T4" fmla="*/ 2147483646 w 22356"/>
              <a:gd name="T5" fmla="*/ 2147483646 h 43200"/>
              <a:gd name="T6" fmla="*/ 0 60000 65536"/>
              <a:gd name="T7" fmla="*/ 0 60000 65536"/>
              <a:gd name="T8" fmla="*/ 0 60000 65536"/>
              <a:gd name="T9" fmla="*/ 0 w 22356"/>
              <a:gd name="T10" fmla="*/ 0 h 43200"/>
              <a:gd name="T11" fmla="*/ 22356 w 22356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56" h="43200" fill="none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</a:path>
              <a:path w="22356" h="43200" stroke="0" extrusionOk="0">
                <a:moveTo>
                  <a:pt x="53" y="11"/>
                </a:moveTo>
                <a:cubicBezTo>
                  <a:pt x="287" y="3"/>
                  <a:pt x="521" y="-1"/>
                  <a:pt x="756" y="0"/>
                </a:cubicBezTo>
                <a:cubicBezTo>
                  <a:pt x="12685" y="0"/>
                  <a:pt x="22356" y="9670"/>
                  <a:pt x="22356" y="21600"/>
                </a:cubicBezTo>
                <a:cubicBezTo>
                  <a:pt x="22356" y="33529"/>
                  <a:pt x="12685" y="43200"/>
                  <a:pt x="756" y="43200"/>
                </a:cubicBezTo>
                <a:cubicBezTo>
                  <a:pt x="503" y="43200"/>
                  <a:pt x="251" y="43195"/>
                  <a:pt x="0" y="43186"/>
                </a:cubicBezTo>
                <a:lnTo>
                  <a:pt x="756" y="21600"/>
                </a:lnTo>
                <a:lnTo>
                  <a:pt x="53" y="11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52" name="Oval 26"/>
          <p:cNvSpPr>
            <a:spLocks noChangeArrowheads="1"/>
          </p:cNvSpPr>
          <p:nvPr/>
        </p:nvSpPr>
        <p:spPr bwMode="auto">
          <a:xfrm>
            <a:off x="5740400" y="2871788"/>
            <a:ext cx="84138" cy="82550"/>
          </a:xfrm>
          <a:prstGeom prst="ellipse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22553" name="Line 27"/>
          <p:cNvSpPr>
            <a:spLocks noChangeShapeType="1"/>
          </p:cNvSpPr>
          <p:nvPr/>
        </p:nvSpPr>
        <p:spPr bwMode="auto">
          <a:xfrm>
            <a:off x="6019800" y="1790700"/>
            <a:ext cx="37147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54" name="Line 28"/>
          <p:cNvSpPr>
            <a:spLocks noChangeShapeType="1"/>
          </p:cNvSpPr>
          <p:nvPr/>
        </p:nvSpPr>
        <p:spPr bwMode="auto">
          <a:xfrm>
            <a:off x="6019800" y="2901950"/>
            <a:ext cx="371475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55" name="Line 29"/>
          <p:cNvSpPr>
            <a:spLocks noChangeShapeType="1"/>
          </p:cNvSpPr>
          <p:nvPr/>
        </p:nvSpPr>
        <p:spPr bwMode="auto">
          <a:xfrm>
            <a:off x="4505325" y="1625600"/>
            <a:ext cx="371475" cy="1588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56" name="Line 30"/>
          <p:cNvSpPr>
            <a:spLocks noChangeShapeType="1"/>
          </p:cNvSpPr>
          <p:nvPr/>
        </p:nvSpPr>
        <p:spPr bwMode="auto">
          <a:xfrm>
            <a:off x="4505325" y="3067050"/>
            <a:ext cx="371475" cy="1588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57" name="Line 31"/>
          <p:cNvSpPr>
            <a:spLocks noChangeShapeType="1"/>
          </p:cNvSpPr>
          <p:nvPr/>
        </p:nvSpPr>
        <p:spPr bwMode="auto">
          <a:xfrm>
            <a:off x="4783138" y="1954213"/>
            <a:ext cx="1587" cy="2063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0638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58" name="Line 32"/>
          <p:cNvSpPr>
            <a:spLocks noChangeShapeType="1"/>
          </p:cNvSpPr>
          <p:nvPr/>
        </p:nvSpPr>
        <p:spPr bwMode="auto">
          <a:xfrm>
            <a:off x="4783138" y="2511425"/>
            <a:ext cx="1587" cy="2063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0638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59" name="Line 33"/>
          <p:cNvSpPr>
            <a:spLocks noChangeShapeType="1"/>
          </p:cNvSpPr>
          <p:nvPr/>
        </p:nvSpPr>
        <p:spPr bwMode="auto">
          <a:xfrm>
            <a:off x="6061075" y="1790700"/>
            <a:ext cx="1588" cy="3698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60" name="Line 34"/>
          <p:cNvSpPr>
            <a:spLocks noChangeShapeType="1"/>
          </p:cNvSpPr>
          <p:nvPr/>
        </p:nvSpPr>
        <p:spPr bwMode="auto">
          <a:xfrm flipH="1">
            <a:off x="6083300" y="2590800"/>
            <a:ext cx="12700" cy="2921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61" name="Line 35"/>
          <p:cNvSpPr>
            <a:spLocks noChangeShapeType="1"/>
          </p:cNvSpPr>
          <p:nvPr/>
        </p:nvSpPr>
        <p:spPr bwMode="auto">
          <a:xfrm>
            <a:off x="4783138" y="2209800"/>
            <a:ext cx="1312862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62" name="Line 36"/>
          <p:cNvSpPr>
            <a:spLocks noChangeShapeType="1"/>
          </p:cNvSpPr>
          <p:nvPr/>
        </p:nvSpPr>
        <p:spPr bwMode="auto">
          <a:xfrm flipV="1">
            <a:off x="4783138" y="2160588"/>
            <a:ext cx="1277937" cy="3508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63" name="Rectangle 37"/>
          <p:cNvSpPr>
            <a:spLocks noChangeArrowheads="1"/>
          </p:cNvSpPr>
          <p:nvPr/>
        </p:nvSpPr>
        <p:spPr bwMode="auto">
          <a:xfrm>
            <a:off x="4535488" y="1295400"/>
            <a:ext cx="2292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S’</a:t>
            </a:r>
            <a:endParaRPr lang="en-US" altLang="en-US" sz="2400">
              <a:latin typeface="+mn-lt"/>
            </a:endParaRPr>
          </a:p>
        </p:txBody>
      </p:sp>
      <p:sp>
        <p:nvSpPr>
          <p:cNvPr id="22564" name="Rectangle 38"/>
          <p:cNvSpPr>
            <a:spLocks noChangeArrowheads="1"/>
          </p:cNvSpPr>
          <p:nvPr/>
        </p:nvSpPr>
        <p:spPr bwMode="auto">
          <a:xfrm>
            <a:off x="4535488" y="3124200"/>
            <a:ext cx="2436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R’</a:t>
            </a:r>
            <a:endParaRPr lang="en-US" altLang="en-US" sz="2400">
              <a:latin typeface="+mn-lt"/>
            </a:endParaRPr>
          </a:p>
        </p:txBody>
      </p:sp>
      <p:sp>
        <p:nvSpPr>
          <p:cNvPr id="22565" name="Rectangle 39"/>
          <p:cNvSpPr>
            <a:spLocks noChangeArrowheads="1"/>
          </p:cNvSpPr>
          <p:nvPr/>
        </p:nvSpPr>
        <p:spPr bwMode="auto">
          <a:xfrm>
            <a:off x="6513513" y="1644650"/>
            <a:ext cx="2693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Q </a:t>
            </a:r>
            <a:endParaRPr lang="en-US" altLang="en-US" sz="2400">
              <a:latin typeface="+mn-lt"/>
            </a:endParaRPr>
          </a:p>
        </p:txBody>
      </p:sp>
      <p:sp>
        <p:nvSpPr>
          <p:cNvPr id="22566" name="Rectangle 40"/>
          <p:cNvSpPr>
            <a:spLocks noChangeArrowheads="1"/>
          </p:cNvSpPr>
          <p:nvPr/>
        </p:nvSpPr>
        <p:spPr bwMode="auto">
          <a:xfrm>
            <a:off x="6513513" y="2736850"/>
            <a:ext cx="256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Q’</a:t>
            </a:r>
            <a:endParaRPr lang="en-US" altLang="en-US" sz="2400">
              <a:latin typeface="+mn-lt"/>
            </a:endParaRPr>
          </a:p>
        </p:txBody>
      </p:sp>
      <p:sp>
        <p:nvSpPr>
          <p:cNvPr id="22567" name="Oval 41"/>
          <p:cNvSpPr>
            <a:spLocks noChangeArrowheads="1"/>
          </p:cNvSpPr>
          <p:nvPr/>
        </p:nvSpPr>
        <p:spPr bwMode="auto">
          <a:xfrm>
            <a:off x="6029325" y="1758950"/>
            <a:ext cx="84138" cy="82550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22568" name="Oval 42"/>
          <p:cNvSpPr>
            <a:spLocks noChangeArrowheads="1"/>
          </p:cNvSpPr>
          <p:nvPr/>
        </p:nvSpPr>
        <p:spPr bwMode="auto">
          <a:xfrm>
            <a:off x="6049963" y="2871788"/>
            <a:ext cx="84137" cy="619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grpSp>
        <p:nvGrpSpPr>
          <p:cNvPr id="2" name="Group 83"/>
          <p:cNvGrpSpPr/>
          <p:nvPr/>
        </p:nvGrpSpPr>
        <p:grpSpPr bwMode="auto">
          <a:xfrm>
            <a:off x="2352675" y="1295400"/>
            <a:ext cx="2143125" cy="2079625"/>
            <a:chOff x="1482" y="816"/>
            <a:chExt cx="1350" cy="1310"/>
          </a:xfrm>
        </p:grpSpPr>
        <p:sp>
          <p:nvSpPr>
            <p:cNvPr id="22579" name="Line 44"/>
            <p:cNvSpPr>
              <a:spLocks noChangeShapeType="1"/>
            </p:cNvSpPr>
            <p:nvPr/>
          </p:nvSpPr>
          <p:spPr bwMode="auto">
            <a:xfrm flipH="1">
              <a:off x="2053" y="920"/>
              <a:ext cx="182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80" name="Line 45"/>
            <p:cNvSpPr>
              <a:spLocks noChangeShapeType="1"/>
            </p:cNvSpPr>
            <p:nvPr/>
          </p:nvSpPr>
          <p:spPr bwMode="auto">
            <a:xfrm flipH="1">
              <a:off x="2053" y="1128"/>
              <a:ext cx="182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81" name="Line 46"/>
            <p:cNvSpPr>
              <a:spLocks noChangeShapeType="1"/>
            </p:cNvSpPr>
            <p:nvPr/>
          </p:nvSpPr>
          <p:spPr bwMode="auto">
            <a:xfrm flipH="1">
              <a:off x="2702" y="1024"/>
              <a:ext cx="130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82" name="Line 48"/>
            <p:cNvSpPr>
              <a:spLocks noChangeShapeType="1"/>
            </p:cNvSpPr>
            <p:nvPr/>
          </p:nvSpPr>
          <p:spPr bwMode="auto">
            <a:xfrm flipH="1">
              <a:off x="2235" y="842"/>
              <a:ext cx="208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83" name="Line 49"/>
            <p:cNvSpPr>
              <a:spLocks noChangeShapeType="1"/>
            </p:cNvSpPr>
            <p:nvPr/>
          </p:nvSpPr>
          <p:spPr bwMode="auto">
            <a:xfrm>
              <a:off x="2235" y="842"/>
              <a:ext cx="1" cy="363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84" name="Line 50"/>
            <p:cNvSpPr>
              <a:spLocks noChangeShapeType="1"/>
            </p:cNvSpPr>
            <p:nvPr/>
          </p:nvSpPr>
          <p:spPr bwMode="auto">
            <a:xfrm>
              <a:off x="2235" y="1205"/>
              <a:ext cx="208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85" name="Arc 52"/>
            <p:cNvSpPr/>
            <p:nvPr/>
          </p:nvSpPr>
          <p:spPr bwMode="auto">
            <a:xfrm>
              <a:off x="2443" y="848"/>
              <a:ext cx="214" cy="364"/>
            </a:xfrm>
            <a:custGeom>
              <a:avLst/>
              <a:gdLst>
                <a:gd name="T0" fmla="*/ 0 w 22248"/>
                <a:gd name="T1" fmla="*/ 0 h 43200"/>
                <a:gd name="T2" fmla="*/ 0 w 22248"/>
                <a:gd name="T3" fmla="*/ 0 h 43200"/>
                <a:gd name="T4" fmla="*/ 0 w 22248"/>
                <a:gd name="T5" fmla="*/ 0 h 43200"/>
                <a:gd name="T6" fmla="*/ 0 60000 65536"/>
                <a:gd name="T7" fmla="*/ 0 60000 65536"/>
                <a:gd name="T8" fmla="*/ 0 60000 65536"/>
                <a:gd name="T9" fmla="*/ 0 w 22248"/>
                <a:gd name="T10" fmla="*/ 0 h 43200"/>
                <a:gd name="T11" fmla="*/ 22248 w 2224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48" h="43200" fill="none" extrusionOk="0">
                  <a:moveTo>
                    <a:pt x="45" y="8"/>
                  </a:moveTo>
                  <a:cubicBezTo>
                    <a:pt x="245" y="2"/>
                    <a:pt x="446" y="-1"/>
                    <a:pt x="648" y="0"/>
                  </a:cubicBezTo>
                  <a:cubicBezTo>
                    <a:pt x="12577" y="0"/>
                    <a:pt x="22248" y="9670"/>
                    <a:pt x="22248" y="21600"/>
                  </a:cubicBezTo>
                  <a:cubicBezTo>
                    <a:pt x="22248" y="33529"/>
                    <a:pt x="12577" y="43200"/>
                    <a:pt x="648" y="43200"/>
                  </a:cubicBezTo>
                  <a:cubicBezTo>
                    <a:pt x="431" y="43200"/>
                    <a:pt x="215" y="43196"/>
                    <a:pt x="-1" y="43190"/>
                  </a:cubicBezTo>
                </a:path>
                <a:path w="22248" h="43200" stroke="0" extrusionOk="0">
                  <a:moveTo>
                    <a:pt x="45" y="8"/>
                  </a:moveTo>
                  <a:cubicBezTo>
                    <a:pt x="245" y="2"/>
                    <a:pt x="446" y="-1"/>
                    <a:pt x="648" y="0"/>
                  </a:cubicBezTo>
                  <a:cubicBezTo>
                    <a:pt x="12577" y="0"/>
                    <a:pt x="22248" y="9670"/>
                    <a:pt x="22248" y="21600"/>
                  </a:cubicBezTo>
                  <a:cubicBezTo>
                    <a:pt x="22248" y="33529"/>
                    <a:pt x="12577" y="43200"/>
                    <a:pt x="648" y="43200"/>
                  </a:cubicBezTo>
                  <a:cubicBezTo>
                    <a:pt x="431" y="43200"/>
                    <a:pt x="215" y="43196"/>
                    <a:pt x="-1" y="43190"/>
                  </a:cubicBezTo>
                  <a:lnTo>
                    <a:pt x="648" y="21600"/>
                  </a:lnTo>
                  <a:lnTo>
                    <a:pt x="45" y="8"/>
                  </a:lnTo>
                  <a:close/>
                </a:path>
              </a:pathLst>
            </a:custGeom>
            <a:noFill/>
            <a:ln w="20638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86" name="Oval 53"/>
            <p:cNvSpPr>
              <a:spLocks noChangeArrowheads="1"/>
            </p:cNvSpPr>
            <p:nvPr/>
          </p:nvSpPr>
          <p:spPr bwMode="auto">
            <a:xfrm>
              <a:off x="2656" y="1004"/>
              <a:ext cx="53" cy="53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20638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+mn-lt"/>
              </a:endParaRPr>
            </a:p>
          </p:txBody>
        </p:sp>
        <p:sp>
          <p:nvSpPr>
            <p:cNvPr id="22587" name="Line 54"/>
            <p:cNvSpPr>
              <a:spLocks noChangeShapeType="1"/>
            </p:cNvSpPr>
            <p:nvPr/>
          </p:nvSpPr>
          <p:spPr bwMode="auto">
            <a:xfrm flipH="1">
              <a:off x="2053" y="1828"/>
              <a:ext cx="182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88" name="Line 55"/>
            <p:cNvSpPr>
              <a:spLocks noChangeShapeType="1"/>
            </p:cNvSpPr>
            <p:nvPr/>
          </p:nvSpPr>
          <p:spPr bwMode="auto">
            <a:xfrm flipH="1">
              <a:off x="2053" y="2036"/>
              <a:ext cx="182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89" name="Line 56"/>
            <p:cNvSpPr>
              <a:spLocks noChangeShapeType="1"/>
            </p:cNvSpPr>
            <p:nvPr/>
          </p:nvSpPr>
          <p:spPr bwMode="auto">
            <a:xfrm flipH="1">
              <a:off x="2702" y="1932"/>
              <a:ext cx="130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90" name="Line 58"/>
            <p:cNvSpPr>
              <a:spLocks noChangeShapeType="1"/>
            </p:cNvSpPr>
            <p:nvPr/>
          </p:nvSpPr>
          <p:spPr bwMode="auto">
            <a:xfrm flipH="1">
              <a:off x="2235" y="1751"/>
              <a:ext cx="208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91" name="Line 59"/>
            <p:cNvSpPr>
              <a:spLocks noChangeShapeType="1"/>
            </p:cNvSpPr>
            <p:nvPr/>
          </p:nvSpPr>
          <p:spPr bwMode="auto">
            <a:xfrm>
              <a:off x="2235" y="1751"/>
              <a:ext cx="1" cy="363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92" name="Line 60"/>
            <p:cNvSpPr>
              <a:spLocks noChangeShapeType="1"/>
            </p:cNvSpPr>
            <p:nvPr/>
          </p:nvSpPr>
          <p:spPr bwMode="auto">
            <a:xfrm>
              <a:off x="2235" y="2114"/>
              <a:ext cx="208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93" name="Arc 62"/>
            <p:cNvSpPr/>
            <p:nvPr/>
          </p:nvSpPr>
          <p:spPr bwMode="auto">
            <a:xfrm>
              <a:off x="2443" y="1757"/>
              <a:ext cx="214" cy="364"/>
            </a:xfrm>
            <a:custGeom>
              <a:avLst/>
              <a:gdLst>
                <a:gd name="T0" fmla="*/ 0 w 22248"/>
                <a:gd name="T1" fmla="*/ 0 h 43200"/>
                <a:gd name="T2" fmla="*/ 0 w 22248"/>
                <a:gd name="T3" fmla="*/ 0 h 43200"/>
                <a:gd name="T4" fmla="*/ 0 w 22248"/>
                <a:gd name="T5" fmla="*/ 0 h 43200"/>
                <a:gd name="T6" fmla="*/ 0 60000 65536"/>
                <a:gd name="T7" fmla="*/ 0 60000 65536"/>
                <a:gd name="T8" fmla="*/ 0 60000 65536"/>
                <a:gd name="T9" fmla="*/ 0 w 22248"/>
                <a:gd name="T10" fmla="*/ 0 h 43200"/>
                <a:gd name="T11" fmla="*/ 22248 w 2224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48" h="43200" fill="none" extrusionOk="0">
                  <a:moveTo>
                    <a:pt x="45" y="8"/>
                  </a:moveTo>
                  <a:cubicBezTo>
                    <a:pt x="245" y="2"/>
                    <a:pt x="446" y="-1"/>
                    <a:pt x="648" y="0"/>
                  </a:cubicBezTo>
                  <a:cubicBezTo>
                    <a:pt x="12577" y="0"/>
                    <a:pt x="22248" y="9670"/>
                    <a:pt x="22248" y="21600"/>
                  </a:cubicBezTo>
                  <a:cubicBezTo>
                    <a:pt x="22248" y="33529"/>
                    <a:pt x="12577" y="43200"/>
                    <a:pt x="648" y="43200"/>
                  </a:cubicBezTo>
                  <a:cubicBezTo>
                    <a:pt x="431" y="43200"/>
                    <a:pt x="215" y="43196"/>
                    <a:pt x="-1" y="43190"/>
                  </a:cubicBezTo>
                </a:path>
                <a:path w="22248" h="43200" stroke="0" extrusionOk="0">
                  <a:moveTo>
                    <a:pt x="45" y="8"/>
                  </a:moveTo>
                  <a:cubicBezTo>
                    <a:pt x="245" y="2"/>
                    <a:pt x="446" y="-1"/>
                    <a:pt x="648" y="0"/>
                  </a:cubicBezTo>
                  <a:cubicBezTo>
                    <a:pt x="12577" y="0"/>
                    <a:pt x="22248" y="9670"/>
                    <a:pt x="22248" y="21600"/>
                  </a:cubicBezTo>
                  <a:cubicBezTo>
                    <a:pt x="22248" y="33529"/>
                    <a:pt x="12577" y="43200"/>
                    <a:pt x="648" y="43200"/>
                  </a:cubicBezTo>
                  <a:cubicBezTo>
                    <a:pt x="431" y="43200"/>
                    <a:pt x="215" y="43196"/>
                    <a:pt x="-1" y="43190"/>
                  </a:cubicBezTo>
                  <a:lnTo>
                    <a:pt x="648" y="21600"/>
                  </a:lnTo>
                  <a:lnTo>
                    <a:pt x="45" y="8"/>
                  </a:lnTo>
                  <a:close/>
                </a:path>
              </a:pathLst>
            </a:custGeom>
            <a:noFill/>
            <a:ln w="20638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94" name="Oval 63"/>
            <p:cNvSpPr>
              <a:spLocks noChangeArrowheads="1"/>
            </p:cNvSpPr>
            <p:nvPr/>
          </p:nvSpPr>
          <p:spPr bwMode="auto">
            <a:xfrm>
              <a:off x="2656" y="1912"/>
              <a:ext cx="53" cy="53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20638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+mn-lt"/>
              </a:endParaRPr>
            </a:p>
          </p:txBody>
        </p:sp>
        <p:sp>
          <p:nvSpPr>
            <p:cNvPr id="22595" name="Line 64"/>
            <p:cNvSpPr>
              <a:spLocks noChangeShapeType="1"/>
            </p:cNvSpPr>
            <p:nvPr/>
          </p:nvSpPr>
          <p:spPr bwMode="auto">
            <a:xfrm>
              <a:off x="2053" y="1128"/>
              <a:ext cx="1" cy="700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96" name="Line 65"/>
            <p:cNvSpPr>
              <a:spLocks noChangeShapeType="1"/>
            </p:cNvSpPr>
            <p:nvPr/>
          </p:nvSpPr>
          <p:spPr bwMode="auto">
            <a:xfrm flipH="1">
              <a:off x="1794" y="920"/>
              <a:ext cx="259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97" name="Line 66"/>
            <p:cNvSpPr>
              <a:spLocks noChangeShapeType="1"/>
            </p:cNvSpPr>
            <p:nvPr/>
          </p:nvSpPr>
          <p:spPr bwMode="auto">
            <a:xfrm flipH="1">
              <a:off x="1794" y="2036"/>
              <a:ext cx="259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98" name="Line 67"/>
            <p:cNvSpPr>
              <a:spLocks noChangeShapeType="1"/>
            </p:cNvSpPr>
            <p:nvPr/>
          </p:nvSpPr>
          <p:spPr bwMode="auto">
            <a:xfrm flipH="1">
              <a:off x="1781" y="1478"/>
              <a:ext cx="272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99" name="Rectangle 68"/>
            <p:cNvSpPr>
              <a:spLocks noChangeArrowheads="1"/>
            </p:cNvSpPr>
            <p:nvPr/>
          </p:nvSpPr>
          <p:spPr bwMode="auto">
            <a:xfrm>
              <a:off x="1651" y="816"/>
              <a:ext cx="15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+mn-lt"/>
                </a:rPr>
                <a:t>S </a:t>
              </a:r>
              <a:endParaRPr lang="en-US" altLang="en-US" sz="2400">
                <a:latin typeface="+mn-lt"/>
              </a:endParaRPr>
            </a:p>
          </p:txBody>
        </p:sp>
        <p:sp>
          <p:nvSpPr>
            <p:cNvPr id="22600" name="Rectangle 69"/>
            <p:cNvSpPr>
              <a:spLocks noChangeArrowheads="1"/>
            </p:cNvSpPr>
            <p:nvPr/>
          </p:nvSpPr>
          <p:spPr bwMode="auto">
            <a:xfrm>
              <a:off x="1638" y="1932"/>
              <a:ext cx="16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+mn-lt"/>
                </a:rPr>
                <a:t>R </a:t>
              </a:r>
              <a:endParaRPr lang="en-US" altLang="en-US" sz="2400">
                <a:latin typeface="+mn-lt"/>
              </a:endParaRPr>
            </a:p>
          </p:txBody>
        </p:sp>
        <p:sp>
          <p:nvSpPr>
            <p:cNvPr id="22601" name="Rectangle 70"/>
            <p:cNvSpPr>
              <a:spLocks noChangeArrowheads="1"/>
            </p:cNvSpPr>
            <p:nvPr/>
          </p:nvSpPr>
          <p:spPr bwMode="auto">
            <a:xfrm>
              <a:off x="1482" y="1387"/>
              <a:ext cx="27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+mn-lt"/>
                </a:rPr>
                <a:t>EN </a:t>
              </a:r>
              <a:endParaRPr lang="en-US" altLang="en-US" sz="2400" dirty="0">
                <a:latin typeface="+mn-lt"/>
              </a:endParaRPr>
            </a:p>
          </p:txBody>
        </p:sp>
      </p:grpSp>
      <p:sp>
        <p:nvSpPr>
          <p:cNvPr id="22570" name="Line 23"/>
          <p:cNvSpPr>
            <a:spLocks noChangeShapeType="1"/>
          </p:cNvSpPr>
          <p:nvPr/>
        </p:nvSpPr>
        <p:spPr bwMode="auto">
          <a:xfrm>
            <a:off x="5105400" y="3200400"/>
            <a:ext cx="32861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3" name="Group 85"/>
          <p:cNvGrpSpPr/>
          <p:nvPr/>
        </p:nvGrpSpPr>
        <p:grpSpPr bwMode="auto">
          <a:xfrm>
            <a:off x="1766890" y="3779838"/>
            <a:ext cx="3919538" cy="2392362"/>
            <a:chOff x="3408" y="2166"/>
            <a:chExt cx="2469" cy="1507"/>
          </a:xfrm>
        </p:grpSpPr>
        <p:sp>
          <p:nvSpPr>
            <p:cNvPr id="22575" name="Text Box 78"/>
            <p:cNvSpPr txBox="1">
              <a:spLocks noChangeArrowheads="1"/>
            </p:cNvSpPr>
            <p:nvPr/>
          </p:nvSpPr>
          <p:spPr bwMode="auto">
            <a:xfrm>
              <a:off x="3456" y="2166"/>
              <a:ext cx="24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+mn-lt"/>
                </a:rPr>
                <a:t>S    R   </a:t>
              </a:r>
              <a:r>
                <a:rPr lang="en-US" altLang="en-US" sz="2000" dirty="0">
                  <a:latin typeface="+mn-lt"/>
                </a:rPr>
                <a:t>EN</a:t>
              </a:r>
              <a:r>
                <a:rPr lang="en-US" altLang="en-US" sz="2400" dirty="0">
                  <a:latin typeface="+mn-lt"/>
                </a:rPr>
                <a:t>   S’   R’     Q   Q’</a:t>
              </a:r>
              <a:endParaRPr lang="en-US" altLang="en-US" sz="2400" dirty="0">
                <a:latin typeface="+mn-lt"/>
              </a:endParaRPr>
            </a:p>
          </p:txBody>
        </p:sp>
        <p:sp>
          <p:nvSpPr>
            <p:cNvPr id="22576" name="Line 79"/>
            <p:cNvSpPr>
              <a:spLocks noChangeShapeType="1"/>
            </p:cNvSpPr>
            <p:nvPr/>
          </p:nvSpPr>
          <p:spPr bwMode="auto">
            <a:xfrm>
              <a:off x="3408" y="2425"/>
              <a:ext cx="2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77" name="Line 80"/>
            <p:cNvSpPr>
              <a:spLocks noChangeShapeType="1"/>
            </p:cNvSpPr>
            <p:nvPr/>
          </p:nvSpPr>
          <p:spPr bwMode="auto">
            <a:xfrm>
              <a:off x="5223" y="2185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78" name="Line 81"/>
            <p:cNvSpPr>
              <a:spLocks noChangeShapeType="1"/>
            </p:cNvSpPr>
            <p:nvPr/>
          </p:nvSpPr>
          <p:spPr bwMode="auto">
            <a:xfrm>
              <a:off x="4455" y="2185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13074" name="Text Box 82"/>
          <p:cNvSpPr txBox="1">
            <a:spLocks noChangeArrowheads="1"/>
          </p:cNvSpPr>
          <p:nvPr/>
        </p:nvSpPr>
        <p:spPr bwMode="auto">
          <a:xfrm>
            <a:off x="1828800" y="4271963"/>
            <a:ext cx="585128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0    0    1       1    1     Q</a:t>
            </a:r>
            <a:r>
              <a:rPr lang="en-US" altLang="en-US" sz="2400" baseline="-25000" dirty="0">
                <a:latin typeface="+mn-lt"/>
              </a:rPr>
              <a:t>0</a:t>
            </a:r>
            <a:r>
              <a:rPr lang="en-US" altLang="en-US" sz="2400" dirty="0">
                <a:latin typeface="+mn-lt"/>
              </a:rPr>
              <a:t>  Q</a:t>
            </a:r>
            <a:r>
              <a:rPr lang="en-US" altLang="en-US" sz="2400" baseline="-25000" dirty="0">
                <a:latin typeface="+mn-lt"/>
              </a:rPr>
              <a:t>0</a:t>
            </a:r>
            <a:r>
              <a:rPr lang="en-US" altLang="en-US" sz="2400" dirty="0">
                <a:latin typeface="+mn-lt"/>
              </a:rPr>
              <a:t>’</a:t>
            </a:r>
            <a:r>
              <a:rPr lang="en-US" altLang="en-US" sz="2400" baseline="-250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  Store  </a:t>
            </a: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0    1    1       1    0      0    1     Reset</a:t>
            </a: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1    0    1       0    1      1    0     Set</a:t>
            </a: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1    1    1       0    0      1    1     Disallowed</a:t>
            </a: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X  X     0       1    1      Q</a:t>
            </a:r>
            <a:r>
              <a:rPr lang="en-US" altLang="en-US" sz="2400" baseline="-25000" dirty="0">
                <a:latin typeface="+mn-lt"/>
              </a:rPr>
              <a:t>0</a:t>
            </a:r>
            <a:r>
              <a:rPr lang="en-US" altLang="en-US" sz="2400" dirty="0">
                <a:latin typeface="+mn-lt"/>
              </a:rPr>
              <a:t> Q</a:t>
            </a:r>
            <a:r>
              <a:rPr lang="en-US" altLang="en-US" sz="2400" baseline="-25000" dirty="0">
                <a:latin typeface="+mn-lt"/>
              </a:rPr>
              <a:t>0</a:t>
            </a:r>
            <a:r>
              <a:rPr lang="en-US" altLang="en-US" sz="2400" dirty="0">
                <a:latin typeface="+mn-lt"/>
              </a:rPr>
              <a:t>’</a:t>
            </a:r>
            <a:r>
              <a:rPr lang="en-US" altLang="en-US" sz="2400" baseline="-250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  Store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2573" name="Line 86"/>
          <p:cNvSpPr>
            <a:spLocks noChangeShapeType="1"/>
          </p:cNvSpPr>
          <p:nvPr/>
        </p:nvSpPr>
        <p:spPr bwMode="auto">
          <a:xfrm flipV="1">
            <a:off x="4800600" y="1981200"/>
            <a:ext cx="0" cy="228600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574" name="Line 87"/>
          <p:cNvSpPr>
            <a:spLocks noChangeShapeType="1"/>
          </p:cNvSpPr>
          <p:nvPr/>
        </p:nvSpPr>
        <p:spPr bwMode="auto">
          <a:xfrm flipV="1">
            <a:off x="4800600" y="2514600"/>
            <a:ext cx="0" cy="228600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685800" y="6278460"/>
            <a:ext cx="8229600" cy="461665"/>
          </a:xfrm>
          <a:prstGeom prst="rect">
            <a:avLst/>
          </a:prstGeom>
          <a:noFill/>
          <a:ln w="25400" cap="sq">
            <a:noFill/>
            <a:miter lim="800000"/>
          </a:ln>
          <a:effectLst/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chemeClr val="bg1"/>
                  </a:outerShdw>
                </a:effectLst>
                <a:latin typeface="+mn-lt"/>
              </a:rPr>
              <a:t>Latch is sensitive to input changes ONLY when EN=1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chemeClr val="bg1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74" grpId="0" autoUpdateAnimBg="0" uiExpand="1" build="p"/>
      <p:bldP spid="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97320"/>
            <a:ext cx="7924800" cy="1143000"/>
          </a:xfrm>
        </p:spPr>
        <p:txBody>
          <a:bodyPr/>
          <a:lstStyle/>
          <a:p>
            <a:r>
              <a:rPr lang="en-US" sz="3600" dirty="0"/>
              <a:t>SR Latch with Enable signal (cont.)</a:t>
            </a:r>
            <a:endParaRPr lang="en-US" sz="3600" dirty="0"/>
          </a:p>
        </p:txBody>
      </p:sp>
      <p:grpSp>
        <p:nvGrpSpPr>
          <p:cNvPr id="12291" name="Group 3"/>
          <p:cNvGrpSpPr/>
          <p:nvPr/>
        </p:nvGrpSpPr>
        <p:grpSpPr bwMode="auto">
          <a:xfrm>
            <a:off x="457200" y="1981200"/>
            <a:ext cx="7924800" cy="3810000"/>
            <a:chOff x="528" y="1344"/>
            <a:chExt cx="4704" cy="1966"/>
          </a:xfrm>
        </p:grpSpPr>
        <p:pic>
          <p:nvPicPr>
            <p:cNvPr id="12292" name="Picture 4" descr="8-23-2006 2-40-58 PM_003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67" t="64680" r="4512" b="12820"/>
            <a:stretch>
              <a:fillRect/>
            </a:stretch>
          </p:blipFill>
          <p:spPr bwMode="auto">
            <a:xfrm>
              <a:off x="528" y="1344"/>
              <a:ext cx="4704" cy="1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3" name="Picture 5" descr="8-23-2006 2-40-58 PM_003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67" t="87180" r="4512" b="3543"/>
            <a:stretch>
              <a:fillRect/>
            </a:stretch>
          </p:blipFill>
          <p:spPr bwMode="auto">
            <a:xfrm>
              <a:off x="528" y="2736"/>
              <a:ext cx="4704" cy="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Flip-Flops</a:t>
            </a:r>
            <a:endParaRPr lang="en-US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Latches are “transparent” (= any change on the inputs is seen at the outputs immediately).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This causes synchronization problems!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Solution: use latches to create flip-flops that can respond (update) ONLY on SPECIFIC times (instead of ANY time).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Alternatives in FF choice</a:t>
            </a: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Type of FF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SR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D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JK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Type of triggering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Untriggered (asynchronous)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Level-triggered (EN = 1)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Edge-triggered (rising or falling edge of CLK)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5715000" cy="1447800"/>
          </a:xfrm>
        </p:spPr>
        <p:txBody>
          <a:bodyPr/>
          <a:lstStyle/>
          <a:p>
            <a:r>
              <a:rPr lang="en-US" sz="3600" dirty="0"/>
              <a:t>Edged-Triggered SR FF</a:t>
            </a:r>
            <a:endParaRPr lang="en-US" sz="3600" dirty="0"/>
          </a:p>
        </p:txBody>
      </p:sp>
      <p:pic>
        <p:nvPicPr>
          <p:cNvPr id="15363" name="Picture 3" descr="8-23-2006 2-52-16 PM_003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" t="38330" r="5727" b="4619"/>
          <a:stretch>
            <a:fillRect/>
          </a:stretch>
        </p:blipFill>
        <p:spPr bwMode="auto">
          <a:xfrm>
            <a:off x="381000" y="3124200"/>
            <a:ext cx="8305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8-23-2006 2-52-16 PM_003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3" t="4617" r="32497" b="68153"/>
          <a:stretch>
            <a:fillRect/>
          </a:stretch>
        </p:blipFill>
        <p:spPr bwMode="auto">
          <a:xfrm>
            <a:off x="5562600" y="457200"/>
            <a:ext cx="29718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 Latch</a:t>
            </a:r>
            <a:endParaRPr lang="en-US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8"/>
            <a:ext cx="8229600" cy="4525962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dirty="0"/>
              <a:t>Ensures S and R inputs never equal to 1 at the same time</a:t>
            </a:r>
            <a:endParaRPr lang="en-US" sz="2400" dirty="0"/>
          </a:p>
          <a:p>
            <a:pPr>
              <a:buFontTx/>
              <a:buChar char="•"/>
            </a:pPr>
            <a:r>
              <a:rPr lang="en-US" sz="2400" dirty="0"/>
              <a:t>Useful in control application where setting or resetting a flag to some condition is needed</a:t>
            </a:r>
            <a:endParaRPr lang="en-US" sz="2400" dirty="0"/>
          </a:p>
          <a:p>
            <a:pPr>
              <a:buFontTx/>
              <a:buChar char="•"/>
            </a:pPr>
            <a:r>
              <a:rPr lang="en-US" sz="2400" dirty="0"/>
              <a:t>Stores bits of information</a:t>
            </a:r>
            <a:endParaRPr lang="en-US" sz="2400" dirty="0"/>
          </a:p>
          <a:p>
            <a:pPr>
              <a:buFontTx/>
              <a:buChar char="•"/>
            </a:pPr>
            <a:r>
              <a:rPr lang="en-US" sz="2400" dirty="0"/>
              <a:t>Constructed from a gated SR latch and a Data latch</a:t>
            </a:r>
            <a:br>
              <a:rPr lang="en-US" sz="2400" dirty="0"/>
            </a:br>
            <a:r>
              <a:rPr lang="en-US" altLang="en-US" sz="2400" dirty="0"/>
              <a:t>This is done in the </a:t>
            </a:r>
            <a:r>
              <a:rPr lang="en-US" altLang="en-US" sz="2400" i="1" dirty="0"/>
              <a:t>D latch:</a:t>
            </a:r>
            <a:endParaRPr lang="en-US" altLang="en-US" sz="2400" dirty="0"/>
          </a:p>
        </p:txBody>
      </p:sp>
      <p:pic>
        <p:nvPicPr>
          <p:cNvPr id="2355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9" t="34259" r="16667" b="41977"/>
          <a:stretch>
            <a:fillRect/>
          </a:stretch>
        </p:blipFill>
        <p:spPr bwMode="auto">
          <a:xfrm>
            <a:off x="457200" y="4648200"/>
            <a:ext cx="5715000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8-23-2006 2-43-35 PM_0033"/>
          <p:cNvPicPr>
            <a:picLocks noChangeAspect="1" noChangeArrowheads="1"/>
          </p:cNvPicPr>
          <p:nvPr/>
        </p:nvPicPr>
        <p:blipFill>
          <a:blip r:embed="rId2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9" r="26996" b="82489"/>
          <a:stretch>
            <a:fillRect/>
          </a:stretch>
        </p:blipFill>
        <p:spPr bwMode="auto">
          <a:xfrm>
            <a:off x="6172200" y="4343400"/>
            <a:ext cx="25146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5418818"/>
            <a:ext cx="4347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/>
              <a:t>EN</a:t>
            </a:r>
            <a:endParaRPr lang="en-US" sz="14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Sequential Circuits</a:t>
            </a: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580"/>
            <a:ext cx="3574415" cy="464883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Sequential Logic:</a:t>
            </a:r>
            <a:endParaRPr lang="en-US" sz="2400"/>
          </a:p>
          <a:p>
            <a:pPr lvl="1" eaLnBrk="1" hangingPunct="1">
              <a:defRPr/>
            </a:pPr>
            <a:r>
              <a:rPr lang="en-US" sz="2000"/>
              <a:t>Output depends not only on current input but also on past input values</a:t>
            </a:r>
            <a:endParaRPr lang="en-US" sz="2000"/>
          </a:p>
          <a:p>
            <a:pPr lvl="1" eaLnBrk="1" hangingPunct="1">
              <a:defRPr/>
            </a:pPr>
            <a:r>
              <a:rPr lang="en-US" sz="2000"/>
              <a:t>Store information between operations (no need for cascading)</a:t>
            </a:r>
            <a:endParaRPr lang="en-US" sz="2000"/>
          </a:p>
          <a:p>
            <a:pPr lvl="1" eaLnBrk="1" hangingPunct="1">
              <a:defRPr/>
            </a:pPr>
            <a:r>
              <a:rPr lang="en-US" sz="2000"/>
              <a:t>Need some type of memory to remember the past input values</a:t>
            </a:r>
            <a:endParaRPr lang="en-US" sz="2000"/>
          </a:p>
        </p:txBody>
      </p:sp>
      <p:sp>
        <p:nvSpPr>
          <p:cNvPr id="192515" name="Rectangle 3"/>
          <p:cNvSpPr>
            <a:spLocks noGrp="1" noChangeArrowheads="1"/>
          </p:cNvSpPr>
          <p:nvPr/>
        </p:nvSpPr>
        <p:spPr>
          <a:xfrm>
            <a:off x="4572000" y="1719580"/>
            <a:ext cx="4309745" cy="4411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400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430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9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sz="2400" dirty="0"/>
              <a:t>Combinational Logic:</a:t>
            </a:r>
            <a:endParaRPr lang="en-US" altLang="en-US" sz="2400" dirty="0"/>
          </a:p>
          <a:p>
            <a:pPr lvl="1" eaLnBrk="1" hangingPunct="1">
              <a:defRPr/>
            </a:pPr>
            <a:r>
              <a:rPr lang="en-US" altLang="en-US" sz="2000" dirty="0"/>
              <a:t>Output depends only on current input</a:t>
            </a:r>
            <a:endParaRPr lang="en-US" altLang="en-US" sz="2000" dirty="0"/>
          </a:p>
          <a:p>
            <a:pPr lvl="1" eaLnBrk="1" hangingPunct="1">
              <a:defRPr/>
            </a:pPr>
            <a:r>
              <a:rPr lang="en-US" altLang="en-US" sz="2000" dirty="0"/>
              <a:t>Able to perform useful operations (add/subtract/multiply/…)</a:t>
            </a:r>
            <a:endParaRPr lang="en-US" altLang="en-US" sz="2000" dirty="0"/>
          </a:p>
          <a:p>
            <a:pPr lvl="1" eaLnBrk="1" hangingPunct="1">
              <a:defRPr/>
            </a:pPr>
            <a:r>
              <a:rPr lang="en-US" altLang="en-US" sz="2000" dirty="0"/>
              <a:t>Require cascading of many structures</a:t>
            </a:r>
            <a:endParaRPr lang="en-US" altLang="en-US" sz="2000" dirty="0"/>
          </a:p>
          <a:p>
            <a:pPr lvl="1" eaLnBrk="1" hangingPunct="1">
              <a:defRPr/>
            </a:pPr>
            <a:r>
              <a:rPr lang="en-US" altLang="en-US" sz="2000" dirty="0"/>
              <a:t>Costly and inflexible</a:t>
            </a:r>
            <a:endParaRPr lang="en-US" altLang="en-US" sz="2000" dirty="0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+mn-lt"/>
              </a:rPr>
              <a:t>D Latch (cont.)</a:t>
            </a:r>
            <a:endParaRPr lang="en-US">
              <a:latin typeface="+mn-lt"/>
            </a:endParaRPr>
          </a:p>
        </p:txBody>
      </p:sp>
      <p:sp>
        <p:nvSpPr>
          <p:cNvPr id="24583" name="Line 4"/>
          <p:cNvSpPr>
            <a:spLocks noChangeShapeType="1"/>
          </p:cNvSpPr>
          <p:nvPr/>
        </p:nvSpPr>
        <p:spPr bwMode="auto">
          <a:xfrm>
            <a:off x="4270375" y="40671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4585" name="Line 6"/>
          <p:cNvSpPr>
            <a:spLocks noChangeShapeType="1"/>
          </p:cNvSpPr>
          <p:nvPr/>
        </p:nvSpPr>
        <p:spPr bwMode="auto">
          <a:xfrm>
            <a:off x="2647950" y="4233863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4586" name="Line 7"/>
          <p:cNvSpPr>
            <a:spLocks noChangeShapeType="1"/>
          </p:cNvSpPr>
          <p:nvPr/>
        </p:nvSpPr>
        <p:spPr bwMode="auto">
          <a:xfrm>
            <a:off x="1711325" y="44005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4588" name="Text Box 84"/>
          <p:cNvSpPr txBox="1">
            <a:spLocks noChangeArrowheads="1"/>
          </p:cNvSpPr>
          <p:nvPr/>
        </p:nvSpPr>
        <p:spPr bwMode="auto">
          <a:xfrm>
            <a:off x="3921125" y="3851275"/>
            <a:ext cx="27638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  S  R  </a:t>
            </a:r>
            <a:r>
              <a:rPr lang="en-US" altLang="en-US" sz="2000">
                <a:latin typeface="+mn-lt"/>
              </a:rPr>
              <a:t>CLK</a:t>
            </a:r>
            <a:r>
              <a:rPr lang="en-US" altLang="en-US" sz="2400">
                <a:latin typeface="+mn-lt"/>
              </a:rPr>
              <a:t>   Q    Q’</a:t>
            </a:r>
            <a:endParaRPr lang="en-US" altLang="en-US" sz="2400">
              <a:latin typeface="+mn-lt"/>
            </a:endParaRPr>
          </a:p>
        </p:txBody>
      </p:sp>
      <p:sp>
        <p:nvSpPr>
          <p:cNvPr id="24589" name="Line 85"/>
          <p:cNvSpPr>
            <a:spLocks noChangeShapeType="1"/>
          </p:cNvSpPr>
          <p:nvPr/>
        </p:nvSpPr>
        <p:spPr bwMode="auto">
          <a:xfrm>
            <a:off x="3886200" y="42672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590" name="Line 86"/>
          <p:cNvSpPr>
            <a:spLocks noChangeShapeType="1"/>
          </p:cNvSpPr>
          <p:nvPr/>
        </p:nvSpPr>
        <p:spPr bwMode="auto">
          <a:xfrm>
            <a:off x="5638800" y="388620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591" name="Text Box 87"/>
          <p:cNvSpPr txBox="1">
            <a:spLocks noChangeArrowheads="1"/>
          </p:cNvSpPr>
          <p:nvPr/>
        </p:nvSpPr>
        <p:spPr bwMode="auto">
          <a:xfrm>
            <a:off x="4071938" y="4313238"/>
            <a:ext cx="448872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0   0    1      Q</a:t>
            </a:r>
            <a:r>
              <a:rPr lang="en-US" altLang="en-US" sz="2400" baseline="-25000" dirty="0">
                <a:latin typeface="+mn-lt"/>
              </a:rPr>
              <a:t>0</a:t>
            </a:r>
            <a:r>
              <a:rPr lang="en-US" altLang="en-US" sz="2400" dirty="0">
                <a:latin typeface="+mn-lt"/>
              </a:rPr>
              <a:t>  Q</a:t>
            </a:r>
            <a:r>
              <a:rPr lang="en-US" altLang="en-US" sz="2400" baseline="-25000" dirty="0">
                <a:latin typeface="+mn-lt"/>
              </a:rPr>
              <a:t>0</a:t>
            </a:r>
            <a:r>
              <a:rPr lang="en-US" altLang="en-US" sz="2400" dirty="0">
                <a:latin typeface="+mn-lt"/>
              </a:rPr>
              <a:t>’  Store  </a:t>
            </a: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0   1    1      0     1    Reset</a:t>
            </a: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1   0    1      1     0    Set</a:t>
            </a: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1   1    1      1     1    Disallowed</a:t>
            </a: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X  X    0      Q</a:t>
            </a:r>
            <a:r>
              <a:rPr lang="en-US" altLang="en-US" sz="2400" baseline="-25000" dirty="0">
                <a:latin typeface="+mn-lt"/>
              </a:rPr>
              <a:t>0</a:t>
            </a:r>
            <a:r>
              <a:rPr lang="en-US" altLang="en-US" sz="2400" dirty="0">
                <a:latin typeface="+mn-lt"/>
              </a:rPr>
              <a:t>  Q</a:t>
            </a:r>
            <a:r>
              <a:rPr lang="en-US" altLang="en-US" sz="2400" baseline="-25000" dirty="0">
                <a:latin typeface="+mn-lt"/>
              </a:rPr>
              <a:t>0</a:t>
            </a:r>
            <a:r>
              <a:rPr lang="en-US" altLang="en-US" sz="2400" dirty="0">
                <a:latin typeface="+mn-lt"/>
              </a:rPr>
              <a:t>’  Store</a:t>
            </a:r>
            <a:endParaRPr lang="en-US" altLang="en-US" sz="2400" dirty="0">
              <a:latin typeface="+mn-lt"/>
            </a:endParaRPr>
          </a:p>
        </p:txBody>
      </p:sp>
      <p:grpSp>
        <p:nvGrpSpPr>
          <p:cNvPr id="4" name="Group 154"/>
          <p:cNvGrpSpPr/>
          <p:nvPr/>
        </p:nvGrpSpPr>
        <p:grpSpPr bwMode="auto">
          <a:xfrm>
            <a:off x="990600" y="4271964"/>
            <a:ext cx="2268538" cy="1671638"/>
            <a:chOff x="624" y="2691"/>
            <a:chExt cx="1429" cy="1053"/>
          </a:xfrm>
        </p:grpSpPr>
        <p:sp>
          <p:nvSpPr>
            <p:cNvPr id="24652" name="Text Box 89"/>
            <p:cNvSpPr txBox="1">
              <a:spLocks noChangeArrowheads="1"/>
            </p:cNvSpPr>
            <p:nvPr/>
          </p:nvSpPr>
          <p:spPr bwMode="auto">
            <a:xfrm>
              <a:off x="699" y="2957"/>
              <a:ext cx="135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+mn-lt"/>
                </a:rPr>
                <a:t>0   1      0   1</a:t>
              </a:r>
              <a:endParaRPr lang="en-US" altLang="en-US" sz="2400" dirty="0">
                <a:latin typeface="+mn-lt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+mn-lt"/>
                </a:rPr>
                <a:t>1   1      1   0</a:t>
              </a:r>
              <a:endParaRPr lang="en-US" altLang="en-US" sz="2400" dirty="0">
                <a:latin typeface="+mn-lt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+mn-lt"/>
                </a:rPr>
                <a:t>X   0     Q</a:t>
              </a:r>
              <a:r>
                <a:rPr lang="en-US" altLang="en-US" sz="2400" baseline="-25000" dirty="0">
                  <a:latin typeface="+mn-lt"/>
                </a:rPr>
                <a:t>0</a:t>
              </a:r>
              <a:r>
                <a:rPr lang="en-US" altLang="en-US" sz="2400" dirty="0">
                  <a:latin typeface="+mn-lt"/>
                </a:rPr>
                <a:t> Q</a:t>
              </a:r>
              <a:r>
                <a:rPr lang="en-US" altLang="en-US" sz="2400" baseline="-25000" dirty="0">
                  <a:latin typeface="+mn-lt"/>
                </a:rPr>
                <a:t>0</a:t>
              </a:r>
              <a:r>
                <a:rPr lang="en-US" altLang="en-US" sz="2400" dirty="0">
                  <a:latin typeface="+mn-lt"/>
                </a:rPr>
                <a:t>’</a:t>
              </a:r>
              <a:r>
                <a:rPr lang="en-US" altLang="en-US" sz="2400" baseline="-25000" dirty="0">
                  <a:latin typeface="+mn-lt"/>
                </a:rPr>
                <a:t> </a:t>
              </a:r>
              <a:endParaRPr lang="en-US" altLang="en-US" sz="2400" baseline="-25000" dirty="0">
                <a:latin typeface="+mn-lt"/>
              </a:endParaRPr>
            </a:p>
          </p:txBody>
        </p:sp>
        <p:sp>
          <p:nvSpPr>
            <p:cNvPr id="24653" name="Line 90"/>
            <p:cNvSpPr>
              <a:spLocks noChangeShapeType="1"/>
            </p:cNvSpPr>
            <p:nvPr/>
          </p:nvSpPr>
          <p:spPr bwMode="auto">
            <a:xfrm>
              <a:off x="1285" y="2736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654" name="Line 91"/>
            <p:cNvSpPr>
              <a:spLocks noChangeShapeType="1"/>
            </p:cNvSpPr>
            <p:nvPr/>
          </p:nvSpPr>
          <p:spPr bwMode="auto">
            <a:xfrm>
              <a:off x="661" y="2976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655" name="Rectangle 92"/>
            <p:cNvSpPr>
              <a:spLocks noChangeArrowheads="1"/>
            </p:cNvSpPr>
            <p:nvPr/>
          </p:nvSpPr>
          <p:spPr bwMode="auto">
            <a:xfrm>
              <a:off x="624" y="2691"/>
              <a:ext cx="13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+mn-lt"/>
                </a:rPr>
                <a:t> D  </a:t>
              </a:r>
              <a:r>
                <a:rPr lang="en-US" altLang="en-US" sz="2000">
                  <a:latin typeface="+mn-lt"/>
                </a:rPr>
                <a:t>CLK   </a:t>
              </a:r>
              <a:r>
                <a:rPr lang="en-US" altLang="en-US" sz="2400">
                  <a:latin typeface="+mn-lt"/>
                </a:rPr>
                <a:t>Q   Q’</a:t>
              </a:r>
              <a:endParaRPr lang="en-US" altLang="en-US" sz="2400">
                <a:latin typeface="+mn-lt"/>
              </a:endParaRPr>
            </a:p>
          </p:txBody>
        </p:sp>
      </p:grpSp>
      <p:pic>
        <p:nvPicPr>
          <p:cNvPr id="90" name="Picture 1" descr="Screen shot 2013-10-21 at 1.31.19 P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1285294"/>
            <a:ext cx="5753100" cy="2502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 latch: store it and look it up 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390650"/>
            <a:ext cx="5029200" cy="4835525"/>
          </a:xfrm>
        </p:spPr>
        <p:txBody>
          <a:bodyPr/>
          <a:lstStyle/>
          <a:p>
            <a:r>
              <a:rPr lang="en-US" altLang="en-US" sz="2200" dirty="0"/>
              <a:t>Output depends on clock</a:t>
            </a:r>
            <a:endParaRPr lang="en-US" altLang="en-US" sz="2200" dirty="0"/>
          </a:p>
          <a:p>
            <a:pPr lvl="1"/>
            <a:r>
              <a:rPr lang="en-US" altLang="en-US" sz="2200" dirty="0"/>
              <a:t>Clock high: Input passes to output </a:t>
            </a:r>
            <a:endParaRPr lang="en-US" altLang="en-US" sz="2200" dirty="0"/>
          </a:p>
          <a:p>
            <a:pPr lvl="1"/>
            <a:r>
              <a:rPr lang="en-US" altLang="en-US" sz="2200" dirty="0"/>
              <a:t>Clock low: Latch holds its output</a:t>
            </a:r>
            <a:endParaRPr lang="en-US" altLang="en-US" sz="2200" dirty="0"/>
          </a:p>
          <a:p>
            <a:r>
              <a:rPr lang="en-US" altLang="en-US" sz="2200" dirty="0"/>
              <a:t>Latches are level sensitive and “</a:t>
            </a:r>
            <a:r>
              <a:rPr lang="en-US" altLang="en-US" sz="2200" dirty="0">
                <a:solidFill>
                  <a:srgbClr val="000000"/>
                </a:solidFill>
              </a:rPr>
              <a:t>transparent”</a:t>
            </a:r>
            <a:endParaRPr lang="en-US" altLang="en-US" sz="2200" dirty="0"/>
          </a:p>
        </p:txBody>
      </p:sp>
      <p:grpSp>
        <p:nvGrpSpPr>
          <p:cNvPr id="5124" name="Group 18"/>
          <p:cNvGrpSpPr/>
          <p:nvPr/>
        </p:nvGrpSpPr>
        <p:grpSpPr bwMode="auto">
          <a:xfrm>
            <a:off x="6446838" y="1549400"/>
            <a:ext cx="1366838" cy="1674813"/>
            <a:chOff x="1145" y="2529"/>
            <a:chExt cx="861" cy="1055"/>
          </a:xfrm>
        </p:grpSpPr>
        <p:sp>
          <p:nvSpPr>
            <p:cNvPr id="5205" name="Rectangle 4"/>
            <p:cNvSpPr>
              <a:spLocks noChangeArrowheads="1"/>
            </p:cNvSpPr>
            <p:nvPr/>
          </p:nvSpPr>
          <p:spPr bwMode="auto">
            <a:xfrm>
              <a:off x="1284" y="2529"/>
              <a:ext cx="572" cy="57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</a:ln>
          </p:spPr>
          <p:txBody>
            <a:bodyPr/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06" name="Rectangle 8"/>
            <p:cNvSpPr>
              <a:spLocks noChangeArrowheads="1"/>
            </p:cNvSpPr>
            <p:nvPr/>
          </p:nvSpPr>
          <p:spPr bwMode="auto">
            <a:xfrm>
              <a:off x="1324" y="2654"/>
              <a:ext cx="98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400"/>
                </a:lnSpc>
              </a:pPr>
              <a:r>
                <a:rPr lang="en-US" altLang="en-US">
                  <a:latin typeface="Tahoma" panose="020B0604030504040204" pitchFamily="34" charset="0"/>
                </a:rPr>
                <a:t>D</a:t>
              </a:r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5207" name="Rectangle 9"/>
            <p:cNvSpPr>
              <a:spLocks noChangeArrowheads="1"/>
            </p:cNvSpPr>
            <p:nvPr/>
          </p:nvSpPr>
          <p:spPr bwMode="auto">
            <a:xfrm>
              <a:off x="1703" y="2654"/>
              <a:ext cx="102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400"/>
                </a:lnSpc>
              </a:pPr>
              <a:r>
                <a:rPr lang="en-US" altLang="en-US">
                  <a:latin typeface="Tahoma" panose="020B0604030504040204" pitchFamily="34" charset="0"/>
                </a:rPr>
                <a:t>Q</a:t>
              </a:r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5208" name="Line 11"/>
            <p:cNvSpPr>
              <a:spLocks noChangeShapeType="1"/>
            </p:cNvSpPr>
            <p:nvPr/>
          </p:nvSpPr>
          <p:spPr bwMode="auto">
            <a:xfrm>
              <a:off x="1145" y="2709"/>
              <a:ext cx="14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9" name="Line 12"/>
            <p:cNvSpPr>
              <a:spLocks noChangeShapeType="1"/>
            </p:cNvSpPr>
            <p:nvPr/>
          </p:nvSpPr>
          <p:spPr bwMode="auto">
            <a:xfrm>
              <a:off x="1863" y="2709"/>
              <a:ext cx="14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0" name="Line 13"/>
            <p:cNvSpPr>
              <a:spLocks noChangeShapeType="1"/>
            </p:cNvSpPr>
            <p:nvPr/>
          </p:nvSpPr>
          <p:spPr bwMode="auto">
            <a:xfrm>
              <a:off x="1571" y="3115"/>
              <a:ext cx="1" cy="19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1" name="Rectangle 14"/>
            <p:cNvSpPr>
              <a:spLocks noChangeArrowheads="1"/>
            </p:cNvSpPr>
            <p:nvPr/>
          </p:nvSpPr>
          <p:spPr bwMode="auto">
            <a:xfrm>
              <a:off x="1703" y="2897"/>
              <a:ext cx="102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400"/>
                </a:lnSpc>
              </a:pPr>
              <a:r>
                <a:rPr lang="en-US" altLang="en-US">
                  <a:latin typeface="Tahoma" panose="020B0604030504040204" pitchFamily="34" charset="0"/>
                </a:rPr>
                <a:t>Q</a:t>
              </a:r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5212" name="Line 15"/>
            <p:cNvSpPr>
              <a:spLocks noChangeShapeType="1"/>
            </p:cNvSpPr>
            <p:nvPr/>
          </p:nvSpPr>
          <p:spPr bwMode="auto">
            <a:xfrm>
              <a:off x="1863" y="2937"/>
              <a:ext cx="14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3" name="Oval 16"/>
            <p:cNvSpPr>
              <a:spLocks noChangeArrowheads="1"/>
            </p:cNvSpPr>
            <p:nvPr/>
          </p:nvSpPr>
          <p:spPr bwMode="auto">
            <a:xfrm>
              <a:off x="1859" y="2905"/>
              <a:ext cx="78" cy="70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</a:ln>
          </p:spPr>
          <p:txBody>
            <a:bodyPr/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14" name="Rectangle 17"/>
            <p:cNvSpPr>
              <a:spLocks noChangeArrowheads="1"/>
            </p:cNvSpPr>
            <p:nvPr/>
          </p:nvSpPr>
          <p:spPr bwMode="auto">
            <a:xfrm>
              <a:off x="1425" y="3346"/>
              <a:ext cx="44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ts val="1600"/>
                </a:lnSpc>
              </a:pPr>
              <a:r>
                <a:rPr lang="en-US" altLang="en-US">
                  <a:latin typeface="Tahoma" panose="020B0604030504040204" pitchFamily="34" charset="0"/>
                </a:rPr>
                <a:t>CLK</a:t>
              </a:r>
              <a:endParaRPr lang="en-US" altLang="en-US">
                <a:latin typeface="Tahoma" panose="020B0604030504040204" pitchFamily="34" charset="0"/>
              </a:endParaRPr>
            </a:p>
          </p:txBody>
        </p:sp>
      </p:grpSp>
      <p:sp>
        <p:nvSpPr>
          <p:cNvPr id="5125" name="Text Box 19"/>
          <p:cNvSpPr txBox="1">
            <a:spLocks noChangeArrowheads="1"/>
          </p:cNvSpPr>
          <p:nvPr/>
        </p:nvSpPr>
        <p:spPr bwMode="auto">
          <a:xfrm>
            <a:off x="5789613" y="1701800"/>
            <a:ext cx="5810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>
            <a:spAutoFit/>
          </a:bodyPr>
          <a:lstStyle>
            <a:lvl1pPr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Input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126" name="Text Box 20"/>
          <p:cNvSpPr txBox="1">
            <a:spLocks noChangeArrowheads="1"/>
          </p:cNvSpPr>
          <p:nvPr/>
        </p:nvSpPr>
        <p:spPr bwMode="auto">
          <a:xfrm>
            <a:off x="7859713" y="1700213"/>
            <a:ext cx="7334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>
            <a:spAutoFit/>
          </a:bodyPr>
          <a:lstStyle>
            <a:lvl1pPr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Output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127" name="Text Box 21"/>
          <p:cNvSpPr txBox="1">
            <a:spLocks noChangeArrowheads="1"/>
          </p:cNvSpPr>
          <p:nvPr/>
        </p:nvSpPr>
        <p:spPr bwMode="auto">
          <a:xfrm>
            <a:off x="7859713" y="2105025"/>
            <a:ext cx="7334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>
            <a:spAutoFit/>
          </a:bodyPr>
          <a:lstStyle>
            <a:lvl1pPr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Output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128" name="Line 22"/>
          <p:cNvSpPr>
            <a:spLocks noChangeShapeType="1"/>
          </p:cNvSpPr>
          <p:nvPr/>
        </p:nvSpPr>
        <p:spPr bwMode="auto">
          <a:xfrm>
            <a:off x="7853363" y="2090738"/>
            <a:ext cx="720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9050" tIns="26988" rIns="19050" bIns="26988" anchor="ctr"/>
          <a:lstStyle/>
          <a:p>
            <a:endParaRPr lang="en-US"/>
          </a:p>
        </p:txBody>
      </p:sp>
      <p:sp>
        <p:nvSpPr>
          <p:cNvPr id="5129" name="Line 23"/>
          <p:cNvSpPr>
            <a:spLocks noChangeShapeType="1"/>
          </p:cNvSpPr>
          <p:nvPr/>
        </p:nvSpPr>
        <p:spPr bwMode="auto">
          <a:xfrm flipV="1">
            <a:off x="2184062" y="3940175"/>
            <a:ext cx="0" cy="2203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30" name="Group 24"/>
          <p:cNvGrpSpPr/>
          <p:nvPr/>
        </p:nvGrpSpPr>
        <p:grpSpPr bwMode="auto">
          <a:xfrm>
            <a:off x="2560299" y="4529137"/>
            <a:ext cx="4508500" cy="1146175"/>
            <a:chOff x="2462" y="1660"/>
            <a:chExt cx="2840" cy="561"/>
          </a:xfrm>
        </p:grpSpPr>
        <p:sp>
          <p:nvSpPr>
            <p:cNvPr id="5198" name="Line 25"/>
            <p:cNvSpPr>
              <a:spLocks noChangeShapeType="1"/>
            </p:cNvSpPr>
            <p:nvPr/>
          </p:nvSpPr>
          <p:spPr bwMode="auto">
            <a:xfrm flipV="1">
              <a:off x="2462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Line 26"/>
            <p:cNvSpPr>
              <a:spLocks noChangeShapeType="1"/>
            </p:cNvSpPr>
            <p:nvPr/>
          </p:nvSpPr>
          <p:spPr bwMode="auto">
            <a:xfrm flipV="1">
              <a:off x="2935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0" name="Line 27"/>
            <p:cNvSpPr>
              <a:spLocks noChangeShapeType="1"/>
            </p:cNvSpPr>
            <p:nvPr/>
          </p:nvSpPr>
          <p:spPr bwMode="auto">
            <a:xfrm flipV="1">
              <a:off x="3409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" name="Line 28"/>
            <p:cNvSpPr>
              <a:spLocks noChangeShapeType="1"/>
            </p:cNvSpPr>
            <p:nvPr/>
          </p:nvSpPr>
          <p:spPr bwMode="auto">
            <a:xfrm flipV="1">
              <a:off x="3882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" name="Line 29"/>
            <p:cNvSpPr>
              <a:spLocks noChangeShapeType="1"/>
            </p:cNvSpPr>
            <p:nvPr/>
          </p:nvSpPr>
          <p:spPr bwMode="auto">
            <a:xfrm flipV="1">
              <a:off x="4356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30"/>
            <p:cNvSpPr>
              <a:spLocks noChangeShapeType="1"/>
            </p:cNvSpPr>
            <p:nvPr/>
          </p:nvSpPr>
          <p:spPr bwMode="auto">
            <a:xfrm flipV="1">
              <a:off x="4829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4" name="Line 31"/>
            <p:cNvSpPr>
              <a:spLocks noChangeShapeType="1"/>
            </p:cNvSpPr>
            <p:nvPr/>
          </p:nvSpPr>
          <p:spPr bwMode="auto">
            <a:xfrm flipV="1">
              <a:off x="5302" y="1660"/>
              <a:ext cx="0" cy="5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1" name="Rectangle 32"/>
          <p:cNvSpPr>
            <a:spLocks noChangeArrowheads="1"/>
          </p:cNvSpPr>
          <p:nvPr/>
        </p:nvSpPr>
        <p:spPr bwMode="auto">
          <a:xfrm>
            <a:off x="1407774" y="4100512"/>
            <a:ext cx="695325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algn="r"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r"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r"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r"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r"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r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r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r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r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865"/>
              </a:lnSpc>
            </a:pPr>
            <a:r>
              <a:rPr lang="en-US" altLang="en-US" sz="2000">
                <a:latin typeface="Tahoma" panose="020B0604030504040204" pitchFamily="34" charset="0"/>
              </a:rPr>
              <a:t>CLK</a:t>
            </a:r>
            <a:endParaRPr lang="en-US" altLang="en-US" sz="2000">
              <a:latin typeface="Tahoma" panose="020B0604030504040204" pitchFamily="34" charset="0"/>
            </a:endParaRPr>
          </a:p>
          <a:p>
            <a:pPr>
              <a:lnSpc>
                <a:spcPts val="2865"/>
              </a:lnSpc>
            </a:pPr>
            <a:endParaRPr lang="en-US" altLang="en-US" sz="2000">
              <a:latin typeface="Tahoma" panose="020B0604030504040204" pitchFamily="34" charset="0"/>
            </a:endParaRPr>
          </a:p>
          <a:p>
            <a:pPr>
              <a:lnSpc>
                <a:spcPts val="2865"/>
              </a:lnSpc>
            </a:pPr>
            <a:r>
              <a:rPr lang="en-US" altLang="en-US" sz="2000">
                <a:latin typeface="Tahoma" panose="020B0604030504040204" pitchFamily="34" charset="0"/>
              </a:rPr>
              <a:t>D</a:t>
            </a:r>
            <a:endParaRPr lang="en-US" altLang="en-US" sz="2000">
              <a:latin typeface="Tahoma" panose="020B0604030504040204" pitchFamily="34" charset="0"/>
            </a:endParaRPr>
          </a:p>
          <a:p>
            <a:pPr>
              <a:lnSpc>
                <a:spcPts val="2865"/>
              </a:lnSpc>
            </a:pPr>
            <a:endParaRPr lang="en-US" altLang="en-US" sz="2000">
              <a:latin typeface="Tahoma" panose="020B0604030504040204" pitchFamily="34" charset="0"/>
            </a:endParaRPr>
          </a:p>
          <a:p>
            <a:pPr>
              <a:lnSpc>
                <a:spcPts val="2865"/>
              </a:lnSpc>
            </a:pPr>
            <a:r>
              <a:rPr lang="en-US" altLang="en-US" sz="2000">
                <a:solidFill>
                  <a:schemeClr val="tx1"/>
                </a:solidFill>
                <a:latin typeface="Tahoma" panose="020B0604030504040204" pitchFamily="34" charset="0"/>
              </a:rPr>
              <a:t>Q</a:t>
            </a:r>
            <a:r>
              <a:rPr lang="en-US" altLang="en-US" sz="2000" baseline="-25000">
                <a:solidFill>
                  <a:schemeClr val="tx1"/>
                </a:solidFill>
                <a:latin typeface="Tahoma" panose="020B0604030504040204" pitchFamily="34" charset="0"/>
              </a:rPr>
              <a:t>latch</a:t>
            </a:r>
            <a:endParaRPr lang="en-US" altLang="en-US" sz="20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32" name="Line 46"/>
          <p:cNvSpPr>
            <a:spLocks noChangeShapeType="1"/>
          </p:cNvSpPr>
          <p:nvPr/>
        </p:nvSpPr>
        <p:spPr bwMode="auto">
          <a:xfrm>
            <a:off x="2184062" y="4457700"/>
            <a:ext cx="37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47"/>
          <p:cNvSpPr>
            <a:spLocks noChangeShapeType="1"/>
          </p:cNvSpPr>
          <p:nvPr/>
        </p:nvSpPr>
        <p:spPr bwMode="auto">
          <a:xfrm flipV="1">
            <a:off x="2560299" y="423227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48"/>
          <p:cNvSpPr>
            <a:spLocks noChangeShapeType="1"/>
          </p:cNvSpPr>
          <p:nvPr/>
        </p:nvSpPr>
        <p:spPr bwMode="auto">
          <a:xfrm>
            <a:off x="2560299" y="4232275"/>
            <a:ext cx="376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Line 49"/>
          <p:cNvSpPr>
            <a:spLocks noChangeShapeType="1"/>
          </p:cNvSpPr>
          <p:nvPr/>
        </p:nvSpPr>
        <p:spPr bwMode="auto">
          <a:xfrm>
            <a:off x="2936537" y="423227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Line 50"/>
          <p:cNvSpPr>
            <a:spLocks noChangeShapeType="1"/>
          </p:cNvSpPr>
          <p:nvPr/>
        </p:nvSpPr>
        <p:spPr bwMode="auto">
          <a:xfrm>
            <a:off x="2936537" y="4457700"/>
            <a:ext cx="374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Line 51"/>
          <p:cNvSpPr>
            <a:spLocks noChangeShapeType="1"/>
          </p:cNvSpPr>
          <p:nvPr/>
        </p:nvSpPr>
        <p:spPr bwMode="auto">
          <a:xfrm flipV="1">
            <a:off x="3311187" y="423227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Line 52"/>
          <p:cNvSpPr>
            <a:spLocks noChangeShapeType="1"/>
          </p:cNvSpPr>
          <p:nvPr/>
        </p:nvSpPr>
        <p:spPr bwMode="auto">
          <a:xfrm>
            <a:off x="3311187" y="4232275"/>
            <a:ext cx="37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Line 53"/>
          <p:cNvSpPr>
            <a:spLocks noChangeShapeType="1"/>
          </p:cNvSpPr>
          <p:nvPr/>
        </p:nvSpPr>
        <p:spPr bwMode="auto">
          <a:xfrm>
            <a:off x="3687424" y="423227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Line 54"/>
          <p:cNvSpPr>
            <a:spLocks noChangeShapeType="1"/>
          </p:cNvSpPr>
          <p:nvPr/>
        </p:nvSpPr>
        <p:spPr bwMode="auto">
          <a:xfrm>
            <a:off x="3687424" y="4457700"/>
            <a:ext cx="376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Line 55"/>
          <p:cNvSpPr>
            <a:spLocks noChangeShapeType="1"/>
          </p:cNvSpPr>
          <p:nvPr/>
        </p:nvSpPr>
        <p:spPr bwMode="auto">
          <a:xfrm flipV="1">
            <a:off x="4063662" y="423227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Line 56"/>
          <p:cNvSpPr>
            <a:spLocks noChangeShapeType="1"/>
          </p:cNvSpPr>
          <p:nvPr/>
        </p:nvSpPr>
        <p:spPr bwMode="auto">
          <a:xfrm>
            <a:off x="4063662" y="4232275"/>
            <a:ext cx="374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Line 57"/>
          <p:cNvSpPr>
            <a:spLocks noChangeShapeType="1"/>
          </p:cNvSpPr>
          <p:nvPr/>
        </p:nvSpPr>
        <p:spPr bwMode="auto">
          <a:xfrm>
            <a:off x="4438312" y="423227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Line 58"/>
          <p:cNvSpPr>
            <a:spLocks noChangeShapeType="1"/>
          </p:cNvSpPr>
          <p:nvPr/>
        </p:nvSpPr>
        <p:spPr bwMode="auto">
          <a:xfrm>
            <a:off x="4438312" y="4457700"/>
            <a:ext cx="37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Line 59"/>
          <p:cNvSpPr>
            <a:spLocks noChangeShapeType="1"/>
          </p:cNvSpPr>
          <p:nvPr/>
        </p:nvSpPr>
        <p:spPr bwMode="auto">
          <a:xfrm flipV="1">
            <a:off x="4814549" y="423227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Line 60"/>
          <p:cNvSpPr>
            <a:spLocks noChangeShapeType="1"/>
          </p:cNvSpPr>
          <p:nvPr/>
        </p:nvSpPr>
        <p:spPr bwMode="auto">
          <a:xfrm>
            <a:off x="4814549" y="4232275"/>
            <a:ext cx="376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7" name="Line 61"/>
          <p:cNvSpPr>
            <a:spLocks noChangeShapeType="1"/>
          </p:cNvSpPr>
          <p:nvPr/>
        </p:nvSpPr>
        <p:spPr bwMode="auto">
          <a:xfrm>
            <a:off x="5190787" y="423227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8" name="Line 62"/>
          <p:cNvSpPr>
            <a:spLocks noChangeShapeType="1"/>
          </p:cNvSpPr>
          <p:nvPr/>
        </p:nvSpPr>
        <p:spPr bwMode="auto">
          <a:xfrm>
            <a:off x="5190787" y="4457700"/>
            <a:ext cx="37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9" name="Line 63"/>
          <p:cNvSpPr>
            <a:spLocks noChangeShapeType="1"/>
          </p:cNvSpPr>
          <p:nvPr/>
        </p:nvSpPr>
        <p:spPr bwMode="auto">
          <a:xfrm flipV="1">
            <a:off x="5567024" y="423227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" name="Line 64"/>
          <p:cNvSpPr>
            <a:spLocks noChangeShapeType="1"/>
          </p:cNvSpPr>
          <p:nvPr/>
        </p:nvSpPr>
        <p:spPr bwMode="auto">
          <a:xfrm>
            <a:off x="5567024" y="4232275"/>
            <a:ext cx="374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1" name="Line 65"/>
          <p:cNvSpPr>
            <a:spLocks noChangeShapeType="1"/>
          </p:cNvSpPr>
          <p:nvPr/>
        </p:nvSpPr>
        <p:spPr bwMode="auto">
          <a:xfrm>
            <a:off x="5941674" y="423227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2" name="Line 66"/>
          <p:cNvSpPr>
            <a:spLocks noChangeShapeType="1"/>
          </p:cNvSpPr>
          <p:nvPr/>
        </p:nvSpPr>
        <p:spPr bwMode="auto">
          <a:xfrm>
            <a:off x="5941674" y="4457700"/>
            <a:ext cx="376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3" name="Line 67"/>
          <p:cNvSpPr>
            <a:spLocks noChangeShapeType="1"/>
          </p:cNvSpPr>
          <p:nvPr/>
        </p:nvSpPr>
        <p:spPr bwMode="auto">
          <a:xfrm flipV="1">
            <a:off x="6317912" y="423227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4" name="Line 68"/>
          <p:cNvSpPr>
            <a:spLocks noChangeShapeType="1"/>
          </p:cNvSpPr>
          <p:nvPr/>
        </p:nvSpPr>
        <p:spPr bwMode="auto">
          <a:xfrm>
            <a:off x="6317912" y="4232275"/>
            <a:ext cx="37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5" name="Line 69"/>
          <p:cNvSpPr>
            <a:spLocks noChangeShapeType="1"/>
          </p:cNvSpPr>
          <p:nvPr/>
        </p:nvSpPr>
        <p:spPr bwMode="auto">
          <a:xfrm>
            <a:off x="6694149" y="423227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6" name="Line 70"/>
          <p:cNvSpPr>
            <a:spLocks noChangeShapeType="1"/>
          </p:cNvSpPr>
          <p:nvPr/>
        </p:nvSpPr>
        <p:spPr bwMode="auto">
          <a:xfrm>
            <a:off x="6694149" y="4457700"/>
            <a:ext cx="374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28" name="Line 80"/>
          <p:cNvSpPr>
            <a:spLocks noChangeShapeType="1"/>
          </p:cNvSpPr>
          <p:nvPr/>
        </p:nvSpPr>
        <p:spPr bwMode="auto">
          <a:xfrm>
            <a:off x="2169774" y="5937250"/>
            <a:ext cx="414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29" name="Line 81"/>
          <p:cNvSpPr>
            <a:spLocks noChangeShapeType="1"/>
          </p:cNvSpPr>
          <p:nvPr/>
        </p:nvSpPr>
        <p:spPr bwMode="auto">
          <a:xfrm flipV="1">
            <a:off x="2571412" y="571182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31" name="Line 83"/>
          <p:cNvSpPr>
            <a:spLocks noChangeShapeType="1"/>
          </p:cNvSpPr>
          <p:nvPr/>
        </p:nvSpPr>
        <p:spPr bwMode="auto">
          <a:xfrm>
            <a:off x="4058899" y="571182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32" name="Line 84"/>
          <p:cNvSpPr>
            <a:spLocks noChangeShapeType="1"/>
          </p:cNvSpPr>
          <p:nvPr/>
        </p:nvSpPr>
        <p:spPr bwMode="auto">
          <a:xfrm>
            <a:off x="4074774" y="5937250"/>
            <a:ext cx="1503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33" name="Line 85"/>
          <p:cNvSpPr>
            <a:spLocks noChangeShapeType="1"/>
          </p:cNvSpPr>
          <p:nvPr/>
        </p:nvSpPr>
        <p:spPr bwMode="auto">
          <a:xfrm flipV="1">
            <a:off x="5578137" y="571182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34" name="Line 86"/>
          <p:cNvSpPr>
            <a:spLocks noChangeShapeType="1"/>
          </p:cNvSpPr>
          <p:nvPr/>
        </p:nvSpPr>
        <p:spPr bwMode="auto">
          <a:xfrm>
            <a:off x="5578137" y="5711825"/>
            <a:ext cx="1508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35" name="Line 87"/>
          <p:cNvSpPr>
            <a:spLocks noChangeShapeType="1"/>
          </p:cNvSpPr>
          <p:nvPr/>
        </p:nvSpPr>
        <p:spPr bwMode="auto">
          <a:xfrm>
            <a:off x="5728949" y="571182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36" name="Line 88"/>
          <p:cNvSpPr>
            <a:spLocks noChangeShapeType="1"/>
          </p:cNvSpPr>
          <p:nvPr/>
        </p:nvSpPr>
        <p:spPr bwMode="auto">
          <a:xfrm>
            <a:off x="5728949" y="5937250"/>
            <a:ext cx="676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37" name="Line 89"/>
          <p:cNvSpPr>
            <a:spLocks noChangeShapeType="1"/>
          </p:cNvSpPr>
          <p:nvPr/>
        </p:nvSpPr>
        <p:spPr bwMode="auto">
          <a:xfrm flipV="1">
            <a:off x="6405224" y="571182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38" name="Line 90"/>
          <p:cNvSpPr>
            <a:spLocks noChangeShapeType="1"/>
          </p:cNvSpPr>
          <p:nvPr/>
        </p:nvSpPr>
        <p:spPr bwMode="auto">
          <a:xfrm>
            <a:off x="6405224" y="5711825"/>
            <a:ext cx="149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39" name="Line 91"/>
          <p:cNvSpPr>
            <a:spLocks noChangeShapeType="1"/>
          </p:cNvSpPr>
          <p:nvPr/>
        </p:nvSpPr>
        <p:spPr bwMode="auto">
          <a:xfrm>
            <a:off x="6554449" y="5711825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40" name="Line 92"/>
          <p:cNvSpPr>
            <a:spLocks noChangeShapeType="1"/>
          </p:cNvSpPr>
          <p:nvPr/>
        </p:nvSpPr>
        <p:spPr bwMode="auto">
          <a:xfrm>
            <a:off x="6554449" y="5937250"/>
            <a:ext cx="527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69" name="Group 115"/>
          <p:cNvGrpSpPr/>
          <p:nvPr/>
        </p:nvGrpSpPr>
        <p:grpSpPr bwMode="auto">
          <a:xfrm>
            <a:off x="2182474" y="4992687"/>
            <a:ext cx="4884738" cy="231775"/>
            <a:chOff x="1716" y="2963"/>
            <a:chExt cx="3077" cy="146"/>
          </a:xfrm>
        </p:grpSpPr>
        <p:sp>
          <p:nvSpPr>
            <p:cNvPr id="5181" name="Line 116"/>
            <p:cNvSpPr>
              <a:spLocks noChangeShapeType="1"/>
            </p:cNvSpPr>
            <p:nvPr/>
          </p:nvSpPr>
          <p:spPr bwMode="auto">
            <a:xfrm>
              <a:off x="1716" y="3109"/>
              <a:ext cx="1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2" name="Line 117"/>
            <p:cNvSpPr>
              <a:spLocks noChangeShapeType="1"/>
            </p:cNvSpPr>
            <p:nvPr/>
          </p:nvSpPr>
          <p:spPr bwMode="auto">
            <a:xfrm flipV="1">
              <a:off x="1905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Line 118"/>
            <p:cNvSpPr>
              <a:spLocks noChangeShapeType="1"/>
            </p:cNvSpPr>
            <p:nvPr/>
          </p:nvSpPr>
          <p:spPr bwMode="auto">
            <a:xfrm>
              <a:off x="1905" y="2966"/>
              <a:ext cx="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Line 119"/>
            <p:cNvSpPr>
              <a:spLocks noChangeShapeType="1"/>
            </p:cNvSpPr>
            <p:nvPr/>
          </p:nvSpPr>
          <p:spPr bwMode="auto">
            <a:xfrm>
              <a:off x="2805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5" name="Line 120"/>
            <p:cNvSpPr>
              <a:spLocks noChangeShapeType="1"/>
            </p:cNvSpPr>
            <p:nvPr/>
          </p:nvSpPr>
          <p:spPr bwMode="auto">
            <a:xfrm>
              <a:off x="2805" y="3109"/>
              <a:ext cx="4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Line 121"/>
            <p:cNvSpPr>
              <a:spLocks noChangeShapeType="1"/>
            </p:cNvSpPr>
            <p:nvPr/>
          </p:nvSpPr>
          <p:spPr bwMode="auto">
            <a:xfrm flipV="1">
              <a:off x="3752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7" name="Line 122"/>
            <p:cNvSpPr>
              <a:spLocks noChangeShapeType="1"/>
            </p:cNvSpPr>
            <p:nvPr/>
          </p:nvSpPr>
          <p:spPr bwMode="auto">
            <a:xfrm>
              <a:off x="3752" y="2966"/>
              <a:ext cx="1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8" name="Line 123"/>
            <p:cNvSpPr>
              <a:spLocks noChangeShapeType="1"/>
            </p:cNvSpPr>
            <p:nvPr/>
          </p:nvSpPr>
          <p:spPr bwMode="auto">
            <a:xfrm>
              <a:off x="3941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Line 124"/>
            <p:cNvSpPr>
              <a:spLocks noChangeShapeType="1"/>
            </p:cNvSpPr>
            <p:nvPr/>
          </p:nvSpPr>
          <p:spPr bwMode="auto">
            <a:xfrm>
              <a:off x="3941" y="3109"/>
              <a:ext cx="4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0" name="Line 125"/>
            <p:cNvSpPr>
              <a:spLocks noChangeShapeType="1"/>
            </p:cNvSpPr>
            <p:nvPr/>
          </p:nvSpPr>
          <p:spPr bwMode="auto">
            <a:xfrm flipV="1">
              <a:off x="4367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Line 126"/>
            <p:cNvSpPr>
              <a:spLocks noChangeShapeType="1"/>
            </p:cNvSpPr>
            <p:nvPr/>
          </p:nvSpPr>
          <p:spPr bwMode="auto">
            <a:xfrm>
              <a:off x="4367" y="2966"/>
              <a:ext cx="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Line 127"/>
            <p:cNvSpPr>
              <a:spLocks noChangeShapeType="1"/>
            </p:cNvSpPr>
            <p:nvPr/>
          </p:nvSpPr>
          <p:spPr bwMode="auto">
            <a:xfrm>
              <a:off x="4462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Line 128"/>
            <p:cNvSpPr>
              <a:spLocks noChangeShapeType="1"/>
            </p:cNvSpPr>
            <p:nvPr/>
          </p:nvSpPr>
          <p:spPr bwMode="auto">
            <a:xfrm>
              <a:off x="4462" y="3109"/>
              <a:ext cx="3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4" name="Line 129"/>
            <p:cNvSpPr>
              <a:spLocks noChangeShapeType="1"/>
            </p:cNvSpPr>
            <p:nvPr/>
          </p:nvSpPr>
          <p:spPr bwMode="auto">
            <a:xfrm flipV="1">
              <a:off x="3217" y="2963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5" name="Line 130"/>
            <p:cNvSpPr>
              <a:spLocks noChangeShapeType="1"/>
            </p:cNvSpPr>
            <p:nvPr/>
          </p:nvSpPr>
          <p:spPr bwMode="auto">
            <a:xfrm>
              <a:off x="3217" y="2963"/>
              <a:ext cx="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Line 131"/>
            <p:cNvSpPr>
              <a:spLocks noChangeShapeType="1"/>
            </p:cNvSpPr>
            <p:nvPr/>
          </p:nvSpPr>
          <p:spPr bwMode="auto">
            <a:xfrm>
              <a:off x="3312" y="2963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132"/>
            <p:cNvSpPr>
              <a:spLocks noChangeShapeType="1"/>
            </p:cNvSpPr>
            <p:nvPr/>
          </p:nvSpPr>
          <p:spPr bwMode="auto">
            <a:xfrm>
              <a:off x="3311" y="3109"/>
              <a:ext cx="4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16" name="Group 96"/>
          <p:cNvGrpSpPr/>
          <p:nvPr/>
        </p:nvGrpSpPr>
        <p:grpSpPr bwMode="auto">
          <a:xfrm>
            <a:off x="2590462" y="3867150"/>
            <a:ext cx="4114799" cy="2384425"/>
            <a:chOff x="1811" y="2267"/>
            <a:chExt cx="2592" cy="1502"/>
          </a:xfrm>
        </p:grpSpPr>
        <p:sp>
          <p:nvSpPr>
            <p:cNvPr id="5171" name="Rectangle 85"/>
            <p:cNvSpPr>
              <a:spLocks noChangeArrowheads="1"/>
            </p:cNvSpPr>
            <p:nvPr/>
          </p:nvSpPr>
          <p:spPr bwMode="auto">
            <a:xfrm>
              <a:off x="1811" y="2296"/>
              <a:ext cx="228" cy="1473"/>
            </a:xfrm>
            <a:prstGeom prst="rect">
              <a:avLst/>
            </a:prstGeom>
            <a:solidFill>
              <a:srgbClr val="0070C0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19050" tIns="26988" rIns="19050" bIns="26988"/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72" name="Rectangle 86"/>
            <p:cNvSpPr>
              <a:spLocks noChangeArrowheads="1"/>
            </p:cNvSpPr>
            <p:nvPr/>
          </p:nvSpPr>
          <p:spPr bwMode="auto">
            <a:xfrm>
              <a:off x="2264" y="2290"/>
              <a:ext cx="229" cy="1474"/>
            </a:xfrm>
            <a:prstGeom prst="rect">
              <a:avLst/>
            </a:prstGeom>
            <a:solidFill>
              <a:srgbClr val="0070C0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19050" tIns="26988" rIns="19050" bIns="26988"/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73" name="Rectangle 87"/>
            <p:cNvSpPr>
              <a:spLocks noChangeArrowheads="1"/>
            </p:cNvSpPr>
            <p:nvPr/>
          </p:nvSpPr>
          <p:spPr bwMode="auto">
            <a:xfrm>
              <a:off x="2747" y="2281"/>
              <a:ext cx="229" cy="1474"/>
            </a:xfrm>
            <a:prstGeom prst="rect">
              <a:avLst/>
            </a:prstGeom>
            <a:solidFill>
              <a:srgbClr val="0070C0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19050" tIns="26988" rIns="19050" bIns="26988"/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74" name="Rectangle 88"/>
            <p:cNvSpPr>
              <a:spLocks noChangeArrowheads="1"/>
            </p:cNvSpPr>
            <p:nvPr/>
          </p:nvSpPr>
          <p:spPr bwMode="auto">
            <a:xfrm>
              <a:off x="3214" y="2281"/>
              <a:ext cx="229" cy="1474"/>
            </a:xfrm>
            <a:prstGeom prst="rect">
              <a:avLst/>
            </a:prstGeom>
            <a:solidFill>
              <a:srgbClr val="0070C0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19050" tIns="26988" rIns="19050" bIns="26988"/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75" name="Rectangle 89"/>
            <p:cNvSpPr>
              <a:spLocks noChangeArrowheads="1"/>
            </p:cNvSpPr>
            <p:nvPr/>
          </p:nvSpPr>
          <p:spPr bwMode="auto">
            <a:xfrm>
              <a:off x="3694" y="2267"/>
              <a:ext cx="229" cy="1474"/>
            </a:xfrm>
            <a:prstGeom prst="rect">
              <a:avLst/>
            </a:prstGeom>
            <a:solidFill>
              <a:srgbClr val="0070C0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19050" tIns="26988" rIns="19050" bIns="26988"/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76" name="Rectangle 90"/>
            <p:cNvSpPr>
              <a:spLocks noChangeArrowheads="1"/>
            </p:cNvSpPr>
            <p:nvPr/>
          </p:nvSpPr>
          <p:spPr bwMode="auto">
            <a:xfrm>
              <a:off x="4175" y="2267"/>
              <a:ext cx="228" cy="1474"/>
            </a:xfrm>
            <a:prstGeom prst="rect">
              <a:avLst/>
            </a:prstGeom>
            <a:solidFill>
              <a:srgbClr val="0070C0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19050" tIns="26988" rIns="19050" bIns="26988"/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217" name="Line 97"/>
          <p:cNvSpPr>
            <a:spLocks noChangeShapeType="1"/>
          </p:cNvSpPr>
          <p:nvPr/>
        </p:nvSpPr>
        <p:spPr bwMode="auto">
          <a:xfrm>
            <a:off x="2572999" y="5716587"/>
            <a:ext cx="387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8" name="Line 98"/>
          <p:cNvSpPr>
            <a:spLocks noChangeShapeType="1"/>
          </p:cNvSpPr>
          <p:nvPr/>
        </p:nvSpPr>
        <p:spPr bwMode="auto">
          <a:xfrm>
            <a:off x="2963524" y="5716587"/>
            <a:ext cx="355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9" name="Line 99"/>
          <p:cNvSpPr>
            <a:spLocks noChangeShapeType="1"/>
          </p:cNvSpPr>
          <p:nvPr/>
        </p:nvSpPr>
        <p:spPr bwMode="auto">
          <a:xfrm>
            <a:off x="3322299" y="5713412"/>
            <a:ext cx="358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0" name="Line 100"/>
          <p:cNvSpPr>
            <a:spLocks noChangeShapeType="1"/>
          </p:cNvSpPr>
          <p:nvPr/>
        </p:nvSpPr>
        <p:spPr bwMode="auto">
          <a:xfrm>
            <a:off x="3684249" y="5710237"/>
            <a:ext cx="355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1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1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1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1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1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1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71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71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65175"/>
          </a:xfrm>
        </p:spPr>
        <p:txBody>
          <a:bodyPr/>
          <a:lstStyle/>
          <a:p>
            <a:r>
              <a:rPr lang="en-US" altLang="en-US" dirty="0"/>
              <a:t>D flip-flop</a:t>
            </a:r>
            <a:endParaRPr lang="en-US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143001"/>
            <a:ext cx="5821363" cy="2400302"/>
          </a:xfrm>
        </p:spPr>
        <p:txBody>
          <a:bodyPr/>
          <a:lstStyle/>
          <a:p>
            <a:r>
              <a:rPr lang="en-US" altLang="en-US" sz="2200" dirty="0"/>
              <a:t>Input sampled at clock edge</a:t>
            </a:r>
            <a:endParaRPr lang="en-US" altLang="en-US" sz="2200" dirty="0"/>
          </a:p>
          <a:p>
            <a:pPr lvl="1"/>
            <a:r>
              <a:rPr lang="en-US" altLang="en-US" sz="2200" dirty="0"/>
              <a:t>Rising edge: Input passes to output </a:t>
            </a:r>
            <a:endParaRPr lang="en-US" altLang="en-US" sz="2200" dirty="0"/>
          </a:p>
          <a:p>
            <a:pPr lvl="1"/>
            <a:r>
              <a:rPr lang="en-US" altLang="en-US" sz="2200" dirty="0"/>
              <a:t>Otherwise: Flip-flop holds its output</a:t>
            </a:r>
            <a:endParaRPr lang="en-US" altLang="en-US" sz="2200" dirty="0"/>
          </a:p>
          <a:p>
            <a:r>
              <a:rPr lang="en-US" altLang="en-US" sz="2200" dirty="0"/>
              <a:t>Flip-flops can be rising-edge triggered or falling-edge triggered</a:t>
            </a:r>
            <a:endParaRPr lang="en-US" altLang="en-US" sz="2200" dirty="0"/>
          </a:p>
        </p:txBody>
      </p:sp>
      <p:grpSp>
        <p:nvGrpSpPr>
          <p:cNvPr id="7172" name="Group 4"/>
          <p:cNvGrpSpPr/>
          <p:nvPr/>
        </p:nvGrpSpPr>
        <p:grpSpPr bwMode="auto">
          <a:xfrm>
            <a:off x="6451600" y="1549400"/>
            <a:ext cx="1362075" cy="1674813"/>
            <a:chOff x="1148" y="2529"/>
            <a:chExt cx="858" cy="1055"/>
          </a:xfrm>
        </p:grpSpPr>
        <p:sp>
          <p:nvSpPr>
            <p:cNvPr id="7249" name="Rectangle 5"/>
            <p:cNvSpPr>
              <a:spLocks noChangeArrowheads="1"/>
            </p:cNvSpPr>
            <p:nvPr/>
          </p:nvSpPr>
          <p:spPr bwMode="auto">
            <a:xfrm>
              <a:off x="1284" y="2529"/>
              <a:ext cx="572" cy="57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</a:ln>
          </p:spPr>
          <p:txBody>
            <a:bodyPr/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50" name="Rectangle 6"/>
            <p:cNvSpPr>
              <a:spLocks noChangeArrowheads="1"/>
            </p:cNvSpPr>
            <p:nvPr/>
          </p:nvSpPr>
          <p:spPr bwMode="auto">
            <a:xfrm>
              <a:off x="1324" y="2654"/>
              <a:ext cx="98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400"/>
                </a:lnSpc>
              </a:pPr>
              <a:r>
                <a:rPr lang="en-US" altLang="en-US">
                  <a:latin typeface="Tahoma" panose="020B0604030504040204" pitchFamily="34" charset="0"/>
                </a:rPr>
                <a:t>D</a:t>
              </a:r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7251" name="Rectangle 7"/>
            <p:cNvSpPr>
              <a:spLocks noChangeArrowheads="1"/>
            </p:cNvSpPr>
            <p:nvPr/>
          </p:nvSpPr>
          <p:spPr bwMode="auto">
            <a:xfrm>
              <a:off x="1703" y="2654"/>
              <a:ext cx="102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400"/>
                </a:lnSpc>
              </a:pPr>
              <a:r>
                <a:rPr lang="en-US" altLang="en-US">
                  <a:latin typeface="Tahoma" panose="020B0604030504040204" pitchFamily="34" charset="0"/>
                </a:rPr>
                <a:t>Q</a:t>
              </a:r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7252" name="Line 8"/>
            <p:cNvSpPr>
              <a:spLocks noChangeShapeType="1"/>
            </p:cNvSpPr>
            <p:nvPr/>
          </p:nvSpPr>
          <p:spPr bwMode="auto">
            <a:xfrm>
              <a:off x="1148" y="2709"/>
              <a:ext cx="14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3" name="Line 9"/>
            <p:cNvSpPr>
              <a:spLocks noChangeShapeType="1"/>
            </p:cNvSpPr>
            <p:nvPr/>
          </p:nvSpPr>
          <p:spPr bwMode="auto">
            <a:xfrm>
              <a:off x="1863" y="2709"/>
              <a:ext cx="14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4" name="Line 10"/>
            <p:cNvSpPr>
              <a:spLocks noChangeShapeType="1"/>
            </p:cNvSpPr>
            <p:nvPr/>
          </p:nvSpPr>
          <p:spPr bwMode="auto">
            <a:xfrm>
              <a:off x="1571" y="3115"/>
              <a:ext cx="1" cy="19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5" name="Rectangle 11"/>
            <p:cNvSpPr>
              <a:spLocks noChangeArrowheads="1"/>
            </p:cNvSpPr>
            <p:nvPr/>
          </p:nvSpPr>
          <p:spPr bwMode="auto">
            <a:xfrm>
              <a:off x="1703" y="2897"/>
              <a:ext cx="102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400"/>
                </a:lnSpc>
              </a:pPr>
              <a:r>
                <a:rPr lang="en-US" altLang="en-US">
                  <a:latin typeface="Tahoma" panose="020B0604030504040204" pitchFamily="34" charset="0"/>
                </a:rPr>
                <a:t>Q</a:t>
              </a:r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7256" name="Line 12"/>
            <p:cNvSpPr>
              <a:spLocks noChangeShapeType="1"/>
            </p:cNvSpPr>
            <p:nvPr/>
          </p:nvSpPr>
          <p:spPr bwMode="auto">
            <a:xfrm>
              <a:off x="1863" y="2937"/>
              <a:ext cx="14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7" name="Oval 13"/>
            <p:cNvSpPr>
              <a:spLocks noChangeArrowheads="1"/>
            </p:cNvSpPr>
            <p:nvPr/>
          </p:nvSpPr>
          <p:spPr bwMode="auto">
            <a:xfrm>
              <a:off x="1859" y="2905"/>
              <a:ext cx="78" cy="70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</a:ln>
          </p:spPr>
          <p:txBody>
            <a:bodyPr/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58" name="Rectangle 14"/>
            <p:cNvSpPr>
              <a:spLocks noChangeArrowheads="1"/>
            </p:cNvSpPr>
            <p:nvPr/>
          </p:nvSpPr>
          <p:spPr bwMode="auto">
            <a:xfrm>
              <a:off x="1425" y="3346"/>
              <a:ext cx="44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ts val="1600"/>
                </a:lnSpc>
              </a:pPr>
              <a:r>
                <a:rPr lang="en-US" altLang="en-US">
                  <a:latin typeface="Tahoma" panose="020B0604030504040204" pitchFamily="34" charset="0"/>
                </a:rPr>
                <a:t>CLK</a:t>
              </a:r>
              <a:endParaRPr lang="en-US" altLang="en-US">
                <a:latin typeface="Tahoma" panose="020B0604030504040204" pitchFamily="34" charset="0"/>
              </a:endParaRPr>
            </a:p>
          </p:txBody>
        </p:sp>
      </p:grpSp>
      <p:sp>
        <p:nvSpPr>
          <p:cNvPr id="7173" name="Text Box 15"/>
          <p:cNvSpPr txBox="1">
            <a:spLocks noChangeArrowheads="1"/>
          </p:cNvSpPr>
          <p:nvPr/>
        </p:nvSpPr>
        <p:spPr bwMode="auto">
          <a:xfrm>
            <a:off x="5789613" y="1701800"/>
            <a:ext cx="5810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>
            <a:spAutoFit/>
          </a:bodyPr>
          <a:lstStyle>
            <a:lvl1pPr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Input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74" name="Text Box 16"/>
          <p:cNvSpPr txBox="1">
            <a:spLocks noChangeArrowheads="1"/>
          </p:cNvSpPr>
          <p:nvPr/>
        </p:nvSpPr>
        <p:spPr bwMode="auto">
          <a:xfrm>
            <a:off x="7859713" y="1700213"/>
            <a:ext cx="7334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>
            <a:spAutoFit/>
          </a:bodyPr>
          <a:lstStyle>
            <a:lvl1pPr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Output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75" name="Text Box 17"/>
          <p:cNvSpPr txBox="1">
            <a:spLocks noChangeArrowheads="1"/>
          </p:cNvSpPr>
          <p:nvPr/>
        </p:nvSpPr>
        <p:spPr bwMode="auto">
          <a:xfrm>
            <a:off x="7859713" y="2105025"/>
            <a:ext cx="7334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>
            <a:spAutoFit/>
          </a:bodyPr>
          <a:lstStyle>
            <a:lvl1pPr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Output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76" name="Line 18"/>
          <p:cNvSpPr>
            <a:spLocks noChangeShapeType="1"/>
          </p:cNvSpPr>
          <p:nvPr/>
        </p:nvSpPr>
        <p:spPr bwMode="auto">
          <a:xfrm>
            <a:off x="7853363" y="2090738"/>
            <a:ext cx="720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9050" tIns="26988" rIns="19050" bIns="26988" anchor="ctr"/>
          <a:lstStyle/>
          <a:p>
            <a:endParaRPr lang="en-US"/>
          </a:p>
        </p:txBody>
      </p:sp>
      <p:grpSp>
        <p:nvGrpSpPr>
          <p:cNvPr id="7177" name="Group 84"/>
          <p:cNvGrpSpPr/>
          <p:nvPr/>
        </p:nvGrpSpPr>
        <p:grpSpPr bwMode="auto">
          <a:xfrm>
            <a:off x="6992938" y="2276475"/>
            <a:ext cx="227012" cy="161925"/>
            <a:chOff x="1390" y="2792"/>
            <a:chExt cx="143" cy="144"/>
          </a:xfrm>
        </p:grpSpPr>
        <p:sp>
          <p:nvSpPr>
            <p:cNvPr id="7247" name="Line 85"/>
            <p:cNvSpPr>
              <a:spLocks noChangeShapeType="1"/>
            </p:cNvSpPr>
            <p:nvPr/>
          </p:nvSpPr>
          <p:spPr bwMode="auto">
            <a:xfrm flipV="1">
              <a:off x="1390" y="2792"/>
              <a:ext cx="71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8" name="Line 86"/>
            <p:cNvSpPr>
              <a:spLocks noChangeShapeType="1"/>
            </p:cNvSpPr>
            <p:nvPr/>
          </p:nvSpPr>
          <p:spPr bwMode="auto">
            <a:xfrm>
              <a:off x="1462" y="2792"/>
              <a:ext cx="71" cy="1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8" name="Line 87"/>
          <p:cNvSpPr>
            <a:spLocks noChangeShapeType="1"/>
          </p:cNvSpPr>
          <p:nvPr/>
        </p:nvSpPr>
        <p:spPr bwMode="auto">
          <a:xfrm flipV="1">
            <a:off x="2468563" y="3729038"/>
            <a:ext cx="0" cy="22399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9" name="Group 88"/>
          <p:cNvGrpSpPr/>
          <p:nvPr/>
        </p:nvGrpSpPr>
        <p:grpSpPr bwMode="auto">
          <a:xfrm>
            <a:off x="2844800" y="4318000"/>
            <a:ext cx="4508500" cy="1060450"/>
            <a:chOff x="2462" y="1660"/>
            <a:chExt cx="2840" cy="561"/>
          </a:xfrm>
        </p:grpSpPr>
        <p:sp>
          <p:nvSpPr>
            <p:cNvPr id="7240" name="Line 89"/>
            <p:cNvSpPr>
              <a:spLocks noChangeShapeType="1"/>
            </p:cNvSpPr>
            <p:nvPr/>
          </p:nvSpPr>
          <p:spPr bwMode="auto">
            <a:xfrm flipV="1">
              <a:off x="2462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1" name="Line 90"/>
            <p:cNvSpPr>
              <a:spLocks noChangeShapeType="1"/>
            </p:cNvSpPr>
            <p:nvPr/>
          </p:nvSpPr>
          <p:spPr bwMode="auto">
            <a:xfrm flipV="1">
              <a:off x="2935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2" name="Line 91"/>
            <p:cNvSpPr>
              <a:spLocks noChangeShapeType="1"/>
            </p:cNvSpPr>
            <p:nvPr/>
          </p:nvSpPr>
          <p:spPr bwMode="auto">
            <a:xfrm flipV="1">
              <a:off x="3409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3" name="Line 92"/>
            <p:cNvSpPr>
              <a:spLocks noChangeShapeType="1"/>
            </p:cNvSpPr>
            <p:nvPr/>
          </p:nvSpPr>
          <p:spPr bwMode="auto">
            <a:xfrm flipV="1">
              <a:off x="3882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4" name="Line 93"/>
            <p:cNvSpPr>
              <a:spLocks noChangeShapeType="1"/>
            </p:cNvSpPr>
            <p:nvPr/>
          </p:nvSpPr>
          <p:spPr bwMode="auto">
            <a:xfrm flipV="1">
              <a:off x="4356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5" name="Line 94"/>
            <p:cNvSpPr>
              <a:spLocks noChangeShapeType="1"/>
            </p:cNvSpPr>
            <p:nvPr/>
          </p:nvSpPr>
          <p:spPr bwMode="auto">
            <a:xfrm flipV="1">
              <a:off x="4829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6" name="Line 95"/>
            <p:cNvSpPr>
              <a:spLocks noChangeShapeType="1"/>
            </p:cNvSpPr>
            <p:nvPr/>
          </p:nvSpPr>
          <p:spPr bwMode="auto">
            <a:xfrm flipV="1">
              <a:off x="5302" y="1660"/>
              <a:ext cx="0" cy="5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0" name="Rectangle 96"/>
          <p:cNvSpPr>
            <a:spLocks noChangeArrowheads="1"/>
          </p:cNvSpPr>
          <p:nvPr/>
        </p:nvSpPr>
        <p:spPr bwMode="auto">
          <a:xfrm>
            <a:off x="1692275" y="3889375"/>
            <a:ext cx="695325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algn="r"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r"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r"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r"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r"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r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r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r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r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865"/>
              </a:lnSpc>
            </a:pPr>
            <a:r>
              <a:rPr lang="en-US" altLang="en-US" sz="2000">
                <a:latin typeface="Tahoma" panose="020B0604030504040204" pitchFamily="34" charset="0"/>
              </a:rPr>
              <a:t>CLK</a:t>
            </a:r>
            <a:endParaRPr lang="en-US" altLang="en-US" sz="2000">
              <a:latin typeface="Tahoma" panose="020B0604030504040204" pitchFamily="34" charset="0"/>
            </a:endParaRPr>
          </a:p>
          <a:p>
            <a:pPr>
              <a:lnSpc>
                <a:spcPts val="2865"/>
              </a:lnSpc>
            </a:pPr>
            <a:endParaRPr lang="en-US" altLang="en-US" sz="2000">
              <a:latin typeface="Tahoma" panose="020B0604030504040204" pitchFamily="34" charset="0"/>
            </a:endParaRPr>
          </a:p>
          <a:p>
            <a:pPr>
              <a:lnSpc>
                <a:spcPts val="2865"/>
              </a:lnSpc>
            </a:pPr>
            <a:r>
              <a:rPr lang="en-US" altLang="en-US" sz="2000">
                <a:latin typeface="Tahoma" panose="020B0604030504040204" pitchFamily="34" charset="0"/>
              </a:rPr>
              <a:t>D</a:t>
            </a:r>
            <a:endParaRPr lang="en-US" altLang="en-US" sz="2000">
              <a:latin typeface="Tahoma" panose="020B0604030504040204" pitchFamily="34" charset="0"/>
            </a:endParaRPr>
          </a:p>
          <a:p>
            <a:pPr>
              <a:lnSpc>
                <a:spcPts val="2865"/>
              </a:lnSpc>
            </a:pPr>
            <a:endParaRPr lang="en-US" altLang="en-US" sz="2000">
              <a:latin typeface="Tahoma" panose="020B0604030504040204" pitchFamily="34" charset="0"/>
            </a:endParaRPr>
          </a:p>
          <a:p>
            <a:pPr>
              <a:lnSpc>
                <a:spcPts val="2865"/>
              </a:lnSpc>
            </a:pPr>
            <a:r>
              <a:rPr lang="en-US" altLang="en-US" sz="2000">
                <a:solidFill>
                  <a:schemeClr val="tx1"/>
                </a:solidFill>
                <a:latin typeface="Tahoma" panose="020B0604030504040204" pitchFamily="34" charset="0"/>
              </a:rPr>
              <a:t>Q</a:t>
            </a:r>
            <a:r>
              <a:rPr lang="en-US" altLang="en-US" sz="2000" baseline="-25000">
                <a:solidFill>
                  <a:schemeClr val="tx1"/>
                </a:solidFill>
                <a:latin typeface="Tahoma" panose="020B0604030504040204" pitchFamily="34" charset="0"/>
              </a:rPr>
              <a:t>ff </a:t>
            </a:r>
            <a:endParaRPr lang="en-US" altLang="en-US" sz="20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181" name="Line 97"/>
          <p:cNvSpPr>
            <a:spLocks noChangeShapeType="1"/>
          </p:cNvSpPr>
          <p:nvPr/>
        </p:nvSpPr>
        <p:spPr bwMode="auto">
          <a:xfrm>
            <a:off x="2468563" y="4246563"/>
            <a:ext cx="37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98"/>
          <p:cNvSpPr>
            <a:spLocks noChangeShapeType="1"/>
          </p:cNvSpPr>
          <p:nvPr/>
        </p:nvSpPr>
        <p:spPr bwMode="auto">
          <a:xfrm flipV="1">
            <a:off x="2844800" y="40211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Line 99"/>
          <p:cNvSpPr>
            <a:spLocks noChangeShapeType="1"/>
          </p:cNvSpPr>
          <p:nvPr/>
        </p:nvSpPr>
        <p:spPr bwMode="auto">
          <a:xfrm>
            <a:off x="2844800" y="4021138"/>
            <a:ext cx="376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Line 100"/>
          <p:cNvSpPr>
            <a:spLocks noChangeShapeType="1"/>
          </p:cNvSpPr>
          <p:nvPr/>
        </p:nvSpPr>
        <p:spPr bwMode="auto">
          <a:xfrm>
            <a:off x="3221038" y="40211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Line 101"/>
          <p:cNvSpPr>
            <a:spLocks noChangeShapeType="1"/>
          </p:cNvSpPr>
          <p:nvPr/>
        </p:nvSpPr>
        <p:spPr bwMode="auto">
          <a:xfrm>
            <a:off x="3221038" y="4246563"/>
            <a:ext cx="374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Line 102"/>
          <p:cNvSpPr>
            <a:spLocks noChangeShapeType="1"/>
          </p:cNvSpPr>
          <p:nvPr/>
        </p:nvSpPr>
        <p:spPr bwMode="auto">
          <a:xfrm flipV="1">
            <a:off x="3595688" y="40211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Line 103"/>
          <p:cNvSpPr>
            <a:spLocks noChangeShapeType="1"/>
          </p:cNvSpPr>
          <p:nvPr/>
        </p:nvSpPr>
        <p:spPr bwMode="auto">
          <a:xfrm>
            <a:off x="3595688" y="4021138"/>
            <a:ext cx="37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Line 104"/>
          <p:cNvSpPr>
            <a:spLocks noChangeShapeType="1"/>
          </p:cNvSpPr>
          <p:nvPr/>
        </p:nvSpPr>
        <p:spPr bwMode="auto">
          <a:xfrm>
            <a:off x="3971925" y="40211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Line 105"/>
          <p:cNvSpPr>
            <a:spLocks noChangeShapeType="1"/>
          </p:cNvSpPr>
          <p:nvPr/>
        </p:nvSpPr>
        <p:spPr bwMode="auto">
          <a:xfrm>
            <a:off x="3971925" y="4246563"/>
            <a:ext cx="376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Line 106"/>
          <p:cNvSpPr>
            <a:spLocks noChangeShapeType="1"/>
          </p:cNvSpPr>
          <p:nvPr/>
        </p:nvSpPr>
        <p:spPr bwMode="auto">
          <a:xfrm flipV="1">
            <a:off x="4348163" y="40211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Line 107"/>
          <p:cNvSpPr>
            <a:spLocks noChangeShapeType="1"/>
          </p:cNvSpPr>
          <p:nvPr/>
        </p:nvSpPr>
        <p:spPr bwMode="auto">
          <a:xfrm>
            <a:off x="4348163" y="4021138"/>
            <a:ext cx="374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Line 108"/>
          <p:cNvSpPr>
            <a:spLocks noChangeShapeType="1"/>
          </p:cNvSpPr>
          <p:nvPr/>
        </p:nvSpPr>
        <p:spPr bwMode="auto">
          <a:xfrm>
            <a:off x="4722813" y="40211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Line 109"/>
          <p:cNvSpPr>
            <a:spLocks noChangeShapeType="1"/>
          </p:cNvSpPr>
          <p:nvPr/>
        </p:nvSpPr>
        <p:spPr bwMode="auto">
          <a:xfrm>
            <a:off x="4722813" y="4246563"/>
            <a:ext cx="37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Line 110"/>
          <p:cNvSpPr>
            <a:spLocks noChangeShapeType="1"/>
          </p:cNvSpPr>
          <p:nvPr/>
        </p:nvSpPr>
        <p:spPr bwMode="auto">
          <a:xfrm flipV="1">
            <a:off x="5099050" y="40211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Line 111"/>
          <p:cNvSpPr>
            <a:spLocks noChangeShapeType="1"/>
          </p:cNvSpPr>
          <p:nvPr/>
        </p:nvSpPr>
        <p:spPr bwMode="auto">
          <a:xfrm>
            <a:off x="5099050" y="4021138"/>
            <a:ext cx="376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Line 112"/>
          <p:cNvSpPr>
            <a:spLocks noChangeShapeType="1"/>
          </p:cNvSpPr>
          <p:nvPr/>
        </p:nvSpPr>
        <p:spPr bwMode="auto">
          <a:xfrm>
            <a:off x="5475288" y="40211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Line 113"/>
          <p:cNvSpPr>
            <a:spLocks noChangeShapeType="1"/>
          </p:cNvSpPr>
          <p:nvPr/>
        </p:nvSpPr>
        <p:spPr bwMode="auto">
          <a:xfrm>
            <a:off x="5475288" y="4246563"/>
            <a:ext cx="37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Line 114"/>
          <p:cNvSpPr>
            <a:spLocks noChangeShapeType="1"/>
          </p:cNvSpPr>
          <p:nvPr/>
        </p:nvSpPr>
        <p:spPr bwMode="auto">
          <a:xfrm flipV="1">
            <a:off x="5851525" y="40211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Line 115"/>
          <p:cNvSpPr>
            <a:spLocks noChangeShapeType="1"/>
          </p:cNvSpPr>
          <p:nvPr/>
        </p:nvSpPr>
        <p:spPr bwMode="auto">
          <a:xfrm>
            <a:off x="5851525" y="4021138"/>
            <a:ext cx="374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Line 116"/>
          <p:cNvSpPr>
            <a:spLocks noChangeShapeType="1"/>
          </p:cNvSpPr>
          <p:nvPr/>
        </p:nvSpPr>
        <p:spPr bwMode="auto">
          <a:xfrm>
            <a:off x="6226175" y="40211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Line 117"/>
          <p:cNvSpPr>
            <a:spLocks noChangeShapeType="1"/>
          </p:cNvSpPr>
          <p:nvPr/>
        </p:nvSpPr>
        <p:spPr bwMode="auto">
          <a:xfrm>
            <a:off x="6226175" y="4246563"/>
            <a:ext cx="376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2" name="Line 118"/>
          <p:cNvSpPr>
            <a:spLocks noChangeShapeType="1"/>
          </p:cNvSpPr>
          <p:nvPr/>
        </p:nvSpPr>
        <p:spPr bwMode="auto">
          <a:xfrm flipV="1">
            <a:off x="6602413" y="40211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119"/>
          <p:cNvSpPr>
            <a:spLocks noChangeShapeType="1"/>
          </p:cNvSpPr>
          <p:nvPr/>
        </p:nvSpPr>
        <p:spPr bwMode="auto">
          <a:xfrm>
            <a:off x="6602413" y="4021138"/>
            <a:ext cx="37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4" name="Line 120"/>
          <p:cNvSpPr>
            <a:spLocks noChangeShapeType="1"/>
          </p:cNvSpPr>
          <p:nvPr/>
        </p:nvSpPr>
        <p:spPr bwMode="auto">
          <a:xfrm>
            <a:off x="6978650" y="40211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Line 121"/>
          <p:cNvSpPr>
            <a:spLocks noChangeShapeType="1"/>
          </p:cNvSpPr>
          <p:nvPr/>
        </p:nvSpPr>
        <p:spPr bwMode="auto">
          <a:xfrm>
            <a:off x="6978650" y="4246563"/>
            <a:ext cx="374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94" name="Line 122"/>
          <p:cNvSpPr>
            <a:spLocks noChangeShapeType="1"/>
          </p:cNvSpPr>
          <p:nvPr/>
        </p:nvSpPr>
        <p:spPr bwMode="auto">
          <a:xfrm>
            <a:off x="2452688" y="5684838"/>
            <a:ext cx="403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95" name="Line 123"/>
          <p:cNvSpPr>
            <a:spLocks noChangeShapeType="1"/>
          </p:cNvSpPr>
          <p:nvPr/>
        </p:nvSpPr>
        <p:spPr bwMode="auto">
          <a:xfrm flipV="1">
            <a:off x="2855913" y="5459413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96" name="Line 124"/>
          <p:cNvSpPr>
            <a:spLocks noChangeShapeType="1"/>
          </p:cNvSpPr>
          <p:nvPr/>
        </p:nvSpPr>
        <p:spPr bwMode="auto">
          <a:xfrm>
            <a:off x="2855913" y="5459413"/>
            <a:ext cx="1503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97" name="Line 125"/>
          <p:cNvSpPr>
            <a:spLocks noChangeShapeType="1"/>
          </p:cNvSpPr>
          <p:nvPr/>
        </p:nvSpPr>
        <p:spPr bwMode="auto">
          <a:xfrm>
            <a:off x="4359275" y="5459413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98" name="Line 126"/>
          <p:cNvSpPr>
            <a:spLocks noChangeShapeType="1"/>
          </p:cNvSpPr>
          <p:nvPr/>
        </p:nvSpPr>
        <p:spPr bwMode="auto">
          <a:xfrm>
            <a:off x="4359275" y="5684838"/>
            <a:ext cx="1503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99" name="Line 127"/>
          <p:cNvSpPr>
            <a:spLocks noChangeShapeType="1"/>
          </p:cNvSpPr>
          <p:nvPr/>
        </p:nvSpPr>
        <p:spPr bwMode="auto">
          <a:xfrm flipV="1">
            <a:off x="5862638" y="5459413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000" name="Line 128"/>
          <p:cNvSpPr>
            <a:spLocks noChangeShapeType="1"/>
          </p:cNvSpPr>
          <p:nvPr/>
        </p:nvSpPr>
        <p:spPr bwMode="auto">
          <a:xfrm>
            <a:off x="5862638" y="5459413"/>
            <a:ext cx="750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001" name="Line 129"/>
          <p:cNvSpPr>
            <a:spLocks noChangeShapeType="1"/>
          </p:cNvSpPr>
          <p:nvPr/>
        </p:nvSpPr>
        <p:spPr bwMode="auto">
          <a:xfrm>
            <a:off x="6613525" y="5459413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002" name="Line 130"/>
          <p:cNvSpPr>
            <a:spLocks noChangeShapeType="1"/>
          </p:cNvSpPr>
          <p:nvPr/>
        </p:nvSpPr>
        <p:spPr bwMode="auto">
          <a:xfrm>
            <a:off x="6613525" y="5684838"/>
            <a:ext cx="676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215" name="Group 144"/>
          <p:cNvGrpSpPr/>
          <p:nvPr/>
        </p:nvGrpSpPr>
        <p:grpSpPr bwMode="auto">
          <a:xfrm>
            <a:off x="2466975" y="4724400"/>
            <a:ext cx="4884738" cy="231775"/>
            <a:chOff x="1716" y="2963"/>
            <a:chExt cx="3077" cy="146"/>
          </a:xfrm>
        </p:grpSpPr>
        <p:sp>
          <p:nvSpPr>
            <p:cNvPr id="7223" name="Line 145"/>
            <p:cNvSpPr>
              <a:spLocks noChangeShapeType="1"/>
            </p:cNvSpPr>
            <p:nvPr/>
          </p:nvSpPr>
          <p:spPr bwMode="auto">
            <a:xfrm>
              <a:off x="1716" y="3109"/>
              <a:ext cx="1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4" name="Line 146"/>
            <p:cNvSpPr>
              <a:spLocks noChangeShapeType="1"/>
            </p:cNvSpPr>
            <p:nvPr/>
          </p:nvSpPr>
          <p:spPr bwMode="auto">
            <a:xfrm flipV="1">
              <a:off x="1905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5" name="Line 147"/>
            <p:cNvSpPr>
              <a:spLocks noChangeShapeType="1"/>
            </p:cNvSpPr>
            <p:nvPr/>
          </p:nvSpPr>
          <p:spPr bwMode="auto">
            <a:xfrm>
              <a:off x="1905" y="2966"/>
              <a:ext cx="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6" name="Line 148"/>
            <p:cNvSpPr>
              <a:spLocks noChangeShapeType="1"/>
            </p:cNvSpPr>
            <p:nvPr/>
          </p:nvSpPr>
          <p:spPr bwMode="auto">
            <a:xfrm>
              <a:off x="2805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7" name="Line 149"/>
            <p:cNvSpPr>
              <a:spLocks noChangeShapeType="1"/>
            </p:cNvSpPr>
            <p:nvPr/>
          </p:nvSpPr>
          <p:spPr bwMode="auto">
            <a:xfrm>
              <a:off x="2805" y="3109"/>
              <a:ext cx="4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8" name="Line 150"/>
            <p:cNvSpPr>
              <a:spLocks noChangeShapeType="1"/>
            </p:cNvSpPr>
            <p:nvPr/>
          </p:nvSpPr>
          <p:spPr bwMode="auto">
            <a:xfrm flipV="1">
              <a:off x="3752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" name="Line 151"/>
            <p:cNvSpPr>
              <a:spLocks noChangeShapeType="1"/>
            </p:cNvSpPr>
            <p:nvPr/>
          </p:nvSpPr>
          <p:spPr bwMode="auto">
            <a:xfrm>
              <a:off x="3752" y="2966"/>
              <a:ext cx="1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0" name="Line 152"/>
            <p:cNvSpPr>
              <a:spLocks noChangeShapeType="1"/>
            </p:cNvSpPr>
            <p:nvPr/>
          </p:nvSpPr>
          <p:spPr bwMode="auto">
            <a:xfrm>
              <a:off x="3941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1" name="Line 153"/>
            <p:cNvSpPr>
              <a:spLocks noChangeShapeType="1"/>
            </p:cNvSpPr>
            <p:nvPr/>
          </p:nvSpPr>
          <p:spPr bwMode="auto">
            <a:xfrm>
              <a:off x="3941" y="3109"/>
              <a:ext cx="4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2" name="Line 154"/>
            <p:cNvSpPr>
              <a:spLocks noChangeShapeType="1"/>
            </p:cNvSpPr>
            <p:nvPr/>
          </p:nvSpPr>
          <p:spPr bwMode="auto">
            <a:xfrm flipV="1">
              <a:off x="4367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3" name="Line 155"/>
            <p:cNvSpPr>
              <a:spLocks noChangeShapeType="1"/>
            </p:cNvSpPr>
            <p:nvPr/>
          </p:nvSpPr>
          <p:spPr bwMode="auto">
            <a:xfrm>
              <a:off x="4367" y="2966"/>
              <a:ext cx="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4" name="Line 156"/>
            <p:cNvSpPr>
              <a:spLocks noChangeShapeType="1"/>
            </p:cNvSpPr>
            <p:nvPr/>
          </p:nvSpPr>
          <p:spPr bwMode="auto">
            <a:xfrm>
              <a:off x="4462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5" name="Line 157"/>
            <p:cNvSpPr>
              <a:spLocks noChangeShapeType="1"/>
            </p:cNvSpPr>
            <p:nvPr/>
          </p:nvSpPr>
          <p:spPr bwMode="auto">
            <a:xfrm>
              <a:off x="4462" y="3109"/>
              <a:ext cx="3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6" name="Line 158"/>
            <p:cNvSpPr>
              <a:spLocks noChangeShapeType="1"/>
            </p:cNvSpPr>
            <p:nvPr/>
          </p:nvSpPr>
          <p:spPr bwMode="auto">
            <a:xfrm flipV="1">
              <a:off x="3217" y="2963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7" name="Line 159"/>
            <p:cNvSpPr>
              <a:spLocks noChangeShapeType="1"/>
            </p:cNvSpPr>
            <p:nvPr/>
          </p:nvSpPr>
          <p:spPr bwMode="auto">
            <a:xfrm>
              <a:off x="3217" y="2963"/>
              <a:ext cx="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8" name="Line 160"/>
            <p:cNvSpPr>
              <a:spLocks noChangeShapeType="1"/>
            </p:cNvSpPr>
            <p:nvPr/>
          </p:nvSpPr>
          <p:spPr bwMode="auto">
            <a:xfrm>
              <a:off x="3312" y="2963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" name="Line 161"/>
            <p:cNvSpPr>
              <a:spLocks noChangeShapeType="1"/>
            </p:cNvSpPr>
            <p:nvPr/>
          </p:nvSpPr>
          <p:spPr bwMode="auto">
            <a:xfrm>
              <a:off x="3311" y="3109"/>
              <a:ext cx="4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217" name="Straight Connector 85"/>
          <p:cNvCxnSpPr>
            <a:cxnSpLocks noChangeShapeType="1"/>
          </p:cNvCxnSpPr>
          <p:nvPr/>
        </p:nvCxnSpPr>
        <p:spPr bwMode="auto">
          <a:xfrm rot="16200000" flipH="1">
            <a:off x="1727994" y="4766469"/>
            <a:ext cx="2178050" cy="14288"/>
          </a:xfrm>
          <a:prstGeom prst="line">
            <a:avLst/>
          </a:prstGeom>
          <a:noFill/>
          <a:ln w="12700" algn="ctr">
            <a:solidFill>
              <a:srgbClr val="FFC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8" name="Straight Connector 88"/>
          <p:cNvCxnSpPr>
            <a:cxnSpLocks noChangeShapeType="1"/>
          </p:cNvCxnSpPr>
          <p:nvPr/>
        </p:nvCxnSpPr>
        <p:spPr bwMode="auto">
          <a:xfrm rot="16200000" flipH="1">
            <a:off x="2472532" y="4771231"/>
            <a:ext cx="2178050" cy="14287"/>
          </a:xfrm>
          <a:prstGeom prst="line">
            <a:avLst/>
          </a:prstGeom>
          <a:noFill/>
          <a:ln w="12700" algn="ctr">
            <a:solidFill>
              <a:srgbClr val="FFC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9" name="Straight Connector 89"/>
          <p:cNvCxnSpPr>
            <a:cxnSpLocks noChangeShapeType="1"/>
          </p:cNvCxnSpPr>
          <p:nvPr/>
        </p:nvCxnSpPr>
        <p:spPr bwMode="auto">
          <a:xfrm rot="16200000" flipH="1">
            <a:off x="3238500" y="4772025"/>
            <a:ext cx="2178050" cy="12700"/>
          </a:xfrm>
          <a:prstGeom prst="line">
            <a:avLst/>
          </a:prstGeom>
          <a:noFill/>
          <a:ln w="12700" algn="ctr">
            <a:solidFill>
              <a:srgbClr val="FFC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0" name="Straight Connector 90"/>
          <p:cNvCxnSpPr>
            <a:cxnSpLocks noChangeShapeType="1"/>
          </p:cNvCxnSpPr>
          <p:nvPr/>
        </p:nvCxnSpPr>
        <p:spPr bwMode="auto">
          <a:xfrm rot="16200000" flipH="1">
            <a:off x="3969544" y="4775994"/>
            <a:ext cx="2178050" cy="14288"/>
          </a:xfrm>
          <a:prstGeom prst="line">
            <a:avLst/>
          </a:prstGeom>
          <a:noFill/>
          <a:ln w="12700" algn="ctr">
            <a:solidFill>
              <a:srgbClr val="FFC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1" name="Straight Connector 91"/>
          <p:cNvCxnSpPr>
            <a:cxnSpLocks noChangeShapeType="1"/>
          </p:cNvCxnSpPr>
          <p:nvPr/>
        </p:nvCxnSpPr>
        <p:spPr bwMode="auto">
          <a:xfrm rot="16200000" flipH="1">
            <a:off x="4758532" y="4798219"/>
            <a:ext cx="2178050" cy="14287"/>
          </a:xfrm>
          <a:prstGeom prst="line">
            <a:avLst/>
          </a:prstGeom>
          <a:noFill/>
          <a:ln w="12700" algn="ctr">
            <a:solidFill>
              <a:srgbClr val="FFC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2" name="Straight Connector 92"/>
          <p:cNvCxnSpPr>
            <a:cxnSpLocks noChangeShapeType="1"/>
          </p:cNvCxnSpPr>
          <p:nvPr/>
        </p:nvCxnSpPr>
        <p:spPr bwMode="auto">
          <a:xfrm rot="16200000" flipH="1">
            <a:off x="5488782" y="4802981"/>
            <a:ext cx="2178050" cy="14287"/>
          </a:xfrm>
          <a:prstGeom prst="line">
            <a:avLst/>
          </a:prstGeom>
          <a:noFill/>
          <a:ln w="12700" algn="ctr">
            <a:solidFill>
              <a:srgbClr val="FFC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1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2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2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2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Flip-Flop Vs. Latch</a:t>
            </a:r>
            <a:endParaRPr lang="en-US" altLang="en-US" dirty="0"/>
          </a:p>
        </p:txBody>
      </p:sp>
      <p:sp>
        <p:nvSpPr>
          <p:cNvPr id="30723" name="Content Placeholder 2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800"/>
              <a:t>The primary difference between a D flip-flop and D latch is the EN/CLOCK input.  </a:t>
            </a:r>
            <a:endParaRPr lang="en-US" altLang="en-US" sz="2800"/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800"/>
              <a:t>The flip-flop’s CLOCK input is </a:t>
            </a:r>
            <a:r>
              <a:rPr lang="en-US" altLang="en-US" sz="2800" u="sng"/>
              <a:t>edge sensitive</a:t>
            </a:r>
            <a:r>
              <a:rPr lang="en-US" altLang="en-US" sz="2800"/>
              <a:t>, meaning the flip-flop’s output changes on the edge (rising or falling) of the CLOCK input. </a:t>
            </a:r>
            <a:endParaRPr lang="en-US" altLang="en-US" sz="2800"/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800"/>
              <a:t>The latch’s EN input is </a:t>
            </a:r>
            <a:r>
              <a:rPr lang="en-US" altLang="en-US" sz="2800" u="sng"/>
              <a:t>level sensitive</a:t>
            </a:r>
            <a:r>
              <a:rPr lang="en-US" altLang="en-US" sz="2800"/>
              <a:t>, meaning the latch’s output changes on the level (high or low) of the EN input.</a:t>
            </a:r>
            <a:endParaRPr lang="en-US" altLang="en-US" sz="2800"/>
          </a:p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48A20F2-CE7B-3246-97E8-D5646F60D9B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830638" y="5070475"/>
            <a:ext cx="42814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algn="r" defTabSz="901700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r" defTabSz="901700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r" defTabSz="901700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r" defTabSz="901700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r" defTabSz="901700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r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r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r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r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5000"/>
              </a:lnSpc>
            </a:pPr>
            <a:r>
              <a:rPr lang="en-US" altLang="en-US">
                <a:latin typeface="Tahoma" panose="020B0604030504040204" pitchFamily="34" charset="0"/>
              </a:rPr>
              <a:t>behavior is the same </a:t>
            </a:r>
            <a:r>
              <a:rPr lang="en-US" altLang="en-US">
                <a:solidFill>
                  <a:srgbClr val="FF0000"/>
                </a:solidFill>
                <a:latin typeface="Tahoma" panose="020B0604030504040204" pitchFamily="34" charset="0"/>
              </a:rPr>
              <a:t>unless</a:t>
            </a:r>
            <a:r>
              <a:rPr lang="en-US" altLang="en-US">
                <a:latin typeface="Tahoma" panose="020B0604030504040204" pitchFamily="34" charset="0"/>
              </a:rPr>
              <a:t> input </a:t>
            </a:r>
            <a:endParaRPr lang="en-US" altLang="en-US">
              <a:latin typeface="Tahoma" panose="020B0604030504040204" pitchFamily="34" charset="0"/>
            </a:endParaRPr>
          </a:p>
          <a:p>
            <a:pPr algn="ctr">
              <a:lnSpc>
                <a:spcPct val="105000"/>
              </a:lnSpc>
            </a:pPr>
            <a:r>
              <a:rPr lang="en-US" altLang="en-US">
                <a:latin typeface="Tahoma" panose="020B0604030504040204" pitchFamily="34" charset="0"/>
              </a:rPr>
              <a:t>changes while the clock is high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0243" name="Line 21"/>
          <p:cNvSpPr>
            <a:spLocks noChangeShapeType="1"/>
          </p:cNvSpPr>
          <p:nvPr/>
        </p:nvSpPr>
        <p:spPr bwMode="auto">
          <a:xfrm flipV="1">
            <a:off x="3617913" y="1716088"/>
            <a:ext cx="0" cy="30099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44" name="Group 91"/>
          <p:cNvGrpSpPr/>
          <p:nvPr/>
        </p:nvGrpSpPr>
        <p:grpSpPr bwMode="auto">
          <a:xfrm>
            <a:off x="3994150" y="2305050"/>
            <a:ext cx="4508500" cy="1866900"/>
            <a:chOff x="2462" y="1660"/>
            <a:chExt cx="2840" cy="561"/>
          </a:xfrm>
        </p:grpSpPr>
        <p:sp>
          <p:nvSpPr>
            <p:cNvPr id="10339" name="Line 22"/>
            <p:cNvSpPr>
              <a:spLocks noChangeShapeType="1"/>
            </p:cNvSpPr>
            <p:nvPr/>
          </p:nvSpPr>
          <p:spPr bwMode="auto">
            <a:xfrm flipV="1">
              <a:off x="2462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0" name="Line 23"/>
            <p:cNvSpPr>
              <a:spLocks noChangeShapeType="1"/>
            </p:cNvSpPr>
            <p:nvPr/>
          </p:nvSpPr>
          <p:spPr bwMode="auto">
            <a:xfrm flipV="1">
              <a:off x="2935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1" name="Line 24"/>
            <p:cNvSpPr>
              <a:spLocks noChangeShapeType="1"/>
            </p:cNvSpPr>
            <p:nvPr/>
          </p:nvSpPr>
          <p:spPr bwMode="auto">
            <a:xfrm flipV="1">
              <a:off x="3409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2" name="Line 25"/>
            <p:cNvSpPr>
              <a:spLocks noChangeShapeType="1"/>
            </p:cNvSpPr>
            <p:nvPr/>
          </p:nvSpPr>
          <p:spPr bwMode="auto">
            <a:xfrm flipV="1">
              <a:off x="3882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" name="Line 26"/>
            <p:cNvSpPr>
              <a:spLocks noChangeShapeType="1"/>
            </p:cNvSpPr>
            <p:nvPr/>
          </p:nvSpPr>
          <p:spPr bwMode="auto">
            <a:xfrm flipV="1">
              <a:off x="4356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" name="Line 27"/>
            <p:cNvSpPr>
              <a:spLocks noChangeShapeType="1"/>
            </p:cNvSpPr>
            <p:nvPr/>
          </p:nvSpPr>
          <p:spPr bwMode="auto">
            <a:xfrm flipV="1">
              <a:off x="4829" y="1660"/>
              <a:ext cx="0" cy="5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" name="Line 28"/>
            <p:cNvSpPr>
              <a:spLocks noChangeShapeType="1"/>
            </p:cNvSpPr>
            <p:nvPr/>
          </p:nvSpPr>
          <p:spPr bwMode="auto">
            <a:xfrm flipV="1">
              <a:off x="5302" y="1660"/>
              <a:ext cx="0" cy="5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5" name="Rectangle 29"/>
          <p:cNvSpPr>
            <a:spLocks noChangeArrowheads="1"/>
          </p:cNvSpPr>
          <p:nvPr/>
        </p:nvSpPr>
        <p:spPr bwMode="auto">
          <a:xfrm>
            <a:off x="2841625" y="1876425"/>
            <a:ext cx="695325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algn="r"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r"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r"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r"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r" defTabSz="901700" eaLnBrk="0" hangingPunct="0">
              <a:lnSpc>
                <a:spcPts val="1675"/>
              </a:lnSpc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r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r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r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r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865"/>
              </a:lnSpc>
            </a:pPr>
            <a:r>
              <a:rPr lang="en-US" altLang="en-US" sz="2000" dirty="0">
                <a:latin typeface="Tahoma" panose="020B0604030504040204" pitchFamily="34" charset="0"/>
              </a:rPr>
              <a:t>CLK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>
              <a:lnSpc>
                <a:spcPts val="2865"/>
              </a:lnSpc>
            </a:pPr>
            <a:endParaRPr lang="en-US" altLang="en-US" sz="2000" dirty="0">
              <a:latin typeface="Tahoma" panose="020B0604030504040204" pitchFamily="34" charset="0"/>
            </a:endParaRPr>
          </a:p>
          <a:p>
            <a:pPr>
              <a:lnSpc>
                <a:spcPts val="2865"/>
              </a:lnSpc>
            </a:pPr>
            <a:r>
              <a:rPr lang="en-US" altLang="en-US" sz="2000" dirty="0">
                <a:latin typeface="Tahoma" panose="020B0604030504040204" pitchFamily="34" charset="0"/>
              </a:rPr>
              <a:t>D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pPr>
              <a:lnSpc>
                <a:spcPts val="2865"/>
              </a:lnSpc>
            </a:pPr>
            <a:endParaRPr lang="en-US" altLang="en-US" sz="2000" dirty="0">
              <a:latin typeface="Tahoma" panose="020B0604030504040204" pitchFamily="34" charset="0"/>
            </a:endParaRPr>
          </a:p>
          <a:p>
            <a:pPr>
              <a:lnSpc>
                <a:spcPts val="2865"/>
              </a:lnSpc>
            </a:pPr>
            <a:r>
              <a:rPr lang="en-US" altLang="en-US" sz="2000" dirty="0" err="1">
                <a:solidFill>
                  <a:schemeClr val="tx1"/>
                </a:solidFill>
                <a:latin typeface="Tahoma" panose="020B0604030504040204" pitchFamily="34" charset="0"/>
              </a:rPr>
              <a:t>Q</a:t>
            </a:r>
            <a:r>
              <a:rPr lang="en-US" altLang="en-US" sz="2000" baseline="-25000" dirty="0" err="1">
                <a:solidFill>
                  <a:schemeClr val="tx1"/>
                </a:solidFill>
                <a:latin typeface="Tahoma" panose="020B0604030504040204" pitchFamily="34" charset="0"/>
              </a:rPr>
              <a:t>ff</a:t>
            </a:r>
            <a:r>
              <a:rPr lang="en-US" altLang="en-US" sz="2000" baseline="-25000" dirty="0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  <a:endParaRPr lang="en-US" alt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>
              <a:lnSpc>
                <a:spcPts val="2865"/>
              </a:lnSpc>
            </a:pPr>
            <a:endParaRPr lang="en-US" alt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>
              <a:lnSpc>
                <a:spcPts val="2865"/>
              </a:lnSpc>
            </a:pPr>
            <a:r>
              <a:rPr lang="en-US" altLang="en-US" sz="2000" dirty="0" err="1">
                <a:solidFill>
                  <a:schemeClr val="tx1"/>
                </a:solidFill>
                <a:latin typeface="Tahoma" panose="020B0604030504040204" pitchFamily="34" charset="0"/>
              </a:rPr>
              <a:t>Q</a:t>
            </a:r>
            <a:r>
              <a:rPr lang="en-US" altLang="en-US" sz="2000" baseline="-25000" dirty="0" err="1">
                <a:solidFill>
                  <a:schemeClr val="tx1"/>
                </a:solidFill>
                <a:latin typeface="Tahoma" panose="020B0604030504040204" pitchFamily="34" charset="0"/>
              </a:rPr>
              <a:t>latch</a:t>
            </a:r>
            <a:endParaRPr lang="en-US" alt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46" name="Line 43"/>
          <p:cNvSpPr>
            <a:spLocks noChangeShapeType="1"/>
          </p:cNvSpPr>
          <p:nvPr/>
        </p:nvSpPr>
        <p:spPr bwMode="auto">
          <a:xfrm>
            <a:off x="3617913" y="2233613"/>
            <a:ext cx="37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44"/>
          <p:cNvSpPr>
            <a:spLocks noChangeShapeType="1"/>
          </p:cNvSpPr>
          <p:nvPr/>
        </p:nvSpPr>
        <p:spPr bwMode="auto">
          <a:xfrm flipV="1">
            <a:off x="3994150" y="200818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45"/>
          <p:cNvSpPr>
            <a:spLocks noChangeShapeType="1"/>
          </p:cNvSpPr>
          <p:nvPr/>
        </p:nvSpPr>
        <p:spPr bwMode="auto">
          <a:xfrm>
            <a:off x="3994150" y="2008188"/>
            <a:ext cx="376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46"/>
          <p:cNvSpPr>
            <a:spLocks noChangeShapeType="1"/>
          </p:cNvSpPr>
          <p:nvPr/>
        </p:nvSpPr>
        <p:spPr bwMode="auto">
          <a:xfrm>
            <a:off x="4370388" y="200818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47"/>
          <p:cNvSpPr>
            <a:spLocks noChangeShapeType="1"/>
          </p:cNvSpPr>
          <p:nvPr/>
        </p:nvSpPr>
        <p:spPr bwMode="auto">
          <a:xfrm>
            <a:off x="4370388" y="2233613"/>
            <a:ext cx="374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48"/>
          <p:cNvSpPr>
            <a:spLocks noChangeShapeType="1"/>
          </p:cNvSpPr>
          <p:nvPr/>
        </p:nvSpPr>
        <p:spPr bwMode="auto">
          <a:xfrm flipV="1">
            <a:off x="4745038" y="200818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Line 49"/>
          <p:cNvSpPr>
            <a:spLocks noChangeShapeType="1"/>
          </p:cNvSpPr>
          <p:nvPr/>
        </p:nvSpPr>
        <p:spPr bwMode="auto">
          <a:xfrm>
            <a:off x="4745038" y="2008188"/>
            <a:ext cx="37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50"/>
          <p:cNvSpPr>
            <a:spLocks noChangeShapeType="1"/>
          </p:cNvSpPr>
          <p:nvPr/>
        </p:nvSpPr>
        <p:spPr bwMode="auto">
          <a:xfrm>
            <a:off x="5121275" y="200818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51"/>
          <p:cNvSpPr>
            <a:spLocks noChangeShapeType="1"/>
          </p:cNvSpPr>
          <p:nvPr/>
        </p:nvSpPr>
        <p:spPr bwMode="auto">
          <a:xfrm>
            <a:off x="5121275" y="2233613"/>
            <a:ext cx="376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Line 52"/>
          <p:cNvSpPr>
            <a:spLocks noChangeShapeType="1"/>
          </p:cNvSpPr>
          <p:nvPr/>
        </p:nvSpPr>
        <p:spPr bwMode="auto">
          <a:xfrm flipV="1">
            <a:off x="5497513" y="200818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Line 53"/>
          <p:cNvSpPr>
            <a:spLocks noChangeShapeType="1"/>
          </p:cNvSpPr>
          <p:nvPr/>
        </p:nvSpPr>
        <p:spPr bwMode="auto">
          <a:xfrm>
            <a:off x="5497513" y="2008188"/>
            <a:ext cx="374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Line 54"/>
          <p:cNvSpPr>
            <a:spLocks noChangeShapeType="1"/>
          </p:cNvSpPr>
          <p:nvPr/>
        </p:nvSpPr>
        <p:spPr bwMode="auto">
          <a:xfrm>
            <a:off x="5872163" y="200818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55"/>
          <p:cNvSpPr>
            <a:spLocks noChangeShapeType="1"/>
          </p:cNvSpPr>
          <p:nvPr/>
        </p:nvSpPr>
        <p:spPr bwMode="auto">
          <a:xfrm>
            <a:off x="5872163" y="2233613"/>
            <a:ext cx="37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Line 56"/>
          <p:cNvSpPr>
            <a:spLocks noChangeShapeType="1"/>
          </p:cNvSpPr>
          <p:nvPr/>
        </p:nvSpPr>
        <p:spPr bwMode="auto">
          <a:xfrm flipV="1">
            <a:off x="6248400" y="200818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Line 57"/>
          <p:cNvSpPr>
            <a:spLocks noChangeShapeType="1"/>
          </p:cNvSpPr>
          <p:nvPr/>
        </p:nvSpPr>
        <p:spPr bwMode="auto">
          <a:xfrm>
            <a:off x="6248400" y="2008188"/>
            <a:ext cx="376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Line 58"/>
          <p:cNvSpPr>
            <a:spLocks noChangeShapeType="1"/>
          </p:cNvSpPr>
          <p:nvPr/>
        </p:nvSpPr>
        <p:spPr bwMode="auto">
          <a:xfrm>
            <a:off x="6624638" y="200818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Line 59"/>
          <p:cNvSpPr>
            <a:spLocks noChangeShapeType="1"/>
          </p:cNvSpPr>
          <p:nvPr/>
        </p:nvSpPr>
        <p:spPr bwMode="auto">
          <a:xfrm>
            <a:off x="6624638" y="2233613"/>
            <a:ext cx="37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Line 60"/>
          <p:cNvSpPr>
            <a:spLocks noChangeShapeType="1"/>
          </p:cNvSpPr>
          <p:nvPr/>
        </p:nvSpPr>
        <p:spPr bwMode="auto">
          <a:xfrm flipV="1">
            <a:off x="7000875" y="200818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Line 61"/>
          <p:cNvSpPr>
            <a:spLocks noChangeShapeType="1"/>
          </p:cNvSpPr>
          <p:nvPr/>
        </p:nvSpPr>
        <p:spPr bwMode="auto">
          <a:xfrm>
            <a:off x="7000875" y="2008188"/>
            <a:ext cx="374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Line 62"/>
          <p:cNvSpPr>
            <a:spLocks noChangeShapeType="1"/>
          </p:cNvSpPr>
          <p:nvPr/>
        </p:nvSpPr>
        <p:spPr bwMode="auto">
          <a:xfrm>
            <a:off x="7375525" y="200818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Line 63"/>
          <p:cNvSpPr>
            <a:spLocks noChangeShapeType="1"/>
          </p:cNvSpPr>
          <p:nvPr/>
        </p:nvSpPr>
        <p:spPr bwMode="auto">
          <a:xfrm>
            <a:off x="7375525" y="2233613"/>
            <a:ext cx="376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Line 64"/>
          <p:cNvSpPr>
            <a:spLocks noChangeShapeType="1"/>
          </p:cNvSpPr>
          <p:nvPr/>
        </p:nvSpPr>
        <p:spPr bwMode="auto">
          <a:xfrm flipV="1">
            <a:off x="7751763" y="200818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Line 65"/>
          <p:cNvSpPr>
            <a:spLocks noChangeShapeType="1"/>
          </p:cNvSpPr>
          <p:nvPr/>
        </p:nvSpPr>
        <p:spPr bwMode="auto">
          <a:xfrm>
            <a:off x="7751763" y="2008188"/>
            <a:ext cx="376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Line 66"/>
          <p:cNvSpPr>
            <a:spLocks noChangeShapeType="1"/>
          </p:cNvSpPr>
          <p:nvPr/>
        </p:nvSpPr>
        <p:spPr bwMode="auto">
          <a:xfrm>
            <a:off x="8128000" y="200818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Line 67"/>
          <p:cNvSpPr>
            <a:spLocks noChangeShapeType="1"/>
          </p:cNvSpPr>
          <p:nvPr/>
        </p:nvSpPr>
        <p:spPr bwMode="auto">
          <a:xfrm>
            <a:off x="8128000" y="2233613"/>
            <a:ext cx="374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Line 68"/>
          <p:cNvSpPr>
            <a:spLocks noChangeShapeType="1"/>
          </p:cNvSpPr>
          <p:nvPr/>
        </p:nvSpPr>
        <p:spPr bwMode="auto">
          <a:xfrm>
            <a:off x="3602038" y="3671888"/>
            <a:ext cx="403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2" name="Line 69"/>
          <p:cNvSpPr>
            <a:spLocks noChangeShapeType="1"/>
          </p:cNvSpPr>
          <p:nvPr/>
        </p:nvSpPr>
        <p:spPr bwMode="auto">
          <a:xfrm flipV="1">
            <a:off x="4005263" y="3446463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3" name="Line 70"/>
          <p:cNvSpPr>
            <a:spLocks noChangeShapeType="1"/>
          </p:cNvSpPr>
          <p:nvPr/>
        </p:nvSpPr>
        <p:spPr bwMode="auto">
          <a:xfrm>
            <a:off x="4005263" y="3446463"/>
            <a:ext cx="1503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4" name="Line 71"/>
          <p:cNvSpPr>
            <a:spLocks noChangeShapeType="1"/>
          </p:cNvSpPr>
          <p:nvPr/>
        </p:nvSpPr>
        <p:spPr bwMode="auto">
          <a:xfrm>
            <a:off x="5508625" y="3446463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5" name="Line 72"/>
          <p:cNvSpPr>
            <a:spLocks noChangeShapeType="1"/>
          </p:cNvSpPr>
          <p:nvPr/>
        </p:nvSpPr>
        <p:spPr bwMode="auto">
          <a:xfrm>
            <a:off x="5508625" y="3671888"/>
            <a:ext cx="1503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Line 73"/>
          <p:cNvSpPr>
            <a:spLocks noChangeShapeType="1"/>
          </p:cNvSpPr>
          <p:nvPr/>
        </p:nvSpPr>
        <p:spPr bwMode="auto">
          <a:xfrm flipV="1">
            <a:off x="7011988" y="3446463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Line 74"/>
          <p:cNvSpPr>
            <a:spLocks noChangeShapeType="1"/>
          </p:cNvSpPr>
          <p:nvPr/>
        </p:nvSpPr>
        <p:spPr bwMode="auto">
          <a:xfrm>
            <a:off x="7011988" y="3446463"/>
            <a:ext cx="750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75"/>
          <p:cNvSpPr>
            <a:spLocks noChangeShapeType="1"/>
          </p:cNvSpPr>
          <p:nvPr/>
        </p:nvSpPr>
        <p:spPr bwMode="auto">
          <a:xfrm>
            <a:off x="7762875" y="3446463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Line 76"/>
          <p:cNvSpPr>
            <a:spLocks noChangeShapeType="1"/>
          </p:cNvSpPr>
          <p:nvPr/>
        </p:nvSpPr>
        <p:spPr bwMode="auto">
          <a:xfrm>
            <a:off x="7762875" y="3671888"/>
            <a:ext cx="676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77"/>
          <p:cNvSpPr>
            <a:spLocks noChangeShapeType="1"/>
          </p:cNvSpPr>
          <p:nvPr/>
        </p:nvSpPr>
        <p:spPr bwMode="auto">
          <a:xfrm>
            <a:off x="3603625" y="4424363"/>
            <a:ext cx="414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Line 78"/>
          <p:cNvSpPr>
            <a:spLocks noChangeShapeType="1"/>
          </p:cNvSpPr>
          <p:nvPr/>
        </p:nvSpPr>
        <p:spPr bwMode="auto">
          <a:xfrm flipV="1">
            <a:off x="4005263" y="41989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79"/>
          <p:cNvSpPr>
            <a:spLocks noChangeShapeType="1"/>
          </p:cNvSpPr>
          <p:nvPr/>
        </p:nvSpPr>
        <p:spPr bwMode="auto">
          <a:xfrm>
            <a:off x="4005263" y="4198938"/>
            <a:ext cx="1503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Line 80"/>
          <p:cNvSpPr>
            <a:spLocks noChangeShapeType="1"/>
          </p:cNvSpPr>
          <p:nvPr/>
        </p:nvSpPr>
        <p:spPr bwMode="auto">
          <a:xfrm>
            <a:off x="5508625" y="41989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Line 81"/>
          <p:cNvSpPr>
            <a:spLocks noChangeShapeType="1"/>
          </p:cNvSpPr>
          <p:nvPr/>
        </p:nvSpPr>
        <p:spPr bwMode="auto">
          <a:xfrm>
            <a:off x="5508625" y="4424363"/>
            <a:ext cx="1503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Line 82"/>
          <p:cNvSpPr>
            <a:spLocks noChangeShapeType="1"/>
          </p:cNvSpPr>
          <p:nvPr/>
        </p:nvSpPr>
        <p:spPr bwMode="auto">
          <a:xfrm flipV="1">
            <a:off x="7011988" y="41989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Line 83"/>
          <p:cNvSpPr>
            <a:spLocks noChangeShapeType="1"/>
          </p:cNvSpPr>
          <p:nvPr/>
        </p:nvSpPr>
        <p:spPr bwMode="auto">
          <a:xfrm>
            <a:off x="7011988" y="4198938"/>
            <a:ext cx="1508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Line 84"/>
          <p:cNvSpPr>
            <a:spLocks noChangeShapeType="1"/>
          </p:cNvSpPr>
          <p:nvPr/>
        </p:nvSpPr>
        <p:spPr bwMode="auto">
          <a:xfrm>
            <a:off x="7162800" y="41989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8" name="Line 85"/>
          <p:cNvSpPr>
            <a:spLocks noChangeShapeType="1"/>
          </p:cNvSpPr>
          <p:nvPr/>
        </p:nvSpPr>
        <p:spPr bwMode="auto">
          <a:xfrm>
            <a:off x="7162800" y="4424363"/>
            <a:ext cx="676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9" name="Line 86"/>
          <p:cNvSpPr>
            <a:spLocks noChangeShapeType="1"/>
          </p:cNvSpPr>
          <p:nvPr/>
        </p:nvSpPr>
        <p:spPr bwMode="auto">
          <a:xfrm flipV="1">
            <a:off x="7839075" y="41989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0" name="Line 87"/>
          <p:cNvSpPr>
            <a:spLocks noChangeShapeType="1"/>
          </p:cNvSpPr>
          <p:nvPr/>
        </p:nvSpPr>
        <p:spPr bwMode="auto">
          <a:xfrm>
            <a:off x="7839075" y="4198938"/>
            <a:ext cx="149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1" name="Line 88"/>
          <p:cNvSpPr>
            <a:spLocks noChangeShapeType="1"/>
          </p:cNvSpPr>
          <p:nvPr/>
        </p:nvSpPr>
        <p:spPr bwMode="auto">
          <a:xfrm>
            <a:off x="7988300" y="4198938"/>
            <a:ext cx="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2" name="Line 89"/>
          <p:cNvSpPr>
            <a:spLocks noChangeShapeType="1"/>
          </p:cNvSpPr>
          <p:nvPr/>
        </p:nvSpPr>
        <p:spPr bwMode="auto">
          <a:xfrm>
            <a:off x="7988300" y="4424363"/>
            <a:ext cx="527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3" name="Rectangle 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Flip-Flop Vs. Latch (cont.)</a:t>
            </a:r>
            <a:endParaRPr lang="en-US" altLang="en-US" dirty="0"/>
          </a:p>
        </p:txBody>
      </p:sp>
      <p:grpSp>
        <p:nvGrpSpPr>
          <p:cNvPr id="10294" name="Group 109"/>
          <p:cNvGrpSpPr/>
          <p:nvPr/>
        </p:nvGrpSpPr>
        <p:grpSpPr bwMode="auto">
          <a:xfrm>
            <a:off x="3616325" y="2711450"/>
            <a:ext cx="4884738" cy="231775"/>
            <a:chOff x="1716" y="2963"/>
            <a:chExt cx="3077" cy="146"/>
          </a:xfrm>
        </p:grpSpPr>
        <p:sp>
          <p:nvSpPr>
            <p:cNvPr id="10322" name="Line 92"/>
            <p:cNvSpPr>
              <a:spLocks noChangeShapeType="1"/>
            </p:cNvSpPr>
            <p:nvPr/>
          </p:nvSpPr>
          <p:spPr bwMode="auto">
            <a:xfrm>
              <a:off x="1716" y="3109"/>
              <a:ext cx="1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3" name="Line 93"/>
            <p:cNvSpPr>
              <a:spLocks noChangeShapeType="1"/>
            </p:cNvSpPr>
            <p:nvPr/>
          </p:nvSpPr>
          <p:spPr bwMode="auto">
            <a:xfrm flipV="1">
              <a:off x="1905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4" name="Line 94"/>
            <p:cNvSpPr>
              <a:spLocks noChangeShapeType="1"/>
            </p:cNvSpPr>
            <p:nvPr/>
          </p:nvSpPr>
          <p:spPr bwMode="auto">
            <a:xfrm>
              <a:off x="1905" y="2966"/>
              <a:ext cx="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5" name="Line 95"/>
            <p:cNvSpPr>
              <a:spLocks noChangeShapeType="1"/>
            </p:cNvSpPr>
            <p:nvPr/>
          </p:nvSpPr>
          <p:spPr bwMode="auto">
            <a:xfrm>
              <a:off x="2805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6" name="Line 96"/>
            <p:cNvSpPr>
              <a:spLocks noChangeShapeType="1"/>
            </p:cNvSpPr>
            <p:nvPr/>
          </p:nvSpPr>
          <p:spPr bwMode="auto">
            <a:xfrm>
              <a:off x="2805" y="3109"/>
              <a:ext cx="4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7" name="Line 97"/>
            <p:cNvSpPr>
              <a:spLocks noChangeShapeType="1"/>
            </p:cNvSpPr>
            <p:nvPr/>
          </p:nvSpPr>
          <p:spPr bwMode="auto">
            <a:xfrm flipV="1">
              <a:off x="3752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8" name="Line 98"/>
            <p:cNvSpPr>
              <a:spLocks noChangeShapeType="1"/>
            </p:cNvSpPr>
            <p:nvPr/>
          </p:nvSpPr>
          <p:spPr bwMode="auto">
            <a:xfrm>
              <a:off x="3752" y="2966"/>
              <a:ext cx="1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9" name="Line 99"/>
            <p:cNvSpPr>
              <a:spLocks noChangeShapeType="1"/>
            </p:cNvSpPr>
            <p:nvPr/>
          </p:nvSpPr>
          <p:spPr bwMode="auto">
            <a:xfrm>
              <a:off x="3941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0" name="Line 100"/>
            <p:cNvSpPr>
              <a:spLocks noChangeShapeType="1"/>
            </p:cNvSpPr>
            <p:nvPr/>
          </p:nvSpPr>
          <p:spPr bwMode="auto">
            <a:xfrm>
              <a:off x="3941" y="3109"/>
              <a:ext cx="4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1" name="Line 101"/>
            <p:cNvSpPr>
              <a:spLocks noChangeShapeType="1"/>
            </p:cNvSpPr>
            <p:nvPr/>
          </p:nvSpPr>
          <p:spPr bwMode="auto">
            <a:xfrm flipV="1">
              <a:off x="4367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2" name="Line 102"/>
            <p:cNvSpPr>
              <a:spLocks noChangeShapeType="1"/>
            </p:cNvSpPr>
            <p:nvPr/>
          </p:nvSpPr>
          <p:spPr bwMode="auto">
            <a:xfrm>
              <a:off x="4367" y="2966"/>
              <a:ext cx="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3" name="Line 103"/>
            <p:cNvSpPr>
              <a:spLocks noChangeShapeType="1"/>
            </p:cNvSpPr>
            <p:nvPr/>
          </p:nvSpPr>
          <p:spPr bwMode="auto">
            <a:xfrm>
              <a:off x="4462" y="2966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4" name="Line 104"/>
            <p:cNvSpPr>
              <a:spLocks noChangeShapeType="1"/>
            </p:cNvSpPr>
            <p:nvPr/>
          </p:nvSpPr>
          <p:spPr bwMode="auto">
            <a:xfrm>
              <a:off x="4462" y="3109"/>
              <a:ext cx="3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5" name="Line 105"/>
            <p:cNvSpPr>
              <a:spLocks noChangeShapeType="1"/>
            </p:cNvSpPr>
            <p:nvPr/>
          </p:nvSpPr>
          <p:spPr bwMode="auto">
            <a:xfrm flipV="1">
              <a:off x="3217" y="2963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6" name="Line 106"/>
            <p:cNvSpPr>
              <a:spLocks noChangeShapeType="1"/>
            </p:cNvSpPr>
            <p:nvPr/>
          </p:nvSpPr>
          <p:spPr bwMode="auto">
            <a:xfrm>
              <a:off x="3217" y="2963"/>
              <a:ext cx="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7" name="Line 107"/>
            <p:cNvSpPr>
              <a:spLocks noChangeShapeType="1"/>
            </p:cNvSpPr>
            <p:nvPr/>
          </p:nvSpPr>
          <p:spPr bwMode="auto">
            <a:xfrm>
              <a:off x="3312" y="2963"/>
              <a:ext cx="0" cy="1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8" name="Line 108"/>
            <p:cNvSpPr>
              <a:spLocks noChangeShapeType="1"/>
            </p:cNvSpPr>
            <p:nvPr/>
          </p:nvSpPr>
          <p:spPr bwMode="auto">
            <a:xfrm>
              <a:off x="3311" y="3109"/>
              <a:ext cx="4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95" name="Group 124"/>
          <p:cNvGrpSpPr/>
          <p:nvPr/>
        </p:nvGrpSpPr>
        <p:grpSpPr bwMode="auto">
          <a:xfrm>
            <a:off x="1041400" y="3570288"/>
            <a:ext cx="1362075" cy="1246187"/>
            <a:chOff x="560" y="1192"/>
            <a:chExt cx="858" cy="785"/>
          </a:xfrm>
        </p:grpSpPr>
        <p:sp>
          <p:nvSpPr>
            <p:cNvPr id="10313" name="Rectangle 110"/>
            <p:cNvSpPr>
              <a:spLocks noChangeArrowheads="1"/>
            </p:cNvSpPr>
            <p:nvPr/>
          </p:nvSpPr>
          <p:spPr bwMode="auto">
            <a:xfrm>
              <a:off x="696" y="1192"/>
              <a:ext cx="572" cy="57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</a:ln>
          </p:spPr>
          <p:txBody>
            <a:bodyPr/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4" name="Rectangle 111"/>
            <p:cNvSpPr>
              <a:spLocks noChangeArrowheads="1"/>
            </p:cNvSpPr>
            <p:nvPr/>
          </p:nvSpPr>
          <p:spPr bwMode="auto">
            <a:xfrm>
              <a:off x="736" y="1317"/>
              <a:ext cx="98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400"/>
                </a:lnSpc>
              </a:pPr>
              <a:r>
                <a:rPr lang="en-US" altLang="en-US">
                  <a:latin typeface="Tahoma" panose="020B0604030504040204" pitchFamily="34" charset="0"/>
                </a:rPr>
                <a:t>D</a:t>
              </a:r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10315" name="Rectangle 112"/>
            <p:cNvSpPr>
              <a:spLocks noChangeArrowheads="1"/>
            </p:cNvSpPr>
            <p:nvPr/>
          </p:nvSpPr>
          <p:spPr bwMode="auto">
            <a:xfrm>
              <a:off x="1115" y="1317"/>
              <a:ext cx="102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400"/>
                </a:lnSpc>
              </a:pPr>
              <a:r>
                <a:rPr lang="en-US" altLang="en-US">
                  <a:latin typeface="Tahoma" panose="020B0604030504040204" pitchFamily="34" charset="0"/>
                </a:rPr>
                <a:t>Q</a:t>
              </a:r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10316" name="Line 113"/>
            <p:cNvSpPr>
              <a:spLocks noChangeShapeType="1"/>
            </p:cNvSpPr>
            <p:nvPr/>
          </p:nvSpPr>
          <p:spPr bwMode="auto">
            <a:xfrm>
              <a:off x="560" y="1372"/>
              <a:ext cx="14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7" name="Line 114"/>
            <p:cNvSpPr>
              <a:spLocks noChangeShapeType="1"/>
            </p:cNvSpPr>
            <p:nvPr/>
          </p:nvSpPr>
          <p:spPr bwMode="auto">
            <a:xfrm>
              <a:off x="1275" y="1372"/>
              <a:ext cx="14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8" name="Line 115"/>
            <p:cNvSpPr>
              <a:spLocks noChangeShapeType="1"/>
            </p:cNvSpPr>
            <p:nvPr/>
          </p:nvSpPr>
          <p:spPr bwMode="auto">
            <a:xfrm>
              <a:off x="983" y="1778"/>
              <a:ext cx="1" cy="19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9" name="Rectangle 116"/>
            <p:cNvSpPr>
              <a:spLocks noChangeArrowheads="1"/>
            </p:cNvSpPr>
            <p:nvPr/>
          </p:nvSpPr>
          <p:spPr bwMode="auto">
            <a:xfrm>
              <a:off x="1115" y="1560"/>
              <a:ext cx="102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1400"/>
                </a:lnSpc>
              </a:pPr>
              <a:r>
                <a:rPr lang="en-US" altLang="en-US">
                  <a:latin typeface="Tahoma" panose="020B0604030504040204" pitchFamily="34" charset="0"/>
                </a:rPr>
                <a:t>Q</a:t>
              </a:r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10320" name="Line 117"/>
            <p:cNvSpPr>
              <a:spLocks noChangeShapeType="1"/>
            </p:cNvSpPr>
            <p:nvPr/>
          </p:nvSpPr>
          <p:spPr bwMode="auto">
            <a:xfrm>
              <a:off x="1275" y="1600"/>
              <a:ext cx="14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Oval 118"/>
            <p:cNvSpPr>
              <a:spLocks noChangeArrowheads="1"/>
            </p:cNvSpPr>
            <p:nvPr/>
          </p:nvSpPr>
          <p:spPr bwMode="auto">
            <a:xfrm>
              <a:off x="1271" y="1568"/>
              <a:ext cx="78" cy="70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</a:ln>
          </p:spPr>
          <p:txBody>
            <a:bodyPr/>
            <a:lstStyle>
              <a:lvl1pPr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 algn="r" eaLnBrk="0" hangingPunct="0">
                <a:lnSpc>
                  <a:spcPts val="1675"/>
                </a:lnSpc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96" name="Rectangle 119"/>
          <p:cNvSpPr>
            <a:spLocks noChangeArrowheads="1"/>
          </p:cNvSpPr>
          <p:nvPr/>
        </p:nvSpPr>
        <p:spPr bwMode="auto">
          <a:xfrm>
            <a:off x="1509713" y="4908550"/>
            <a:ext cx="7112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r" eaLnBrk="0" hangingPunct="0">
              <a:lnSpc>
                <a:spcPts val="1675"/>
              </a:lnSpc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lnSpc>
                <a:spcPts val="1675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ts val="1600"/>
              </a:lnSpc>
            </a:pPr>
            <a:r>
              <a:rPr lang="en-US" altLang="en-US">
                <a:latin typeface="Tahoma" panose="020B0604030504040204" pitchFamily="34" charset="0"/>
              </a:rPr>
              <a:t>CLK</a:t>
            </a:r>
            <a:endParaRPr lang="en-US" altLang="en-US">
              <a:latin typeface="Tahoma" panose="020B0604030504040204" pitchFamily="34" charset="0"/>
            </a:endParaRPr>
          </a:p>
        </p:txBody>
      </p:sp>
      <p:grpSp>
        <p:nvGrpSpPr>
          <p:cNvPr id="10297" name="Group 145"/>
          <p:cNvGrpSpPr/>
          <p:nvPr/>
        </p:nvGrpSpPr>
        <p:grpSpPr bwMode="auto">
          <a:xfrm>
            <a:off x="1057275" y="1806575"/>
            <a:ext cx="1362075" cy="1674813"/>
            <a:chOff x="641" y="2530"/>
            <a:chExt cx="858" cy="1055"/>
          </a:xfrm>
        </p:grpSpPr>
        <p:grpSp>
          <p:nvGrpSpPr>
            <p:cNvPr id="10299" name="Group 126"/>
            <p:cNvGrpSpPr/>
            <p:nvPr/>
          </p:nvGrpSpPr>
          <p:grpSpPr bwMode="auto">
            <a:xfrm>
              <a:off x="641" y="2530"/>
              <a:ext cx="858" cy="1055"/>
              <a:chOff x="1148" y="2529"/>
              <a:chExt cx="858" cy="1055"/>
            </a:xfrm>
          </p:grpSpPr>
          <p:sp>
            <p:nvSpPr>
              <p:cNvPr id="10303" name="Rectangle 127"/>
              <p:cNvSpPr>
                <a:spLocks noChangeArrowheads="1"/>
              </p:cNvSpPr>
              <p:nvPr/>
            </p:nvSpPr>
            <p:spPr bwMode="auto">
              <a:xfrm>
                <a:off x="1284" y="2529"/>
                <a:ext cx="572" cy="578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04" name="Rectangle 128"/>
              <p:cNvSpPr>
                <a:spLocks noChangeArrowheads="1"/>
              </p:cNvSpPr>
              <p:nvPr/>
            </p:nvSpPr>
            <p:spPr bwMode="auto">
              <a:xfrm>
                <a:off x="1324" y="2654"/>
                <a:ext cx="98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ts val="1400"/>
                  </a:lnSpc>
                </a:pPr>
                <a:r>
                  <a:rPr lang="en-US" altLang="en-US">
                    <a:latin typeface="Tahoma" panose="020B0604030504040204" pitchFamily="34" charset="0"/>
                  </a:rPr>
                  <a:t>D</a:t>
                </a:r>
                <a:endParaRPr lang="en-US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0305" name="Rectangle 129"/>
              <p:cNvSpPr>
                <a:spLocks noChangeArrowheads="1"/>
              </p:cNvSpPr>
              <p:nvPr/>
            </p:nvSpPr>
            <p:spPr bwMode="auto">
              <a:xfrm>
                <a:off x="1703" y="2654"/>
                <a:ext cx="102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ts val="1400"/>
                  </a:lnSpc>
                </a:pPr>
                <a:r>
                  <a:rPr lang="en-US" altLang="en-US">
                    <a:latin typeface="Tahoma" panose="020B0604030504040204" pitchFamily="34" charset="0"/>
                  </a:rPr>
                  <a:t>Q</a:t>
                </a:r>
                <a:endParaRPr lang="en-US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0306" name="Line 130"/>
              <p:cNvSpPr>
                <a:spLocks noChangeShapeType="1"/>
              </p:cNvSpPr>
              <p:nvPr/>
            </p:nvSpPr>
            <p:spPr bwMode="auto">
              <a:xfrm>
                <a:off x="1148" y="2709"/>
                <a:ext cx="143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7" name="Line 131"/>
              <p:cNvSpPr>
                <a:spLocks noChangeShapeType="1"/>
              </p:cNvSpPr>
              <p:nvPr/>
            </p:nvSpPr>
            <p:spPr bwMode="auto">
              <a:xfrm>
                <a:off x="1863" y="2709"/>
                <a:ext cx="143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8" name="Line 132"/>
              <p:cNvSpPr>
                <a:spLocks noChangeShapeType="1"/>
              </p:cNvSpPr>
              <p:nvPr/>
            </p:nvSpPr>
            <p:spPr bwMode="auto">
              <a:xfrm>
                <a:off x="1571" y="3115"/>
                <a:ext cx="1" cy="199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9" name="Rectangle 133"/>
              <p:cNvSpPr>
                <a:spLocks noChangeArrowheads="1"/>
              </p:cNvSpPr>
              <p:nvPr/>
            </p:nvSpPr>
            <p:spPr bwMode="auto">
              <a:xfrm>
                <a:off x="1703" y="2897"/>
                <a:ext cx="102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ts val="1400"/>
                  </a:lnSpc>
                </a:pPr>
                <a:r>
                  <a:rPr lang="en-US" altLang="en-US">
                    <a:latin typeface="Tahoma" panose="020B0604030504040204" pitchFamily="34" charset="0"/>
                  </a:rPr>
                  <a:t>Q</a:t>
                </a:r>
                <a:endParaRPr lang="en-US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10310" name="Line 134"/>
              <p:cNvSpPr>
                <a:spLocks noChangeShapeType="1"/>
              </p:cNvSpPr>
              <p:nvPr/>
            </p:nvSpPr>
            <p:spPr bwMode="auto">
              <a:xfrm>
                <a:off x="1863" y="2937"/>
                <a:ext cx="143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1" name="Oval 135"/>
              <p:cNvSpPr>
                <a:spLocks noChangeArrowheads="1"/>
              </p:cNvSpPr>
              <p:nvPr/>
            </p:nvSpPr>
            <p:spPr bwMode="auto">
              <a:xfrm>
                <a:off x="1859" y="2905"/>
                <a:ext cx="78" cy="70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12" name="Rectangle 136"/>
              <p:cNvSpPr>
                <a:spLocks noChangeArrowheads="1"/>
              </p:cNvSpPr>
              <p:nvPr/>
            </p:nvSpPr>
            <p:spPr bwMode="auto">
              <a:xfrm>
                <a:off x="1425" y="3346"/>
                <a:ext cx="448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 algn="r" eaLnBrk="0" hangingPunct="0">
                  <a:lnSpc>
                    <a:spcPts val="1675"/>
                  </a:lnSpc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lnSpc>
                    <a:spcPts val="1675"/>
                  </a:lnSpc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>
                  <a:lnSpc>
                    <a:spcPts val="1600"/>
                  </a:lnSpc>
                </a:pPr>
                <a:r>
                  <a:rPr lang="en-US" altLang="en-US" dirty="0">
                    <a:latin typeface="Tahoma" panose="020B0604030504040204" pitchFamily="34" charset="0"/>
                  </a:rPr>
                  <a:t>CLK</a:t>
                </a:r>
                <a:endParaRPr lang="en-US" altLang="en-US" dirty="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10300" name="Group 141"/>
            <p:cNvGrpSpPr/>
            <p:nvPr/>
          </p:nvGrpSpPr>
          <p:grpSpPr bwMode="auto">
            <a:xfrm>
              <a:off x="982" y="2985"/>
              <a:ext cx="143" cy="104"/>
              <a:chOff x="1390" y="2805"/>
              <a:chExt cx="143" cy="146"/>
            </a:xfrm>
          </p:grpSpPr>
          <p:sp>
            <p:nvSpPr>
              <p:cNvPr id="10301" name="Line 142"/>
              <p:cNvSpPr>
                <a:spLocks noChangeShapeType="1"/>
              </p:cNvSpPr>
              <p:nvPr/>
            </p:nvSpPr>
            <p:spPr bwMode="auto">
              <a:xfrm flipV="1">
                <a:off x="1390" y="2805"/>
                <a:ext cx="71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2" name="Line 143"/>
              <p:cNvSpPr>
                <a:spLocks noChangeShapeType="1"/>
              </p:cNvSpPr>
              <p:nvPr/>
            </p:nvSpPr>
            <p:spPr bwMode="auto">
              <a:xfrm>
                <a:off x="1462" y="2809"/>
                <a:ext cx="71" cy="1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 Edges</a:t>
            </a:r>
            <a:endParaRPr lang="en-US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2362200"/>
          <a:ext cx="731044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71"/>
                <a:gridCol w="548665"/>
                <a:gridCol w="365777"/>
                <a:gridCol w="365777"/>
                <a:gridCol w="365777"/>
                <a:gridCol w="365777"/>
                <a:gridCol w="365777"/>
                <a:gridCol w="365777"/>
                <a:gridCol w="365777"/>
                <a:gridCol w="386112"/>
                <a:gridCol w="345442"/>
                <a:gridCol w="365777"/>
                <a:gridCol w="365777"/>
                <a:gridCol w="365777"/>
                <a:gridCol w="365777"/>
                <a:gridCol w="365777"/>
                <a:gridCol w="365777"/>
                <a:gridCol w="365777"/>
                <a:gridCol w="365777"/>
              </a:tblGrid>
              <a:tr h="365760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91444" marR="91444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1"/>
          <p:cNvGrpSpPr/>
          <p:nvPr/>
        </p:nvGrpSpPr>
        <p:grpSpPr bwMode="auto">
          <a:xfrm>
            <a:off x="609600" y="1676400"/>
            <a:ext cx="2936875" cy="1501775"/>
            <a:chOff x="609600" y="1676400"/>
            <a:chExt cx="2937344" cy="1501666"/>
          </a:xfrm>
        </p:grpSpPr>
        <p:sp>
          <p:nvSpPr>
            <p:cNvPr id="26761" name="TextBox 6"/>
            <p:cNvSpPr txBox="1">
              <a:spLocks noChangeArrowheads="1"/>
            </p:cNvSpPr>
            <p:nvPr/>
          </p:nvSpPr>
          <p:spPr bwMode="auto">
            <a:xfrm>
              <a:off x="609600" y="1676400"/>
              <a:ext cx="29373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Positive Edge Transition</a:t>
              </a:r>
              <a:endParaRPr lang="en-US" altLang="en-US" sz="2000"/>
            </a:p>
          </p:txBody>
        </p:sp>
        <p:cxnSp>
          <p:nvCxnSpPr>
            <p:cNvPr id="14" name="Straight Arrow Connector 13"/>
            <p:cNvCxnSpPr>
              <a:stCxn id="26761" idx="2"/>
            </p:cNvCxnSpPr>
            <p:nvPr/>
          </p:nvCxnSpPr>
          <p:spPr bwMode="auto">
            <a:xfrm rot="16200000" flipH="1">
              <a:off x="2257022" y="1897671"/>
              <a:ext cx="1101645" cy="145914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42"/>
          <p:cNvGrpSpPr/>
          <p:nvPr/>
        </p:nvGrpSpPr>
        <p:grpSpPr bwMode="auto">
          <a:xfrm>
            <a:off x="2078038" y="2076450"/>
            <a:ext cx="5145087" cy="2686050"/>
            <a:chOff x="2078272" y="2076510"/>
            <a:chExt cx="5144962" cy="2685990"/>
          </a:xfrm>
        </p:grpSpPr>
        <p:cxnSp>
          <p:nvCxnSpPr>
            <p:cNvPr id="16" name="Straight Arrow Connector 15"/>
            <p:cNvCxnSpPr>
              <a:stCxn id="26761" idx="2"/>
            </p:cNvCxnSpPr>
            <p:nvPr/>
          </p:nvCxnSpPr>
          <p:spPr bwMode="auto">
            <a:xfrm rot="16200000" flipH="1">
              <a:off x="3733200" y="421582"/>
              <a:ext cx="1085826" cy="439568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6761" idx="2"/>
            </p:cNvCxnSpPr>
            <p:nvPr/>
          </p:nvCxnSpPr>
          <p:spPr bwMode="auto">
            <a:xfrm rot="16200000" flipH="1">
              <a:off x="1105949" y="3048833"/>
              <a:ext cx="2685990" cy="74134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26761" idx="2"/>
            </p:cNvCxnSpPr>
            <p:nvPr/>
          </p:nvCxnSpPr>
          <p:spPr bwMode="auto">
            <a:xfrm rot="16200000" flipH="1">
              <a:off x="2210822" y="1943960"/>
              <a:ext cx="2670115" cy="293521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6761" idx="2"/>
            </p:cNvCxnSpPr>
            <p:nvPr/>
          </p:nvCxnSpPr>
          <p:spPr bwMode="auto">
            <a:xfrm rot="16200000" flipH="1">
              <a:off x="3307758" y="847024"/>
              <a:ext cx="2685990" cy="514496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3"/>
          <p:cNvGrpSpPr/>
          <p:nvPr/>
        </p:nvGrpSpPr>
        <p:grpSpPr bwMode="auto">
          <a:xfrm>
            <a:off x="609600" y="3200400"/>
            <a:ext cx="4419600" cy="3048000"/>
            <a:chOff x="609600" y="3200400"/>
            <a:chExt cx="4419600" cy="3048000"/>
          </a:xfrm>
        </p:grpSpPr>
        <p:sp>
          <p:nvSpPr>
            <p:cNvPr id="26755" name="TextBox 28"/>
            <p:cNvSpPr txBox="1">
              <a:spLocks noChangeArrowheads="1"/>
            </p:cNvSpPr>
            <p:nvPr/>
          </p:nvSpPr>
          <p:spPr bwMode="auto">
            <a:xfrm>
              <a:off x="609600" y="5848290"/>
              <a:ext cx="30511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Negative Edge Transition</a:t>
              </a:r>
              <a:endParaRPr lang="en-US" altLang="en-US" sz="2000"/>
            </a:p>
          </p:txBody>
        </p:sp>
        <p:cxnSp>
          <p:nvCxnSpPr>
            <p:cNvPr id="33" name="Straight Arrow Connector 32"/>
            <p:cNvCxnSpPr>
              <a:stCxn id="26755" idx="0"/>
            </p:cNvCxnSpPr>
            <p:nvPr/>
          </p:nvCxnSpPr>
          <p:spPr bwMode="auto">
            <a:xfrm rot="5400000" flipH="1" flipV="1">
              <a:off x="2258219" y="3077369"/>
              <a:ext cx="2647950" cy="289401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44"/>
          <p:cNvGrpSpPr/>
          <p:nvPr/>
        </p:nvGrpSpPr>
        <p:grpSpPr bwMode="auto">
          <a:xfrm>
            <a:off x="2135188" y="3200400"/>
            <a:ext cx="5789612" cy="2647950"/>
            <a:chOff x="2135178" y="3200400"/>
            <a:chExt cx="5789622" cy="2647890"/>
          </a:xfrm>
        </p:grpSpPr>
        <p:cxnSp>
          <p:nvCxnSpPr>
            <p:cNvPr id="30" name="Straight Arrow Connector 29"/>
            <p:cNvCxnSpPr>
              <a:stCxn id="26755" idx="0"/>
            </p:cNvCxnSpPr>
            <p:nvPr/>
          </p:nvCxnSpPr>
          <p:spPr bwMode="auto">
            <a:xfrm rot="5400000" flipH="1" flipV="1">
              <a:off x="2467773" y="4429870"/>
              <a:ext cx="1085825" cy="175101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6755" idx="0"/>
            </p:cNvCxnSpPr>
            <p:nvPr/>
          </p:nvCxnSpPr>
          <p:spPr bwMode="auto">
            <a:xfrm rot="5400000" flipH="1" flipV="1">
              <a:off x="3572675" y="3324968"/>
              <a:ext cx="1085825" cy="396081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6755" idx="0"/>
            </p:cNvCxnSpPr>
            <p:nvPr/>
          </p:nvCxnSpPr>
          <p:spPr bwMode="auto">
            <a:xfrm rot="5400000" flipH="1" flipV="1">
              <a:off x="3706044" y="1629534"/>
              <a:ext cx="2647890" cy="578962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itle 3"/>
          <p:cNvSpPr>
            <a:spLocks noGrp="1"/>
          </p:cNvSpPr>
          <p:nvPr>
            <p:ph type="title"/>
          </p:nvPr>
        </p:nvSpPr>
        <p:spPr>
          <a:xfrm>
            <a:off x="762000" y="274638"/>
            <a:ext cx="8382000" cy="714375"/>
          </a:xfrm>
        </p:spPr>
        <p:txBody>
          <a:bodyPr/>
          <a:lstStyle/>
          <a:p>
            <a:r>
              <a:rPr lang="en-US" altLang="en-US" dirty="0"/>
              <a:t>PGT &amp; NGT</a:t>
            </a:r>
            <a:endParaRPr lang="en-US" altLang="en-US" dirty="0"/>
          </a:p>
        </p:txBody>
      </p:sp>
      <p:grpSp>
        <p:nvGrpSpPr>
          <p:cNvPr id="3082" name="Group 19"/>
          <p:cNvGrpSpPr/>
          <p:nvPr/>
        </p:nvGrpSpPr>
        <p:grpSpPr bwMode="auto">
          <a:xfrm>
            <a:off x="1265238" y="1722438"/>
            <a:ext cx="2468562" cy="2011362"/>
            <a:chOff x="2575560" y="1874520"/>
            <a:chExt cx="2468880" cy="2011680"/>
          </a:xfrm>
        </p:grpSpPr>
        <p:graphicFrame>
          <p:nvGraphicFramePr>
            <p:cNvPr id="3079" name="Object 7"/>
            <p:cNvGraphicFramePr>
              <a:graphicFrameLocks noChangeAspect="1"/>
            </p:cNvGraphicFramePr>
            <p:nvPr/>
          </p:nvGraphicFramePr>
          <p:xfrm>
            <a:off x="4191000" y="3159456"/>
            <a:ext cx="228600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875" name="Equation" r:id="rId1" imgW="4572000" imgH="6705600" progId="Equation.3">
                    <p:embed/>
                  </p:oleObj>
                </mc:Choice>
                <mc:Fallback>
                  <p:oleObj name="Equation" r:id="rId1" imgW="4572000" imgH="6705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3159456"/>
                          <a:ext cx="228600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47" name="Group 13"/>
            <p:cNvGrpSpPr/>
            <p:nvPr/>
          </p:nvGrpSpPr>
          <p:grpSpPr bwMode="auto">
            <a:xfrm>
              <a:off x="4495800" y="2437606"/>
              <a:ext cx="548640" cy="915988"/>
              <a:chOff x="4211016" y="2362200"/>
              <a:chExt cx="548640" cy="915988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>
                <a:off x="4210310" y="2362765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4210310" y="3277310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8" name="Group 12"/>
            <p:cNvGrpSpPr/>
            <p:nvPr/>
          </p:nvGrpSpPr>
          <p:grpSpPr bwMode="auto">
            <a:xfrm>
              <a:off x="2575560" y="2437606"/>
              <a:ext cx="548640" cy="915988"/>
              <a:chOff x="2575560" y="2362200"/>
              <a:chExt cx="548640" cy="915988"/>
            </a:xfrm>
          </p:grpSpPr>
          <p:cxnSp>
            <p:nvCxnSpPr>
              <p:cNvPr id="11" name="Straight Connector 10"/>
              <p:cNvCxnSpPr/>
              <p:nvPr/>
            </p:nvCxnSpPr>
            <p:spPr bwMode="auto">
              <a:xfrm flipH="1">
                <a:off x="2575560" y="2362765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 bwMode="auto">
              <a:xfrm flipH="1">
                <a:off x="2575560" y="3277310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/>
            <p:cNvSpPr/>
            <p:nvPr/>
          </p:nvSpPr>
          <p:spPr>
            <a:xfrm>
              <a:off x="3124906" y="1874520"/>
              <a:ext cx="1370188" cy="2011680"/>
            </a:xfrm>
            <a:prstGeom prst="rect">
              <a:avLst/>
            </a:prstGeom>
            <a:ln w="28575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3124902" y="3214586"/>
              <a:ext cx="273093" cy="273085"/>
            </a:xfrm>
            <a:prstGeom prst="triangle">
              <a:avLst/>
            </a:prstGeom>
            <a:ln w="19050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151" name="TextBox 16"/>
            <p:cNvSpPr txBox="1">
              <a:spLocks noChangeArrowheads="1"/>
            </p:cNvSpPr>
            <p:nvPr/>
          </p:nvSpPr>
          <p:spPr bwMode="auto">
            <a:xfrm>
              <a:off x="3352800" y="3200400"/>
              <a:ext cx="6046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dirty="0"/>
                <a:t>CLK</a:t>
              </a:r>
              <a:endParaRPr lang="en-US" altLang="en-US" dirty="0"/>
            </a:p>
          </p:txBody>
        </p:sp>
        <p:sp>
          <p:nvSpPr>
            <p:cNvPr id="3152" name="TextBox 17"/>
            <p:cNvSpPr txBox="1">
              <a:spLocks noChangeArrowheads="1"/>
            </p:cNvSpPr>
            <p:nvPr/>
          </p:nvSpPr>
          <p:spPr bwMode="auto">
            <a:xfrm>
              <a:off x="3200400" y="2286000"/>
              <a:ext cx="351423" cy="369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D</a:t>
              </a:r>
              <a:endParaRPr lang="en-US" altLang="en-US" dirty="0"/>
            </a:p>
          </p:txBody>
        </p:sp>
        <p:sp>
          <p:nvSpPr>
            <p:cNvPr id="3153" name="TextBox 18"/>
            <p:cNvSpPr txBox="1">
              <a:spLocks noChangeArrowheads="1"/>
            </p:cNvSpPr>
            <p:nvPr/>
          </p:nvSpPr>
          <p:spPr bwMode="auto">
            <a:xfrm>
              <a:off x="4114800" y="2286000"/>
              <a:ext cx="364249" cy="369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Q</a:t>
              </a:r>
              <a:endParaRPr lang="en-US" alt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770438" y="1722438"/>
          <a:ext cx="2925764" cy="201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441"/>
                <a:gridCol w="731441"/>
                <a:gridCol w="731441"/>
                <a:gridCol w="731441"/>
              </a:tblGrid>
              <a:tr h="45712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13" marB="45713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CLK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13" marB="45713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13" marB="45713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13" marB="45713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1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0" marR="91430" marT="45713" marB="45713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sym typeface="Symbol" panose="05050102010706020507"/>
                        </a:rPr>
                        <a:t>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13" marB="45713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0" marR="91430" marT="45713" marB="45713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0" marR="91430" marT="45713" marB="45713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1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0" marR="91430" marT="45713" marB="45713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sym typeface="Symbol" panose="05050102010706020507"/>
                        </a:rPr>
                        <a:t>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13" marB="45713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0" marR="91430" marT="45713" marB="45713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0" marR="91430" marT="45713" marB="45713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51">
                <a:tc gridSpan="4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91430" marR="91430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7128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sym typeface="Symbol" panose="05050102010706020507"/>
                        </a:rPr>
                        <a:t>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sym typeface="Symbol" panose="05050102010706020507"/>
                        </a:rPr>
                        <a:t> : Rising Edge of Clock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7221538" y="1749425"/>
          <a:ext cx="2349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76" name="Equation" r:id="rId3" imgW="4572000" imgH="6705600" progId="Equation.3">
                  <p:embed/>
                </p:oleObj>
              </mc:Choice>
              <mc:Fallback>
                <p:oleObj name="Equation" r:id="rId3" imgW="4572000" imgH="670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538" y="1749425"/>
                        <a:ext cx="2349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473825" y="1825625"/>
          <a:ext cx="2286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77" name="Equation" r:id="rId5" imgW="4572000" imgH="5181600" progId="Equation.3">
                  <p:embed/>
                </p:oleObj>
              </mc:Choice>
              <mc:Fallback>
                <p:oleObj name="Equation" r:id="rId5" imgW="4572000" imgH="5181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825" y="1825625"/>
                        <a:ext cx="22860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4770438" y="4770438"/>
          <a:ext cx="2925764" cy="201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441"/>
                <a:gridCol w="731441"/>
                <a:gridCol w="731441"/>
                <a:gridCol w="731441"/>
              </a:tblGrid>
              <a:tr h="45712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13" marB="45713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CLK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13" marB="45713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13" marB="45713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13" marB="45713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1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0" marR="91430" marT="45713" marB="45713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sym typeface="Symbol" panose="05050102010706020507"/>
                        </a:rPr>
                        <a:t>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13" marB="45713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0" marR="91430" marT="45713" marB="45713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0" marR="91430" marT="45713" marB="45713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1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0" marR="91430" marT="45713" marB="45713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sym typeface="Symbol" panose="05050102010706020507"/>
                        </a:rPr>
                        <a:t>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13" marB="45713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0" marR="91430" marT="45713" marB="45713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0" marR="91430" marT="45713" marB="45713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51">
                <a:tc gridSpan="4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91430" marR="91430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7128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sym typeface="Symbol" panose="05050102010706020507"/>
                        </a:rPr>
                        <a:t>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sym typeface="Symbol" panose="05050102010706020507"/>
                        </a:rPr>
                        <a:t> : Falling Edge of Clock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7221538" y="4797425"/>
          <a:ext cx="2349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78" name="Equation" r:id="rId7" imgW="4572000" imgH="6705600" progId="Equation.3">
                  <p:embed/>
                </p:oleObj>
              </mc:Choice>
              <mc:Fallback>
                <p:oleObj name="Equation" r:id="rId7" imgW="4572000" imgH="670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538" y="4797425"/>
                        <a:ext cx="2349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6473825" y="4873625"/>
          <a:ext cx="2286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79" name="Equation" r:id="rId8" imgW="4572000" imgH="5181600" progId="Equation.3">
                  <p:embed/>
                </p:oleObj>
              </mc:Choice>
              <mc:Fallback>
                <p:oleObj name="Equation" r:id="rId8" imgW="4572000" imgH="5181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825" y="4873625"/>
                        <a:ext cx="22860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31" name="Group 64"/>
          <p:cNvGrpSpPr/>
          <p:nvPr/>
        </p:nvGrpSpPr>
        <p:grpSpPr bwMode="auto">
          <a:xfrm>
            <a:off x="1265238" y="4770438"/>
            <a:ext cx="2468562" cy="2011362"/>
            <a:chOff x="1264920" y="4236720"/>
            <a:chExt cx="2468880" cy="2011680"/>
          </a:xfrm>
        </p:grpSpPr>
        <p:graphicFrame>
          <p:nvGraphicFramePr>
            <p:cNvPr id="3078" name="Object 6"/>
            <p:cNvGraphicFramePr>
              <a:graphicFrameLocks noChangeAspect="1"/>
            </p:cNvGraphicFramePr>
            <p:nvPr/>
          </p:nvGraphicFramePr>
          <p:xfrm>
            <a:off x="2880360" y="5521656"/>
            <a:ext cx="228600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880" name="Equation" r:id="rId9" imgW="4572000" imgH="6705600" progId="Equation.3">
                    <p:embed/>
                  </p:oleObj>
                </mc:Choice>
                <mc:Fallback>
                  <p:oleObj name="Equation" r:id="rId9" imgW="4572000" imgH="6705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360" y="5521656"/>
                          <a:ext cx="228600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35" name="Group 13"/>
            <p:cNvGrpSpPr/>
            <p:nvPr/>
          </p:nvGrpSpPr>
          <p:grpSpPr bwMode="auto">
            <a:xfrm>
              <a:off x="3185160" y="4799806"/>
              <a:ext cx="548640" cy="915988"/>
              <a:chOff x="4211016" y="2362200"/>
              <a:chExt cx="548640" cy="915988"/>
            </a:xfrm>
          </p:grpSpPr>
          <p:cxnSp>
            <p:nvCxnSpPr>
              <p:cNvPr id="59" name="Straight Connector 58"/>
              <p:cNvCxnSpPr/>
              <p:nvPr/>
            </p:nvCxnSpPr>
            <p:spPr bwMode="auto">
              <a:xfrm>
                <a:off x="4210310" y="2362765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auto">
              <a:xfrm>
                <a:off x="4210310" y="3277310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36" name="Group 12"/>
            <p:cNvGrpSpPr/>
            <p:nvPr/>
          </p:nvGrpSpPr>
          <p:grpSpPr bwMode="auto">
            <a:xfrm>
              <a:off x="1264920" y="4799806"/>
              <a:ext cx="548640" cy="915988"/>
              <a:chOff x="2575560" y="2362200"/>
              <a:chExt cx="548640" cy="915988"/>
            </a:xfrm>
          </p:grpSpPr>
          <p:cxnSp>
            <p:nvCxnSpPr>
              <p:cNvPr id="57" name="Straight Connector 56"/>
              <p:cNvCxnSpPr/>
              <p:nvPr/>
            </p:nvCxnSpPr>
            <p:spPr bwMode="auto">
              <a:xfrm flipH="1">
                <a:off x="2575560" y="2362765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 bwMode="auto">
              <a:xfrm flipH="1">
                <a:off x="2575560" y="3277310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Rectangle 47"/>
            <p:cNvSpPr/>
            <p:nvPr/>
          </p:nvSpPr>
          <p:spPr>
            <a:xfrm>
              <a:off x="1814266" y="4236720"/>
              <a:ext cx="1370188" cy="2011680"/>
            </a:xfrm>
            <a:prstGeom prst="rect">
              <a:avLst/>
            </a:prstGeom>
            <a:ln w="28575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1814262" y="5576786"/>
              <a:ext cx="273093" cy="273085"/>
            </a:xfrm>
            <a:prstGeom prst="triangle">
              <a:avLst/>
            </a:prstGeom>
            <a:ln w="19050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139" name="TextBox 53"/>
            <p:cNvSpPr txBox="1">
              <a:spLocks noChangeArrowheads="1"/>
            </p:cNvSpPr>
            <p:nvPr/>
          </p:nvSpPr>
          <p:spPr bwMode="auto">
            <a:xfrm>
              <a:off x="2042160" y="5562600"/>
              <a:ext cx="6046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dirty="0"/>
                <a:t>CLK</a:t>
              </a:r>
              <a:endParaRPr lang="en-US" altLang="en-US" dirty="0"/>
            </a:p>
          </p:txBody>
        </p:sp>
        <p:sp>
          <p:nvSpPr>
            <p:cNvPr id="3140" name="TextBox 54"/>
            <p:cNvSpPr txBox="1">
              <a:spLocks noChangeArrowheads="1"/>
            </p:cNvSpPr>
            <p:nvPr/>
          </p:nvSpPr>
          <p:spPr bwMode="auto">
            <a:xfrm>
              <a:off x="1889760" y="4648200"/>
              <a:ext cx="351423" cy="369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D</a:t>
              </a:r>
              <a:endParaRPr lang="en-US" altLang="en-US" dirty="0"/>
            </a:p>
          </p:txBody>
        </p:sp>
        <p:sp>
          <p:nvSpPr>
            <p:cNvPr id="3141" name="TextBox 55"/>
            <p:cNvSpPr txBox="1">
              <a:spLocks noChangeArrowheads="1"/>
            </p:cNvSpPr>
            <p:nvPr/>
          </p:nvSpPr>
          <p:spPr bwMode="auto">
            <a:xfrm>
              <a:off x="2804160" y="4648200"/>
              <a:ext cx="364249" cy="369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Q</a:t>
              </a:r>
              <a:endParaRPr lang="en-US" altLang="en-US" dirty="0"/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1579285" y="5587896"/>
              <a:ext cx="228629" cy="2286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3132" name="TextBox 65"/>
          <p:cNvSpPr txBox="1">
            <a:spLocks noChangeArrowheads="1"/>
          </p:cNvSpPr>
          <p:nvPr/>
        </p:nvSpPr>
        <p:spPr bwMode="auto">
          <a:xfrm>
            <a:off x="533400" y="1219200"/>
            <a:ext cx="79374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/>
              <a:t>Positive-Going Transition (PGT) Trigger</a:t>
            </a:r>
            <a:endParaRPr lang="en-US" altLang="en-US" sz="2400" dirty="0"/>
          </a:p>
        </p:txBody>
      </p:sp>
      <p:sp>
        <p:nvSpPr>
          <p:cNvPr id="3133" name="TextBox 66"/>
          <p:cNvSpPr txBox="1">
            <a:spLocks noChangeArrowheads="1"/>
          </p:cNvSpPr>
          <p:nvPr/>
        </p:nvSpPr>
        <p:spPr bwMode="auto">
          <a:xfrm>
            <a:off x="533400" y="4267200"/>
            <a:ext cx="8084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/>
              <a:t>Negative-Going Transition (PGT) Trigger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US" altLang="en-US" dirty="0"/>
              <a:t>Flip-Flop Timing</a:t>
            </a:r>
            <a:endParaRPr lang="en-US" altLang="en-US" dirty="0"/>
          </a:p>
        </p:txBody>
      </p:sp>
      <p:graphicFrame>
        <p:nvGraphicFramePr>
          <p:cNvPr id="27730" name="Group 82"/>
          <p:cNvGraphicFramePr>
            <a:graphicFrameLocks noGrp="1"/>
          </p:cNvGraphicFramePr>
          <p:nvPr/>
        </p:nvGraphicFramePr>
        <p:xfrm>
          <a:off x="152400" y="1272987"/>
          <a:ext cx="8762999" cy="3248168"/>
        </p:xfrm>
        <a:graphic>
          <a:graphicData uri="http://schemas.openxmlformats.org/drawingml/2006/table">
            <a:tbl>
              <a:tblPr/>
              <a:tblGrid>
                <a:gridCol w="1598989"/>
                <a:gridCol w="219744"/>
                <a:gridCol w="496019"/>
                <a:gridCol w="496019"/>
                <a:gridCol w="496019"/>
                <a:gridCol w="496019"/>
                <a:gridCol w="496019"/>
                <a:gridCol w="496019"/>
                <a:gridCol w="496019"/>
                <a:gridCol w="496019"/>
                <a:gridCol w="496019"/>
                <a:gridCol w="496019"/>
                <a:gridCol w="496019"/>
                <a:gridCol w="496019"/>
                <a:gridCol w="496019"/>
                <a:gridCol w="496019"/>
              </a:tblGrid>
              <a:tr h="91422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Synchronous control input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vMerge="1">
                  <a:tcPr marT="45711" marB="45711" vert="vert27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32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Setup Time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32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Hold Time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</a:tr>
              <a:tr h="982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 gridSpan="4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 gridSpan="4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</a:tr>
              <a:tr h="914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Positive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Clock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vert="vert27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 bwMode="auto">
          <a:xfrm flipH="1">
            <a:off x="4495800" y="2665413"/>
            <a:ext cx="914400" cy="1587"/>
          </a:xfrm>
          <a:prstGeom prst="straightConnector1">
            <a:avLst/>
          </a:prstGeom>
          <a:ln w="2540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 flipH="1">
            <a:off x="5486400" y="3122613"/>
            <a:ext cx="1371600" cy="1587"/>
          </a:xfrm>
          <a:prstGeom prst="straightConnector1">
            <a:avLst/>
          </a:prstGeom>
          <a:ln w="2540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28" name="TextBox 26"/>
          <p:cNvSpPr txBox="1">
            <a:spLocks noChangeArrowheads="1"/>
          </p:cNvSpPr>
          <p:nvPr/>
        </p:nvSpPr>
        <p:spPr bwMode="auto">
          <a:xfrm>
            <a:off x="533400" y="4495800"/>
            <a:ext cx="8381365" cy="16300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/>
              <a:t>Setup Time (</a:t>
            </a:r>
            <a:r>
              <a:rPr lang="en-US" altLang="en-US" sz="2000" b="1" dirty="0" err="1"/>
              <a:t>t</a:t>
            </a:r>
            <a:r>
              <a:rPr lang="en-US" altLang="en-US" sz="2000" b="1" baseline="-25000" dirty="0" err="1"/>
              <a:t>S</a:t>
            </a:r>
            <a:r>
              <a:rPr lang="en-US" altLang="en-US" sz="2000" b="1" dirty="0"/>
              <a:t>)</a:t>
            </a:r>
            <a:r>
              <a:rPr lang="en-US" altLang="en-US" sz="2000" dirty="0"/>
              <a:t>: The time interval </a:t>
            </a:r>
            <a:r>
              <a:rPr lang="en-US" altLang="en-US" sz="2000" u="sng" dirty="0"/>
              <a:t>before</a:t>
            </a:r>
            <a:r>
              <a:rPr lang="en-US" altLang="en-US" sz="2000" dirty="0"/>
              <a:t> the active transition of the clock signal during which 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synchronous</a:t>
            </a:r>
            <a:r>
              <a:rPr lang="en-US" altLang="en-US" sz="2000" dirty="0"/>
              <a:t> input must be maintained.</a:t>
            </a:r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b="1" dirty="0"/>
              <a:t>Hold Time (</a:t>
            </a:r>
            <a:r>
              <a:rPr lang="en-US" altLang="en-US" sz="2000" b="1" dirty="0" err="1"/>
              <a:t>t</a:t>
            </a:r>
            <a:r>
              <a:rPr lang="en-US" altLang="en-US" sz="2000" b="1" baseline="-25000" dirty="0" err="1"/>
              <a:t>H</a:t>
            </a:r>
            <a:r>
              <a:rPr lang="en-US" altLang="en-US" sz="2000" b="1" dirty="0"/>
              <a:t>)</a:t>
            </a:r>
            <a:r>
              <a:rPr lang="en-US" altLang="en-US" sz="2000" dirty="0"/>
              <a:t>: The time interval </a:t>
            </a:r>
            <a:r>
              <a:rPr lang="en-US" altLang="en-US" sz="2000" u="sng" dirty="0"/>
              <a:t>after</a:t>
            </a:r>
            <a:r>
              <a:rPr lang="en-US" altLang="en-US" sz="2000" dirty="0"/>
              <a:t> the active transition of the clock signal during which 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synchronous</a:t>
            </a:r>
            <a:r>
              <a:rPr lang="en-US" altLang="en-US" sz="2000" dirty="0"/>
              <a:t> input must be maintained.</a:t>
            </a:r>
            <a:endParaRPr lang="en-US" altLang="en-US" sz="2000" baseline="-25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1663" y="4098925"/>
          <a:ext cx="7323137" cy="2378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046"/>
                <a:gridCol w="823046"/>
                <a:gridCol w="823046"/>
                <a:gridCol w="823046"/>
                <a:gridCol w="735183"/>
                <a:gridCol w="735183"/>
                <a:gridCol w="2560587"/>
              </a:tblGrid>
              <a:tr h="54878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PR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PRESET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CLR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CLEAR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CLK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8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sym typeface="Symbol" panose="05050102010706020507"/>
                        </a:rPr>
                        <a:t>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8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Symbol" panose="05050102010706020507"/>
                        </a:rPr>
                        <a:t>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8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Asynchronous 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Preset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8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Asynchronous 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Clear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58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ILLEGAL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CONDITION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32" marB="4573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185" name="Group 41"/>
          <p:cNvGrpSpPr/>
          <p:nvPr/>
        </p:nvGrpSpPr>
        <p:grpSpPr bwMode="auto">
          <a:xfrm>
            <a:off x="6294438" y="1066800"/>
            <a:ext cx="2468562" cy="3103563"/>
            <a:chOff x="5486400" y="1668449"/>
            <a:chExt cx="2468880" cy="3102995"/>
          </a:xfrm>
        </p:grpSpPr>
        <p:graphicFrame>
          <p:nvGraphicFramePr>
            <p:cNvPr id="5126" name="Object 6"/>
            <p:cNvGraphicFramePr>
              <a:graphicFrameLocks noChangeAspect="1"/>
            </p:cNvGraphicFramePr>
            <p:nvPr/>
          </p:nvGraphicFramePr>
          <p:xfrm>
            <a:off x="7101840" y="3494736"/>
            <a:ext cx="228600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985" name="Equation" r:id="rId1" imgW="4572000" imgH="6705600" progId="Equation.3">
                    <p:embed/>
                  </p:oleObj>
                </mc:Choice>
                <mc:Fallback>
                  <p:oleObj name="Equation" r:id="rId1" imgW="4572000" imgH="6705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1840" y="3494736"/>
                          <a:ext cx="228600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88" name="Group 13"/>
            <p:cNvGrpSpPr/>
            <p:nvPr/>
          </p:nvGrpSpPr>
          <p:grpSpPr bwMode="auto">
            <a:xfrm>
              <a:off x="7406640" y="2772886"/>
              <a:ext cx="548640" cy="915988"/>
              <a:chOff x="4211016" y="2362200"/>
              <a:chExt cx="548640" cy="915988"/>
            </a:xfrm>
          </p:grpSpPr>
          <p:cxnSp>
            <p:nvCxnSpPr>
              <p:cNvPr id="17" name="Straight Connector 16"/>
              <p:cNvCxnSpPr/>
              <p:nvPr/>
            </p:nvCxnSpPr>
            <p:spPr bwMode="auto">
              <a:xfrm>
                <a:off x="4210310" y="2362461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4210310" y="3276693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89" name="Group 12"/>
            <p:cNvGrpSpPr/>
            <p:nvPr/>
          </p:nvGrpSpPr>
          <p:grpSpPr bwMode="auto">
            <a:xfrm>
              <a:off x="5486400" y="2772886"/>
              <a:ext cx="548640" cy="915988"/>
              <a:chOff x="2575560" y="2362200"/>
              <a:chExt cx="548640" cy="915988"/>
            </a:xfrm>
          </p:grpSpPr>
          <p:cxnSp>
            <p:nvCxnSpPr>
              <p:cNvPr id="15" name="Straight Connector 14"/>
              <p:cNvCxnSpPr/>
              <p:nvPr/>
            </p:nvCxnSpPr>
            <p:spPr bwMode="auto">
              <a:xfrm flipH="1">
                <a:off x="2575560" y="2362461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 bwMode="auto">
              <a:xfrm flipH="1">
                <a:off x="2575560" y="3276693"/>
                <a:ext cx="549346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035746" y="2209688"/>
              <a:ext cx="1370188" cy="20125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6034994" y="3550044"/>
              <a:ext cx="274587" cy="273085"/>
            </a:xfrm>
            <a:prstGeom prst="triangle">
              <a:avLst/>
            </a:prstGeom>
            <a:ln w="19050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92" name="TextBox 11"/>
            <p:cNvSpPr txBox="1">
              <a:spLocks noChangeArrowheads="1"/>
            </p:cNvSpPr>
            <p:nvPr/>
          </p:nvSpPr>
          <p:spPr bwMode="auto">
            <a:xfrm>
              <a:off x="6263640" y="3535680"/>
              <a:ext cx="6046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/>
                <a:t>CLK</a:t>
              </a:r>
              <a:endParaRPr lang="en-US" altLang="en-US" b="1"/>
            </a:p>
          </p:txBody>
        </p:sp>
        <p:sp>
          <p:nvSpPr>
            <p:cNvPr id="5193" name="TextBox 12"/>
            <p:cNvSpPr txBox="1">
              <a:spLocks noChangeArrowheads="1"/>
            </p:cNvSpPr>
            <p:nvPr/>
          </p:nvSpPr>
          <p:spPr bwMode="auto">
            <a:xfrm>
              <a:off x="6111240" y="2621280"/>
              <a:ext cx="3321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/>
                <a:t>D</a:t>
              </a:r>
              <a:endParaRPr lang="en-US" altLang="en-US" b="1"/>
            </a:p>
          </p:txBody>
        </p:sp>
        <p:sp>
          <p:nvSpPr>
            <p:cNvPr id="5194" name="TextBox 13"/>
            <p:cNvSpPr txBox="1">
              <a:spLocks noChangeArrowheads="1"/>
            </p:cNvSpPr>
            <p:nvPr/>
          </p:nvSpPr>
          <p:spPr bwMode="auto">
            <a:xfrm>
              <a:off x="7025640" y="2621280"/>
              <a:ext cx="3449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/>
                <a:t>Q</a:t>
              </a:r>
              <a:endParaRPr lang="en-US" altLang="en-US" b="1"/>
            </a:p>
          </p:txBody>
        </p:sp>
        <p:sp>
          <p:nvSpPr>
            <p:cNvPr id="5195" name="TextBox 34"/>
            <p:cNvSpPr txBox="1">
              <a:spLocks noChangeArrowheads="1"/>
            </p:cNvSpPr>
            <p:nvPr/>
          </p:nvSpPr>
          <p:spPr bwMode="auto">
            <a:xfrm>
              <a:off x="6468927" y="2209800"/>
              <a:ext cx="4683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/>
                <a:t>PR</a:t>
              </a:r>
              <a:endParaRPr lang="en-US" altLang="en-US" b="1"/>
            </a:p>
          </p:txBody>
        </p:sp>
        <p:cxnSp>
          <p:nvCxnSpPr>
            <p:cNvPr id="36" name="Straight Connector 35"/>
            <p:cNvCxnSpPr/>
            <p:nvPr/>
          </p:nvCxnSpPr>
          <p:spPr bwMode="auto">
            <a:xfrm rot="16200000" flipH="1">
              <a:off x="6428788" y="4496063"/>
              <a:ext cx="549174" cy="1587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 bwMode="auto">
            <a:xfrm rot="5400000" flipH="1" flipV="1">
              <a:off x="6428788" y="1942243"/>
              <a:ext cx="549174" cy="1587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98" name="TextBox 37"/>
            <p:cNvSpPr txBox="1">
              <a:spLocks noChangeArrowheads="1"/>
            </p:cNvSpPr>
            <p:nvPr/>
          </p:nvSpPr>
          <p:spPr bwMode="auto">
            <a:xfrm>
              <a:off x="6400800" y="3886200"/>
              <a:ext cx="6046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/>
                <a:t>CLR</a:t>
              </a:r>
              <a:endParaRPr lang="en-US" altLang="en-US" b="1"/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6588267" y="4227031"/>
              <a:ext cx="228629" cy="2285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6588267" y="1973193"/>
              <a:ext cx="228629" cy="2285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5186" name="Title 40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73410"/>
          </a:xfrm>
        </p:spPr>
        <p:txBody>
          <a:bodyPr/>
          <a:lstStyle/>
          <a:p>
            <a:r>
              <a:rPr lang="en-US" altLang="en-US" dirty="0"/>
              <a:t>Asynchronous Inputs</a:t>
            </a:r>
            <a:endParaRPr lang="en-US" altLang="en-US" dirty="0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886325" y="4130675"/>
          <a:ext cx="2349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86" name="Equation" r:id="rId3" imgW="4572000" imgH="6705600" progId="Equation.3">
                  <p:embed/>
                </p:oleObj>
              </mc:Choice>
              <mc:Fallback>
                <p:oleObj name="Equation" r:id="rId3" imgW="4572000" imgH="670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4130675"/>
                        <a:ext cx="2349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4146550" y="4191000"/>
          <a:ext cx="2286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87" name="Equation" r:id="rId5" imgW="4572000" imgH="5181600" progId="Equation.3">
                  <p:embed/>
                </p:oleObj>
              </mc:Choice>
              <mc:Fallback>
                <p:oleObj name="Equation" r:id="rId5" imgW="4572000" imgH="5181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4191000"/>
                        <a:ext cx="22860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7" name="TextBox 43"/>
          <p:cNvSpPr txBox="1">
            <a:spLocks noChangeArrowheads="1"/>
          </p:cNvSpPr>
          <p:nvPr/>
        </p:nvSpPr>
        <p:spPr bwMode="auto">
          <a:xfrm>
            <a:off x="457200" y="990600"/>
            <a:ext cx="58674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en-US" sz="2200"/>
              <a:t>Asynchronous inputs (Preset &amp; Clear) are used to override the clock/data inputs and force the outputs to a predefined state.</a:t>
            </a:r>
            <a:endParaRPr lang="en-US" altLang="en-US" sz="2200"/>
          </a:p>
          <a:p>
            <a:pPr eaLnBrk="1" hangingPunct="1">
              <a:spcAft>
                <a:spcPts val="1200"/>
              </a:spcAft>
            </a:pPr>
            <a:r>
              <a:rPr lang="en-US" altLang="en-US" sz="2200"/>
              <a:t>The Preset (PR) input forces the output to:</a:t>
            </a:r>
            <a:endParaRPr lang="en-US" altLang="en-US" sz="2200"/>
          </a:p>
          <a:p>
            <a:pPr eaLnBrk="1" hangingPunct="1">
              <a:spcAft>
                <a:spcPts val="1200"/>
              </a:spcAft>
            </a:pPr>
            <a:endParaRPr lang="en-US" altLang="en-US" sz="2200"/>
          </a:p>
          <a:p>
            <a:pPr eaLnBrk="1" hangingPunct="1">
              <a:spcAft>
                <a:spcPts val="1200"/>
              </a:spcAft>
            </a:pPr>
            <a:r>
              <a:rPr lang="en-US" altLang="en-US" sz="2200"/>
              <a:t>The Clear (CLR) input forces the output to:</a:t>
            </a:r>
            <a:endParaRPr lang="en-US" altLang="en-US" sz="2200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014413" y="2538413"/>
          <a:ext cx="23383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88" name="Equation" r:id="rId7" imgW="30784800" imgH="6705600" progId="Equation.3">
                  <p:embed/>
                </p:oleObj>
              </mc:Choice>
              <mc:Fallback>
                <p:oleObj name="Equation" r:id="rId7" imgW="30784800" imgH="670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538413"/>
                        <a:ext cx="233838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014413" y="3529013"/>
          <a:ext cx="23383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89" name="Equation" r:id="rId9" imgW="30784800" imgH="6705600" progId="Equation.3">
                  <p:embed/>
                </p:oleObj>
              </mc:Choice>
              <mc:Fallback>
                <p:oleObj name="Equation" r:id="rId9" imgW="30784800" imgH="6705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3529013"/>
                        <a:ext cx="233838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 Flip-Flop: PR &amp; CLR Timing</a:t>
            </a:r>
            <a:endParaRPr lang="en-US" alt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57200" y="2339975"/>
          <a:ext cx="7918448" cy="3832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481"/>
                <a:gridCol w="250215"/>
                <a:gridCol w="277470"/>
                <a:gridCol w="346671"/>
                <a:gridCol w="208270"/>
                <a:gridCol w="277470"/>
                <a:gridCol w="277470"/>
                <a:gridCol w="277470"/>
                <a:gridCol w="277470"/>
                <a:gridCol w="277470"/>
                <a:gridCol w="277470"/>
                <a:gridCol w="277470"/>
                <a:gridCol w="277470"/>
                <a:gridCol w="277470"/>
                <a:gridCol w="277470"/>
                <a:gridCol w="277470"/>
                <a:gridCol w="277470"/>
                <a:gridCol w="266163"/>
                <a:gridCol w="288778"/>
                <a:gridCol w="277470"/>
                <a:gridCol w="277470"/>
                <a:gridCol w="277470"/>
                <a:gridCol w="277470"/>
                <a:gridCol w="277470"/>
                <a:gridCol w="277470"/>
                <a:gridCol w="277470"/>
                <a:gridCol w="277470"/>
              </a:tblGrid>
              <a:tr h="243800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779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779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779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PR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779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779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CLR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779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779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779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779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CLK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 marT="45712" marB="45712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1418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68"/>
          <p:cNvGrpSpPr/>
          <p:nvPr/>
        </p:nvGrpSpPr>
        <p:grpSpPr bwMode="auto">
          <a:xfrm>
            <a:off x="1133475" y="2295525"/>
            <a:ext cx="642938" cy="3405188"/>
            <a:chOff x="1133154" y="2295041"/>
            <a:chExt cx="643027" cy="3405555"/>
          </a:xfrm>
        </p:grpSpPr>
        <p:sp>
          <p:nvSpPr>
            <p:cNvPr id="6" name="Arc 5"/>
            <p:cNvSpPr/>
            <p:nvPr/>
          </p:nvSpPr>
          <p:spPr bwMode="auto">
            <a:xfrm>
              <a:off x="1166497" y="2423643"/>
              <a:ext cx="609684" cy="3276953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" name="Arc 6"/>
            <p:cNvSpPr/>
            <p:nvPr/>
          </p:nvSpPr>
          <p:spPr bwMode="auto">
            <a:xfrm>
              <a:off x="1133154" y="2295041"/>
              <a:ext cx="603334" cy="2505345"/>
            </a:xfrm>
            <a:prstGeom prst="arc">
              <a:avLst>
                <a:gd name="adj1" fmla="val 17783580"/>
                <a:gd name="adj2" fmla="val 5389273"/>
              </a:avLst>
            </a:prstGeom>
            <a:ln w="12700">
              <a:solidFill>
                <a:srgbClr val="FF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15" name="Arc 14"/>
          <p:cNvSpPr/>
          <p:nvPr/>
        </p:nvSpPr>
        <p:spPr bwMode="auto">
          <a:xfrm>
            <a:off x="2819400" y="2574925"/>
            <a:ext cx="228600" cy="1143000"/>
          </a:xfrm>
          <a:prstGeom prst="arc">
            <a:avLst>
              <a:gd name="adj1" fmla="val 16204919"/>
              <a:gd name="adj2" fmla="val 5124271"/>
            </a:avLst>
          </a:prstGeom>
          <a:ln w="12700">
            <a:solidFill>
              <a:srgbClr val="FF0000"/>
            </a:solidFill>
            <a:headEnd type="stealth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749675" y="2895600"/>
            <a:ext cx="6159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Q=1</a:t>
            </a:r>
            <a:endParaRPr lang="en-US" altLang="en-US" sz="1400" b="1"/>
          </a:p>
          <a:p>
            <a:pPr algn="ctr" eaLnBrk="1" hangingPunct="1"/>
            <a:r>
              <a:rPr lang="en-US" altLang="en-US" sz="1100" b="1"/>
              <a:t>Preset</a:t>
            </a:r>
            <a:endParaRPr lang="en-US" altLang="en-US" sz="1400" b="1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171700" y="1920875"/>
            <a:ext cx="7826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Q=D=0</a:t>
            </a:r>
            <a:endParaRPr lang="en-US" altLang="en-US" sz="1400" b="1"/>
          </a:p>
          <a:p>
            <a:pPr algn="ctr" eaLnBrk="1" hangingPunct="1"/>
            <a:r>
              <a:rPr lang="en-US" altLang="en-US" sz="1100" b="1"/>
              <a:t>Clocked</a:t>
            </a:r>
            <a:endParaRPr lang="en-US" altLang="en-US" sz="1400" b="1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343400" y="1936750"/>
            <a:ext cx="762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Q=D=0</a:t>
            </a:r>
            <a:endParaRPr lang="en-US" altLang="en-US" sz="1400" b="1"/>
          </a:p>
          <a:p>
            <a:pPr algn="ctr" eaLnBrk="1" hangingPunct="1"/>
            <a:r>
              <a:rPr lang="en-US" altLang="en-US" sz="1100" b="1"/>
              <a:t>Clocked</a:t>
            </a:r>
            <a:endParaRPr lang="en-US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974975" y="2895600"/>
            <a:ext cx="62706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Q=1</a:t>
            </a:r>
            <a:endParaRPr lang="en-US" altLang="en-US" sz="1400" b="1"/>
          </a:p>
          <a:p>
            <a:pPr algn="ctr" eaLnBrk="1" hangingPunct="1"/>
            <a:r>
              <a:rPr lang="en-US" altLang="en-US" sz="1100" b="1"/>
              <a:t>Preset</a:t>
            </a:r>
            <a:endParaRPr lang="en-US" altLang="en-US" sz="1400" b="1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7734300" y="1936750"/>
            <a:ext cx="7667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Q=D=0</a:t>
            </a:r>
            <a:endParaRPr lang="en-US" altLang="en-US" sz="1400" b="1"/>
          </a:p>
          <a:p>
            <a:pPr algn="ctr" eaLnBrk="1" hangingPunct="1"/>
            <a:r>
              <a:rPr lang="en-US" altLang="en-US" sz="1100" b="1"/>
              <a:t>Clocked</a:t>
            </a:r>
            <a:endParaRPr lang="en-US" altLang="en-US" sz="1100" b="1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400800" y="3422650"/>
            <a:ext cx="5365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Q=0</a:t>
            </a:r>
            <a:endParaRPr lang="en-US" altLang="en-US" sz="1400" b="1"/>
          </a:p>
          <a:p>
            <a:pPr algn="ctr" eaLnBrk="1" hangingPunct="1"/>
            <a:r>
              <a:rPr lang="en-US" altLang="en-US" sz="1100" b="1"/>
              <a:t>Clear</a:t>
            </a:r>
            <a:endParaRPr lang="en-US" altLang="en-US" sz="1400" b="1"/>
          </a:p>
        </p:txBody>
      </p:sp>
      <p:grpSp>
        <p:nvGrpSpPr>
          <p:cNvPr id="4" name="Group 69"/>
          <p:cNvGrpSpPr/>
          <p:nvPr/>
        </p:nvGrpSpPr>
        <p:grpSpPr bwMode="auto">
          <a:xfrm>
            <a:off x="2351088" y="2538413"/>
            <a:ext cx="439737" cy="3257550"/>
            <a:chOff x="2351694" y="2538453"/>
            <a:chExt cx="438804" cy="3256739"/>
          </a:xfrm>
        </p:grpSpPr>
        <p:sp>
          <p:nvSpPr>
            <p:cNvPr id="46" name="Arc 45"/>
            <p:cNvSpPr/>
            <p:nvPr/>
          </p:nvSpPr>
          <p:spPr bwMode="auto">
            <a:xfrm>
              <a:off x="2351694" y="2725731"/>
              <a:ext cx="438804" cy="3069461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7" name="Arc 46"/>
            <p:cNvSpPr/>
            <p:nvPr/>
          </p:nvSpPr>
          <p:spPr bwMode="auto">
            <a:xfrm>
              <a:off x="2370704" y="2538453"/>
              <a:ext cx="380192" cy="2629832"/>
            </a:xfrm>
            <a:prstGeom prst="arc">
              <a:avLst>
                <a:gd name="adj1" fmla="val 16973205"/>
                <a:gd name="adj2" fmla="val 5389273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5" name="Group 71"/>
          <p:cNvGrpSpPr/>
          <p:nvPr/>
        </p:nvGrpSpPr>
        <p:grpSpPr bwMode="auto">
          <a:xfrm>
            <a:off x="5662613" y="2159000"/>
            <a:ext cx="412750" cy="3589338"/>
            <a:chOff x="5662109" y="2159371"/>
            <a:chExt cx="412532" cy="3588523"/>
          </a:xfrm>
        </p:grpSpPr>
        <p:sp>
          <p:nvSpPr>
            <p:cNvPr id="49" name="Arc 48"/>
            <p:cNvSpPr/>
            <p:nvPr/>
          </p:nvSpPr>
          <p:spPr bwMode="auto">
            <a:xfrm>
              <a:off x="5662109" y="2159371"/>
              <a:ext cx="412532" cy="3588523"/>
            </a:xfrm>
            <a:prstGeom prst="arc">
              <a:avLst>
                <a:gd name="adj1" fmla="val 16527894"/>
                <a:gd name="adj2" fmla="val 5420271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" name="Arc 49"/>
            <p:cNvSpPr/>
            <p:nvPr/>
          </p:nvSpPr>
          <p:spPr bwMode="auto">
            <a:xfrm>
              <a:off x="5687496" y="2591073"/>
              <a:ext cx="383972" cy="2220409"/>
            </a:xfrm>
            <a:prstGeom prst="arc">
              <a:avLst>
                <a:gd name="adj1" fmla="val 17202605"/>
                <a:gd name="adj2" fmla="val 5389273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8" name="Group 72"/>
          <p:cNvGrpSpPr/>
          <p:nvPr/>
        </p:nvGrpSpPr>
        <p:grpSpPr bwMode="auto">
          <a:xfrm>
            <a:off x="6677025" y="2295525"/>
            <a:ext cx="642938" cy="3405188"/>
            <a:chOff x="6677494" y="2295041"/>
            <a:chExt cx="643027" cy="3405555"/>
          </a:xfrm>
        </p:grpSpPr>
        <p:sp>
          <p:nvSpPr>
            <p:cNvPr id="52" name="Arc 51"/>
            <p:cNvSpPr/>
            <p:nvPr/>
          </p:nvSpPr>
          <p:spPr bwMode="auto">
            <a:xfrm>
              <a:off x="6710837" y="2423643"/>
              <a:ext cx="609684" cy="3276953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3" name="Arc 52"/>
            <p:cNvSpPr/>
            <p:nvPr/>
          </p:nvSpPr>
          <p:spPr bwMode="auto">
            <a:xfrm>
              <a:off x="6677494" y="2295041"/>
              <a:ext cx="598571" cy="2505345"/>
            </a:xfrm>
            <a:prstGeom prst="arc">
              <a:avLst>
                <a:gd name="adj1" fmla="val 17367577"/>
                <a:gd name="adj2" fmla="val 5389273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9" name="Group 73"/>
          <p:cNvGrpSpPr/>
          <p:nvPr/>
        </p:nvGrpSpPr>
        <p:grpSpPr bwMode="auto">
          <a:xfrm>
            <a:off x="7845425" y="2651125"/>
            <a:ext cx="565150" cy="3081338"/>
            <a:chOff x="7846005" y="2651234"/>
            <a:chExt cx="565033" cy="3080894"/>
          </a:xfrm>
        </p:grpSpPr>
        <p:sp>
          <p:nvSpPr>
            <p:cNvPr id="55" name="Arc 54"/>
            <p:cNvSpPr/>
            <p:nvPr/>
          </p:nvSpPr>
          <p:spPr bwMode="auto">
            <a:xfrm>
              <a:off x="7849179" y="2808374"/>
              <a:ext cx="561859" cy="2923754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6" name="Arc 55"/>
            <p:cNvSpPr/>
            <p:nvPr/>
          </p:nvSpPr>
          <p:spPr bwMode="auto">
            <a:xfrm>
              <a:off x="7846005" y="2651234"/>
              <a:ext cx="536464" cy="2504714"/>
            </a:xfrm>
            <a:prstGeom prst="arc">
              <a:avLst>
                <a:gd name="adj1" fmla="val 17899857"/>
                <a:gd name="adj2" fmla="val 5389273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10" name="Group 70"/>
          <p:cNvGrpSpPr/>
          <p:nvPr/>
        </p:nvGrpSpPr>
        <p:grpSpPr bwMode="auto">
          <a:xfrm>
            <a:off x="4551363" y="2525713"/>
            <a:ext cx="438150" cy="3279775"/>
            <a:chOff x="4550913" y="2525106"/>
            <a:chExt cx="438804" cy="3280592"/>
          </a:xfrm>
        </p:grpSpPr>
        <p:sp>
          <p:nvSpPr>
            <p:cNvPr id="59" name="Arc 58"/>
            <p:cNvSpPr/>
            <p:nvPr/>
          </p:nvSpPr>
          <p:spPr bwMode="auto">
            <a:xfrm>
              <a:off x="4550913" y="2736296"/>
              <a:ext cx="438804" cy="3069402"/>
            </a:xfrm>
            <a:prstGeom prst="arc">
              <a:avLst>
                <a:gd name="adj1" fmla="val 16527894"/>
                <a:gd name="adj2" fmla="val 5426399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0" name="Arc 59"/>
            <p:cNvSpPr/>
            <p:nvPr/>
          </p:nvSpPr>
          <p:spPr bwMode="auto">
            <a:xfrm>
              <a:off x="4568401" y="2525106"/>
              <a:ext cx="384748" cy="2629555"/>
            </a:xfrm>
            <a:prstGeom prst="arc">
              <a:avLst>
                <a:gd name="adj1" fmla="val 17012407"/>
                <a:gd name="adj2" fmla="val 5389273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62" name="Arc 61"/>
          <p:cNvSpPr/>
          <p:nvPr/>
        </p:nvSpPr>
        <p:spPr bwMode="auto">
          <a:xfrm>
            <a:off x="6099175" y="2951163"/>
            <a:ext cx="304800" cy="1508125"/>
          </a:xfrm>
          <a:prstGeom prst="arc">
            <a:avLst>
              <a:gd name="adj1" fmla="val 16204919"/>
              <a:gd name="adj2" fmla="val 5221270"/>
            </a:avLst>
          </a:prstGeom>
          <a:ln w="12700">
            <a:solidFill>
              <a:srgbClr val="FF0000"/>
            </a:solidFill>
            <a:headEnd type="stealth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4" name="Arc 63"/>
          <p:cNvSpPr/>
          <p:nvPr/>
        </p:nvSpPr>
        <p:spPr bwMode="auto">
          <a:xfrm>
            <a:off x="3594100" y="2586038"/>
            <a:ext cx="228600" cy="1143000"/>
          </a:xfrm>
          <a:prstGeom prst="arc">
            <a:avLst>
              <a:gd name="adj1" fmla="val 16204919"/>
              <a:gd name="adj2" fmla="val 5124271"/>
            </a:avLst>
          </a:prstGeom>
          <a:ln w="12700">
            <a:solidFill>
              <a:srgbClr val="FF0000"/>
            </a:solidFill>
            <a:headEnd type="stealth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394325" y="1920875"/>
            <a:ext cx="7826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Q=D=1</a:t>
            </a:r>
            <a:endParaRPr lang="en-US" altLang="en-US" sz="1400" b="1"/>
          </a:p>
          <a:p>
            <a:pPr algn="ctr" eaLnBrk="1" hangingPunct="1"/>
            <a:r>
              <a:rPr lang="en-US" altLang="en-US" sz="1100" b="1"/>
              <a:t>Clocked</a:t>
            </a:r>
            <a:endParaRPr lang="en-US" altLang="en-US" sz="1400" b="1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1050925" y="1920875"/>
            <a:ext cx="7826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Q=D=1</a:t>
            </a:r>
            <a:endParaRPr lang="en-US" altLang="en-US" sz="1400" b="1"/>
          </a:p>
          <a:p>
            <a:pPr algn="ctr" eaLnBrk="1" hangingPunct="1"/>
            <a:r>
              <a:rPr lang="en-US" altLang="en-US" sz="1100" b="1"/>
              <a:t>Clocked</a:t>
            </a:r>
            <a:endParaRPr lang="en-US" altLang="en-US" sz="1400" b="1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6584950" y="1920875"/>
            <a:ext cx="7826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Q=D=1</a:t>
            </a:r>
            <a:endParaRPr lang="en-US" altLang="en-US" sz="1400" b="1"/>
          </a:p>
          <a:p>
            <a:pPr algn="ctr" eaLnBrk="1" hangingPunct="1"/>
            <a:r>
              <a:rPr lang="en-US" altLang="en-US" sz="1100" b="1"/>
              <a:t>Clocked</a:t>
            </a:r>
            <a:endParaRPr lang="en-US" alt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65" grpId="0"/>
      <p:bldP spid="66" grpId="0"/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05200"/>
            <a:ext cx="6850063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1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Sequential Circuits (cont.)</a:t>
            </a:r>
            <a:endParaRPr lang="en-US"/>
          </a:p>
        </p:txBody>
      </p:sp>
      <p:sp>
        <p:nvSpPr>
          <p:cNvPr id="10247" name="Line 5"/>
          <p:cNvSpPr>
            <a:spLocks noChangeShapeType="1"/>
          </p:cNvSpPr>
          <p:nvPr/>
        </p:nvSpPr>
        <p:spPr bwMode="auto">
          <a:xfrm>
            <a:off x="2819400" y="2590800"/>
            <a:ext cx="304800" cy="1143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6"/>
          <p:cNvSpPr txBox="1">
            <a:spLocks noChangeArrowheads="1"/>
          </p:cNvSpPr>
          <p:nvPr/>
        </p:nvSpPr>
        <p:spPr bwMode="auto">
          <a:xfrm>
            <a:off x="1752600" y="1708150"/>
            <a:ext cx="228940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Circuits that we</a:t>
            </a: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have learned</a:t>
            </a: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so far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0249" name="Line 7"/>
          <p:cNvSpPr>
            <a:spLocks noChangeShapeType="1"/>
          </p:cNvSpPr>
          <p:nvPr/>
        </p:nvSpPr>
        <p:spPr bwMode="auto">
          <a:xfrm flipH="1">
            <a:off x="5943600" y="2514600"/>
            <a:ext cx="381000" cy="1676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Text Box 8"/>
          <p:cNvSpPr txBox="1">
            <a:spLocks noChangeArrowheads="1"/>
          </p:cNvSpPr>
          <p:nvPr/>
        </p:nvSpPr>
        <p:spPr bwMode="auto">
          <a:xfrm>
            <a:off x="5096530" y="1692275"/>
            <a:ext cx="27863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Information Storing</a:t>
            </a:r>
            <a:endParaRPr lang="en-US" altLang="en-US" sz="2400" dirty="0">
              <a:latin typeface="+mn-lt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Circuits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0251" name="Oval 9"/>
          <p:cNvSpPr>
            <a:spLocks noChangeArrowheads="1"/>
          </p:cNvSpPr>
          <p:nvPr/>
        </p:nvSpPr>
        <p:spPr bwMode="auto">
          <a:xfrm>
            <a:off x="4038600" y="3962400"/>
            <a:ext cx="990600" cy="6858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anose="02020404030301010803" pitchFamily="18" charset="0"/>
            </a:endParaRPr>
          </a:p>
        </p:txBody>
      </p:sp>
      <p:sp>
        <p:nvSpPr>
          <p:cNvPr id="10252" name="Line 10"/>
          <p:cNvSpPr>
            <a:spLocks noChangeShapeType="1"/>
          </p:cNvSpPr>
          <p:nvPr/>
        </p:nvSpPr>
        <p:spPr bwMode="auto">
          <a:xfrm flipV="1">
            <a:off x="4267200" y="4800600"/>
            <a:ext cx="76200" cy="914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Text Box 11"/>
          <p:cNvSpPr txBox="1">
            <a:spLocks noChangeArrowheads="1"/>
          </p:cNvSpPr>
          <p:nvPr/>
        </p:nvSpPr>
        <p:spPr bwMode="auto">
          <a:xfrm>
            <a:off x="3200400" y="5638800"/>
            <a:ext cx="21914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+mn-lt"/>
              </a:rPr>
              <a:t>Timed “States”</a:t>
            </a:r>
            <a:endParaRPr lang="en-US" altLang="en-US" sz="2400" dirty="0">
              <a:solidFill>
                <a:schemeClr val="accent2"/>
              </a:solidFill>
              <a:latin typeface="+mn-lt"/>
            </a:endParaRP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72400" cy="685800"/>
          </a:xfrm>
        </p:spPr>
        <p:txBody>
          <a:bodyPr/>
          <a:lstStyle/>
          <a:p>
            <a:r>
              <a:rPr lang="en-US" dirty="0"/>
              <a:t>JK-FF</a:t>
            </a:r>
            <a:endParaRPr lang="en-US" dirty="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33400" y="1295400"/>
            <a:ext cx="82296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Widely used type of flip-flop.</a:t>
            </a: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The functioning is identical to that of the SR-FF in the SET, RESET, and NO CHANGE.</a:t>
            </a:r>
            <a:endParaRPr lang="en-US" sz="24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highlight>
                  <a:srgbClr val="FFFF00"/>
                </a:highlight>
              </a:rPr>
              <a:t>The </a:t>
            </a:r>
            <a:r>
              <a:rPr lang="en-US" sz="2400" b="1" dirty="0">
                <a:highlight>
                  <a:srgbClr val="FFFF00"/>
                </a:highlight>
              </a:rPr>
              <a:t>difference</a:t>
            </a:r>
            <a:r>
              <a:rPr lang="en-US" sz="2400" dirty="0">
                <a:highlight>
                  <a:srgbClr val="FFFF00"/>
                </a:highlight>
              </a:rPr>
              <a:t> is that the JK-FF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has NO invalid state</a:t>
            </a:r>
            <a:r>
              <a:rPr lang="en-US" sz="2400" dirty="0">
                <a:highlight>
                  <a:srgbClr val="FFFF00"/>
                </a:highlight>
              </a:rPr>
              <a:t> as does the SR-FF.</a:t>
            </a:r>
            <a:endParaRPr lang="en-US" sz="2400" dirty="0">
              <a:highlight>
                <a:srgbClr val="FFFF00"/>
              </a:highligh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17465" y="3250328"/>
          <a:ext cx="4035266" cy="3587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810"/>
                <a:gridCol w="620810"/>
                <a:gridCol w="724279"/>
                <a:gridCol w="620810"/>
                <a:gridCol w="1448557"/>
              </a:tblGrid>
              <a:tr h="6400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12" marB="4571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12" marB="4571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CLK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12" marB="4571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12" marB="4571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12" marB="4571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71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24" marR="91424" marT="45712" marB="4571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24" marR="91424" marT="45712" marB="4571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sym typeface="Symbol" panose="05050102010706020507"/>
                        </a:rPr>
                        <a:t>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12" marB="4571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4" marR="91424" marT="45712" marB="4571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 Change</a:t>
                      </a:r>
                      <a:endParaRPr lang="en-US" sz="1600" dirty="0"/>
                    </a:p>
                  </a:txBody>
                  <a:tcPr marL="91424" marR="91424" marT="45712" marB="4571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1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24" marR="91424" marT="45712" marB="4571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24" marR="91424" marT="45712" marB="4571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sym typeface="Symbol" panose="05050102010706020507"/>
                        </a:rPr>
                        <a:t>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12" marB="4571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24" marR="91424" marT="45712" marB="4571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Clear</a:t>
                      </a:r>
                      <a:endParaRPr lang="en-US" sz="1600" dirty="0"/>
                    </a:p>
                  </a:txBody>
                  <a:tcPr marL="91424" marR="91424" marT="45712" marB="4571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1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24" marR="91424" marT="45712" marB="4571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24" marR="91424" marT="45712" marB="4571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sym typeface="Symbol" panose="05050102010706020507"/>
                        </a:rPr>
                        <a:t>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12" marB="4571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24" marR="91424" marT="45712" marB="4571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Set</a:t>
                      </a:r>
                      <a:endParaRPr lang="en-US" sz="1600" dirty="0"/>
                    </a:p>
                  </a:txBody>
                  <a:tcPr marL="91424" marR="91424" marT="45712" marB="4571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1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24" marR="91424" marT="45712" marB="4571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24" marR="91424" marT="45712" marB="4571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sym typeface="Symbol" panose="05050102010706020507"/>
                        </a:rPr>
                        <a:t>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12" marB="45712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24" marR="91424" marT="45712" marB="4571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Toggle</a:t>
                      </a:r>
                      <a:endParaRPr lang="en-US" sz="1600" dirty="0"/>
                    </a:p>
                  </a:txBody>
                  <a:tcPr marL="91424" marR="91424" marT="45712" marB="45712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4836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91424" marR="91424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91424" marR="91424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91424" marR="91424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7172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sym typeface="Symbol" panose="05050102010706020507"/>
                        </a:rPr>
                        <a:t>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sym typeface="Symbol" panose="05050102010706020507"/>
                        </a:rPr>
                        <a:t> : Rising Edge of Clock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7172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12" marB="457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7"/>
          <p:cNvGrpSpPr/>
          <p:nvPr/>
        </p:nvGrpSpPr>
        <p:grpSpPr bwMode="auto">
          <a:xfrm>
            <a:off x="1143000" y="3733800"/>
            <a:ext cx="2481262" cy="2011363"/>
            <a:chOff x="1253045" y="2758440"/>
            <a:chExt cx="2480755" cy="2011680"/>
          </a:xfrm>
        </p:grpSpPr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2880360" y="4043376"/>
            <a:ext cx="228600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863" name="Equation" r:id="rId1" imgW="4572000" imgH="6705600" progId="Equation.3">
                    <p:embed/>
                  </p:oleObj>
                </mc:Choice>
                <mc:Fallback>
                  <p:oleObj name="Equation" r:id="rId1" imgW="4572000" imgH="6705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360" y="4043376"/>
                          <a:ext cx="228600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13"/>
            <p:cNvGrpSpPr/>
            <p:nvPr/>
          </p:nvGrpSpPr>
          <p:grpSpPr bwMode="auto">
            <a:xfrm>
              <a:off x="3185160" y="3321526"/>
              <a:ext cx="548640" cy="915988"/>
              <a:chOff x="4211016" y="2362200"/>
              <a:chExt cx="548640" cy="915988"/>
            </a:xfrm>
          </p:grpSpPr>
          <p:cxnSp>
            <p:nvCxnSpPr>
              <p:cNvPr id="18" name="Straight Connector 17"/>
              <p:cNvCxnSpPr/>
              <p:nvPr/>
            </p:nvCxnSpPr>
            <p:spPr bwMode="auto">
              <a:xfrm>
                <a:off x="4210493" y="2362766"/>
                <a:ext cx="549163" cy="1587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4210493" y="3277310"/>
                <a:ext cx="549163" cy="1587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813317" y="2758440"/>
              <a:ext cx="1371320" cy="2011680"/>
            </a:xfrm>
            <a:prstGeom prst="rect">
              <a:avLst/>
            </a:prstGeom>
            <a:ln w="28575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" name="TextBox 16"/>
            <p:cNvSpPr txBox="1">
              <a:spLocks noChangeArrowheads="1"/>
            </p:cNvSpPr>
            <p:nvPr/>
          </p:nvSpPr>
          <p:spPr bwMode="auto">
            <a:xfrm>
              <a:off x="1877885" y="4084320"/>
              <a:ext cx="356115" cy="40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/>
                <a:t>K</a:t>
              </a:r>
              <a:endParaRPr lang="en-US" altLang="en-US" sz="2000" dirty="0"/>
            </a:p>
          </p:txBody>
        </p:sp>
        <p:sp>
          <p:nvSpPr>
            <p:cNvPr id="10" name="TextBox 17"/>
            <p:cNvSpPr txBox="1">
              <a:spLocks noChangeArrowheads="1"/>
            </p:cNvSpPr>
            <p:nvPr/>
          </p:nvSpPr>
          <p:spPr bwMode="auto">
            <a:xfrm>
              <a:off x="1877885" y="3158045"/>
              <a:ext cx="312842" cy="40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/>
                <a:t>J</a:t>
              </a:r>
              <a:endParaRPr lang="en-US" altLang="en-US" sz="2000" dirty="0"/>
            </a:p>
          </p:txBody>
        </p:sp>
        <p:sp>
          <p:nvSpPr>
            <p:cNvPr id="11" name="TextBox 18"/>
            <p:cNvSpPr txBox="1">
              <a:spLocks noChangeArrowheads="1"/>
            </p:cNvSpPr>
            <p:nvPr/>
          </p:nvSpPr>
          <p:spPr bwMode="auto">
            <a:xfrm>
              <a:off x="2804160" y="3139500"/>
              <a:ext cx="383360" cy="40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/>
                <a:t>Q</a:t>
              </a:r>
              <a:endParaRPr lang="en-US" altLang="en-US" sz="2000" dirty="0"/>
            </a:p>
          </p:txBody>
        </p:sp>
        <p:sp>
          <p:nvSpPr>
            <p:cNvPr id="12" name="Isosceles Triangle 41"/>
            <p:cNvSpPr/>
            <p:nvPr/>
          </p:nvSpPr>
          <p:spPr>
            <a:xfrm rot="5400000">
              <a:off x="1821204" y="3647630"/>
              <a:ext cx="274681" cy="274581"/>
            </a:xfrm>
            <a:prstGeom prst="triangle">
              <a:avLst/>
            </a:prstGeom>
            <a:ln w="19050">
              <a:solidFill>
                <a:srgbClr val="0000FF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" name="TextBox 42"/>
            <p:cNvSpPr txBox="1">
              <a:spLocks noChangeArrowheads="1"/>
            </p:cNvSpPr>
            <p:nvPr/>
          </p:nvSpPr>
          <p:spPr bwMode="auto">
            <a:xfrm>
              <a:off x="2062347" y="3615245"/>
              <a:ext cx="633378" cy="369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CLK</a:t>
              </a:r>
              <a:endParaRPr lang="en-US" altLang="en-US"/>
            </a:p>
          </p:txBody>
        </p:sp>
        <p:grpSp>
          <p:nvGrpSpPr>
            <p:cNvPr id="14" name="Group 44"/>
            <p:cNvGrpSpPr/>
            <p:nvPr/>
          </p:nvGrpSpPr>
          <p:grpSpPr bwMode="auto">
            <a:xfrm>
              <a:off x="1253045" y="3321526"/>
              <a:ext cx="563880" cy="915988"/>
              <a:chOff x="1264920" y="2132806"/>
              <a:chExt cx="563880" cy="915988"/>
            </a:xfrm>
          </p:grpSpPr>
          <p:cxnSp>
            <p:nvCxnSpPr>
              <p:cNvPr id="15" name="Straight Connector 14"/>
              <p:cNvCxnSpPr/>
              <p:nvPr/>
            </p:nvCxnSpPr>
            <p:spPr bwMode="auto">
              <a:xfrm flipH="1">
                <a:off x="1264920" y="2133372"/>
                <a:ext cx="547575" cy="1587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 bwMode="auto">
              <a:xfrm flipH="1">
                <a:off x="1264920" y="3047916"/>
                <a:ext cx="547575" cy="1587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 bwMode="auto">
              <a:xfrm flipH="1">
                <a:off x="1280792" y="2590644"/>
                <a:ext cx="547575" cy="1587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7080486" y="5290410"/>
          <a:ext cx="302873" cy="348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64" name="Equation" r:id="rId3" imgW="6096000" imgH="7010400" progId="Equation.3">
                  <p:embed/>
                </p:oleObj>
              </mc:Choice>
              <mc:Fallback>
                <p:oleObj name="Equation" r:id="rId3" imgW="6096000" imgH="701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486" y="5290410"/>
                        <a:ext cx="302873" cy="348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/>
        </p:nvGraphicFramePr>
        <p:xfrm>
          <a:off x="7083516" y="3959225"/>
          <a:ext cx="307884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65" name="Equation" r:id="rId5" imgW="6096000" imgH="6705600" progId="Equation.3">
                  <p:embed/>
                </p:oleObj>
              </mc:Choice>
              <mc:Fallback>
                <p:oleObj name="Equation" r:id="rId5" imgW="6096000" imgH="6705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3516" y="3959225"/>
                        <a:ext cx="307884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JK Flip-Flop: Timing Diagram</a:t>
            </a:r>
            <a:endParaRPr lang="en-US" alt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57200" y="2527300"/>
          <a:ext cx="8128008" cy="3090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102"/>
                <a:gridCol w="304734"/>
                <a:gridCol w="250221"/>
                <a:gridCol w="277478"/>
                <a:gridCol w="346681"/>
                <a:gridCol w="208276"/>
                <a:gridCol w="277478"/>
                <a:gridCol w="277478"/>
                <a:gridCol w="277478"/>
                <a:gridCol w="277478"/>
                <a:gridCol w="277478"/>
                <a:gridCol w="277478"/>
                <a:gridCol w="277478"/>
                <a:gridCol w="277478"/>
                <a:gridCol w="277478"/>
                <a:gridCol w="277478"/>
                <a:gridCol w="277478"/>
                <a:gridCol w="277478"/>
                <a:gridCol w="277478"/>
                <a:gridCol w="277478"/>
                <a:gridCol w="277478"/>
                <a:gridCol w="277478"/>
                <a:gridCol w="277478"/>
                <a:gridCol w="277478"/>
                <a:gridCol w="277478"/>
                <a:gridCol w="277478"/>
                <a:gridCol w="277478"/>
                <a:gridCol w="277478"/>
              </a:tblGrid>
              <a:tr h="243815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0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02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0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02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0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02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0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CLK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8" marR="91438" marT="45715" marB="45715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1434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38" marR="91438" marT="45715" marB="45715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65"/>
          <p:cNvGrpSpPr/>
          <p:nvPr/>
        </p:nvGrpSpPr>
        <p:grpSpPr bwMode="auto">
          <a:xfrm>
            <a:off x="1339850" y="2682875"/>
            <a:ext cx="673100" cy="2516188"/>
            <a:chOff x="1340181" y="2682240"/>
            <a:chExt cx="672152" cy="2516505"/>
          </a:xfrm>
        </p:grpSpPr>
        <p:sp>
          <p:nvSpPr>
            <p:cNvPr id="29" name="Arc 28"/>
            <p:cNvSpPr/>
            <p:nvPr/>
          </p:nvSpPr>
          <p:spPr bwMode="auto">
            <a:xfrm>
              <a:off x="1340181" y="2729871"/>
              <a:ext cx="672152" cy="2468874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" name="Arc 26"/>
            <p:cNvSpPr/>
            <p:nvPr/>
          </p:nvSpPr>
          <p:spPr bwMode="auto">
            <a:xfrm>
              <a:off x="1409933" y="2742573"/>
              <a:ext cx="548501" cy="1875074"/>
            </a:xfrm>
            <a:prstGeom prst="arc">
              <a:avLst>
                <a:gd name="adj1" fmla="val 16535043"/>
                <a:gd name="adj2" fmla="val 5501061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7" name="Arc 56"/>
            <p:cNvSpPr/>
            <p:nvPr/>
          </p:nvSpPr>
          <p:spPr bwMode="auto">
            <a:xfrm>
              <a:off x="1400421" y="2682240"/>
              <a:ext cx="456556" cy="822429"/>
            </a:xfrm>
            <a:prstGeom prst="arc">
              <a:avLst>
                <a:gd name="adj1" fmla="val 18507242"/>
                <a:gd name="adj2" fmla="val 5148181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4" name="Group 67"/>
          <p:cNvGrpSpPr/>
          <p:nvPr/>
        </p:nvGrpSpPr>
        <p:grpSpPr bwMode="auto">
          <a:xfrm>
            <a:off x="3562350" y="2695575"/>
            <a:ext cx="671513" cy="2513013"/>
            <a:chOff x="3561829" y="2695575"/>
            <a:chExt cx="672152" cy="2512695"/>
          </a:xfrm>
        </p:grpSpPr>
        <p:sp>
          <p:nvSpPr>
            <p:cNvPr id="31" name="Arc 30"/>
            <p:cNvSpPr/>
            <p:nvPr/>
          </p:nvSpPr>
          <p:spPr bwMode="auto">
            <a:xfrm>
              <a:off x="3561829" y="2740019"/>
              <a:ext cx="672152" cy="2468251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4" name="Arc 53"/>
            <p:cNvSpPr/>
            <p:nvPr/>
          </p:nvSpPr>
          <p:spPr bwMode="auto">
            <a:xfrm>
              <a:off x="3687361" y="2793988"/>
              <a:ext cx="503716" cy="1463490"/>
            </a:xfrm>
            <a:prstGeom prst="arc">
              <a:avLst>
                <a:gd name="adj1" fmla="val 16535043"/>
                <a:gd name="adj2" fmla="val 5680173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8" name="Arc 57"/>
            <p:cNvSpPr/>
            <p:nvPr/>
          </p:nvSpPr>
          <p:spPr bwMode="auto">
            <a:xfrm>
              <a:off x="3628567" y="2695575"/>
              <a:ext cx="457635" cy="822221"/>
            </a:xfrm>
            <a:prstGeom prst="arc">
              <a:avLst>
                <a:gd name="adj1" fmla="val 18507242"/>
                <a:gd name="adj2" fmla="val 5148181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5" name="Group 70"/>
          <p:cNvGrpSpPr/>
          <p:nvPr/>
        </p:nvGrpSpPr>
        <p:grpSpPr bwMode="auto">
          <a:xfrm>
            <a:off x="6894513" y="2695575"/>
            <a:ext cx="671512" cy="2493963"/>
            <a:chOff x="6894301" y="2695575"/>
            <a:chExt cx="672152" cy="2493645"/>
          </a:xfrm>
        </p:grpSpPr>
        <p:sp>
          <p:nvSpPr>
            <p:cNvPr id="38" name="Arc 37"/>
            <p:cNvSpPr/>
            <p:nvPr/>
          </p:nvSpPr>
          <p:spPr bwMode="auto">
            <a:xfrm>
              <a:off x="6894301" y="2720972"/>
              <a:ext cx="672152" cy="2468248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5" name="Arc 44"/>
            <p:cNvSpPr/>
            <p:nvPr/>
          </p:nvSpPr>
          <p:spPr bwMode="auto">
            <a:xfrm>
              <a:off x="6972162" y="2743194"/>
              <a:ext cx="548210" cy="1874599"/>
            </a:xfrm>
            <a:prstGeom prst="arc">
              <a:avLst>
                <a:gd name="adj1" fmla="val 16535043"/>
                <a:gd name="adj2" fmla="val 5501061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9" name="Arc 58"/>
            <p:cNvSpPr/>
            <p:nvPr/>
          </p:nvSpPr>
          <p:spPr bwMode="auto">
            <a:xfrm>
              <a:off x="6962628" y="2695575"/>
              <a:ext cx="457636" cy="822220"/>
            </a:xfrm>
            <a:prstGeom prst="arc">
              <a:avLst>
                <a:gd name="adj1" fmla="val 18507242"/>
                <a:gd name="adj2" fmla="val 5148181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6" name="Group 66"/>
          <p:cNvGrpSpPr/>
          <p:nvPr/>
        </p:nvGrpSpPr>
        <p:grpSpPr bwMode="auto">
          <a:xfrm>
            <a:off x="2451100" y="3105150"/>
            <a:ext cx="671513" cy="2103438"/>
            <a:chOff x="2451005" y="3105150"/>
            <a:chExt cx="672152" cy="2103120"/>
          </a:xfrm>
        </p:grpSpPr>
        <p:sp>
          <p:nvSpPr>
            <p:cNvPr id="28" name="Arc 27"/>
            <p:cNvSpPr/>
            <p:nvPr/>
          </p:nvSpPr>
          <p:spPr bwMode="auto">
            <a:xfrm>
              <a:off x="2451005" y="3105150"/>
              <a:ext cx="672152" cy="2103120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" name="Arc 50"/>
            <p:cNvSpPr/>
            <p:nvPr/>
          </p:nvSpPr>
          <p:spPr bwMode="auto">
            <a:xfrm>
              <a:off x="2563825" y="3159117"/>
              <a:ext cx="503716" cy="1096797"/>
            </a:xfrm>
            <a:prstGeom prst="arc">
              <a:avLst>
                <a:gd name="adj1" fmla="val 16535043"/>
                <a:gd name="adj2" fmla="val 5657316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0" name="Arc 59"/>
            <p:cNvSpPr/>
            <p:nvPr/>
          </p:nvSpPr>
          <p:spPr bwMode="auto">
            <a:xfrm>
              <a:off x="2533634" y="3124197"/>
              <a:ext cx="438567" cy="393640"/>
            </a:xfrm>
            <a:prstGeom prst="arc">
              <a:avLst>
                <a:gd name="adj1" fmla="val 19828307"/>
                <a:gd name="adj2" fmla="val 5148181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7" name="Group 68"/>
          <p:cNvGrpSpPr/>
          <p:nvPr/>
        </p:nvGrpSpPr>
        <p:grpSpPr bwMode="auto">
          <a:xfrm>
            <a:off x="4676775" y="3105150"/>
            <a:ext cx="671513" cy="2103438"/>
            <a:chOff x="4676775" y="3105150"/>
            <a:chExt cx="672152" cy="2103120"/>
          </a:xfrm>
        </p:grpSpPr>
        <p:sp>
          <p:nvSpPr>
            <p:cNvPr id="55" name="Arc 54"/>
            <p:cNvSpPr/>
            <p:nvPr/>
          </p:nvSpPr>
          <p:spPr bwMode="auto">
            <a:xfrm>
              <a:off x="4676775" y="3105150"/>
              <a:ext cx="672152" cy="2103120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6" name="Arc 55"/>
            <p:cNvSpPr/>
            <p:nvPr/>
          </p:nvSpPr>
          <p:spPr bwMode="auto">
            <a:xfrm>
              <a:off x="4802307" y="3162291"/>
              <a:ext cx="503716" cy="1096797"/>
            </a:xfrm>
            <a:prstGeom prst="arc">
              <a:avLst>
                <a:gd name="adj1" fmla="val 16535043"/>
                <a:gd name="adj2" fmla="val 5657316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3" name="Arc 62"/>
            <p:cNvSpPr/>
            <p:nvPr/>
          </p:nvSpPr>
          <p:spPr bwMode="auto">
            <a:xfrm>
              <a:off x="4781650" y="3124197"/>
              <a:ext cx="457635" cy="753949"/>
            </a:xfrm>
            <a:prstGeom prst="arc">
              <a:avLst>
                <a:gd name="adj1" fmla="val 18137065"/>
                <a:gd name="adj2" fmla="val 5657316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8" name="Group 41"/>
          <p:cNvGrpSpPr/>
          <p:nvPr/>
        </p:nvGrpSpPr>
        <p:grpSpPr bwMode="auto">
          <a:xfrm>
            <a:off x="5753100" y="3124200"/>
            <a:ext cx="703263" cy="2074863"/>
            <a:chOff x="5753100" y="3124200"/>
            <a:chExt cx="703263" cy="2074863"/>
          </a:xfrm>
        </p:grpSpPr>
        <p:sp>
          <p:nvSpPr>
            <p:cNvPr id="35" name="Arc 34"/>
            <p:cNvSpPr/>
            <p:nvPr/>
          </p:nvSpPr>
          <p:spPr bwMode="auto">
            <a:xfrm>
              <a:off x="5783263" y="3124200"/>
              <a:ext cx="673100" cy="2074863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 bwMode="auto">
            <a:xfrm>
              <a:off x="5867400" y="3124200"/>
              <a:ext cx="549275" cy="1500188"/>
            </a:xfrm>
            <a:prstGeom prst="arc">
              <a:avLst>
                <a:gd name="adj1" fmla="val 16535043"/>
                <a:gd name="adj2" fmla="val 5501061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4" name="Arc 63"/>
            <p:cNvSpPr/>
            <p:nvPr/>
          </p:nvSpPr>
          <p:spPr bwMode="auto">
            <a:xfrm>
              <a:off x="5753100" y="3124200"/>
              <a:ext cx="593725" cy="769938"/>
            </a:xfrm>
            <a:prstGeom prst="arc">
              <a:avLst>
                <a:gd name="adj1" fmla="val 20258620"/>
                <a:gd name="adj2" fmla="val 5263544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9" name="Group 71"/>
          <p:cNvGrpSpPr/>
          <p:nvPr/>
        </p:nvGrpSpPr>
        <p:grpSpPr bwMode="auto">
          <a:xfrm>
            <a:off x="7972425" y="2720975"/>
            <a:ext cx="704850" cy="2468563"/>
            <a:chOff x="7972425" y="2720340"/>
            <a:chExt cx="704850" cy="2468880"/>
          </a:xfrm>
        </p:grpSpPr>
        <p:sp>
          <p:nvSpPr>
            <p:cNvPr id="41" name="Arc 40"/>
            <p:cNvSpPr/>
            <p:nvPr/>
          </p:nvSpPr>
          <p:spPr bwMode="auto">
            <a:xfrm>
              <a:off x="8005763" y="2720340"/>
              <a:ext cx="671512" cy="2468880"/>
            </a:xfrm>
            <a:prstGeom prst="arc">
              <a:avLst>
                <a:gd name="adj1" fmla="val 16527894"/>
                <a:gd name="adj2" fmla="val 5499340"/>
              </a:avLst>
            </a:prstGeom>
            <a:ln w="12700">
              <a:solidFill>
                <a:srgbClr val="FF0000"/>
              </a:solidFill>
              <a:headEnd type="stealth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" name="Arc 47"/>
            <p:cNvSpPr/>
            <p:nvPr/>
          </p:nvSpPr>
          <p:spPr bwMode="auto">
            <a:xfrm>
              <a:off x="8077200" y="2742568"/>
              <a:ext cx="549275" cy="1875079"/>
            </a:xfrm>
            <a:prstGeom prst="arc">
              <a:avLst>
                <a:gd name="adj1" fmla="val 16535043"/>
                <a:gd name="adj2" fmla="val 5501061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5" name="Arc 64"/>
            <p:cNvSpPr/>
            <p:nvPr/>
          </p:nvSpPr>
          <p:spPr bwMode="auto">
            <a:xfrm>
              <a:off x="7972425" y="2875935"/>
              <a:ext cx="639763" cy="1006604"/>
            </a:xfrm>
            <a:prstGeom prst="arc">
              <a:avLst>
                <a:gd name="adj1" fmla="val 20255750"/>
                <a:gd name="adj2" fmla="val 5263544"/>
              </a:avLst>
            </a:prstGeom>
            <a:ln w="12700">
              <a:solidFill>
                <a:srgbClr val="FF0000"/>
              </a:solidFill>
              <a:headEnd type="non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1385888" y="2273300"/>
            <a:ext cx="534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SET</a:t>
            </a:r>
            <a:endParaRPr lang="en-US" altLang="en-US" sz="1400" b="1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587875" y="2273300"/>
            <a:ext cx="803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CLEAR</a:t>
            </a:r>
            <a:endParaRPr lang="en-US" altLang="en-US" sz="1400" b="1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2301875" y="2273300"/>
            <a:ext cx="938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TOGGLE</a:t>
            </a:r>
            <a:endParaRPr lang="en-US" altLang="en-US" sz="1400" b="1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5610225" y="2057400"/>
            <a:ext cx="963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NO</a:t>
            </a:r>
            <a:endParaRPr lang="en-US" altLang="en-US" sz="1400" b="1"/>
          </a:p>
          <a:p>
            <a:pPr algn="ctr" eaLnBrk="1" hangingPunct="1"/>
            <a:r>
              <a:rPr lang="en-US" altLang="en-US" sz="1400" b="1"/>
              <a:t>CHANGE</a:t>
            </a:r>
            <a:endParaRPr lang="en-US" altLang="en-US" sz="1400" b="1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405188" y="2273300"/>
            <a:ext cx="938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TOGGLE</a:t>
            </a:r>
            <a:endParaRPr lang="en-US" altLang="en-US" sz="1400" b="1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7848600" y="2057400"/>
            <a:ext cx="963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NO</a:t>
            </a:r>
            <a:endParaRPr lang="en-US" altLang="en-US" sz="1400" b="1"/>
          </a:p>
          <a:p>
            <a:pPr algn="ctr" eaLnBrk="1" hangingPunct="1"/>
            <a:r>
              <a:rPr lang="en-US" altLang="en-US" sz="1400" b="1"/>
              <a:t>CHANGE</a:t>
            </a:r>
            <a:endParaRPr lang="en-US" altLang="en-US" sz="1400" b="1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6934200" y="2273300"/>
            <a:ext cx="53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SET</a:t>
            </a:r>
            <a:endParaRPr lang="en-US" alt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76" grpId="0"/>
      <p:bldP spid="77" grpId="0"/>
      <p:bldP spid="78" grpId="0"/>
      <p:bldP spid="7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2" descr="Screen shot 2013-10-21 at 1.42.50 P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38" y="2133600"/>
            <a:ext cx="272256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0" name="Picture 1" descr="Screen shot 2013-10-21 at 1.42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6875"/>
            <a:ext cx="6451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3" descr="Screen shot 2013-10-21 at 1.42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572000"/>
            <a:ext cx="2600325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457200"/>
            <a:ext cx="8458200" cy="8382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kern="0" dirty="0"/>
              <a:t>T Flip-Flop</a:t>
            </a:r>
            <a:endParaRPr lang="en-US" kern="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4997450"/>
            <a:ext cx="7543800" cy="990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400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430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9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/>
              <a:t>If T=0 then it stays in its current state</a:t>
            </a:r>
            <a:endParaRPr lang="en-US" altLang="en-US" sz="2400" kern="0" dirty="0"/>
          </a:p>
          <a:p>
            <a:r>
              <a:rPr lang="en-US" altLang="en-US" sz="2400" kern="0" dirty="0"/>
              <a:t>If T=1 then it reverses its current state</a:t>
            </a:r>
            <a:endParaRPr lang="en-US" altLang="en-US" kern="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525063"/>
            <a:ext cx="8458200" cy="8382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kern="0" dirty="0"/>
              <a:t>T-FF using D-FF &amp; JK-FF</a:t>
            </a:r>
            <a:endParaRPr lang="en-US" kern="0" dirty="0"/>
          </a:p>
        </p:txBody>
      </p:sp>
      <p:grpSp>
        <p:nvGrpSpPr>
          <p:cNvPr id="9" name="Group 1"/>
          <p:cNvGrpSpPr/>
          <p:nvPr/>
        </p:nvGrpSpPr>
        <p:grpSpPr bwMode="auto">
          <a:xfrm>
            <a:off x="838200" y="2819400"/>
            <a:ext cx="3341688" cy="2206625"/>
            <a:chOff x="2855109" y="2324100"/>
            <a:chExt cx="3340904" cy="2206625"/>
          </a:xfrm>
        </p:grpSpPr>
        <p:pic>
          <p:nvPicPr>
            <p:cNvPr id="10" name="Picture 32" descr="Screen shot 2013-11-01 at 3.49.29 PM.png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4285" y="3352997"/>
              <a:ext cx="919343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Line 290"/>
            <p:cNvSpPr>
              <a:spLocks noChangeAspect="1" noChangeShapeType="1"/>
            </p:cNvSpPr>
            <p:nvPr/>
          </p:nvSpPr>
          <p:spPr bwMode="auto">
            <a:xfrm>
              <a:off x="3208131" y="3521063"/>
              <a:ext cx="64688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91"/>
            <p:cNvSpPr>
              <a:spLocks noChangeAspect="1" noChangeShapeType="1"/>
            </p:cNvSpPr>
            <p:nvPr/>
          </p:nvSpPr>
          <p:spPr bwMode="auto">
            <a:xfrm>
              <a:off x="3145650" y="3776925"/>
              <a:ext cx="711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92"/>
            <p:cNvSpPr>
              <a:spLocks noChangeAspect="1" noChangeShapeType="1"/>
            </p:cNvSpPr>
            <p:nvPr/>
          </p:nvSpPr>
          <p:spPr bwMode="auto">
            <a:xfrm flipH="1">
              <a:off x="4472351" y="3638550"/>
              <a:ext cx="50287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297"/>
            <p:cNvSpPr>
              <a:spLocks noChangeAspect="1" noChangeArrowheads="1"/>
            </p:cNvSpPr>
            <p:nvPr/>
          </p:nvSpPr>
          <p:spPr bwMode="auto">
            <a:xfrm>
              <a:off x="2855109" y="3633039"/>
              <a:ext cx="166688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 pitchFamily="2" charset="0"/>
                </a:rPr>
                <a:t>T </a:t>
              </a:r>
              <a:endParaRPr lang="en-US" altLang="en-US" sz="1600"/>
            </a:p>
          </p:txBody>
        </p:sp>
        <p:sp>
          <p:nvSpPr>
            <p:cNvPr id="15" name="Rectangle 299"/>
            <p:cNvSpPr>
              <a:spLocks noChangeAspect="1" noChangeArrowheads="1"/>
            </p:cNvSpPr>
            <p:nvPr/>
          </p:nvSpPr>
          <p:spPr bwMode="auto">
            <a:xfrm>
              <a:off x="3432175" y="3400425"/>
              <a:ext cx="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-Roman" pitchFamily="2" charset="0"/>
                </a:rPr>
                <a:t> </a:t>
              </a:r>
              <a:endParaRPr lang="en-US" altLang="en-US" sz="1600"/>
            </a:p>
          </p:txBody>
        </p:sp>
        <p:sp>
          <p:nvSpPr>
            <p:cNvPr id="16" name="Rectangle 301"/>
            <p:cNvSpPr>
              <a:spLocks noChangeAspect="1" noChangeArrowheads="1"/>
            </p:cNvSpPr>
            <p:nvPr/>
          </p:nvSpPr>
          <p:spPr bwMode="auto">
            <a:xfrm>
              <a:off x="3432175" y="3797300"/>
              <a:ext cx="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-Roman" pitchFamily="2" charset="0"/>
                </a:rPr>
                <a:t> </a:t>
              </a:r>
              <a:endParaRPr lang="en-US" altLang="en-US" sz="1600"/>
            </a:p>
          </p:txBody>
        </p:sp>
        <p:grpSp>
          <p:nvGrpSpPr>
            <p:cNvPr id="17" name="Group 3"/>
            <p:cNvGrpSpPr/>
            <p:nvPr/>
          </p:nvGrpSpPr>
          <p:grpSpPr bwMode="auto">
            <a:xfrm>
              <a:off x="4573588" y="3375025"/>
              <a:ext cx="1622425" cy="1063625"/>
              <a:chOff x="3581400" y="4936682"/>
              <a:chExt cx="1622580" cy="1063625"/>
            </a:xfrm>
          </p:grpSpPr>
          <p:sp>
            <p:nvSpPr>
              <p:cNvPr id="23" name="Rectangle 50"/>
              <p:cNvSpPr>
                <a:spLocks noChangeArrowheads="1"/>
              </p:cNvSpPr>
              <p:nvPr/>
            </p:nvSpPr>
            <p:spPr bwMode="auto">
              <a:xfrm>
                <a:off x="3981450" y="4936682"/>
                <a:ext cx="666750" cy="1063625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Rectangle 52"/>
              <p:cNvSpPr>
                <a:spLocks noChangeArrowheads="1"/>
              </p:cNvSpPr>
              <p:nvPr/>
            </p:nvSpPr>
            <p:spPr bwMode="auto">
              <a:xfrm>
                <a:off x="4049713" y="5109720"/>
                <a:ext cx="244475" cy="239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 pitchFamily="2" charset="0"/>
                  </a:rPr>
                  <a:t>D </a:t>
                </a:r>
                <a:endParaRPr lang="en-US" altLang="en-US"/>
              </a:p>
            </p:txBody>
          </p:sp>
          <p:sp>
            <p:nvSpPr>
              <p:cNvPr id="25" name="Rectangle 53"/>
              <p:cNvSpPr>
                <a:spLocks noChangeArrowheads="1"/>
              </p:cNvSpPr>
              <p:nvPr/>
            </p:nvSpPr>
            <p:spPr bwMode="auto">
              <a:xfrm>
                <a:off x="4445000" y="5103370"/>
                <a:ext cx="244475" cy="239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 pitchFamily="2" charset="0"/>
                  </a:rPr>
                  <a:t>Q </a:t>
                </a:r>
                <a:endParaRPr lang="en-US" altLang="en-US"/>
              </a:p>
            </p:txBody>
          </p:sp>
          <p:sp>
            <p:nvSpPr>
              <p:cNvPr id="26" name="Line 54"/>
              <p:cNvSpPr>
                <a:spLocks noChangeShapeType="1"/>
              </p:cNvSpPr>
              <p:nvPr/>
            </p:nvSpPr>
            <p:spPr bwMode="auto">
              <a:xfrm flipH="1">
                <a:off x="4457700" y="5638357"/>
                <a:ext cx="95250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55"/>
              <p:cNvSpPr/>
              <p:nvPr/>
            </p:nvSpPr>
            <p:spPr bwMode="auto">
              <a:xfrm>
                <a:off x="3981450" y="5676457"/>
                <a:ext cx="133350" cy="133350"/>
              </a:xfrm>
              <a:custGeom>
                <a:avLst/>
                <a:gdLst>
                  <a:gd name="T0" fmla="*/ 0 w 167"/>
                  <a:gd name="T1" fmla="*/ 2147483647 h 168"/>
                  <a:gd name="T2" fmla="*/ 2147483647 w 167"/>
                  <a:gd name="T3" fmla="*/ 2147483647 h 168"/>
                  <a:gd name="T4" fmla="*/ 0 w 167"/>
                  <a:gd name="T5" fmla="*/ 0 h 168"/>
                  <a:gd name="T6" fmla="*/ 0 60000 65536"/>
                  <a:gd name="T7" fmla="*/ 0 60000 65536"/>
                  <a:gd name="T8" fmla="*/ 0 60000 65536"/>
                  <a:gd name="T9" fmla="*/ 0 w 167"/>
                  <a:gd name="T10" fmla="*/ 0 h 168"/>
                  <a:gd name="T11" fmla="*/ 167 w 167"/>
                  <a:gd name="T12" fmla="*/ 168 h 1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7" h="168">
                    <a:moveTo>
                      <a:pt x="0" y="168"/>
                    </a:moveTo>
                    <a:lnTo>
                      <a:pt x="167" y="72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58"/>
              <p:cNvSpPr>
                <a:spLocks noChangeShapeType="1"/>
              </p:cNvSpPr>
              <p:nvPr/>
            </p:nvSpPr>
            <p:spPr bwMode="auto">
              <a:xfrm>
                <a:off x="3581400" y="5733607"/>
                <a:ext cx="410152" cy="4546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60"/>
              <p:cNvSpPr>
                <a:spLocks noChangeShapeType="1"/>
              </p:cNvSpPr>
              <p:nvPr/>
            </p:nvSpPr>
            <p:spPr bwMode="auto">
              <a:xfrm flipH="1" flipV="1">
                <a:off x="4648199" y="5203381"/>
                <a:ext cx="555781" cy="524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61"/>
              <p:cNvSpPr>
                <a:spLocks noChangeShapeType="1"/>
              </p:cNvSpPr>
              <p:nvPr/>
            </p:nvSpPr>
            <p:spPr bwMode="auto">
              <a:xfrm flipH="1" flipV="1">
                <a:off x="4648199" y="5736782"/>
                <a:ext cx="548989" cy="1604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62"/>
              <p:cNvSpPr>
                <a:spLocks noChangeArrowheads="1"/>
              </p:cNvSpPr>
              <p:nvPr/>
            </p:nvSpPr>
            <p:spPr bwMode="auto">
              <a:xfrm>
                <a:off x="4446588" y="5647882"/>
                <a:ext cx="244475" cy="241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400" dirty="0">
                    <a:solidFill>
                      <a:srgbClr val="000000"/>
                    </a:solidFill>
                    <a:latin typeface="Times-Roman" pitchFamily="2" charset="0"/>
                  </a:rPr>
                  <a:t>Q </a:t>
                </a:r>
                <a:endParaRPr lang="en-US" altLang="en-US" dirty="0"/>
              </a:p>
            </p:txBody>
          </p:sp>
        </p:grpSp>
        <p:sp>
          <p:nvSpPr>
            <p:cNvPr id="18" name="Line 292"/>
            <p:cNvSpPr>
              <a:spLocks noChangeAspect="1" noChangeShapeType="1"/>
            </p:cNvSpPr>
            <p:nvPr/>
          </p:nvSpPr>
          <p:spPr bwMode="auto">
            <a:xfrm flipH="1">
              <a:off x="3200400" y="2324100"/>
              <a:ext cx="2743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94"/>
            <p:cNvSpPr>
              <a:spLocks noChangeAspect="1" noChangeShapeType="1"/>
            </p:cNvSpPr>
            <p:nvPr/>
          </p:nvSpPr>
          <p:spPr bwMode="auto">
            <a:xfrm>
              <a:off x="3216275" y="2328863"/>
              <a:ext cx="0" cy="11968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94"/>
            <p:cNvSpPr>
              <a:spLocks noChangeAspect="1" noChangeShapeType="1"/>
            </p:cNvSpPr>
            <p:nvPr/>
          </p:nvSpPr>
          <p:spPr bwMode="auto">
            <a:xfrm>
              <a:off x="5938838" y="2339975"/>
              <a:ext cx="0" cy="13001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Oval 79"/>
            <p:cNvSpPr>
              <a:spLocks noChangeArrowheads="1"/>
            </p:cNvSpPr>
            <p:nvPr/>
          </p:nvSpPr>
          <p:spPr bwMode="auto">
            <a:xfrm>
              <a:off x="5902325" y="3603625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TextBox 81"/>
            <p:cNvSpPr txBox="1">
              <a:spLocks noChangeArrowheads="1"/>
            </p:cNvSpPr>
            <p:nvPr/>
          </p:nvSpPr>
          <p:spPr bwMode="auto">
            <a:xfrm>
              <a:off x="4127500" y="4162425"/>
              <a:ext cx="73501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/>
                <a:t>Clock</a:t>
              </a:r>
              <a:endParaRPr lang="en-US" altLang="en-US" sz="1800" dirty="0"/>
            </a:p>
          </p:txBody>
        </p:sp>
      </p:grpSp>
      <p:sp>
        <p:nvSpPr>
          <p:cNvPr id="32" name="Rectangle 59"/>
          <p:cNvSpPr>
            <a:spLocks noChangeArrowheads="1"/>
          </p:cNvSpPr>
          <p:nvPr/>
        </p:nvSpPr>
        <p:spPr bwMode="auto">
          <a:xfrm>
            <a:off x="6388512" y="3475037"/>
            <a:ext cx="1079088" cy="1400176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3" name="Rectangle 61"/>
          <p:cNvSpPr>
            <a:spLocks noChangeArrowheads="1"/>
          </p:cNvSpPr>
          <p:nvPr/>
        </p:nvSpPr>
        <p:spPr bwMode="auto">
          <a:xfrm>
            <a:off x="6451764" y="3620615"/>
            <a:ext cx="1381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>
                <a:solidFill>
                  <a:srgbClr val="000000"/>
                </a:solidFill>
              </a:rPr>
              <a:t>J</a:t>
            </a:r>
            <a:endParaRPr lang="en-US" altLang="en-US" sz="1800" dirty="0"/>
          </a:p>
        </p:txBody>
      </p:sp>
      <p:sp>
        <p:nvSpPr>
          <p:cNvPr id="34" name="Rectangle 62"/>
          <p:cNvSpPr>
            <a:spLocks noChangeArrowheads="1"/>
          </p:cNvSpPr>
          <p:nvPr/>
        </p:nvSpPr>
        <p:spPr bwMode="auto">
          <a:xfrm>
            <a:off x="7244725" y="3549620"/>
            <a:ext cx="25543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>
                <a:solidFill>
                  <a:srgbClr val="000000"/>
                </a:solidFill>
              </a:rPr>
              <a:t>Q</a:t>
            </a:r>
            <a:endParaRPr lang="en-US" altLang="en-US" sz="1800" dirty="0"/>
          </a:p>
        </p:txBody>
      </p:sp>
      <p:sp>
        <p:nvSpPr>
          <p:cNvPr id="35" name="Rectangle 67"/>
          <p:cNvSpPr>
            <a:spLocks noChangeArrowheads="1"/>
          </p:cNvSpPr>
          <p:nvPr/>
        </p:nvSpPr>
        <p:spPr bwMode="auto">
          <a:xfrm>
            <a:off x="7217666" y="4528230"/>
            <a:ext cx="25543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>
                <a:solidFill>
                  <a:srgbClr val="000000"/>
                </a:solidFill>
              </a:rPr>
              <a:t>Q</a:t>
            </a:r>
            <a:endParaRPr lang="en-US" altLang="en-US" sz="1800" dirty="0"/>
          </a:p>
        </p:txBody>
      </p:sp>
      <p:sp>
        <p:nvSpPr>
          <p:cNvPr id="36" name="Line 81"/>
          <p:cNvSpPr>
            <a:spLocks noChangeShapeType="1"/>
          </p:cNvSpPr>
          <p:nvPr/>
        </p:nvSpPr>
        <p:spPr bwMode="auto">
          <a:xfrm flipH="1">
            <a:off x="7466390" y="3657600"/>
            <a:ext cx="630771" cy="217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82"/>
          <p:cNvSpPr>
            <a:spLocks noChangeShapeType="1"/>
          </p:cNvSpPr>
          <p:nvPr/>
        </p:nvSpPr>
        <p:spPr bwMode="auto">
          <a:xfrm flipH="1">
            <a:off x="7467600" y="4672974"/>
            <a:ext cx="630771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83"/>
          <p:cNvSpPr>
            <a:spLocks noChangeShapeType="1"/>
          </p:cNvSpPr>
          <p:nvPr/>
        </p:nvSpPr>
        <p:spPr bwMode="auto">
          <a:xfrm>
            <a:off x="5258176" y="3709975"/>
            <a:ext cx="1124834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84"/>
          <p:cNvSpPr>
            <a:spLocks noChangeShapeType="1"/>
          </p:cNvSpPr>
          <p:nvPr/>
        </p:nvSpPr>
        <p:spPr bwMode="auto">
          <a:xfrm>
            <a:off x="5469066" y="4627552"/>
            <a:ext cx="919445" cy="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04"/>
          <p:cNvSpPr>
            <a:spLocks noChangeShapeType="1"/>
          </p:cNvSpPr>
          <p:nvPr/>
        </p:nvSpPr>
        <p:spPr bwMode="auto">
          <a:xfrm>
            <a:off x="5745866" y="4202428"/>
            <a:ext cx="630771" cy="217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105"/>
          <p:cNvSpPr>
            <a:spLocks noChangeArrowheads="1"/>
          </p:cNvSpPr>
          <p:nvPr/>
        </p:nvSpPr>
        <p:spPr bwMode="auto">
          <a:xfrm>
            <a:off x="6457281" y="4470745"/>
            <a:ext cx="25543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>
                <a:solidFill>
                  <a:srgbClr val="000000"/>
                </a:solidFill>
              </a:rPr>
              <a:t>K</a:t>
            </a:r>
            <a:endParaRPr lang="en-US" altLang="en-US" sz="1800" dirty="0"/>
          </a:p>
        </p:txBody>
      </p:sp>
      <p:sp>
        <p:nvSpPr>
          <p:cNvPr id="43" name="Rectangle 297"/>
          <p:cNvSpPr>
            <a:spLocks noChangeAspect="1" noChangeArrowheads="1"/>
          </p:cNvSpPr>
          <p:nvPr/>
        </p:nvSpPr>
        <p:spPr bwMode="auto">
          <a:xfrm>
            <a:off x="5017141" y="3589337"/>
            <a:ext cx="3197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i="1">
                <a:solidFill>
                  <a:srgbClr val="000000"/>
                </a:solidFill>
                <a:latin typeface="Times-Roman" pitchFamily="2" charset="0"/>
              </a:rPr>
              <a:t>T </a:t>
            </a:r>
            <a:endParaRPr lang="en-US" altLang="en-US" sz="1600"/>
          </a:p>
        </p:txBody>
      </p:sp>
      <p:sp>
        <p:nvSpPr>
          <p:cNvPr id="44" name="Freeform 55"/>
          <p:cNvSpPr/>
          <p:nvPr/>
        </p:nvSpPr>
        <p:spPr bwMode="auto">
          <a:xfrm>
            <a:off x="6388511" y="4088815"/>
            <a:ext cx="265866" cy="217418"/>
          </a:xfrm>
          <a:custGeom>
            <a:avLst/>
            <a:gdLst>
              <a:gd name="T0" fmla="*/ 0 w 167"/>
              <a:gd name="T1" fmla="*/ 2147483647 h 168"/>
              <a:gd name="T2" fmla="*/ 2147483647 w 167"/>
              <a:gd name="T3" fmla="*/ 2147483647 h 168"/>
              <a:gd name="T4" fmla="*/ 0 w 167"/>
              <a:gd name="T5" fmla="*/ 0 h 168"/>
              <a:gd name="T6" fmla="*/ 0 60000 65536"/>
              <a:gd name="T7" fmla="*/ 0 60000 65536"/>
              <a:gd name="T8" fmla="*/ 0 60000 65536"/>
              <a:gd name="T9" fmla="*/ 0 w 167"/>
              <a:gd name="T10" fmla="*/ 0 h 168"/>
              <a:gd name="T11" fmla="*/ 167 w 167"/>
              <a:gd name="T12" fmla="*/ 168 h 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" h="168">
                <a:moveTo>
                  <a:pt x="0" y="168"/>
                </a:moveTo>
                <a:lnTo>
                  <a:pt x="167" y="72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83"/>
          <p:cNvSpPr>
            <a:spLocks noChangeShapeType="1"/>
          </p:cNvSpPr>
          <p:nvPr/>
        </p:nvSpPr>
        <p:spPr bwMode="auto">
          <a:xfrm flipH="1">
            <a:off x="5493443" y="3709974"/>
            <a:ext cx="3343" cy="95727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Box 81"/>
          <p:cNvSpPr txBox="1">
            <a:spLocks noChangeArrowheads="1"/>
          </p:cNvSpPr>
          <p:nvPr/>
        </p:nvSpPr>
        <p:spPr bwMode="auto">
          <a:xfrm>
            <a:off x="5496789" y="3881109"/>
            <a:ext cx="73518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/>
              <a:t>Clock</a:t>
            </a:r>
            <a:endParaRPr lang="en-US" altLang="en-US" sz="18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7217666" y="4495800"/>
            <a:ext cx="15477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886200" y="2971800"/>
            <a:ext cx="1770022" cy="8382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kern="0" dirty="0"/>
              <a:t>End</a:t>
            </a:r>
            <a:endParaRPr lang="en-US" kern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Sequential Logic: Concept</a:t>
            </a:r>
            <a:endParaRPr lang="en-US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Sequential Logic circuits remember past inputs and past circuit state.</a:t>
            </a:r>
            <a:endParaRPr lang="en-US"/>
          </a:p>
          <a:p>
            <a:pPr eaLnBrk="1" hangingPunct="1">
              <a:defRPr/>
            </a:pPr>
            <a:r>
              <a:rPr lang="en-US"/>
              <a:t>Outputs from the system are</a:t>
            </a:r>
            <a:br>
              <a:rPr lang="en-US"/>
            </a:br>
            <a:r>
              <a:rPr lang="en-US"/>
              <a:t>“fed back” as new inputs (usually with delay).</a:t>
            </a:r>
            <a:endParaRPr lang="en-US"/>
          </a:p>
          <a:p>
            <a:pPr eaLnBrk="1" hangingPunct="1">
              <a:defRPr/>
            </a:pPr>
            <a:r>
              <a:rPr lang="en-US"/>
              <a:t>The storage elements are circuits that are capable of storing binary information: memory.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/>
              <a:t>Synchronous </a:t>
            </a:r>
            <a:r>
              <a:rPr lang="en-US" sz="3600" i="1"/>
              <a:t>vs</a:t>
            </a:r>
            <a:r>
              <a:rPr lang="en-US" sz="3600"/>
              <a:t>. Asynchronous machines</a:t>
            </a:r>
            <a:endParaRPr lang="en-US" sz="360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There are two types of sequential circuits:</a:t>
            </a:r>
            <a:endParaRPr lang="en-US" sz="280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/>
              <a:t>Synchronous</a:t>
            </a:r>
            <a:r>
              <a:rPr lang="en-US" sz="2800"/>
              <a:t> (latch mode) sequential circuit: the behavior can be defined from knowledge of its signal at discrete instants of time. This type of circuits achieves synchronization by using a timing signal called the </a:t>
            </a:r>
            <a:r>
              <a:rPr lang="en-US" sz="2800" i="1"/>
              <a:t>clock</a:t>
            </a:r>
            <a:r>
              <a:rPr lang="en-US" sz="2800"/>
              <a:t>.</a:t>
            </a:r>
            <a:endParaRPr lang="en-US" sz="280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/>
              <a:t>Asynchronous</a:t>
            </a:r>
            <a:r>
              <a:rPr lang="en-US" sz="2800"/>
              <a:t> (fundamental mode) sequential circuit: the behavior is dependent on the order of input signal changes over continuous time, and output can change at </a:t>
            </a:r>
            <a:r>
              <a:rPr lang="en-US" sz="2800" b="1"/>
              <a:t>any</a:t>
            </a:r>
            <a:r>
              <a:rPr lang="en-US" sz="2800"/>
              <a:t> time (clockless).</a:t>
            </a: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+mn-lt"/>
              </a:rPr>
              <a:t>Clock Signal</a:t>
            </a:r>
            <a:endParaRPr lang="en-US">
              <a:latin typeface="+mn-lt"/>
            </a:endParaRPr>
          </a:p>
        </p:txBody>
      </p:sp>
      <p:pic>
        <p:nvPicPr>
          <p:cNvPr id="13318" name="Picture 3" descr="figure_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88392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2952198" y="4953000"/>
            <a:ext cx="29506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Different duty cycles</a:t>
            </a:r>
            <a:endParaRPr lang="en-US" altLang="en-US" sz="2400">
              <a:latin typeface="+mn-lt"/>
            </a:endParaRPr>
          </a:p>
        </p:txBody>
      </p:sp>
      <p:sp>
        <p:nvSpPr>
          <p:cNvPr id="13320" name="Text Box 5"/>
          <p:cNvSpPr txBox="1">
            <a:spLocks noChangeArrowheads="1"/>
          </p:cNvSpPr>
          <p:nvPr/>
        </p:nvSpPr>
        <p:spPr bwMode="auto">
          <a:xfrm>
            <a:off x="812182" y="1981200"/>
            <a:ext cx="74815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+mn-lt"/>
              </a:rPr>
              <a:t>Clock generator: Periodic train of clock pulses</a:t>
            </a:r>
            <a:endParaRPr lang="en-US" altLang="en-US" sz="280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/>
              <a:t>Synchronous Sequential Circuits:</a:t>
            </a:r>
            <a:br>
              <a:rPr lang="en-US" sz="3600" dirty="0"/>
            </a:br>
            <a:r>
              <a:rPr lang="en-US" sz="3600" dirty="0"/>
              <a:t>Flip flops as state memory</a:t>
            </a:r>
            <a:endParaRPr lang="en-US" sz="3600" dirty="0"/>
          </a:p>
        </p:txBody>
      </p:sp>
      <p:pic>
        <p:nvPicPr>
          <p:cNvPr id="1434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3" t="38889" r="13194" b="21297"/>
          <a:stretch>
            <a:fillRect/>
          </a:stretch>
        </p:blipFill>
        <p:spPr bwMode="auto">
          <a:xfrm>
            <a:off x="1752600" y="1646238"/>
            <a:ext cx="5715000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1066800" y="4619625"/>
            <a:ext cx="7391400" cy="1570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sz="2400" b="1" dirty="0">
                <a:solidFill>
                  <a:schemeClr val="accent4"/>
                </a:solidFill>
                <a:latin typeface="+mn-lt"/>
              </a:rPr>
              <a:t> The flip-flops receive their inputs from the combinational circuit and also from a clock signal with pulses at fixed intervals of time, as shown in the timing diagram.</a:t>
            </a:r>
            <a:endParaRPr lang="en-US" sz="2400" b="1" dirty="0">
              <a:solidFill>
                <a:schemeClr val="accent4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SR Latch (NAND version)</a:t>
            </a:r>
            <a:endParaRPr lang="en-US" dirty="0">
              <a:latin typeface="+mn-lt"/>
            </a:endParaRPr>
          </a:p>
        </p:txBody>
      </p:sp>
      <p:sp>
        <p:nvSpPr>
          <p:cNvPr id="16390" name="Line 3"/>
          <p:cNvSpPr>
            <a:spLocks noChangeShapeType="1"/>
          </p:cNvSpPr>
          <p:nvPr/>
        </p:nvSpPr>
        <p:spPr bwMode="auto">
          <a:xfrm>
            <a:off x="2876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391" name="Line 4"/>
          <p:cNvSpPr>
            <a:spLocks noChangeShapeType="1"/>
          </p:cNvSpPr>
          <p:nvPr/>
        </p:nvSpPr>
        <p:spPr bwMode="auto">
          <a:xfrm>
            <a:off x="2876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392" name="Rectangle 6"/>
          <p:cNvSpPr>
            <a:spLocks noChangeArrowheads="1"/>
          </p:cNvSpPr>
          <p:nvPr/>
        </p:nvSpPr>
        <p:spPr bwMode="auto">
          <a:xfrm>
            <a:off x="1752600" y="1905000"/>
            <a:ext cx="2292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</a:rPr>
              <a:t>S’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6393" name="Rectangle 7"/>
          <p:cNvSpPr>
            <a:spLocks noChangeArrowheads="1"/>
          </p:cNvSpPr>
          <p:nvPr/>
        </p:nvSpPr>
        <p:spPr bwMode="auto">
          <a:xfrm>
            <a:off x="1752600" y="3384550"/>
            <a:ext cx="2436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R’</a:t>
            </a:r>
            <a:endParaRPr lang="en-US" altLang="en-US" sz="2400">
              <a:latin typeface="+mn-lt"/>
            </a:endParaRPr>
          </a:p>
        </p:txBody>
      </p:sp>
      <p:sp>
        <p:nvSpPr>
          <p:cNvPr id="16394" name="Rectangle 8"/>
          <p:cNvSpPr>
            <a:spLocks noChangeArrowheads="1"/>
          </p:cNvSpPr>
          <p:nvPr/>
        </p:nvSpPr>
        <p:spPr bwMode="auto">
          <a:xfrm>
            <a:off x="4205288" y="2095500"/>
            <a:ext cx="2693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Q </a:t>
            </a:r>
            <a:endParaRPr lang="en-US" altLang="en-US" sz="2400">
              <a:latin typeface="+mn-lt"/>
            </a:endParaRPr>
          </a:p>
        </p:txBody>
      </p:sp>
      <p:sp>
        <p:nvSpPr>
          <p:cNvPr id="16395" name="Rectangle 9"/>
          <p:cNvSpPr>
            <a:spLocks noChangeArrowheads="1"/>
          </p:cNvSpPr>
          <p:nvPr/>
        </p:nvSpPr>
        <p:spPr bwMode="auto">
          <a:xfrm>
            <a:off x="4205288" y="3236913"/>
            <a:ext cx="256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Q’</a:t>
            </a:r>
            <a:endParaRPr lang="en-US" altLang="en-US" sz="2400">
              <a:latin typeface="+mn-lt"/>
            </a:endParaRPr>
          </a:p>
        </p:txBody>
      </p:sp>
      <p:sp>
        <p:nvSpPr>
          <p:cNvPr id="16396" name="Line 10"/>
          <p:cNvSpPr>
            <a:spLocks noChangeShapeType="1"/>
          </p:cNvSpPr>
          <p:nvPr/>
        </p:nvSpPr>
        <p:spPr bwMode="auto">
          <a:xfrm flipH="1">
            <a:off x="2428875" y="207327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397" name="Line 11"/>
          <p:cNvSpPr>
            <a:spLocks noChangeShapeType="1"/>
          </p:cNvSpPr>
          <p:nvPr/>
        </p:nvSpPr>
        <p:spPr bwMode="auto">
          <a:xfrm flipH="1">
            <a:off x="2428875" y="2411413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398" name="Line 12"/>
          <p:cNvSpPr>
            <a:spLocks noChangeShapeType="1"/>
          </p:cNvSpPr>
          <p:nvPr/>
        </p:nvSpPr>
        <p:spPr bwMode="auto">
          <a:xfrm flipH="1">
            <a:off x="3486150" y="2243138"/>
            <a:ext cx="211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 flipH="1">
            <a:off x="2743200" y="1905000"/>
            <a:ext cx="338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00" name="Line 15"/>
          <p:cNvSpPr>
            <a:spLocks noChangeShapeType="1"/>
          </p:cNvSpPr>
          <p:nvPr/>
        </p:nvSpPr>
        <p:spPr bwMode="auto">
          <a:xfrm flipH="1">
            <a:off x="2743200" y="1905000"/>
            <a:ext cx="0" cy="6096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01" name="Arc 18"/>
          <p:cNvSpPr/>
          <p:nvPr/>
        </p:nvSpPr>
        <p:spPr bwMode="auto">
          <a:xfrm>
            <a:off x="3048000" y="1905000"/>
            <a:ext cx="350838" cy="593725"/>
          </a:xfrm>
          <a:custGeom>
            <a:avLst/>
            <a:gdLst>
              <a:gd name="T0" fmla="*/ 2147483646 w 22339"/>
              <a:gd name="T1" fmla="*/ 2147483646 h 43200"/>
              <a:gd name="T2" fmla="*/ 0 w 22339"/>
              <a:gd name="T3" fmla="*/ 2147483646 h 43200"/>
              <a:gd name="T4" fmla="*/ 2147483646 w 22339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9"/>
              <a:gd name="T10" fmla="*/ 0 h 43200"/>
              <a:gd name="T11" fmla="*/ 22339 w 2233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9" h="43200" fill="none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</a:path>
              <a:path w="22339" h="43200" stroke="0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  <a:lnTo>
                  <a:pt x="739" y="21600"/>
                </a:lnTo>
                <a:lnTo>
                  <a:pt x="52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02" name="Oval 19"/>
          <p:cNvSpPr>
            <a:spLocks noChangeArrowheads="1"/>
          </p:cNvSpPr>
          <p:nvPr/>
        </p:nvSpPr>
        <p:spPr bwMode="auto">
          <a:xfrm>
            <a:off x="3411538" y="2209800"/>
            <a:ext cx="85725" cy="87313"/>
          </a:xfrm>
          <a:prstGeom prst="ellipse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16403" name="Line 20"/>
          <p:cNvSpPr>
            <a:spLocks noChangeShapeType="1"/>
          </p:cNvSpPr>
          <p:nvPr/>
        </p:nvSpPr>
        <p:spPr bwMode="auto">
          <a:xfrm flipH="1">
            <a:off x="2428875" y="3214688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04" name="Line 21"/>
          <p:cNvSpPr>
            <a:spLocks noChangeShapeType="1"/>
          </p:cNvSpPr>
          <p:nvPr/>
        </p:nvSpPr>
        <p:spPr bwMode="auto">
          <a:xfrm flipH="1">
            <a:off x="2428875" y="355282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05" name="Line 22"/>
          <p:cNvSpPr>
            <a:spLocks noChangeShapeType="1"/>
          </p:cNvSpPr>
          <p:nvPr/>
        </p:nvSpPr>
        <p:spPr bwMode="auto">
          <a:xfrm flipH="1">
            <a:off x="3486150" y="3384550"/>
            <a:ext cx="211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06" name="Line 24"/>
          <p:cNvSpPr>
            <a:spLocks noChangeShapeType="1"/>
          </p:cNvSpPr>
          <p:nvPr/>
        </p:nvSpPr>
        <p:spPr bwMode="auto">
          <a:xfrm flipH="1">
            <a:off x="2725738" y="3087688"/>
            <a:ext cx="338137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07" name="Line 25"/>
          <p:cNvSpPr>
            <a:spLocks noChangeShapeType="1"/>
          </p:cNvSpPr>
          <p:nvPr/>
        </p:nvSpPr>
        <p:spPr bwMode="auto">
          <a:xfrm>
            <a:off x="2725738" y="3087688"/>
            <a:ext cx="1587" cy="592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08" name="Line 26"/>
          <p:cNvSpPr>
            <a:spLocks noChangeShapeType="1"/>
          </p:cNvSpPr>
          <p:nvPr/>
        </p:nvSpPr>
        <p:spPr bwMode="auto">
          <a:xfrm>
            <a:off x="2725738" y="3679825"/>
            <a:ext cx="338137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09" name="Arc 28"/>
          <p:cNvSpPr/>
          <p:nvPr/>
        </p:nvSpPr>
        <p:spPr bwMode="auto">
          <a:xfrm>
            <a:off x="3063875" y="3097213"/>
            <a:ext cx="350838" cy="593725"/>
          </a:xfrm>
          <a:custGeom>
            <a:avLst/>
            <a:gdLst>
              <a:gd name="T0" fmla="*/ 2147483646 w 22335"/>
              <a:gd name="T1" fmla="*/ 2147483646 h 43200"/>
              <a:gd name="T2" fmla="*/ 0 w 22335"/>
              <a:gd name="T3" fmla="*/ 2147483646 h 43200"/>
              <a:gd name="T4" fmla="*/ 2147483646 w 22335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5"/>
              <a:gd name="T10" fmla="*/ 0 h 43200"/>
              <a:gd name="T11" fmla="*/ 22335 w 223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5" h="43200" fill="none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</a:path>
              <a:path w="22335" h="43200" stroke="0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  <a:lnTo>
                  <a:pt x="735" y="21600"/>
                </a:lnTo>
                <a:lnTo>
                  <a:pt x="48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10" name="Oval 29"/>
          <p:cNvSpPr>
            <a:spLocks noChangeArrowheads="1"/>
          </p:cNvSpPr>
          <p:nvPr/>
        </p:nvSpPr>
        <p:spPr bwMode="auto">
          <a:xfrm>
            <a:off x="3411538" y="3351213"/>
            <a:ext cx="85725" cy="87312"/>
          </a:xfrm>
          <a:prstGeom prst="ellipse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16411" name="Line 30"/>
          <p:cNvSpPr>
            <a:spLocks noChangeShapeType="1"/>
          </p:cNvSpPr>
          <p:nvPr/>
        </p:nvSpPr>
        <p:spPr bwMode="auto">
          <a:xfrm>
            <a:off x="3717925" y="2243138"/>
            <a:ext cx="3810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12" name="Line 31"/>
          <p:cNvSpPr>
            <a:spLocks noChangeShapeType="1"/>
          </p:cNvSpPr>
          <p:nvPr/>
        </p:nvSpPr>
        <p:spPr bwMode="auto">
          <a:xfrm>
            <a:off x="3717925" y="3384550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13" name="Line 32"/>
          <p:cNvSpPr>
            <a:spLocks noChangeShapeType="1"/>
          </p:cNvSpPr>
          <p:nvPr/>
        </p:nvSpPr>
        <p:spPr bwMode="auto">
          <a:xfrm>
            <a:off x="2047875" y="207327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14" name="Line 33"/>
          <p:cNvSpPr>
            <a:spLocks noChangeShapeType="1"/>
          </p:cNvSpPr>
          <p:nvPr/>
        </p:nvSpPr>
        <p:spPr bwMode="auto">
          <a:xfrm>
            <a:off x="2047875" y="355282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15" name="Line 34"/>
          <p:cNvSpPr>
            <a:spLocks noChangeShapeType="1"/>
          </p:cNvSpPr>
          <p:nvPr/>
        </p:nvSpPr>
        <p:spPr bwMode="auto">
          <a:xfrm>
            <a:off x="2428875" y="2433638"/>
            <a:ext cx="1588" cy="211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16" name="Line 35"/>
          <p:cNvSpPr>
            <a:spLocks noChangeShapeType="1"/>
          </p:cNvSpPr>
          <p:nvPr/>
        </p:nvSpPr>
        <p:spPr bwMode="auto">
          <a:xfrm>
            <a:off x="2428875" y="3003550"/>
            <a:ext cx="1588" cy="2111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17" name="Line 36"/>
          <p:cNvSpPr>
            <a:spLocks noChangeShapeType="1"/>
          </p:cNvSpPr>
          <p:nvPr/>
        </p:nvSpPr>
        <p:spPr bwMode="auto">
          <a:xfrm>
            <a:off x="3760788" y="2263775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18" name="Line 37"/>
          <p:cNvSpPr>
            <a:spLocks noChangeShapeType="1"/>
          </p:cNvSpPr>
          <p:nvPr/>
        </p:nvSpPr>
        <p:spPr bwMode="auto">
          <a:xfrm>
            <a:off x="3760788" y="3003550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19" name="Line 38"/>
          <p:cNvSpPr>
            <a:spLocks noChangeShapeType="1"/>
          </p:cNvSpPr>
          <p:nvPr/>
        </p:nvSpPr>
        <p:spPr bwMode="auto">
          <a:xfrm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20" name="Line 39"/>
          <p:cNvSpPr>
            <a:spLocks noChangeShapeType="1"/>
          </p:cNvSpPr>
          <p:nvPr/>
        </p:nvSpPr>
        <p:spPr bwMode="auto">
          <a:xfrm flipV="1"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421" name="Oval 40"/>
          <p:cNvSpPr>
            <a:spLocks noChangeArrowheads="1"/>
          </p:cNvSpPr>
          <p:nvPr/>
        </p:nvSpPr>
        <p:spPr bwMode="auto">
          <a:xfrm>
            <a:off x="3706813" y="2209800"/>
            <a:ext cx="87312" cy="873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16422" name="Oval 41"/>
          <p:cNvSpPr>
            <a:spLocks noChangeArrowheads="1"/>
          </p:cNvSpPr>
          <p:nvPr/>
        </p:nvSpPr>
        <p:spPr bwMode="auto">
          <a:xfrm>
            <a:off x="3727450" y="3351213"/>
            <a:ext cx="87313" cy="873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16423" name="Text Box 42"/>
          <p:cNvSpPr txBox="1">
            <a:spLocks noChangeArrowheads="1"/>
          </p:cNvSpPr>
          <p:nvPr/>
        </p:nvSpPr>
        <p:spPr bwMode="auto">
          <a:xfrm>
            <a:off x="5622925" y="2255838"/>
            <a:ext cx="69762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0  0</a:t>
            </a: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0  1</a:t>
            </a: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1  0</a:t>
            </a: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1  1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6424" name="Text Box 43"/>
          <p:cNvSpPr txBox="1">
            <a:spLocks noChangeArrowheads="1"/>
          </p:cNvSpPr>
          <p:nvPr/>
        </p:nvSpPr>
        <p:spPr bwMode="auto">
          <a:xfrm>
            <a:off x="5546725" y="1798638"/>
            <a:ext cx="21239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S’   R’    Q   Q’</a:t>
            </a:r>
            <a:endParaRPr lang="en-US" altLang="en-US" sz="2400">
              <a:latin typeface="+mn-lt"/>
            </a:endParaRPr>
          </a:p>
        </p:txBody>
      </p:sp>
      <p:sp>
        <p:nvSpPr>
          <p:cNvPr id="16425" name="Line 44"/>
          <p:cNvSpPr>
            <a:spLocks noChangeShapeType="1"/>
          </p:cNvSpPr>
          <p:nvPr/>
        </p:nvSpPr>
        <p:spPr bwMode="auto">
          <a:xfrm>
            <a:off x="541020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6426" name="Line 45"/>
          <p:cNvSpPr>
            <a:spLocks noChangeShapeType="1"/>
          </p:cNvSpPr>
          <p:nvPr/>
        </p:nvSpPr>
        <p:spPr bwMode="auto">
          <a:xfrm>
            <a:off x="6553200" y="1752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96654" name="Text Box 46"/>
          <p:cNvSpPr txBox="1">
            <a:spLocks noChangeArrowheads="1"/>
          </p:cNvSpPr>
          <p:nvPr/>
        </p:nvSpPr>
        <p:spPr bwMode="auto">
          <a:xfrm>
            <a:off x="1203325" y="1874838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0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196655" name="Text Box 47"/>
          <p:cNvSpPr txBox="1">
            <a:spLocks noChangeArrowheads="1"/>
          </p:cNvSpPr>
          <p:nvPr/>
        </p:nvSpPr>
        <p:spPr bwMode="auto">
          <a:xfrm>
            <a:off x="1203325" y="333216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196656" name="Text Box 48"/>
          <p:cNvSpPr txBox="1">
            <a:spLocks noChangeArrowheads="1"/>
          </p:cNvSpPr>
          <p:nvPr/>
        </p:nvSpPr>
        <p:spPr bwMode="auto">
          <a:xfrm>
            <a:off x="4479925" y="203676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196657" name="Text Box 49"/>
          <p:cNvSpPr txBox="1">
            <a:spLocks noChangeArrowheads="1"/>
          </p:cNvSpPr>
          <p:nvPr/>
        </p:nvSpPr>
        <p:spPr bwMode="auto">
          <a:xfrm>
            <a:off x="4479925" y="317976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0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196658" name="Text Box 50"/>
          <p:cNvSpPr txBox="1">
            <a:spLocks noChangeArrowheads="1"/>
          </p:cNvSpPr>
          <p:nvPr/>
        </p:nvSpPr>
        <p:spPr bwMode="auto">
          <a:xfrm>
            <a:off x="6705600" y="2682875"/>
            <a:ext cx="2209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  0  Set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16432" name="Text Box 51"/>
          <p:cNvSpPr txBox="1">
            <a:spLocks noChangeArrowheads="1"/>
          </p:cNvSpPr>
          <p:nvPr/>
        </p:nvSpPr>
        <p:spPr bwMode="auto">
          <a:xfrm>
            <a:off x="3717925" y="4526340"/>
            <a:ext cx="14638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0  0      1</a:t>
            </a: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0  1      1</a:t>
            </a: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1  0      1</a:t>
            </a: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1  1      0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6433" name="Text Box 52"/>
          <p:cNvSpPr txBox="1">
            <a:spLocks noChangeArrowheads="1"/>
          </p:cNvSpPr>
          <p:nvPr/>
        </p:nvSpPr>
        <p:spPr bwMode="auto">
          <a:xfrm>
            <a:off x="3811588" y="4195763"/>
            <a:ext cx="17973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X  Y  NAND</a:t>
            </a:r>
            <a:endParaRPr lang="en-US" altLang="en-US" sz="2400">
              <a:latin typeface="+mn-lt"/>
            </a:endParaRPr>
          </a:p>
        </p:txBody>
      </p:sp>
      <p:sp>
        <p:nvSpPr>
          <p:cNvPr id="16434" name="Line 53"/>
          <p:cNvSpPr>
            <a:spLocks noChangeShapeType="1"/>
          </p:cNvSpPr>
          <p:nvPr/>
        </p:nvSpPr>
        <p:spPr bwMode="auto">
          <a:xfrm>
            <a:off x="37338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6435" name="Line 54"/>
          <p:cNvSpPr>
            <a:spLocks noChangeShapeType="1"/>
          </p:cNvSpPr>
          <p:nvPr/>
        </p:nvSpPr>
        <p:spPr bwMode="auto">
          <a:xfrm>
            <a:off x="4572000" y="4191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6436" name="Line 55"/>
          <p:cNvSpPr>
            <a:spLocks noChangeShapeType="1"/>
          </p:cNvSpPr>
          <p:nvPr/>
        </p:nvSpPr>
        <p:spPr bwMode="auto">
          <a:xfrm flipH="1">
            <a:off x="2743200" y="2513013"/>
            <a:ext cx="338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54" grpId="0" autoUpdateAnimBg="0" build="p"/>
      <p:bldP spid="196655" grpId="0" autoUpdateAnimBg="0" build="p"/>
      <p:bldP spid="196656" grpId="0" autoUpdateAnimBg="0" build="p"/>
      <p:bldP spid="196657" grpId="0" autoUpdateAnimBg="0" build="p"/>
      <p:bldP spid="196658" grpId="0" autoUpdateAnimBg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SR Latch (NAND version)</a:t>
            </a:r>
            <a:endParaRPr lang="en-US" dirty="0">
              <a:latin typeface="+mn-lt"/>
            </a:endParaRPr>
          </a:p>
        </p:txBody>
      </p:sp>
      <p:sp>
        <p:nvSpPr>
          <p:cNvPr id="17414" name="Line 3"/>
          <p:cNvSpPr>
            <a:spLocks noChangeShapeType="1"/>
          </p:cNvSpPr>
          <p:nvPr/>
        </p:nvSpPr>
        <p:spPr bwMode="auto">
          <a:xfrm>
            <a:off x="2876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15" name="Line 4"/>
          <p:cNvSpPr>
            <a:spLocks noChangeShapeType="1"/>
          </p:cNvSpPr>
          <p:nvPr/>
        </p:nvSpPr>
        <p:spPr bwMode="auto">
          <a:xfrm>
            <a:off x="2876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16" name="Rectangle 5"/>
          <p:cNvSpPr>
            <a:spLocks noChangeArrowheads="1"/>
          </p:cNvSpPr>
          <p:nvPr/>
        </p:nvSpPr>
        <p:spPr bwMode="auto">
          <a:xfrm>
            <a:off x="1752600" y="1905000"/>
            <a:ext cx="2292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S’</a:t>
            </a:r>
            <a:endParaRPr lang="en-US" altLang="en-US" sz="2400">
              <a:latin typeface="+mn-lt"/>
            </a:endParaRPr>
          </a:p>
        </p:txBody>
      </p:sp>
      <p:sp>
        <p:nvSpPr>
          <p:cNvPr id="17417" name="Rectangle 6"/>
          <p:cNvSpPr>
            <a:spLocks noChangeArrowheads="1"/>
          </p:cNvSpPr>
          <p:nvPr/>
        </p:nvSpPr>
        <p:spPr bwMode="auto">
          <a:xfrm>
            <a:off x="1752600" y="3384550"/>
            <a:ext cx="2436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R’</a:t>
            </a:r>
            <a:endParaRPr lang="en-US" altLang="en-US" sz="2400">
              <a:latin typeface="+mn-lt"/>
            </a:endParaRPr>
          </a:p>
        </p:txBody>
      </p:sp>
      <p:sp>
        <p:nvSpPr>
          <p:cNvPr id="17418" name="Rectangle 7"/>
          <p:cNvSpPr>
            <a:spLocks noChangeArrowheads="1"/>
          </p:cNvSpPr>
          <p:nvPr/>
        </p:nvSpPr>
        <p:spPr bwMode="auto">
          <a:xfrm>
            <a:off x="4205288" y="2095500"/>
            <a:ext cx="2693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Q </a:t>
            </a:r>
            <a:endParaRPr lang="en-US" altLang="en-US" sz="2400">
              <a:latin typeface="+mn-lt"/>
            </a:endParaRPr>
          </a:p>
        </p:txBody>
      </p:sp>
      <p:sp>
        <p:nvSpPr>
          <p:cNvPr id="17419" name="Rectangle 8"/>
          <p:cNvSpPr>
            <a:spLocks noChangeArrowheads="1"/>
          </p:cNvSpPr>
          <p:nvPr/>
        </p:nvSpPr>
        <p:spPr bwMode="auto">
          <a:xfrm>
            <a:off x="4205288" y="3236913"/>
            <a:ext cx="256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Q’</a:t>
            </a:r>
            <a:endParaRPr lang="en-US" altLang="en-US" sz="2400">
              <a:latin typeface="+mn-lt"/>
            </a:endParaRPr>
          </a:p>
        </p:txBody>
      </p:sp>
      <p:sp>
        <p:nvSpPr>
          <p:cNvPr id="17420" name="Line 9"/>
          <p:cNvSpPr>
            <a:spLocks noChangeShapeType="1"/>
          </p:cNvSpPr>
          <p:nvPr/>
        </p:nvSpPr>
        <p:spPr bwMode="auto">
          <a:xfrm flipH="1">
            <a:off x="2428875" y="207327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21" name="Line 10"/>
          <p:cNvSpPr>
            <a:spLocks noChangeShapeType="1"/>
          </p:cNvSpPr>
          <p:nvPr/>
        </p:nvSpPr>
        <p:spPr bwMode="auto">
          <a:xfrm flipH="1">
            <a:off x="2428875" y="2411413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22" name="Line 11"/>
          <p:cNvSpPr>
            <a:spLocks noChangeShapeType="1"/>
          </p:cNvSpPr>
          <p:nvPr/>
        </p:nvSpPr>
        <p:spPr bwMode="auto">
          <a:xfrm flipH="1">
            <a:off x="3486150" y="2243138"/>
            <a:ext cx="211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23" name="Line 12"/>
          <p:cNvSpPr>
            <a:spLocks noChangeShapeType="1"/>
          </p:cNvSpPr>
          <p:nvPr/>
        </p:nvSpPr>
        <p:spPr bwMode="auto">
          <a:xfrm flipH="1">
            <a:off x="2743200" y="1905000"/>
            <a:ext cx="338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24" name="Line 13"/>
          <p:cNvSpPr>
            <a:spLocks noChangeShapeType="1"/>
          </p:cNvSpPr>
          <p:nvPr/>
        </p:nvSpPr>
        <p:spPr bwMode="auto">
          <a:xfrm flipH="1">
            <a:off x="2743200" y="1905000"/>
            <a:ext cx="0" cy="6096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25" name="Arc 14"/>
          <p:cNvSpPr/>
          <p:nvPr/>
        </p:nvSpPr>
        <p:spPr bwMode="auto">
          <a:xfrm>
            <a:off x="3048000" y="1905000"/>
            <a:ext cx="350838" cy="593725"/>
          </a:xfrm>
          <a:custGeom>
            <a:avLst/>
            <a:gdLst>
              <a:gd name="T0" fmla="*/ 2147483646 w 22339"/>
              <a:gd name="T1" fmla="*/ 2147483646 h 43200"/>
              <a:gd name="T2" fmla="*/ 0 w 22339"/>
              <a:gd name="T3" fmla="*/ 2147483646 h 43200"/>
              <a:gd name="T4" fmla="*/ 2147483646 w 22339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9"/>
              <a:gd name="T10" fmla="*/ 0 h 43200"/>
              <a:gd name="T11" fmla="*/ 22339 w 2233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9" h="43200" fill="none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</a:path>
              <a:path w="22339" h="43200" stroke="0" extrusionOk="0">
                <a:moveTo>
                  <a:pt x="52" y="10"/>
                </a:moveTo>
                <a:cubicBezTo>
                  <a:pt x="281" y="3"/>
                  <a:pt x="510" y="-1"/>
                  <a:pt x="739" y="0"/>
                </a:cubicBezTo>
                <a:cubicBezTo>
                  <a:pt x="12668" y="0"/>
                  <a:pt x="22339" y="9670"/>
                  <a:pt x="22339" y="21600"/>
                </a:cubicBezTo>
                <a:cubicBezTo>
                  <a:pt x="22339" y="33529"/>
                  <a:pt x="12668" y="43200"/>
                  <a:pt x="739" y="43200"/>
                </a:cubicBezTo>
                <a:cubicBezTo>
                  <a:pt x="492" y="43200"/>
                  <a:pt x="246" y="43195"/>
                  <a:pt x="-1" y="43187"/>
                </a:cubicBezTo>
                <a:lnTo>
                  <a:pt x="739" y="21600"/>
                </a:lnTo>
                <a:lnTo>
                  <a:pt x="52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26" name="Oval 15"/>
          <p:cNvSpPr>
            <a:spLocks noChangeArrowheads="1"/>
          </p:cNvSpPr>
          <p:nvPr/>
        </p:nvSpPr>
        <p:spPr bwMode="auto">
          <a:xfrm>
            <a:off x="3411538" y="2209800"/>
            <a:ext cx="85725" cy="87313"/>
          </a:xfrm>
          <a:prstGeom prst="ellipse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17427" name="Line 16"/>
          <p:cNvSpPr>
            <a:spLocks noChangeShapeType="1"/>
          </p:cNvSpPr>
          <p:nvPr/>
        </p:nvSpPr>
        <p:spPr bwMode="auto">
          <a:xfrm flipH="1">
            <a:off x="2428875" y="3214688"/>
            <a:ext cx="296863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28" name="Line 17"/>
          <p:cNvSpPr>
            <a:spLocks noChangeShapeType="1"/>
          </p:cNvSpPr>
          <p:nvPr/>
        </p:nvSpPr>
        <p:spPr bwMode="auto">
          <a:xfrm flipH="1">
            <a:off x="2428875" y="3552825"/>
            <a:ext cx="296863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29" name="Line 18"/>
          <p:cNvSpPr>
            <a:spLocks noChangeShapeType="1"/>
          </p:cNvSpPr>
          <p:nvPr/>
        </p:nvSpPr>
        <p:spPr bwMode="auto">
          <a:xfrm flipH="1">
            <a:off x="3486150" y="3384550"/>
            <a:ext cx="211138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30" name="Line 19"/>
          <p:cNvSpPr>
            <a:spLocks noChangeShapeType="1"/>
          </p:cNvSpPr>
          <p:nvPr/>
        </p:nvSpPr>
        <p:spPr bwMode="auto">
          <a:xfrm flipH="1">
            <a:off x="2725738" y="3087688"/>
            <a:ext cx="338137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31" name="Line 20"/>
          <p:cNvSpPr>
            <a:spLocks noChangeShapeType="1"/>
          </p:cNvSpPr>
          <p:nvPr/>
        </p:nvSpPr>
        <p:spPr bwMode="auto">
          <a:xfrm>
            <a:off x="2725738" y="3087688"/>
            <a:ext cx="1587" cy="592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32" name="Line 21"/>
          <p:cNvSpPr>
            <a:spLocks noChangeShapeType="1"/>
          </p:cNvSpPr>
          <p:nvPr/>
        </p:nvSpPr>
        <p:spPr bwMode="auto">
          <a:xfrm>
            <a:off x="2725738" y="3679825"/>
            <a:ext cx="338137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33" name="Arc 22"/>
          <p:cNvSpPr/>
          <p:nvPr/>
        </p:nvSpPr>
        <p:spPr bwMode="auto">
          <a:xfrm>
            <a:off x="3063875" y="3097213"/>
            <a:ext cx="350838" cy="593725"/>
          </a:xfrm>
          <a:custGeom>
            <a:avLst/>
            <a:gdLst>
              <a:gd name="T0" fmla="*/ 2147483646 w 22335"/>
              <a:gd name="T1" fmla="*/ 2147483646 h 43200"/>
              <a:gd name="T2" fmla="*/ 0 w 22335"/>
              <a:gd name="T3" fmla="*/ 2147483646 h 43200"/>
              <a:gd name="T4" fmla="*/ 2147483646 w 22335"/>
              <a:gd name="T5" fmla="*/ 2147483646 h 43200"/>
              <a:gd name="T6" fmla="*/ 0 60000 65536"/>
              <a:gd name="T7" fmla="*/ 0 60000 65536"/>
              <a:gd name="T8" fmla="*/ 0 60000 65536"/>
              <a:gd name="T9" fmla="*/ 0 w 22335"/>
              <a:gd name="T10" fmla="*/ 0 h 43200"/>
              <a:gd name="T11" fmla="*/ 22335 w 223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35" h="43200" fill="none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</a:path>
              <a:path w="22335" h="43200" stroke="0" extrusionOk="0">
                <a:moveTo>
                  <a:pt x="48" y="10"/>
                </a:moveTo>
                <a:cubicBezTo>
                  <a:pt x="277" y="3"/>
                  <a:pt x="506" y="-1"/>
                  <a:pt x="735" y="0"/>
                </a:cubicBezTo>
                <a:cubicBezTo>
                  <a:pt x="12664" y="0"/>
                  <a:pt x="22335" y="9670"/>
                  <a:pt x="22335" y="21600"/>
                </a:cubicBezTo>
                <a:cubicBezTo>
                  <a:pt x="22335" y="33529"/>
                  <a:pt x="12664" y="43200"/>
                  <a:pt x="735" y="43200"/>
                </a:cubicBezTo>
                <a:cubicBezTo>
                  <a:pt x="489" y="43200"/>
                  <a:pt x="244" y="43195"/>
                  <a:pt x="-1" y="43187"/>
                </a:cubicBezTo>
                <a:lnTo>
                  <a:pt x="735" y="21600"/>
                </a:lnTo>
                <a:lnTo>
                  <a:pt x="48" y="10"/>
                </a:lnTo>
                <a:close/>
              </a:path>
            </a:pathLst>
          </a:cu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34" name="Oval 23"/>
          <p:cNvSpPr>
            <a:spLocks noChangeArrowheads="1"/>
          </p:cNvSpPr>
          <p:nvPr/>
        </p:nvSpPr>
        <p:spPr bwMode="auto">
          <a:xfrm>
            <a:off x="3411538" y="3351213"/>
            <a:ext cx="85725" cy="87312"/>
          </a:xfrm>
          <a:prstGeom prst="ellipse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0638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17435" name="Line 24"/>
          <p:cNvSpPr>
            <a:spLocks noChangeShapeType="1"/>
          </p:cNvSpPr>
          <p:nvPr/>
        </p:nvSpPr>
        <p:spPr bwMode="auto">
          <a:xfrm>
            <a:off x="3717925" y="2243138"/>
            <a:ext cx="381000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36" name="Line 25"/>
          <p:cNvSpPr>
            <a:spLocks noChangeShapeType="1"/>
          </p:cNvSpPr>
          <p:nvPr/>
        </p:nvSpPr>
        <p:spPr bwMode="auto">
          <a:xfrm>
            <a:off x="3717925" y="3384550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37" name="Line 26"/>
          <p:cNvSpPr>
            <a:spLocks noChangeShapeType="1"/>
          </p:cNvSpPr>
          <p:nvPr/>
        </p:nvSpPr>
        <p:spPr bwMode="auto">
          <a:xfrm>
            <a:off x="2047875" y="207327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38" name="Line 27"/>
          <p:cNvSpPr>
            <a:spLocks noChangeShapeType="1"/>
          </p:cNvSpPr>
          <p:nvPr/>
        </p:nvSpPr>
        <p:spPr bwMode="auto">
          <a:xfrm>
            <a:off x="2047875" y="3552825"/>
            <a:ext cx="381000" cy="158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39" name="Line 28"/>
          <p:cNvSpPr>
            <a:spLocks noChangeShapeType="1"/>
          </p:cNvSpPr>
          <p:nvPr/>
        </p:nvSpPr>
        <p:spPr bwMode="auto">
          <a:xfrm>
            <a:off x="2428875" y="2433638"/>
            <a:ext cx="1588" cy="21113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40" name="Line 29"/>
          <p:cNvSpPr>
            <a:spLocks noChangeShapeType="1"/>
          </p:cNvSpPr>
          <p:nvPr/>
        </p:nvSpPr>
        <p:spPr bwMode="auto">
          <a:xfrm>
            <a:off x="2428875" y="3003550"/>
            <a:ext cx="1588" cy="211138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41" name="Line 30"/>
          <p:cNvSpPr>
            <a:spLocks noChangeShapeType="1"/>
          </p:cNvSpPr>
          <p:nvPr/>
        </p:nvSpPr>
        <p:spPr bwMode="auto">
          <a:xfrm>
            <a:off x="3760788" y="2263775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42" name="Line 31"/>
          <p:cNvSpPr>
            <a:spLocks noChangeShapeType="1"/>
          </p:cNvSpPr>
          <p:nvPr/>
        </p:nvSpPr>
        <p:spPr bwMode="auto">
          <a:xfrm>
            <a:off x="3760788" y="3003550"/>
            <a:ext cx="1587" cy="381000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43" name="Line 32"/>
          <p:cNvSpPr>
            <a:spLocks noChangeShapeType="1"/>
          </p:cNvSpPr>
          <p:nvPr/>
        </p:nvSpPr>
        <p:spPr bwMode="auto">
          <a:xfrm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44" name="Line 33"/>
          <p:cNvSpPr>
            <a:spLocks noChangeShapeType="1"/>
          </p:cNvSpPr>
          <p:nvPr/>
        </p:nvSpPr>
        <p:spPr bwMode="auto">
          <a:xfrm flipV="1">
            <a:off x="2428875" y="2644775"/>
            <a:ext cx="1331913" cy="358775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45" name="Oval 34"/>
          <p:cNvSpPr>
            <a:spLocks noChangeArrowheads="1"/>
          </p:cNvSpPr>
          <p:nvPr/>
        </p:nvSpPr>
        <p:spPr bwMode="auto">
          <a:xfrm>
            <a:off x="3706813" y="2209800"/>
            <a:ext cx="87312" cy="87313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17446" name="Oval 35"/>
          <p:cNvSpPr>
            <a:spLocks noChangeArrowheads="1"/>
          </p:cNvSpPr>
          <p:nvPr/>
        </p:nvSpPr>
        <p:spPr bwMode="auto">
          <a:xfrm>
            <a:off x="3727450" y="3351213"/>
            <a:ext cx="87313" cy="87312"/>
          </a:xfrm>
          <a:prstGeom prst="ellipse">
            <a:avLst/>
          </a:prstGeom>
          <a:solidFill>
            <a:srgbClr val="000000"/>
          </a:solidFill>
          <a:ln w="20638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+mn-lt"/>
            </a:endParaRPr>
          </a:p>
        </p:txBody>
      </p:sp>
      <p:sp>
        <p:nvSpPr>
          <p:cNvPr id="17447" name="Text Box 36"/>
          <p:cNvSpPr txBox="1">
            <a:spLocks noChangeArrowheads="1"/>
          </p:cNvSpPr>
          <p:nvPr/>
        </p:nvSpPr>
        <p:spPr bwMode="auto">
          <a:xfrm>
            <a:off x="5622925" y="2255838"/>
            <a:ext cx="69762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0  0</a:t>
            </a:r>
            <a:endParaRPr lang="en-US" altLang="en-US" sz="240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0  1</a:t>
            </a:r>
            <a:endParaRPr lang="en-US" altLang="en-US" sz="240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1  0</a:t>
            </a:r>
            <a:endParaRPr lang="en-US" altLang="en-US" sz="240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1  1</a:t>
            </a:r>
            <a:endParaRPr lang="en-US" altLang="en-US" sz="2400">
              <a:latin typeface="+mn-lt"/>
            </a:endParaRPr>
          </a:p>
        </p:txBody>
      </p:sp>
      <p:sp>
        <p:nvSpPr>
          <p:cNvPr id="17448" name="Text Box 37"/>
          <p:cNvSpPr txBox="1">
            <a:spLocks noChangeArrowheads="1"/>
          </p:cNvSpPr>
          <p:nvPr/>
        </p:nvSpPr>
        <p:spPr bwMode="auto">
          <a:xfrm>
            <a:off x="5546725" y="1798638"/>
            <a:ext cx="21239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S’   R’    Q   Q’</a:t>
            </a:r>
            <a:endParaRPr lang="en-US" altLang="en-US" sz="2400">
              <a:latin typeface="+mn-lt"/>
            </a:endParaRPr>
          </a:p>
        </p:txBody>
      </p:sp>
      <p:sp>
        <p:nvSpPr>
          <p:cNvPr id="17449" name="Line 38"/>
          <p:cNvSpPr>
            <a:spLocks noChangeShapeType="1"/>
          </p:cNvSpPr>
          <p:nvPr/>
        </p:nvSpPr>
        <p:spPr bwMode="auto">
          <a:xfrm>
            <a:off x="541020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7450" name="Line 39"/>
          <p:cNvSpPr>
            <a:spLocks noChangeShapeType="1"/>
          </p:cNvSpPr>
          <p:nvPr/>
        </p:nvSpPr>
        <p:spPr bwMode="auto">
          <a:xfrm>
            <a:off x="6553200" y="1752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0440" name="Text Box 40"/>
          <p:cNvSpPr txBox="1">
            <a:spLocks noChangeArrowheads="1"/>
          </p:cNvSpPr>
          <p:nvPr/>
        </p:nvSpPr>
        <p:spPr bwMode="auto">
          <a:xfrm>
            <a:off x="1203325" y="1874838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230441" name="Text Box 41"/>
          <p:cNvSpPr txBox="1">
            <a:spLocks noChangeArrowheads="1"/>
          </p:cNvSpPr>
          <p:nvPr/>
        </p:nvSpPr>
        <p:spPr bwMode="auto">
          <a:xfrm>
            <a:off x="1203325" y="333216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230442" name="Text Box 42"/>
          <p:cNvSpPr txBox="1">
            <a:spLocks noChangeArrowheads="1"/>
          </p:cNvSpPr>
          <p:nvPr/>
        </p:nvSpPr>
        <p:spPr bwMode="auto">
          <a:xfrm>
            <a:off x="4479925" y="203676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230443" name="Text Box 43"/>
          <p:cNvSpPr txBox="1">
            <a:spLocks noChangeArrowheads="1"/>
          </p:cNvSpPr>
          <p:nvPr/>
        </p:nvSpPr>
        <p:spPr bwMode="auto">
          <a:xfrm>
            <a:off x="4479925" y="3179763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0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230444" name="Text Box 44"/>
          <p:cNvSpPr txBox="1">
            <a:spLocks noChangeArrowheads="1"/>
          </p:cNvSpPr>
          <p:nvPr/>
        </p:nvSpPr>
        <p:spPr bwMode="auto">
          <a:xfrm>
            <a:off x="6705600" y="3332163"/>
            <a:ext cx="15504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  0  Hold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17456" name="Text Box 45"/>
          <p:cNvSpPr txBox="1">
            <a:spLocks noChangeArrowheads="1"/>
          </p:cNvSpPr>
          <p:nvPr/>
        </p:nvSpPr>
        <p:spPr bwMode="auto">
          <a:xfrm>
            <a:off x="3733800" y="4510894"/>
            <a:ext cx="14638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0  0      1</a:t>
            </a: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0  1      1</a:t>
            </a: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1  0      1</a:t>
            </a: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 1  1      0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7457" name="Text Box 46"/>
          <p:cNvSpPr txBox="1">
            <a:spLocks noChangeArrowheads="1"/>
          </p:cNvSpPr>
          <p:nvPr/>
        </p:nvSpPr>
        <p:spPr bwMode="auto">
          <a:xfrm>
            <a:off x="3811588" y="4195763"/>
            <a:ext cx="17973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</a:rPr>
              <a:t>X  Y  NAND</a:t>
            </a:r>
            <a:endParaRPr lang="en-US" altLang="en-US" sz="2400">
              <a:latin typeface="+mn-lt"/>
            </a:endParaRPr>
          </a:p>
        </p:txBody>
      </p:sp>
      <p:sp>
        <p:nvSpPr>
          <p:cNvPr id="17458" name="Line 47"/>
          <p:cNvSpPr>
            <a:spLocks noChangeShapeType="1"/>
          </p:cNvSpPr>
          <p:nvPr/>
        </p:nvSpPr>
        <p:spPr bwMode="auto">
          <a:xfrm>
            <a:off x="37338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7459" name="Line 48"/>
          <p:cNvSpPr>
            <a:spLocks noChangeShapeType="1"/>
          </p:cNvSpPr>
          <p:nvPr/>
        </p:nvSpPr>
        <p:spPr bwMode="auto">
          <a:xfrm>
            <a:off x="4572000" y="4191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7460" name="Line 49"/>
          <p:cNvSpPr>
            <a:spLocks noChangeShapeType="1"/>
          </p:cNvSpPr>
          <p:nvPr/>
        </p:nvSpPr>
        <p:spPr bwMode="auto">
          <a:xfrm flipH="1">
            <a:off x="2743200" y="2513013"/>
            <a:ext cx="338138" cy="1587"/>
          </a:xfrm>
          <a:prstGeom prst="line">
            <a:avLst/>
          </a:prstGeom>
          <a:noFill/>
          <a:ln w="2063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461" name="Text Box 50"/>
          <p:cNvSpPr txBox="1">
            <a:spLocks noChangeArrowheads="1"/>
          </p:cNvSpPr>
          <p:nvPr/>
        </p:nvSpPr>
        <p:spPr bwMode="auto">
          <a:xfrm>
            <a:off x="6705600" y="2590800"/>
            <a:ext cx="13468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+mn-lt"/>
              </a:rPr>
              <a:t>1  0  Set</a:t>
            </a:r>
            <a:endParaRPr lang="en-US" altLang="en-US" sz="2400" b="1">
              <a:solidFill>
                <a:schemeClr val="hlink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40" grpId="0" autoUpdateAnimBg="0" build="p"/>
      <p:bldP spid="230441" grpId="0" autoUpdateAnimBg="0" build="p"/>
      <p:bldP spid="230442" grpId="0" autoUpdateAnimBg="0" build="p"/>
      <p:bldP spid="230443" grpId="0" autoUpdateAnimBg="0" build="p"/>
      <p:bldP spid="230444" grpId="0" autoUpdateAnimBg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6849</Words>
  <Application>WPS Presentation</Application>
  <PresentationFormat>On-screen Show (4:3)</PresentationFormat>
  <Paragraphs>918</Paragraphs>
  <Slides>34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34</vt:i4>
      </vt:variant>
    </vt:vector>
  </HeadingPairs>
  <TitlesOfParts>
    <vt:vector size="64" baseType="lpstr">
      <vt:lpstr>Arial</vt:lpstr>
      <vt:lpstr>SimSun</vt:lpstr>
      <vt:lpstr>Wingdings</vt:lpstr>
      <vt:lpstr>Times New Roman</vt:lpstr>
      <vt:lpstr>Comic Sans MS</vt:lpstr>
      <vt:lpstr>Garamond</vt:lpstr>
      <vt:lpstr>Microsoft YaHei</vt:lpstr>
      <vt:lpstr>Arial Unicode MS</vt:lpstr>
      <vt:lpstr>Times</vt:lpstr>
      <vt:lpstr>MS PGothic</vt:lpstr>
      <vt:lpstr>Times-Roman</vt:lpstr>
      <vt:lpstr>Helvetica</vt:lpstr>
      <vt:lpstr>Tahoma</vt:lpstr>
      <vt:lpstr>Symbol</vt:lpstr>
      <vt:lpstr>Network</vt:lpstr>
      <vt:lpstr>Default Design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Sequential Circuits</vt:lpstr>
      <vt:lpstr>Sequential Circuits (cont.)</vt:lpstr>
      <vt:lpstr>Sequential Logic: Concept</vt:lpstr>
      <vt:lpstr>Synchronous vs. Asynchronous machines</vt:lpstr>
      <vt:lpstr>Clock Signal</vt:lpstr>
      <vt:lpstr>Synchronous Sequential Circuits: Flip flops as state memory</vt:lpstr>
      <vt:lpstr>SR Latch (NAND version)</vt:lpstr>
      <vt:lpstr>SR Latch (NAND version)</vt:lpstr>
      <vt:lpstr>SR Latch (NAND version)</vt:lpstr>
      <vt:lpstr>SR Latch (NAND version)</vt:lpstr>
      <vt:lpstr>SR Latch (NAND version)</vt:lpstr>
      <vt:lpstr>SR Latch (NOR version)</vt:lpstr>
      <vt:lpstr>SR Latch with Enable signal (Gated SR Latch)</vt:lpstr>
      <vt:lpstr>SR Latch with Enable signal (cont.)</vt:lpstr>
      <vt:lpstr>Flip-Flops</vt:lpstr>
      <vt:lpstr>Alternatives in FF choice</vt:lpstr>
      <vt:lpstr>Edged-Triggered SR FF</vt:lpstr>
      <vt:lpstr>D Latch</vt:lpstr>
      <vt:lpstr>D Latch (cont.)</vt:lpstr>
      <vt:lpstr>D latch: store it and look it up </vt:lpstr>
      <vt:lpstr>D flip-flop</vt:lpstr>
      <vt:lpstr>Flip-Flop Vs. Latch</vt:lpstr>
      <vt:lpstr>Flip-Flop Vs. Latch (cont.)</vt:lpstr>
      <vt:lpstr>Clock Edges</vt:lpstr>
      <vt:lpstr>PGT &amp; NGT</vt:lpstr>
      <vt:lpstr>Flip-Flop Timing</vt:lpstr>
      <vt:lpstr>Asynchronous Inputs</vt:lpstr>
      <vt:lpstr>D Flip-Flop: PR &amp; CLR Timing</vt:lpstr>
      <vt:lpstr>JK-FF</vt:lpstr>
      <vt:lpstr>JK Flip-Flop: Timing Diagram</vt:lpstr>
      <vt:lpstr>PowerPoint 演示文稿</vt:lpstr>
      <vt:lpstr>PowerPoint 演示文稿</vt:lpstr>
      <vt:lpstr>PowerPoint 演示文稿</vt:lpstr>
    </vt:vector>
  </TitlesOfParts>
  <Company>Universiti Malaya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WRES1103</dc:title>
  <dc:creator>user</dc:creator>
  <cp:lastModifiedBy>Lenovo</cp:lastModifiedBy>
  <cp:revision>267</cp:revision>
  <dcterms:created xsi:type="dcterms:W3CDTF">2004-11-02T03:21:00Z</dcterms:created>
  <dcterms:modified xsi:type="dcterms:W3CDTF">2024-09-19T04:52:21Z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A34F090017454D43813AD2066DC0277E_12</vt:lpwstr>
  </property>
  <property fmtid="{D5CDD505-2E9C-101B-9397-08002B2CF9AE}" pid="3" name="KSOProductBuildVer">
    <vt:lpwstr>1033-12.2.0.18283</vt:lpwstr>
  </property>
</Properties>
</file>