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sldIdLst>
    <p:sldId id="352" r:id="rId4"/>
    <p:sldId id="280" r:id="rId5"/>
    <p:sldId id="1878" r:id="rId6"/>
    <p:sldId id="309" r:id="rId7"/>
    <p:sldId id="320" r:id="rId8"/>
    <p:sldId id="327" r:id="rId9"/>
    <p:sldId id="261" r:id="rId10"/>
    <p:sldId id="277" r:id="rId11"/>
    <p:sldId id="260" r:id="rId12"/>
    <p:sldId id="338" r:id="rId13"/>
    <p:sldId id="262" r:id="rId14"/>
    <p:sldId id="263" r:id="rId15"/>
    <p:sldId id="264" r:id="rId16"/>
    <p:sldId id="265" r:id="rId17"/>
    <p:sldId id="257" r:id="rId18"/>
    <p:sldId id="258" r:id="rId19"/>
    <p:sldId id="259" r:id="rId20"/>
    <p:sldId id="1867" r:id="rId21"/>
  </p:sldIdLst>
  <p:sldSz cx="9144000" cy="6858000" type="screen4x3"/>
  <p:notesSz cx="6735445" cy="98659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3" autoAdjust="0"/>
    <p:restoredTop sz="94649"/>
  </p:normalViewPr>
  <p:slideViewPr>
    <p:cSldViewPr showGuides="1">
      <p:cViewPr varScale="1">
        <p:scale>
          <a:sx n="88" d="100"/>
          <a:sy n="88" d="100"/>
        </p:scale>
        <p:origin x="200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</a:fld>
            <a:endParaRPr lang="en-US" altLang="en-US"/>
          </a:p>
        </p:txBody>
      </p:sp>
      <p:grpSp>
        <p:nvGrpSpPr>
          <p:cNvPr id="95240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0E097A76-C5EF-414F-9BA2-23638C527C07}" type="datetime1">
              <a:rPr lang="en-US"/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</a:fld>
            <a:endParaRPr lang="en-US" altLang="en-US"/>
          </a:p>
        </p:txBody>
      </p:sp>
      <p:grpSp>
        <p:nvGrpSpPr>
          <p:cNvPr id="94216" name="Group 8"/>
          <p:cNvGrpSpPr/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Lecture 08: Digital System Design</a:t>
            </a:r>
            <a:endParaRPr lang="en-US" sz="32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.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www.ru.ac.bd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Dr. Mahboob Qaosar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JK flip-flop inputs</a:t>
            </a:r>
            <a:endParaRPr lang="en-US" alt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343400"/>
          </a:xfrm>
        </p:spPr>
        <p:txBody>
          <a:bodyPr/>
          <a:lstStyle/>
          <a:p>
            <a:r>
              <a:rPr lang="en-US" altLang="en-US" dirty="0"/>
              <a:t>If we use JK flip-flops instead, then we have to compute the JK inputs for each flip-flop.</a:t>
            </a:r>
            <a:endParaRPr lang="en-US" altLang="en-US" dirty="0"/>
          </a:p>
          <a:p>
            <a:r>
              <a:rPr lang="en-US" altLang="en-US" dirty="0"/>
              <a:t>Look at the present and desired next state, and use the excitation table on the right.</a:t>
            </a:r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600" y="4038600"/>
          <a:ext cx="6096000" cy="2286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Q(t)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Q(t+1)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8600" y="447675"/>
            <a:ext cx="85344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/>
            <a:r>
              <a:rPr lang="en-US" sz="3700" b="1"/>
              <a:t>Design of Mod-6 Synchronous  counter</a:t>
            </a:r>
            <a:endParaRPr lang="en-US" sz="3700" b="1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28600" y="1905000"/>
            <a:ext cx="8686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/>
              <a:t>The  count sequence for Mod-6 counter is as follows:</a:t>
            </a:r>
            <a:endParaRPr lang="en-US" sz="26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/>
              <a:t>000,010,011,110,101,001</a:t>
            </a:r>
            <a:endParaRPr lang="en-US" sz="26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/>
              <a:t>Excitation table is  formed for given count sequence.</a:t>
            </a:r>
            <a:endParaRPr lang="en-US" sz="26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/>
              <a:t>Flip-flop inputs are derived from present state and next state.</a:t>
            </a:r>
            <a:endParaRPr lang="en-US" sz="26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/>
              <a:t>From K –map simplification  the Flip-flop input equations are obtained.</a:t>
            </a:r>
            <a:endParaRPr lang="en-US" sz="26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600"/>
              <a:t>Logic diagram of Mod-6 counter is drawn by using JK-FF and logic gates.</a:t>
            </a:r>
            <a:endParaRPr lang="en-US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229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6629" y="3629"/>
          <a:ext cx="2895600" cy="1854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"/>
                <a:gridCol w="914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Q(t)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Q(t+1)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924800" cy="651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7700"/>
            <a:ext cx="8763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893763" y="228600"/>
            <a:ext cx="6954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Arial" panose="020B0604020202020204" pitchFamily="34" charset="0"/>
              </a:rPr>
              <a:t>Counters Based on Shift Register</a:t>
            </a:r>
            <a:endParaRPr lang="en-US" sz="3200" b="1">
              <a:latin typeface="Arial" panose="020B0604020202020204" pitchFamily="34" charset="0"/>
            </a:endParaRPr>
          </a:p>
        </p:txBody>
      </p:sp>
      <p:pic>
        <p:nvPicPr>
          <p:cNvPr id="2051" name="Picture 3" descr="12"/>
          <p:cNvPicPr>
            <a:picLocks noChangeAspect="1" noChangeArrowheads="1"/>
          </p:cNvPicPr>
          <p:nvPr/>
        </p:nvPicPr>
        <p:blipFill>
          <a:blip r:embed="rId1">
            <a:grayscl/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3" y="990600"/>
            <a:ext cx="8305800" cy="293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56293" y="4267200"/>
            <a:ext cx="83058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6725" indent="-466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The output of LSB FF is connected as D input to MSB FF.</a:t>
            </a:r>
            <a:endParaRPr 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This is commonly called as Ring Counter or Circular Counter.</a:t>
            </a:r>
            <a:endParaRPr 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The data is shifted to right with each clock pulse. </a:t>
            </a:r>
            <a:endParaRPr 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This counter has four different states. </a:t>
            </a:r>
            <a:endParaRPr 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This can be extended to any no. of bits.</a:t>
            </a:r>
            <a:endParaRPr lang="en-US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/>
              <a:t>Twisted Ring Counter or Johnson Counter</a:t>
            </a:r>
            <a:endParaRPr lang="en-US" sz="3200" b="1"/>
          </a:p>
        </p:txBody>
      </p:sp>
      <p:pic>
        <p:nvPicPr>
          <p:cNvPr id="3075" name="Picture 3" descr="13"/>
          <p:cNvPicPr>
            <a:picLocks noChangeAspect="1" noChangeArrowheads="1"/>
          </p:cNvPicPr>
          <p:nvPr/>
        </p:nvPicPr>
        <p:blipFill>
          <a:blip r:embed="rId1">
            <a:grayscl/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12" b="4967"/>
          <a:stretch>
            <a:fillRect/>
          </a:stretch>
        </p:blipFill>
        <p:spPr bwMode="auto">
          <a:xfrm>
            <a:off x="0" y="1300163"/>
            <a:ext cx="89916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71500" y="4319588"/>
            <a:ext cx="80010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The complement output of LSB FF is connected as D input to MSB FF.</a:t>
            </a:r>
            <a:endParaRPr 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This is commonly called as Johnson Counter.</a:t>
            </a:r>
            <a:endParaRPr 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The data is shifted to right with each clock pulse. </a:t>
            </a:r>
            <a:endParaRPr 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This counter has eight different states. </a:t>
            </a:r>
            <a:endParaRPr lang="en-US" sz="22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sym typeface="Symbol" panose="05050102010706020507" pitchFamily="18" charset="2"/>
              </a:rPr>
              <a:t>This can be extended to any no. of bits.</a:t>
            </a:r>
            <a:endParaRPr lang="en-US" sz="2200" dirty="0">
              <a:latin typeface="Arial" panose="020B0604020202020204" pitchFamily="34" charset="0"/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62200" y="7620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Mod-8 Johnson Counter</a:t>
            </a:r>
            <a:endParaRPr 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15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1">
                <a:latin typeface="Arial" panose="020B0604020202020204" pitchFamily="34" charset="0"/>
              </a:rPr>
              <a:t>Mod-7 Twisted Ring Counter</a:t>
            </a:r>
            <a:endParaRPr lang="en-US" sz="3200" b="1">
              <a:latin typeface="Arial" panose="020B0604020202020204" pitchFamily="34" charset="0"/>
            </a:endParaRPr>
          </a:p>
        </p:txBody>
      </p:sp>
      <p:pic>
        <p:nvPicPr>
          <p:cNvPr id="4099" name="Picture 3" descr="14"/>
          <p:cNvPicPr>
            <a:picLocks noChangeAspect="1" noChangeArrowheads="1"/>
          </p:cNvPicPr>
          <p:nvPr/>
        </p:nvPicPr>
        <p:blipFill>
          <a:blip r:embed="rId1">
            <a:grayscl/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r="13226" b="5460"/>
          <a:stretch>
            <a:fillRect/>
          </a:stretch>
        </p:blipFill>
        <p:spPr bwMode="auto">
          <a:xfrm>
            <a:off x="103188" y="1066800"/>
            <a:ext cx="8431212" cy="31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744538" y="4572000"/>
            <a:ext cx="7789862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sym typeface="Symbol" panose="05050102010706020507" pitchFamily="18" charset="2"/>
              </a:rPr>
              <a:t>The D input to MSB FF is</a:t>
            </a:r>
            <a:endParaRPr lang="en-US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sym typeface="Symbol" panose="05050102010706020507" pitchFamily="18" charset="2"/>
              </a:rPr>
              <a:t>The counter follows seven different states with application of clock input.</a:t>
            </a:r>
            <a:endParaRPr lang="en-US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sym typeface="Symbol" panose="05050102010706020507" pitchFamily="18" charset="2"/>
              </a:rPr>
              <a:t>By changing feedback different counters can be obtained.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86200" y="2971800"/>
            <a:ext cx="1770022" cy="8382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End</a:t>
            </a:r>
            <a:endParaRPr lang="en-US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Ripple/Asynchronous Counter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Only the first flip-flop is clocked by an external clock. All subsequent flip-flops are clocked by the output of the preceding flip-flop.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Asynchronous counters are slower than synchronous counters because of the delay in the transmission of the pulses from flip-flop to flip-flop.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fg08_0030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714375"/>
            <a:ext cx="6332537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42938" y="5643563"/>
            <a:ext cx="72866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3-bit asynchronous binary counter and its timing diagram for one cycle. </a:t>
            </a:r>
            <a:endParaRPr lang="ar-SA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Ripple Effect…</a:t>
            </a:r>
            <a:endParaRPr lang="en-US" altLang="en-US"/>
          </a:p>
        </p:txBody>
      </p:sp>
      <p:grpSp>
        <p:nvGrpSpPr>
          <p:cNvPr id="103444" name="Group 20"/>
          <p:cNvGrpSpPr/>
          <p:nvPr/>
        </p:nvGrpSpPr>
        <p:grpSpPr bwMode="auto">
          <a:xfrm>
            <a:off x="2378075" y="1501775"/>
            <a:ext cx="4175125" cy="3222625"/>
            <a:chOff x="1498" y="576"/>
            <a:chExt cx="2630" cy="2030"/>
          </a:xfrm>
        </p:grpSpPr>
        <p:pic>
          <p:nvPicPr>
            <p:cNvPr id="103430" name="Picture 6" descr="ltime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76"/>
              <a:ext cx="2256" cy="2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34" name="Text Box 10"/>
            <p:cNvSpPr txBox="1">
              <a:spLocks noChangeArrowheads="1"/>
            </p:cNvSpPr>
            <p:nvPr/>
          </p:nvSpPr>
          <p:spPr bwMode="auto">
            <a:xfrm>
              <a:off x="1498" y="1158"/>
              <a:ext cx="389" cy="1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17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Q0</a:t>
              </a:r>
              <a:endParaRPr lang="en-US" altLang="en-US">
                <a:latin typeface="Verdana" panose="020B0604030504040204" pitchFamily="34" charset="0"/>
              </a:endParaRPr>
            </a:p>
            <a:p>
              <a:pPr algn="r" eaLnBrk="0" hangingPunct="0">
                <a:lnSpc>
                  <a:spcPct val="17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Q1</a:t>
              </a:r>
              <a:endParaRPr lang="en-US" altLang="en-US">
                <a:latin typeface="Verdana" panose="020B0604030504040204" pitchFamily="34" charset="0"/>
              </a:endParaRPr>
            </a:p>
            <a:p>
              <a:pPr algn="r" eaLnBrk="0" hangingPunct="0">
                <a:lnSpc>
                  <a:spcPct val="17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Q2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</p:grpSp>
      <p:cxnSp>
        <p:nvCxnSpPr>
          <p:cNvPr id="103459" name="AutoShape 35"/>
          <p:cNvCxnSpPr>
            <a:cxnSpLocks noChangeShapeType="1"/>
          </p:cNvCxnSpPr>
          <p:nvPr/>
        </p:nvCxnSpPr>
        <p:spPr bwMode="auto">
          <a:xfrm>
            <a:off x="4406900" y="2251075"/>
            <a:ext cx="203200" cy="546100"/>
          </a:xfrm>
          <a:prstGeom prst="curvedConnector3">
            <a:avLst>
              <a:gd name="adj1" fmla="val 212500"/>
            </a:avLst>
          </a:prstGeom>
          <a:noFill/>
          <a:ln w="25400">
            <a:solidFill>
              <a:srgbClr val="FF0000"/>
            </a:solidFill>
            <a:round/>
            <a:headEnd type="oval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60" name="AutoShape 36"/>
          <p:cNvCxnSpPr>
            <a:cxnSpLocks noChangeShapeType="1"/>
          </p:cNvCxnSpPr>
          <p:nvPr/>
        </p:nvCxnSpPr>
        <p:spPr bwMode="auto">
          <a:xfrm>
            <a:off x="4635500" y="2924175"/>
            <a:ext cx="203200" cy="546100"/>
          </a:xfrm>
          <a:prstGeom prst="curvedConnector3">
            <a:avLst>
              <a:gd name="adj1" fmla="val 212500"/>
            </a:avLst>
          </a:prstGeom>
          <a:noFill/>
          <a:ln w="25400">
            <a:solidFill>
              <a:srgbClr val="FF0000"/>
            </a:solidFill>
            <a:round/>
            <a:headEnd type="oval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461" name="AutoShape 37"/>
          <p:cNvCxnSpPr>
            <a:cxnSpLocks noChangeShapeType="1"/>
          </p:cNvCxnSpPr>
          <p:nvPr/>
        </p:nvCxnSpPr>
        <p:spPr bwMode="auto">
          <a:xfrm>
            <a:off x="4876800" y="3597275"/>
            <a:ext cx="203200" cy="546100"/>
          </a:xfrm>
          <a:prstGeom prst="curvedConnector3">
            <a:avLst>
              <a:gd name="adj1" fmla="val 212500"/>
            </a:avLst>
          </a:prstGeom>
          <a:noFill/>
          <a:ln w="25400">
            <a:solidFill>
              <a:srgbClr val="FF0000"/>
            </a:solidFill>
            <a:round/>
            <a:headEnd type="oval" w="lg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3429" name="Picture 5" descr="q2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91125"/>
            <a:ext cx="8651875" cy="12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65" name="Group 41"/>
          <p:cNvGrpSpPr/>
          <p:nvPr/>
        </p:nvGrpSpPr>
        <p:grpSpPr bwMode="auto">
          <a:xfrm>
            <a:off x="4191000" y="4318000"/>
            <a:ext cx="1066800" cy="2235200"/>
            <a:chOff x="2640" y="2720"/>
            <a:chExt cx="672" cy="1408"/>
          </a:xfrm>
        </p:grpSpPr>
        <p:sp>
          <p:nvSpPr>
            <p:cNvPr id="103431" name="Oval 7"/>
            <p:cNvSpPr>
              <a:spLocks noChangeArrowheads="1"/>
            </p:cNvSpPr>
            <p:nvPr/>
          </p:nvSpPr>
          <p:spPr bwMode="auto">
            <a:xfrm>
              <a:off x="2640" y="3120"/>
              <a:ext cx="672" cy="10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62" name="Freeform 38"/>
            <p:cNvSpPr/>
            <p:nvPr/>
          </p:nvSpPr>
          <p:spPr bwMode="auto">
            <a:xfrm>
              <a:off x="2864" y="2720"/>
              <a:ext cx="192" cy="432"/>
            </a:xfrm>
            <a:custGeom>
              <a:avLst/>
              <a:gdLst>
                <a:gd name="T0" fmla="*/ 192 w 192"/>
                <a:gd name="T1" fmla="*/ 576 h 576"/>
                <a:gd name="T2" fmla="*/ 144 w 192"/>
                <a:gd name="T3" fmla="*/ 288 h 576"/>
                <a:gd name="T4" fmla="*/ 96 w 192"/>
                <a:gd name="T5" fmla="*/ 432 h 576"/>
                <a:gd name="T6" fmla="*/ 0 w 192"/>
                <a:gd name="T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576">
                  <a:moveTo>
                    <a:pt x="192" y="576"/>
                  </a:moveTo>
                  <a:lnTo>
                    <a:pt x="144" y="288"/>
                  </a:lnTo>
                  <a:lnTo>
                    <a:pt x="96" y="432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Ripple Effect…The Problem</a:t>
            </a:r>
            <a:endParaRPr lang="en-US" altLang="en-US"/>
          </a:p>
        </p:txBody>
      </p:sp>
      <p:grpSp>
        <p:nvGrpSpPr>
          <p:cNvPr id="114695" name="Group 7"/>
          <p:cNvGrpSpPr/>
          <p:nvPr/>
        </p:nvGrpSpPr>
        <p:grpSpPr bwMode="auto">
          <a:xfrm>
            <a:off x="2378075" y="1419225"/>
            <a:ext cx="4175125" cy="3222625"/>
            <a:chOff x="1498" y="576"/>
            <a:chExt cx="2630" cy="2030"/>
          </a:xfrm>
        </p:grpSpPr>
        <p:pic>
          <p:nvPicPr>
            <p:cNvPr id="114696" name="Picture 8" descr="ltime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576"/>
              <a:ext cx="2256" cy="2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697" name="Text Box 9"/>
            <p:cNvSpPr txBox="1">
              <a:spLocks noChangeArrowheads="1"/>
            </p:cNvSpPr>
            <p:nvPr/>
          </p:nvSpPr>
          <p:spPr bwMode="auto">
            <a:xfrm>
              <a:off x="1498" y="1158"/>
              <a:ext cx="389" cy="1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17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Q0</a:t>
              </a:r>
              <a:endParaRPr lang="en-US" altLang="en-US">
                <a:latin typeface="Verdana" panose="020B0604030504040204" pitchFamily="34" charset="0"/>
              </a:endParaRPr>
            </a:p>
            <a:p>
              <a:pPr algn="r" eaLnBrk="0" hangingPunct="0">
                <a:lnSpc>
                  <a:spcPct val="17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Q1</a:t>
              </a:r>
              <a:endParaRPr lang="en-US" altLang="en-US">
                <a:latin typeface="Verdana" panose="020B0604030504040204" pitchFamily="34" charset="0"/>
              </a:endParaRPr>
            </a:p>
            <a:p>
              <a:pPr algn="r" eaLnBrk="0" hangingPunct="0">
                <a:lnSpc>
                  <a:spcPct val="170000"/>
                </a:lnSpc>
              </a:pPr>
              <a:r>
                <a:rPr lang="en-US" altLang="en-US">
                  <a:latin typeface="Verdana" panose="020B0604030504040204" pitchFamily="34" charset="0"/>
                </a:rPr>
                <a:t>Q2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</p:grp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4876800" y="2333625"/>
            <a:ext cx="0" cy="406717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4722" name="Group 34"/>
          <p:cNvGrpSpPr/>
          <p:nvPr/>
        </p:nvGrpSpPr>
        <p:grpSpPr bwMode="auto">
          <a:xfrm>
            <a:off x="3086100" y="2333625"/>
            <a:ext cx="1536700" cy="3290888"/>
            <a:chOff x="1944" y="1152"/>
            <a:chExt cx="968" cy="2073"/>
          </a:xfrm>
        </p:grpSpPr>
        <p:sp>
          <p:nvSpPr>
            <p:cNvPr id="114700" name="Line 12"/>
            <p:cNvSpPr>
              <a:spLocks noChangeShapeType="1"/>
            </p:cNvSpPr>
            <p:nvPr/>
          </p:nvSpPr>
          <p:spPr bwMode="auto">
            <a:xfrm>
              <a:off x="2912" y="1152"/>
              <a:ext cx="0" cy="20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3" name="Text Box 15"/>
            <p:cNvSpPr txBox="1">
              <a:spLocks noChangeArrowheads="1"/>
            </p:cNvSpPr>
            <p:nvPr/>
          </p:nvSpPr>
          <p:spPr bwMode="auto">
            <a:xfrm>
              <a:off x="2400" y="2592"/>
              <a:ext cx="2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>
                  <a:latin typeface="Verdana" panose="020B0604030504040204" pitchFamily="34" charset="0"/>
                </a:rPr>
                <a:t>3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4715" name="AutoShape 27"/>
            <p:cNvSpPr>
              <a:spLocks noChangeArrowheads="1"/>
            </p:cNvSpPr>
            <p:nvPr/>
          </p:nvSpPr>
          <p:spPr bwMode="auto">
            <a:xfrm>
              <a:off x="1944" y="2496"/>
              <a:ext cx="960" cy="480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23" name="Group 35"/>
          <p:cNvGrpSpPr/>
          <p:nvPr/>
        </p:nvGrpSpPr>
        <p:grpSpPr bwMode="auto">
          <a:xfrm>
            <a:off x="5105400" y="2333625"/>
            <a:ext cx="1524000" cy="3290888"/>
            <a:chOff x="3216" y="1152"/>
            <a:chExt cx="960" cy="2073"/>
          </a:xfrm>
        </p:grpSpPr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3506" y="2592"/>
              <a:ext cx="2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>
                  <a:latin typeface="Verdana" panose="020B0604030504040204" pitchFamily="34" charset="0"/>
                </a:rPr>
                <a:t>4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4716" name="Line 28"/>
            <p:cNvSpPr>
              <a:spLocks noChangeShapeType="1"/>
            </p:cNvSpPr>
            <p:nvPr/>
          </p:nvSpPr>
          <p:spPr bwMode="auto">
            <a:xfrm>
              <a:off x="3216" y="1152"/>
              <a:ext cx="0" cy="20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7" name="AutoShape 29"/>
            <p:cNvSpPr>
              <a:spLocks noChangeArrowheads="1"/>
            </p:cNvSpPr>
            <p:nvPr/>
          </p:nvSpPr>
          <p:spPr bwMode="auto">
            <a:xfrm flipH="1">
              <a:off x="3216" y="2496"/>
              <a:ext cx="960" cy="480"/>
            </a:xfrm>
            <a:prstGeom prst="leftArrow">
              <a:avLst>
                <a:gd name="adj1" fmla="val 50000"/>
                <a:gd name="adj2" fmla="val 50000"/>
              </a:avLst>
            </a:prstGeom>
            <a:noFill/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724" name="Group 36"/>
          <p:cNvGrpSpPr/>
          <p:nvPr/>
        </p:nvGrpSpPr>
        <p:grpSpPr bwMode="auto">
          <a:xfrm>
            <a:off x="4267200" y="5597525"/>
            <a:ext cx="492125" cy="774700"/>
            <a:chOff x="2688" y="3208"/>
            <a:chExt cx="310" cy="488"/>
          </a:xfrm>
        </p:grpSpPr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2760" y="3408"/>
              <a:ext cx="2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>
                  <a:latin typeface="Verdana" panose="020B0604030504040204" pitchFamily="34" charset="0"/>
                </a:rPr>
                <a:t>2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4720" name="Freeform 32"/>
            <p:cNvSpPr/>
            <p:nvPr/>
          </p:nvSpPr>
          <p:spPr bwMode="auto">
            <a:xfrm>
              <a:off x="2688" y="3208"/>
              <a:ext cx="225" cy="463"/>
            </a:xfrm>
            <a:custGeom>
              <a:avLst/>
              <a:gdLst>
                <a:gd name="T0" fmla="*/ 0 w 225"/>
                <a:gd name="T1" fmla="*/ 463 h 463"/>
                <a:gd name="T2" fmla="*/ 0 w 225"/>
                <a:gd name="T3" fmla="*/ 223 h 463"/>
                <a:gd name="T4" fmla="*/ 225 w 225"/>
                <a:gd name="T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" h="463">
                  <a:moveTo>
                    <a:pt x="0" y="463"/>
                  </a:moveTo>
                  <a:lnTo>
                    <a:pt x="0" y="223"/>
                  </a:lnTo>
                  <a:lnTo>
                    <a:pt x="225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725" name="Group 37"/>
          <p:cNvGrpSpPr/>
          <p:nvPr/>
        </p:nvGrpSpPr>
        <p:grpSpPr bwMode="auto">
          <a:xfrm>
            <a:off x="4953000" y="5597525"/>
            <a:ext cx="469900" cy="774700"/>
            <a:chOff x="3120" y="3208"/>
            <a:chExt cx="296" cy="488"/>
          </a:xfrm>
        </p:grpSpPr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3120" y="3408"/>
              <a:ext cx="2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en-US">
                  <a:latin typeface="Verdana" panose="020B0604030504040204" pitchFamily="34" charset="0"/>
                </a:rPr>
                <a:t>0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14721" name="Freeform 33"/>
            <p:cNvSpPr/>
            <p:nvPr/>
          </p:nvSpPr>
          <p:spPr bwMode="auto">
            <a:xfrm flipH="1">
              <a:off x="3191" y="3208"/>
              <a:ext cx="225" cy="463"/>
            </a:xfrm>
            <a:custGeom>
              <a:avLst/>
              <a:gdLst>
                <a:gd name="T0" fmla="*/ 0 w 225"/>
                <a:gd name="T1" fmla="*/ 463 h 463"/>
                <a:gd name="T2" fmla="*/ 0 w 225"/>
                <a:gd name="T3" fmla="*/ 223 h 463"/>
                <a:gd name="T4" fmla="*/ 225 w 225"/>
                <a:gd name="T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" h="463">
                  <a:moveTo>
                    <a:pt x="0" y="463"/>
                  </a:moveTo>
                  <a:lnTo>
                    <a:pt x="0" y="223"/>
                  </a:lnTo>
                  <a:lnTo>
                    <a:pt x="225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Synchronous Counters</a:t>
            </a:r>
            <a:endParaRPr lang="en-US" alt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724400"/>
          </a:xfrm>
        </p:spPr>
        <p:txBody>
          <a:bodyPr/>
          <a:lstStyle/>
          <a:p>
            <a:pPr marL="627380" lvl="1" indent="-314325">
              <a:buSzPct val="85000"/>
            </a:pPr>
            <a:r>
              <a:rPr lang="en-US" altLang="en-US" dirty="0">
                <a:highlight>
                  <a:srgbClr val="FFFF00"/>
                </a:highlight>
              </a:rPr>
              <a:t>All flip-flops are clocked</a:t>
            </a:r>
            <a:r>
              <a:rPr lang="en-US" altLang="en-US" dirty="0"/>
              <a:t> simultaneously by an external clock.</a:t>
            </a:r>
            <a:endParaRPr lang="en-US" altLang="en-US" dirty="0"/>
          </a:p>
          <a:p>
            <a:pPr marL="627380" lvl="1" indent="-314325">
              <a:buSzPct val="85000"/>
            </a:pPr>
            <a:r>
              <a:rPr lang="en-US" altLang="en-US" dirty="0"/>
              <a:t>Synchronous counters are </a:t>
            </a:r>
            <a:r>
              <a:rPr lang="en-US" altLang="en-US" dirty="0">
                <a:highlight>
                  <a:srgbClr val="FFFF00"/>
                </a:highlight>
              </a:rPr>
              <a:t>faster</a:t>
            </a:r>
            <a:r>
              <a:rPr lang="en-US" altLang="en-US" dirty="0"/>
              <a:t> than asynchronous counters because of the simultaneous clocking.</a:t>
            </a:r>
            <a:endParaRPr lang="en-US" altLang="en-US" dirty="0"/>
          </a:p>
          <a:p>
            <a:pPr marL="627380" lvl="1" indent="-314325">
              <a:buSzPct val="85000"/>
            </a:pPr>
            <a:r>
              <a:rPr lang="en-US" altLang="en-US" dirty="0"/>
              <a:t>Synchronous counters are an example of </a:t>
            </a:r>
            <a:r>
              <a:rPr lang="en-US" altLang="en-US" i="1" dirty="0"/>
              <a:t>state machine</a:t>
            </a:r>
            <a:r>
              <a:rPr lang="en-US" altLang="en-US" dirty="0"/>
              <a:t> design because they have a set of states and a set of transition rules for moving between those states after each clocked event.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593725"/>
            <a:ext cx="8001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000" b="1" dirty="0">
                <a:latin typeface="Arial" panose="020B0604020202020204" pitchFamily="34" charset="0"/>
              </a:rPr>
              <a:t>Difference between Asynchronous and Synchronous Counter </a:t>
            </a:r>
            <a:endParaRPr lang="en-US" sz="3000" b="1" dirty="0">
              <a:latin typeface="Arial" panose="020B0604020202020204" pitchFamily="34" charset="0"/>
            </a:endParaRPr>
          </a:p>
        </p:txBody>
      </p:sp>
      <p:graphicFrame>
        <p:nvGraphicFramePr>
          <p:cNvPr id="32802" name="Group 34"/>
          <p:cNvGraphicFramePr>
            <a:graphicFrameLocks noGrp="1"/>
          </p:cNvGraphicFramePr>
          <p:nvPr/>
        </p:nvGraphicFramePr>
        <p:xfrm>
          <a:off x="354013" y="1981200"/>
          <a:ext cx="8485187" cy="3657600"/>
        </p:xfrm>
        <a:graphic>
          <a:graphicData uri="http://schemas.openxmlformats.org/drawingml/2006/table">
            <a:tbl>
              <a:tblPr/>
              <a:tblGrid>
                <a:gridCol w="4316095"/>
                <a:gridCol w="4169092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Asynchronous Counter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Synchronous Counter</a:t>
                      </a: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274955" marR="0" lvl="0" indent="-27495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Clock input is applied to LSB FF. The output of first FF is connected as clock to next FF.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4955" marR="0" lvl="0" indent="-27495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Clock input is common to all FF.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274955" marR="0" lvl="0" indent="-27495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All Flip-Flops are toggle FF.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4955" marR="0" lvl="0" indent="-27495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Any FF can be used. 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0413">
                <a:tc>
                  <a:txBody>
                    <a:bodyPr/>
                    <a:lstStyle/>
                    <a:p>
                      <a:pPr marL="274955" marR="0" lvl="0" indent="-27495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Speed depends on no. of FF used for n bit .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4955" marR="0" lvl="0" indent="-27495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Speed is independent of no. of FF used.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274955" marR="0" lvl="0" indent="-27495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 extra Logic Gates are required.  Cost is less.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74955" marR="0" lvl="0" indent="-27495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Logic Gates are required based on design. Cost is more.</a:t>
                      </a: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AACFLRO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9387"/>
            <a:ext cx="4419600" cy="660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547688"/>
            <a:ext cx="830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>
                <a:latin typeface="Arial" panose="020B0604020202020204" pitchFamily="34" charset="0"/>
              </a:rPr>
              <a:t>Design Procedure for Synchronous Counter</a:t>
            </a:r>
            <a:endParaRPr lang="en-US" sz="2800" b="1">
              <a:latin typeface="Arial" panose="020B0604020202020204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791450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66725" indent="-4667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sym typeface="Symbol" panose="05050102010706020507" pitchFamily="18" charset="2"/>
              </a:rPr>
              <a:t>The clock input is common to all Flip-Flops.</a:t>
            </a:r>
            <a:endParaRPr 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sym typeface="Symbol" panose="05050102010706020507" pitchFamily="18" charset="2"/>
              </a:rPr>
              <a:t>Any Flip-Flop can be used.</a:t>
            </a:r>
            <a:endParaRPr 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For mod-n counter 0 to n-1 are counter states.</a:t>
            </a:r>
            <a:endParaRPr lang="en-US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The excitation table is written considering the present state and next state of counter.</a:t>
            </a:r>
            <a:endParaRPr lang="en-US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The flip-flop inputs are obtained from characteristic equation.</a:t>
            </a:r>
            <a:endParaRPr lang="en-US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05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By using flip-flops and logic gate the implementation of synchronous counter is obtained. </a:t>
            </a:r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3148</Words>
  <Application>WPS Presentation</Application>
  <PresentationFormat>On-screen Show (4:3)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Calibri</vt:lpstr>
      <vt:lpstr>Verdana</vt:lpstr>
      <vt:lpstr>Symbol</vt:lpstr>
      <vt:lpstr>Microsoft YaHei</vt:lpstr>
      <vt:lpstr>Arial Unicode MS</vt:lpstr>
      <vt:lpstr>Network</vt:lpstr>
      <vt:lpstr>Default Design</vt:lpstr>
      <vt:lpstr>PowerPoint 演示文稿</vt:lpstr>
      <vt:lpstr>Ripple/Asynchronous Counter</vt:lpstr>
      <vt:lpstr>PowerPoint 演示文稿</vt:lpstr>
      <vt:lpstr>The Ripple Effect…</vt:lpstr>
      <vt:lpstr>Ripple Effect…The Problem</vt:lpstr>
      <vt:lpstr>Synchronous Counters</vt:lpstr>
      <vt:lpstr>PowerPoint 演示文稿</vt:lpstr>
      <vt:lpstr>PowerPoint 演示文稿</vt:lpstr>
      <vt:lpstr>PowerPoint 演示文稿</vt:lpstr>
      <vt:lpstr>JK flip-flop inputs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Universiti Malaya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Lenovo</cp:lastModifiedBy>
  <cp:revision>292</cp:revision>
  <dcterms:created xsi:type="dcterms:W3CDTF">2004-11-02T03:21:00Z</dcterms:created>
  <dcterms:modified xsi:type="dcterms:W3CDTF">2024-09-19T05:27:55Z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02A19049BDFF4B019BA01E407F4516BC_12</vt:lpwstr>
  </property>
  <property fmtid="{D5CDD505-2E9C-101B-9397-08002B2CF9AE}" pid="3" name="KSOProductBuildVer">
    <vt:lpwstr>1033-12.2.0.18283</vt:lpwstr>
  </property>
</Properties>
</file>