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21"/>
  </p:notesMasterIdLst>
  <p:sldIdLst>
    <p:sldId id="352" r:id="rId4"/>
    <p:sldId id="357" r:id="rId5"/>
    <p:sldId id="358" r:id="rId6"/>
    <p:sldId id="354" r:id="rId7"/>
    <p:sldId id="355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69" r:id="rId19"/>
    <p:sldId id="373" r:id="rId20"/>
    <p:sldId id="370" r:id="rId22"/>
    <p:sldId id="371" r:id="rId23"/>
    <p:sldId id="372" r:id="rId24"/>
    <p:sldId id="399" r:id="rId25"/>
    <p:sldId id="400" r:id="rId26"/>
    <p:sldId id="402" r:id="rId27"/>
    <p:sldId id="403" r:id="rId28"/>
    <p:sldId id="404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1" r:id="rId47"/>
    <p:sldId id="392" r:id="rId48"/>
    <p:sldId id="393" r:id="rId49"/>
    <p:sldId id="394" r:id="rId50"/>
    <p:sldId id="395" r:id="rId51"/>
    <p:sldId id="396" r:id="rId52"/>
    <p:sldId id="397" r:id="rId53"/>
    <p:sldId id="398" r:id="rId54"/>
    <p:sldId id="405" r:id="rId55"/>
    <p:sldId id="406" r:id="rId56"/>
    <p:sldId id="407" r:id="rId57"/>
  </p:sldIdLst>
  <p:sldSz cx="9144000" cy="6858000" type="screen4x3"/>
  <p:notesSz cx="6735445" cy="986599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176" autoAdjust="0"/>
    <p:restoredTop sz="94649"/>
  </p:normalViewPr>
  <p:slideViewPr>
    <p:cSldViewPr showGuides="1">
      <p:cViewPr varScale="1">
        <p:scale>
          <a:sx n="68" d="100"/>
          <a:sy n="68" d="100"/>
        </p:scale>
        <p:origin x="-121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2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1700" y="739775"/>
            <a:ext cx="4932363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6499"/>
            <a:ext cx="4939560" cy="44398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2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2997"/>
            <a:ext cx="2918831" cy="4933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AB9E1EA-688B-4DFA-B5F3-AF02C7C8A64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4714F39-417B-4668-A6EE-2C63A6C5CFE3}" type="slidenum">
              <a:rPr lang="en-US" altLang="zh-TW"/>
            </a:fld>
            <a:endParaRPr lang="en-US" altLang="zh-TW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/>
              <a:t>Click to edit Master title style</a:t>
            </a:r>
            <a:endParaRPr lang="en-US" altLang="en-US" noProof="0"/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pPr lvl="0"/>
            <a:r>
              <a:rPr lang="en-US" altLang="en-US" noProof="0"/>
              <a:t>Click to edit Master subtitle style</a:t>
            </a:r>
            <a:endParaRPr lang="en-US" altLang="en-US" noProof="0"/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DF65236-0DAA-40E1-94F3-B1BE61EA3C62}" type="datetime1">
              <a:rPr lang="en-US"/>
            </a:fld>
            <a:endParaRPr lang="en-US" altLang="en-US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88D8733-E7B3-4E46-9432-78B1AB13177E}" type="slidenum">
              <a:rPr lang="en-US" altLang="en-US"/>
            </a:fld>
            <a:endParaRPr lang="en-US" altLang="en-US"/>
          </a:p>
        </p:txBody>
      </p:sp>
      <p:grpSp>
        <p:nvGrpSpPr>
          <p:cNvPr id="95240" name="Group 8"/>
          <p:cNvGrpSpPr/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95241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2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4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5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7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8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0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1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3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4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5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6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7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8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59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0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1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2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3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4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5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6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7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8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69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0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271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5272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06DD440-FFAC-4EDA-B3AA-C5291317BF17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CFBAF9-185F-4BAA-8617-E5B96FAFB94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A751B-01B7-41CA-9166-2BEDAAFB848D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EC34F6-634C-4AD9-A347-B2F7F69866A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Verilog HDL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BB98208-8E57-4DA3-A70B-3CDD8CD2ABA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41763"/>
            <a:ext cx="8229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2005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Verilog HDL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85D78008-0768-4AED-8BAC-A7D0605FEEC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3660D1-D41C-4DDD-A34D-9F033569083A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61C1B-8111-44F3-8DF6-8B7A36AB433E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3C477F-A9CF-4DE7-B94E-65F4C7D811C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5B627-A7E3-4FC6-A652-A61492E8E0B9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BB2564-0679-46D5-A9B3-581320E3847C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A39C6-0681-4CA2-88BB-6196393B8614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0EEE71-71C2-4CAE-8C30-36AE96B71520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677EF7-87BE-4C87-93F9-0D097F09AA7E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BA025B-C91D-4C45-B724-5166A44484C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89D9FC-D675-4B31-99CF-67BA9EBFAE91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61BCB-04E9-4AC0-9289-F56E59A8F060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2FA3AD-C5A3-4711-9247-5C83FA6681B2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664502-B954-4B31-B021-ECA6D4A2536C}" type="slidenum">
              <a:rPr lang="en-US">
                <a:solidFill>
                  <a:srgbClr val="000000"/>
                </a:solidFill>
              </a:rPr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4AE834-C0FA-40D6-A310-58AA8B2B4CC6}" type="datetime1">
              <a:rPr lang="en-US"/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F76EDF-96F7-4445-8852-95E785FD3693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116B6E-9419-453F-8B89-2A94DE6FB2AA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BF2FA-C31B-4B7C-B2D0-811D1FE55E1A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FA8087-A7A8-4F78-B013-DA9AC1FF614B}" type="datetime1">
              <a:rPr lang="en-US"/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5AB0DA-9B63-4EC2-8007-92A1FF1A1A1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E1105-4931-4A02-B13E-75B95C2E48DC}" type="datetime1">
              <a:rPr lang="en-US"/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E86F8-1C85-4556-83CB-214848C93A25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A39FED-0FDA-46AA-9B18-A850B9B99AF7}" type="datetime1">
              <a:rPr lang="en-US"/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BDF22E-1F11-4B30-8CCA-82E34AFB8F26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C14A9BC-1356-4CB4-8F81-74192B19D274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06AB50-8F0F-4456-9C28-EB547B35339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0EE3BE-612A-4290-9389-9E5D8F8C6298}" type="datetime1">
              <a:rPr lang="en-US"/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84713F-E29D-49D0-8930-DEAA1EA722BF}" type="slidenum">
              <a:rPr lang="en-US" altLang="en-US"/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942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0E097A76-C5EF-414F-9BA2-23638C527C07}" type="datetime1">
              <a:rPr lang="en-US"/>
            </a:fld>
            <a:endParaRPr lang="en-US" altLang="en-US"/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r>
              <a:rPr lang="en-US" altLang="en-US"/>
              <a:t>CSE, Rajshahi University</a:t>
            </a:r>
            <a:endParaRPr lang="en-US" alt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5DB666FD-0BFD-4856-9249-A9DFF2B331B6}" type="slidenum">
              <a:rPr lang="en-US" altLang="en-US"/>
            </a:fld>
            <a:endParaRPr lang="en-US" altLang="en-US"/>
          </a:p>
        </p:txBody>
      </p:sp>
      <p:grpSp>
        <p:nvGrpSpPr>
          <p:cNvPr id="94216" name="Group 8"/>
          <p:cNvGrpSpPr/>
          <p:nvPr userDrawn="1"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94217" name="Oval 9"/>
            <p:cNvSpPr>
              <a:spLocks noChangeArrowheads="1"/>
            </p:cNvSpPr>
            <p:nvPr userDrawn="1"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8" name="Oval 10"/>
            <p:cNvSpPr>
              <a:spLocks noChangeArrowheads="1"/>
            </p:cNvSpPr>
            <p:nvPr userDrawn="1"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9" name="Oval 11"/>
            <p:cNvSpPr>
              <a:spLocks noChangeArrowheads="1"/>
            </p:cNvSpPr>
            <p:nvPr userDrawn="1"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0" name="Oval 12"/>
            <p:cNvSpPr>
              <a:spLocks noChangeArrowheads="1"/>
            </p:cNvSpPr>
            <p:nvPr userDrawn="1"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Oval 13"/>
            <p:cNvSpPr>
              <a:spLocks noChangeArrowheads="1"/>
            </p:cNvSpPr>
            <p:nvPr userDrawn="1"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2" name="Oval 14"/>
            <p:cNvSpPr>
              <a:spLocks noChangeArrowheads="1"/>
            </p:cNvSpPr>
            <p:nvPr userDrawn="1"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3" name="Oval 15"/>
            <p:cNvSpPr>
              <a:spLocks noChangeArrowheads="1"/>
            </p:cNvSpPr>
            <p:nvPr userDrawn="1"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4" name="Oval 16"/>
            <p:cNvSpPr>
              <a:spLocks noChangeArrowheads="1"/>
            </p:cNvSpPr>
            <p:nvPr userDrawn="1"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5" name="Oval 17"/>
            <p:cNvSpPr>
              <a:spLocks noChangeArrowheads="1"/>
            </p:cNvSpPr>
            <p:nvPr userDrawn="1"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6" name="Oval 18"/>
            <p:cNvSpPr>
              <a:spLocks noChangeArrowheads="1"/>
            </p:cNvSpPr>
            <p:nvPr userDrawn="1"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7" name="Oval 19"/>
            <p:cNvSpPr>
              <a:spLocks noChangeArrowheads="1"/>
            </p:cNvSpPr>
            <p:nvPr userDrawn="1"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Oval 20"/>
            <p:cNvSpPr>
              <a:spLocks noChangeArrowheads="1"/>
            </p:cNvSpPr>
            <p:nvPr userDrawn="1"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9" name="Oval 21"/>
            <p:cNvSpPr>
              <a:spLocks noChangeArrowheads="1"/>
            </p:cNvSpPr>
            <p:nvPr userDrawn="1"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Oval 22"/>
            <p:cNvSpPr>
              <a:spLocks noChangeArrowheads="1"/>
            </p:cNvSpPr>
            <p:nvPr userDrawn="1"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1" name="Oval 23"/>
            <p:cNvSpPr>
              <a:spLocks noChangeArrowheads="1"/>
            </p:cNvSpPr>
            <p:nvPr userDrawn="1"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Oval 24"/>
            <p:cNvSpPr>
              <a:spLocks noChangeArrowheads="1"/>
            </p:cNvSpPr>
            <p:nvPr userDrawn="1"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3" name="Oval 25"/>
            <p:cNvSpPr>
              <a:spLocks noChangeArrowheads="1"/>
            </p:cNvSpPr>
            <p:nvPr userDrawn="1"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Oval 26"/>
            <p:cNvSpPr>
              <a:spLocks noChangeArrowheads="1"/>
            </p:cNvSpPr>
            <p:nvPr userDrawn="1"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5" name="Oval 27"/>
            <p:cNvSpPr>
              <a:spLocks noChangeArrowheads="1"/>
            </p:cNvSpPr>
            <p:nvPr userDrawn="1"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Oval 28"/>
            <p:cNvSpPr>
              <a:spLocks noChangeArrowheads="1"/>
            </p:cNvSpPr>
            <p:nvPr userDrawn="1"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7" name="Oval 29"/>
            <p:cNvSpPr>
              <a:spLocks noChangeArrowheads="1"/>
            </p:cNvSpPr>
            <p:nvPr userDrawn="1"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Oval 30"/>
            <p:cNvSpPr>
              <a:spLocks noChangeArrowheads="1"/>
            </p:cNvSpPr>
            <p:nvPr userDrawn="1"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9" name="Oval 31"/>
            <p:cNvSpPr>
              <a:spLocks noChangeArrowheads="1"/>
            </p:cNvSpPr>
            <p:nvPr userDrawn="1"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Oval 32"/>
            <p:cNvSpPr>
              <a:spLocks noChangeArrowheads="1"/>
            </p:cNvSpPr>
            <p:nvPr userDrawn="1"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1" name="Oval 33"/>
            <p:cNvSpPr>
              <a:spLocks noChangeArrowheads="1"/>
            </p:cNvSpPr>
            <p:nvPr userDrawn="1"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2" name="Oval 34"/>
            <p:cNvSpPr>
              <a:spLocks noChangeArrowheads="1"/>
            </p:cNvSpPr>
            <p:nvPr userDrawn="1"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3" name="Oval 35"/>
            <p:cNvSpPr>
              <a:spLocks noChangeArrowheads="1"/>
            </p:cNvSpPr>
            <p:nvPr userDrawn="1"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4" name="Oval 36"/>
            <p:cNvSpPr>
              <a:spLocks noChangeArrowheads="1"/>
            </p:cNvSpPr>
            <p:nvPr userDrawn="1"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5" name="Oval 37"/>
            <p:cNvSpPr>
              <a:spLocks noChangeArrowheads="1"/>
            </p:cNvSpPr>
            <p:nvPr userDrawn="1"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6" name="Oval 38"/>
            <p:cNvSpPr>
              <a:spLocks noChangeArrowheads="1"/>
            </p:cNvSpPr>
            <p:nvPr userDrawn="1"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7" name="Oval 39"/>
            <p:cNvSpPr>
              <a:spLocks noChangeArrowheads="1"/>
            </p:cNvSpPr>
            <p:nvPr userDrawn="1"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400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430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9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F02BA580-6787-4144-B0E9-7959F3DE59CE}" type="slidenum">
              <a:rPr lang="en-US">
                <a:solidFill>
                  <a:srgbClr val="000000"/>
                </a:solidFill>
                <a:latin typeface="Times New Roman" panose="02020603050405020304" pitchFamily="18" charset="0"/>
              </a:rPr>
            </a:fld>
            <a:endParaRPr 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png"/><Relationship Id="rId1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9.png"/><Relationship Id="rId1" Type="http://schemas.openxmlformats.org/officeDocument/2006/relationships/oleObject" Target="../embeddings/oleObject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png"/><Relationship Id="rId1" Type="http://schemas.openxmlformats.org/officeDocument/2006/relationships/oleObject" Target="../embeddings/oleObject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685800"/>
            <a:ext cx="16764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178283" y="2895600"/>
            <a:ext cx="6787436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Lecture </a:t>
            </a:r>
            <a:r>
              <a:rPr lang="en-US" sz="3200" b="1" dirty="0" smtClean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09: </a:t>
            </a:r>
            <a:r>
              <a:rPr lang="en-US" sz="32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Digital System Design</a:t>
            </a:r>
            <a:endParaRPr lang="en-US" sz="32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Dept. of Computer Sc. and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Engg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.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University of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Rajshahi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66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www.ru.ac.bd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66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Dr. </a:t>
            </a:r>
            <a:r>
              <a:rPr lang="en-US" sz="2400" b="1" dirty="0" err="1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Mahboob</a:t>
            </a:r>
            <a:r>
              <a:rPr lang="en-US" sz="2400" b="1" dirty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ln w="19050">
                  <a:solidFill>
                    <a:srgbClr val="000000">
                      <a:lumMod val="65000"/>
                      <a:lumOff val="35000"/>
                    </a:srgbClr>
                  </a:solidFill>
                  <a:prstDash val="solid"/>
                </a:ln>
                <a:solidFill>
                  <a:srgbClr val="000000">
                    <a:lumMod val="65000"/>
                    <a:lumOff val="35000"/>
                  </a:srgb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Arial" panose="020B0604020202020204" pitchFamily="34" charset="0"/>
              </a:rPr>
              <a:t>Qaosar</a:t>
            </a:r>
            <a:endParaRPr lang="en-US" sz="2400" b="1" dirty="0">
              <a:ln w="19050">
                <a:solidFill>
                  <a:srgbClr val="000000">
                    <a:lumMod val="65000"/>
                    <a:lumOff val="35000"/>
                  </a:srgbClr>
                </a:solidFill>
                <a:prstDash val="solid"/>
              </a:ln>
              <a:solidFill>
                <a:srgbClr val="000000">
                  <a:lumMod val="65000"/>
                  <a:lumOff val="35000"/>
                </a:srgbClr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Verilog Basic Building Block</a:t>
            </a: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Module</a:t>
            </a: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not_gate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in, out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// module name+ports</a:t>
            </a: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// comments: declaring port type</a:t>
            </a: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// Defining circuit functionality</a:t>
            </a: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out = ~in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Modeling Concepts</a:t>
            </a:r>
            <a:endParaRPr lang="en-US" dirty="0"/>
          </a:p>
        </p:txBody>
      </p:sp>
      <p:grpSp>
        <p:nvGrpSpPr>
          <p:cNvPr id="2" name="Group 20"/>
          <p:cNvGrpSpPr/>
          <p:nvPr/>
        </p:nvGrpSpPr>
        <p:grpSpPr bwMode="auto">
          <a:xfrm>
            <a:off x="228600" y="2133600"/>
            <a:ext cx="4953000" cy="2895600"/>
            <a:chOff x="144" y="1344"/>
            <a:chExt cx="3120" cy="1824"/>
          </a:xfrm>
        </p:grpSpPr>
        <p:sp>
          <p:nvSpPr>
            <p:cNvPr id="54275" name="Rectangle 3"/>
            <p:cNvSpPr>
              <a:spLocks noChangeArrowheads="1"/>
            </p:cNvSpPr>
            <p:nvPr/>
          </p:nvSpPr>
          <p:spPr bwMode="auto">
            <a:xfrm>
              <a:off x="1296" y="1344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Top Level</a:t>
              </a:r>
              <a:endParaRPr lang="el-GR"/>
            </a:p>
            <a:p>
              <a:r>
                <a:rPr lang="el-GR"/>
                <a:t>Module</a:t>
              </a:r>
              <a:endParaRPr lang="el-GR"/>
            </a:p>
          </p:txBody>
        </p:sp>
        <p:sp>
          <p:nvSpPr>
            <p:cNvPr id="54276" name="Rectangle 4"/>
            <p:cNvSpPr>
              <a:spLocks noChangeArrowheads="1"/>
            </p:cNvSpPr>
            <p:nvPr/>
          </p:nvSpPr>
          <p:spPr bwMode="auto">
            <a:xfrm>
              <a:off x="768" y="2064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Sub-Module</a:t>
              </a:r>
              <a:endParaRPr lang="el-GR"/>
            </a:p>
            <a:p>
              <a:r>
                <a:rPr lang="el-GR"/>
                <a:t>1</a:t>
              </a:r>
              <a:endParaRPr lang="el-GR"/>
            </a:p>
          </p:txBody>
        </p:sp>
        <p:sp>
          <p:nvSpPr>
            <p:cNvPr id="54277" name="Rectangle 5"/>
            <p:cNvSpPr>
              <a:spLocks noChangeArrowheads="1"/>
            </p:cNvSpPr>
            <p:nvPr/>
          </p:nvSpPr>
          <p:spPr bwMode="auto">
            <a:xfrm>
              <a:off x="2208" y="2064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Sub-Module</a:t>
              </a:r>
              <a:endParaRPr lang="el-GR"/>
            </a:p>
            <a:p>
              <a:r>
                <a:rPr lang="el-GR"/>
                <a:t>2</a:t>
              </a:r>
              <a:endParaRPr lang="el-GR"/>
            </a:p>
          </p:txBody>
        </p:sp>
        <p:sp>
          <p:nvSpPr>
            <p:cNvPr id="54278" name="Rectangle 6"/>
            <p:cNvSpPr>
              <a:spLocks noChangeArrowheads="1"/>
            </p:cNvSpPr>
            <p:nvPr/>
          </p:nvSpPr>
          <p:spPr bwMode="auto">
            <a:xfrm>
              <a:off x="2304" y="2832"/>
              <a:ext cx="96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Basic Module</a:t>
              </a:r>
              <a:endParaRPr lang="el-GR"/>
            </a:p>
            <a:p>
              <a:r>
                <a:rPr lang="el-GR"/>
                <a:t>3</a:t>
              </a:r>
              <a:endParaRPr lang="el-GR"/>
            </a:p>
          </p:txBody>
        </p:sp>
        <p:sp>
          <p:nvSpPr>
            <p:cNvPr id="54279" name="Rectangle 7"/>
            <p:cNvSpPr>
              <a:spLocks noChangeArrowheads="1"/>
            </p:cNvSpPr>
            <p:nvPr/>
          </p:nvSpPr>
          <p:spPr bwMode="auto">
            <a:xfrm>
              <a:off x="1200" y="2832"/>
              <a:ext cx="96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Basic Module</a:t>
              </a:r>
              <a:endParaRPr lang="el-GR"/>
            </a:p>
            <a:p>
              <a:r>
                <a:rPr lang="el-GR"/>
                <a:t>2</a:t>
              </a:r>
              <a:endParaRPr lang="el-GR"/>
            </a:p>
          </p:txBody>
        </p:sp>
        <p:sp>
          <p:nvSpPr>
            <p:cNvPr id="54280" name="Rectangle 8"/>
            <p:cNvSpPr>
              <a:spLocks noChangeArrowheads="1"/>
            </p:cNvSpPr>
            <p:nvPr/>
          </p:nvSpPr>
          <p:spPr bwMode="auto">
            <a:xfrm>
              <a:off x="144" y="2832"/>
              <a:ext cx="960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Basic Module</a:t>
              </a:r>
              <a:endParaRPr lang="el-GR"/>
            </a:p>
            <a:p>
              <a:r>
                <a:rPr lang="el-GR"/>
                <a:t>1</a:t>
              </a:r>
              <a:endParaRPr lang="el-GR"/>
            </a:p>
          </p:txBody>
        </p:sp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 flipH="1">
              <a:off x="1152" y="1680"/>
              <a:ext cx="33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2" name="Line 10"/>
            <p:cNvSpPr>
              <a:spLocks noChangeShapeType="1"/>
            </p:cNvSpPr>
            <p:nvPr/>
          </p:nvSpPr>
          <p:spPr bwMode="auto">
            <a:xfrm>
              <a:off x="1968" y="1680"/>
              <a:ext cx="67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3" name="Line 11"/>
            <p:cNvSpPr>
              <a:spLocks noChangeShapeType="1"/>
            </p:cNvSpPr>
            <p:nvPr/>
          </p:nvSpPr>
          <p:spPr bwMode="auto">
            <a:xfrm flipH="1">
              <a:off x="576" y="2400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1440" y="2400"/>
              <a:ext cx="24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85" name="Line 13"/>
            <p:cNvSpPr>
              <a:spLocks noChangeShapeType="1"/>
            </p:cNvSpPr>
            <p:nvPr/>
          </p:nvSpPr>
          <p:spPr bwMode="auto">
            <a:xfrm>
              <a:off x="2640" y="2400"/>
              <a:ext cx="14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/>
          <p:nvPr/>
        </p:nvGrpSpPr>
        <p:grpSpPr bwMode="auto">
          <a:xfrm>
            <a:off x="5867400" y="2895600"/>
            <a:ext cx="3048000" cy="1600200"/>
            <a:chOff x="3696" y="1824"/>
            <a:chExt cx="1920" cy="1008"/>
          </a:xfrm>
        </p:grpSpPr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4176" y="1824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Full Adder</a:t>
              </a:r>
              <a:endParaRPr lang="el-GR"/>
            </a:p>
          </p:txBody>
        </p:sp>
        <p:sp>
          <p:nvSpPr>
            <p:cNvPr id="54287" name="Rectangle 15"/>
            <p:cNvSpPr>
              <a:spLocks noChangeArrowheads="1"/>
            </p:cNvSpPr>
            <p:nvPr/>
          </p:nvSpPr>
          <p:spPr bwMode="auto">
            <a:xfrm>
              <a:off x="3696" y="2496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Half Adder</a:t>
              </a:r>
              <a:endParaRPr lang="el-GR"/>
            </a:p>
          </p:txBody>
        </p:sp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4752" y="2496"/>
              <a:ext cx="864" cy="3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r>
                <a:rPr lang="el-GR"/>
                <a:t>Half Adder</a:t>
              </a:r>
              <a:endParaRPr lang="el-GR"/>
            </a:p>
          </p:txBody>
        </p:sp>
        <p:sp>
          <p:nvSpPr>
            <p:cNvPr id="54289" name="Line 17"/>
            <p:cNvSpPr>
              <a:spLocks noChangeShapeType="1"/>
            </p:cNvSpPr>
            <p:nvPr/>
          </p:nvSpPr>
          <p:spPr bwMode="auto">
            <a:xfrm flipH="1">
              <a:off x="4080" y="2160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4848" y="2160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4291" name="Text Box 19"/>
          <p:cNvSpPr txBox="1">
            <a:spLocks noChangeArrowheads="1"/>
          </p:cNvSpPr>
          <p:nvPr/>
        </p:nvSpPr>
        <p:spPr bwMode="auto">
          <a:xfrm>
            <a:off x="6019800" y="2209800"/>
            <a:ext cx="5937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l-GR"/>
              <a:t>E.g.</a:t>
            </a:r>
            <a:endParaRPr lang="el-G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Methodologies</a:t>
            </a:r>
            <a:endParaRPr lang="en-US"/>
          </a:p>
        </p:txBody>
      </p:sp>
      <p:pic>
        <p:nvPicPr>
          <p:cNvPr id="77831" name="Picture 7" descr="2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908175" y="4005263"/>
            <a:ext cx="5400675" cy="2397125"/>
          </a:xfrm>
        </p:spPr>
      </p:pic>
      <p:pic>
        <p:nvPicPr>
          <p:cNvPr id="77830" name="Picture 6" descr="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835150" y="1484313"/>
            <a:ext cx="5545138" cy="2354262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4-bit Ripple Carry Counter</a:t>
            </a:r>
            <a:endParaRPr lang="en-US"/>
          </a:p>
        </p:txBody>
      </p:sp>
      <p:pic>
        <p:nvPicPr>
          <p:cNvPr id="80901" name="Picture 5" descr="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258888" y="2141538"/>
            <a:ext cx="6626225" cy="344805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Verilog HDL</a:t>
            </a:r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T-flipflop and the Hierarchy</a:t>
            </a:r>
            <a:endParaRPr lang="en-US"/>
          </a:p>
        </p:txBody>
      </p:sp>
      <p:pic>
        <p:nvPicPr>
          <p:cNvPr id="83973" name="Picture 5" descr="4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2484438" y="1412875"/>
            <a:ext cx="4038600" cy="2136775"/>
          </a:xfrm>
        </p:spPr>
      </p:pic>
      <p:pic>
        <p:nvPicPr>
          <p:cNvPr id="83975" name="Picture 7" descr="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1908175" y="3644900"/>
            <a:ext cx="5400675" cy="2797175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</a:t>
            </a:r>
            <a:endParaRPr lang="en-US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i="1">
                <a:latin typeface="Courier New" panose="02070309020205020404" pitchFamily="49" charset="0"/>
                <a:cs typeface="Courier New" panose="02070309020205020404" pitchFamily="49" charset="0"/>
              </a:rPr>
              <a:t>&lt;module_name&gt;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i="1">
                <a:latin typeface="Courier New" panose="02070309020205020404" pitchFamily="49" charset="0"/>
                <a:cs typeface="Courier New" panose="02070309020205020404" pitchFamily="49" charset="0"/>
              </a:rPr>
              <a:t>&lt;module_terminal_list&gt;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i="1">
                <a:latin typeface="Courier New" panose="02070309020205020404" pitchFamily="49" charset="0"/>
                <a:cs typeface="Courier New" panose="02070309020205020404" pitchFamily="49" charset="0"/>
              </a:rPr>
              <a:t>    &lt;module internals&gt; </a:t>
            </a:r>
            <a:endParaRPr lang="en-US" sz="21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</a:pP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Example:</a:t>
            </a:r>
            <a:endParaRPr lang="en-US" sz="2800"/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T_ff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q, clock, reset</a:t>
            </a: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21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i="1">
                <a:latin typeface="Courier New" panose="02070309020205020404" pitchFamily="49" charset="0"/>
                <a:cs typeface="Courier New" panose="02070309020205020404" pitchFamily="49" charset="0"/>
              </a:rPr>
              <a:t>    &lt;functionality of T_flipflop&gt; </a:t>
            </a:r>
            <a:endParaRPr lang="en-US" sz="2100" i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21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100" b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Modules (cont’d)</a:t>
            </a: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 err="1"/>
              <a:t>Verilog</a:t>
            </a:r>
            <a:r>
              <a:rPr lang="en-US" sz="2400" dirty="0"/>
              <a:t> supported levels of abstraction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Behavioral (algorithmic) level</a:t>
            </a:r>
            <a:endParaRPr lang="en-US" sz="2400" b="1" dirty="0"/>
          </a:p>
          <a:p>
            <a:pPr lvl="2">
              <a:lnSpc>
                <a:spcPct val="90000"/>
              </a:lnSpc>
            </a:pPr>
            <a:r>
              <a:rPr lang="en-US" sz="2400" dirty="0"/>
              <a:t>Describe the algorithm used</a:t>
            </a:r>
            <a:endParaRPr lang="en-US" sz="2400" dirty="0"/>
          </a:p>
          <a:p>
            <a:pPr lvl="2">
              <a:lnSpc>
                <a:spcPct val="90000"/>
              </a:lnSpc>
            </a:pPr>
            <a:r>
              <a:rPr lang="en-US" sz="2400" dirty="0"/>
              <a:t>Very similar to C programming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Dataflow level</a:t>
            </a:r>
            <a:endParaRPr lang="en-US" sz="2400" b="1" dirty="0"/>
          </a:p>
          <a:p>
            <a:pPr lvl="2">
              <a:lnSpc>
                <a:spcPct val="90000"/>
              </a:lnSpc>
            </a:pPr>
            <a:r>
              <a:rPr lang="en-US" sz="2400" dirty="0"/>
              <a:t>Describe how data flows between registers and is processed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Gate level</a:t>
            </a:r>
            <a:endParaRPr lang="en-US" sz="2400" b="1" dirty="0"/>
          </a:p>
          <a:p>
            <a:pPr lvl="2">
              <a:lnSpc>
                <a:spcPct val="90000"/>
              </a:lnSpc>
            </a:pPr>
            <a:r>
              <a:rPr lang="en-US" sz="2400" dirty="0"/>
              <a:t>Interconnect logic gates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b="1" dirty="0"/>
              <a:t>Switch level</a:t>
            </a:r>
            <a:endParaRPr lang="en-US" sz="2400" b="1" dirty="0"/>
          </a:p>
          <a:p>
            <a:pPr lvl="2">
              <a:lnSpc>
                <a:spcPct val="90000"/>
              </a:lnSpc>
            </a:pPr>
            <a:r>
              <a:rPr lang="en-US" sz="2400" dirty="0"/>
              <a:t>Interconnect transistors (MOS transistors</a:t>
            </a:r>
            <a:r>
              <a:rPr lang="en-US" sz="2400" dirty="0" smtClean="0"/>
              <a:t>)</a:t>
            </a: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Instance</a:t>
            </a:r>
            <a:endParaRPr lang="en-US" altLang="zh-TW" dirty="0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2400" dirty="0"/>
              <a:t>A module provides a template which you can create actual objects.</a:t>
            </a:r>
            <a:endParaRPr lang="en-US" altLang="zh-TW" sz="2400" dirty="0"/>
          </a:p>
          <a:p>
            <a:r>
              <a:rPr lang="en-US" altLang="zh-TW" sz="2400" dirty="0"/>
              <a:t>When a module is invoked, </a:t>
            </a:r>
            <a:r>
              <a:rPr lang="en-US" altLang="zh-TW" sz="2400" dirty="0" err="1"/>
              <a:t>Verilog</a:t>
            </a:r>
            <a:r>
              <a:rPr lang="en-US" altLang="zh-TW" sz="2400" dirty="0"/>
              <a:t> creates a unique object from the template</a:t>
            </a:r>
            <a:endParaRPr lang="en-US" altLang="zh-TW" sz="2400" dirty="0"/>
          </a:p>
          <a:p>
            <a:r>
              <a:rPr lang="en-US" altLang="zh-TW" sz="2400" dirty="0">
                <a:highlight>
                  <a:srgbClr val="FFFF00"/>
                </a:highlight>
              </a:rPr>
              <a:t>The process of creating a object from module template is called </a:t>
            </a:r>
            <a:r>
              <a:rPr lang="en-US" altLang="zh-TW" sz="2400" u="sng" dirty="0">
                <a:highlight>
                  <a:srgbClr val="FFFF00"/>
                </a:highlight>
              </a:rPr>
              <a:t>instantiation</a:t>
            </a:r>
            <a:endParaRPr lang="en-US" altLang="zh-TW" sz="2400" u="sng" dirty="0">
              <a:highlight>
                <a:srgbClr val="FFFF00"/>
              </a:highlight>
            </a:endParaRPr>
          </a:p>
          <a:p>
            <a:r>
              <a:rPr lang="en-US" altLang="zh-TW" sz="2400" dirty="0"/>
              <a:t>The object is called </a:t>
            </a:r>
            <a:r>
              <a:rPr lang="en-US" altLang="zh-TW" sz="2400" u="sng" dirty="0"/>
              <a:t>instance</a:t>
            </a:r>
            <a:endParaRPr lang="en-US" altLang="zh-TW" sz="2400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Instances</a:t>
            </a:r>
            <a:endParaRPr lang="en-US" dirty="0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600200"/>
            <a:ext cx="633730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module ripple_carry_counter(q, clk, reset);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output [3:0] q; 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input clk, reset; 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//4 instances of the module TFF are created. 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TFF tff0(q[0],clk, reset);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TFF tff1(q[1],q[0], reset);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TFF tff2(q[2],q[1], reset);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 TFF tff3(q[3],q[2], reset);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8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GB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8070" name="Picture 6" descr="3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4787900" y="3429000"/>
            <a:ext cx="4032250" cy="209867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Instances (cont’d)</a:t>
            </a:r>
            <a:endParaRPr 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600200"/>
            <a:ext cx="7499350" cy="4530725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module TFF(q, clk, reset);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output q; 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input clk, reset;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wire d;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DFF dff0(q, d, clk, reset); 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not n1(d, q); // not is a Verilog provided primitive.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// module DFF with asynchronous reset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module DFF(q, d, clk, reset);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output q; 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input d, clk, reset;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reg q;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always @(posedge reset or negedge clk)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if (reset)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		q = 1'b0;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		q = d;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Evolution of Computer-Aided Digital Design</a:t>
            </a:r>
            <a:endParaRPr lang="en-US" sz="340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SSI: Small scale integration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300"/>
              <a:t>A few gates on a chip</a:t>
            </a:r>
            <a:endParaRPr lang="en-US" sz="2300"/>
          </a:p>
          <a:p>
            <a:pPr>
              <a:lnSpc>
                <a:spcPct val="90000"/>
              </a:lnSpc>
            </a:pPr>
            <a:r>
              <a:rPr lang="en-US" sz="2800"/>
              <a:t>MSI: Medium scale integration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300"/>
              <a:t>Hundreds of gates on a chip</a:t>
            </a:r>
            <a:endParaRPr lang="en-US" sz="2300"/>
          </a:p>
          <a:p>
            <a:pPr>
              <a:lnSpc>
                <a:spcPct val="90000"/>
              </a:lnSpc>
            </a:pPr>
            <a:r>
              <a:rPr lang="en-US" sz="2800"/>
              <a:t>LSI: Large scale integration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300"/>
              <a:t>Thousands of gates on a chip</a:t>
            </a:r>
            <a:endParaRPr lang="en-US" sz="2300"/>
          </a:p>
          <a:p>
            <a:pPr lvl="1">
              <a:lnSpc>
                <a:spcPct val="90000"/>
              </a:lnSpc>
            </a:pPr>
            <a:r>
              <a:rPr lang="en-US" sz="2300"/>
              <a:t>CAD: Computer-Aided Design</a:t>
            </a:r>
            <a:endParaRPr lang="en-US" sz="2300"/>
          </a:p>
          <a:p>
            <a:pPr lvl="2">
              <a:lnSpc>
                <a:spcPct val="90000"/>
              </a:lnSpc>
            </a:pPr>
            <a:r>
              <a:rPr lang="en-US" sz="2100"/>
              <a:t>CAD vs. CAE</a:t>
            </a:r>
            <a:endParaRPr lang="en-US" sz="2100"/>
          </a:p>
          <a:p>
            <a:pPr lvl="1">
              <a:lnSpc>
                <a:spcPct val="90000"/>
              </a:lnSpc>
            </a:pPr>
            <a:r>
              <a:rPr lang="en-US" sz="2300"/>
              <a:t>Logic and circuit simulators</a:t>
            </a:r>
            <a:endParaRPr lang="en-US" sz="2300"/>
          </a:p>
          <a:p>
            <a:pPr lvl="1">
              <a:lnSpc>
                <a:spcPct val="90000"/>
              </a:lnSpc>
            </a:pPr>
            <a:r>
              <a:rPr lang="en-US" sz="2300"/>
              <a:t>Prototyping on bread board</a:t>
            </a:r>
            <a:endParaRPr lang="en-US" sz="2300"/>
          </a:p>
          <a:p>
            <a:pPr lvl="1">
              <a:lnSpc>
                <a:spcPct val="90000"/>
              </a:lnSpc>
            </a:pPr>
            <a:r>
              <a:rPr lang="en-US" sz="2300"/>
              <a:t>Layout by hand (on paper or a computer terminal)</a:t>
            </a:r>
            <a:endParaRPr lang="en-US"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Instances (cont’d)</a:t>
            </a:r>
            <a:endParaRPr lang="en-US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Illegal instantiation example: 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i="1" dirty="0"/>
              <a:t>Nested</a:t>
            </a:r>
            <a:r>
              <a:rPr lang="en-US" sz="2400" dirty="0"/>
              <a:t> module definition not allowed</a:t>
            </a:r>
            <a:endParaRPr lang="en-US" sz="24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Note the difference between </a:t>
            </a:r>
            <a:r>
              <a:rPr lang="en-US" sz="2400" i="1" dirty="0"/>
              <a:t>module definition</a:t>
            </a:r>
            <a:r>
              <a:rPr lang="en-US" sz="2400" dirty="0"/>
              <a:t> and </a:t>
            </a:r>
            <a:r>
              <a:rPr lang="en-US" sz="2400" i="1" dirty="0"/>
              <a:t>module </a:t>
            </a:r>
            <a:r>
              <a:rPr lang="en-US" sz="2400" i="1" dirty="0" smtClean="0"/>
              <a:t>instantiation</a:t>
            </a:r>
            <a:endParaRPr lang="en-US" sz="2400" i="1" dirty="0"/>
          </a:p>
          <a:p>
            <a:pPr>
              <a:lnSpc>
                <a:spcPct val="80000"/>
              </a:lnSpc>
            </a:pPr>
            <a:endParaRPr lang="en-GB" sz="1800" i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Define the top level module called ripple carry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counter. It is illegal to define the module T_FF inside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this module.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ripple_carry_counter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(q,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reset);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output [3:0] q;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input </a:t>
            </a: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reset;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module T_FF(q, clock, reset);// ILLEGAL MODULE NESTING</a:t>
            </a:r>
            <a:endParaRPr lang="en-GB" sz="14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endParaRPr lang="en-GB" sz="14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&lt;module T_FF internals&gt;</a:t>
            </a:r>
            <a:endParaRPr lang="en-GB" sz="14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:</a:t>
            </a:r>
            <a:endParaRPr lang="en-GB" sz="14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400" dirty="0" err="1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GB" sz="1400" dirty="0">
                <a:solidFill>
                  <a:srgbClr val="FF33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 END OF ILLEGAL MODULE NESTING</a:t>
            </a:r>
            <a:endParaRPr lang="en-GB" sz="14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 dirty="0">
              <a:solidFill>
                <a:srgbClr val="FF33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GB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Basic element for designing a digital logic circuit</a:t>
            </a:r>
            <a:endParaRPr lang="en-US" sz="2400" dirty="0" smtClean="0"/>
          </a:p>
          <a:p>
            <a:r>
              <a:rPr lang="en-US" sz="2400" dirty="0" err="1" smtClean="0"/>
              <a:t>Verilog</a:t>
            </a:r>
            <a:r>
              <a:rPr lang="en-US" sz="2400" dirty="0" smtClean="0"/>
              <a:t> supports basis logic gates as predefined </a:t>
            </a:r>
            <a:r>
              <a:rPr lang="en-US" sz="2400" b="1" dirty="0" smtClean="0"/>
              <a:t>primitives</a:t>
            </a:r>
            <a:endParaRPr lang="en-US" sz="2400" dirty="0" smtClean="0"/>
          </a:p>
          <a:p>
            <a:pPr lvl="1"/>
            <a:r>
              <a:rPr lang="en-US" sz="2400" dirty="0" smtClean="0"/>
              <a:t>installed like modules </a:t>
            </a:r>
            <a:endParaRPr lang="en-US" sz="2400" dirty="0" smtClean="0"/>
          </a:p>
          <a:p>
            <a:pPr lvl="1"/>
            <a:r>
              <a:rPr lang="en-US" sz="2400" dirty="0" smtClean="0"/>
              <a:t>predefined in </a:t>
            </a:r>
            <a:r>
              <a:rPr lang="en-US" sz="2400" dirty="0" err="1" smtClean="0"/>
              <a:t>Verilog</a:t>
            </a:r>
            <a:r>
              <a:rPr lang="en-US" sz="2400" dirty="0" smtClean="0"/>
              <a:t> (do not need a module definition)</a:t>
            </a:r>
            <a:endParaRPr lang="en-US" sz="2400" b="1" dirty="0" smtClean="0"/>
          </a:p>
          <a:p>
            <a:pPr lvl="1"/>
            <a:r>
              <a:rPr lang="en-US" sz="2400" dirty="0" smtClean="0"/>
              <a:t>Basic Gates:</a:t>
            </a:r>
            <a:endParaRPr lang="en-US" sz="2400" dirty="0" smtClean="0"/>
          </a:p>
          <a:p>
            <a:pPr lvl="2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and/or </a:t>
            </a:r>
            <a:r>
              <a:rPr lang="en-US" sz="2400" dirty="0" smtClean="0"/>
              <a:t>: one scalar output and multiple scalar inputs</a:t>
            </a:r>
            <a:endParaRPr lang="en-US" sz="2400" dirty="0" smtClean="0"/>
          </a:p>
          <a:p>
            <a:pPr lvl="2"/>
            <a:r>
              <a:rPr lang="en-US" sz="2400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/not</a:t>
            </a:r>
            <a:r>
              <a:rPr lang="en-US" sz="2400" dirty="0" smtClean="0"/>
              <a:t> : one scalar input and one or more scalar outputs</a:t>
            </a:r>
            <a:endParaRPr lang="en-US" sz="2400" dirty="0" smtClean="0"/>
          </a:p>
          <a:p>
            <a:pPr lvl="1"/>
            <a:r>
              <a:rPr lang="en-US" sz="2400" dirty="0" smtClean="0"/>
              <a:t>Other predefined gates: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xor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nor,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xnor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i="1" dirty="0" smtClean="0"/>
              <a:t>Ports</a:t>
            </a:r>
            <a:r>
              <a:rPr lang="en-US" sz="2400" dirty="0" smtClean="0"/>
              <a:t> provide the interface by which a module can communicate with its environment</a:t>
            </a:r>
            <a:endParaRPr lang="en-US" sz="2400" dirty="0" smtClean="0"/>
          </a:p>
          <a:p>
            <a:pPr lvl="1"/>
            <a:r>
              <a:rPr lang="en-US" sz="2400" i="1" dirty="0" smtClean="0"/>
              <a:t>input/output</a:t>
            </a:r>
            <a:r>
              <a:rPr lang="en-US" sz="2400" dirty="0" smtClean="0"/>
              <a:t> pins of an IC chip are its ports</a:t>
            </a:r>
            <a:endParaRPr lang="en-US" sz="2400" dirty="0" smtClean="0"/>
          </a:p>
          <a:p>
            <a:r>
              <a:rPr lang="en-US" sz="2800" dirty="0" smtClean="0"/>
              <a:t>A module definition contains an optional list of ports</a:t>
            </a:r>
            <a:endParaRPr lang="en-US" sz="2800" dirty="0" smtClean="0"/>
          </a:p>
          <a:p>
            <a:r>
              <a:rPr lang="en-US" sz="2400" dirty="0" smtClean="0"/>
              <a:t>If the module does not exchange any signals with the environment, there are no ports in the list</a:t>
            </a:r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873125"/>
          </a:xfrm>
        </p:spPr>
        <p:txBody>
          <a:bodyPr/>
          <a:lstStyle/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fulladd4(sum,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c_out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a, b,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c_in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Top</a:t>
            </a:r>
            <a:endParaRPr lang="en-US" sz="2400" dirty="0"/>
          </a:p>
        </p:txBody>
      </p:sp>
      <p:grpSp>
        <p:nvGrpSpPr>
          <p:cNvPr id="6" name="Group 1"/>
          <p:cNvGrpSpPr>
            <a:grpSpLocks noChangeAspect="1"/>
          </p:cNvGrpSpPr>
          <p:nvPr/>
        </p:nvGrpSpPr>
        <p:grpSpPr bwMode="auto">
          <a:xfrm>
            <a:off x="762000" y="1752600"/>
            <a:ext cx="7886700" cy="2057400"/>
            <a:chOff x="2160" y="1620"/>
            <a:chExt cx="8280" cy="2160"/>
          </a:xfrm>
        </p:grpSpPr>
        <p:sp>
          <p:nvSpPr>
            <p:cNvPr id="7" name="AutoShape 14"/>
            <p:cNvSpPr>
              <a:spLocks noChangeAspect="1" noChangeArrowheads="1" noTextEdit="1"/>
            </p:cNvSpPr>
            <p:nvPr/>
          </p:nvSpPr>
          <p:spPr bwMode="auto">
            <a:xfrm>
              <a:off x="2160" y="1620"/>
              <a:ext cx="8280" cy="2160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2000" dirty="0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5400" y="1620"/>
              <a:ext cx="1800" cy="1980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Full adder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(4-bit)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fulladd4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2"/>
            <p:cNvSpPr>
              <a:spLocks noChangeShapeType="1"/>
            </p:cNvSpPr>
            <p:nvPr/>
          </p:nvSpPr>
          <p:spPr bwMode="auto">
            <a:xfrm>
              <a:off x="4680" y="1979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680" y="3269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680" y="2609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7185" y="2264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7200" y="2970"/>
              <a:ext cx="720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Text Box 7"/>
            <p:cNvSpPr txBox="1">
              <a:spLocks noChangeArrowheads="1"/>
            </p:cNvSpPr>
            <p:nvPr/>
          </p:nvSpPr>
          <p:spPr bwMode="auto">
            <a:xfrm>
              <a:off x="4335" y="175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a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6"/>
            <p:cNvSpPr txBox="1">
              <a:spLocks noChangeArrowheads="1"/>
            </p:cNvSpPr>
            <p:nvPr/>
          </p:nvSpPr>
          <p:spPr bwMode="auto">
            <a:xfrm>
              <a:off x="4320" y="2415"/>
              <a:ext cx="360" cy="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b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4305" y="3045"/>
              <a:ext cx="540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kumimoji="0" lang="en-US" sz="2000" b="0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7830" y="2730"/>
              <a:ext cx="810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c</a:t>
              </a:r>
              <a:r>
                <a:rPr kumimoji="0" lang="en-US" sz="2000" b="0" i="0" u="none" strike="noStrike" cap="none" normalizeH="0" baseline="-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3"/>
            <p:cNvSpPr txBox="1">
              <a:spLocks noChangeArrowheads="1"/>
            </p:cNvSpPr>
            <p:nvPr/>
          </p:nvSpPr>
          <p:spPr bwMode="auto">
            <a:xfrm>
              <a:off x="7815" y="2025"/>
              <a:ext cx="825" cy="54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sum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2"/>
            <p:cNvSpPr txBox="1">
              <a:spLocks noChangeArrowheads="1"/>
            </p:cNvSpPr>
            <p:nvPr/>
          </p:nvSpPr>
          <p:spPr bwMode="auto">
            <a:xfrm>
              <a:off x="3060" y="1620"/>
              <a:ext cx="900" cy="5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000" b="0" i="1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Top</a:t>
              </a:r>
              <a:endPara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696200" cy="4800600"/>
          </a:xfrm>
        </p:spPr>
        <p:txBody>
          <a:bodyPr/>
          <a:lstStyle/>
          <a:p>
            <a:r>
              <a:rPr lang="en-US" sz="2400" dirty="0" smtClean="0">
                <a:cs typeface="Courier New" panose="02070309020205020404" pitchFamily="49" charset="0"/>
              </a:rPr>
              <a:t>Port Declaration</a:t>
            </a:r>
            <a:endParaRPr lang="en-US" sz="2400" dirty="0" smtClean="0"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400" dirty="0" smtClean="0"/>
              <a:t>	: Input port</a:t>
            </a:r>
            <a:endParaRPr lang="en-US" sz="2400" dirty="0" smtClean="0"/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400" dirty="0" smtClean="0"/>
              <a:t>	: Output port</a:t>
            </a:r>
            <a:endParaRPr lang="en-US" sz="2400" dirty="0" smtClean="0"/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sz="2400" dirty="0" smtClean="0"/>
              <a:t>	: Bidirectional port</a:t>
            </a:r>
            <a:endParaRPr lang="en-US" sz="2400" dirty="0" smtClean="0"/>
          </a:p>
          <a:p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52600" y="3200400"/>
            <a:ext cx="6934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module fulladd4(sum, </a:t>
            </a:r>
            <a:r>
              <a:rPr lang="en-US" sz="2000" dirty="0" err="1" smtClean="0">
                <a:latin typeface="Courier New" panose="02070309020205020404"/>
                <a:ea typeface="Times New Roman" panose="02020603050405020304"/>
              </a:rPr>
              <a:t>c_out</a:t>
            </a: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, a, b, </a:t>
            </a:r>
            <a:r>
              <a:rPr lang="en-US" sz="2000" dirty="0" err="1" smtClean="0">
                <a:latin typeface="Courier New" panose="02070309020205020404"/>
                <a:ea typeface="Times New Roman" panose="02020603050405020304"/>
              </a:rPr>
              <a:t>c_in</a:t>
            </a: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);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Times New Roman" panose="02020603050405020304"/>
                <a:ea typeface="Times New Roman" panose="02020603050405020304"/>
              </a:rPr>
              <a:t>         </a:t>
            </a: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//begin port declarations section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output [3:0] sum;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output </a:t>
            </a:r>
            <a:r>
              <a:rPr lang="en-US" sz="2000" dirty="0" err="1" smtClean="0">
                <a:latin typeface="Courier New" panose="02070309020205020404"/>
                <a:ea typeface="Times New Roman" panose="02020603050405020304"/>
              </a:rPr>
              <a:t>c_out</a:t>
            </a: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;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input [3:0] a, b;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input </a:t>
            </a:r>
            <a:r>
              <a:rPr lang="en-US" sz="2000" dirty="0" err="1" smtClean="0">
                <a:latin typeface="Courier New" panose="02070309020205020404"/>
                <a:ea typeface="Times New Roman" panose="02020603050405020304"/>
              </a:rPr>
              <a:t>c_in</a:t>
            </a: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;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    //end port declaration section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.......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&lt;module internals&gt;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.......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 err="1" smtClean="0">
                <a:latin typeface="Courier New" panose="02070309020205020404"/>
                <a:ea typeface="Times New Roman" panose="02020603050405020304"/>
              </a:rPr>
              <a:t>endmodule</a:t>
            </a:r>
            <a:r>
              <a:rPr lang="en-US" sz="2000" dirty="0" smtClean="0">
                <a:latin typeface="Courier New" panose="02070309020205020404"/>
                <a:ea typeface="Times New Roman" panose="02020603050405020304"/>
              </a:rPr>
              <a:t>;</a:t>
            </a:r>
            <a:endParaRPr lang="en-US" sz="2000" dirty="0" smtClean="0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Ports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>
                <a:schemeClr val="tx2"/>
              </a:buClr>
            </a:pPr>
            <a:r>
              <a:rPr lang="en-US" sz="2400" b="1" dirty="0" smtClean="0"/>
              <a:t>Port Connection Rules</a:t>
            </a:r>
            <a:endParaRPr lang="en-US" sz="2000" dirty="0" smtClean="0"/>
          </a:p>
          <a:p>
            <a:endParaRPr lang="en-US" dirty="0"/>
          </a:p>
        </p:txBody>
      </p:sp>
      <p:sp>
        <p:nvSpPr>
          <p:cNvPr id="78865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/>
          </a:p>
        </p:txBody>
      </p:sp>
      <p:grpSp>
        <p:nvGrpSpPr>
          <p:cNvPr id="78849" name="Group 1"/>
          <p:cNvGrpSpPr>
            <a:grpSpLocks noChangeAspect="1"/>
          </p:cNvGrpSpPr>
          <p:nvPr/>
        </p:nvGrpSpPr>
        <p:grpSpPr bwMode="auto">
          <a:xfrm>
            <a:off x="380999" y="2286000"/>
            <a:ext cx="8654815" cy="3810000"/>
            <a:chOff x="2160" y="8353"/>
            <a:chExt cx="8280" cy="3645"/>
          </a:xfrm>
        </p:grpSpPr>
        <p:sp>
          <p:nvSpPr>
            <p:cNvPr id="78864" name="AutoShape 16"/>
            <p:cNvSpPr>
              <a:spLocks noChangeAspect="1" noChangeArrowheads="1" noTextEdit="1"/>
            </p:cNvSpPr>
            <p:nvPr/>
          </p:nvSpPr>
          <p:spPr bwMode="auto">
            <a:xfrm>
              <a:off x="2160" y="8353"/>
              <a:ext cx="8280" cy="3645"/>
            </a:xfrm>
            <a:prstGeom prst="rect">
              <a:avLst/>
            </a:prstGeom>
            <a:noFill/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863" name="Rectangle 15"/>
            <p:cNvSpPr>
              <a:spLocks noChangeArrowheads="1"/>
            </p:cNvSpPr>
            <p:nvPr/>
          </p:nvSpPr>
          <p:spPr bwMode="auto">
            <a:xfrm>
              <a:off x="4350" y="9253"/>
              <a:ext cx="3870" cy="216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862" name="Line 14"/>
            <p:cNvSpPr>
              <a:spLocks noChangeShapeType="1"/>
            </p:cNvSpPr>
            <p:nvPr/>
          </p:nvSpPr>
          <p:spPr bwMode="auto">
            <a:xfrm>
              <a:off x="6300" y="8533"/>
              <a:ext cx="0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861" name="Line 13"/>
            <p:cNvSpPr>
              <a:spLocks noChangeShapeType="1"/>
            </p:cNvSpPr>
            <p:nvPr/>
          </p:nvSpPr>
          <p:spPr bwMode="auto">
            <a:xfrm>
              <a:off x="6300" y="9253"/>
              <a:ext cx="1" cy="72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860" name="Text Box 12"/>
            <p:cNvSpPr txBox="1">
              <a:spLocks noChangeArrowheads="1"/>
            </p:cNvSpPr>
            <p:nvPr/>
          </p:nvSpPr>
          <p:spPr bwMode="auto">
            <a:xfrm>
              <a:off x="5728" y="9433"/>
              <a:ext cx="1800" cy="36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net  </a:t>
              </a: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inout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59" name="Text Box 11"/>
            <p:cNvSpPr txBox="1">
              <a:spLocks noChangeArrowheads="1"/>
            </p:cNvSpPr>
            <p:nvPr/>
          </p:nvSpPr>
          <p:spPr bwMode="auto">
            <a:xfrm>
              <a:off x="5730" y="8698"/>
              <a:ext cx="900" cy="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58" name="Line 10"/>
            <p:cNvSpPr>
              <a:spLocks noChangeShapeType="1"/>
            </p:cNvSpPr>
            <p:nvPr/>
          </p:nvSpPr>
          <p:spPr bwMode="auto">
            <a:xfrm>
              <a:off x="2910" y="10333"/>
              <a:ext cx="1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857" name="Line 9"/>
            <p:cNvSpPr>
              <a:spLocks noChangeShapeType="1"/>
            </p:cNvSpPr>
            <p:nvPr/>
          </p:nvSpPr>
          <p:spPr bwMode="auto">
            <a:xfrm>
              <a:off x="8205" y="10333"/>
              <a:ext cx="1440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w="lg" len="lg"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856" name="Line 8"/>
            <p:cNvSpPr>
              <a:spLocks noChangeShapeType="1"/>
            </p:cNvSpPr>
            <p:nvPr/>
          </p:nvSpPr>
          <p:spPr bwMode="auto">
            <a:xfrm>
              <a:off x="4335" y="10333"/>
              <a:ext cx="64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855" name="Line 7"/>
            <p:cNvSpPr>
              <a:spLocks noChangeShapeType="1"/>
            </p:cNvSpPr>
            <p:nvPr/>
          </p:nvSpPr>
          <p:spPr bwMode="auto">
            <a:xfrm>
              <a:off x="7575" y="10332"/>
              <a:ext cx="648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triangle" w="med" len="med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78854" name="Text Box 6"/>
            <p:cNvSpPr txBox="1">
              <a:spLocks noChangeArrowheads="1"/>
            </p:cNvSpPr>
            <p:nvPr/>
          </p:nvSpPr>
          <p:spPr bwMode="auto">
            <a:xfrm>
              <a:off x="2760" y="10333"/>
              <a:ext cx="1440" cy="36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reg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or 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53" name="Text Box 5"/>
            <p:cNvSpPr txBox="1">
              <a:spLocks noChangeArrowheads="1"/>
            </p:cNvSpPr>
            <p:nvPr/>
          </p:nvSpPr>
          <p:spPr bwMode="auto">
            <a:xfrm>
              <a:off x="8584" y="10266"/>
              <a:ext cx="720" cy="360"/>
            </a:xfrm>
            <a:prstGeom prst="rect">
              <a:avLst/>
            </a:prstGeom>
            <a:noFill/>
            <a:ln w="2857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52" name="Text Box 4"/>
            <p:cNvSpPr txBox="1">
              <a:spLocks noChangeArrowheads="1"/>
            </p:cNvSpPr>
            <p:nvPr/>
          </p:nvSpPr>
          <p:spPr bwMode="auto">
            <a:xfrm>
              <a:off x="4347" y="9930"/>
              <a:ext cx="870" cy="10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input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51" name="Text Box 3"/>
            <p:cNvSpPr txBox="1">
              <a:spLocks noChangeArrowheads="1"/>
            </p:cNvSpPr>
            <p:nvPr/>
          </p:nvSpPr>
          <p:spPr bwMode="auto">
            <a:xfrm>
              <a:off x="6411" y="9916"/>
              <a:ext cx="1800" cy="102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output 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sz="24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reg</a:t>
              </a:r>
              <a:r>
                <a:rPr kumimoji="0" lang="en-US" sz="24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 or net</a:t>
              </a:r>
              <a:endPara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Verilog Value Set</a:t>
            </a:r>
            <a:endParaRPr lang="el-GR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800" i="1" dirty="0"/>
              <a:t>0</a:t>
            </a:r>
            <a:r>
              <a:rPr lang="el-GR" sz="2800" dirty="0"/>
              <a:t>	represents low logic level or false </a:t>
            </a:r>
            <a:r>
              <a:rPr lang="el-GR" sz="2800" dirty="0" smtClean="0"/>
              <a:t>condition</a:t>
            </a:r>
            <a:endParaRPr lang="el-GR" sz="2800" dirty="0"/>
          </a:p>
          <a:p>
            <a:r>
              <a:rPr lang="el-GR" sz="2800" i="1" dirty="0"/>
              <a:t>1	</a:t>
            </a:r>
            <a:r>
              <a:rPr lang="el-GR" sz="2800" dirty="0"/>
              <a:t>represents high logic level or true </a:t>
            </a:r>
            <a:r>
              <a:rPr lang="el-GR" sz="2800" dirty="0" smtClean="0"/>
              <a:t>condition</a:t>
            </a:r>
            <a:endParaRPr lang="el-GR" sz="2800" dirty="0"/>
          </a:p>
          <a:p>
            <a:r>
              <a:rPr lang="el-GR" sz="2800" i="1" dirty="0"/>
              <a:t>x	</a:t>
            </a:r>
            <a:r>
              <a:rPr lang="el-GR" sz="2800" dirty="0"/>
              <a:t>represents unknown logic </a:t>
            </a:r>
            <a:r>
              <a:rPr lang="el-GR" sz="2800" dirty="0" smtClean="0"/>
              <a:t>level</a:t>
            </a:r>
            <a:endParaRPr lang="el-GR" sz="2800" dirty="0"/>
          </a:p>
          <a:p>
            <a:r>
              <a:rPr lang="el-GR" sz="2800" i="1" dirty="0"/>
              <a:t>z	</a:t>
            </a:r>
            <a:r>
              <a:rPr lang="el-GR" sz="2800" dirty="0"/>
              <a:t>represents high impedance logic level</a:t>
            </a:r>
            <a:endParaRPr lang="el-GR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Numbers in Verilog (i)</a:t>
            </a:r>
            <a:endParaRPr lang="el-GR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l-GR" dirty="0"/>
              <a:t>	        </a:t>
            </a:r>
            <a:r>
              <a:rPr lang="el-GR" sz="2400" dirty="0"/>
              <a:t>&lt;size&gt;’&lt;radix&gt; &lt;value&gt;</a:t>
            </a:r>
            <a:endParaRPr lang="el-GR" sz="2400" dirty="0"/>
          </a:p>
          <a:p>
            <a:endParaRPr lang="el-GR" dirty="0"/>
          </a:p>
          <a:p>
            <a:endParaRPr lang="el-GR" dirty="0"/>
          </a:p>
          <a:p>
            <a:endParaRPr lang="el-GR" dirty="0"/>
          </a:p>
          <a:p>
            <a:pPr lvl="1"/>
            <a:endParaRPr lang="el-GR" dirty="0"/>
          </a:p>
          <a:p>
            <a:pPr lvl="1"/>
            <a:r>
              <a:rPr lang="el-GR" sz="2400" dirty="0"/>
              <a:t>8’h ax = 1010xxxx</a:t>
            </a:r>
            <a:endParaRPr lang="el-GR" sz="2400" dirty="0"/>
          </a:p>
          <a:p>
            <a:pPr lvl="1"/>
            <a:r>
              <a:rPr lang="el-GR" sz="2400" dirty="0"/>
              <a:t>12’o 3zx7 = 011zzzxxx111</a:t>
            </a:r>
            <a:endParaRPr lang="el-GR" sz="2400" dirty="0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1066800" y="2971800"/>
            <a:ext cx="914400" cy="6096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l-GR"/>
              <a:t>No of </a:t>
            </a:r>
            <a:endParaRPr lang="el-GR"/>
          </a:p>
          <a:p>
            <a:r>
              <a:rPr lang="el-GR"/>
              <a:t>bits</a:t>
            </a:r>
            <a:endParaRPr lang="el-GR"/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2209800" y="2971800"/>
            <a:ext cx="2514600" cy="121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l"/>
            <a:r>
              <a:rPr lang="el-GR"/>
              <a:t>Binary           </a:t>
            </a:r>
            <a:r>
              <a:rPr lang="el-GR">
                <a:sym typeface="Symbol" panose="05050102010706020507" pitchFamily="18" charset="2"/>
              </a:rPr>
              <a:t> b or B</a:t>
            </a:r>
            <a:endParaRPr lang="el-GR"/>
          </a:p>
          <a:p>
            <a:pPr algn="l"/>
            <a:r>
              <a:rPr lang="el-GR"/>
              <a:t>Octal             </a:t>
            </a:r>
            <a:r>
              <a:rPr lang="el-GR">
                <a:sym typeface="Symbol" panose="05050102010706020507" pitchFamily="18" charset="2"/>
              </a:rPr>
              <a:t> o or O</a:t>
            </a:r>
            <a:endParaRPr lang="el-GR"/>
          </a:p>
          <a:p>
            <a:pPr algn="l"/>
            <a:r>
              <a:rPr lang="el-GR"/>
              <a:t>Decimal        </a:t>
            </a:r>
            <a:r>
              <a:rPr lang="el-GR">
                <a:sym typeface="Symbol" panose="05050102010706020507" pitchFamily="18" charset="2"/>
              </a:rPr>
              <a:t> d or D</a:t>
            </a:r>
            <a:endParaRPr lang="el-GR"/>
          </a:p>
          <a:p>
            <a:pPr algn="l"/>
            <a:r>
              <a:rPr lang="el-GR"/>
              <a:t>Hexadecimal </a:t>
            </a:r>
            <a:r>
              <a:rPr lang="el-GR">
                <a:sym typeface="Symbol" panose="05050102010706020507" pitchFamily="18" charset="2"/>
              </a:rPr>
              <a:t> h or H</a:t>
            </a:r>
            <a:endParaRPr lang="el-GR">
              <a:sym typeface="Symbol" panose="05050102010706020507" pitchFamily="18" charset="2"/>
            </a:endParaRPr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4876800" y="2971800"/>
            <a:ext cx="2057400" cy="838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l-GR"/>
              <a:t>Consecutive chars </a:t>
            </a:r>
            <a:endParaRPr lang="el-GR"/>
          </a:p>
          <a:p>
            <a:r>
              <a:rPr lang="el-GR"/>
              <a:t>0-f, x, z</a:t>
            </a:r>
            <a:endParaRPr lang="el-GR"/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 flipH="1">
            <a:off x="1524000" y="2438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Line 12"/>
          <p:cNvSpPr>
            <a:spLocks noChangeShapeType="1"/>
          </p:cNvSpPr>
          <p:nvPr/>
        </p:nvSpPr>
        <p:spPr bwMode="auto">
          <a:xfrm>
            <a:off x="3352800" y="2438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Line 13"/>
          <p:cNvSpPr>
            <a:spLocks noChangeShapeType="1"/>
          </p:cNvSpPr>
          <p:nvPr/>
        </p:nvSpPr>
        <p:spPr bwMode="auto">
          <a:xfrm>
            <a:off x="4724400" y="24384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Numbers in Verilog (ii)</a:t>
            </a:r>
            <a:endParaRPr lang="el-GR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You can insert </a:t>
            </a:r>
            <a:r>
              <a:rPr lang="en-US"/>
              <a:t>“</a:t>
            </a:r>
            <a:r>
              <a:rPr lang="el-GR"/>
              <a:t>_</a:t>
            </a:r>
            <a:r>
              <a:rPr lang="en-US"/>
              <a:t>”</a:t>
            </a:r>
            <a:r>
              <a:rPr lang="el-GR"/>
              <a:t> for readability</a:t>
            </a:r>
            <a:endParaRPr lang="el-GR"/>
          </a:p>
          <a:p>
            <a:pPr lvl="1"/>
            <a:r>
              <a:rPr lang="el-GR"/>
              <a:t>12’b 000_111_010_100 </a:t>
            </a:r>
            <a:endParaRPr lang="el-GR"/>
          </a:p>
          <a:p>
            <a:pPr lvl="1"/>
            <a:r>
              <a:rPr lang="el-GR"/>
              <a:t>12’b 000111010100</a:t>
            </a:r>
            <a:endParaRPr lang="el-GR"/>
          </a:p>
          <a:p>
            <a:pPr lvl="1"/>
            <a:r>
              <a:rPr lang="el-GR"/>
              <a:t>12’o 07_24</a:t>
            </a:r>
            <a:endParaRPr lang="el-GR"/>
          </a:p>
          <a:p>
            <a:r>
              <a:rPr lang="el-GR"/>
              <a:t>Bit extension</a:t>
            </a:r>
            <a:endParaRPr lang="el-GR"/>
          </a:p>
          <a:p>
            <a:pPr lvl="1"/>
            <a:r>
              <a:rPr lang="el-GR"/>
              <a:t>MS bit = 0, x or z </a:t>
            </a:r>
            <a:r>
              <a:rPr lang="el-GR">
                <a:sym typeface="Symbol" panose="05050102010706020507" pitchFamily="18" charset="2"/>
              </a:rPr>
              <a:t> extend this</a:t>
            </a:r>
            <a:endParaRPr lang="el-GR">
              <a:sym typeface="Symbol" panose="05050102010706020507" pitchFamily="18" charset="2"/>
            </a:endParaRPr>
          </a:p>
          <a:p>
            <a:pPr lvl="2"/>
            <a:r>
              <a:rPr lang="el-GR">
                <a:sym typeface="Symbol" panose="05050102010706020507" pitchFamily="18" charset="2"/>
              </a:rPr>
              <a:t>4’b x1 = 4’b xx_x1</a:t>
            </a:r>
            <a:endParaRPr lang="el-GR">
              <a:sym typeface="Symbol" panose="05050102010706020507" pitchFamily="18" charset="2"/>
            </a:endParaRPr>
          </a:p>
          <a:p>
            <a:pPr lvl="1"/>
            <a:r>
              <a:rPr lang="el-GR">
                <a:sym typeface="Symbol" panose="05050102010706020507" pitchFamily="18" charset="2"/>
              </a:rPr>
              <a:t>MS bit = 1  zero extension</a:t>
            </a:r>
            <a:endParaRPr lang="el-GR">
              <a:sym typeface="Symbol" panose="05050102010706020507" pitchFamily="18" charset="2"/>
            </a:endParaRPr>
          </a:p>
          <a:p>
            <a:pPr lvl="2"/>
            <a:r>
              <a:rPr lang="el-GR">
                <a:sym typeface="Symbol" panose="05050102010706020507" pitchFamily="18" charset="2"/>
              </a:rPr>
              <a:t>4’b 1x = 4’b 00_1x</a:t>
            </a:r>
            <a:endParaRPr lang="el-GR">
              <a:sym typeface="Symbol" panose="05050102010706020507" pitchFamily="18" charset="2"/>
            </a:endParaRPr>
          </a:p>
        </p:txBody>
      </p:sp>
      <p:sp>
        <p:nvSpPr>
          <p:cNvPr id="24580" name="AutoShape 4"/>
          <p:cNvSpPr/>
          <p:nvPr/>
        </p:nvSpPr>
        <p:spPr bwMode="auto">
          <a:xfrm>
            <a:off x="4724400" y="2590800"/>
            <a:ext cx="152400" cy="1143000"/>
          </a:xfrm>
          <a:prstGeom prst="righ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5029200" y="2895600"/>
            <a:ext cx="299402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l-GR"/>
              <a:t>Represent the same number</a:t>
            </a:r>
            <a:endParaRPr lang="el-G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Numbers in Verilog (iii)</a:t>
            </a:r>
            <a:endParaRPr lang="el-G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/>
              <a:t>If </a:t>
            </a:r>
            <a:r>
              <a:rPr lang="el-GR" sz="2400" i="1" dirty="0"/>
              <a:t>size</a:t>
            </a:r>
            <a:r>
              <a:rPr lang="el-GR" sz="2400" dirty="0"/>
              <a:t> is ommitted it </a:t>
            </a:r>
            <a:endParaRPr lang="el-GR" sz="2400" dirty="0"/>
          </a:p>
          <a:p>
            <a:pPr lvl="1"/>
            <a:r>
              <a:rPr lang="el-GR" sz="2400" dirty="0"/>
              <a:t>is inferred from the </a:t>
            </a:r>
            <a:r>
              <a:rPr lang="el-GR" sz="2400" i="1" dirty="0"/>
              <a:t>value </a:t>
            </a:r>
            <a:r>
              <a:rPr lang="el-GR" sz="2400" dirty="0"/>
              <a:t>or</a:t>
            </a:r>
            <a:endParaRPr lang="el-GR" sz="2400" i="1" dirty="0"/>
          </a:p>
          <a:p>
            <a:pPr lvl="1"/>
            <a:r>
              <a:rPr lang="el-GR" sz="2400" dirty="0"/>
              <a:t>takes the simulation specific number of bits or</a:t>
            </a:r>
            <a:endParaRPr lang="el-GR" sz="2400" dirty="0"/>
          </a:p>
          <a:p>
            <a:pPr lvl="1"/>
            <a:r>
              <a:rPr lang="el-GR" sz="2400" dirty="0"/>
              <a:t>takes the machine specific number of bits</a:t>
            </a:r>
            <a:endParaRPr lang="el-GR" sz="2400" dirty="0"/>
          </a:p>
          <a:p>
            <a:pPr>
              <a:lnSpc>
                <a:spcPct val="190000"/>
              </a:lnSpc>
            </a:pPr>
            <a:r>
              <a:rPr lang="el-GR" sz="2400" dirty="0"/>
              <a:t>If  </a:t>
            </a:r>
            <a:r>
              <a:rPr lang="el-GR" sz="2400" i="1" dirty="0"/>
              <a:t>radix</a:t>
            </a:r>
            <a:r>
              <a:rPr lang="el-GR" sz="2400" dirty="0"/>
              <a:t> is ommitted </a:t>
            </a:r>
            <a:r>
              <a:rPr lang="el-GR" sz="2400" u="sng" dirty="0"/>
              <a:t>too</a:t>
            </a:r>
            <a:r>
              <a:rPr lang="el-GR" sz="2400" dirty="0"/>
              <a:t> .. decimal is assumed</a:t>
            </a:r>
            <a:endParaRPr lang="el-GR" sz="2400" dirty="0"/>
          </a:p>
          <a:p>
            <a:pPr lvl="1"/>
            <a:r>
              <a:rPr lang="el-GR" sz="2400" dirty="0"/>
              <a:t>15 = &lt;size&gt;’d 15</a:t>
            </a:r>
            <a:endParaRPr lang="el-G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Evolution of Computer-Aided Digital Design (cont’d)</a:t>
            </a:r>
            <a:endParaRPr lang="en-US" sz="340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VLSI: Very Large Scale Integration</a:t>
            </a:r>
            <a:endParaRPr lang="en-US" sz="2800"/>
          </a:p>
          <a:p>
            <a:pPr lvl="1">
              <a:lnSpc>
                <a:spcPct val="90000"/>
              </a:lnSpc>
            </a:pPr>
            <a:r>
              <a:rPr lang="en-US" sz="2300"/>
              <a:t>Hundred thousands of gates</a:t>
            </a:r>
            <a:endParaRPr lang="en-US" sz="2300"/>
          </a:p>
          <a:p>
            <a:pPr lvl="1">
              <a:lnSpc>
                <a:spcPct val="90000"/>
              </a:lnSpc>
            </a:pPr>
            <a:r>
              <a:rPr lang="en-US" sz="2300"/>
              <a:t>Not feasible anymore:</a:t>
            </a:r>
            <a:endParaRPr lang="en-US" sz="2300"/>
          </a:p>
          <a:p>
            <a:pPr lvl="2">
              <a:lnSpc>
                <a:spcPct val="90000"/>
              </a:lnSpc>
            </a:pPr>
            <a:r>
              <a:rPr lang="en-US" sz="2100"/>
              <a:t>Bread boarding</a:t>
            </a:r>
            <a:endParaRPr lang="en-US" sz="2100"/>
          </a:p>
          <a:p>
            <a:pPr lvl="2">
              <a:lnSpc>
                <a:spcPct val="90000"/>
              </a:lnSpc>
            </a:pPr>
            <a:r>
              <a:rPr lang="en-US" sz="2100"/>
              <a:t>Manual layout design</a:t>
            </a:r>
            <a:endParaRPr lang="en-US" sz="2100"/>
          </a:p>
          <a:p>
            <a:pPr lvl="1">
              <a:lnSpc>
                <a:spcPct val="90000"/>
              </a:lnSpc>
            </a:pPr>
            <a:r>
              <a:rPr lang="en-US" sz="2300"/>
              <a:t>Simulator programs</a:t>
            </a:r>
            <a:endParaRPr lang="en-US" sz="2300"/>
          </a:p>
          <a:p>
            <a:pPr lvl="1">
              <a:lnSpc>
                <a:spcPct val="90000"/>
              </a:lnSpc>
            </a:pPr>
            <a:r>
              <a:rPr lang="en-US" sz="2300"/>
              <a:t>Automatic place-and-route</a:t>
            </a:r>
            <a:endParaRPr lang="en-US" sz="2300"/>
          </a:p>
          <a:p>
            <a:pPr lvl="1">
              <a:lnSpc>
                <a:spcPct val="90000"/>
              </a:lnSpc>
            </a:pPr>
            <a:r>
              <a:rPr lang="en-US" sz="2300"/>
              <a:t>Bottom-Up design</a:t>
            </a:r>
            <a:endParaRPr lang="en-US" sz="2300"/>
          </a:p>
          <a:p>
            <a:pPr lvl="2">
              <a:lnSpc>
                <a:spcPct val="90000"/>
              </a:lnSpc>
            </a:pPr>
            <a:r>
              <a:rPr lang="en-US" sz="2100"/>
              <a:t>Design small building blocks</a:t>
            </a:r>
            <a:endParaRPr lang="en-US" sz="2100"/>
          </a:p>
          <a:p>
            <a:pPr lvl="2">
              <a:lnSpc>
                <a:spcPct val="90000"/>
              </a:lnSpc>
            </a:pPr>
            <a:r>
              <a:rPr lang="en-US" sz="2100"/>
              <a:t>Combine them to develop bigger ones</a:t>
            </a:r>
            <a:endParaRPr lang="en-US" sz="2100"/>
          </a:p>
          <a:p>
            <a:pPr lvl="1">
              <a:lnSpc>
                <a:spcPct val="90000"/>
              </a:lnSpc>
            </a:pPr>
            <a:r>
              <a:rPr lang="en-US" sz="2300"/>
              <a:t>More and more emphasis on logic simulation</a:t>
            </a:r>
            <a:endParaRPr lang="en-US" sz="2300"/>
          </a:p>
          <a:p>
            <a:pPr lvl="1">
              <a:lnSpc>
                <a:spcPct val="90000"/>
              </a:lnSpc>
            </a:pPr>
            <a:endParaRPr lang="en-US" sz="23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Nets (i)</a:t>
            </a:r>
            <a:endParaRPr lang="el-GR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7200"/>
          </a:xfrm>
        </p:spPr>
        <p:txBody>
          <a:bodyPr/>
          <a:lstStyle/>
          <a:p>
            <a:r>
              <a:rPr lang="el-GR" sz="2400" dirty="0"/>
              <a:t>Can be thought as hardware wires driven by logic</a:t>
            </a:r>
            <a:endParaRPr lang="el-GR" sz="2400" dirty="0"/>
          </a:p>
          <a:p>
            <a:r>
              <a:rPr lang="el-GR" sz="2400" dirty="0"/>
              <a:t>Equal </a:t>
            </a:r>
            <a:r>
              <a:rPr lang="el-GR" sz="2400" i="1" dirty="0"/>
              <a:t>z</a:t>
            </a:r>
            <a:r>
              <a:rPr lang="el-GR" sz="2400" dirty="0"/>
              <a:t> when unconnected</a:t>
            </a:r>
            <a:endParaRPr lang="el-GR" sz="2400" dirty="0"/>
          </a:p>
          <a:p>
            <a:r>
              <a:rPr lang="el-GR" sz="2400" dirty="0"/>
              <a:t>Various types of nets</a:t>
            </a:r>
            <a:endParaRPr lang="el-GR" sz="2400" dirty="0"/>
          </a:p>
          <a:p>
            <a:pPr lvl="1"/>
            <a:r>
              <a:rPr lang="el-GR" sz="2000" dirty="0">
                <a:latin typeface="Courier New" panose="02070309020205020404" pitchFamily="49" charset="0"/>
              </a:rPr>
              <a:t>wire</a:t>
            </a:r>
            <a:endParaRPr lang="el-GR" dirty="0"/>
          </a:p>
          <a:p>
            <a:pPr lvl="1"/>
            <a:r>
              <a:rPr lang="el-GR" sz="2000" dirty="0">
                <a:latin typeface="Courier New" panose="02070309020205020404" pitchFamily="49" charset="0"/>
              </a:rPr>
              <a:t>wand</a:t>
            </a:r>
            <a:r>
              <a:rPr lang="el-GR" dirty="0"/>
              <a:t>	</a:t>
            </a:r>
            <a:r>
              <a:rPr lang="el-GR" sz="2400" dirty="0"/>
              <a:t>(wired-AND)</a:t>
            </a:r>
            <a:endParaRPr lang="el-GR" sz="2400" dirty="0"/>
          </a:p>
          <a:p>
            <a:pPr lvl="1"/>
            <a:r>
              <a:rPr lang="el-GR" sz="2000" dirty="0">
                <a:latin typeface="Courier New" panose="02070309020205020404" pitchFamily="49" charset="0"/>
              </a:rPr>
              <a:t>wor</a:t>
            </a:r>
            <a:r>
              <a:rPr lang="el-GR" dirty="0"/>
              <a:t>	(</a:t>
            </a:r>
            <a:r>
              <a:rPr lang="el-GR" sz="2400" dirty="0"/>
              <a:t>wired-OR)</a:t>
            </a:r>
            <a:endParaRPr lang="el-GR" sz="2400" dirty="0"/>
          </a:p>
          <a:p>
            <a:pPr lvl="1"/>
            <a:r>
              <a:rPr lang="el-GR" sz="2000" dirty="0">
                <a:latin typeface="Courier New" panose="02070309020205020404" pitchFamily="49" charset="0"/>
              </a:rPr>
              <a:t>tri</a:t>
            </a:r>
            <a:r>
              <a:rPr lang="el-GR" dirty="0"/>
              <a:t>	(</a:t>
            </a:r>
            <a:r>
              <a:rPr lang="el-GR" sz="2400" dirty="0"/>
              <a:t>tri-state)</a:t>
            </a:r>
            <a:endParaRPr lang="el-GR" sz="2400" dirty="0"/>
          </a:p>
          <a:p>
            <a:r>
              <a:rPr lang="el-GR" sz="2400" dirty="0"/>
              <a:t>In following examples: Y is evaluated, </a:t>
            </a:r>
            <a:r>
              <a:rPr lang="el-GR" sz="2400" b="1" i="1" dirty="0"/>
              <a:t>automatically</a:t>
            </a:r>
            <a:r>
              <a:rPr lang="el-GR" sz="2400" dirty="0"/>
              <a:t>, every time A or B changes</a:t>
            </a:r>
            <a:endParaRPr lang="el-GR" sz="2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lang="el-GR" dirty="0"/>
              <a:t>Nets (ii)</a:t>
            </a:r>
            <a:endParaRPr lang="el-GR" dirty="0"/>
          </a:p>
        </p:txBody>
      </p:sp>
      <p:grpSp>
        <p:nvGrpSpPr>
          <p:cNvPr id="2" name="Group 53"/>
          <p:cNvGrpSpPr/>
          <p:nvPr/>
        </p:nvGrpSpPr>
        <p:grpSpPr bwMode="auto">
          <a:xfrm>
            <a:off x="914400" y="1417638"/>
            <a:ext cx="1968500" cy="762000"/>
            <a:chOff x="576" y="893"/>
            <a:chExt cx="1240" cy="480"/>
          </a:xfrm>
        </p:grpSpPr>
        <p:sp>
          <p:nvSpPr>
            <p:cNvPr id="27652" name="AutoShape 4"/>
            <p:cNvSpPr>
              <a:spLocks noChangeArrowheads="1"/>
            </p:cNvSpPr>
            <p:nvPr/>
          </p:nvSpPr>
          <p:spPr bwMode="auto">
            <a:xfrm>
              <a:off x="1008" y="989"/>
              <a:ext cx="384" cy="384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3" name="Line 5"/>
            <p:cNvSpPr>
              <a:spLocks noChangeShapeType="1"/>
            </p:cNvSpPr>
            <p:nvPr/>
          </p:nvSpPr>
          <p:spPr bwMode="auto">
            <a:xfrm flipH="1">
              <a:off x="672" y="1085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4" name="Line 6"/>
            <p:cNvSpPr>
              <a:spLocks noChangeShapeType="1"/>
            </p:cNvSpPr>
            <p:nvPr/>
          </p:nvSpPr>
          <p:spPr bwMode="auto">
            <a:xfrm flipH="1">
              <a:off x="672" y="1277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5" name="Line 7"/>
            <p:cNvSpPr>
              <a:spLocks noChangeShapeType="1"/>
            </p:cNvSpPr>
            <p:nvPr/>
          </p:nvSpPr>
          <p:spPr bwMode="auto">
            <a:xfrm flipH="1">
              <a:off x="1392" y="1181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56" name="Text Box 8"/>
            <p:cNvSpPr txBox="1">
              <a:spLocks noChangeArrowheads="1"/>
            </p:cNvSpPr>
            <p:nvPr/>
          </p:nvSpPr>
          <p:spPr bwMode="auto">
            <a:xfrm>
              <a:off x="576" y="893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l-GR"/>
                <a:t>A</a:t>
              </a:r>
              <a:endParaRPr lang="el-GR"/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581" y="1085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B</a:t>
              </a:r>
              <a:endParaRPr lang="el-GR"/>
            </a:p>
          </p:txBody>
        </p:sp>
        <p:sp>
          <p:nvSpPr>
            <p:cNvPr id="27658" name="Text Box 10"/>
            <p:cNvSpPr txBox="1">
              <a:spLocks noChangeArrowheads="1"/>
            </p:cNvSpPr>
            <p:nvPr/>
          </p:nvSpPr>
          <p:spPr bwMode="auto">
            <a:xfrm>
              <a:off x="1584" y="989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Y</a:t>
              </a:r>
              <a:endParaRPr lang="el-GR"/>
            </a:p>
          </p:txBody>
        </p:sp>
      </p:grpSp>
      <p:sp>
        <p:nvSpPr>
          <p:cNvPr id="27659" name="Text Box 11"/>
          <p:cNvSpPr txBox="1">
            <a:spLocks noChangeArrowheads="1"/>
          </p:cNvSpPr>
          <p:nvPr/>
        </p:nvSpPr>
        <p:spPr bwMode="auto">
          <a:xfrm>
            <a:off x="3505200" y="1447800"/>
            <a:ext cx="2995613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 sz="1600">
                <a:latin typeface="Courier New" panose="02070309020205020404" pitchFamily="49" charset="0"/>
              </a:rPr>
              <a:t>wire Y;  // declaration</a:t>
            </a:r>
            <a:endParaRPr lang="el-GR" sz="1600">
              <a:latin typeface="Courier New" panose="02070309020205020404" pitchFamily="49" charset="0"/>
            </a:endParaRPr>
          </a:p>
          <a:p>
            <a:pPr algn="l"/>
            <a:r>
              <a:rPr lang="el-GR" sz="1600">
                <a:latin typeface="Courier New" panose="02070309020205020404" pitchFamily="49" charset="0"/>
              </a:rPr>
              <a:t>assign Y = A &amp; B;</a:t>
            </a:r>
            <a:r>
              <a:rPr lang="el-GR"/>
              <a:t> </a:t>
            </a:r>
            <a:endParaRPr lang="el-GR"/>
          </a:p>
        </p:txBody>
      </p:sp>
      <p:grpSp>
        <p:nvGrpSpPr>
          <p:cNvPr id="3" name="Group 54"/>
          <p:cNvGrpSpPr/>
          <p:nvPr/>
        </p:nvGrpSpPr>
        <p:grpSpPr bwMode="auto">
          <a:xfrm>
            <a:off x="838200" y="2971800"/>
            <a:ext cx="2044700" cy="1219200"/>
            <a:chOff x="528" y="1872"/>
            <a:chExt cx="1288" cy="768"/>
          </a:xfrm>
        </p:grpSpPr>
        <p:grpSp>
          <p:nvGrpSpPr>
            <p:cNvPr id="4" name="Group 19"/>
            <p:cNvGrpSpPr/>
            <p:nvPr/>
          </p:nvGrpSpPr>
          <p:grpSpPr bwMode="auto">
            <a:xfrm>
              <a:off x="960" y="1920"/>
              <a:ext cx="240" cy="288"/>
              <a:chOff x="1056" y="1872"/>
              <a:chExt cx="240" cy="288"/>
            </a:xfrm>
          </p:grpSpPr>
          <p:sp>
            <p:nvSpPr>
              <p:cNvPr id="27664" name="Line 16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17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Line 18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" name="Group 20"/>
            <p:cNvGrpSpPr/>
            <p:nvPr/>
          </p:nvGrpSpPr>
          <p:grpSpPr bwMode="auto">
            <a:xfrm>
              <a:off x="960" y="2352"/>
              <a:ext cx="240" cy="288"/>
              <a:chOff x="1056" y="1872"/>
              <a:chExt cx="240" cy="288"/>
            </a:xfrm>
          </p:grpSpPr>
          <p:sp>
            <p:nvSpPr>
              <p:cNvPr id="27669" name="Line 21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Line 22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Line 23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72" name="Line 24"/>
            <p:cNvSpPr>
              <a:spLocks noChangeShapeType="1"/>
            </p:cNvSpPr>
            <p:nvPr/>
          </p:nvSpPr>
          <p:spPr bwMode="auto">
            <a:xfrm flipH="1">
              <a:off x="624" y="20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Line 25"/>
            <p:cNvSpPr>
              <a:spLocks noChangeShapeType="1"/>
            </p:cNvSpPr>
            <p:nvPr/>
          </p:nvSpPr>
          <p:spPr bwMode="auto">
            <a:xfrm flipH="1">
              <a:off x="624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4" name="Text Box 26"/>
            <p:cNvSpPr txBox="1">
              <a:spLocks noChangeArrowheads="1"/>
            </p:cNvSpPr>
            <p:nvPr/>
          </p:nvSpPr>
          <p:spPr bwMode="auto">
            <a:xfrm>
              <a:off x="528" y="2304"/>
              <a:ext cx="223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B</a:t>
              </a:r>
              <a:endParaRPr lang="el-GR"/>
            </a:p>
          </p:txBody>
        </p:sp>
        <p:sp>
          <p:nvSpPr>
            <p:cNvPr id="27675" name="Text Box 27"/>
            <p:cNvSpPr txBox="1">
              <a:spLocks noChangeArrowheads="1"/>
            </p:cNvSpPr>
            <p:nvPr/>
          </p:nvSpPr>
          <p:spPr bwMode="auto">
            <a:xfrm>
              <a:off x="528" y="187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l-GR"/>
                <a:t>A</a:t>
              </a:r>
              <a:endParaRPr lang="el-GR"/>
            </a:p>
          </p:txBody>
        </p:sp>
        <p:sp>
          <p:nvSpPr>
            <p:cNvPr id="27678" name="Line 30"/>
            <p:cNvSpPr>
              <a:spLocks noChangeShapeType="1"/>
            </p:cNvSpPr>
            <p:nvPr/>
          </p:nvSpPr>
          <p:spPr bwMode="auto">
            <a:xfrm>
              <a:off x="120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1200" y="249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>
              <a:off x="1344" y="2064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Line 33"/>
            <p:cNvSpPr>
              <a:spLocks noChangeShapeType="1"/>
            </p:cNvSpPr>
            <p:nvPr/>
          </p:nvSpPr>
          <p:spPr bwMode="auto">
            <a:xfrm>
              <a:off x="1344" y="23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Text Box 34"/>
            <p:cNvSpPr txBox="1">
              <a:spLocks noChangeArrowheads="1"/>
            </p:cNvSpPr>
            <p:nvPr/>
          </p:nvSpPr>
          <p:spPr bwMode="auto">
            <a:xfrm>
              <a:off x="1584" y="2112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Y</a:t>
              </a:r>
              <a:endParaRPr lang="el-GR"/>
            </a:p>
          </p:txBody>
        </p:sp>
      </p:grpSp>
      <p:sp>
        <p:nvSpPr>
          <p:cNvPr id="27683" name="Text Box 35"/>
          <p:cNvSpPr txBox="1">
            <a:spLocks noChangeArrowheads="1"/>
          </p:cNvSpPr>
          <p:nvPr/>
        </p:nvSpPr>
        <p:spPr bwMode="auto">
          <a:xfrm>
            <a:off x="3505200" y="2514600"/>
            <a:ext cx="2995613" cy="885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 sz="1600">
                <a:latin typeface="Courier New" panose="02070309020205020404" pitchFamily="49" charset="0"/>
              </a:rPr>
              <a:t>wand Y;  // declaration</a:t>
            </a:r>
            <a:endParaRPr lang="el-GR" sz="1600">
              <a:latin typeface="Courier New" panose="02070309020205020404" pitchFamily="49" charset="0"/>
            </a:endParaRPr>
          </a:p>
          <a:p>
            <a:pPr algn="l"/>
            <a:r>
              <a:rPr lang="el-GR" sz="1600">
                <a:latin typeface="Courier New" panose="02070309020205020404" pitchFamily="49" charset="0"/>
              </a:rPr>
              <a:t>assign Y = A;</a:t>
            </a:r>
            <a:r>
              <a:rPr lang="el-GR"/>
              <a:t> </a:t>
            </a:r>
            <a:endParaRPr lang="el-GR"/>
          </a:p>
          <a:p>
            <a:pPr algn="l"/>
            <a:r>
              <a:rPr lang="el-GR" sz="1600">
                <a:latin typeface="Courier New" panose="02070309020205020404" pitchFamily="49" charset="0"/>
              </a:rPr>
              <a:t>assign Y = B;</a:t>
            </a:r>
            <a:endParaRPr lang="el-GR"/>
          </a:p>
        </p:txBody>
      </p:sp>
      <p:graphicFrame>
        <p:nvGraphicFramePr>
          <p:cNvPr id="27686" name="Object 38"/>
          <p:cNvGraphicFramePr>
            <a:graphicFrameLocks noChangeAspect="1"/>
          </p:cNvGraphicFramePr>
          <p:nvPr/>
        </p:nvGraphicFramePr>
        <p:xfrm>
          <a:off x="6477000" y="2286000"/>
          <a:ext cx="1600200" cy="1347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Bitmap Image" r:id="rId1" imgW="962660" imgH="808355" progId="PBrush">
                  <p:embed/>
                </p:oleObj>
              </mc:Choice>
              <mc:Fallback>
                <p:oleObj name="Bitmap Image" r:id="rId1" imgW="962660" imgH="808355" progId="PBrush">
                  <p:embed/>
                  <p:pic>
                    <p:nvPicPr>
                      <p:cNvPr id="0" name="Picture 1024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77000" y="2286000"/>
                        <a:ext cx="1600200" cy="13477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3505200" y="3916363"/>
            <a:ext cx="2873375" cy="8858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 sz="1600">
                <a:latin typeface="Courier New" panose="02070309020205020404" pitchFamily="49" charset="0"/>
              </a:rPr>
              <a:t>wor Y;  // declaration</a:t>
            </a:r>
            <a:endParaRPr lang="el-GR" sz="1600">
              <a:latin typeface="Courier New" panose="02070309020205020404" pitchFamily="49" charset="0"/>
            </a:endParaRPr>
          </a:p>
          <a:p>
            <a:pPr algn="l"/>
            <a:r>
              <a:rPr lang="el-GR" sz="1600">
                <a:latin typeface="Courier New" panose="02070309020205020404" pitchFamily="49" charset="0"/>
              </a:rPr>
              <a:t>assign Y = A;</a:t>
            </a:r>
            <a:r>
              <a:rPr lang="el-GR"/>
              <a:t> </a:t>
            </a:r>
            <a:endParaRPr lang="el-GR"/>
          </a:p>
          <a:p>
            <a:pPr algn="l"/>
            <a:r>
              <a:rPr lang="el-GR" sz="1600">
                <a:latin typeface="Courier New" panose="02070309020205020404" pitchFamily="49" charset="0"/>
              </a:rPr>
              <a:t>assign Y = B;</a:t>
            </a:r>
            <a:endParaRPr lang="el-GR"/>
          </a:p>
        </p:txBody>
      </p:sp>
      <p:graphicFrame>
        <p:nvGraphicFramePr>
          <p:cNvPr id="27688" name="Object 40"/>
          <p:cNvGraphicFramePr>
            <a:graphicFrameLocks noChangeAspect="1"/>
          </p:cNvGraphicFramePr>
          <p:nvPr/>
        </p:nvGraphicFramePr>
        <p:xfrm>
          <a:off x="6629400" y="3733800"/>
          <a:ext cx="1524000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3" imgW="955040" imgH="808355" progId="PBrush">
                  <p:embed/>
                </p:oleObj>
              </mc:Choice>
              <mc:Fallback>
                <p:oleObj name="Bitmap Image" r:id="rId3" imgW="955040" imgH="808355" progId="PBrush">
                  <p:embed/>
                  <p:pic>
                    <p:nvPicPr>
                      <p:cNvPr id="0" name="Picture 1026"/>
                      <p:cNvPicPr>
                        <a:picLocks noChangeAspect="1"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29400" y="3733800"/>
                        <a:ext cx="1524000" cy="12922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9" name="AutoShape 41"/>
          <p:cNvSpPr/>
          <p:nvPr/>
        </p:nvSpPr>
        <p:spPr bwMode="auto">
          <a:xfrm>
            <a:off x="3200400" y="2819400"/>
            <a:ext cx="152400" cy="1752600"/>
          </a:xfrm>
          <a:prstGeom prst="leftBrace">
            <a:avLst>
              <a:gd name="adj1" fmla="val 958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" name="Group 55"/>
          <p:cNvGrpSpPr/>
          <p:nvPr/>
        </p:nvGrpSpPr>
        <p:grpSpPr bwMode="auto">
          <a:xfrm>
            <a:off x="844550" y="4953000"/>
            <a:ext cx="1962150" cy="914400"/>
            <a:chOff x="532" y="3120"/>
            <a:chExt cx="1236" cy="576"/>
          </a:xfrm>
        </p:grpSpPr>
        <p:grpSp>
          <p:nvGrpSpPr>
            <p:cNvPr id="7" name="Group 42"/>
            <p:cNvGrpSpPr/>
            <p:nvPr/>
          </p:nvGrpSpPr>
          <p:grpSpPr bwMode="auto">
            <a:xfrm>
              <a:off x="964" y="3408"/>
              <a:ext cx="231" cy="288"/>
              <a:chOff x="1056" y="1872"/>
              <a:chExt cx="240" cy="288"/>
            </a:xfrm>
          </p:grpSpPr>
          <p:sp>
            <p:nvSpPr>
              <p:cNvPr id="27691" name="Line 43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Line 44"/>
              <p:cNvSpPr>
                <a:spLocks noChangeShapeType="1"/>
              </p:cNvSpPr>
              <p:nvPr/>
            </p:nvSpPr>
            <p:spPr bwMode="auto">
              <a:xfrm>
                <a:off x="1056" y="1872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3" name="Line 45"/>
              <p:cNvSpPr>
                <a:spLocks noChangeShapeType="1"/>
              </p:cNvSpPr>
              <p:nvPr/>
            </p:nvSpPr>
            <p:spPr bwMode="auto">
              <a:xfrm flipH="1">
                <a:off x="1056" y="2016"/>
                <a:ext cx="24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94" name="Line 46"/>
            <p:cNvSpPr>
              <a:spLocks noChangeShapeType="1"/>
            </p:cNvSpPr>
            <p:nvPr/>
          </p:nvSpPr>
          <p:spPr bwMode="auto">
            <a:xfrm flipH="1">
              <a:off x="628" y="3552"/>
              <a:ext cx="32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5" name="Text Box 47"/>
            <p:cNvSpPr txBox="1">
              <a:spLocks noChangeArrowheads="1"/>
            </p:cNvSpPr>
            <p:nvPr/>
          </p:nvSpPr>
          <p:spPr bwMode="auto">
            <a:xfrm>
              <a:off x="532" y="3360"/>
              <a:ext cx="224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r>
                <a:rPr lang="el-GR"/>
                <a:t>A</a:t>
              </a:r>
              <a:endParaRPr lang="el-GR"/>
            </a:p>
          </p:txBody>
        </p:sp>
        <p:sp>
          <p:nvSpPr>
            <p:cNvPr id="27696" name="Line 48"/>
            <p:cNvSpPr>
              <a:spLocks noChangeShapeType="1"/>
            </p:cNvSpPr>
            <p:nvPr/>
          </p:nvSpPr>
          <p:spPr bwMode="auto">
            <a:xfrm flipH="1">
              <a:off x="1204" y="3552"/>
              <a:ext cx="463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7" name="Text Box 49"/>
            <p:cNvSpPr txBox="1">
              <a:spLocks noChangeArrowheads="1"/>
            </p:cNvSpPr>
            <p:nvPr/>
          </p:nvSpPr>
          <p:spPr bwMode="auto">
            <a:xfrm>
              <a:off x="1536" y="3360"/>
              <a:ext cx="232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Y</a:t>
              </a:r>
              <a:endParaRPr lang="el-GR"/>
            </a:p>
          </p:txBody>
        </p:sp>
        <p:sp>
          <p:nvSpPr>
            <p:cNvPr id="27698" name="Line 50"/>
            <p:cNvSpPr>
              <a:spLocks noChangeShapeType="1"/>
            </p:cNvSpPr>
            <p:nvPr/>
          </p:nvSpPr>
          <p:spPr bwMode="auto">
            <a:xfrm flipV="1">
              <a:off x="1060" y="3264"/>
              <a:ext cx="1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9" name="Text Box 51"/>
            <p:cNvSpPr txBox="1">
              <a:spLocks noChangeArrowheads="1"/>
            </p:cNvSpPr>
            <p:nvPr/>
          </p:nvSpPr>
          <p:spPr bwMode="auto">
            <a:xfrm>
              <a:off x="1056" y="3120"/>
              <a:ext cx="249" cy="25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/>
                <a:t>dr</a:t>
              </a:r>
              <a:endParaRPr lang="el-GR"/>
            </a:p>
          </p:txBody>
        </p:sp>
      </p:grpSp>
      <p:sp>
        <p:nvSpPr>
          <p:cNvPr id="27700" name="Text Box 52"/>
          <p:cNvSpPr txBox="1">
            <a:spLocks noChangeArrowheads="1"/>
          </p:cNvSpPr>
          <p:nvPr/>
        </p:nvSpPr>
        <p:spPr bwMode="auto">
          <a:xfrm>
            <a:off x="3581400" y="5257800"/>
            <a:ext cx="3181350" cy="6413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 sz="1600">
                <a:latin typeface="Courier New" panose="02070309020205020404" pitchFamily="49" charset="0"/>
              </a:rPr>
              <a:t>tri Y;  // declaration</a:t>
            </a:r>
            <a:endParaRPr lang="el-GR" sz="1600">
              <a:latin typeface="Courier New" panose="02070309020205020404" pitchFamily="49" charset="0"/>
            </a:endParaRPr>
          </a:p>
          <a:p>
            <a:pPr algn="l"/>
            <a:r>
              <a:rPr lang="el-GR" sz="1600">
                <a:latin typeface="Courier New" panose="02070309020205020404" pitchFamily="49" charset="0"/>
              </a:rPr>
              <a:t>assign Y = (dr) ? A : z;</a:t>
            </a:r>
            <a:r>
              <a:rPr lang="el-GR"/>
              <a:t> </a:t>
            </a:r>
            <a:endParaRPr lang="el-G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l-GR"/>
              <a:t>Registers</a:t>
            </a:r>
            <a:endParaRPr lang="el-GR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876800"/>
          </a:xfrm>
        </p:spPr>
        <p:txBody>
          <a:bodyPr/>
          <a:lstStyle/>
          <a:p>
            <a:r>
              <a:rPr lang="el-GR" sz="2400" dirty="0"/>
              <a:t>Variables that store values</a:t>
            </a:r>
            <a:endParaRPr lang="el-GR" sz="2400" dirty="0"/>
          </a:p>
          <a:p>
            <a:r>
              <a:rPr lang="el-GR" sz="2400" dirty="0"/>
              <a:t>Do not represent real hardware but ..</a:t>
            </a:r>
            <a:endParaRPr lang="el-GR" sz="2400" dirty="0"/>
          </a:p>
          <a:p>
            <a:r>
              <a:rPr lang="el-GR" sz="2400" dirty="0"/>
              <a:t>.. real hardware can be implemented with registers</a:t>
            </a:r>
            <a:endParaRPr lang="el-GR" sz="2400" dirty="0"/>
          </a:p>
          <a:p>
            <a:r>
              <a:rPr lang="el-GR" sz="2400" dirty="0"/>
              <a:t>Only one type: </a:t>
            </a:r>
            <a:r>
              <a:rPr lang="el-GR" sz="2400" dirty="0">
                <a:latin typeface="Courier New" panose="02070309020205020404" pitchFamily="49" charset="0"/>
              </a:rPr>
              <a:t>reg</a:t>
            </a:r>
            <a:endParaRPr lang="el-GR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reg A, C; // declaration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// assignments are always done inside a procedure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A = 1;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dirty="0"/>
              <a:t>	</a:t>
            </a:r>
            <a:r>
              <a:rPr lang="el-GR" sz="2000" dirty="0">
                <a:latin typeface="Courier New" panose="02070309020205020404" pitchFamily="49" charset="0"/>
              </a:rPr>
              <a:t>C = A; // C gets the logical value 1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A = 0; // C is still 1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C = 0; // C is now 0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400" dirty="0"/>
              <a:t>Register values are updated explicitly!!</a:t>
            </a:r>
            <a:endParaRPr lang="el-GR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09600"/>
          </a:xfrm>
        </p:spPr>
        <p:txBody>
          <a:bodyPr/>
          <a:lstStyle/>
          <a:p>
            <a:r>
              <a:rPr lang="el-GR"/>
              <a:t>Vectors</a:t>
            </a:r>
            <a:endParaRPr lang="el-G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8001000" cy="5181600"/>
          </a:xfrm>
        </p:spPr>
        <p:txBody>
          <a:bodyPr/>
          <a:lstStyle/>
          <a:p>
            <a:r>
              <a:rPr lang="el-GR" sz="2400" dirty="0"/>
              <a:t>Represent buses</a:t>
            </a:r>
            <a:endParaRPr lang="el-GR" sz="2400" dirty="0"/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</a:t>
            </a:r>
            <a:r>
              <a:rPr lang="el-GR" sz="1800" dirty="0">
                <a:latin typeface="Courier New" panose="02070309020205020404" pitchFamily="49" charset="0"/>
              </a:rPr>
              <a:t>wire [3:0] busA;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	reg [1:4] busB; 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	reg [1:0] busC;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400" dirty="0"/>
              <a:t>Left number is MS bit</a:t>
            </a:r>
            <a:endParaRPr lang="el-GR" sz="2400" dirty="0"/>
          </a:p>
          <a:p>
            <a:r>
              <a:rPr lang="el-GR" sz="2400" dirty="0"/>
              <a:t>Slice management</a:t>
            </a:r>
            <a:endParaRPr lang="el-GR" sz="2400" dirty="0"/>
          </a:p>
          <a:p>
            <a:pPr lvl="1">
              <a:buFontTx/>
              <a:buNone/>
            </a:pPr>
            <a:r>
              <a:rPr lang="el-GR" dirty="0"/>
              <a:t>					</a:t>
            </a:r>
            <a:r>
              <a:rPr lang="el-GR" sz="2000" dirty="0"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busC[1] = busA[2];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					busC[0] = busA[1];</a:t>
            </a:r>
            <a:endParaRPr lang="el-GR" sz="20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l-GR" sz="2400" dirty="0"/>
              <a:t>Vector assignment (</a:t>
            </a:r>
            <a:r>
              <a:rPr lang="el-GR" sz="2400" b="1" i="1" dirty="0"/>
              <a:t>by position!!</a:t>
            </a:r>
            <a:r>
              <a:rPr lang="el-GR" sz="2400" dirty="0"/>
              <a:t>)</a:t>
            </a:r>
            <a:endParaRPr lang="el-GR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l-GR" sz="2400" dirty="0">
                <a:latin typeface="Courier New" panose="02070309020205020404" pitchFamily="49" charset="0"/>
              </a:rPr>
              <a:t>					</a:t>
            </a: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busB[1] = busA[3];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				busB[2] = busA[2];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				busB[3] = busA[1];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				busB[4] = busA[0];</a:t>
            </a:r>
            <a:endParaRPr lang="el-GR" sz="2000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725" name="AutoShape 5"/>
          <p:cNvSpPr/>
          <p:nvPr/>
        </p:nvSpPr>
        <p:spPr bwMode="auto">
          <a:xfrm>
            <a:off x="4953000" y="3657600"/>
            <a:ext cx="76200" cy="4572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AutoShape 7"/>
          <p:cNvSpPr/>
          <p:nvPr/>
        </p:nvSpPr>
        <p:spPr bwMode="auto">
          <a:xfrm>
            <a:off x="3962400" y="49530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8"/>
          <p:cNvSpPr txBox="1">
            <a:spLocks noChangeArrowheads="1"/>
          </p:cNvSpPr>
          <p:nvPr/>
        </p:nvSpPr>
        <p:spPr bwMode="auto">
          <a:xfrm>
            <a:off x="1219200" y="5334000"/>
            <a:ext cx="2387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l-GR" sz="1800">
                <a:latin typeface="Courier New" panose="02070309020205020404" pitchFamily="49" charset="0"/>
              </a:rPr>
              <a:t>busB = busA;	 </a:t>
            </a:r>
            <a:r>
              <a:rPr lang="el-GR" sz="1800">
                <a:latin typeface="Courier New" panose="02070309020205020404" pitchFamily="49" charset="0"/>
                <a:sym typeface="Symbol" panose="05050102010706020507" pitchFamily="18" charset="2"/>
              </a:rPr>
              <a:t></a:t>
            </a:r>
            <a:endParaRPr lang="el-GR" sz="180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1379538" y="3657600"/>
            <a:ext cx="3192462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l-GR" sz="1800">
                <a:latin typeface="Courier New" panose="02070309020205020404" pitchFamily="49" charset="0"/>
              </a:rPr>
              <a:t>busC = busA[2:1];</a:t>
            </a:r>
            <a:r>
              <a:rPr lang="el-GR">
                <a:latin typeface="Courier New" panose="02070309020205020404" pitchFamily="49" charset="0"/>
              </a:rPr>
              <a:t>	</a:t>
            </a:r>
            <a:r>
              <a:rPr lang="el-GR">
                <a:latin typeface="Courier New" panose="02070309020205020404" pitchFamily="49" charset="0"/>
                <a:sym typeface="Symbol" panose="05050102010706020507" pitchFamily="18" charset="2"/>
              </a:rPr>
              <a:t></a:t>
            </a:r>
            <a:endParaRPr lang="el-GR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Integer &amp; Real Data Types</a:t>
            </a:r>
            <a:endParaRPr lang="el-GR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/>
              <a:t>Declaration</a:t>
            </a:r>
            <a:endParaRPr lang="el-GR"/>
          </a:p>
          <a:p>
            <a:pPr lvl="1">
              <a:buFontTx/>
              <a:buNone/>
            </a:pPr>
            <a:r>
              <a:rPr lang="el-GR"/>
              <a:t>	</a:t>
            </a:r>
            <a:r>
              <a:rPr lang="el-GR" sz="2000">
                <a:latin typeface="Courier New" panose="02070309020205020404" pitchFamily="49" charset="0"/>
              </a:rPr>
              <a:t>integer i, k;</a:t>
            </a:r>
            <a:endParaRPr lang="el-GR" sz="20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>
                <a:latin typeface="Courier New" panose="02070309020205020404" pitchFamily="49" charset="0"/>
              </a:rPr>
              <a:t>	real r;</a:t>
            </a:r>
            <a:endParaRPr lang="el-GR" sz="2000">
              <a:latin typeface="Courier New" panose="02070309020205020404" pitchFamily="49" charset="0"/>
            </a:endParaRPr>
          </a:p>
          <a:p>
            <a:r>
              <a:rPr lang="el-GR"/>
              <a:t>Use as registers (inside procedures)</a:t>
            </a:r>
            <a:endParaRPr lang="el-GR"/>
          </a:p>
          <a:p>
            <a:pPr lvl="1">
              <a:buFontTx/>
              <a:buNone/>
            </a:pPr>
            <a:r>
              <a:rPr lang="el-GR"/>
              <a:t>	</a:t>
            </a:r>
            <a:r>
              <a:rPr lang="el-GR" sz="2000">
                <a:latin typeface="Courier New" panose="02070309020205020404" pitchFamily="49" charset="0"/>
              </a:rPr>
              <a:t>i = 1; // assignments occur inside procedure</a:t>
            </a:r>
            <a:endParaRPr lang="el-GR" sz="20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>
                <a:latin typeface="Courier New" panose="02070309020205020404" pitchFamily="49" charset="0"/>
              </a:rPr>
              <a:t>	r = 2.9;</a:t>
            </a:r>
            <a:endParaRPr lang="el-GR" sz="200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>
                <a:latin typeface="Courier New" panose="02070309020205020404" pitchFamily="49" charset="0"/>
              </a:rPr>
              <a:t>	k = r; // k is rounded to 3</a:t>
            </a:r>
            <a:endParaRPr lang="el-GR" sz="2000">
              <a:latin typeface="Courier New" panose="02070309020205020404" pitchFamily="49" charset="0"/>
            </a:endParaRPr>
          </a:p>
          <a:p>
            <a:r>
              <a:rPr lang="el-GR"/>
              <a:t>Integers are not initialized!!</a:t>
            </a:r>
            <a:endParaRPr lang="el-GR"/>
          </a:p>
          <a:p>
            <a:r>
              <a:rPr lang="el-GR"/>
              <a:t>Reals are initialized to </a:t>
            </a:r>
            <a:r>
              <a:rPr lang="el-GR" i="1"/>
              <a:t>0.0</a:t>
            </a:r>
            <a:endParaRPr lang="el-GR" i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Time Data Type</a:t>
            </a:r>
            <a:endParaRPr lang="el-GR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l-GR" sz="2400" dirty="0"/>
              <a:t>Special data type for simulation time measuring</a:t>
            </a:r>
            <a:endParaRPr lang="el-GR" sz="2400" dirty="0"/>
          </a:p>
          <a:p>
            <a:pPr>
              <a:lnSpc>
                <a:spcPct val="130000"/>
              </a:lnSpc>
            </a:pPr>
            <a:r>
              <a:rPr lang="el-GR" sz="2400" dirty="0"/>
              <a:t>Declaration</a:t>
            </a:r>
            <a:endParaRPr lang="el-GR" sz="2400" dirty="0"/>
          </a:p>
          <a:p>
            <a:pPr lvl="1">
              <a:lnSpc>
                <a:spcPct val="130000"/>
              </a:lnSpc>
              <a:buFontTx/>
              <a:buNone/>
            </a:pPr>
            <a:r>
              <a:rPr lang="el-GR" dirty="0"/>
              <a:t>	</a:t>
            </a:r>
            <a:r>
              <a:rPr lang="el-GR" sz="2000" dirty="0">
                <a:latin typeface="Courier New" panose="02070309020205020404" pitchFamily="49" charset="0"/>
              </a:rPr>
              <a:t>time my_time;</a:t>
            </a:r>
            <a:endParaRPr lang="el-GR" sz="2000" dirty="0"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l-GR" sz="2400" dirty="0"/>
              <a:t>Use inside procedure</a:t>
            </a:r>
            <a:endParaRPr lang="el-GR" sz="2400" dirty="0"/>
          </a:p>
          <a:p>
            <a:pPr lvl="1">
              <a:lnSpc>
                <a:spcPct val="130000"/>
              </a:lnSpc>
              <a:buFontTx/>
              <a:buNone/>
            </a:pPr>
            <a:r>
              <a:rPr lang="el-GR" dirty="0"/>
              <a:t>	</a:t>
            </a:r>
            <a:r>
              <a:rPr lang="el-GR" sz="2000" dirty="0">
                <a:latin typeface="Courier New" panose="02070309020205020404" pitchFamily="49" charset="0"/>
              </a:rPr>
              <a:t>my_time = $time; // get current sim time</a:t>
            </a:r>
            <a:endParaRPr lang="el-GR" sz="2000" dirty="0"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l-GR" sz="2400" dirty="0"/>
              <a:t>Simulation runs at simulation time, not real time</a:t>
            </a:r>
            <a:endParaRPr lang="el-GR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Arrays (i)</a:t>
            </a:r>
            <a:endParaRPr lang="el-GR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495800"/>
          </a:xfrm>
        </p:spPr>
        <p:txBody>
          <a:bodyPr/>
          <a:lstStyle/>
          <a:p>
            <a:r>
              <a:rPr lang="el-GR" sz="2400" dirty="0"/>
              <a:t>Syntax</a:t>
            </a:r>
            <a:endParaRPr lang="el-GR" sz="2400" dirty="0"/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integer count[1:5]; // 5 integers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reg var[-15:16]; // 32 1-bit regs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reg [7:0] mem[0:1023]; // 1024 8-bit regs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400" dirty="0"/>
              <a:t>Accessing array elements</a:t>
            </a:r>
            <a:endParaRPr lang="el-GR" sz="2400" dirty="0"/>
          </a:p>
          <a:p>
            <a:pPr lvl="1"/>
            <a:r>
              <a:rPr lang="el-GR" sz="2400" dirty="0"/>
              <a:t>Entire element: </a:t>
            </a:r>
            <a:r>
              <a:rPr lang="el-GR" sz="2000" dirty="0">
                <a:latin typeface="Courier New" panose="02070309020205020404" pitchFamily="49" charset="0"/>
              </a:rPr>
              <a:t>mem[10] = 8’b 10101010;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/>
            <a:r>
              <a:rPr lang="el-GR" sz="2400" dirty="0"/>
              <a:t>Element subfield (needs temp storage):</a:t>
            </a:r>
            <a:endParaRPr lang="el-GR" sz="2400" dirty="0"/>
          </a:p>
          <a:p>
            <a:pPr lvl="2">
              <a:buFontTx/>
              <a:buNone/>
            </a:pPr>
            <a:r>
              <a:rPr lang="el-GR" dirty="0">
                <a:latin typeface="Courier New" panose="02070309020205020404" pitchFamily="49" charset="0"/>
              </a:rPr>
              <a:t>reg [7:0] temp;</a:t>
            </a:r>
            <a:endParaRPr lang="el-GR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l-GR" dirty="0">
                <a:latin typeface="Courier New" panose="02070309020205020404" pitchFamily="49" charset="0"/>
              </a:rPr>
              <a:t>..</a:t>
            </a:r>
            <a:endParaRPr lang="el-GR" sz="1800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l-GR" dirty="0">
                <a:latin typeface="Courier New" panose="02070309020205020404" pitchFamily="49" charset="0"/>
              </a:rPr>
              <a:t>temp = mem[10];</a:t>
            </a:r>
            <a:endParaRPr lang="el-GR" dirty="0">
              <a:latin typeface="Courier New" panose="02070309020205020404" pitchFamily="49" charset="0"/>
            </a:endParaRPr>
          </a:p>
          <a:p>
            <a:pPr lvl="2">
              <a:buFontTx/>
              <a:buNone/>
            </a:pPr>
            <a:r>
              <a:rPr lang="el-GR" dirty="0">
                <a:latin typeface="Courier New" panose="02070309020205020404" pitchFamily="49" charset="0"/>
              </a:rPr>
              <a:t>var[6] = temp[2];</a:t>
            </a:r>
            <a:endParaRPr lang="el-G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Arrays (ii)</a:t>
            </a:r>
            <a:endParaRPr lang="el-GR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l-GR" sz="2400" dirty="0"/>
              <a:t>Limitation: Cannot access array subfield or entire array at once</a:t>
            </a:r>
            <a:endParaRPr lang="el-GR" sz="24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var[2:9] = ???; // WRONG!!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lnSpc>
                <a:spcPct val="120000"/>
              </a:lnSpc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var = ???; // WRONG!!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l-GR" sz="2400" dirty="0"/>
              <a:t>No multi-dimentional arrays</a:t>
            </a:r>
            <a:endParaRPr lang="el-GR" sz="24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reg var[1:10] [1:100]; // WRONG!!</a:t>
            </a:r>
            <a:endParaRPr lang="el-GR" dirty="0"/>
          </a:p>
          <a:p>
            <a:pPr>
              <a:lnSpc>
                <a:spcPct val="120000"/>
              </a:lnSpc>
            </a:pPr>
            <a:r>
              <a:rPr lang="el-GR" sz="2400" dirty="0"/>
              <a:t>Arrays don’t work for the Real data type</a:t>
            </a:r>
            <a:endParaRPr lang="el-GR" sz="2400" dirty="0"/>
          </a:p>
          <a:p>
            <a:pPr lvl="1">
              <a:lnSpc>
                <a:spcPct val="120000"/>
              </a:lnSpc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real r[1:10]; // WRONG !!</a:t>
            </a:r>
            <a:endParaRPr lang="el-GR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l-GR"/>
              <a:t>Strings</a:t>
            </a:r>
            <a:endParaRPr lang="el-GR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l-GR" sz="2400" dirty="0"/>
              <a:t>Implemented with regs:</a:t>
            </a:r>
            <a:endParaRPr lang="el-GR" sz="2400" dirty="0"/>
          </a:p>
          <a:p>
            <a:pPr lvl="1">
              <a:lnSpc>
                <a:spcPct val="11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	reg [8*13:1] string_val; // can hold up to 13 chars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	..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	string_val = </a:t>
            </a:r>
            <a:r>
              <a:rPr lang="en-US" sz="1800" dirty="0">
                <a:latin typeface="Courier New" panose="02070309020205020404" pitchFamily="49" charset="0"/>
              </a:rPr>
              <a:t>“</a:t>
            </a:r>
            <a:r>
              <a:rPr lang="el-GR" sz="1800" dirty="0">
                <a:latin typeface="Courier New" panose="02070309020205020404" pitchFamily="49" charset="0"/>
              </a:rPr>
              <a:t>Hello Verilog</a:t>
            </a:r>
            <a:r>
              <a:rPr lang="en-US" sz="1800" dirty="0">
                <a:latin typeface="Courier New" panose="02070309020205020404" pitchFamily="49" charset="0"/>
              </a:rPr>
              <a:t>”;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string_val</a:t>
            </a:r>
            <a:r>
              <a:rPr lang="en-US" sz="1800" dirty="0">
                <a:latin typeface="Courier New" panose="02070309020205020404" pitchFamily="49" charset="0"/>
              </a:rPr>
              <a:t> = “hello”; // MS Bytes are filled with 0</a:t>
            </a:r>
            <a:endParaRPr lang="en-US" sz="18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  <a:buFontTx/>
              <a:buNone/>
            </a:pPr>
            <a:r>
              <a:rPr lang="en-US" sz="1800" dirty="0">
                <a:latin typeface="Courier New" panose="02070309020205020404" pitchFamily="49" charset="0"/>
              </a:rPr>
              <a:t>	</a:t>
            </a:r>
            <a:r>
              <a:rPr lang="en-US" sz="1800" dirty="0" err="1">
                <a:latin typeface="Courier New" panose="02070309020205020404" pitchFamily="49" charset="0"/>
              </a:rPr>
              <a:t>string_val</a:t>
            </a:r>
            <a:r>
              <a:rPr lang="en-US" sz="1800" dirty="0">
                <a:latin typeface="Courier New" panose="02070309020205020404" pitchFamily="49" charset="0"/>
              </a:rPr>
              <a:t> = “I am overflowed”; // “I ” is truncated</a:t>
            </a:r>
            <a:endParaRPr lang="en-US" sz="2000" dirty="0">
              <a:latin typeface="Courier New" panose="02070309020205020404" pitchFamily="49" charset="0"/>
            </a:endParaRPr>
          </a:p>
          <a:p>
            <a:pPr>
              <a:lnSpc>
                <a:spcPct val="110000"/>
              </a:lnSpc>
            </a:pPr>
            <a:r>
              <a:rPr lang="el-GR" sz="2400" dirty="0"/>
              <a:t>Escaped chars:</a:t>
            </a:r>
            <a:endParaRPr lang="el-GR" sz="2400" dirty="0"/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anose="02070309020205020404" pitchFamily="49" charset="0"/>
              </a:rPr>
              <a:t>\n	</a:t>
            </a:r>
            <a:r>
              <a:rPr lang="el-GR" sz="1800" dirty="0"/>
              <a:t>newline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anose="02070309020205020404" pitchFamily="49" charset="0"/>
              </a:rPr>
              <a:t>\t	</a:t>
            </a:r>
            <a:r>
              <a:rPr lang="el-GR" sz="1800" dirty="0"/>
              <a:t>tab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anose="02070309020205020404" pitchFamily="49" charset="0"/>
              </a:rPr>
              <a:t>%%	%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anose="02070309020205020404" pitchFamily="49" charset="0"/>
              </a:rPr>
              <a:t>\\	\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l-GR" sz="1800" dirty="0">
                <a:latin typeface="Courier New" panose="02070309020205020404" pitchFamily="49" charset="0"/>
              </a:rPr>
              <a:t>\</a:t>
            </a:r>
            <a:r>
              <a:rPr lang="en-US" sz="1800" dirty="0">
                <a:latin typeface="Courier New" panose="02070309020205020404" pitchFamily="49" charset="0"/>
              </a:rPr>
              <a:t>“	“</a:t>
            </a:r>
            <a:endParaRPr lang="el-GR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Logical Operators</a:t>
            </a:r>
            <a:endParaRPr lang="el-GR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>
                <a:latin typeface="Courier New" panose="02070309020205020404" pitchFamily="49" charset="0"/>
              </a:rPr>
              <a:t>&amp;&amp;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logical AND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||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logical OR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! 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logical NOT</a:t>
            </a:r>
            <a:endParaRPr lang="el-GR" sz="2400" dirty="0">
              <a:sym typeface="Symbol" panose="05050102010706020507" pitchFamily="18" charset="2"/>
            </a:endParaRPr>
          </a:p>
          <a:p>
            <a:r>
              <a:rPr lang="el-GR" sz="2400" dirty="0">
                <a:sym typeface="Symbol" panose="05050102010706020507" pitchFamily="18" charset="2"/>
              </a:rPr>
              <a:t>Operands evaluated to ONE bit value: </a:t>
            </a:r>
            <a:r>
              <a:rPr lang="el-GR" sz="2400" i="1" dirty="0">
                <a:sym typeface="Symbol" panose="05050102010706020507" pitchFamily="18" charset="2"/>
              </a:rPr>
              <a:t>0</a:t>
            </a:r>
            <a:r>
              <a:rPr lang="el-GR" sz="2400" dirty="0">
                <a:sym typeface="Symbol" panose="05050102010706020507" pitchFamily="18" charset="2"/>
              </a:rPr>
              <a:t>,</a:t>
            </a:r>
            <a:r>
              <a:rPr lang="el-GR" sz="2400" i="1" dirty="0">
                <a:sym typeface="Symbol" panose="05050102010706020507" pitchFamily="18" charset="2"/>
              </a:rPr>
              <a:t> 1 </a:t>
            </a:r>
            <a:r>
              <a:rPr lang="el-GR" sz="2400" dirty="0">
                <a:sym typeface="Symbol" panose="05050102010706020507" pitchFamily="18" charset="2"/>
              </a:rPr>
              <a:t>or</a:t>
            </a:r>
            <a:r>
              <a:rPr lang="el-GR" sz="2400" i="1" dirty="0">
                <a:sym typeface="Symbol" panose="05050102010706020507" pitchFamily="18" charset="2"/>
              </a:rPr>
              <a:t> x</a:t>
            </a:r>
            <a:endParaRPr lang="el-GR" sz="2400" i="1" dirty="0">
              <a:sym typeface="Symbol" panose="05050102010706020507" pitchFamily="18" charset="2"/>
            </a:endParaRPr>
          </a:p>
          <a:p>
            <a:r>
              <a:rPr lang="el-GR" sz="2400" dirty="0">
                <a:sym typeface="Symbol" panose="05050102010706020507" pitchFamily="18" charset="2"/>
              </a:rPr>
              <a:t>Result is ONE bit value: </a:t>
            </a:r>
            <a:r>
              <a:rPr lang="el-GR" sz="2400" i="1" dirty="0">
                <a:sym typeface="Symbol" panose="05050102010706020507" pitchFamily="18" charset="2"/>
              </a:rPr>
              <a:t>0</a:t>
            </a:r>
            <a:r>
              <a:rPr lang="el-GR" sz="2400" dirty="0">
                <a:sym typeface="Symbol" panose="05050102010706020507" pitchFamily="18" charset="2"/>
              </a:rPr>
              <a:t>,</a:t>
            </a:r>
            <a:r>
              <a:rPr lang="el-GR" sz="2400" i="1" dirty="0">
                <a:sym typeface="Symbol" panose="05050102010706020507" pitchFamily="18" charset="2"/>
              </a:rPr>
              <a:t> 1 </a:t>
            </a:r>
            <a:r>
              <a:rPr lang="el-GR" sz="2400" dirty="0">
                <a:sym typeface="Symbol" panose="05050102010706020507" pitchFamily="18" charset="2"/>
              </a:rPr>
              <a:t>or</a:t>
            </a:r>
            <a:r>
              <a:rPr lang="el-GR" sz="2400" i="1" dirty="0">
                <a:sym typeface="Symbol" panose="05050102010706020507" pitchFamily="18" charset="2"/>
              </a:rPr>
              <a:t> x</a:t>
            </a:r>
            <a:endParaRPr lang="el-GR" sz="2400" i="1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i="1" dirty="0">
                <a:sym typeface="Symbol" panose="05050102010706020507" pitchFamily="18" charset="2"/>
              </a:rPr>
              <a:t>	</a:t>
            </a: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A = 6;		A &amp;&amp; B </a:t>
            </a:r>
            <a:r>
              <a:rPr lang="en-US" sz="180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l-GR" sz="180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1 &amp;&amp; 0  0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B = 0;		A || !B  1 || 1  1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C = x;		C || B </a:t>
            </a:r>
            <a:r>
              <a:rPr lang="en-US" sz="180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l-GR" sz="1800" dirty="0" smtClean="0">
                <a:latin typeface="Courier New" panose="02070309020205020404" pitchFamily="49" charset="0"/>
                <a:sym typeface="Symbol" panose="05050102010706020507" pitchFamily="18" charset="2"/>
              </a:rPr>
              <a:t> </a:t>
            </a: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x || 0  x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i="1" dirty="0">
                <a:sym typeface="Symbol" panose="05050102010706020507" pitchFamily="18" charset="2"/>
              </a:rPr>
              <a:t>	</a:t>
            </a:r>
            <a:endParaRPr lang="el-GR" i="1" dirty="0">
              <a:sym typeface="Symbol" panose="05050102010706020507" pitchFamily="18" charset="2"/>
            </a:endParaRPr>
          </a:p>
        </p:txBody>
      </p:sp>
      <p:sp>
        <p:nvSpPr>
          <p:cNvPr id="38916" name="AutoShape 4"/>
          <p:cNvSpPr>
            <a:spLocks noChangeArrowheads="1"/>
          </p:cNvSpPr>
          <p:nvPr/>
        </p:nvSpPr>
        <p:spPr bwMode="auto">
          <a:xfrm>
            <a:off x="2286000" y="4572000"/>
            <a:ext cx="685800" cy="533400"/>
          </a:xfrm>
          <a:prstGeom prst="rightArrow">
            <a:avLst>
              <a:gd name="adj1" fmla="val 50000"/>
              <a:gd name="adj2" fmla="val 32143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553200" y="4953000"/>
            <a:ext cx="1905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r>
              <a:rPr lang="el-GR" sz="1800" dirty="0">
                <a:sym typeface="Symbol" panose="05050102010706020507" pitchFamily="18" charset="2"/>
              </a:rPr>
              <a:t>but </a:t>
            </a:r>
            <a:r>
              <a:rPr lang="en-US" sz="1800" dirty="0" smtClean="0">
                <a:sym typeface="Symbol" panose="05050102010706020507" pitchFamily="18" charset="2"/>
              </a:rPr>
              <a:t> </a:t>
            </a:r>
            <a:r>
              <a:rPr lang="el-GR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l-GR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&amp;&amp;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l-GR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l-GR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l-GR" sz="1800" dirty="0" smtClean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0</a:t>
            </a:r>
            <a:endParaRPr lang="el-GR" sz="1800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 smtClean="0"/>
              <a:t>HDL: Hardware Description Language</a:t>
            </a:r>
            <a:endParaRPr lang="en-US" altLang="en-US" dirty="0" smtClean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8153400" cy="4419600"/>
          </a:xfrm>
        </p:spPr>
        <p:txBody>
          <a:bodyPr/>
          <a:lstStyle/>
          <a:p>
            <a:pPr algn="just"/>
            <a:r>
              <a:rPr lang="en-US" sz="2000" dirty="0" smtClean="0">
                <a:highlight>
                  <a:srgbClr val="FFFF00"/>
                </a:highlight>
                <a:cs typeface="Times New Roman" panose="02020603050405020304" pitchFamily="18" charset="0"/>
              </a:rPr>
              <a:t>HDL is designed for circuit verification and simulation, for timing analysis, for test analysis (testability analysis and fault grading) and for logic synthesis.</a:t>
            </a:r>
            <a:endParaRPr lang="en-US" sz="2000" dirty="0" smtClean="0">
              <a:cs typeface="Times New Roman" panose="02020603050405020304" pitchFamily="18" charset="0"/>
            </a:endParaRPr>
          </a:p>
          <a:p>
            <a:pPr lvl="1" algn="just"/>
            <a:r>
              <a:rPr lang="en-US" sz="1800" dirty="0" smtClean="0">
                <a:cs typeface="Times New Roman" panose="02020603050405020304" pitchFamily="18" charset="0"/>
              </a:rPr>
              <a:t>before you get to the structural level of your design, you want to make sure the logical paths of your design is faultless and meets the spec.</a:t>
            </a:r>
            <a:endParaRPr lang="en-US" altLang="en-US" sz="18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HDLs allowed the designers to model the concurrency of processes found in hardware elements.</a:t>
            </a:r>
            <a:endParaRPr lang="en-US" alt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The Digital circuits could be described at a register transfer level (RTL) by using HDL.</a:t>
            </a:r>
            <a:endParaRPr lang="en-US" alt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Used for simulation of system boards; interconnect buses, FPGAs (Field Programmable Gate Arrays), and PALs (Programmable Array Logic).</a:t>
            </a:r>
            <a:endParaRPr lang="en-US" altLang="en-US" sz="2000" dirty="0" smtClean="0"/>
          </a:p>
          <a:p>
            <a:pPr>
              <a:lnSpc>
                <a:spcPct val="90000"/>
              </a:lnSpc>
              <a:defRPr/>
            </a:pPr>
            <a:r>
              <a:rPr lang="en-US" altLang="en-US" sz="2000" dirty="0" smtClean="0"/>
              <a:t>Example: </a:t>
            </a:r>
            <a:r>
              <a:rPr lang="en-US" altLang="en-US" sz="2000" dirty="0" smtClean="0">
                <a:solidFill>
                  <a:srgbClr val="FF0000"/>
                </a:solidFill>
              </a:rPr>
              <a:t>Verilog HDL</a:t>
            </a:r>
            <a:r>
              <a:rPr lang="en-US" altLang="en-US" sz="2000" dirty="0" smtClean="0"/>
              <a:t>, </a:t>
            </a:r>
            <a:r>
              <a:rPr lang="en-US" altLang="en-US" sz="2000" dirty="0" smtClean="0">
                <a:solidFill>
                  <a:srgbClr val="FF0000"/>
                </a:solidFill>
              </a:rPr>
              <a:t>VHDL</a:t>
            </a:r>
            <a:endParaRPr lang="en-US" altLang="en-US" sz="20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Thanasis Oikonomou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Verilog HDL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CC6A1-594A-4318-AB5B-4783FE165094}" type="slidenum">
              <a:rPr lang="en-US"/>
            </a:fld>
            <a:endParaRPr lang="en-US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Bitwise Operators (i)</a:t>
            </a:r>
            <a:endParaRPr lang="el-GR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>
                <a:latin typeface="Courier New" panose="02070309020205020404" pitchFamily="49" charset="0"/>
              </a:rPr>
              <a:t>&amp; 		</a:t>
            </a:r>
            <a:r>
              <a:rPr lang="en-US" sz="2400" dirty="0" smtClean="0">
                <a:latin typeface="Courier New" panose="02070309020205020404" pitchFamily="49" charset="0"/>
              </a:rPr>
              <a:t>	</a:t>
            </a:r>
            <a:r>
              <a:rPr lang="el-GR" dirty="0" smtClean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bitwise AND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|		</a:t>
            </a:r>
            <a:r>
              <a:rPr lang="en-US" sz="2400" dirty="0" smtClean="0">
                <a:latin typeface="Courier New" panose="02070309020205020404" pitchFamily="49" charset="0"/>
              </a:rPr>
              <a:t>	</a:t>
            </a:r>
            <a:r>
              <a:rPr lang="el-GR" dirty="0" smtClean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bitwise OR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~ 		</a:t>
            </a:r>
            <a:r>
              <a:rPr lang="en-US" sz="2400" dirty="0" smtClean="0">
                <a:latin typeface="Courier New" panose="02070309020205020404" pitchFamily="49" charset="0"/>
              </a:rPr>
              <a:t>	</a:t>
            </a:r>
            <a:r>
              <a:rPr lang="el-GR" dirty="0" smtClean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bitwise NOT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^ 		</a:t>
            </a:r>
            <a:r>
              <a:rPr lang="en-US" sz="2400" dirty="0" smtClean="0">
                <a:latin typeface="Courier New" panose="02070309020205020404" pitchFamily="49" charset="0"/>
              </a:rPr>
              <a:t>	</a:t>
            </a:r>
            <a:r>
              <a:rPr lang="el-GR" dirty="0" smtClean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bitwise XOR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~^</a:t>
            </a:r>
            <a:r>
              <a:rPr lang="el-GR" dirty="0"/>
              <a:t> or</a:t>
            </a:r>
            <a:r>
              <a:rPr lang="el-GR" sz="2400" dirty="0">
                <a:latin typeface="Courier New" panose="02070309020205020404" pitchFamily="49" charset="0"/>
              </a:rPr>
              <a:t> ^~ 	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bitwise XNOR</a:t>
            </a:r>
            <a:endParaRPr lang="el-GR" sz="2400" dirty="0">
              <a:sym typeface="Symbol" panose="05050102010706020507" pitchFamily="18" charset="2"/>
            </a:endParaRPr>
          </a:p>
          <a:p>
            <a:pPr>
              <a:lnSpc>
                <a:spcPct val="240000"/>
              </a:lnSpc>
            </a:pPr>
            <a:r>
              <a:rPr lang="el-GR" sz="2400" dirty="0">
                <a:solidFill>
                  <a:srgbClr val="FF0000"/>
                </a:solidFill>
                <a:sym typeface="Symbol" panose="05050102010706020507" pitchFamily="18" charset="2"/>
              </a:rPr>
              <a:t>Operation on bit by bit basis</a:t>
            </a:r>
            <a:endParaRPr lang="el-GR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Bitwise Operators (ii)</a:t>
            </a:r>
            <a:endParaRPr lang="el-GR"/>
          </a:p>
        </p:txBody>
      </p:sp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81000" y="4038600"/>
          <a:ext cx="2895600" cy="215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Bitmap Image" r:id="rId1" imgW="2297430" imgH="1710690" progId="PBrush">
                  <p:embed/>
                </p:oleObj>
              </mc:Choice>
              <mc:Fallback>
                <p:oleObj name="Bitmap Image" r:id="rId1" imgW="2297430" imgH="1710690" progId="PBrush">
                  <p:embed/>
                  <p:pic>
                    <p:nvPicPr>
                      <p:cNvPr id="0" name="Picture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4038600"/>
                        <a:ext cx="2895600" cy="215423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/>
          <p:nvPr/>
        </p:nvGrpSpPr>
        <p:grpSpPr bwMode="auto">
          <a:xfrm>
            <a:off x="3352800" y="1676400"/>
            <a:ext cx="2819400" cy="2401888"/>
            <a:chOff x="1824" y="1104"/>
            <a:chExt cx="1776" cy="1513"/>
          </a:xfrm>
        </p:grpSpPr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1824" y="1296"/>
            <a:ext cx="1776" cy="1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" name="Bitmap Image" r:id="rId3" imgW="1821180" imgH="1351915" progId="PBrush">
                    <p:embed/>
                  </p:oleObj>
                </mc:Choice>
                <mc:Fallback>
                  <p:oleObj name="Bitmap Image" r:id="rId3" imgW="1821180" imgH="1351915" progId="PBrush">
                    <p:embed/>
                    <p:pic>
                      <p:nvPicPr>
                        <p:cNvPr id="0" name="Picture 2051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1296"/>
                          <a:ext cx="1776" cy="1321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2592" y="1104"/>
              <a:ext cx="718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 sz="1800">
                  <a:latin typeface="Courier New" panose="02070309020205020404" pitchFamily="49" charset="0"/>
                </a:rPr>
                <a:t>c = ~a;</a:t>
              </a:r>
              <a:endParaRPr lang="el-GR" sz="1800">
                <a:latin typeface="Courier New" panose="02070309020205020404" pitchFamily="49" charset="0"/>
              </a:endParaRPr>
            </a:p>
          </p:txBody>
        </p:sp>
      </p:grpSp>
      <p:grpSp>
        <p:nvGrpSpPr>
          <p:cNvPr id="3" name="Group 11"/>
          <p:cNvGrpSpPr/>
          <p:nvPr/>
        </p:nvGrpSpPr>
        <p:grpSpPr bwMode="auto">
          <a:xfrm>
            <a:off x="6400800" y="1600200"/>
            <a:ext cx="2743200" cy="2794000"/>
            <a:chOff x="3888" y="1104"/>
            <a:chExt cx="1728" cy="1760"/>
          </a:xfrm>
        </p:grpSpPr>
        <p:graphicFrame>
          <p:nvGraphicFramePr>
            <p:cNvPr id="40964" name="Object 4"/>
            <p:cNvGraphicFramePr>
              <a:graphicFrameLocks noChangeAspect="1"/>
            </p:cNvGraphicFramePr>
            <p:nvPr/>
          </p:nvGraphicFramePr>
          <p:xfrm>
            <a:off x="3888" y="1296"/>
            <a:ext cx="1728" cy="1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" name="Bitmap Image" r:id="rId5" imgW="1899285" imgH="1734185" progId="PBrush">
                    <p:embed/>
                  </p:oleObj>
                </mc:Choice>
                <mc:Fallback>
                  <p:oleObj name="Bitmap Image" r:id="rId5" imgW="1899285" imgH="1734185" progId="PBrush">
                    <p:embed/>
                    <p:pic>
                      <p:nvPicPr>
                        <p:cNvPr id="0" name="Picture 2050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888" y="1296"/>
                          <a:ext cx="1728" cy="1568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4368" y="1104"/>
              <a:ext cx="976" cy="23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r>
                <a:rPr lang="el-GR" sz="1800">
                  <a:latin typeface="Courier New" panose="02070309020205020404" pitchFamily="49" charset="0"/>
                </a:rPr>
                <a:t>c = a &amp; b;</a:t>
              </a:r>
              <a:endParaRPr lang="el-GR" sz="1800">
                <a:latin typeface="Courier New" panose="02070309020205020404" pitchFamily="49" charset="0"/>
              </a:endParaRPr>
            </a:p>
          </p:txBody>
        </p:sp>
      </p:grpSp>
      <p:sp>
        <p:nvSpPr>
          <p:cNvPr id="40970" name="Rectangle 10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endParaRPr lang="el-GR" sz="1800">
              <a:latin typeface="Courier New" panose="02070309020205020404" pitchFamily="49" charset="0"/>
            </a:endParaRPr>
          </a:p>
          <a:p>
            <a:endParaRPr lang="el-GR" sz="1800">
              <a:latin typeface="Courier New" panose="02070309020205020404" pitchFamily="49" charset="0"/>
            </a:endParaRPr>
          </a:p>
          <a:p>
            <a:r>
              <a:rPr lang="el-GR" sz="1800">
                <a:latin typeface="Courier New" panose="02070309020205020404" pitchFamily="49" charset="0"/>
              </a:rPr>
              <a:t>a = 4’b1010;</a:t>
            </a:r>
            <a:endParaRPr lang="el-GR" sz="18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l-GR" sz="1800">
                <a:latin typeface="Courier New" panose="02070309020205020404" pitchFamily="49" charset="0"/>
              </a:rPr>
              <a:t>	b = 4’b1100;</a:t>
            </a:r>
            <a:endParaRPr lang="el-GR" sz="1800">
              <a:latin typeface="Courier New" panose="02070309020205020404" pitchFamily="49" charset="0"/>
            </a:endParaRPr>
          </a:p>
        </p:txBody>
      </p:sp>
      <p:sp>
        <p:nvSpPr>
          <p:cNvPr id="40973" name="Rectangle 13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endParaRPr lang="el-GR" sz="2400"/>
          </a:p>
          <a:p>
            <a:r>
              <a:rPr lang="el-GR" sz="2000">
                <a:latin typeface="Courier New" panose="02070309020205020404" pitchFamily="49" charset="0"/>
              </a:rPr>
              <a:t>a = 4’b1010;</a:t>
            </a:r>
            <a:endParaRPr lang="el-GR" sz="200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l-GR" sz="2000">
                <a:latin typeface="Courier New" panose="02070309020205020404" pitchFamily="49" charset="0"/>
              </a:rPr>
              <a:t>	b = 2’b11;</a:t>
            </a:r>
            <a:endParaRPr lang="el-GR" sz="2400"/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1295400" y="3733800"/>
            <a:ext cx="15494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l-GR" sz="1800">
                <a:latin typeface="Courier New" panose="02070309020205020404" pitchFamily="49" charset="0"/>
              </a:rPr>
              <a:t>c = a ^ b;</a:t>
            </a:r>
            <a:endParaRPr lang="el-GR" sz="1800">
              <a:latin typeface="Courier New" panose="02070309020205020404" pitchFamily="49" charset="0"/>
            </a:endParaRPr>
          </a:p>
        </p:txBody>
      </p:sp>
      <p:sp>
        <p:nvSpPr>
          <p:cNvPr id="40975" name="AutoShape 15"/>
          <p:cNvSpPr>
            <a:spLocks noChangeArrowheads="1"/>
          </p:cNvSpPr>
          <p:nvPr/>
        </p:nvSpPr>
        <p:spPr bwMode="auto">
          <a:xfrm>
            <a:off x="2971800" y="2743200"/>
            <a:ext cx="457200" cy="381000"/>
          </a:xfrm>
          <a:prstGeom prst="right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AutoShape 16"/>
          <p:cNvSpPr>
            <a:spLocks noChangeArrowheads="1"/>
          </p:cNvSpPr>
          <p:nvPr/>
        </p:nvSpPr>
        <p:spPr bwMode="auto">
          <a:xfrm>
            <a:off x="3581400" y="5181600"/>
            <a:ext cx="457200" cy="381000"/>
          </a:xfrm>
          <a:prstGeom prst="leftArrow">
            <a:avLst>
              <a:gd name="adj1" fmla="val 50000"/>
              <a:gd name="adj2" fmla="val 3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Thanasis Oikonomou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Verilog HDL Basics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D30A3-8742-4FB3-8699-65ED07E84440}" type="slidenum">
              <a:rPr lang="en-US"/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l-GR"/>
              <a:t>Reduction Operators</a:t>
            </a:r>
            <a:endParaRPr lang="el-GR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</p:spPr>
        <p:txBody>
          <a:bodyPr/>
          <a:lstStyle/>
          <a:p>
            <a:r>
              <a:rPr lang="el-GR" sz="2000" dirty="0">
                <a:latin typeface="Courier New" panose="02070309020205020404" pitchFamily="49" charset="0"/>
              </a:rPr>
              <a:t>&amp;		</a:t>
            </a:r>
            <a:r>
              <a:rPr lang="el-GR" sz="2400" dirty="0">
                <a:sym typeface="Symbol" panose="05050102010706020507" pitchFamily="18" charset="2"/>
              </a:rPr>
              <a:t></a:t>
            </a:r>
            <a:r>
              <a:rPr lang="el-GR" sz="2000" dirty="0">
                <a:sym typeface="Symbol" panose="05050102010706020507" pitchFamily="18" charset="2"/>
              </a:rPr>
              <a:t> AND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000" dirty="0">
                <a:latin typeface="Courier New" panose="02070309020205020404" pitchFamily="49" charset="0"/>
              </a:rPr>
              <a:t>| 		</a:t>
            </a:r>
            <a:r>
              <a:rPr lang="el-GR" sz="2400" dirty="0">
                <a:sym typeface="Symbol" panose="05050102010706020507" pitchFamily="18" charset="2"/>
              </a:rPr>
              <a:t> OR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000" dirty="0">
                <a:latin typeface="Courier New" panose="02070309020205020404" pitchFamily="49" charset="0"/>
              </a:rPr>
              <a:t>^ 		</a:t>
            </a:r>
            <a:r>
              <a:rPr lang="el-GR" sz="2400" dirty="0">
                <a:sym typeface="Symbol" panose="05050102010706020507" pitchFamily="18" charset="2"/>
              </a:rPr>
              <a:t></a:t>
            </a:r>
            <a:r>
              <a:rPr lang="el-GR" sz="2000" dirty="0">
                <a:sym typeface="Symbol" panose="05050102010706020507" pitchFamily="18" charset="2"/>
              </a:rPr>
              <a:t> XOR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000" dirty="0">
                <a:latin typeface="Courier New" panose="02070309020205020404" pitchFamily="49" charset="0"/>
              </a:rPr>
              <a:t>~&amp; 		</a:t>
            </a:r>
            <a:r>
              <a:rPr lang="el-GR" sz="2400" dirty="0">
                <a:sym typeface="Symbol" panose="05050102010706020507" pitchFamily="18" charset="2"/>
              </a:rPr>
              <a:t></a:t>
            </a:r>
            <a:r>
              <a:rPr lang="el-GR" sz="2000" dirty="0">
                <a:sym typeface="Symbol" panose="05050102010706020507" pitchFamily="18" charset="2"/>
              </a:rPr>
              <a:t> NAND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000" dirty="0">
                <a:latin typeface="Courier New" panose="02070309020205020404" pitchFamily="49" charset="0"/>
              </a:rPr>
              <a:t>~| 		</a:t>
            </a:r>
            <a:r>
              <a:rPr lang="el-GR" sz="2400" dirty="0">
                <a:sym typeface="Symbol" panose="05050102010706020507" pitchFamily="18" charset="2"/>
              </a:rPr>
              <a:t></a:t>
            </a:r>
            <a:r>
              <a:rPr lang="el-GR" sz="2000" dirty="0">
                <a:sym typeface="Symbol" panose="05050102010706020507" pitchFamily="18" charset="2"/>
              </a:rPr>
              <a:t> NOR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000" dirty="0">
                <a:latin typeface="Courier New" panose="02070309020205020404" pitchFamily="49" charset="0"/>
              </a:rPr>
              <a:t>~^ </a:t>
            </a:r>
            <a:r>
              <a:rPr lang="el-GR" sz="2400" dirty="0"/>
              <a:t>or </a:t>
            </a:r>
            <a:r>
              <a:rPr lang="el-GR" sz="2000" dirty="0">
                <a:latin typeface="Courier New" panose="02070309020205020404" pitchFamily="49" charset="0"/>
              </a:rPr>
              <a:t>^~ 	</a:t>
            </a:r>
            <a:r>
              <a:rPr lang="el-GR" sz="2400" dirty="0">
                <a:sym typeface="Symbol" panose="05050102010706020507" pitchFamily="18" charset="2"/>
              </a:rPr>
              <a:t></a:t>
            </a:r>
            <a:r>
              <a:rPr lang="el-GR" sz="2000" dirty="0">
                <a:sym typeface="Symbol" panose="05050102010706020507" pitchFamily="18" charset="2"/>
              </a:rPr>
              <a:t> XNOR</a:t>
            </a:r>
            <a:endParaRPr lang="el-GR" sz="2000" dirty="0">
              <a:sym typeface="Symbol" panose="05050102010706020507" pitchFamily="18" charset="2"/>
            </a:endParaRPr>
          </a:p>
          <a:p>
            <a:pPr>
              <a:lnSpc>
                <a:spcPct val="180000"/>
              </a:lnSpc>
            </a:pPr>
            <a:r>
              <a:rPr lang="el-GR" sz="2400" dirty="0">
                <a:sym typeface="Symbol" panose="05050102010706020507" pitchFamily="18" charset="2"/>
              </a:rPr>
              <a:t>One multi-bit operand  One single-bit result</a:t>
            </a:r>
            <a:endParaRPr lang="el-GR" sz="2400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a = 4’b1001; 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..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c = |a; // c = 1|0|0|1 = 1</a:t>
            </a:r>
            <a:endParaRPr lang="el-GR" sz="18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Shift Operators</a:t>
            </a:r>
            <a:endParaRPr lang="el-GR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000" dirty="0">
                <a:latin typeface="Courier New" panose="02070309020205020404" pitchFamily="49" charset="0"/>
              </a:rPr>
              <a:t>&gt;&gt;	</a:t>
            </a:r>
            <a:r>
              <a:rPr lang="el-GR" sz="2400" dirty="0">
                <a:sym typeface="Symbol" panose="05050102010706020507" pitchFamily="18" charset="2"/>
              </a:rPr>
              <a:t> shift right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000" dirty="0">
                <a:latin typeface="Courier New" panose="02070309020205020404" pitchFamily="49" charset="0"/>
              </a:rPr>
              <a:t>&lt;&lt;	</a:t>
            </a:r>
            <a:r>
              <a:rPr lang="el-GR" sz="2400" dirty="0">
                <a:sym typeface="Symbol" panose="05050102010706020507" pitchFamily="18" charset="2"/>
              </a:rPr>
              <a:t> shift left</a:t>
            </a:r>
            <a:endParaRPr lang="el-GR" sz="2400" dirty="0">
              <a:sym typeface="Symbol" panose="05050102010706020507" pitchFamily="18" charset="2"/>
            </a:endParaRPr>
          </a:p>
          <a:p>
            <a:pPr>
              <a:lnSpc>
                <a:spcPct val="300000"/>
              </a:lnSpc>
            </a:pPr>
            <a:r>
              <a:rPr lang="el-GR" sz="2400" dirty="0">
                <a:sym typeface="Symbol" panose="05050102010706020507" pitchFamily="18" charset="2"/>
              </a:rPr>
              <a:t>Result is same size as first operand, </a:t>
            </a:r>
            <a:r>
              <a:rPr lang="el-GR" sz="2400" b="1" dirty="0">
                <a:sym typeface="Symbol" panose="05050102010706020507" pitchFamily="18" charset="2"/>
              </a:rPr>
              <a:t>always zero filled</a:t>
            </a:r>
            <a:endParaRPr lang="el-GR" sz="2400" dirty="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l-GR" sz="2400" dirty="0">
                <a:sym typeface="Symbol" panose="05050102010706020507" pitchFamily="18" charset="2"/>
              </a:rPr>
              <a:t>		</a:t>
            </a: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a = 4’b1010;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	...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	d = a &gt;&gt; 2;	// d = 0010</a:t>
            </a:r>
            <a:endParaRPr lang="el-GR" sz="18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l-GR" sz="1800" dirty="0">
                <a:latin typeface="Courier New" panose="02070309020205020404" pitchFamily="49" charset="0"/>
                <a:sym typeface="Symbol" panose="05050102010706020507" pitchFamily="18" charset="2"/>
              </a:rPr>
              <a:t>		c = a &lt;&lt; 1;	// c = 0100</a:t>
            </a:r>
            <a:endParaRPr lang="el-GR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l-GR"/>
              <a:t>Concatenation Operator</a:t>
            </a:r>
            <a:endParaRPr lang="el-GR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5029200"/>
          </a:xfrm>
        </p:spPr>
        <p:txBody>
          <a:bodyPr/>
          <a:lstStyle/>
          <a:p>
            <a:r>
              <a:rPr lang="el-GR" sz="2400" dirty="0"/>
              <a:t> </a:t>
            </a:r>
            <a:r>
              <a:rPr lang="el-GR" sz="2400" dirty="0">
                <a:latin typeface="Courier New" panose="02070309020205020404" pitchFamily="49" charset="0"/>
              </a:rPr>
              <a:t>{</a:t>
            </a:r>
            <a:r>
              <a:rPr lang="el-GR" sz="2400" dirty="0"/>
              <a:t>op1</a:t>
            </a:r>
            <a:r>
              <a:rPr lang="el-GR" sz="2400" dirty="0">
                <a:latin typeface="Courier New" panose="02070309020205020404" pitchFamily="49" charset="0"/>
              </a:rPr>
              <a:t>, </a:t>
            </a:r>
            <a:r>
              <a:rPr lang="el-GR" sz="2400" dirty="0"/>
              <a:t>op2</a:t>
            </a:r>
            <a:r>
              <a:rPr lang="el-GR" sz="2400" dirty="0">
                <a:latin typeface="Courier New" panose="02070309020205020404" pitchFamily="49" charset="0"/>
              </a:rPr>
              <a:t>, ..}	</a:t>
            </a:r>
            <a:r>
              <a:rPr lang="el-GR" sz="2400" dirty="0">
                <a:latin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l-GR" sz="2400" dirty="0">
                <a:sym typeface="Symbol" panose="05050102010706020507" pitchFamily="18" charset="2"/>
              </a:rPr>
              <a:t> concatenates op1, op2, .. to single number</a:t>
            </a:r>
            <a:endParaRPr lang="el-GR" sz="2400" dirty="0">
              <a:sym typeface="Symbol" panose="05050102010706020507" pitchFamily="18" charset="2"/>
            </a:endParaRPr>
          </a:p>
          <a:p>
            <a:r>
              <a:rPr lang="el-GR" sz="2400" dirty="0">
                <a:sym typeface="Symbol" panose="05050102010706020507" pitchFamily="18" charset="2"/>
              </a:rPr>
              <a:t> Operands must be sized !!</a:t>
            </a:r>
            <a:endParaRPr lang="el-GR" sz="2400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</a:t>
            </a:r>
            <a:r>
              <a:rPr lang="el-GR" sz="1800" dirty="0">
                <a:latin typeface="Courier New" panose="02070309020205020404" pitchFamily="49" charset="0"/>
              </a:rPr>
              <a:t>reg a;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	reg [2:0] b, c;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	..</a:t>
            </a:r>
            <a:endParaRPr lang="el-GR" sz="18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a = 1’b 1;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b = 3’b 010;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c = 3’b 101;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catx = {a, b, c};		// catx = 1_010_101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caty = {b, 2’b11, a}; 	// caty = 010_11_1</a:t>
            </a:r>
            <a:endParaRPr lang="el-GR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catz = {b, 1};		// WRONG !!</a:t>
            </a:r>
            <a:endParaRPr lang="el-GR" sz="2000" dirty="0">
              <a:latin typeface="Courier New" panose="02070309020205020404" pitchFamily="49" charset="0"/>
            </a:endParaRPr>
          </a:p>
          <a:p>
            <a:r>
              <a:rPr lang="el-GR" sz="2400" dirty="0"/>
              <a:t>Replication ..</a:t>
            </a:r>
            <a:endParaRPr lang="el-GR" sz="24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l-GR" sz="2000" dirty="0">
                <a:latin typeface="Courier New" panose="02070309020205020404" pitchFamily="49" charset="0"/>
              </a:rPr>
              <a:t>	catr = {4{a}, b, 2{c}};	// catr = 1111_010_101101</a:t>
            </a:r>
            <a:endParaRPr lang="el-GR" sz="20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l-GR"/>
              <a:t>Relational Operators</a:t>
            </a:r>
            <a:endParaRPr lang="el-G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r>
              <a:rPr lang="el-GR" sz="2400" dirty="0">
                <a:latin typeface="Courier New" panose="02070309020205020404" pitchFamily="49" charset="0"/>
              </a:rPr>
              <a:t>&gt;	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greater than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&lt;	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less than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&gt;=	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greater or equal than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&lt;=	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less or equal than</a:t>
            </a:r>
            <a:endParaRPr lang="el-GR" sz="2400" dirty="0">
              <a:sym typeface="Symbol" panose="05050102010706020507" pitchFamily="18" charset="2"/>
            </a:endParaRPr>
          </a:p>
          <a:p>
            <a:pPr>
              <a:lnSpc>
                <a:spcPct val="200000"/>
              </a:lnSpc>
            </a:pPr>
            <a:r>
              <a:rPr lang="el-GR" sz="2400" dirty="0">
                <a:sym typeface="Symbol" panose="05050102010706020507" pitchFamily="18" charset="2"/>
              </a:rPr>
              <a:t>Result is one bit value: </a:t>
            </a:r>
            <a:r>
              <a:rPr lang="el-GR" sz="2400" i="1" dirty="0">
                <a:sym typeface="Symbol" panose="05050102010706020507" pitchFamily="18" charset="2"/>
              </a:rPr>
              <a:t>0</a:t>
            </a:r>
            <a:r>
              <a:rPr lang="el-GR" sz="2400" dirty="0">
                <a:sym typeface="Symbol" panose="05050102010706020507" pitchFamily="18" charset="2"/>
              </a:rPr>
              <a:t>,</a:t>
            </a:r>
            <a:r>
              <a:rPr lang="el-GR" sz="2400" i="1" dirty="0">
                <a:sym typeface="Symbol" panose="05050102010706020507" pitchFamily="18" charset="2"/>
              </a:rPr>
              <a:t> 1 </a:t>
            </a:r>
            <a:r>
              <a:rPr lang="el-GR" sz="2400" dirty="0">
                <a:sym typeface="Symbol" panose="05050102010706020507" pitchFamily="18" charset="2"/>
              </a:rPr>
              <a:t>or</a:t>
            </a:r>
            <a:r>
              <a:rPr lang="el-GR" sz="2400" i="1" dirty="0">
                <a:sym typeface="Symbol" panose="05050102010706020507" pitchFamily="18" charset="2"/>
              </a:rPr>
              <a:t> x</a:t>
            </a:r>
            <a:endParaRPr lang="el-GR" sz="2400" i="1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dirty="0">
                <a:sym typeface="Symbol" panose="05050102010706020507" pitchFamily="18" charset="2"/>
              </a:rPr>
              <a:t>	</a:t>
            </a:r>
            <a:r>
              <a:rPr lang="el-GR" sz="2000" dirty="0">
                <a:latin typeface="Courier New" panose="02070309020205020404" pitchFamily="49" charset="0"/>
                <a:sym typeface="Symbol" panose="05050102010706020507" pitchFamily="18" charset="2"/>
              </a:rPr>
              <a:t>1 &gt; 0</a:t>
            </a:r>
            <a:r>
              <a:rPr lang="el-GR" dirty="0">
                <a:latin typeface="Courier New" panose="02070309020205020404" pitchFamily="49" charset="0"/>
                <a:sym typeface="Symbol" panose="05050102010706020507" pitchFamily="18" charset="2"/>
              </a:rPr>
              <a:t>	  	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i="1" dirty="0">
                <a:sym typeface="Symbol" panose="05050102010706020507" pitchFamily="18" charset="2"/>
              </a:rPr>
              <a:t>1</a:t>
            </a:r>
            <a:endParaRPr lang="el-GR" sz="2400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dirty="0">
                <a:latin typeface="Courier New" panose="02070309020205020404" pitchFamily="49" charset="0"/>
                <a:sym typeface="Symbol" panose="05050102010706020507" pitchFamily="18" charset="2"/>
              </a:rPr>
              <a:t>	</a:t>
            </a:r>
            <a:r>
              <a:rPr lang="en-US" dirty="0">
                <a:latin typeface="Courier New" panose="02070309020205020404" pitchFamily="49" charset="0"/>
                <a:sym typeface="Symbol" panose="05050102010706020507" pitchFamily="18" charset="2"/>
              </a:rPr>
              <a:t>’</a:t>
            </a:r>
            <a:r>
              <a:rPr lang="el-GR" sz="2000" dirty="0">
                <a:latin typeface="Courier New" panose="02070309020205020404" pitchFamily="49" charset="0"/>
                <a:sym typeface="Symbol" panose="05050102010706020507" pitchFamily="18" charset="2"/>
              </a:rPr>
              <a:t>b1x1 &lt;= 0</a:t>
            </a:r>
            <a:r>
              <a:rPr lang="el-GR" dirty="0">
                <a:latin typeface="Courier New" panose="02070309020205020404" pitchFamily="49" charset="0"/>
                <a:sym typeface="Symbol" panose="05050102010706020507" pitchFamily="18" charset="2"/>
              </a:rPr>
              <a:t> 	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i="1" dirty="0">
                <a:sym typeface="Symbol" panose="05050102010706020507" pitchFamily="18" charset="2"/>
              </a:rPr>
              <a:t>x</a:t>
            </a:r>
            <a:endParaRPr lang="el-GR" sz="2400" i="1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i="1" dirty="0">
                <a:sym typeface="Symbol" panose="05050102010706020507" pitchFamily="18" charset="2"/>
              </a:rPr>
              <a:t>	</a:t>
            </a:r>
            <a:r>
              <a:rPr lang="el-GR" sz="2000" dirty="0">
                <a:latin typeface="Courier New" panose="02070309020205020404" pitchFamily="49" charset="0"/>
                <a:sym typeface="Symbol" panose="05050102010706020507" pitchFamily="18" charset="2"/>
              </a:rPr>
              <a:t>10 &lt; z 		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i="1" dirty="0">
                <a:sym typeface="Symbol" panose="05050102010706020507" pitchFamily="18" charset="2"/>
              </a:rPr>
              <a:t>x</a:t>
            </a:r>
            <a:endParaRPr lang="el-GR" sz="24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/>
          <a:lstStyle/>
          <a:p>
            <a:r>
              <a:rPr lang="el-GR"/>
              <a:t>Equality Operators</a:t>
            </a:r>
            <a:endParaRPr lang="el-GR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848600" cy="4419600"/>
          </a:xfrm>
        </p:spPr>
        <p:txBody>
          <a:bodyPr/>
          <a:lstStyle/>
          <a:p>
            <a:r>
              <a:rPr lang="el-GR" sz="2400" dirty="0">
                <a:latin typeface="Courier New" panose="02070309020205020404" pitchFamily="49" charset="0"/>
              </a:rPr>
              <a:t>==	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logical equality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!=	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logical inequality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===	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case equality</a:t>
            </a:r>
            <a:endParaRPr lang="el-GR" sz="2400" dirty="0">
              <a:latin typeface="Courier New" panose="02070309020205020404" pitchFamily="49" charset="0"/>
            </a:endParaRPr>
          </a:p>
          <a:p>
            <a:r>
              <a:rPr lang="el-GR" sz="2400" dirty="0">
                <a:latin typeface="Courier New" panose="02070309020205020404" pitchFamily="49" charset="0"/>
              </a:rPr>
              <a:t>!==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dirty="0">
                <a:sym typeface="Symbol" panose="05050102010706020507" pitchFamily="18" charset="2"/>
              </a:rPr>
              <a:t>case inequality</a:t>
            </a:r>
            <a:endParaRPr lang="el-GR" sz="2400" i="1" dirty="0">
              <a:sym typeface="Symbol" panose="05050102010706020507" pitchFamily="18" charset="2"/>
            </a:endParaRPr>
          </a:p>
          <a:p>
            <a:pPr lvl="1"/>
            <a:r>
              <a:rPr lang="el-GR" dirty="0">
                <a:sym typeface="Symbol" panose="05050102010706020507" pitchFamily="18" charset="2"/>
              </a:rPr>
              <a:t>	</a:t>
            </a:r>
            <a:r>
              <a:rPr lang="el-GR" sz="2000" dirty="0">
                <a:latin typeface="Courier New" panose="02070309020205020404" pitchFamily="49" charset="0"/>
                <a:sym typeface="Symbol" panose="05050102010706020507" pitchFamily="18" charset="2"/>
              </a:rPr>
              <a:t>4’b 1z0x == 4’b 1z0x  </a:t>
            </a:r>
            <a:r>
              <a:rPr lang="el-GR" dirty="0">
                <a:sym typeface="Symbol" panose="05050102010706020507" pitchFamily="18" charset="2"/>
              </a:rPr>
              <a:t></a:t>
            </a:r>
            <a:r>
              <a:rPr lang="el-GR" sz="2400" dirty="0">
                <a:sym typeface="Symbol" panose="05050102010706020507" pitchFamily="18" charset="2"/>
              </a:rPr>
              <a:t> </a:t>
            </a:r>
            <a:r>
              <a:rPr lang="el-GR" sz="2400" i="1" dirty="0">
                <a:sym typeface="Symbol" panose="05050102010706020507" pitchFamily="18" charset="2"/>
              </a:rPr>
              <a:t>x</a:t>
            </a:r>
            <a:endParaRPr lang="el-GR" sz="2400" i="1" dirty="0">
              <a:sym typeface="Symbol" panose="05050102010706020507" pitchFamily="18" charset="2"/>
            </a:endParaRPr>
          </a:p>
          <a:p>
            <a:pPr lvl="1"/>
            <a:r>
              <a:rPr lang="el-GR" i="1" dirty="0">
                <a:sym typeface="Symbol" panose="05050102010706020507" pitchFamily="18" charset="2"/>
              </a:rPr>
              <a:t>	</a:t>
            </a:r>
            <a:r>
              <a:rPr lang="el-GR" sz="2000" dirty="0">
                <a:latin typeface="Courier New" panose="02070309020205020404" pitchFamily="49" charset="0"/>
                <a:sym typeface="Symbol" panose="05050102010706020507" pitchFamily="18" charset="2"/>
              </a:rPr>
              <a:t>4’b 1z0x != 4’b 1z0x 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i="1" dirty="0">
                <a:sym typeface="Symbol" panose="05050102010706020507" pitchFamily="18" charset="2"/>
              </a:rPr>
              <a:t>x</a:t>
            </a:r>
            <a:endParaRPr lang="el-GR" sz="2400" i="1" dirty="0">
              <a:sym typeface="Symbol" panose="05050102010706020507" pitchFamily="18" charset="2"/>
            </a:endParaRPr>
          </a:p>
          <a:p>
            <a:pPr lvl="1"/>
            <a:r>
              <a:rPr lang="el-GR" dirty="0">
                <a:sym typeface="Symbol" panose="05050102010706020507" pitchFamily="18" charset="2"/>
              </a:rPr>
              <a:t>	</a:t>
            </a:r>
            <a:r>
              <a:rPr lang="el-GR" sz="2000" dirty="0">
                <a:latin typeface="Courier New" panose="02070309020205020404" pitchFamily="49" charset="0"/>
                <a:sym typeface="Symbol" panose="05050102010706020507" pitchFamily="18" charset="2"/>
              </a:rPr>
              <a:t>4’b 1z0x === 4’b 1z0x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i="1" dirty="0">
                <a:sym typeface="Symbol" panose="05050102010706020507" pitchFamily="18" charset="2"/>
              </a:rPr>
              <a:t>1</a:t>
            </a:r>
            <a:endParaRPr lang="el-GR" sz="2400" i="1" dirty="0">
              <a:sym typeface="Symbol" panose="05050102010706020507" pitchFamily="18" charset="2"/>
            </a:endParaRPr>
          </a:p>
          <a:p>
            <a:pPr lvl="1"/>
            <a:r>
              <a:rPr lang="el-GR" i="1" dirty="0">
                <a:sym typeface="Symbol" panose="05050102010706020507" pitchFamily="18" charset="2"/>
              </a:rPr>
              <a:t>	</a:t>
            </a:r>
            <a:r>
              <a:rPr lang="el-GR" sz="2000" dirty="0">
                <a:latin typeface="Courier New" panose="02070309020205020404" pitchFamily="49" charset="0"/>
                <a:sym typeface="Symbol" panose="05050102010706020507" pitchFamily="18" charset="2"/>
              </a:rPr>
              <a:t>4’b 1z0x !== 4’b 1z0x </a:t>
            </a:r>
            <a:r>
              <a:rPr lang="el-GR" dirty="0">
                <a:sym typeface="Symbol" panose="05050102010706020507" pitchFamily="18" charset="2"/>
              </a:rPr>
              <a:t> </a:t>
            </a:r>
            <a:r>
              <a:rPr lang="el-GR" sz="2400" i="1" dirty="0">
                <a:sym typeface="Symbol" panose="05050102010706020507" pitchFamily="18" charset="2"/>
              </a:rPr>
              <a:t>0</a:t>
            </a:r>
            <a:endParaRPr lang="el-GR" sz="2400" i="1" dirty="0">
              <a:sym typeface="Symbol" panose="05050102010706020507" pitchFamily="18" charset="2"/>
            </a:endParaRPr>
          </a:p>
        </p:txBody>
      </p:sp>
      <p:sp>
        <p:nvSpPr>
          <p:cNvPr id="49156" name="AutoShape 4"/>
          <p:cNvSpPr/>
          <p:nvPr/>
        </p:nvSpPr>
        <p:spPr bwMode="auto">
          <a:xfrm>
            <a:off x="5029200" y="18288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AutoShape 5"/>
          <p:cNvSpPr/>
          <p:nvPr/>
        </p:nvSpPr>
        <p:spPr bwMode="auto">
          <a:xfrm>
            <a:off x="5029200" y="2819400"/>
            <a:ext cx="76200" cy="838200"/>
          </a:xfrm>
          <a:prstGeom prst="rightBrace">
            <a:avLst>
              <a:gd name="adj1" fmla="val 9166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5486400" y="1981200"/>
            <a:ext cx="177006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/>
              <a:t>Return </a:t>
            </a:r>
            <a:r>
              <a:rPr lang="el-GR" i="1"/>
              <a:t>0</a:t>
            </a:r>
            <a:r>
              <a:rPr lang="el-GR"/>
              <a:t>, </a:t>
            </a:r>
            <a:r>
              <a:rPr lang="el-GR" i="1"/>
              <a:t>1</a:t>
            </a:r>
            <a:r>
              <a:rPr lang="el-GR"/>
              <a:t> or</a:t>
            </a:r>
            <a:r>
              <a:rPr lang="el-GR" i="1"/>
              <a:t> x</a:t>
            </a:r>
            <a:endParaRPr lang="el-GR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5486400" y="3032125"/>
            <a:ext cx="15303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/>
              <a:t>Return </a:t>
            </a:r>
            <a:r>
              <a:rPr lang="el-GR" i="1"/>
              <a:t>0</a:t>
            </a:r>
            <a:r>
              <a:rPr lang="el-GR"/>
              <a:t> or </a:t>
            </a:r>
            <a:r>
              <a:rPr lang="el-GR" i="1"/>
              <a:t>1</a:t>
            </a:r>
            <a:endParaRPr lang="el-GR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Conditional Operator</a:t>
            </a:r>
            <a:endParaRPr lang="el-GR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sz="2400" dirty="0">
                <a:latin typeface="Courier New" panose="02070309020205020404" pitchFamily="49" charset="0"/>
              </a:rPr>
              <a:t>cond_expr ? true_expr : false_expr</a:t>
            </a:r>
            <a:endParaRPr lang="el-GR" sz="2400" dirty="0">
              <a:latin typeface="Courier New" panose="02070309020205020404" pitchFamily="49" charset="0"/>
            </a:endParaRPr>
          </a:p>
          <a:p>
            <a:pPr>
              <a:lnSpc>
                <a:spcPct val="250000"/>
              </a:lnSpc>
            </a:pPr>
            <a:r>
              <a:rPr lang="el-GR" sz="2400" dirty="0"/>
              <a:t>Like a 2-to-1 mux ..</a:t>
            </a:r>
            <a:endParaRPr lang="el-GR" sz="2400" dirty="0">
              <a:latin typeface="Courier New" panose="02070309020205020404" pitchFamily="49" charset="0"/>
            </a:endParaRPr>
          </a:p>
        </p:txBody>
      </p:sp>
      <p:sp>
        <p:nvSpPr>
          <p:cNvPr id="50180" name="AutoShape 4"/>
          <p:cNvSpPr>
            <a:spLocks noChangeArrowheads="1"/>
          </p:cNvSpPr>
          <p:nvPr/>
        </p:nvSpPr>
        <p:spPr bwMode="auto">
          <a:xfrm rot="16200000">
            <a:off x="2127250" y="4351338"/>
            <a:ext cx="1066800" cy="381000"/>
          </a:xfrm>
          <a:custGeom>
            <a:avLst/>
            <a:gdLst>
              <a:gd name="G0" fmla="+- 5963 0 0"/>
              <a:gd name="G1" fmla="+- 21600 0 5963"/>
              <a:gd name="G2" fmla="*/ 5963 1 2"/>
              <a:gd name="G3" fmla="+- 21600 0 G2"/>
              <a:gd name="G4" fmla="+/ 5963 21600 2"/>
              <a:gd name="G5" fmla="+/ G1 0 2"/>
              <a:gd name="G6" fmla="*/ 21600 21600 5963"/>
              <a:gd name="G7" fmla="*/ G6 1 2"/>
              <a:gd name="G8" fmla="+- 21600 0 G7"/>
              <a:gd name="G9" fmla="*/ 21600 1 2"/>
              <a:gd name="G10" fmla="+- 5963 0 G9"/>
              <a:gd name="G11" fmla="?: G10 G8 0"/>
              <a:gd name="G12" fmla="?: G10 G7 21600"/>
              <a:gd name="T0" fmla="*/ 18618 w 21600"/>
              <a:gd name="T1" fmla="*/ 10800 h 21600"/>
              <a:gd name="T2" fmla="*/ 10800 w 21600"/>
              <a:gd name="T3" fmla="*/ 21600 h 21600"/>
              <a:gd name="T4" fmla="*/ 2982 w 21600"/>
              <a:gd name="T5" fmla="*/ 10800 h 21600"/>
              <a:gd name="T6" fmla="*/ 10800 w 21600"/>
              <a:gd name="T7" fmla="*/ 0 h 21600"/>
              <a:gd name="T8" fmla="*/ 4782 w 21600"/>
              <a:gd name="T9" fmla="*/ 4782 h 21600"/>
              <a:gd name="T10" fmla="*/ 16818 w 21600"/>
              <a:gd name="T11" fmla="*/ 1681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963" y="21600"/>
                </a:lnTo>
                <a:lnTo>
                  <a:pt x="1563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endParaRPr lang="el-GR"/>
          </a:p>
        </p:txBody>
      </p:sp>
      <p:sp>
        <p:nvSpPr>
          <p:cNvPr id="50181" name="Line 5"/>
          <p:cNvSpPr>
            <a:spLocks noChangeShapeType="1"/>
          </p:cNvSpPr>
          <p:nvPr/>
        </p:nvSpPr>
        <p:spPr bwMode="auto">
          <a:xfrm flipH="1">
            <a:off x="1784350" y="4160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2" name="Line 6"/>
          <p:cNvSpPr>
            <a:spLocks noChangeShapeType="1"/>
          </p:cNvSpPr>
          <p:nvPr/>
        </p:nvSpPr>
        <p:spPr bwMode="auto">
          <a:xfrm flipH="1">
            <a:off x="1784350" y="48466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7"/>
          <p:cNvSpPr>
            <a:spLocks noChangeShapeType="1"/>
          </p:cNvSpPr>
          <p:nvPr/>
        </p:nvSpPr>
        <p:spPr bwMode="auto">
          <a:xfrm flipH="1">
            <a:off x="2851150" y="454183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2698750" y="4922838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1676400" y="3810000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l-GR"/>
              <a:t>A</a:t>
            </a:r>
            <a:endParaRPr lang="el-GR"/>
          </a:p>
        </p:txBody>
      </p:sp>
      <p:sp>
        <p:nvSpPr>
          <p:cNvPr id="50187" name="Text Box 11"/>
          <p:cNvSpPr txBox="1">
            <a:spLocks noChangeArrowheads="1"/>
          </p:cNvSpPr>
          <p:nvPr/>
        </p:nvSpPr>
        <p:spPr bwMode="auto">
          <a:xfrm>
            <a:off x="1676400" y="4495800"/>
            <a:ext cx="354013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l-GR"/>
              <a:t>B</a:t>
            </a:r>
            <a:endParaRPr lang="el-GR"/>
          </a:p>
        </p:txBody>
      </p:sp>
      <p:sp>
        <p:nvSpPr>
          <p:cNvPr id="50188" name="Text Box 12"/>
          <p:cNvSpPr txBox="1">
            <a:spLocks noChangeArrowheads="1"/>
          </p:cNvSpPr>
          <p:nvPr/>
        </p:nvSpPr>
        <p:spPr bwMode="auto">
          <a:xfrm>
            <a:off x="3155950" y="4221163"/>
            <a:ext cx="36830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l-GR"/>
              <a:t>Y</a:t>
            </a:r>
            <a:endParaRPr lang="el-GR"/>
          </a:p>
        </p:txBody>
      </p:sp>
      <p:sp>
        <p:nvSpPr>
          <p:cNvPr id="50189" name="Text Box 13"/>
          <p:cNvSpPr txBox="1">
            <a:spLocks noChangeArrowheads="1"/>
          </p:cNvSpPr>
          <p:nvPr/>
        </p:nvSpPr>
        <p:spPr bwMode="auto">
          <a:xfrm>
            <a:off x="2714625" y="4999038"/>
            <a:ext cx="465138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/>
              <a:t>sel</a:t>
            </a:r>
            <a:endParaRPr lang="el-GR"/>
          </a:p>
        </p:txBody>
      </p:sp>
      <p:sp>
        <p:nvSpPr>
          <p:cNvPr id="50190" name="AutoShape 14"/>
          <p:cNvSpPr>
            <a:spLocks noChangeArrowheads="1"/>
          </p:cNvSpPr>
          <p:nvPr/>
        </p:nvSpPr>
        <p:spPr bwMode="auto">
          <a:xfrm>
            <a:off x="3841750" y="4389438"/>
            <a:ext cx="533400" cy="381000"/>
          </a:xfrm>
          <a:prstGeom prst="leftRightArrow">
            <a:avLst>
              <a:gd name="adj1" fmla="val 50000"/>
              <a:gd name="adj2" fmla="val 28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50191" name="Text Box 15"/>
          <p:cNvSpPr txBox="1">
            <a:spLocks noChangeArrowheads="1"/>
          </p:cNvSpPr>
          <p:nvPr/>
        </p:nvSpPr>
        <p:spPr bwMode="auto">
          <a:xfrm>
            <a:off x="4679950" y="4389438"/>
            <a:ext cx="2774950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l-GR">
                <a:latin typeface="Courier New" panose="02070309020205020404" pitchFamily="49" charset="0"/>
              </a:rPr>
              <a:t>Y = (sel)? A : B;</a:t>
            </a:r>
            <a:endParaRPr lang="el-GR">
              <a:latin typeface="Courier New" panose="02070309020205020404" pitchFamily="49" charset="0"/>
            </a:endParaRP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2393950" y="4618038"/>
            <a:ext cx="3079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l-GR"/>
              <a:t>0</a:t>
            </a:r>
            <a:endParaRPr lang="el-GR"/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2393950" y="4008438"/>
            <a:ext cx="307975" cy="396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r>
              <a:rPr lang="el-GR"/>
              <a:t>1</a:t>
            </a:r>
            <a:endParaRPr lang="el-GR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l-GR"/>
              <a:t>Arithmetic Operators (i)</a:t>
            </a:r>
            <a:endParaRPr lang="el-GR"/>
          </a:p>
        </p:txBody>
      </p:sp>
      <p:sp>
        <p:nvSpPr>
          <p:cNvPr id="512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8200" cy="4343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l-GR" sz="2400" dirty="0">
                <a:latin typeface="Courier New" panose="02070309020205020404" pitchFamily="49" charset="0"/>
              </a:rPr>
              <a:t>+</a:t>
            </a:r>
            <a:r>
              <a:rPr lang="el-GR" sz="2400" dirty="0"/>
              <a:t>, </a:t>
            </a:r>
            <a:r>
              <a:rPr lang="el-GR" sz="2400" dirty="0">
                <a:latin typeface="Courier New" panose="02070309020205020404" pitchFamily="49" charset="0"/>
              </a:rPr>
              <a:t>-</a:t>
            </a:r>
            <a:r>
              <a:rPr lang="el-GR" sz="2400" dirty="0"/>
              <a:t>, </a:t>
            </a:r>
            <a:r>
              <a:rPr lang="el-GR" sz="2400" dirty="0">
                <a:latin typeface="Courier New" panose="02070309020205020404" pitchFamily="49" charset="0"/>
              </a:rPr>
              <a:t>*</a:t>
            </a:r>
            <a:r>
              <a:rPr lang="el-GR" sz="2400" dirty="0"/>
              <a:t>, </a:t>
            </a:r>
            <a:r>
              <a:rPr lang="el-GR" sz="2400" dirty="0">
                <a:latin typeface="Courier New" panose="02070309020205020404" pitchFamily="49" charset="0"/>
              </a:rPr>
              <a:t>/</a:t>
            </a:r>
            <a:r>
              <a:rPr lang="el-GR" sz="2400" dirty="0"/>
              <a:t>, </a:t>
            </a:r>
            <a:r>
              <a:rPr lang="el-GR" sz="2400" dirty="0">
                <a:latin typeface="Courier New" panose="02070309020205020404" pitchFamily="49" charset="0"/>
              </a:rPr>
              <a:t>%</a:t>
            </a:r>
            <a:endParaRPr lang="el-GR" sz="2400" dirty="0">
              <a:latin typeface="Courier New" panose="02070309020205020404" pitchFamily="49" charset="0"/>
            </a:endParaRPr>
          </a:p>
          <a:p>
            <a:pPr>
              <a:lnSpc>
                <a:spcPct val="130000"/>
              </a:lnSpc>
            </a:pPr>
            <a:r>
              <a:rPr lang="el-GR" sz="2400" dirty="0"/>
              <a:t>If any operand is </a:t>
            </a:r>
            <a:r>
              <a:rPr lang="el-GR" sz="2400" i="1" dirty="0"/>
              <a:t>x</a:t>
            </a:r>
            <a:r>
              <a:rPr lang="el-GR" sz="2400" dirty="0"/>
              <a:t> the result is </a:t>
            </a:r>
            <a:r>
              <a:rPr lang="el-GR" sz="2400" i="1" dirty="0"/>
              <a:t>x</a:t>
            </a:r>
            <a:endParaRPr lang="el-GR" sz="2400" i="1" dirty="0"/>
          </a:p>
          <a:p>
            <a:pPr>
              <a:lnSpc>
                <a:spcPct val="130000"/>
              </a:lnSpc>
            </a:pPr>
            <a:r>
              <a:rPr lang="el-GR" sz="2400" dirty="0"/>
              <a:t>Negative registers:</a:t>
            </a:r>
            <a:endParaRPr lang="el-GR" sz="2400" dirty="0"/>
          </a:p>
          <a:p>
            <a:pPr lvl="1">
              <a:lnSpc>
                <a:spcPct val="130000"/>
              </a:lnSpc>
            </a:pPr>
            <a:r>
              <a:rPr lang="el-GR" sz="2400" dirty="0"/>
              <a:t>regs can be assigned negative but are treated as unsigned</a:t>
            </a:r>
            <a:endParaRPr lang="el-GR" sz="2400" dirty="0"/>
          </a:p>
          <a:p>
            <a:pPr lvl="2">
              <a:lnSpc>
                <a:spcPct val="13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reg [15:0] regA;</a:t>
            </a:r>
            <a:endParaRPr lang="el-GR" sz="1800" dirty="0">
              <a:latin typeface="Courier New" panose="02070309020205020404" pitchFamily="49" charset="0"/>
            </a:endParaRPr>
          </a:p>
          <a:p>
            <a:pPr lvl="2">
              <a:lnSpc>
                <a:spcPct val="13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..</a:t>
            </a:r>
            <a:endParaRPr lang="el-GR" sz="1800" dirty="0">
              <a:latin typeface="Courier New" panose="02070309020205020404" pitchFamily="49" charset="0"/>
            </a:endParaRPr>
          </a:p>
          <a:p>
            <a:pPr lvl="2">
              <a:lnSpc>
                <a:spcPct val="13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regA = -4’d12;	// stored as 2</a:t>
            </a:r>
            <a:r>
              <a:rPr lang="el-GR" sz="1800" baseline="30000" dirty="0">
                <a:latin typeface="Courier New" panose="02070309020205020404" pitchFamily="49" charset="0"/>
              </a:rPr>
              <a:t>16</a:t>
            </a:r>
            <a:r>
              <a:rPr lang="el-GR" sz="1800" dirty="0">
                <a:latin typeface="Courier New" panose="02070309020205020404" pitchFamily="49" charset="0"/>
              </a:rPr>
              <a:t>-12 = 65524</a:t>
            </a:r>
            <a:endParaRPr lang="el-GR" sz="1800" dirty="0">
              <a:latin typeface="Courier New" panose="02070309020205020404" pitchFamily="49" charset="0"/>
            </a:endParaRPr>
          </a:p>
          <a:p>
            <a:pPr lvl="2">
              <a:lnSpc>
                <a:spcPct val="13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regA/3		</a:t>
            </a:r>
            <a:r>
              <a:rPr lang="el-GR" dirty="0">
                <a:sym typeface="Symbol" panose="05050102010706020507" pitchFamily="18" charset="2"/>
              </a:rPr>
              <a:t>evaluates to 21861</a:t>
            </a:r>
            <a:endParaRPr lang="el-G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/>
          <a:lstStyle/>
          <a:p>
            <a:r>
              <a:rPr lang="el-GR"/>
              <a:t>Arithmetic Operators (ii)</a:t>
            </a:r>
            <a:endParaRPr lang="el-GR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4114800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l-GR" sz="2400" dirty="0"/>
              <a:t>Negative integers:</a:t>
            </a:r>
            <a:endParaRPr lang="el-GR" sz="2400" dirty="0"/>
          </a:p>
          <a:p>
            <a:pPr lvl="1">
              <a:lnSpc>
                <a:spcPct val="140000"/>
              </a:lnSpc>
            </a:pPr>
            <a:r>
              <a:rPr lang="el-GR" sz="2400" dirty="0"/>
              <a:t>can be assigned negative values </a:t>
            </a:r>
            <a:endParaRPr lang="el-GR" sz="2400" dirty="0"/>
          </a:p>
          <a:p>
            <a:pPr lvl="1">
              <a:lnSpc>
                <a:spcPct val="140000"/>
              </a:lnSpc>
            </a:pPr>
            <a:r>
              <a:rPr lang="el-GR" sz="2400" dirty="0"/>
              <a:t>different treatment depending on base specification or not</a:t>
            </a:r>
            <a:endParaRPr lang="el-GR" sz="2400" dirty="0"/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reg [15:0] regA;</a:t>
            </a:r>
            <a:endParaRPr lang="el-GR" sz="1800" dirty="0">
              <a:latin typeface="Courier New" panose="02070309020205020404" pitchFamily="49" charset="0"/>
            </a:endParaRP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integer intA;</a:t>
            </a:r>
            <a:endParaRPr lang="el-GR" sz="1800" dirty="0">
              <a:latin typeface="Courier New" panose="02070309020205020404" pitchFamily="49" charset="0"/>
            </a:endParaRP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..</a:t>
            </a:r>
            <a:endParaRPr lang="el-GR" sz="1800" dirty="0">
              <a:latin typeface="Courier New" panose="02070309020205020404" pitchFamily="49" charset="0"/>
            </a:endParaRP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intA = -12/3;	    // evaluates to -4 (no base spec)</a:t>
            </a:r>
            <a:endParaRPr lang="el-GR" sz="1800" dirty="0">
              <a:latin typeface="Courier New" panose="02070309020205020404" pitchFamily="49" charset="0"/>
            </a:endParaRPr>
          </a:p>
          <a:p>
            <a:pPr lvl="2">
              <a:lnSpc>
                <a:spcPct val="140000"/>
              </a:lnSpc>
              <a:buFontTx/>
              <a:buNone/>
            </a:pPr>
            <a:r>
              <a:rPr lang="el-GR" sz="1800" dirty="0">
                <a:latin typeface="Courier New" panose="02070309020205020404" pitchFamily="49" charset="0"/>
              </a:rPr>
              <a:t>intA = -’d12/3;  // evaluates to 1431655761 (base spec)</a:t>
            </a:r>
            <a:endParaRPr lang="el-G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2819400" y="365125"/>
            <a:ext cx="3886200" cy="5715000"/>
            <a:chOff x="3420" y="6480"/>
            <a:chExt cx="6120" cy="9000"/>
          </a:xfrm>
        </p:grpSpPr>
        <p:sp>
          <p:nvSpPr>
            <p:cNvPr id="22531" name="Text Box 5"/>
            <p:cNvSpPr txBox="1">
              <a:spLocks noChangeArrowheads="1"/>
            </p:cNvSpPr>
            <p:nvPr/>
          </p:nvSpPr>
          <p:spPr bwMode="auto">
            <a:xfrm>
              <a:off x="3960" y="7326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Behavioral description</a:t>
              </a:r>
              <a:endParaRPr lang="en-US" altLang="en-US" sz="2400" b="1"/>
            </a:p>
          </p:txBody>
        </p:sp>
        <p:sp>
          <p:nvSpPr>
            <p:cNvPr id="22532" name="Text Box 6"/>
            <p:cNvSpPr txBox="1">
              <a:spLocks noChangeArrowheads="1"/>
            </p:cNvSpPr>
            <p:nvPr/>
          </p:nvSpPr>
          <p:spPr bwMode="auto">
            <a:xfrm>
              <a:off x="3960" y="8172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RTL description (HDL)</a:t>
              </a:r>
              <a:endParaRPr lang="en-US" altLang="en-US" sz="2400" b="1"/>
            </a:p>
          </p:txBody>
        </p:sp>
        <p:sp>
          <p:nvSpPr>
            <p:cNvPr id="22533" name="Text Box 7"/>
            <p:cNvSpPr txBox="1">
              <a:spLocks noChangeArrowheads="1"/>
            </p:cNvSpPr>
            <p:nvPr/>
          </p:nvSpPr>
          <p:spPr bwMode="auto">
            <a:xfrm>
              <a:off x="3960" y="9018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Functional verification and testing</a:t>
              </a:r>
              <a:endParaRPr lang="en-US" altLang="en-US" sz="2400" b="1"/>
            </a:p>
          </p:txBody>
        </p:sp>
        <p:sp>
          <p:nvSpPr>
            <p:cNvPr id="22534" name="Text Box 8"/>
            <p:cNvSpPr txBox="1">
              <a:spLocks noChangeArrowheads="1"/>
            </p:cNvSpPr>
            <p:nvPr/>
          </p:nvSpPr>
          <p:spPr bwMode="auto">
            <a:xfrm>
              <a:off x="3960" y="9864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Logic synthesis/timing verification</a:t>
              </a:r>
              <a:endParaRPr lang="en-US" altLang="en-US" sz="2400" b="1"/>
            </a:p>
          </p:txBody>
        </p:sp>
        <p:sp>
          <p:nvSpPr>
            <p:cNvPr id="22535" name="Text Box 9"/>
            <p:cNvSpPr txBox="1">
              <a:spLocks noChangeArrowheads="1"/>
            </p:cNvSpPr>
            <p:nvPr/>
          </p:nvSpPr>
          <p:spPr bwMode="auto">
            <a:xfrm>
              <a:off x="3960" y="10710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Gate-Level Netlist</a:t>
              </a:r>
              <a:endParaRPr lang="en-US" altLang="en-US" sz="2400" b="1"/>
            </a:p>
          </p:txBody>
        </p:sp>
        <p:sp>
          <p:nvSpPr>
            <p:cNvPr id="22536" name="Text Box 10"/>
            <p:cNvSpPr txBox="1">
              <a:spLocks noChangeArrowheads="1"/>
            </p:cNvSpPr>
            <p:nvPr/>
          </p:nvSpPr>
          <p:spPr bwMode="auto">
            <a:xfrm>
              <a:off x="3960" y="11556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Logic verification and testing</a:t>
              </a:r>
              <a:endParaRPr lang="en-US" altLang="en-US" sz="2400" b="1"/>
            </a:p>
          </p:txBody>
        </p:sp>
        <p:sp>
          <p:nvSpPr>
            <p:cNvPr id="22537" name="Text Box 11"/>
            <p:cNvSpPr txBox="1">
              <a:spLocks noChangeArrowheads="1"/>
            </p:cNvSpPr>
            <p:nvPr/>
          </p:nvSpPr>
          <p:spPr bwMode="auto">
            <a:xfrm>
              <a:off x="3960" y="12402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Floor planning Automatic place and Route</a:t>
              </a:r>
              <a:endParaRPr lang="en-US" altLang="en-US" sz="2400" b="1"/>
            </a:p>
          </p:txBody>
        </p:sp>
        <p:sp>
          <p:nvSpPr>
            <p:cNvPr id="22538" name="Text Box 12"/>
            <p:cNvSpPr txBox="1">
              <a:spLocks noChangeArrowheads="1"/>
            </p:cNvSpPr>
            <p:nvPr/>
          </p:nvSpPr>
          <p:spPr bwMode="auto">
            <a:xfrm>
              <a:off x="3960" y="13248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Physical layout</a:t>
              </a:r>
              <a:endParaRPr lang="en-US" altLang="en-US" sz="2400" b="1"/>
            </a:p>
          </p:txBody>
        </p:sp>
        <p:sp>
          <p:nvSpPr>
            <p:cNvPr id="22539" name="Text Box 13"/>
            <p:cNvSpPr txBox="1">
              <a:spLocks noChangeArrowheads="1"/>
            </p:cNvSpPr>
            <p:nvPr/>
          </p:nvSpPr>
          <p:spPr bwMode="auto">
            <a:xfrm>
              <a:off x="3960" y="14094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Layout verification</a:t>
              </a:r>
              <a:endParaRPr lang="en-US" altLang="en-US" sz="2400" b="1"/>
            </a:p>
          </p:txBody>
        </p:sp>
        <p:sp>
          <p:nvSpPr>
            <p:cNvPr id="22540" name="Text Box 14"/>
            <p:cNvSpPr txBox="1">
              <a:spLocks noChangeArrowheads="1"/>
            </p:cNvSpPr>
            <p:nvPr/>
          </p:nvSpPr>
          <p:spPr bwMode="auto">
            <a:xfrm>
              <a:off x="3960" y="14940"/>
              <a:ext cx="4680" cy="540"/>
            </a:xfrm>
            <a:prstGeom prst="rect">
              <a:avLst/>
            </a:prstGeom>
            <a:solidFill>
              <a:srgbClr val="C0C0C0"/>
            </a:solidFill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Implementation</a:t>
              </a:r>
              <a:endParaRPr lang="en-US" altLang="en-US" sz="2400" b="1"/>
            </a:p>
          </p:txBody>
        </p:sp>
        <p:sp>
          <p:nvSpPr>
            <p:cNvPr id="22541" name="Text Box 15"/>
            <p:cNvSpPr txBox="1">
              <a:spLocks noChangeArrowheads="1"/>
            </p:cNvSpPr>
            <p:nvPr/>
          </p:nvSpPr>
          <p:spPr bwMode="auto">
            <a:xfrm>
              <a:off x="3960" y="6480"/>
              <a:ext cx="4680" cy="540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algn="ctr" eaLnBrk="1" hangingPunct="1"/>
              <a:r>
                <a:rPr lang="en-US" altLang="en-US" sz="1200" b="1"/>
                <a:t>Design specification</a:t>
              </a:r>
              <a:endParaRPr lang="en-US" altLang="en-US" sz="2400" b="1"/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>
              <a:off x="6300" y="702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>
              <a:off x="6300" y="788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>
              <a:off x="6300" y="870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9"/>
            <p:cNvSpPr>
              <a:spLocks noChangeShapeType="1"/>
            </p:cNvSpPr>
            <p:nvPr/>
          </p:nvSpPr>
          <p:spPr bwMode="auto">
            <a:xfrm>
              <a:off x="6300" y="954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6" name="Line 20"/>
            <p:cNvSpPr>
              <a:spLocks noChangeShapeType="1"/>
            </p:cNvSpPr>
            <p:nvPr/>
          </p:nvSpPr>
          <p:spPr bwMode="auto">
            <a:xfrm>
              <a:off x="6300" y="10429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Line 21"/>
            <p:cNvSpPr>
              <a:spLocks noChangeShapeType="1"/>
            </p:cNvSpPr>
            <p:nvPr/>
          </p:nvSpPr>
          <p:spPr bwMode="auto">
            <a:xfrm>
              <a:off x="6300" y="11252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Line 22"/>
            <p:cNvSpPr>
              <a:spLocks noChangeShapeType="1"/>
            </p:cNvSpPr>
            <p:nvPr/>
          </p:nvSpPr>
          <p:spPr bwMode="auto">
            <a:xfrm>
              <a:off x="6300" y="12093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3"/>
            <p:cNvSpPr>
              <a:spLocks noChangeShapeType="1"/>
            </p:cNvSpPr>
            <p:nvPr/>
          </p:nvSpPr>
          <p:spPr bwMode="auto">
            <a:xfrm>
              <a:off x="6300" y="12960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4"/>
            <p:cNvSpPr>
              <a:spLocks noChangeShapeType="1"/>
            </p:cNvSpPr>
            <p:nvPr/>
          </p:nvSpPr>
          <p:spPr bwMode="auto">
            <a:xfrm>
              <a:off x="6300" y="13827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5"/>
            <p:cNvSpPr>
              <a:spLocks noChangeShapeType="1"/>
            </p:cNvSpPr>
            <p:nvPr/>
          </p:nvSpPr>
          <p:spPr bwMode="auto">
            <a:xfrm>
              <a:off x="6300" y="14635"/>
              <a:ext cx="0" cy="3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6"/>
            <p:cNvSpPr>
              <a:spLocks noChangeShapeType="1"/>
            </p:cNvSpPr>
            <p:nvPr/>
          </p:nvSpPr>
          <p:spPr bwMode="auto">
            <a:xfrm>
              <a:off x="8640" y="9283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27"/>
            <p:cNvSpPr>
              <a:spLocks noChangeShapeType="1"/>
            </p:cNvSpPr>
            <p:nvPr/>
          </p:nvSpPr>
          <p:spPr bwMode="auto">
            <a:xfrm>
              <a:off x="9169" y="8563"/>
              <a:ext cx="0" cy="7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8"/>
            <p:cNvSpPr>
              <a:spLocks noChangeShapeType="1"/>
            </p:cNvSpPr>
            <p:nvPr/>
          </p:nvSpPr>
          <p:spPr bwMode="auto">
            <a:xfrm flipH="1">
              <a:off x="8629" y="8563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Line 29"/>
            <p:cNvSpPr>
              <a:spLocks noChangeShapeType="1"/>
            </p:cNvSpPr>
            <p:nvPr/>
          </p:nvSpPr>
          <p:spPr bwMode="auto">
            <a:xfrm flipH="1">
              <a:off x="8640" y="8427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30"/>
            <p:cNvSpPr>
              <a:spLocks noChangeShapeType="1"/>
            </p:cNvSpPr>
            <p:nvPr/>
          </p:nvSpPr>
          <p:spPr bwMode="auto">
            <a:xfrm flipH="1">
              <a:off x="8640" y="8276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31"/>
            <p:cNvSpPr>
              <a:spLocks noChangeShapeType="1"/>
            </p:cNvSpPr>
            <p:nvPr/>
          </p:nvSpPr>
          <p:spPr bwMode="auto">
            <a:xfrm>
              <a:off x="9360" y="8438"/>
              <a:ext cx="0" cy="3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32"/>
            <p:cNvSpPr>
              <a:spLocks noChangeShapeType="1"/>
            </p:cNvSpPr>
            <p:nvPr/>
          </p:nvSpPr>
          <p:spPr bwMode="auto">
            <a:xfrm>
              <a:off x="8640" y="11671"/>
              <a:ext cx="7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Line 33"/>
            <p:cNvSpPr>
              <a:spLocks noChangeShapeType="1"/>
            </p:cNvSpPr>
            <p:nvPr/>
          </p:nvSpPr>
          <p:spPr bwMode="auto">
            <a:xfrm>
              <a:off x="8640" y="14407"/>
              <a:ext cx="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0" name="Line 34"/>
            <p:cNvSpPr>
              <a:spLocks noChangeShapeType="1"/>
            </p:cNvSpPr>
            <p:nvPr/>
          </p:nvSpPr>
          <p:spPr bwMode="auto">
            <a:xfrm>
              <a:off x="9540" y="8280"/>
              <a:ext cx="0" cy="61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1" name="Line 35"/>
            <p:cNvSpPr>
              <a:spLocks noChangeShapeType="1"/>
            </p:cNvSpPr>
            <p:nvPr/>
          </p:nvSpPr>
          <p:spPr bwMode="auto">
            <a:xfrm>
              <a:off x="8640" y="14220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2" name="Line 36"/>
            <p:cNvSpPr>
              <a:spLocks noChangeShapeType="1"/>
            </p:cNvSpPr>
            <p:nvPr/>
          </p:nvSpPr>
          <p:spPr bwMode="auto">
            <a:xfrm flipV="1">
              <a:off x="9180" y="12600"/>
              <a:ext cx="0" cy="162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3" name="Line 37"/>
            <p:cNvSpPr>
              <a:spLocks noChangeShapeType="1"/>
            </p:cNvSpPr>
            <p:nvPr/>
          </p:nvSpPr>
          <p:spPr bwMode="auto">
            <a:xfrm flipH="1">
              <a:off x="8640" y="12600"/>
              <a:ext cx="5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64" name="AutoShape 38"/>
            <p:cNvSpPr>
              <a:spLocks noChangeArrowheads="1"/>
            </p:cNvSpPr>
            <p:nvPr/>
          </p:nvSpPr>
          <p:spPr bwMode="auto">
            <a:xfrm rot="10800000">
              <a:off x="3420" y="8280"/>
              <a:ext cx="540" cy="360"/>
            </a:xfrm>
            <a:prstGeom prst="curvedLeftArrow">
              <a:avLst>
                <a:gd name="adj1" fmla="val 20000"/>
                <a:gd name="adj2" fmla="val 40000"/>
                <a:gd name="adj3" fmla="val 50000"/>
              </a:avLst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</p:spPr>
          <p:txBody>
            <a:bodyPr/>
            <a:lstStyle/>
            <a:p>
              <a:pPr eaLnBrk="1" hangingPunct="1"/>
              <a:endParaRPr lang="en-US" altLang="en-US"/>
            </a:p>
          </p:txBody>
        </p:sp>
      </p:grp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3352800" y="6308725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en-US" sz="2000" b="1">
                <a:latin typeface="Times New Roman" panose="02020603050405020304" pitchFamily="18" charset="0"/>
              </a:rPr>
              <a:t>HDL Design Flow</a:t>
            </a:r>
            <a:endParaRPr lang="en-US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l-GR"/>
              <a:t>Operator Precedence</a:t>
            </a:r>
            <a:endParaRPr lang="el-GR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533400" y="1600200"/>
          <a:ext cx="4854575" cy="437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Bitmap Image" r:id="rId1" imgW="2399030" imgH="2157095" progId="PBrush">
                  <p:embed/>
                </p:oleObj>
              </mc:Choice>
              <mc:Fallback>
                <p:oleObj name="Bitmap Image" r:id="rId1" imgW="2399030" imgH="2157095" progId="PBrush">
                  <p:embed/>
                  <p:pic>
                    <p:nvPicPr>
                      <p:cNvPr id="0" name="Picture 3072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" y="1600200"/>
                        <a:ext cx="4854575" cy="43751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5638800" y="2743200"/>
            <a:ext cx="2940228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 anchor="ctr">
            <a:spAutoFit/>
          </a:bodyPr>
          <a:lstStyle/>
          <a:p>
            <a:r>
              <a:rPr lang="el-GR" sz="2400" dirty="0"/>
              <a:t>Use parentheses to </a:t>
            </a:r>
            <a:endParaRPr lang="el-GR" sz="2400" dirty="0"/>
          </a:p>
          <a:p>
            <a:r>
              <a:rPr lang="el-GR" sz="2400" dirty="0"/>
              <a:t>enforce your </a:t>
            </a:r>
            <a:endParaRPr lang="el-GR" sz="2400" dirty="0"/>
          </a:p>
          <a:p>
            <a:r>
              <a:rPr lang="el-GR" sz="2400" dirty="0"/>
              <a:t>priority</a:t>
            </a:r>
            <a:endParaRPr lang="el-GR" sz="2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Simulation- Test Bench Styles</a:t>
            </a:r>
            <a:endParaRPr lang="en-US"/>
          </a:p>
        </p:txBody>
      </p:sp>
      <p:pic>
        <p:nvPicPr>
          <p:cNvPr id="93189" name="Picture 5" descr="6"/>
          <p:cNvPicPr>
            <a:picLocks noGrp="1" noChangeAspect="1" noChangeArrowheads="1"/>
          </p:cNvPicPr>
          <p:nvPr>
            <p:ph sz="half"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457200" y="2843213"/>
            <a:ext cx="4038600" cy="2044700"/>
          </a:xfrm>
        </p:spPr>
      </p:pic>
      <p:pic>
        <p:nvPicPr>
          <p:cNvPr id="93191" name="Picture 7" descr="7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48200" y="2835275"/>
            <a:ext cx="4038600" cy="2060575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Design block was shown before</a:t>
            </a:r>
            <a:endParaRPr lang="en-US" sz="2800"/>
          </a:p>
          <a:p>
            <a:pPr lvl="1"/>
            <a:r>
              <a:rPr lang="en-US" sz="2300"/>
              <a:t>ripple_carry_counter, T_FF, and D_FF modules</a:t>
            </a:r>
            <a:endParaRPr lang="en-US" sz="2300"/>
          </a:p>
          <a:p>
            <a:r>
              <a:rPr lang="en-US" sz="2800"/>
              <a:t>Stimulus block</a:t>
            </a:r>
            <a:endParaRPr lang="en-US" sz="2800"/>
          </a:p>
        </p:txBody>
      </p:sp>
      <p:pic>
        <p:nvPicPr>
          <p:cNvPr id="96261" name="Picture 5" descr="8"/>
          <p:cNvPicPr>
            <a:picLocks noGrp="1" noChangeAspect="1" noChangeArrowheads="1"/>
          </p:cNvPicPr>
          <p:nvPr>
            <p:ph sz="half" idx="2"/>
          </p:nvPr>
        </p:nvPicPr>
        <p:blipFill>
          <a:blip r:embed="rId1"/>
          <a:srcRect/>
          <a:stretch>
            <a:fillRect/>
          </a:stretch>
        </p:blipFill>
        <p:spPr>
          <a:xfrm>
            <a:off x="1857375" y="3941763"/>
            <a:ext cx="5429250" cy="2189162"/>
          </a:xfr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2005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Verilog HDL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63C30-F3C7-4CA5-B88C-4288BBFD0DB3}" type="slidenum">
              <a:rPr lang="en-US"/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(cont’d)</a:t>
            </a:r>
            <a:endParaRPr 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module stimulus;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reg clk; reg reset; wire[3:0] q;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// instantiate the design block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ripple_carry_counter r1(q, clk, reset);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// Control the clk signal that drives the design block.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initial clk = 1'b0;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always #5 clk = ~clk;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// Control the reset signal that drives the design block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initial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begin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reset = 1'b1;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#15 reset = 1'b0;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#180 reset = 1'b1;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#10 reset = 1'b0;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 #20 $stop;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end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initial // Monitor the outputs 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    $monitor($time, " Output q = %d",  q);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sz="1400"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GB" sz="1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8308" name="Picture 4" descr="8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/>
          <a:srcRect/>
          <a:stretch>
            <a:fillRect/>
          </a:stretch>
        </p:blipFill>
        <p:spPr>
          <a:xfrm>
            <a:off x="4787900" y="4221163"/>
            <a:ext cx="4038600" cy="1628775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Importance of HDLs</a:t>
            </a: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Retargeting to a new fabrication technology</a:t>
            </a:r>
            <a:endParaRPr lang="en-US"/>
          </a:p>
          <a:p>
            <a:r>
              <a:rPr lang="en-US"/>
              <a:t>Functional verification earlier in the design cycle</a:t>
            </a:r>
            <a:endParaRPr lang="en-US"/>
          </a:p>
          <a:p>
            <a:r>
              <a:rPr lang="en-US"/>
              <a:t>Textual concise representation of the design</a:t>
            </a:r>
            <a:endParaRPr lang="en-US"/>
          </a:p>
          <a:p>
            <a:pPr lvl="1"/>
            <a:r>
              <a:rPr lang="en-US"/>
              <a:t>Similar to computer programs</a:t>
            </a:r>
            <a:endParaRPr lang="en-US"/>
          </a:p>
          <a:p>
            <a:pPr lvl="1"/>
            <a:r>
              <a:rPr lang="en-US"/>
              <a:t>Easier to understand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Popularity of Verilog HDL</a:t>
            </a:r>
            <a:endParaRPr lang="en-US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Verilog HDL</a:t>
            </a:r>
            <a:endParaRPr lang="en-US" sz="2800"/>
          </a:p>
          <a:p>
            <a:pPr lvl="1"/>
            <a:r>
              <a:rPr lang="en-US" sz="2300"/>
              <a:t>General-purpose</a:t>
            </a:r>
            <a:endParaRPr lang="en-US" sz="2300"/>
          </a:p>
          <a:p>
            <a:pPr lvl="1"/>
            <a:r>
              <a:rPr lang="en-US" sz="2300"/>
              <a:t>Easy to learn, easy to use</a:t>
            </a:r>
            <a:endParaRPr lang="en-US" sz="2300"/>
          </a:p>
          <a:p>
            <a:pPr lvl="1"/>
            <a:r>
              <a:rPr lang="en-US" sz="2300"/>
              <a:t>Similar in syntax to C </a:t>
            </a:r>
            <a:endParaRPr lang="en-US" sz="2300"/>
          </a:p>
          <a:p>
            <a:pPr lvl="1"/>
            <a:r>
              <a:rPr lang="en-US" sz="2300"/>
              <a:t>Allows different levels of abstraction and mixing them</a:t>
            </a:r>
            <a:endParaRPr lang="en-US" sz="2300"/>
          </a:p>
          <a:p>
            <a:pPr lvl="1"/>
            <a:r>
              <a:rPr lang="en-US" sz="2300"/>
              <a:t>Supported by most popular logic synthesis tools</a:t>
            </a:r>
            <a:endParaRPr lang="en-US" sz="2300"/>
          </a:p>
          <a:p>
            <a:pPr lvl="1"/>
            <a:r>
              <a:rPr lang="en-US" sz="2300"/>
              <a:t>Post-logic-synthesis simulation libraries by all fabrication vendors</a:t>
            </a:r>
            <a:endParaRPr lang="en-US" sz="2300"/>
          </a:p>
          <a:p>
            <a:pPr lvl="1"/>
            <a:r>
              <a:rPr lang="en-US" sz="2300"/>
              <a:t>PLI to customize Verilog simulators to designers’ needs</a:t>
            </a:r>
            <a:endParaRPr lang="en-US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Trends in HDLs</a:t>
            </a: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Design at behavioral level</a:t>
            </a:r>
            <a:endParaRPr lang="en-US"/>
          </a:p>
          <a:p>
            <a:r>
              <a:rPr lang="en-US"/>
              <a:t>Formal verification techniques</a:t>
            </a:r>
            <a:endParaRPr lang="en-US"/>
          </a:p>
          <a:p>
            <a:r>
              <a:rPr lang="en-US"/>
              <a:t>Very high speed and time critical circuits</a:t>
            </a:r>
            <a:endParaRPr lang="en-US"/>
          </a:p>
          <a:p>
            <a:pPr lvl="1"/>
            <a:r>
              <a:rPr lang="en-US"/>
              <a:t>e.g. microprocessors</a:t>
            </a:r>
            <a:endParaRPr lang="en-US"/>
          </a:p>
          <a:p>
            <a:pPr lvl="1"/>
            <a:r>
              <a:rPr lang="en-US"/>
              <a:t>Mixed gate-level and RTL designs</a:t>
            </a:r>
            <a:endParaRPr lang="en-US"/>
          </a:p>
          <a:p>
            <a:r>
              <a:rPr lang="en-US"/>
              <a:t>Hardware-Software Co-design</a:t>
            </a:r>
            <a:endParaRPr lang="en-US"/>
          </a:p>
          <a:p>
            <a:pPr lvl="1"/>
            <a:r>
              <a:rPr lang="en-US"/>
              <a:t>System-level languages: SystemC, SpecC, …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Digital Design Using HDLs</a:t>
            </a:r>
            <a:endParaRPr lang="en-US" dirty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348038" y="2420938"/>
            <a:ext cx="3168650" cy="20161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 b="1"/>
              <a:t>Circuit Under Design</a:t>
            </a:r>
            <a:br>
              <a:rPr lang="en-US" b="1"/>
            </a:br>
            <a:r>
              <a:rPr lang="en-US" b="1"/>
              <a:t>(CUD)</a:t>
            </a:r>
            <a:endParaRPr lang="en-US" b="1"/>
          </a:p>
        </p:txBody>
      </p:sp>
      <p:sp>
        <p:nvSpPr>
          <p:cNvPr id="68613" name="Line 5"/>
          <p:cNvSpPr>
            <a:spLocks noChangeShapeType="1"/>
          </p:cNvSpPr>
          <p:nvPr/>
        </p:nvSpPr>
        <p:spPr bwMode="auto">
          <a:xfrm>
            <a:off x="2771775" y="3141663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4" name="Line 6"/>
          <p:cNvSpPr>
            <a:spLocks noChangeShapeType="1"/>
          </p:cNvSpPr>
          <p:nvPr/>
        </p:nvSpPr>
        <p:spPr bwMode="auto">
          <a:xfrm>
            <a:off x="2771775" y="3429000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5" name="Line 7"/>
          <p:cNvSpPr>
            <a:spLocks noChangeShapeType="1"/>
          </p:cNvSpPr>
          <p:nvPr/>
        </p:nvSpPr>
        <p:spPr bwMode="auto">
          <a:xfrm>
            <a:off x="2771775" y="3716338"/>
            <a:ext cx="5762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6" name="Line 8"/>
          <p:cNvSpPr>
            <a:spLocks noChangeShapeType="1"/>
          </p:cNvSpPr>
          <p:nvPr/>
        </p:nvSpPr>
        <p:spPr bwMode="auto">
          <a:xfrm flipH="1">
            <a:off x="3059113" y="3644900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17" name="Text Box 9"/>
          <p:cNvSpPr txBox="1">
            <a:spLocks noChangeArrowheads="1"/>
          </p:cNvSpPr>
          <p:nvPr/>
        </p:nvSpPr>
        <p:spPr bwMode="auto">
          <a:xfrm>
            <a:off x="2916238" y="3789363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8</a:t>
            </a:r>
            <a:endParaRPr lang="en-US"/>
          </a:p>
        </p:txBody>
      </p:sp>
      <p:sp>
        <p:nvSpPr>
          <p:cNvPr id="68619" name="Line 11"/>
          <p:cNvSpPr>
            <a:spLocks noChangeShapeType="1"/>
          </p:cNvSpPr>
          <p:nvPr/>
        </p:nvSpPr>
        <p:spPr bwMode="auto">
          <a:xfrm>
            <a:off x="6516688" y="30686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0" name="Line 12"/>
          <p:cNvSpPr>
            <a:spLocks noChangeShapeType="1"/>
          </p:cNvSpPr>
          <p:nvPr/>
        </p:nvSpPr>
        <p:spPr bwMode="auto">
          <a:xfrm>
            <a:off x="6516688" y="3500438"/>
            <a:ext cx="5762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1" name="Line 13"/>
          <p:cNvSpPr>
            <a:spLocks noChangeShapeType="1"/>
          </p:cNvSpPr>
          <p:nvPr/>
        </p:nvSpPr>
        <p:spPr bwMode="auto">
          <a:xfrm flipH="1">
            <a:off x="6802438" y="3429000"/>
            <a:ext cx="73025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659563" y="3573463"/>
            <a:ext cx="287337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4</a:t>
            </a:r>
            <a:endParaRPr lang="en-US"/>
          </a:p>
        </p:txBody>
      </p:sp>
      <p:sp>
        <p:nvSpPr>
          <p:cNvPr id="68624" name="Rectangle 16"/>
          <p:cNvSpPr>
            <a:spLocks noChangeArrowheads="1"/>
          </p:cNvSpPr>
          <p:nvPr/>
        </p:nvSpPr>
        <p:spPr bwMode="auto">
          <a:xfrm>
            <a:off x="1476375" y="2781300"/>
            <a:ext cx="1295400" cy="1149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/>
              <a:t>Generating</a:t>
            </a:r>
            <a:br>
              <a:rPr lang="en-US"/>
            </a:br>
            <a:r>
              <a:rPr lang="en-US"/>
              <a:t>inputs </a:t>
            </a:r>
            <a:br>
              <a:rPr lang="en-US"/>
            </a:br>
            <a:r>
              <a:rPr lang="en-US"/>
              <a:t>to CUD</a:t>
            </a:r>
            <a:endParaRPr lang="en-US"/>
          </a:p>
        </p:txBody>
      </p:sp>
      <p:sp>
        <p:nvSpPr>
          <p:cNvPr id="68625" name="Rectangle 17"/>
          <p:cNvSpPr>
            <a:spLocks noChangeArrowheads="1"/>
          </p:cNvSpPr>
          <p:nvPr/>
        </p:nvSpPr>
        <p:spPr bwMode="auto">
          <a:xfrm>
            <a:off x="7092950" y="2781300"/>
            <a:ext cx="1295400" cy="1149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en-US"/>
              <a:t>Checking</a:t>
            </a:r>
            <a:br>
              <a:rPr lang="en-US"/>
            </a:br>
            <a:r>
              <a:rPr lang="en-US"/>
              <a:t>outputs</a:t>
            </a:r>
            <a:br>
              <a:rPr lang="en-US"/>
            </a:br>
            <a:r>
              <a:rPr lang="en-US"/>
              <a:t>of CUD</a:t>
            </a:r>
            <a:endParaRPr lang="en-US"/>
          </a:p>
        </p:txBody>
      </p:sp>
      <p:sp>
        <p:nvSpPr>
          <p:cNvPr id="68626" name="Freeform 18"/>
          <p:cNvSpPr/>
          <p:nvPr/>
        </p:nvSpPr>
        <p:spPr bwMode="auto">
          <a:xfrm>
            <a:off x="1690688" y="3860800"/>
            <a:ext cx="1225550" cy="1512888"/>
          </a:xfrm>
          <a:custGeom>
            <a:avLst/>
            <a:gdLst/>
            <a:ahLst/>
            <a:cxnLst>
              <a:cxn ang="0">
                <a:pos x="227" y="0"/>
              </a:cxn>
              <a:cxn ang="0">
                <a:pos x="91" y="272"/>
              </a:cxn>
              <a:cxn ang="0">
                <a:pos x="772" y="953"/>
              </a:cxn>
            </a:cxnLst>
            <a:rect l="0" t="0" r="r" b="b"/>
            <a:pathLst>
              <a:path w="772" h="953">
                <a:moveTo>
                  <a:pt x="227" y="0"/>
                </a:moveTo>
                <a:cubicBezTo>
                  <a:pt x="113" y="56"/>
                  <a:pt x="0" y="113"/>
                  <a:pt x="91" y="272"/>
                </a:cubicBezTo>
                <a:cubicBezTo>
                  <a:pt x="182" y="431"/>
                  <a:pt x="659" y="840"/>
                  <a:pt x="772" y="953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7" name="Freeform 19"/>
          <p:cNvSpPr/>
          <p:nvPr/>
        </p:nvSpPr>
        <p:spPr bwMode="auto">
          <a:xfrm>
            <a:off x="4284663" y="3789363"/>
            <a:ext cx="3670300" cy="1800225"/>
          </a:xfrm>
          <a:custGeom>
            <a:avLst/>
            <a:gdLst/>
            <a:ahLst/>
            <a:cxnLst>
              <a:cxn ang="0">
                <a:pos x="2131" y="0"/>
              </a:cxn>
              <a:cxn ang="0">
                <a:pos x="2131" y="408"/>
              </a:cxn>
              <a:cxn ang="0">
                <a:pos x="1043" y="998"/>
              </a:cxn>
              <a:cxn ang="0">
                <a:pos x="0" y="1134"/>
              </a:cxn>
            </a:cxnLst>
            <a:rect l="0" t="0" r="r" b="b"/>
            <a:pathLst>
              <a:path w="2312" h="1134">
                <a:moveTo>
                  <a:pt x="2131" y="0"/>
                </a:moveTo>
                <a:cubicBezTo>
                  <a:pt x="2123" y="170"/>
                  <a:pt x="2312" y="242"/>
                  <a:pt x="2131" y="408"/>
                </a:cubicBezTo>
                <a:cubicBezTo>
                  <a:pt x="1950" y="574"/>
                  <a:pt x="1398" y="877"/>
                  <a:pt x="1043" y="998"/>
                </a:cubicBezTo>
                <a:cubicBezTo>
                  <a:pt x="688" y="1119"/>
                  <a:pt x="336" y="1126"/>
                  <a:pt x="0" y="113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28" name="Text Box 20"/>
          <p:cNvSpPr txBox="1">
            <a:spLocks noChangeArrowheads="1"/>
          </p:cNvSpPr>
          <p:nvPr/>
        </p:nvSpPr>
        <p:spPr bwMode="auto">
          <a:xfrm>
            <a:off x="2916238" y="5300663"/>
            <a:ext cx="1368425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 bench</a:t>
            </a:r>
            <a:endParaRPr lang="en-US"/>
          </a:p>
        </p:txBody>
      </p:sp>
      <p:sp>
        <p:nvSpPr>
          <p:cNvPr id="68629" name="Freeform 21"/>
          <p:cNvSpPr/>
          <p:nvPr/>
        </p:nvSpPr>
        <p:spPr bwMode="auto">
          <a:xfrm>
            <a:off x="1031875" y="1916113"/>
            <a:ext cx="731838" cy="1008062"/>
          </a:xfrm>
          <a:custGeom>
            <a:avLst/>
            <a:gdLst/>
            <a:ahLst/>
            <a:cxnLst>
              <a:cxn ang="0">
                <a:pos x="416" y="635"/>
              </a:cxn>
              <a:cxn ang="0">
                <a:pos x="7" y="227"/>
              </a:cxn>
              <a:cxn ang="0">
                <a:pos x="461" y="0"/>
              </a:cxn>
            </a:cxnLst>
            <a:rect l="0" t="0" r="r" b="b"/>
            <a:pathLst>
              <a:path w="461" h="635">
                <a:moveTo>
                  <a:pt x="416" y="635"/>
                </a:moveTo>
                <a:cubicBezTo>
                  <a:pt x="208" y="484"/>
                  <a:pt x="0" y="333"/>
                  <a:pt x="7" y="227"/>
                </a:cubicBezTo>
                <a:cubicBezTo>
                  <a:pt x="14" y="121"/>
                  <a:pt x="237" y="60"/>
                  <a:pt x="461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8630" name="Text Box 22"/>
          <p:cNvSpPr txBox="1">
            <a:spLocks noChangeArrowheads="1"/>
          </p:cNvSpPr>
          <p:nvPr/>
        </p:nvSpPr>
        <p:spPr bwMode="auto">
          <a:xfrm>
            <a:off x="1763713" y="1773238"/>
            <a:ext cx="1728787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Stimulus block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12229</Words>
  <Application>WPS Presentation</Application>
  <PresentationFormat>On-screen Show (4:3)</PresentationFormat>
  <Paragraphs>742</Paragraphs>
  <Slides>53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Arial</vt:lpstr>
      <vt:lpstr>SimSun</vt:lpstr>
      <vt:lpstr>Wingdings</vt:lpstr>
      <vt:lpstr>Times New Roman</vt:lpstr>
      <vt:lpstr>Courier New</vt:lpstr>
      <vt:lpstr>Microsoft YaHei</vt:lpstr>
      <vt:lpstr>Arial Unicode MS</vt:lpstr>
      <vt:lpstr>Courier New</vt:lpstr>
      <vt:lpstr>Times New Roman</vt:lpstr>
      <vt:lpstr>Symbol</vt:lpstr>
      <vt:lpstr>Network</vt:lpstr>
      <vt:lpstr>Default Design</vt:lpstr>
      <vt:lpstr>PBrush</vt:lpstr>
      <vt:lpstr>PBrush</vt:lpstr>
      <vt:lpstr>PBrush</vt:lpstr>
      <vt:lpstr>PBrush</vt:lpstr>
      <vt:lpstr>PBrush</vt:lpstr>
      <vt:lpstr>PBrush</vt:lpstr>
      <vt:lpstr>PowerPoint 演示文稿</vt:lpstr>
      <vt:lpstr>Evolution of Computer-Aided Digital Design</vt:lpstr>
      <vt:lpstr>Evolution of Computer-Aided Digital Design (cont’d)</vt:lpstr>
      <vt:lpstr>HDL: Hardware Description Language</vt:lpstr>
      <vt:lpstr>PowerPoint 演示文稿</vt:lpstr>
      <vt:lpstr>Importance of HDLs</vt:lpstr>
      <vt:lpstr>Popularity of Verilog HDL</vt:lpstr>
      <vt:lpstr>Trends in HDLs</vt:lpstr>
      <vt:lpstr>Basics of Digital Design Using HDLs</vt:lpstr>
      <vt:lpstr>Verilog Basic Building Block</vt:lpstr>
      <vt:lpstr>Hierarchical Modeling Concepts</vt:lpstr>
      <vt:lpstr>Design Methodologies</vt:lpstr>
      <vt:lpstr>4-bit Ripple Carry Counter</vt:lpstr>
      <vt:lpstr>T-flipflop and the Hierarchy</vt:lpstr>
      <vt:lpstr>Modules</vt:lpstr>
      <vt:lpstr>Modules (cont’d)</vt:lpstr>
      <vt:lpstr>Instance</vt:lpstr>
      <vt:lpstr>Instances</vt:lpstr>
      <vt:lpstr>Instances (cont’d)</vt:lpstr>
      <vt:lpstr>Instances (cont’d)</vt:lpstr>
      <vt:lpstr>Gates</vt:lpstr>
      <vt:lpstr>Ports</vt:lpstr>
      <vt:lpstr>Ports (cont.)</vt:lpstr>
      <vt:lpstr>Ports (cont.)</vt:lpstr>
      <vt:lpstr>Ports (cont.)</vt:lpstr>
      <vt:lpstr>Verilog Value Set</vt:lpstr>
      <vt:lpstr>Numbers in Verilog (i)</vt:lpstr>
      <vt:lpstr>Numbers in Verilog (ii)</vt:lpstr>
      <vt:lpstr>Numbers in Verilog (iii)</vt:lpstr>
      <vt:lpstr>Nets (i)</vt:lpstr>
      <vt:lpstr>Nets (ii)</vt:lpstr>
      <vt:lpstr>Registers</vt:lpstr>
      <vt:lpstr>Vectors</vt:lpstr>
      <vt:lpstr>Integer &amp; Real Data Types</vt:lpstr>
      <vt:lpstr>Time Data Type</vt:lpstr>
      <vt:lpstr>Arrays (i)</vt:lpstr>
      <vt:lpstr>Arrays (ii)</vt:lpstr>
      <vt:lpstr>Strings</vt:lpstr>
      <vt:lpstr>Logical Operators</vt:lpstr>
      <vt:lpstr>Bitwise Operators (i)</vt:lpstr>
      <vt:lpstr>Bitwise Operators (ii)</vt:lpstr>
      <vt:lpstr>Reduction Operators</vt:lpstr>
      <vt:lpstr>Shift Operators</vt:lpstr>
      <vt:lpstr>Concatenation Operator</vt:lpstr>
      <vt:lpstr>Relational Operators</vt:lpstr>
      <vt:lpstr>Equality Operators</vt:lpstr>
      <vt:lpstr>Conditional Operator</vt:lpstr>
      <vt:lpstr>Arithmetic Operators (i)</vt:lpstr>
      <vt:lpstr>Arithmetic Operators (ii)</vt:lpstr>
      <vt:lpstr>Operator Precedence</vt:lpstr>
      <vt:lpstr>Simulation- Test Bench Styles</vt:lpstr>
      <vt:lpstr>Example</vt:lpstr>
      <vt:lpstr>Example (cont’d)</vt:lpstr>
    </vt:vector>
  </TitlesOfParts>
  <Company>Universiti Malaya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WRES1103</dc:title>
  <dc:creator>user</dc:creator>
  <cp:lastModifiedBy>Lenovo</cp:lastModifiedBy>
  <cp:revision>186</cp:revision>
  <dcterms:created xsi:type="dcterms:W3CDTF">2004-11-02T03:21:00Z</dcterms:created>
  <dcterms:modified xsi:type="dcterms:W3CDTF">2024-09-19T05:33:07Z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52268C2BAEC34F7D8E335318CC835094_12</vt:lpwstr>
  </property>
  <property fmtid="{D5CDD505-2E9C-101B-9397-08002B2CF9AE}" pid="3" name="KSOProductBuildVer">
    <vt:lpwstr>1033-12.2.0.18283</vt:lpwstr>
  </property>
</Properties>
</file>