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712" r:id="rId3"/>
    <p:sldId id="713" r:id="rId4"/>
    <p:sldId id="714" r:id="rId5"/>
    <p:sldId id="715" r:id="rId6"/>
    <p:sldId id="716" r:id="rId7"/>
    <p:sldId id="717" r:id="rId8"/>
    <p:sldId id="718" r:id="rId9"/>
    <p:sldId id="719" r:id="rId10"/>
    <p:sldId id="720" r:id="rId11"/>
    <p:sldId id="721" r:id="rId12"/>
    <p:sldId id="722" r:id="rId13"/>
    <p:sldId id="723" r:id="rId14"/>
    <p:sldId id="724" r:id="rId15"/>
    <p:sldId id="725" r:id="rId16"/>
    <p:sldId id="726" r:id="rId17"/>
    <p:sldId id="727" r:id="rId18"/>
    <p:sldId id="728" r:id="rId19"/>
    <p:sldId id="729" r:id="rId20"/>
    <p:sldId id="730" r:id="rId21"/>
    <p:sldId id="731" r:id="rId22"/>
    <p:sldId id="801" r:id="rId23"/>
    <p:sldId id="732" r:id="rId24"/>
    <p:sldId id="733" r:id="rId26"/>
    <p:sldId id="734" r:id="rId27"/>
    <p:sldId id="735" r:id="rId28"/>
    <p:sldId id="736" r:id="rId29"/>
    <p:sldId id="737" r:id="rId30"/>
    <p:sldId id="738" r:id="rId31"/>
    <p:sldId id="739" r:id="rId32"/>
    <p:sldId id="740" r:id="rId33"/>
    <p:sldId id="741" r:id="rId34"/>
    <p:sldId id="742" r:id="rId35"/>
    <p:sldId id="743" r:id="rId36"/>
    <p:sldId id="744" r:id="rId37"/>
    <p:sldId id="745" r:id="rId38"/>
    <p:sldId id="746" r:id="rId39"/>
    <p:sldId id="747" r:id="rId40"/>
    <p:sldId id="748" r:id="rId41"/>
    <p:sldId id="749" r:id="rId42"/>
    <p:sldId id="750" r:id="rId43"/>
    <p:sldId id="751" r:id="rId44"/>
    <p:sldId id="752" r:id="rId45"/>
    <p:sldId id="753" r:id="rId46"/>
    <p:sldId id="754" r:id="rId47"/>
    <p:sldId id="755" r:id="rId48"/>
    <p:sldId id="756" r:id="rId49"/>
    <p:sldId id="757" r:id="rId50"/>
    <p:sldId id="758" r:id="rId51"/>
    <p:sldId id="759" r:id="rId52"/>
    <p:sldId id="760" r:id="rId53"/>
    <p:sldId id="761" r:id="rId54"/>
    <p:sldId id="764" r:id="rId55"/>
    <p:sldId id="765" r:id="rId56"/>
    <p:sldId id="766" r:id="rId57"/>
    <p:sldId id="767" r:id="rId58"/>
    <p:sldId id="768" r:id="rId59"/>
    <p:sldId id="769" r:id="rId60"/>
    <p:sldId id="770" r:id="rId61"/>
    <p:sldId id="771" r:id="rId62"/>
    <p:sldId id="772" r:id="rId63"/>
    <p:sldId id="773" r:id="rId64"/>
    <p:sldId id="774" r:id="rId65"/>
    <p:sldId id="775" r:id="rId66"/>
    <p:sldId id="776" r:id="rId67"/>
    <p:sldId id="777" r:id="rId68"/>
    <p:sldId id="778" r:id="rId69"/>
    <p:sldId id="779" r:id="rId70"/>
    <p:sldId id="780" r:id="rId71"/>
    <p:sldId id="781" r:id="rId72"/>
    <p:sldId id="782" r:id="rId73"/>
    <p:sldId id="783" r:id="rId74"/>
    <p:sldId id="784" r:id="rId75"/>
    <p:sldId id="785" r:id="rId76"/>
    <p:sldId id="786" r:id="rId77"/>
    <p:sldId id="787" r:id="rId78"/>
    <p:sldId id="788" r:id="rId79"/>
    <p:sldId id="789" r:id="rId80"/>
    <p:sldId id="790" r:id="rId81"/>
    <p:sldId id="791" r:id="rId82"/>
    <p:sldId id="792" r:id="rId83"/>
    <p:sldId id="793" r:id="rId84"/>
    <p:sldId id="794" r:id="rId85"/>
    <p:sldId id="795" r:id="rId86"/>
    <p:sldId id="796" r:id="rId87"/>
    <p:sldId id="797" r:id="rId88"/>
    <p:sldId id="798" r:id="rId89"/>
    <p:sldId id="799" r:id="rId90"/>
    <p:sldId id="800" r:id="rId91"/>
    <p:sldId id="869" r:id="rId92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CA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rgbClr val="FFFF00"/>
        </a:solidFill>
        <a:latin typeface="Arial" panose="020B0604020202020204" pitchFamily="34" charset="0"/>
        <a:ea typeface="+mn-ea"/>
        <a:cs typeface="+mn-cs"/>
        <a:sym typeface="Symbol" panose="05050102010706020507" pitchFamily="18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CC00"/>
    <a:srgbClr val="FF3300"/>
    <a:srgbClr val="66FF33"/>
    <a:srgbClr val="00FFFF"/>
    <a:srgbClr val="00CC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82"/>
  </p:normalViewPr>
  <p:slideViewPr>
    <p:cSldViewPr showGuide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148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CA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defRPr sz="1200">
                <a:solidFill>
                  <a:schemeClr val="tx1"/>
                </a:solidFill>
                <a:effectLst/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buNone/>
            </a:pPr>
            <a:fld id="{9A0DB2DC-4C9A-4742-B13C-FB6460FD3503}" type="slidenum">
              <a:rPr lang="en-CA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CA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8675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2867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5734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5734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6041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6042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Such a path must return to the starting vertex because the degree of each vertex is even and the number of vertices is finite.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6246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6246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64515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6451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66563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6656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68611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7065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7066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7270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7270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74755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7475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Since we want ot avoid repetition of vertices, loops and parallel edges will not be of any assistance. Consequently, we may assume that we are working with a graph. 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76803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76804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G2 has not circuit, because to cotain every vertex, it must contain edge {a, b} twice.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G3 has not since any path containing all vertices must contain one of the edges {a, b}. {e, f} and {c, d} more than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3481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3482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Sum of rows give us outdegree.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Sum of columns give us indegree.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/>
          </a:p>
        </p:txBody>
      </p:sp>
      <p:sp>
        <p:nvSpPr>
          <p:cNvPr id="1024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CA" altLang="en-US" dirty="0">
                <a:sym typeface="Symbol" panose="05050102010706020507" pitchFamily="18" charset="2"/>
              </a:rPr>
            </a:fld>
            <a:endParaRPr lang="en-CA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50938" y="692150"/>
            <a:ext cx="4557712" cy="3417888"/>
          </a:xfrm>
          <a:ln w="12700">
            <a:solidFill>
              <a:schemeClr val="tx1">
                <a:alpha val="100000"/>
              </a:schemeClr>
            </a:solidFill>
          </a:ln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2075" tIns="46038" rIns="92075" bIns="46038" anchor="t" anchorCtr="0"/>
          <a:p>
            <a:pPr lvl="0"/>
            <a:endParaRPr lang="en-US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57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/>
          </a:p>
        </p:txBody>
      </p:sp>
      <p:sp>
        <p:nvSpPr>
          <p:cNvPr id="1157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CA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</a:fld>
            <a:endParaRPr lang="en-CA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37891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37892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May not be the most efficient route. 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Simple path is an efficient route between vertices.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The path or cirucit is said to pass through or traverse the vertices V1, V2,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…</a:t>
            </a:r>
            <a:r>
              <a:rPr lang="en-US" altLang="zh-TW" dirty="0">
                <a:ea typeface="PMingLiU" pitchFamily="18" charset="-120"/>
              </a:rPr>
              <a:t> Vn.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198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4198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2"/>
            <a:r>
              <a:rPr lang="en-US" altLang="zh-TW" dirty="0">
                <a:ea typeface="PMingLiU" pitchFamily="18" charset="-120"/>
              </a:rPr>
              <a:t>Graph G is connected since a path can be found between any two vertices.</a:t>
            </a:r>
            <a:endParaRPr lang="en-US" altLang="zh-TW" dirty="0">
              <a:ea typeface="PMingLiU" pitchFamily="18" charset="-120"/>
            </a:endParaRPr>
          </a:p>
          <a:p>
            <a:pPr lvl="2"/>
            <a:r>
              <a:rPr lang="en-US" altLang="zh-TW" dirty="0">
                <a:ea typeface="PMingLiU" pitchFamily="18" charset="-120"/>
              </a:rPr>
              <a:t>Graph H is not connected since there is no path from vertex U to vertex W.</a:t>
            </a:r>
            <a:endParaRPr lang="en-US" altLang="zh-TW" dirty="0">
              <a:ea typeface="PMingLiU" pitchFamily="18" charset="-120"/>
            </a:endParaRPr>
          </a:p>
          <a:p>
            <a:pPr lvl="0"/>
            <a:endParaRPr lang="zh-TW" altLang="en-US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505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710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To include all three of the edges in the path, we would have to backtrack and use an edge twice.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49155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To include all three of the edges in the path, we would have to backtrack and use an edge twice.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/>
            <a:endParaRPr lang="en-US" altLang="en-US" dirty="0"/>
          </a:p>
        </p:txBody>
      </p:sp>
      <p:sp>
        <p:nvSpPr>
          <p:cNvPr id="512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CA" altLang="en-US" dirty="0">
                <a:sym typeface="Symbol" panose="05050102010706020507" pitchFamily="18" charset="2"/>
              </a:rPr>
            </a:fld>
            <a:endParaRPr lang="en-CA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TW" altLang="en-US" dirty="0">
                <a:ea typeface="PMingLiU" pitchFamily="18" charset="-120"/>
                <a:sym typeface="Symbol" panose="05050102010706020507" pitchFamily="18" charset="2"/>
              </a:rPr>
            </a:fld>
            <a:endParaRPr lang="zh-TW" altLang="en-US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5529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4213"/>
            <a:ext cx="4573587" cy="3430587"/>
          </a:xfrm>
        </p:spPr>
      </p:sp>
      <p:sp>
        <p:nvSpPr>
          <p:cNvPr id="55300" name="Rectangle 3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7988" cy="4116388"/>
          </a:xfrm>
        </p:spPr>
        <p:txBody>
          <a:bodyPr wrap="square" lIns="91440" tIns="45720" rIns="91440" bIns="45720" anchor="t" anchorCtr="0"/>
          <a:p>
            <a:pPr lvl="0"/>
            <a:r>
              <a:rPr lang="en-US" altLang="zh-TW" dirty="0">
                <a:ea typeface="PMingLiU" pitchFamily="18" charset="-120"/>
              </a:rPr>
              <a:t>Two conditions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connected and degree of each vertex is even.</a:t>
            </a:r>
            <a:endParaRPr lang="en-US" altLang="zh-TW" dirty="0">
              <a:ea typeface="PMingLiU" pitchFamily="18" charset="-120"/>
            </a:endParaRPr>
          </a:p>
          <a:p>
            <a:pPr lvl="0"/>
            <a:r>
              <a:rPr lang="en-US" altLang="zh-TW" dirty="0">
                <a:ea typeface="PMingLiU" pitchFamily="18" charset="-120"/>
              </a:rPr>
              <a:t>Application </a:t>
            </a:r>
            <a:r>
              <a:rPr lang="en-US" altLang="zh-TW" dirty="0">
                <a:latin typeface="Arial" panose="020B0604020202020204" pitchFamily="34" charset="0"/>
                <a:ea typeface="PMingLiU" pitchFamily="18" charset="-120"/>
              </a:rPr>
              <a:t>–</a:t>
            </a:r>
            <a:r>
              <a:rPr lang="en-US" altLang="zh-TW" dirty="0">
                <a:ea typeface="PMingLiU" pitchFamily="18" charset="-120"/>
              </a:rPr>
              <a:t> in testing a communication network. It is often necessary to examine each link in the system. In order to minimize the cost of such a test, it is desirable to device a route that goes through each edge exactly once.</a:t>
            </a:r>
            <a:endParaRPr lang="en-US" altLang="zh-TW" dirty="0">
              <a:ea typeface="PMingLiU" pitchFamily="18" charset="-12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146367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708525" y="3549650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4540250" y="3525838"/>
            <a:ext cx="46038" cy="46038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" name="Date Placeholder 14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8" name="Footer Placeholder 16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676400"/>
            <a:ext cx="37719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7719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>
          <a:xfrm>
            <a:off x="73025" y="6424613"/>
            <a:ext cx="2057400" cy="457200"/>
          </a:xfrm>
          <a:prstGeom prst="rect">
            <a:avLst/>
          </a:prstGeom>
        </p:spPr>
        <p:txBody>
          <a:bodyPr vert="horz" anchor="ctr" anchorCtr="0"/>
          <a:p>
            <a:pPr eaLnBrk="1" hangingPunct="1">
              <a:buNone/>
            </a:pPr>
            <a:endParaRPr lang="zh-CN" altLang="zh-CN" dirty="0"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2395538" y="6459538"/>
            <a:ext cx="4541838" cy="457200"/>
          </a:xfrm>
          <a:prstGeom prst="rect">
            <a:avLst/>
          </a:prstGeom>
        </p:spPr>
        <p:txBody>
          <a:bodyPr vert="horz" anchor="ctr" anchorCtr="0"/>
          <a:p>
            <a:pPr algn="r" eaLnBrk="1" hangingPunct="1">
              <a:buNone/>
            </a:pPr>
            <a:endParaRPr lang="en-US" altLang="zh-TW" dirty="0"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/>
        </p:nvCxnSpPr>
        <p:spPr>
          <a:xfrm>
            <a:off x="685800" y="4916488"/>
            <a:ext cx="7924800" cy="4763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/>
          <p:cNvCxnSpPr/>
          <p:nvPr/>
        </p:nvCxnSpPr>
        <p:spPr>
          <a:xfrm>
            <a:off x="563563" y="2179638"/>
            <a:ext cx="3748088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2"/>
          <p:cNvCxnSpPr/>
          <p:nvPr/>
        </p:nvCxnSpPr>
        <p:spPr>
          <a:xfrm>
            <a:off x="4754563" y="2179638"/>
            <a:ext cx="3749675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noAutofit/>
          </a:bodyPr>
          <a:p>
            <a:pPr algn="ctr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950"/>
            <a:ext cx="25908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spcBef>
                <a:spcPct val="20000"/>
              </a:spcBef>
              <a:defRPr kumimoji="0" sz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950"/>
            <a:ext cx="358140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spcBef>
                <a:spcPct val="20000"/>
              </a:spcBef>
              <a:defRPr kumimoji="0" sz="12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725"/>
            <a:ext cx="6096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noAutofit/>
          </a:bodyPr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pPr lvl="0" eaLnBrk="1" hangingPunct="1">
              <a:spcBef>
                <a:spcPct val="20000"/>
              </a:spcBef>
              <a:buNone/>
            </a:pPr>
            <a:fld id="{9A0DB2DC-4C9A-4742-B13C-FB6460FD3503}" type="slidenum">
              <a:rPr lang="en-CA" altLang="en-US" dirty="0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20204" pitchFamily="34" charset="0"/>
              </a:rPr>
            </a:fld>
            <a:endParaRPr lang="en-CA" altLang="en-US" dirty="0">
              <a:effectLst>
                <a:outerShdw blurRad="38100" dist="38100" dir="2700000">
                  <a:srgbClr val="00000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anose="02030602050306030303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205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0" fontAlgn="base" hangingPunct="0">
        <a:spcBef>
          <a:spcPts val="34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anose="05020102010507070707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1.jpe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3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7475" name="Rectangle 3"/>
          <p:cNvSpPr>
            <a:spLocks noGrp="1" noChangeArrowheads="1"/>
          </p:cNvSpPr>
          <p:nvPr>
            <p:ph idx="1"/>
          </p:nvPr>
        </p:nvSpPr>
        <p:spPr>
          <a:xfrm>
            <a:off x="2362200" y="2514600"/>
            <a:ext cx="4343400" cy="1752600"/>
          </a:xfrm>
        </p:spPr>
        <p:txBody>
          <a:bodyPr vert="horz" wrap="square" lIns="91440" tIns="45720" rIns="91440" bIns="45720" numCol="1" anchor="t" anchorCtr="0" compatLnSpc="1"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8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Graphs</a:t>
            </a:r>
            <a:endParaRPr kumimoji="0" lang="en-US" sz="8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74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7475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9219" name="Rectangle 3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28956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 II: </a:t>
            </a:r>
            <a:r>
              <a:rPr lang="en-US" altLang="en-US" sz="2800" dirty="0">
                <a:sym typeface="Symbol" panose="05050102010706020507" pitchFamily="18" charset="2"/>
              </a:rPr>
              <a:t>In a round-robin tournament, each team plays against each other team exactly once. How can we represent the results of the tournament (which team beats which other team)?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We should use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directed graph</a:t>
            </a:r>
            <a:r>
              <a:rPr lang="en-US" altLang="en-US" sz="2800" dirty="0">
                <a:sym typeface="Symbol" panose="05050102010706020507" pitchFamily="18" charset="2"/>
              </a:rPr>
              <a:t> with an edge (a, b) indicating that team a beats team b.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6" name="Date Placeholder 5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Footer Placeholder 6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4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Models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524000" y="5562600"/>
            <a:ext cx="1828800" cy="519113"/>
            <a:chOff x="960" y="3504"/>
            <a:chExt cx="1152" cy="327"/>
          </a:xfrm>
        </p:grpSpPr>
        <p:sp>
          <p:nvSpPr>
            <p:cNvPr id="649221" name="AutoShape 5"/>
            <p:cNvSpPr>
              <a:spLocks noChangeArrowheads="1"/>
            </p:cNvSpPr>
            <p:nvPr/>
          </p:nvSpPr>
          <p:spPr bwMode="auto">
            <a:xfrm>
              <a:off x="201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9222" name="Text Box 6"/>
            <p:cNvSpPr txBox="1">
              <a:spLocks noChangeArrowheads="1"/>
            </p:cNvSpPr>
            <p:nvPr/>
          </p:nvSpPr>
          <p:spPr bwMode="auto">
            <a:xfrm>
              <a:off x="960" y="3504"/>
              <a:ext cx="1056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Penguins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7"/>
          <p:cNvGrpSpPr/>
          <p:nvPr/>
        </p:nvGrpSpPr>
        <p:grpSpPr>
          <a:xfrm>
            <a:off x="5486400" y="3733800"/>
            <a:ext cx="1828800" cy="609600"/>
            <a:chOff x="3456" y="2352"/>
            <a:chExt cx="1152" cy="384"/>
          </a:xfrm>
        </p:grpSpPr>
        <p:sp>
          <p:nvSpPr>
            <p:cNvPr id="649224" name="AutoShape 8"/>
            <p:cNvSpPr>
              <a:spLocks noChangeArrowheads="1"/>
            </p:cNvSpPr>
            <p:nvPr/>
          </p:nvSpPr>
          <p:spPr bwMode="auto">
            <a:xfrm>
              <a:off x="345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9225" name="Text Box 9"/>
            <p:cNvSpPr txBox="1">
              <a:spLocks noChangeArrowheads="1"/>
            </p:cNvSpPr>
            <p:nvPr/>
          </p:nvSpPr>
          <p:spPr bwMode="auto">
            <a:xfrm>
              <a:off x="3600" y="2352"/>
              <a:ext cx="100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Bruins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10"/>
          <p:cNvGrpSpPr/>
          <p:nvPr/>
        </p:nvGrpSpPr>
        <p:grpSpPr>
          <a:xfrm>
            <a:off x="5486400" y="5562600"/>
            <a:ext cx="3048000" cy="519113"/>
            <a:chOff x="3456" y="3504"/>
            <a:chExt cx="1920" cy="327"/>
          </a:xfrm>
        </p:grpSpPr>
        <p:sp>
          <p:nvSpPr>
            <p:cNvPr id="649227" name="AutoShape 11"/>
            <p:cNvSpPr>
              <a:spLocks noChangeArrowheads="1"/>
            </p:cNvSpPr>
            <p:nvPr/>
          </p:nvSpPr>
          <p:spPr bwMode="auto">
            <a:xfrm>
              <a:off x="3456" y="36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9228" name="Text Box 12"/>
            <p:cNvSpPr txBox="1">
              <a:spLocks noChangeArrowheads="1"/>
            </p:cNvSpPr>
            <p:nvPr/>
          </p:nvSpPr>
          <p:spPr bwMode="auto">
            <a:xfrm>
              <a:off x="3648" y="3504"/>
              <a:ext cx="172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L</a:t>
              </a:r>
              <a:r>
                <a:rPr kumimoji="0" lang="de-DE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ü</a:t>
              </a: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beck Giants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oup 13"/>
          <p:cNvGrpSpPr/>
          <p:nvPr/>
        </p:nvGrpSpPr>
        <p:grpSpPr>
          <a:xfrm>
            <a:off x="914400" y="3810000"/>
            <a:ext cx="2438400" cy="533400"/>
            <a:chOff x="576" y="2400"/>
            <a:chExt cx="1536" cy="336"/>
          </a:xfrm>
        </p:grpSpPr>
        <p:sp>
          <p:nvSpPr>
            <p:cNvPr id="649230" name="Text Box 14"/>
            <p:cNvSpPr txBox="1">
              <a:spLocks noChangeArrowheads="1"/>
            </p:cNvSpPr>
            <p:nvPr/>
          </p:nvSpPr>
          <p:spPr bwMode="auto">
            <a:xfrm>
              <a:off x="576" y="2400"/>
              <a:ext cx="14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Maple Leafs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9231" name="AutoShape 15"/>
            <p:cNvSpPr>
              <a:spLocks noChangeArrowheads="1"/>
            </p:cNvSpPr>
            <p:nvPr/>
          </p:nvSpPr>
          <p:spPr bwMode="auto">
            <a:xfrm>
              <a:off x="2016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cxnSp>
        <p:nvCxnSpPr>
          <p:cNvPr id="649232" name="AutoShape 16"/>
          <p:cNvCxnSpPr>
            <a:stCxn id="649231" idx="4"/>
            <a:endCxn id="649221" idx="0"/>
          </p:cNvCxnSpPr>
          <p:nvPr/>
        </p:nvCxnSpPr>
        <p:spPr>
          <a:xfrm>
            <a:off x="3276600" y="4343400"/>
            <a:ext cx="0" cy="137160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49233" name="AutoShape 17"/>
          <p:cNvCxnSpPr>
            <a:stCxn id="649224" idx="2"/>
            <a:endCxn id="649231" idx="6"/>
          </p:cNvCxnSpPr>
          <p:nvPr/>
        </p:nvCxnSpPr>
        <p:spPr>
          <a:xfrm flipH="1">
            <a:off x="3352800" y="4267200"/>
            <a:ext cx="2133600" cy="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49234" name="AutoShape 18"/>
          <p:cNvCxnSpPr>
            <a:stCxn id="649224" idx="3"/>
            <a:endCxn id="649221" idx="7"/>
          </p:cNvCxnSpPr>
          <p:nvPr/>
        </p:nvCxnSpPr>
        <p:spPr>
          <a:xfrm flipH="1">
            <a:off x="3330575" y="4321175"/>
            <a:ext cx="2178050" cy="141605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49235" name="AutoShape 19"/>
          <p:cNvCxnSpPr>
            <a:stCxn id="649227" idx="2"/>
            <a:endCxn id="649221" idx="6"/>
          </p:cNvCxnSpPr>
          <p:nvPr/>
        </p:nvCxnSpPr>
        <p:spPr>
          <a:xfrm flipH="1">
            <a:off x="3352800" y="5791200"/>
            <a:ext cx="2133600" cy="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49236" name="AutoShape 20"/>
          <p:cNvCxnSpPr>
            <a:stCxn id="649227" idx="1"/>
            <a:endCxn id="649231" idx="5"/>
          </p:cNvCxnSpPr>
          <p:nvPr/>
        </p:nvCxnSpPr>
        <p:spPr>
          <a:xfrm flipH="1" flipV="1">
            <a:off x="3330575" y="4321175"/>
            <a:ext cx="2178050" cy="141605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cxnSp>
      <p:cxnSp>
        <p:nvCxnSpPr>
          <p:cNvPr id="649237" name="AutoShape 21"/>
          <p:cNvCxnSpPr>
            <a:stCxn id="649227" idx="0"/>
            <a:endCxn id="649224" idx="4"/>
          </p:cNvCxnSpPr>
          <p:nvPr/>
        </p:nvCxnSpPr>
        <p:spPr>
          <a:xfrm flipV="1">
            <a:off x="5562600" y="4343400"/>
            <a:ext cx="0" cy="137160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9219">
                                            <p:txEl>
                                              <p:charRg st="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9219">
                                            <p:txEl>
                                              <p:charRg st="0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>
                                            <p:txEl>
                                              <p:charRg st="183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9219">
                                            <p:txEl>
                                              <p:charRg st="183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9219">
                                            <p:txEl>
                                              <p:charRg st="183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49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49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49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49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49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49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49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49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49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9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0243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495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sz="2800" dirty="0">
                <a:sym typeface="Symbol" panose="05050102010706020507" pitchFamily="18" charset="2"/>
              </a:rPr>
              <a:t>Two vertices u and v in an undirected graph G are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adjacent</a:t>
            </a:r>
            <a:r>
              <a:rPr lang="en-US" altLang="en-US" sz="2800" dirty="0">
                <a:sym typeface="Symbol" panose="05050102010706020507" pitchFamily="18" charset="2"/>
              </a:rPr>
              <a:t> (or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neighbors</a:t>
            </a:r>
            <a:r>
              <a:rPr lang="en-US" altLang="en-US" sz="2800" dirty="0">
                <a:sym typeface="Symbol" panose="05050102010706020507" pitchFamily="18" charset="2"/>
              </a:rPr>
              <a:t>) in G if {u, v} is an edge in G.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If e = {u, v}, the edge e is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incident with</a:t>
            </a:r>
            <a:r>
              <a:rPr lang="en-US" altLang="en-US" sz="2800" dirty="0">
                <a:sym typeface="Symbol" panose="05050102010706020507" pitchFamily="18" charset="2"/>
              </a:rPr>
              <a:t> the vertices u and v. The edge e is also said to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connect</a:t>
            </a:r>
            <a:r>
              <a:rPr lang="en-US" altLang="en-US" sz="2800" dirty="0">
                <a:sym typeface="Symbol" panose="05050102010706020507" pitchFamily="18" charset="2"/>
              </a:rPr>
              <a:t> u and v.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vertices u and v are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endpoints</a:t>
            </a:r>
            <a:r>
              <a:rPr lang="en-US" altLang="en-US" sz="2800" dirty="0">
                <a:sym typeface="Symbol" panose="05050102010706020507" pitchFamily="18" charset="2"/>
              </a:rPr>
              <a:t> of the edge {u, v}.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0243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0243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12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0243">
                                            <p:txEl>
                                              <p:charRg st="12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0243">
                                            <p:txEl>
                                              <p:charRg st="125" end="2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3">
                                            <p:txEl>
                                              <p:charRg st="241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0243">
                                            <p:txEl>
                                              <p:charRg st="241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0243">
                                            <p:txEl>
                                              <p:charRg st="241" end="3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1267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495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sz="2800" dirty="0">
                <a:sym typeface="Symbol" panose="05050102010706020507" pitchFamily="18" charset="2"/>
              </a:rPr>
              <a:t>The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degree</a:t>
            </a:r>
            <a:r>
              <a:rPr lang="en-US" altLang="en-US" sz="2800" dirty="0">
                <a:sym typeface="Symbol" panose="05050102010706020507" pitchFamily="18" charset="2"/>
              </a:rPr>
              <a:t> of a vertex in an undirected graph is the number of edges incident with it, except that a loop at a vertex contributes twice to the degree of that vertex.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In other words, you can determine the degree of a vertex in a displayed graph by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counting the lines</a:t>
            </a:r>
            <a:r>
              <a:rPr lang="en-US" altLang="en-US" sz="2800" dirty="0">
                <a:sym typeface="Symbol" panose="05050102010706020507" pitchFamily="18" charset="2"/>
              </a:rPr>
              <a:t> that touch it.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degree of the vertex v is denoted by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deg(v).</a:t>
            </a:r>
            <a:endParaRPr lang="en-US" alt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1267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1267">
                                            <p:txEl>
                                              <p:charRg st="0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charRg st="17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1267">
                                            <p:txEl>
                                              <p:charRg st="17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1267">
                                            <p:txEl>
                                              <p:charRg st="178" end="2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charRg st="293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1267">
                                            <p:txEl>
                                              <p:charRg st="293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1267">
                                            <p:txEl>
                                              <p:charRg st="293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2291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4343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A vertex of degree 0 is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isolated</a:t>
            </a:r>
            <a:r>
              <a:rPr lang="en-US" altLang="en-US" sz="2800" dirty="0">
                <a:sym typeface="Symbol" panose="05050102010706020507" pitchFamily="18" charset="2"/>
              </a:rPr>
              <a:t>, since it is not adjacent to any vertex.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FF3300"/>
                </a:solidFill>
                <a:sym typeface="Symbol" panose="05050102010706020507" pitchFamily="18" charset="2"/>
              </a:rPr>
              <a:t>Note:</a:t>
            </a:r>
            <a:r>
              <a:rPr lang="en-US" altLang="en-US" sz="2800" dirty="0">
                <a:sym typeface="Symbol" panose="05050102010706020507" pitchFamily="18" charset="2"/>
              </a:rPr>
              <a:t> A vertex with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loop</a:t>
            </a:r>
            <a:r>
              <a:rPr lang="en-US" altLang="en-US" sz="2800" dirty="0">
                <a:sym typeface="Symbol" panose="05050102010706020507" pitchFamily="18" charset="2"/>
              </a:rPr>
              <a:t> at it has at least degree 2 and, by definition, is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not isolated</a:t>
            </a:r>
            <a:r>
              <a:rPr lang="en-US" altLang="en-US" sz="2800" dirty="0">
                <a:sym typeface="Symbol" panose="05050102010706020507" pitchFamily="18" charset="2"/>
              </a:rPr>
              <a:t>, even if it is not adjacent to any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other</a:t>
            </a:r>
            <a:r>
              <a:rPr lang="en-US" altLang="en-US" sz="2800" dirty="0">
                <a:sym typeface="Symbol" panose="05050102010706020507" pitchFamily="18" charset="2"/>
              </a:rPr>
              <a:t> vertex.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A vertex of degree 1 is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pendant</a:t>
            </a:r>
            <a:r>
              <a:rPr lang="en-US" altLang="en-US" sz="2800" dirty="0">
                <a:sym typeface="Symbol" panose="05050102010706020507" pitchFamily="18" charset="2"/>
              </a:rPr>
              <a:t>. It is adjacent to exactly one other vertex.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2291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2291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charRg st="8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2291">
                                            <p:txEl>
                                              <p:charRg st="8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2291">
                                            <p:txEl>
                                              <p:charRg st="82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1">
                                            <p:txEl>
                                              <p:charRg st="222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2291">
                                            <p:txEl>
                                              <p:charRg st="222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2291">
                                            <p:txEl>
                                              <p:charRg st="222" end="3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3315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1447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 </a:t>
            </a:r>
            <a:r>
              <a:rPr lang="en-US" altLang="en-US" sz="2800" dirty="0">
                <a:sym typeface="Symbol" panose="05050102010706020507" pitchFamily="18" charset="2"/>
              </a:rPr>
              <a:t>Which vertices in the following graph are isolated, which are pendant, and what is the maximum degree? What type of graph is it?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38200" y="2286000"/>
            <a:ext cx="6248400" cy="2232025"/>
            <a:chOff x="528" y="1440"/>
            <a:chExt cx="3936" cy="1406"/>
          </a:xfrm>
        </p:grpSpPr>
        <p:sp>
          <p:nvSpPr>
            <p:cNvPr id="653317" name="AutoShape 5"/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18" name="AutoShape 6"/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19" name="AutoShape 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20" name="AutoShape 8"/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21" name="AutoShape 9"/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22" name="AutoShape 10"/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20494" name="AutoShape 11"/>
            <p:cNvCxnSpPr>
              <a:stCxn id="653321" idx="4"/>
              <a:endCxn id="653317" idx="1"/>
            </p:cNvCxnSpPr>
            <p:nvPr/>
          </p:nvCxnSpPr>
          <p:spPr>
            <a:xfrm flipH="1">
              <a:off x="3120" y="1872"/>
              <a:ext cx="418" cy="49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495" name="AutoShape 12"/>
            <p:cNvCxnSpPr>
              <a:stCxn id="653317" idx="7"/>
              <a:endCxn id="653318" idx="3"/>
            </p:cNvCxnSpPr>
            <p:nvPr/>
          </p:nvCxnSpPr>
          <p:spPr>
            <a:xfrm flipV="1">
              <a:off x="3188" y="1906"/>
              <a:ext cx="1084" cy="46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496" name="AutoShape 13"/>
            <p:cNvCxnSpPr>
              <a:stCxn id="653317" idx="4"/>
              <a:endCxn id="653319" idx="2"/>
            </p:cNvCxnSpPr>
            <p:nvPr/>
          </p:nvCxnSpPr>
          <p:spPr>
            <a:xfrm>
              <a:off x="3154" y="2448"/>
              <a:ext cx="398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497" name="AutoShape 14"/>
            <p:cNvCxnSpPr>
              <a:stCxn id="653322" idx="7"/>
              <a:endCxn id="653320" idx="3"/>
            </p:cNvCxnSpPr>
            <p:nvPr/>
          </p:nvCxnSpPr>
          <p:spPr>
            <a:xfrm flipV="1">
              <a:off x="816" y="2256"/>
              <a:ext cx="364" cy="50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498" name="AutoShape 15"/>
            <p:cNvCxnSpPr>
              <a:stCxn id="653317" idx="1"/>
              <a:endCxn id="653317" idx="3"/>
            </p:cNvCxnSpPr>
            <p:nvPr/>
          </p:nvCxnSpPr>
          <p:spPr>
            <a:xfrm rot="5400000" flipV="1">
              <a:off x="3086" y="2399"/>
              <a:ext cx="68" cy="1"/>
            </a:xfrm>
            <a:prstGeom prst="curvedConnector5">
              <a:avLst>
                <a:gd name="adj1" fmla="val -232352"/>
                <a:gd name="adj2" fmla="val -22600009"/>
                <a:gd name="adj3" fmla="val 332352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499" name="AutoShape 16"/>
            <p:cNvCxnSpPr>
              <a:stCxn id="653321" idx="6"/>
              <a:endCxn id="653318" idx="2"/>
            </p:cNvCxnSpPr>
            <p:nvPr/>
          </p:nvCxnSpPr>
          <p:spPr>
            <a:xfrm>
              <a:off x="3586" y="1824"/>
              <a:ext cx="672" cy="4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53329" name="AutoShape 17"/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30" name="AutoShape 18"/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20502" name="AutoShape 19"/>
            <p:cNvCxnSpPr>
              <a:stCxn id="653330" idx="7"/>
              <a:endCxn id="653329" idx="3"/>
            </p:cNvCxnSpPr>
            <p:nvPr/>
          </p:nvCxnSpPr>
          <p:spPr>
            <a:xfrm flipV="1">
              <a:off x="1584" y="2064"/>
              <a:ext cx="364" cy="50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0503" name="AutoShape 20"/>
            <p:cNvCxnSpPr>
              <a:stCxn id="653322" idx="6"/>
              <a:endCxn id="653330" idx="2"/>
            </p:cNvCxnSpPr>
            <p:nvPr/>
          </p:nvCxnSpPr>
          <p:spPr>
            <a:xfrm flipV="1">
              <a:off x="830" y="2606"/>
              <a:ext cx="672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53333" name="AutoShape 21"/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34" name="AutoShape 22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20506" name="AutoShape 23"/>
            <p:cNvCxnSpPr>
              <a:stCxn id="653334" idx="2"/>
              <a:endCxn id="653334" idx="6"/>
            </p:cNvCxnSpPr>
            <p:nvPr/>
          </p:nvCxnSpPr>
          <p:spPr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53336" name="Text Box 24"/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37" name="Text Box 25"/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38" name="Text Box 26"/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39" name="Text Box 27"/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40" name="Text Box 28"/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i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41" name="Text Box 29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h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42" name="Text Box 30"/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g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43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j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44" name="Text Box 32"/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f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3345" name="Text Box 33"/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53346" name="Rectangle 34"/>
          <p:cNvSpPr>
            <a:spLocks noChangeArrowheads="1"/>
          </p:cNvSpPr>
          <p:nvPr/>
        </p:nvSpPr>
        <p:spPr bwMode="auto">
          <a:xfrm>
            <a:off x="228600" y="4724400"/>
            <a:ext cx="8763000" cy="144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Solution: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Vertex f is isolated, and vertices a, d and j are pendant. The maximum degree is deg(g) = 5.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This graph is a pseudograph (undirected, loops).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charRg st="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3315">
                                            <p:txEl>
                                              <p:charRg st="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3315">
                                            <p:txEl>
                                              <p:charRg st="0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3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3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5" grpId="0" build="p"/>
      <p:bldP spid="6533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4339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1447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Let us look at the same graph again and determine the number of its edges and the sum of the degrees of all its vertices: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38200" y="2286000"/>
            <a:ext cx="6248400" cy="2232025"/>
            <a:chOff x="528" y="1440"/>
            <a:chExt cx="3936" cy="1406"/>
          </a:xfrm>
        </p:grpSpPr>
        <p:sp>
          <p:nvSpPr>
            <p:cNvPr id="654341" name="AutoShape 5"/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42" name="AutoShape 6"/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43" name="AutoShape 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44" name="AutoShape 8"/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45" name="AutoShape 9"/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46" name="AutoShape 10"/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21518" name="AutoShape 11"/>
            <p:cNvCxnSpPr>
              <a:stCxn id="654345" idx="4"/>
              <a:endCxn id="654341" idx="1"/>
            </p:cNvCxnSpPr>
            <p:nvPr/>
          </p:nvCxnSpPr>
          <p:spPr>
            <a:xfrm flipH="1">
              <a:off x="3120" y="1872"/>
              <a:ext cx="418" cy="49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19" name="AutoShape 12"/>
            <p:cNvCxnSpPr>
              <a:stCxn id="654341" idx="7"/>
              <a:endCxn id="654342" idx="3"/>
            </p:cNvCxnSpPr>
            <p:nvPr/>
          </p:nvCxnSpPr>
          <p:spPr>
            <a:xfrm flipV="1">
              <a:off x="3188" y="1906"/>
              <a:ext cx="1084" cy="46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0" name="AutoShape 13"/>
            <p:cNvCxnSpPr>
              <a:stCxn id="654341" idx="4"/>
              <a:endCxn id="654343" idx="2"/>
            </p:cNvCxnSpPr>
            <p:nvPr/>
          </p:nvCxnSpPr>
          <p:spPr>
            <a:xfrm>
              <a:off x="3154" y="2448"/>
              <a:ext cx="398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1" name="AutoShape 14"/>
            <p:cNvCxnSpPr>
              <a:stCxn id="654346" idx="7"/>
              <a:endCxn id="654344" idx="3"/>
            </p:cNvCxnSpPr>
            <p:nvPr/>
          </p:nvCxnSpPr>
          <p:spPr>
            <a:xfrm flipV="1">
              <a:off x="816" y="2256"/>
              <a:ext cx="364" cy="50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2" name="AutoShape 15"/>
            <p:cNvCxnSpPr>
              <a:stCxn id="654341" idx="1"/>
              <a:endCxn id="654341" idx="3"/>
            </p:cNvCxnSpPr>
            <p:nvPr/>
          </p:nvCxnSpPr>
          <p:spPr>
            <a:xfrm rot="5400000" flipV="1">
              <a:off x="3086" y="2399"/>
              <a:ext cx="68" cy="1"/>
            </a:xfrm>
            <a:prstGeom prst="curvedConnector5">
              <a:avLst>
                <a:gd name="adj1" fmla="val -232352"/>
                <a:gd name="adj2" fmla="val -22600009"/>
                <a:gd name="adj3" fmla="val 332352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3" name="AutoShape 16"/>
            <p:cNvCxnSpPr>
              <a:stCxn id="654345" idx="6"/>
              <a:endCxn id="654342" idx="2"/>
            </p:cNvCxnSpPr>
            <p:nvPr/>
          </p:nvCxnSpPr>
          <p:spPr>
            <a:xfrm>
              <a:off x="3586" y="1824"/>
              <a:ext cx="672" cy="4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54353" name="AutoShape 17"/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54" name="AutoShape 18"/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21526" name="AutoShape 19"/>
            <p:cNvCxnSpPr>
              <a:stCxn id="654354" idx="7"/>
              <a:endCxn id="654353" idx="3"/>
            </p:cNvCxnSpPr>
            <p:nvPr/>
          </p:nvCxnSpPr>
          <p:spPr>
            <a:xfrm flipV="1">
              <a:off x="1584" y="2064"/>
              <a:ext cx="364" cy="50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21527" name="AutoShape 20"/>
            <p:cNvCxnSpPr>
              <a:stCxn id="654346" idx="6"/>
              <a:endCxn id="654354" idx="2"/>
            </p:cNvCxnSpPr>
            <p:nvPr/>
          </p:nvCxnSpPr>
          <p:spPr>
            <a:xfrm flipV="1">
              <a:off x="830" y="2606"/>
              <a:ext cx="672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54357" name="AutoShape 21"/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58" name="AutoShape 22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21530" name="AutoShape 23"/>
            <p:cNvCxnSpPr>
              <a:stCxn id="654358" idx="2"/>
              <a:endCxn id="654358" idx="6"/>
            </p:cNvCxnSpPr>
            <p:nvPr/>
          </p:nvCxnSpPr>
          <p:spPr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54360" name="Text Box 24"/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1" name="Text Box 25"/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2" name="Text Box 26"/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3" name="Text Box 27"/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4" name="Text Box 28"/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i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5" name="Text Box 29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h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6" name="Text Box 30"/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g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7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j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8" name="Text Box 32"/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f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4369" name="Text Box 33"/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54370" name="Rectangle 34"/>
          <p:cNvSpPr>
            <a:spLocks noChangeArrowheads="1"/>
          </p:cNvSpPr>
          <p:nvPr/>
        </p:nvSpPr>
        <p:spPr bwMode="auto">
          <a:xfrm>
            <a:off x="228600" y="4724400"/>
            <a:ext cx="8763000" cy="1447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Result: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There are 9 edges, and the sum of all degrees is 18. This is easy to explain: Each new edge increases the sum of degrees by exactly two.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4339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4339">
                                            <p:txEl>
                                              <p:charRg st="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4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4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build="p"/>
      <p:bldP spid="65437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63" name="Rectangle 3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5638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The Handshaking Theorem:</a:t>
            </a:r>
            <a:r>
              <a:rPr lang="en-US" altLang="en-US" sz="2800" dirty="0">
                <a:sym typeface="Symbol" panose="05050102010706020507" pitchFamily="18" charset="2"/>
              </a:rPr>
              <a:t> Let G = (V, E) be an undirected graph with e edges. Then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2e = </a:t>
            </a:r>
            <a:r>
              <a:rPr lang="en-US" altLang="en-US" sz="2800" baseline="-25000" dirty="0">
                <a:sym typeface="Symbol" panose="05050102010706020507" pitchFamily="18" charset="2"/>
              </a:rPr>
              <a:t>vV</a:t>
            </a:r>
            <a:r>
              <a:rPr lang="en-US" altLang="en-US" sz="2800" dirty="0">
                <a:sym typeface="Symbol" panose="05050102010706020507" pitchFamily="18" charset="2"/>
              </a:rPr>
              <a:t> deg(v)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FF3300"/>
                </a:solidFill>
                <a:sym typeface="Symbol" panose="05050102010706020507" pitchFamily="18" charset="2"/>
              </a:rPr>
              <a:t>Note:</a:t>
            </a:r>
            <a:r>
              <a:rPr lang="en-US" altLang="en-US" sz="2800" dirty="0">
                <a:sym typeface="Symbol" panose="05050102010706020507" pitchFamily="18" charset="2"/>
              </a:rPr>
              <a:t> This theorem holds even if multiple edges and/or loops are present.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dirty="0">
                <a:sym typeface="Symbol" panose="05050102010706020507" pitchFamily="18" charset="2"/>
              </a:rPr>
              <a:t> How many edges are there in a graph with 10 vertices, each of degree 6?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Solution:</a:t>
            </a:r>
            <a:r>
              <a:rPr lang="en-US" altLang="en-US" sz="2800" dirty="0">
                <a:sym typeface="Symbol" panose="05050102010706020507" pitchFamily="18" charset="2"/>
              </a:rPr>
              <a:t> The sum of the degrees of the vertices is 610 = 60. According to the Handshaking Theorem, it follows that 2e = 60, so there are 30 edges.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63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63">
                                            <p:txEl>
                                              <p:charRg st="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charRg st="8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5363">
                                            <p:txEl>
                                              <p:charRg st="8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5363">
                                            <p:txEl>
                                              <p:charRg st="8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charRg st="9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5363">
                                            <p:txEl>
                                              <p:charRg st="9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5363">
                                            <p:txEl>
                                              <p:charRg st="99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charRg st="174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63">
                                            <p:txEl>
                                              <p:charRg st="174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63">
                                            <p:txEl>
                                              <p:charRg st="174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charRg st="255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5363">
                                            <p:txEl>
                                              <p:charRg st="255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5363">
                                            <p:txEl>
                                              <p:charRg st="255" end="4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6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6387" name="Rectangle 3"/>
          <p:cNvSpPr>
            <a:spLocks noGrp="1"/>
          </p:cNvSpPr>
          <p:nvPr>
            <p:ph idx="1"/>
          </p:nvPr>
        </p:nvSpPr>
        <p:spPr>
          <a:xfrm>
            <a:off x="228600" y="762000"/>
            <a:ext cx="8763000" cy="28956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Theorem: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ym typeface="Symbol" panose="05050102010706020507" pitchFamily="18" charset="2"/>
              </a:rPr>
              <a:t>An undirected graph has an even number of vertices of odd degree.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Idea:</a:t>
            </a:r>
            <a:r>
              <a:rPr lang="en-US" altLang="en-US" sz="2800" dirty="0">
                <a:sym typeface="Symbol" panose="05050102010706020507" pitchFamily="18" charset="2"/>
              </a:rPr>
              <a:t> There are three possibilities for adding an edge to connect two vertices in the graph: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Before:			          After:</a:t>
            </a:r>
            <a:endParaRPr lang="en-US" alt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6388" name="Rectangle 4"/>
          <p:cNvSpPr>
            <a:spLocks noChangeArrowheads="1"/>
          </p:cNvSpPr>
          <p:nvPr/>
        </p:nvSpPr>
        <p:spPr bwMode="auto">
          <a:xfrm>
            <a:off x="228600" y="3352800"/>
            <a:ext cx="42672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Both vertices have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even degree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6389" name="Rectangle 5"/>
          <p:cNvSpPr>
            <a:spLocks noChangeArrowheads="1"/>
          </p:cNvSpPr>
          <p:nvPr/>
        </p:nvSpPr>
        <p:spPr bwMode="auto">
          <a:xfrm>
            <a:off x="228600" y="4343400"/>
            <a:ext cx="42672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Both vertices have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odd degree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6390" name="Rectangle 6"/>
          <p:cNvSpPr>
            <a:spLocks noChangeArrowheads="1"/>
          </p:cNvSpPr>
          <p:nvPr/>
        </p:nvSpPr>
        <p:spPr bwMode="auto">
          <a:xfrm>
            <a:off x="228600" y="5334000"/>
            <a:ext cx="42672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One vertex has odd degree, the other even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3962400" y="3352800"/>
            <a:ext cx="5181600" cy="990600"/>
            <a:chOff x="2496" y="2112"/>
            <a:chExt cx="3264" cy="624"/>
          </a:xfrm>
        </p:grpSpPr>
        <p:sp>
          <p:nvSpPr>
            <p:cNvPr id="656392" name="Rectangle 8"/>
            <p:cNvSpPr>
              <a:spLocks noChangeArrowheads="1"/>
            </p:cNvSpPr>
            <p:nvPr/>
          </p:nvSpPr>
          <p:spPr bwMode="auto">
            <a:xfrm>
              <a:off x="3072" y="2112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Both vertices have</a:t>
              </a:r>
              <a:b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</a:b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odd degree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6393" name="AutoShape 9"/>
            <p:cNvSpPr>
              <a:spLocks noChangeArrowheads="1"/>
            </p:cNvSpPr>
            <p:nvPr/>
          </p:nvSpPr>
          <p:spPr bwMode="auto">
            <a:xfrm>
              <a:off x="2496" y="2304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10"/>
          <p:cNvGrpSpPr/>
          <p:nvPr/>
        </p:nvGrpSpPr>
        <p:grpSpPr>
          <a:xfrm>
            <a:off x="3962400" y="4343400"/>
            <a:ext cx="5181600" cy="990600"/>
            <a:chOff x="2496" y="2736"/>
            <a:chExt cx="3264" cy="624"/>
          </a:xfrm>
        </p:grpSpPr>
        <p:sp>
          <p:nvSpPr>
            <p:cNvPr id="656395" name="Rectangle 11"/>
            <p:cNvSpPr>
              <a:spLocks noChangeArrowheads="1"/>
            </p:cNvSpPr>
            <p:nvPr/>
          </p:nvSpPr>
          <p:spPr bwMode="auto">
            <a:xfrm>
              <a:off x="3072" y="2736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Both vertices have</a:t>
              </a:r>
              <a:b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</a:b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even degree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6396" name="AutoShape 12"/>
            <p:cNvSpPr>
              <a:spLocks noChangeArrowheads="1"/>
            </p:cNvSpPr>
            <p:nvPr/>
          </p:nvSpPr>
          <p:spPr bwMode="auto">
            <a:xfrm>
              <a:off x="2496" y="2928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3962400" y="5334000"/>
            <a:ext cx="5181600" cy="990600"/>
            <a:chOff x="2496" y="3360"/>
            <a:chExt cx="3264" cy="624"/>
          </a:xfrm>
        </p:grpSpPr>
        <p:sp>
          <p:nvSpPr>
            <p:cNvPr id="656398" name="Rectangle 14"/>
            <p:cNvSpPr>
              <a:spLocks noChangeArrowheads="1"/>
            </p:cNvSpPr>
            <p:nvPr/>
          </p:nvSpPr>
          <p:spPr bwMode="auto">
            <a:xfrm>
              <a:off x="3072" y="3360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One vertex has even degree, the other odd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6399" name="AutoShape 15"/>
            <p:cNvSpPr>
              <a:spLocks noChangeArrowheads="1"/>
            </p:cNvSpPr>
            <p:nvPr/>
          </p:nvSpPr>
          <p:spPr bwMode="auto">
            <a:xfrm>
              <a:off x="2496" y="3504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387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387">
                                            <p:txEl>
                                              <p:charRg st="0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charRg st="7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6387">
                                            <p:txEl>
                                              <p:charRg st="7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6387">
                                            <p:txEl>
                                              <p:charRg st="76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charRg st="16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6387">
                                            <p:txEl>
                                              <p:charRg st="16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6387">
                                            <p:txEl>
                                              <p:charRg st="16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638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6388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638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638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5639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5639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387" grpId="0" build="p"/>
      <p:bldP spid="656388" grpId="0" build="p"/>
      <p:bldP spid="656389" grpId="0" build="p"/>
      <p:bldP spid="65639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7411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16002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There are two possibilities for adding a loop to a vertex in the graph: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Before:			          After:</a:t>
            </a:r>
            <a:endParaRPr lang="en-US" alt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57412" name="Rectangle 4"/>
          <p:cNvSpPr>
            <a:spLocks noChangeArrowheads="1"/>
          </p:cNvSpPr>
          <p:nvPr/>
        </p:nvSpPr>
        <p:spPr bwMode="auto">
          <a:xfrm>
            <a:off x="228600" y="2590800"/>
            <a:ext cx="42672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The vertex has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even degree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7413" name="Rectangle 5"/>
          <p:cNvSpPr>
            <a:spLocks noChangeArrowheads="1"/>
          </p:cNvSpPr>
          <p:nvPr/>
        </p:nvSpPr>
        <p:spPr bwMode="auto">
          <a:xfrm>
            <a:off x="228600" y="3581400"/>
            <a:ext cx="42672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The vertex has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odd degree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3962400" y="2590800"/>
            <a:ext cx="5181600" cy="990600"/>
            <a:chOff x="2496" y="1632"/>
            <a:chExt cx="3264" cy="624"/>
          </a:xfrm>
        </p:grpSpPr>
        <p:sp>
          <p:nvSpPr>
            <p:cNvPr id="657415" name="Rectangle 7"/>
            <p:cNvSpPr>
              <a:spLocks noChangeArrowheads="1"/>
            </p:cNvSpPr>
            <p:nvPr/>
          </p:nvSpPr>
          <p:spPr bwMode="auto">
            <a:xfrm>
              <a:off x="3072" y="1632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The vertex has</a:t>
              </a:r>
              <a:b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</a:b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even degree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7416" name="AutoShape 8"/>
            <p:cNvSpPr>
              <a:spLocks noChangeArrowheads="1"/>
            </p:cNvSpPr>
            <p:nvPr/>
          </p:nvSpPr>
          <p:spPr bwMode="auto">
            <a:xfrm>
              <a:off x="2496" y="1824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3962400" y="3581400"/>
            <a:ext cx="5181600" cy="990600"/>
            <a:chOff x="2496" y="2256"/>
            <a:chExt cx="3264" cy="624"/>
          </a:xfrm>
        </p:grpSpPr>
        <p:sp>
          <p:nvSpPr>
            <p:cNvPr id="657418" name="Rectangle 10"/>
            <p:cNvSpPr>
              <a:spLocks noChangeArrowheads="1"/>
            </p:cNvSpPr>
            <p:nvPr/>
          </p:nvSpPr>
          <p:spPr bwMode="auto">
            <a:xfrm>
              <a:off x="3072" y="2256"/>
              <a:ext cx="2688" cy="62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20000"/>
                </a:spcAft>
                <a:buClrTx/>
                <a:buSzTx/>
                <a:buFontTx/>
                <a:buNone/>
                <a:defRPr/>
              </a:pP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The vertex has</a:t>
              </a:r>
              <a:b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</a:br>
              <a:r>
                <a: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odd degree</a:t>
              </a: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57419" name="AutoShape 11"/>
            <p:cNvSpPr>
              <a:spLocks noChangeArrowheads="1"/>
            </p:cNvSpPr>
            <p:nvPr/>
          </p:nvSpPr>
          <p:spPr bwMode="auto">
            <a:xfrm>
              <a:off x="2496" y="2448"/>
              <a:ext cx="336" cy="240"/>
            </a:xfrm>
            <a:prstGeom prst="rightArrow">
              <a:avLst>
                <a:gd name="adj1" fmla="val 50000"/>
                <a:gd name="adj2" fmla="val 35000"/>
              </a:avLst>
            </a:prstGeom>
            <a:noFill/>
            <a:ln w="25400">
              <a:solidFill>
                <a:srgbClr val="66FF33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7411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7411">
                                            <p:txEl>
                                              <p:charRg st="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7411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7411">
                                            <p:txEl>
                                              <p:charRg st="72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741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7412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741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741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 build="p"/>
      <p:bldP spid="657412" grpId="0" build="p"/>
      <p:bldP spid="65741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8435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486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So if there is an even number of vertices of odd degree in the graph, it will still be even after adding an edge.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Therefore, since an undirected graph with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no edges</a:t>
            </a:r>
            <a:r>
              <a:rPr lang="en-US" altLang="en-US" sz="2800" dirty="0">
                <a:sym typeface="Symbol" panose="05050102010706020507" pitchFamily="18" charset="2"/>
              </a:rPr>
              <a:t> has an even number of vertices with odd degree (zero), the same must be true for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any</a:t>
            </a:r>
            <a:r>
              <a:rPr lang="en-US" altLang="en-US" sz="2800" dirty="0">
                <a:sym typeface="Symbol" panose="05050102010706020507" pitchFamily="18" charset="2"/>
              </a:rPr>
              <a:t> undirected graph.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endParaRPr lang="en-US" altLang="en-US" sz="16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Please also study the proof on 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4</a:t>
            </a:r>
            <a:r>
              <a:rPr lang="en-US" altLang="en-US" sz="2800" baseline="30000" dirty="0">
                <a:solidFill>
                  <a:srgbClr val="66FF33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 Edition: page 446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5</a:t>
            </a:r>
            <a:r>
              <a:rPr lang="en-US" altLang="en-US" sz="2800" baseline="30000" dirty="0">
                <a:solidFill>
                  <a:srgbClr val="66FF33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 Edition: page 547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Aft>
                <a:spcPct val="20000"/>
              </a:spcAft>
            </a:pP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6</a:t>
            </a:r>
            <a:r>
              <a:rPr lang="en-US" altLang="en-US" sz="2800" baseline="30000" dirty="0">
                <a:solidFill>
                  <a:srgbClr val="66FF33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 edition: page 599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Terminology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8435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8435">
                                            <p:txEl>
                                              <p:charRg st="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114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8435">
                                            <p:txEl>
                                              <p:charRg st="114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8435">
                                            <p:txEl>
                                              <p:charRg st="114" end="2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269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8435">
                                            <p:txEl>
                                              <p:charRg st="269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8435">
                                            <p:txEl>
                                              <p:charRg st="269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30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8435">
                                            <p:txEl>
                                              <p:charRg st="30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8435">
                                            <p:txEl>
                                              <p:charRg st="301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323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8435">
                                            <p:txEl>
                                              <p:charRg st="323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8435">
                                            <p:txEl>
                                              <p:charRg st="323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charRg st="345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8435">
                                            <p:txEl>
                                              <p:charRg st="345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8435">
                                            <p:txEl>
                                              <p:charRg st="345" end="3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8499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724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simple graph</a:t>
            </a:r>
            <a:r>
              <a:rPr lang="en-US" altLang="en-US" sz="2800" dirty="0">
                <a:sym typeface="Symbol" panose="05050102010706020507" pitchFamily="18" charset="2"/>
              </a:rPr>
              <a:t> G = (V, E) consists of V, a nonempty set of vertices, and E, a set of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unordered pairs</a:t>
            </a:r>
            <a:r>
              <a:rPr lang="en-US" altLang="en-US" sz="2800" dirty="0">
                <a:sym typeface="Symbol" panose="05050102010706020507" pitchFamily="18" charset="2"/>
              </a:rPr>
              <a:t> of distinct elements of V called edges.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A simple graph is just like a directed graph, but with no specified direction of its edges.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Sometimes we want to model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multiple connections</a:t>
            </a:r>
            <a:r>
              <a:rPr lang="en-US" altLang="en-US" sz="2800" dirty="0">
                <a:sym typeface="Symbol" panose="05050102010706020507" pitchFamily="18" charset="2"/>
              </a:rPr>
              <a:t> between vertices, which is impossible using simple graphs.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In these cases, we have to use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multigraphs</a:t>
            </a:r>
            <a:r>
              <a:rPr lang="en-US" altLang="en-US" sz="2800" dirty="0">
                <a:sym typeface="Symbol" panose="05050102010706020507" pitchFamily="18" charset="2"/>
              </a:rPr>
              <a:t>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18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charRg st="0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8499">
                                            <p:txEl>
                                              <p:charRg st="0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8499">
                                            <p:txEl>
                                              <p:charRg st="0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charRg st="153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8499">
                                            <p:txEl>
                                              <p:charRg st="153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8499">
                                            <p:txEl>
                                              <p:charRg st="153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charRg st="246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8499">
                                            <p:txEl>
                                              <p:charRg st="246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8499">
                                            <p:txEl>
                                              <p:charRg st="246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499">
                                            <p:txEl>
                                              <p:charRg st="353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8499">
                                            <p:txEl>
                                              <p:charRg st="353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8499">
                                            <p:txEl>
                                              <p:charRg st="353" end="3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4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en-US" altLang="en-US" dirty="0"/>
              <a:t>A simple graph G is called bipartite if its vertex set V can be partitioned into two disjoint sets V1 and V2 such that every edge in the graph connects a vertex in V1 and a vertex in V2 (so that no edge in G connects either two vertices in V1 or two vertices in V2). When this condition holds, we call the pair (V1, V2) a bipartition of the vertex set V of G.</a:t>
            </a:r>
            <a:endParaRPr lang="en-US" altLang="en-US" dirty="0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Bai</a:t>
            </a:r>
            <a:r>
              <a:rPr altLang="en-US">
                <a:sym typeface="+mn-ea"/>
              </a:rPr>
              <a:t>partite Graph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20950" y="4424045"/>
            <a:ext cx="3744595" cy="17799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complete bipartite graph Km,n is a graph that has its vertex set partitioned into two subsets of m and n vertices, respectively with an edge between two vertices if and only if one vertex is in the first subset and the other vertex is in the second subset.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</a:t>
            </a:r>
            <a:r>
              <a:rPr>
                <a:sym typeface="+mn-ea"/>
              </a:rPr>
              <a:t>omplete bipartite graph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4267200"/>
            <a:ext cx="1790700" cy="15163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>
                <a:ea typeface="PMingLiU" pitchFamily="18" charset="-120"/>
              </a:rPr>
              <a:t>Other Types of Graphs: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Multigraphs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Directed Graphs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Directed Multigraphs</a:t>
            </a:r>
            <a:endParaRPr lang="en-US" altLang="zh-TW" dirty="0">
              <a:ea typeface="PMingLiU" pitchFamily="18" charset="-120"/>
            </a:endParaRPr>
          </a:p>
          <a:p>
            <a:pPr eaLnBrk="1" hangingPunct="1"/>
            <a:r>
              <a:rPr lang="en-US" altLang="zh-TW" dirty="0">
                <a:ea typeface="PMingLiU" pitchFamily="18" charset="-120"/>
              </a:rPr>
              <a:t>Paths and Circuits: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Basic Definitions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Euler Paths and Circuits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Hamilton Paths and Circuits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94720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 Graph</a:t>
            </a:r>
            <a:r>
              <a:rPr kumimoji="0" lang="en-US" altLang="zh-CN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-Path-Circuit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A 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multigraph</a:t>
            </a:r>
            <a:r>
              <a:rPr lang="en-US" altLang="zh-TW" sz="2700" dirty="0">
                <a:ea typeface="PMingLiU" pitchFamily="18" charset="-120"/>
              </a:rPr>
              <a:t> </a:t>
            </a:r>
            <a:r>
              <a:rPr lang="en-US" altLang="zh-TW" sz="2700" i="1" dirty="0">
                <a:ea typeface="PMingLiU" pitchFamily="18" charset="-120"/>
              </a:rPr>
              <a:t>G</a:t>
            </a:r>
            <a:r>
              <a:rPr lang="en-US" altLang="zh-TW" sz="2700" dirty="0">
                <a:ea typeface="PMingLiU" pitchFamily="18" charset="-120"/>
              </a:rPr>
              <a:t> = (</a:t>
            </a:r>
            <a:r>
              <a:rPr lang="en-US" altLang="zh-TW" sz="2700" i="1" dirty="0">
                <a:ea typeface="PMingLiU" pitchFamily="18" charset="-120"/>
              </a:rPr>
              <a:t>V</a:t>
            </a:r>
            <a:r>
              <a:rPr lang="en-US" altLang="zh-TW" sz="2700" dirty="0">
                <a:ea typeface="PMingLiU" pitchFamily="18" charset="-120"/>
              </a:rPr>
              <a:t>, </a:t>
            </a:r>
            <a:r>
              <a:rPr lang="en-US" altLang="zh-TW" sz="2700" i="1" dirty="0">
                <a:ea typeface="PMingLiU" pitchFamily="18" charset="-120"/>
              </a:rPr>
              <a:t>E</a:t>
            </a:r>
            <a:r>
              <a:rPr lang="en-US" altLang="zh-TW" sz="2700" dirty="0">
                <a:ea typeface="PMingLiU" pitchFamily="18" charset="-120"/>
              </a:rPr>
              <a:t>):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Is a graph where we allow</a:t>
            </a:r>
            <a:endParaRPr lang="en-US" altLang="zh-TW" sz="2200" dirty="0">
              <a:ea typeface="PMingLiU" pitchFamily="18" charset="-120"/>
            </a:endParaRPr>
          </a:p>
          <a:p>
            <a:pPr lvl="2" eaLnBrk="1" hangingPunct="1"/>
            <a:r>
              <a:rPr lang="en-US" altLang="zh-TW" sz="2000" dirty="0">
                <a:ea typeface="PMingLiU" pitchFamily="18" charset="-120"/>
              </a:rPr>
              <a:t>A </a:t>
            </a:r>
            <a:r>
              <a:rPr lang="en-US" altLang="zh-TW" sz="2000" dirty="0">
                <a:solidFill>
                  <a:srgbClr val="FF0000"/>
                </a:solidFill>
                <a:ea typeface="PMingLiU" pitchFamily="18" charset="-120"/>
              </a:rPr>
              <a:t>loop</a:t>
            </a:r>
            <a:r>
              <a:rPr lang="en-US" altLang="zh-TW" sz="2000" dirty="0">
                <a:ea typeface="PMingLiU" pitchFamily="18" charset="-120"/>
              </a:rPr>
              <a:t>, i.e. an edge to join a vertex to itself and</a:t>
            </a:r>
            <a:endParaRPr lang="en-US" altLang="zh-TW" sz="2000" dirty="0">
              <a:ea typeface="PMingLiU" pitchFamily="18" charset="-120"/>
            </a:endParaRPr>
          </a:p>
          <a:p>
            <a:pPr lvl="2" eaLnBrk="1" hangingPunct="1"/>
            <a:r>
              <a:rPr lang="en-US" altLang="zh-TW" sz="2000" dirty="0">
                <a:solidFill>
                  <a:srgbClr val="FF0000"/>
                </a:solidFill>
                <a:ea typeface="PMingLiU" pitchFamily="18" charset="-120"/>
              </a:rPr>
              <a:t>Several edges</a:t>
            </a:r>
            <a:r>
              <a:rPr lang="en-US" altLang="zh-TW" sz="2000" dirty="0">
                <a:ea typeface="PMingLiU" pitchFamily="18" charset="-120"/>
              </a:rPr>
              <a:t> joining the same pair of vertices.</a:t>
            </a:r>
            <a:endParaRPr lang="en-US" altLang="zh-TW" sz="20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Such a graph is also called 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undirected multigraph</a:t>
            </a:r>
            <a:r>
              <a:rPr lang="en-US" altLang="zh-TW" sz="2200" dirty="0">
                <a:ea typeface="PMingLiU" pitchFamily="18" charset="-120"/>
              </a:rPr>
              <a:t>.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Examples:</a:t>
            </a:r>
            <a:endParaRPr lang="en-US" altLang="zh-TW" sz="2200" dirty="0">
              <a:ea typeface="PMingLiU" pitchFamily="18" charset="-120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49250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12.1. Multigraphs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29701" name="Picture 4" descr="fig3-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9288" y="4465638"/>
            <a:ext cx="2652712" cy="1757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TW" dirty="0">
                <a:ea typeface="PMingLiU" pitchFamily="18" charset="-120"/>
              </a:rPr>
              <a:t>Examples (continued):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Adjacency matrix of a multigraph: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endParaRPr lang="en-US" altLang="zh-TW" dirty="0">
              <a:ea typeface="PMingLiU" pitchFamily="18" charset="-120"/>
            </a:endParaRPr>
          </a:p>
          <a:p>
            <a:pPr lvl="2" eaLnBrk="1" hangingPunct="1"/>
            <a:endParaRPr lang="en-US" altLang="zh-TW" dirty="0">
              <a:ea typeface="PMingLiU" pitchFamily="18" charset="-120"/>
            </a:endParaRPr>
          </a:p>
          <a:p>
            <a:pPr lvl="2" eaLnBrk="1" hangingPunct="1"/>
            <a:endParaRPr lang="en-US" altLang="zh-TW" dirty="0">
              <a:ea typeface="PMingLiU" pitchFamily="18" charset="-120"/>
            </a:endParaRPr>
          </a:p>
          <a:p>
            <a:pPr lvl="2" eaLnBrk="1" hangingPunct="1">
              <a:lnSpc>
                <a:spcPct val="140000"/>
              </a:lnSpc>
            </a:pPr>
            <a:endParaRPr lang="en-US" altLang="zh-TW" dirty="0">
              <a:ea typeface="PMingLiU" pitchFamily="18" charset="-120"/>
            </a:endParaRPr>
          </a:p>
          <a:p>
            <a:pPr lvl="2" eaLnBrk="1" hangingPunct="1"/>
            <a:endParaRPr lang="en-US" altLang="zh-TW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deg(a) = 5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deg(4) = 4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027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12.1. Multigraphs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30726" name="Picture 4" descr="fig7-3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3883" y="2641283"/>
            <a:ext cx="1857375" cy="18573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727" name="Object 5"/>
          <p:cNvGraphicFramePr>
            <a:graphicFrameLocks noChangeAspect="1"/>
          </p:cNvGraphicFramePr>
          <p:nvPr/>
        </p:nvGraphicFramePr>
        <p:xfrm>
          <a:off x="5105400" y="2746375"/>
          <a:ext cx="1614488" cy="157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1803400" imgH="1752600" progId="Equation.3">
                  <p:embed/>
                </p:oleObj>
              </mc:Choice>
              <mc:Fallback>
                <p:oleObj name="" r:id="rId2" imgW="1803400" imgH="1752600" progId="Equation.3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05400" y="2746375"/>
                        <a:ext cx="1614488" cy="157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0278" name="Oval 6"/>
          <p:cNvSpPr>
            <a:spLocks noChangeArrowheads="1"/>
          </p:cNvSpPr>
          <p:nvPr/>
        </p:nvSpPr>
        <p:spPr bwMode="auto">
          <a:xfrm>
            <a:off x="5194300" y="2641600"/>
            <a:ext cx="304800" cy="41910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0279" name="Line 7"/>
          <p:cNvSpPr>
            <a:spLocks noChangeShapeType="1"/>
          </p:cNvSpPr>
          <p:nvPr/>
        </p:nvSpPr>
        <p:spPr bwMode="auto">
          <a:xfrm flipH="1" flipV="1">
            <a:off x="3556000" y="2755900"/>
            <a:ext cx="1663700" cy="127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tailEnd type="triangle" w="med" len="med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027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A 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directed graph</a:t>
            </a:r>
            <a:r>
              <a:rPr lang="en-US" altLang="zh-TW" sz="2700" dirty="0">
                <a:ea typeface="PMingLiU" pitchFamily="18" charset="-120"/>
              </a:rPr>
              <a:t> </a:t>
            </a:r>
            <a:r>
              <a:rPr lang="en-US" altLang="zh-TW" sz="2700" i="1" dirty="0">
                <a:ea typeface="PMingLiU" pitchFamily="18" charset="-120"/>
              </a:rPr>
              <a:t>G</a:t>
            </a:r>
            <a:r>
              <a:rPr lang="en-US" altLang="zh-TW" sz="2700" dirty="0">
                <a:ea typeface="PMingLiU" pitchFamily="18" charset="-120"/>
              </a:rPr>
              <a:t> = (</a:t>
            </a:r>
            <a:r>
              <a:rPr lang="en-US" altLang="zh-TW" sz="2700" i="1" dirty="0">
                <a:ea typeface="PMingLiU" pitchFamily="18" charset="-120"/>
              </a:rPr>
              <a:t>V</a:t>
            </a:r>
            <a:r>
              <a:rPr lang="en-US" altLang="zh-TW" sz="2700" dirty="0">
                <a:ea typeface="PMingLiU" pitchFamily="18" charset="-120"/>
              </a:rPr>
              <a:t>, </a:t>
            </a:r>
            <a:r>
              <a:rPr lang="en-US" altLang="zh-TW" sz="2700" i="1" dirty="0">
                <a:ea typeface="PMingLiU" pitchFamily="18" charset="-120"/>
              </a:rPr>
              <a:t>E</a:t>
            </a:r>
            <a:r>
              <a:rPr lang="en-US" altLang="zh-TW" sz="2700" dirty="0">
                <a:ea typeface="PMingLiU" pitchFamily="18" charset="-120"/>
              </a:rPr>
              <a:t>):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Is a graph where an edge represents a one-way relation only.</a:t>
            </a:r>
            <a:endParaRPr lang="en-US" altLang="zh-TW" sz="2200" dirty="0">
              <a:ea typeface="PMingLiU" pitchFamily="18" charset="-120"/>
            </a:endParaRPr>
          </a:p>
          <a:p>
            <a:pPr lvl="2" eaLnBrk="1" hangingPunct="1"/>
            <a:r>
              <a:rPr lang="en-US" altLang="zh-TW" sz="2000" dirty="0">
                <a:ea typeface="PMingLiU" pitchFamily="18" charset="-120"/>
              </a:rPr>
              <a:t>Cf. undirected graph – an edge represents two-way or symmetric relationship between two vertices.</a:t>
            </a:r>
            <a:endParaRPr lang="en-US" altLang="zh-TW" sz="20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The number of directed edges which 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initiate from</a:t>
            </a:r>
            <a:r>
              <a:rPr lang="en-US" altLang="zh-TW" sz="2200" dirty="0">
                <a:ea typeface="PMingLiU" pitchFamily="18" charset="-120"/>
              </a:rPr>
              <a:t> vertex </a:t>
            </a:r>
            <a:r>
              <a:rPr lang="en-US" altLang="zh-TW" sz="2200" i="1" dirty="0">
                <a:ea typeface="PMingLiU" pitchFamily="18" charset="-120"/>
              </a:rPr>
              <a:t>v</a:t>
            </a:r>
            <a:r>
              <a:rPr lang="en-US" altLang="zh-TW" sz="2200" dirty="0">
                <a:ea typeface="PMingLiU" pitchFamily="18" charset="-120"/>
              </a:rPr>
              <a:t> is called the outdegree of </a:t>
            </a:r>
            <a:r>
              <a:rPr lang="en-US" altLang="zh-TW" sz="2200" i="1" dirty="0">
                <a:ea typeface="PMingLiU" pitchFamily="18" charset="-120"/>
              </a:rPr>
              <a:t>v</a:t>
            </a:r>
            <a:r>
              <a:rPr lang="en-US" altLang="zh-TW" sz="2200" dirty="0">
                <a:ea typeface="PMingLiU" pitchFamily="18" charset="-120"/>
              </a:rPr>
              <a:t> or 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outdeg(</a:t>
            </a:r>
            <a:r>
              <a:rPr lang="en-US" altLang="zh-TW" sz="2200" i="1" dirty="0">
                <a:solidFill>
                  <a:srgbClr val="FF0000"/>
                </a:solidFill>
                <a:ea typeface="PMingLiU" pitchFamily="18" charset="-120"/>
              </a:rPr>
              <a:t>v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)</a:t>
            </a:r>
            <a:r>
              <a:rPr lang="en-US" altLang="zh-TW" sz="2200" dirty="0">
                <a:ea typeface="PMingLiU" pitchFamily="18" charset="-120"/>
              </a:rPr>
              <a:t>.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The number of directed edges which 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terminate at</a:t>
            </a:r>
            <a:r>
              <a:rPr lang="en-US" altLang="zh-TW" sz="2200" dirty="0">
                <a:ea typeface="PMingLiU" pitchFamily="18" charset="-120"/>
              </a:rPr>
              <a:t> vertex </a:t>
            </a:r>
            <a:r>
              <a:rPr lang="en-US" altLang="zh-TW" sz="2200" i="1" dirty="0">
                <a:ea typeface="PMingLiU" pitchFamily="18" charset="-120"/>
              </a:rPr>
              <a:t>v</a:t>
            </a:r>
            <a:r>
              <a:rPr lang="en-US" altLang="zh-TW" sz="2200" dirty="0">
                <a:ea typeface="PMingLiU" pitchFamily="18" charset="-120"/>
              </a:rPr>
              <a:t> is called the indegree of </a:t>
            </a:r>
            <a:r>
              <a:rPr lang="en-US" altLang="zh-TW" sz="2200" i="1" dirty="0">
                <a:ea typeface="PMingLiU" pitchFamily="18" charset="-120"/>
              </a:rPr>
              <a:t>v</a:t>
            </a:r>
            <a:r>
              <a:rPr lang="en-US" altLang="zh-TW" sz="2200" dirty="0">
                <a:ea typeface="PMingLiU" pitchFamily="18" charset="-120"/>
              </a:rPr>
              <a:t> or 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indeg(</a:t>
            </a:r>
            <a:r>
              <a:rPr lang="en-US" altLang="zh-TW" sz="2200" i="1" dirty="0">
                <a:solidFill>
                  <a:srgbClr val="FF0000"/>
                </a:solidFill>
                <a:ea typeface="PMingLiU" pitchFamily="18" charset="-120"/>
              </a:rPr>
              <a:t>v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)</a:t>
            </a:r>
            <a:r>
              <a:rPr lang="en-US" altLang="zh-TW" sz="2200" dirty="0">
                <a:ea typeface="PMingLiU" pitchFamily="18" charset="-120"/>
              </a:rPr>
              <a:t>.</a:t>
            </a:r>
            <a:endParaRPr lang="en-US" altLang="zh-TW" sz="2200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129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12.2. Directed Graphs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TW" sz="3400" dirty="0">
                <a:ea typeface="PMingLiU" pitchFamily="18" charset="-120"/>
              </a:rPr>
              <a:t>Theorem:</a:t>
            </a:r>
            <a:endParaRPr lang="en-US" altLang="zh-TW" sz="3400" dirty="0">
              <a:ea typeface="PMingLiU" pitchFamily="18" charset="-120"/>
            </a:endParaRPr>
          </a:p>
          <a:p>
            <a:pPr lvl="1" eaLnBrk="1" hangingPunct="1">
              <a:buFontTx/>
              <a:buNone/>
            </a:pPr>
            <a:endParaRPr lang="en-US" altLang="zh-TW" sz="3400" dirty="0">
              <a:ea typeface="PMingLiU" pitchFamily="18" charset="-120"/>
            </a:endParaRPr>
          </a:p>
        </p:txBody>
      </p:sp>
      <p:sp>
        <p:nvSpPr>
          <p:cNvPr id="95232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12.2. Directed Graphs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868488" y="2921000"/>
          <a:ext cx="4919662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114800" imgH="584200" progId="Equation.3">
                  <p:embed/>
                </p:oleObj>
              </mc:Choice>
              <mc:Fallback>
                <p:oleObj name="" r:id="rId1" imgW="4114800" imgH="584200" progId="Equation.3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8488" y="2921000"/>
                        <a:ext cx="4919662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TW" dirty="0">
                <a:ea typeface="PMingLiU" pitchFamily="18" charset="-120"/>
              </a:rPr>
              <a:t>Examples (continued):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Adjacency matrix of a directed graph: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endParaRPr lang="zh-TW" altLang="en-US" dirty="0">
              <a:ea typeface="PMingLiU" pitchFamily="18" charset="-120"/>
            </a:endParaRPr>
          </a:p>
          <a:p>
            <a:pPr lvl="2" eaLnBrk="1" hangingPunct="1"/>
            <a:endParaRPr lang="zh-TW" altLang="en-US" dirty="0">
              <a:ea typeface="PMingLiU" pitchFamily="18" charset="-120"/>
            </a:endParaRPr>
          </a:p>
          <a:p>
            <a:pPr lvl="2" eaLnBrk="1" hangingPunct="1"/>
            <a:endParaRPr lang="zh-TW" altLang="en-US" dirty="0">
              <a:ea typeface="PMingLiU" pitchFamily="18" charset="-120"/>
            </a:endParaRPr>
          </a:p>
          <a:p>
            <a:pPr lvl="2" eaLnBrk="1" hangingPunct="1"/>
            <a:endParaRPr lang="zh-TW" altLang="en-US" dirty="0">
              <a:ea typeface="PMingLiU" pitchFamily="18" charset="-120"/>
            </a:endParaRPr>
          </a:p>
          <a:p>
            <a:pPr lvl="2" eaLnBrk="1" hangingPunct="1"/>
            <a:endParaRPr lang="zh-TW" altLang="en-US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outdeg(V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) = 1, indeg(V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) = 2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outdeg(V</a:t>
            </a:r>
            <a:r>
              <a:rPr lang="en-US" altLang="zh-TW" baseline="-25000" dirty="0">
                <a:ea typeface="PMingLiU" pitchFamily="18" charset="-120"/>
              </a:rPr>
              <a:t>3</a:t>
            </a:r>
            <a:r>
              <a:rPr lang="en-US" altLang="zh-TW" dirty="0">
                <a:ea typeface="PMingLiU" pitchFamily="18" charset="-120"/>
              </a:rPr>
              <a:t>) = 0, indeg(V</a:t>
            </a:r>
            <a:r>
              <a:rPr lang="en-US" altLang="zh-TW" baseline="-25000" dirty="0">
                <a:ea typeface="PMingLiU" pitchFamily="18" charset="-120"/>
              </a:rPr>
              <a:t>3</a:t>
            </a:r>
            <a:r>
              <a:rPr lang="en-US" altLang="zh-TW" dirty="0">
                <a:ea typeface="PMingLiU" pitchFamily="18" charset="-120"/>
              </a:rPr>
              <a:t>) = 2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outdeg(V</a:t>
            </a:r>
            <a:r>
              <a:rPr lang="en-US" altLang="zh-TW" baseline="-25000" dirty="0">
                <a:ea typeface="PMingLiU" pitchFamily="18" charset="-120"/>
              </a:rPr>
              <a:t>4</a:t>
            </a:r>
            <a:r>
              <a:rPr lang="en-US" altLang="zh-TW" dirty="0">
                <a:ea typeface="PMingLiU" pitchFamily="18" charset="-120"/>
              </a:rPr>
              <a:t>) = 2, indeg(V</a:t>
            </a:r>
            <a:r>
              <a:rPr lang="en-US" altLang="zh-TW" baseline="-25000" dirty="0">
                <a:ea typeface="PMingLiU" pitchFamily="18" charset="-120"/>
              </a:rPr>
              <a:t>4</a:t>
            </a:r>
            <a:r>
              <a:rPr lang="en-US" altLang="zh-TW" dirty="0">
                <a:ea typeface="PMingLiU" pitchFamily="18" charset="-120"/>
              </a:rPr>
              <a:t>) = 0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334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12.2. Directed Graphs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33798" name="Picture 4" descr="fig3-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2362200"/>
            <a:ext cx="5268595" cy="1622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>
                <a:ea typeface="PMingLiU" pitchFamily="18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directed multigraph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i="1" dirty="0">
                <a:ea typeface="PMingLiU" pitchFamily="18" charset="-120"/>
              </a:rPr>
              <a:t>G</a:t>
            </a:r>
            <a:r>
              <a:rPr lang="en-US" altLang="zh-TW" dirty="0">
                <a:ea typeface="PMingLiU" pitchFamily="18" charset="-120"/>
              </a:rPr>
              <a:t> = (</a:t>
            </a:r>
            <a:r>
              <a:rPr lang="en-US" altLang="zh-TW" i="1" dirty="0">
                <a:ea typeface="PMingLiU" pitchFamily="18" charset="-120"/>
              </a:rPr>
              <a:t>V</a:t>
            </a:r>
            <a:r>
              <a:rPr lang="en-US" altLang="zh-TW" dirty="0">
                <a:ea typeface="PMingLiU" pitchFamily="18" charset="-120"/>
              </a:rPr>
              <a:t>, </a:t>
            </a:r>
            <a:r>
              <a:rPr lang="en-US" altLang="zh-TW" i="1" dirty="0">
                <a:ea typeface="PMingLiU" pitchFamily="18" charset="-120"/>
              </a:rPr>
              <a:t>E</a:t>
            </a:r>
            <a:r>
              <a:rPr lang="en-US" altLang="zh-TW" dirty="0">
                <a:ea typeface="PMingLiU" pitchFamily="18" charset="-120"/>
              </a:rPr>
              <a:t>):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Is a directed graph where we allow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sz="2000" dirty="0">
                <a:ea typeface="PMingLiU" pitchFamily="18" charset="-120"/>
              </a:rPr>
              <a:t>A </a:t>
            </a:r>
            <a:r>
              <a:rPr lang="en-US" altLang="zh-TW" sz="2000" dirty="0">
                <a:solidFill>
                  <a:srgbClr val="FF0000"/>
                </a:solidFill>
                <a:ea typeface="PMingLiU" pitchFamily="18" charset="-120"/>
              </a:rPr>
              <a:t>directed</a:t>
            </a:r>
            <a:r>
              <a:rPr lang="en-US" altLang="zh-TW" sz="2000" dirty="0"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a typeface="PMingLiU" pitchFamily="18" charset="-120"/>
              </a:rPr>
              <a:t>loop</a:t>
            </a:r>
            <a:r>
              <a:rPr lang="en-US" altLang="zh-TW" sz="2000" dirty="0">
                <a:ea typeface="PMingLiU" pitchFamily="18" charset="-120"/>
              </a:rPr>
              <a:t>, i.e. a directed edge from a vertex to itself and</a:t>
            </a:r>
            <a:endParaRPr lang="en-US" altLang="zh-TW" sz="2000" dirty="0">
              <a:ea typeface="PMingLiU" pitchFamily="18" charset="-120"/>
            </a:endParaRPr>
          </a:p>
          <a:p>
            <a:pPr lvl="2" eaLnBrk="1" hangingPunct="1"/>
            <a:r>
              <a:rPr lang="en-US" altLang="zh-TW" sz="2000" dirty="0">
                <a:solidFill>
                  <a:srgbClr val="FF0000"/>
                </a:solidFill>
                <a:ea typeface="PMingLiU" pitchFamily="18" charset="-120"/>
              </a:rPr>
              <a:t>Several parallel directed edges</a:t>
            </a:r>
            <a:r>
              <a:rPr lang="en-US" altLang="zh-TW" sz="2000" dirty="0">
                <a:ea typeface="PMingLiU" pitchFamily="18" charset="-120"/>
              </a:rPr>
              <a:t> from a vertex to another.</a:t>
            </a:r>
            <a:endParaRPr lang="en-US" altLang="zh-TW" sz="2000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Examples: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539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12.3. Directed Multigraphs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35846" name="Picture 4" descr="fig3-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6713" y="4181475"/>
            <a:ext cx="2879725" cy="2039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A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</a:t>
            </a:r>
            <a:r>
              <a:rPr lang="en-US" altLang="zh-TW" sz="2700" i="1" dirty="0">
                <a:solidFill>
                  <a:srgbClr val="FF0000"/>
                </a:solidFill>
                <a:ea typeface="PMingLiU" pitchFamily="18" charset="-120"/>
              </a:rPr>
              <a:t>u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-</a:t>
            </a:r>
            <a:r>
              <a:rPr lang="en-US" altLang="zh-TW" sz="2700" i="1" dirty="0">
                <a:solidFill>
                  <a:srgbClr val="FF0000"/>
                </a:solidFill>
                <a:ea typeface="PMingLiU" pitchFamily="18" charset="-120"/>
              </a:rPr>
              <a:t>v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walk </a:t>
            </a:r>
            <a:r>
              <a:rPr lang="en-US" altLang="zh-TW" sz="2700" dirty="0">
                <a:ea typeface="PMingLiU" pitchFamily="18" charset="-120"/>
              </a:rPr>
              <a:t>from </a:t>
            </a:r>
            <a:r>
              <a:rPr lang="en-US" altLang="zh-TW" sz="2700" i="1" dirty="0">
                <a:ea typeface="PMingLiU" pitchFamily="18" charset="-120"/>
              </a:rPr>
              <a:t>u</a:t>
            </a:r>
            <a:r>
              <a:rPr lang="en-US" altLang="zh-TW" sz="2700" dirty="0">
                <a:ea typeface="PMingLiU" pitchFamily="18" charset="-120"/>
              </a:rPr>
              <a:t> to </a:t>
            </a:r>
            <a:r>
              <a:rPr lang="en-US" altLang="zh-TW" sz="2700" i="1" dirty="0">
                <a:ea typeface="PMingLiU" pitchFamily="18" charset="-120"/>
              </a:rPr>
              <a:t>v</a:t>
            </a:r>
            <a:r>
              <a:rPr lang="en-US" altLang="zh-TW" sz="2700" dirty="0">
                <a:ea typeface="PMingLiU" pitchFamily="18" charset="-120"/>
              </a:rPr>
              <a:t>: 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Is an alternating sequence of vertices and edges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2200" dirty="0">
                <a:ea typeface="PMingLiU" pitchFamily="18" charset="-120"/>
              </a:rPr>
              <a:t>		  V</a:t>
            </a:r>
            <a:r>
              <a:rPr lang="en-US" altLang="zh-TW" sz="2200" baseline="-25000" dirty="0">
                <a:ea typeface="PMingLiU" pitchFamily="18" charset="-120"/>
              </a:rPr>
              <a:t>1</a:t>
            </a:r>
            <a:r>
              <a:rPr lang="en-US" altLang="zh-TW" sz="2200" dirty="0">
                <a:ea typeface="PMingLiU" pitchFamily="18" charset="-120"/>
              </a:rPr>
              <a:t>, e</a:t>
            </a:r>
            <a:r>
              <a:rPr lang="en-US" altLang="zh-TW" sz="2200" baseline="-25000" dirty="0">
                <a:ea typeface="PMingLiU" pitchFamily="18" charset="-120"/>
              </a:rPr>
              <a:t>1</a:t>
            </a:r>
            <a:r>
              <a:rPr lang="en-US" altLang="zh-TW" sz="2200" dirty="0">
                <a:ea typeface="PMingLiU" pitchFamily="18" charset="-120"/>
              </a:rPr>
              <a:t>, V</a:t>
            </a:r>
            <a:r>
              <a:rPr lang="en-US" altLang="zh-TW" sz="2200" baseline="-25000" dirty="0">
                <a:ea typeface="PMingLiU" pitchFamily="18" charset="-120"/>
              </a:rPr>
              <a:t>2</a:t>
            </a:r>
            <a:r>
              <a:rPr lang="en-US" altLang="zh-TW" sz="2200" dirty="0">
                <a:ea typeface="PMingLiU" pitchFamily="18" charset="-120"/>
              </a:rPr>
              <a:t>, e</a:t>
            </a:r>
            <a:r>
              <a:rPr lang="en-US" altLang="zh-TW" sz="2200" baseline="-25000" dirty="0">
                <a:ea typeface="PMingLiU" pitchFamily="18" charset="-120"/>
              </a:rPr>
              <a:t>2</a:t>
            </a:r>
            <a:r>
              <a:rPr lang="en-US" altLang="zh-TW" sz="2200" dirty="0">
                <a:ea typeface="PMingLiU" pitchFamily="18" charset="-120"/>
              </a:rPr>
              <a:t>, V</a:t>
            </a:r>
            <a:r>
              <a:rPr lang="en-US" altLang="zh-TW" sz="2200" baseline="-25000" dirty="0">
                <a:ea typeface="PMingLiU" pitchFamily="18" charset="-120"/>
              </a:rPr>
              <a:t>3</a:t>
            </a:r>
            <a:r>
              <a:rPr lang="en-US" altLang="zh-TW" sz="2200" dirty="0">
                <a:ea typeface="PMingLiU" pitchFamily="18" charset="-120"/>
              </a:rPr>
              <a:t>, e</a:t>
            </a:r>
            <a:r>
              <a:rPr lang="en-US" altLang="zh-TW" sz="2200" baseline="-25000" dirty="0">
                <a:ea typeface="PMingLiU" pitchFamily="18" charset="-120"/>
              </a:rPr>
              <a:t>3</a:t>
            </a:r>
            <a:r>
              <a:rPr lang="en-US" altLang="zh-TW" sz="2200" dirty="0">
                <a:ea typeface="PMingLiU" pitchFamily="18" charset="-120"/>
              </a:rPr>
              <a:t>, 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, V</a:t>
            </a: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, e</a:t>
            </a: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, V</a:t>
            </a: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n+1</a:t>
            </a:r>
            <a:endParaRPr lang="en-US" altLang="zh-TW" sz="2200" baseline="-25000" dirty="0">
              <a:ea typeface="PMingLiU" pitchFamily="18" charset="-120"/>
              <a:sym typeface="Symbol" panose="05050102010706020507" pitchFamily="18" charset="2"/>
            </a:endParaRPr>
          </a:p>
          <a:p>
            <a:pPr lvl="1" eaLnBrk="1" hangingPunct="1">
              <a:buFontTx/>
              <a:buNone/>
            </a:pP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	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where </a:t>
            </a:r>
            <a:endParaRPr lang="en-US" altLang="zh-TW" sz="2200" dirty="0">
              <a:ea typeface="PMingLiU" pitchFamily="18" charset="-120"/>
              <a:sym typeface="Symbol" panose="05050102010706020507" pitchFamily="18" charset="2"/>
            </a:endParaRPr>
          </a:p>
          <a:p>
            <a:pPr lvl="2" eaLnBrk="1" hangingPunct="1">
              <a:buFont typeface="Wingdings 2" panose="05020102010507070707" pitchFamily="18" charset="2"/>
              <a:buChar char=""/>
            </a:pP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the first vertex V</a:t>
            </a:r>
            <a:r>
              <a:rPr lang="en-US" altLang="zh-TW" sz="2000" baseline="-25000" dirty="0">
                <a:ea typeface="PMingLiU" pitchFamily="18" charset="-120"/>
                <a:sym typeface="Symbol" panose="05050102010706020507" pitchFamily="18" charset="2"/>
              </a:rPr>
              <a:t>1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is </a:t>
            </a:r>
            <a:r>
              <a:rPr lang="en-US" altLang="zh-TW" sz="2000" i="1" dirty="0">
                <a:ea typeface="PMingLiU" pitchFamily="18" charset="-120"/>
                <a:sym typeface="Symbol" panose="05050102010706020507" pitchFamily="18" charset="2"/>
              </a:rPr>
              <a:t>u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and </a:t>
            </a:r>
            <a:endParaRPr lang="en-US" altLang="zh-TW" sz="2000" dirty="0">
              <a:ea typeface="PMingLiU" pitchFamily="18" charset="-120"/>
              <a:sym typeface="Symbol" panose="05050102010706020507" pitchFamily="18" charset="2"/>
            </a:endParaRPr>
          </a:p>
          <a:p>
            <a:pPr lvl="2" eaLnBrk="1" hangingPunct="1">
              <a:buFont typeface="Wingdings 2" panose="05020102010507070707" pitchFamily="18" charset="2"/>
              <a:buChar char=""/>
            </a:pP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the last vertex V</a:t>
            </a:r>
            <a:r>
              <a:rPr lang="en-US" altLang="zh-TW" sz="2000" baseline="-25000" dirty="0">
                <a:ea typeface="PMingLiU" pitchFamily="18" charset="-120"/>
                <a:sym typeface="Symbol" panose="05050102010706020507" pitchFamily="18" charset="2"/>
              </a:rPr>
              <a:t>n+1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is </a:t>
            </a:r>
            <a:r>
              <a:rPr lang="en-US" altLang="zh-TW" sz="2000" i="1" dirty="0">
                <a:ea typeface="PMingLiU" pitchFamily="18" charset="-120"/>
                <a:sym typeface="Symbol" panose="05050102010706020507" pitchFamily="18" charset="2"/>
              </a:rPr>
              <a:t>v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and</a:t>
            </a:r>
            <a:endParaRPr lang="en-US" altLang="zh-TW" sz="2000" dirty="0">
              <a:ea typeface="PMingLiU" pitchFamily="18" charset="-120"/>
              <a:sym typeface="Symbol" panose="05050102010706020507" pitchFamily="18" charset="2"/>
            </a:endParaRPr>
          </a:p>
          <a:p>
            <a:pPr lvl="2" eaLnBrk="1" hangingPunct="1">
              <a:buFont typeface="Wingdings 2" panose="05020102010507070707" pitchFamily="18" charset="2"/>
              <a:buChar char=""/>
            </a:pP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the edge e</a:t>
            </a:r>
            <a:r>
              <a:rPr lang="en-US" altLang="zh-TW" sz="2000" baseline="-25000" dirty="0">
                <a:ea typeface="PMingLiU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joins V</a:t>
            </a:r>
            <a:r>
              <a:rPr lang="en-US" altLang="zh-TW" sz="2000" baseline="-25000" dirty="0">
                <a:ea typeface="PMingLiU" pitchFamily="18" charset="-120"/>
                <a:sym typeface="Symbol" panose="05050102010706020507" pitchFamily="18" charset="2"/>
              </a:rPr>
              <a:t>i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and V</a:t>
            </a:r>
            <a:r>
              <a:rPr lang="en-US" altLang="zh-TW" sz="2000" baseline="-25000" dirty="0">
                <a:ea typeface="PMingLiU" pitchFamily="18" charset="-120"/>
                <a:sym typeface="Symbol" panose="05050102010706020507" pitchFamily="18" charset="2"/>
              </a:rPr>
              <a:t>i+1</a:t>
            </a:r>
            <a:r>
              <a:rPr lang="en-US" altLang="zh-TW" sz="2000" dirty="0">
                <a:ea typeface="PMingLiU" pitchFamily="18" charset="-120"/>
                <a:sym typeface="Symbol" panose="05050102010706020507" pitchFamily="18" charset="2"/>
              </a:rPr>
              <a:t> for i = 1, 2, , n.</a:t>
            </a:r>
            <a:endParaRPr lang="en-US" altLang="zh-TW" sz="2000" dirty="0">
              <a:ea typeface="PMingLiU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The length of this walk is </a:t>
            </a:r>
            <a:r>
              <a:rPr lang="en-US" altLang="zh-TW" sz="2200" i="1" dirty="0">
                <a:ea typeface="PMingLiU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.</a:t>
            </a:r>
            <a:endParaRPr lang="en-US" altLang="zh-TW" sz="2200" dirty="0">
              <a:ea typeface="PMingLiU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A walk provides a way of describing how to go from one vertex to another by following edges.</a:t>
            </a:r>
            <a:endParaRPr lang="en-US" altLang="zh-TW" sz="2200" dirty="0">
              <a:ea typeface="PMingLiU" pitchFamily="18" charset="-120"/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TW" sz="2000" dirty="0">
                <a:solidFill>
                  <a:srgbClr val="FF0000"/>
                </a:solidFill>
                <a:ea typeface="PMingLiU" pitchFamily="18" charset="-120"/>
              </a:rPr>
              <a:t>The vertices and the edges may be repeated.</a:t>
            </a:r>
            <a:endParaRPr lang="en-US" altLang="zh-TW" sz="2000" dirty="0">
              <a:solidFill>
                <a:srgbClr val="FF0000"/>
              </a:solidFill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95641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12.4. Paths and Circuits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2000" y="5715000"/>
            <a:ext cx="701548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/>
              <a:t>a path is a sequence of edges that begins at a vertex of a graph and travels from</a:t>
            </a:r>
            <a:endParaRPr lang="en-US" sz="1400"/>
          </a:p>
          <a:p>
            <a:r>
              <a:rPr lang="en-US" sz="1400"/>
              <a:t>vertex to vertex along edges of the graph. As the path travels along its edges, it visits the vertices along this path, that is, the endpoints of t</a:t>
            </a:r>
            <a:endParaRPr 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9523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724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multigraph </a:t>
            </a:r>
            <a:r>
              <a:rPr lang="en-US" altLang="en-US" sz="2800" dirty="0">
                <a:sym typeface="Symbol" panose="05050102010706020507" pitchFamily="18" charset="2"/>
              </a:rPr>
              <a:t>G = (V, E) consists of a set V of vertices, a set E of edges, and a function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f from E to {{u, v} | u, v  V, u  v}.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edges 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and 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are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multiple or parallel edges</a:t>
            </a:r>
            <a:r>
              <a:rPr lang="en-US" altLang="en-US" sz="2800" dirty="0">
                <a:sym typeface="Symbol" panose="05050102010706020507" pitchFamily="18" charset="2"/>
              </a:rPr>
              <a:t> if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) =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FF3300"/>
                </a:solidFill>
                <a:sym typeface="Symbol" panose="05050102010706020507" pitchFamily="18" charset="2"/>
              </a:rPr>
              <a:t>Note:</a:t>
            </a:r>
            <a:endParaRPr lang="en-US" altLang="en-US" sz="2800" b="1" dirty="0">
              <a:solidFill>
                <a:srgbClr val="FF3300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  Edges in multigraphs are not necessarily defined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   as pairs, but can be of any type.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ym typeface="Symbol" panose="05050102010706020507" pitchFamily="18" charset="2"/>
              </a:rPr>
              <a:t>  No loops are allowed in multigraphs (u  v).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9523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9523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14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9523">
                                            <p:txEl>
                                              <p:charRg st="14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9523">
                                            <p:txEl>
                                              <p:charRg st="143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21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9523">
                                            <p:txEl>
                                              <p:charRg st="21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9523">
                                            <p:txEl>
                                              <p:charRg st="21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22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9523">
                                            <p:txEl>
                                              <p:charRg st="22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9523">
                                            <p:txEl>
                                              <p:charRg st="225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3">
                                            <p:txEl>
                                              <p:charRg st="314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9523">
                                            <p:txEl>
                                              <p:charRg st="314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9523">
                                            <p:txEl>
                                              <p:charRg st="314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2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A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</a:t>
            </a:r>
            <a:r>
              <a:rPr lang="en-US" altLang="zh-TW" sz="2700" i="1" dirty="0">
                <a:solidFill>
                  <a:srgbClr val="FF0000"/>
                </a:solidFill>
                <a:ea typeface="PMingLiU" pitchFamily="18" charset="-120"/>
              </a:rPr>
              <a:t>u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-</a:t>
            </a:r>
            <a:r>
              <a:rPr lang="en-US" altLang="zh-TW" sz="2700" i="1" dirty="0">
                <a:solidFill>
                  <a:srgbClr val="FF0000"/>
                </a:solidFill>
                <a:ea typeface="PMingLiU" pitchFamily="18" charset="-120"/>
              </a:rPr>
              <a:t>v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path</a:t>
            </a:r>
            <a:r>
              <a:rPr lang="en-US" altLang="zh-TW" sz="2700" dirty="0">
                <a:ea typeface="PMingLiU" pitchFamily="18" charset="-120"/>
              </a:rPr>
              <a:t>: 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Is a walk from </a:t>
            </a:r>
            <a:r>
              <a:rPr lang="en-US" altLang="zh-TW" sz="2200" i="1" dirty="0">
                <a:ea typeface="PMingLiU" pitchFamily="18" charset="-120"/>
              </a:rPr>
              <a:t>u</a:t>
            </a:r>
            <a:r>
              <a:rPr lang="en-US" altLang="zh-TW" sz="2200" dirty="0">
                <a:ea typeface="PMingLiU" pitchFamily="18" charset="-120"/>
              </a:rPr>
              <a:t> to </a:t>
            </a:r>
            <a:r>
              <a:rPr lang="en-US" altLang="zh-TW" sz="2200" i="1" dirty="0">
                <a:ea typeface="PMingLiU" pitchFamily="18" charset="-120"/>
              </a:rPr>
              <a:t>v</a:t>
            </a:r>
            <a:r>
              <a:rPr lang="en-US" altLang="zh-TW" sz="2200" dirty="0">
                <a:ea typeface="PMingLiU" pitchFamily="18" charset="-120"/>
              </a:rPr>
              <a:t> in which no vertex, and hence, no edge is repeated.</a:t>
            </a:r>
            <a:endParaRPr lang="en-US" altLang="zh-TW" sz="2200" dirty="0">
              <a:ea typeface="PMingLiU" pitchFamily="18" charset="-120"/>
            </a:endParaRPr>
          </a:p>
          <a:p>
            <a:pPr eaLnBrk="1" hangingPunct="1"/>
            <a:r>
              <a:rPr lang="en-US" altLang="zh-TW" sz="2700" dirty="0">
                <a:ea typeface="PMingLiU" pitchFamily="18" charset="-120"/>
              </a:rPr>
              <a:t>A 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circuit</a:t>
            </a:r>
            <a:r>
              <a:rPr lang="en-US" altLang="zh-TW" sz="2700" dirty="0">
                <a:ea typeface="PMingLiU" pitchFamily="18" charset="-120"/>
              </a:rPr>
              <a:t>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Is an walk that begins and ends at the same vertex, i.e. if </a:t>
            </a:r>
            <a:r>
              <a:rPr lang="en-US" altLang="zh-TW" sz="2200" i="1" dirty="0">
                <a:ea typeface="PMingLiU" pitchFamily="18" charset="-120"/>
              </a:rPr>
              <a:t>u</a:t>
            </a:r>
            <a:r>
              <a:rPr lang="en-US" altLang="zh-TW" sz="2200" dirty="0">
                <a:ea typeface="PMingLiU" pitchFamily="18" charset="-120"/>
              </a:rPr>
              <a:t> = </a:t>
            </a:r>
            <a:r>
              <a:rPr lang="en-US" altLang="zh-TW" sz="2200" i="1" dirty="0">
                <a:ea typeface="PMingLiU" pitchFamily="18" charset="-120"/>
              </a:rPr>
              <a:t>v</a:t>
            </a:r>
            <a:r>
              <a:rPr lang="en-US" altLang="zh-TW" sz="2200" dirty="0">
                <a:ea typeface="PMingLiU" pitchFamily="18" charset="-120"/>
              </a:rPr>
              <a:t>, and no edge is repeated.</a:t>
            </a:r>
            <a:endParaRPr lang="en-US" altLang="zh-TW" sz="2200" dirty="0">
              <a:ea typeface="PMingLiU" pitchFamily="18" charset="-120"/>
            </a:endParaRPr>
          </a:p>
          <a:p>
            <a:pPr eaLnBrk="1" hangingPunct="1"/>
            <a:r>
              <a:rPr lang="en-US" altLang="zh-TW" sz="2700" dirty="0">
                <a:ea typeface="PMingLiU" pitchFamily="18" charset="-120"/>
              </a:rPr>
              <a:t>When there is no chance of confusion, a path can be represented by: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The vertices V</a:t>
            </a:r>
            <a:r>
              <a:rPr lang="en-US" altLang="zh-TW" sz="2200" baseline="-25000" dirty="0">
                <a:ea typeface="PMingLiU" pitchFamily="18" charset="-120"/>
              </a:rPr>
              <a:t>1</a:t>
            </a:r>
            <a:r>
              <a:rPr lang="en-US" altLang="zh-TW" sz="2200" dirty="0">
                <a:ea typeface="PMingLiU" pitchFamily="18" charset="-120"/>
              </a:rPr>
              <a:t>, V</a:t>
            </a:r>
            <a:r>
              <a:rPr lang="en-US" altLang="zh-TW" sz="2200" baseline="-25000" dirty="0">
                <a:ea typeface="PMingLiU" pitchFamily="18" charset="-120"/>
              </a:rPr>
              <a:t>2</a:t>
            </a:r>
            <a:r>
              <a:rPr lang="en-US" altLang="zh-TW" sz="2200" dirty="0">
                <a:ea typeface="PMingLiU" pitchFamily="18" charset="-120"/>
              </a:rPr>
              <a:t>, V</a:t>
            </a:r>
            <a:r>
              <a:rPr lang="en-US" altLang="zh-TW" sz="2200" baseline="-25000" dirty="0">
                <a:ea typeface="PMingLiU" pitchFamily="18" charset="-120"/>
              </a:rPr>
              <a:t>3</a:t>
            </a:r>
            <a:r>
              <a:rPr lang="en-US" altLang="zh-TW" sz="2200" dirty="0">
                <a:ea typeface="PMingLiU" pitchFamily="18" charset="-120"/>
              </a:rPr>
              <a:t>, 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, V</a:t>
            </a: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, V</a:t>
            </a: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n+1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 only or</a:t>
            </a:r>
            <a:endParaRPr lang="en-US" altLang="zh-TW" sz="2200" dirty="0">
              <a:ea typeface="PMingLiU" pitchFamily="18" charset="-120"/>
              <a:sym typeface="Symbol" panose="05050102010706020507" pitchFamily="18" charset="2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The edges </a:t>
            </a:r>
            <a:r>
              <a:rPr lang="en-US" altLang="zh-TW" sz="2200" dirty="0">
                <a:ea typeface="PMingLiU" pitchFamily="18" charset="-120"/>
              </a:rPr>
              <a:t>e</a:t>
            </a:r>
            <a:r>
              <a:rPr lang="en-US" altLang="zh-TW" sz="2200" baseline="-25000" dirty="0">
                <a:ea typeface="PMingLiU" pitchFamily="18" charset="-120"/>
              </a:rPr>
              <a:t>1</a:t>
            </a:r>
            <a:r>
              <a:rPr lang="en-US" altLang="zh-TW" sz="2200" dirty="0">
                <a:ea typeface="PMingLiU" pitchFamily="18" charset="-120"/>
              </a:rPr>
              <a:t>, e</a:t>
            </a:r>
            <a:r>
              <a:rPr lang="en-US" altLang="zh-TW" sz="2200" baseline="-25000" dirty="0">
                <a:ea typeface="PMingLiU" pitchFamily="18" charset="-120"/>
              </a:rPr>
              <a:t>2</a:t>
            </a:r>
            <a:r>
              <a:rPr lang="en-US" altLang="zh-TW" sz="2200" dirty="0">
                <a:ea typeface="PMingLiU" pitchFamily="18" charset="-120"/>
              </a:rPr>
              <a:t>, e</a:t>
            </a:r>
            <a:r>
              <a:rPr lang="en-US" altLang="zh-TW" sz="2200" baseline="-25000" dirty="0">
                <a:ea typeface="PMingLiU" pitchFamily="18" charset="-120"/>
              </a:rPr>
              <a:t>3</a:t>
            </a:r>
            <a:r>
              <a:rPr lang="en-US" altLang="zh-TW" sz="2200" dirty="0">
                <a:ea typeface="PMingLiU" pitchFamily="18" charset="-120"/>
              </a:rPr>
              <a:t>, 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, e</a:t>
            </a:r>
            <a:r>
              <a:rPr lang="en-US" altLang="zh-TW" sz="2200" baseline="-25000" dirty="0">
                <a:ea typeface="PMingLiU" pitchFamily="18" charset="-120"/>
                <a:sym typeface="Symbol" panose="05050102010706020507" pitchFamily="18" charset="2"/>
              </a:rPr>
              <a:t>n</a:t>
            </a:r>
            <a:r>
              <a:rPr lang="en-US" altLang="zh-TW" sz="2200" dirty="0">
                <a:ea typeface="PMingLiU" pitchFamily="18" charset="-120"/>
                <a:sym typeface="Symbol" panose="05050102010706020507" pitchFamily="18" charset="2"/>
              </a:rPr>
              <a:t> only.</a:t>
            </a:r>
            <a:endParaRPr lang="en-US" altLang="zh-TW" sz="2200" dirty="0">
              <a:ea typeface="PMingLiU" pitchFamily="18" charset="-120"/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846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12.4.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Examples: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100" dirty="0">
                <a:ea typeface="PMingLiU" pitchFamily="18" charset="-120"/>
              </a:rPr>
              <a:t>U, f, V, g, X or f, g is a path of length 2 from U to X.</a:t>
            </a:r>
            <a:endParaRPr lang="en-US" altLang="zh-TW" sz="21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100" dirty="0">
                <a:ea typeface="PMingLiU" pitchFamily="18" charset="-120"/>
              </a:rPr>
              <a:t>f, g, h is a walk of length 3 from U to X.</a:t>
            </a:r>
            <a:endParaRPr lang="en-US" altLang="zh-TW" sz="21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100" dirty="0">
                <a:ea typeface="PMingLiU" pitchFamily="18" charset="-120"/>
              </a:rPr>
              <a:t>U, V, Z, Y is not a path since </a:t>
            </a:r>
            <a:r>
              <a:rPr lang="en-US" altLang="zh-TW" sz="2100" dirty="0">
                <a:ea typeface="PMingLiU" pitchFamily="18" charset="-120"/>
                <a:sym typeface="Symbol" panose="05050102010706020507" pitchFamily="18" charset="2"/>
              </a:rPr>
              <a:t> </a:t>
            </a:r>
            <a:r>
              <a:rPr lang="en-US" altLang="zh-TW" sz="2100" dirty="0">
                <a:ea typeface="PMingLiU" pitchFamily="18" charset="-120"/>
              </a:rPr>
              <a:t>V, Z</a:t>
            </a:r>
            <a:r>
              <a:rPr lang="en-US" altLang="zh-TW" sz="2100" dirty="0">
                <a:ea typeface="PMingLiU" pitchFamily="18" charset="-120"/>
                <a:sym typeface="Symbol" panose="05050102010706020507" pitchFamily="18" charset="2"/>
              </a:rPr>
              <a:t> </a:t>
            </a:r>
            <a:r>
              <a:rPr lang="en-US" altLang="zh-TW" sz="2100" dirty="0">
                <a:ea typeface="PMingLiU" pitchFamily="18" charset="-120"/>
              </a:rPr>
              <a:t> is not an edge.</a:t>
            </a:r>
            <a:endParaRPr lang="en-US" altLang="zh-TW" sz="21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100" dirty="0">
                <a:ea typeface="PMingLiU" pitchFamily="18" charset="-120"/>
              </a:rPr>
              <a:t>U, f, V, f, U is a walk of length 2 from U to U.</a:t>
            </a:r>
            <a:endParaRPr lang="en-US" altLang="zh-TW" sz="21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100" dirty="0">
                <a:ea typeface="PMingLiU" pitchFamily="18" charset="-120"/>
              </a:rPr>
              <a:t>Z,k,Y,m,Z is a circuit of length 2</a:t>
            </a:r>
            <a:endParaRPr lang="en-US" altLang="zh-TW" sz="2100" dirty="0">
              <a:ea typeface="PMingLiU" pitchFamily="18" charset="-120"/>
            </a:endParaRPr>
          </a:p>
          <a:p>
            <a:pPr lvl="1" eaLnBrk="1" hangingPunct="1"/>
            <a:endParaRPr lang="en-US" altLang="zh-TW" sz="2100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59490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12.4.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39942" name="Picture 4" descr="fig3-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3613" y="1814513"/>
            <a:ext cx="2719387" cy="18018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62" name="Picture 2" descr="fig3-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713" y="3384550"/>
            <a:ext cx="3276600" cy="2727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3" name="Rectangle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Connected</a:t>
            </a:r>
            <a:r>
              <a:rPr lang="en-US" altLang="zh-TW" dirty="0">
                <a:ea typeface="PMingLiU" pitchFamily="18" charset="-120"/>
              </a:rPr>
              <a:t>: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A graph is called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connected</a:t>
            </a:r>
            <a:r>
              <a:rPr lang="en-US" altLang="zh-TW" dirty="0">
                <a:ea typeface="PMingLiU" pitchFamily="18" charset="-120"/>
              </a:rPr>
              <a:t> if there is a path between every pair of vertices.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Examples: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6358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12.4.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40967" name="Picture 5" descr="fig3-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4016375"/>
            <a:ext cx="2873375" cy="1606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63590" name="Text Box 6"/>
          <p:cNvSpPr txBox="1">
            <a:spLocks noChangeArrowheads="1"/>
          </p:cNvSpPr>
          <p:nvPr/>
        </p:nvSpPr>
        <p:spPr bwMode="auto">
          <a:xfrm>
            <a:off x="2336800" y="5803900"/>
            <a:ext cx="1574800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TW" sz="22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  <a:sym typeface="Symbol" panose="05050102010706020507" pitchFamily="18" charset="2"/>
              </a:rPr>
              <a:t>Connected</a:t>
            </a:r>
            <a:endParaRPr kumimoji="1" lang="en-US" altLang="zh-TW" sz="22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 Unicode MS" panose="020B0604020202020204" pitchFamily="34" charset="-120"/>
              <a:cs typeface="Arial Unicode MS" panose="020B0604020202020204" pitchFamily="34" charset="-120"/>
              <a:sym typeface="Symbol" panose="05050102010706020507" pitchFamily="18" charset="2"/>
            </a:endParaRPr>
          </a:p>
        </p:txBody>
      </p:sp>
      <p:sp>
        <p:nvSpPr>
          <p:cNvPr id="963591" name="Text Box 7"/>
          <p:cNvSpPr txBox="1">
            <a:spLocks noChangeArrowheads="1"/>
          </p:cNvSpPr>
          <p:nvPr/>
        </p:nvSpPr>
        <p:spPr bwMode="auto">
          <a:xfrm>
            <a:off x="5880100" y="5765800"/>
            <a:ext cx="1993900" cy="4270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TW" sz="2200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0"/>
                <a:cs typeface="Arial Unicode MS" panose="020B0604020202020204" pitchFamily="34" charset="-120"/>
                <a:sym typeface="Symbol" panose="05050102010706020507" pitchFamily="18" charset="2"/>
              </a:rPr>
              <a:t>Not connected</a:t>
            </a:r>
            <a:endParaRPr kumimoji="1" lang="en-US" altLang="zh-TW" sz="2200" kern="1200" cap="none" spc="0" normalizeH="0" baseline="0" noProof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 Unicode MS" panose="020B0604020202020204" pitchFamily="34" charset="-120"/>
              <a:cs typeface="Arial Unicode MS" panose="020B0604020202020204" pitchFamily="34" charset="-12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56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p>
            <a:pPr eaLnBrk="1" hangingPunct="1"/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(Connected) components of a graph G</a:t>
            </a:r>
            <a:r>
              <a:rPr lang="en-US" altLang="zh-TW" dirty="0">
                <a:ea typeface="PMingLiU" pitchFamily="18" charset="-120"/>
              </a:rPr>
              <a:t>:Are the maximally connected subgraphs of G. 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Examples: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>
              <a:buNone/>
            </a:pPr>
            <a:endParaRPr lang="en-US" altLang="zh-TW" dirty="0">
              <a:ea typeface="PMingLiU" pitchFamily="18" charset="-120"/>
            </a:endParaRPr>
          </a:p>
          <a:p>
            <a:pPr lvl="1" eaLnBrk="1" hangingPunct="1">
              <a:buNone/>
            </a:pP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Graph G is not connected since it is a union of three disjoint connected subgraphs G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, G</a:t>
            </a:r>
            <a:r>
              <a:rPr lang="en-US" altLang="zh-TW" baseline="-25000" dirty="0">
                <a:ea typeface="PMingLiU" pitchFamily="18" charset="-120"/>
              </a:rPr>
              <a:t>2</a:t>
            </a:r>
            <a:r>
              <a:rPr lang="en-US" altLang="zh-TW" dirty="0">
                <a:ea typeface="PMingLiU" pitchFamily="18" charset="-120"/>
              </a:rPr>
              <a:t>, and G</a:t>
            </a:r>
            <a:r>
              <a:rPr lang="en-US" altLang="zh-TW" baseline="-25000" dirty="0">
                <a:ea typeface="PMingLiU" pitchFamily="18" charset="-120"/>
              </a:rPr>
              <a:t>3</a:t>
            </a:r>
            <a:r>
              <a:rPr lang="en-US" altLang="zh-TW" dirty="0">
                <a:ea typeface="PMingLiU" pitchFamily="18" charset="-120"/>
              </a:rPr>
              <a:t>. 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G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, G</a:t>
            </a:r>
            <a:r>
              <a:rPr lang="en-US" altLang="zh-TW" baseline="-25000" dirty="0">
                <a:ea typeface="PMingLiU" pitchFamily="18" charset="-120"/>
              </a:rPr>
              <a:t>2</a:t>
            </a:r>
            <a:r>
              <a:rPr lang="en-US" altLang="zh-TW" dirty="0">
                <a:ea typeface="PMingLiU" pitchFamily="18" charset="-120"/>
              </a:rPr>
              <a:t>, and G</a:t>
            </a:r>
            <a:r>
              <a:rPr lang="en-US" altLang="zh-TW" baseline="-25000" dirty="0">
                <a:ea typeface="PMingLiU" pitchFamily="18" charset="-120"/>
              </a:rPr>
              <a:t>3</a:t>
            </a:r>
            <a:r>
              <a:rPr lang="en-US" altLang="zh-TW" dirty="0">
                <a:ea typeface="PMingLiU" pitchFamily="18" charset="-120"/>
              </a:rPr>
              <a:t> are the components of graph G.</a:t>
            </a:r>
            <a:endParaRPr lang="en-US" altLang="zh-TW" baseline="-25000" dirty="0">
              <a:ea typeface="PMingLiU" pitchFamily="18" charset="-120"/>
            </a:endParaRPr>
          </a:p>
        </p:txBody>
      </p:sp>
      <p:sp>
        <p:nvSpPr>
          <p:cNvPr id="96563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12.4.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43012" name="Picture 4" descr="fig7-4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2988" y="2971800"/>
            <a:ext cx="3376612" cy="185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3"/>
          <p:cNvSpPr>
            <a:spLocks noGrp="1"/>
          </p:cNvSpPr>
          <p:nvPr>
            <p:ph idx="1"/>
          </p:nvPr>
        </p:nvSpPr>
        <p:spPr>
          <a:xfrm>
            <a:off x="762000" y="1739900"/>
            <a:ext cx="7696200" cy="4495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An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Euler path </a:t>
            </a:r>
            <a:r>
              <a:rPr lang="en-US" altLang="zh-TW" sz="2700" dirty="0">
                <a:ea typeface="PMingLiU" pitchFamily="18" charset="-120"/>
              </a:rPr>
              <a:t>in graph G: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solidFill>
                  <a:schemeClr val="tx1"/>
                </a:solidFill>
                <a:ea typeface="PMingLiU" pitchFamily="18" charset="-120"/>
              </a:rPr>
              <a:t>Is a path that includes exactly once all the edges of G. </a:t>
            </a:r>
            <a:endParaRPr lang="en-US" altLang="zh-TW" sz="2200" dirty="0">
              <a:solidFill>
                <a:schemeClr val="tx1"/>
              </a:solidFill>
              <a:ea typeface="PMingLiU" pitchFamily="18" charset="-120"/>
            </a:endParaRPr>
          </a:p>
          <a:p>
            <a:pPr eaLnBrk="1" hangingPunct="1"/>
            <a:r>
              <a:rPr lang="en-US" altLang="zh-TW" sz="2700" dirty="0">
                <a:ea typeface="PMingLiU" pitchFamily="18" charset="-120"/>
              </a:rPr>
              <a:t>An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Euler circuit </a:t>
            </a:r>
            <a:r>
              <a:rPr lang="en-US" altLang="zh-TW" sz="2700" dirty="0">
                <a:ea typeface="PMingLiU" pitchFamily="18" charset="-120"/>
              </a:rPr>
              <a:t>in graph G: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Likewise, but with same starting and ending vertices</a:t>
            </a:r>
            <a:endParaRPr lang="en-US" altLang="zh-TW" sz="2200" dirty="0">
              <a:ea typeface="PMingLiU" pitchFamily="18" charset="-120"/>
            </a:endParaRPr>
          </a:p>
        </p:txBody>
      </p:sp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Examples:</a:t>
            </a:r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The path a, b, c, d in (a) is an Euler circuit since all edges are included exactly once.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The graph (b) has neither an Euler path nor circuit.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The graph (c) has an Euler path a, b, c, d, e, f but not an Euler circuit.</a:t>
            </a:r>
            <a:endParaRPr lang="en-US" altLang="zh-TW" sz="2200" dirty="0">
              <a:ea typeface="PMingLiU" pitchFamily="18" charset="-120"/>
            </a:endParaRPr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46084" name="Picture 4" descr="fig3-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0563" y="1980883"/>
            <a:ext cx="5286375" cy="1938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0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 and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sp>
        <p:nvSpPr>
          <p:cNvPr id="972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600200"/>
            <a:ext cx="8166100" cy="4495800"/>
          </a:xfrm>
        </p:spPr>
        <p:txBody>
          <a:bodyPr vert="horz" wrap="square" lIns="91440" tIns="45720" rIns="91440" bIns="45720" numCol="1" anchor="t" anchorCtr="0" compatLnSpc="1"/>
          <a:p>
            <a:pPr eaLnBrk="1" hangingPunct="1">
              <a:buClr>
                <a:schemeClr val="accent2"/>
              </a:buClr>
              <a:buSzPct val="85000"/>
              <a:buFont typeface="Wingdings 2" panose="05020102010507070707" pitchFamily="18" charset="2"/>
            </a:pPr>
            <a:r>
              <a:rPr lang="en-US" altLang="zh-CN" sz="2800" dirty="0">
                <a:ea typeface="PMingLiU" pitchFamily="18" charset="-120"/>
              </a:rPr>
              <a:t>Historical note</a:t>
            </a:r>
            <a:endParaRPr lang="en-US" altLang="zh-CN" sz="2800" dirty="0">
              <a:ea typeface="PMingLiU" pitchFamily="18" charset="-120"/>
            </a:endParaRPr>
          </a:p>
          <a:p>
            <a:pPr lvl="1" eaLnBrk="1" hangingPunct="1">
              <a:buClr>
                <a:srgbClr val="D6903D"/>
              </a:buClr>
              <a:buSzPct val="85000"/>
              <a:buFont typeface="Wingdings 2" panose="05020102010507070707" pitchFamily="18" charset="2"/>
            </a:pPr>
            <a:r>
              <a:rPr lang="en-US" altLang="zh-CN" sz="2300" dirty="0">
                <a:ea typeface="PMingLiU" pitchFamily="18" charset="-120"/>
              </a:rPr>
              <a:t>In Europe: </a:t>
            </a:r>
            <a:r>
              <a:rPr lang="en-US" altLang="zh-TW" sz="2200" dirty="0">
                <a:ea typeface="PMingLiU" pitchFamily="18" charset="-120"/>
              </a:rPr>
              <a:t>Konigsberg</a:t>
            </a:r>
            <a:r>
              <a:rPr lang="en-US" altLang="zh-CN" sz="2200" dirty="0">
                <a:ea typeface="SimSun" panose="02010600030101010101" pitchFamily="2" charset="-122"/>
              </a:rPr>
              <a:t> 7-bridge problem</a:t>
            </a:r>
            <a:r>
              <a:rPr lang="en-US" altLang="zh-TW" sz="2200" dirty="0">
                <a:ea typeface="PMingLiU" pitchFamily="18" charset="-120"/>
              </a:rPr>
              <a:t> 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lvl="2" eaLnBrk="1" hangingPunct="1">
              <a:buClr>
                <a:srgbClr val="B37732"/>
              </a:buClr>
              <a:buSzPct val="85000"/>
              <a:buFont typeface="Wingdings 2" panose="05020102010507070707" pitchFamily="18" charset="2"/>
            </a:pPr>
            <a:r>
              <a:rPr lang="en-US" altLang="zh-CN" dirty="0">
                <a:ea typeface="PMingLiU" pitchFamily="18" charset="-120"/>
              </a:rPr>
              <a:t>Konigsberg, originally in Prussia, now in Russia</a:t>
            </a:r>
            <a:endParaRPr lang="en-US" altLang="zh-CN" dirty="0">
              <a:ea typeface="PMingLiU" pitchFamily="18" charset="-120"/>
            </a:endParaRPr>
          </a:p>
          <a:p>
            <a:pPr lvl="2" eaLnBrk="1" hangingPunct="1">
              <a:buClr>
                <a:srgbClr val="B37732"/>
              </a:buClr>
              <a:buSzPct val="85000"/>
              <a:buFont typeface="Wingdings 2" panose="05020102010507070707" pitchFamily="18" charset="2"/>
            </a:pPr>
            <a:r>
              <a:rPr lang="en-US" altLang="zh-CN" dirty="0">
                <a:ea typeface="PMingLiU" pitchFamily="18" charset="-120"/>
              </a:rPr>
              <a:t>Four sections, two rivers, seven bridges</a:t>
            </a:r>
            <a:endParaRPr lang="en-US" altLang="zh-CN" dirty="0">
              <a:ea typeface="PMingLiU" pitchFamily="18" charset="-120"/>
            </a:endParaRPr>
          </a:p>
          <a:p>
            <a:pPr lvl="2" eaLnBrk="1" hangingPunct="1">
              <a:buClr>
                <a:srgbClr val="B37732"/>
              </a:buClr>
              <a:buSzPct val="85000"/>
              <a:buFont typeface="Wingdings 2" panose="05020102010507070707" pitchFamily="18" charset="2"/>
            </a:pPr>
            <a:r>
              <a:rPr lang="en-US" altLang="zh-CN" dirty="0">
                <a:ea typeface="PMingLiU" pitchFamily="18" charset="-120"/>
              </a:rPr>
              <a:t>Euler solved this problem in 1736; the origin of graph theory</a:t>
            </a:r>
            <a:endParaRPr lang="en-US" altLang="zh-CN" dirty="0">
              <a:ea typeface="PMingLiU" pitchFamily="18" charset="-120"/>
            </a:endParaRPr>
          </a:p>
          <a:p>
            <a:pPr lvl="1" eaLnBrk="1" hangingPunct="1">
              <a:buClr>
                <a:srgbClr val="D6903D"/>
              </a:buClr>
              <a:buSzPct val="85000"/>
              <a:buFont typeface="Wingdings 2" panose="05020102010507070707" pitchFamily="18" charset="2"/>
            </a:pPr>
            <a:endParaRPr lang="zh-CN" altLang="en-US" sz="2300" dirty="0">
              <a:ea typeface="PMingLiU" pitchFamily="18" charset="-120"/>
            </a:endParaRPr>
          </a:p>
          <a:p>
            <a:pPr lvl="1" eaLnBrk="1" hangingPunct="1">
              <a:buClr>
                <a:srgbClr val="D6903D"/>
              </a:buClr>
              <a:buSzPct val="85000"/>
              <a:buFont typeface="Wingdings 2" panose="05020102010507070707" pitchFamily="18" charset="2"/>
              <a:buNone/>
            </a:pPr>
            <a:endParaRPr lang="zh-TW" altLang="en-US" sz="2300" dirty="0">
              <a:ea typeface="PMingLiU" pitchFamily="18" charset="-120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2"/>
          </p:nvPr>
        </p:nvSpPr>
        <p:spPr>
          <a:xfrm>
            <a:off x="152400" y="6248083"/>
            <a:ext cx="2057400" cy="457200"/>
          </a:xfrm>
          <a:noFill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7" name="Footer Placeholder 5"/>
          <p:cNvSpPr txBox="1">
            <a:spLocks noGrp="1"/>
          </p:cNvSpPr>
          <p:nvPr>
            <p:ph type="ftr" sz="quarter" idx="3"/>
          </p:nvPr>
        </p:nvSpPr>
        <p:spPr>
          <a:xfrm>
            <a:off x="2438083" y="6324283"/>
            <a:ext cx="4541838" cy="457200"/>
          </a:xfrm>
          <a:noFill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pic>
        <p:nvPicPr>
          <p:cNvPr id="972805" name="Picture 5" descr="puzzl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84300" y="4394200"/>
            <a:ext cx="2998788" cy="1641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8135" name="Picture 30" descr="Eul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750" y="4100513"/>
            <a:ext cx="1533525" cy="1866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7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3"/>
          <p:cNvSpPr>
            <a:spLocks noGrp="1"/>
          </p:cNvSpPr>
          <p:nvPr>
            <p:ph idx="1"/>
          </p:nvPr>
        </p:nvSpPr>
        <p:spPr>
          <a:xfrm>
            <a:off x="762000" y="1676400"/>
            <a:ext cx="7829550" cy="4495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700" dirty="0">
                <a:ea typeface="SimSun" panose="02010600030101010101" pitchFamily="2" charset="-122"/>
              </a:rPr>
              <a:t>Problem: Draw a path (or circuit) with a pencil in such a way that you trace over each bridge once and only once and you complete the 'plan' with one continuous pencil stroke </a:t>
            </a:r>
            <a:endParaRPr lang="zh-CN" altLang="en-US" sz="2700" dirty="0">
              <a:ea typeface="SimSun" panose="02010600030101010101" pitchFamily="2" charset="-122"/>
            </a:endParaRP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100147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 and Circuits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1001476" name="Picture 4" descr="puzzl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4233863"/>
            <a:ext cx="2998788" cy="1641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1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>
                <a:ea typeface="SimSun" panose="02010600030101010101" pitchFamily="2" charset="-122"/>
              </a:rPr>
              <a:t>Problem 2</a:t>
            </a:r>
            <a:br>
              <a:rPr lang="en-US" altLang="zh-CN" dirty="0">
                <a:ea typeface="SimSun" panose="02010600030101010101" pitchFamily="2" charset="-122"/>
              </a:rPr>
            </a:br>
            <a:r>
              <a:rPr lang="en-US" altLang="zh-CN" sz="2300" dirty="0">
                <a:ea typeface="SimSun" panose="02010600030101010101" pitchFamily="2" charset="-122"/>
              </a:rPr>
              <a:t>Suppose they had decided to build one fewer bridge in Konigsberg, so that the map looked like this: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SimSun" panose="02010600030101010101" pitchFamily="2" charset="-122"/>
              </a:rPr>
              <a:t> </a:t>
            </a:r>
            <a:endParaRPr lang="en-US" altLang="zh-CN" dirty="0">
              <a:ea typeface="SimSun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ea typeface="SimSun" panose="02010600030101010101" pitchFamily="2" charset="-122"/>
            </a:endParaRPr>
          </a:p>
          <a:p>
            <a:pPr eaLnBrk="1" hangingPunct="1"/>
            <a:r>
              <a:rPr lang="en-US" altLang="zh-CN" b="1" dirty="0">
                <a:ea typeface="SimSun" panose="02010600030101010101" pitchFamily="2" charset="-122"/>
              </a:rPr>
              <a:t>Problem 3</a:t>
            </a:r>
            <a:br>
              <a:rPr lang="en-US" altLang="zh-CN" dirty="0">
                <a:ea typeface="SimSun" panose="02010600030101010101" pitchFamily="2" charset="-122"/>
              </a:rPr>
            </a:br>
            <a:r>
              <a:rPr lang="en-US" altLang="zh-CN" sz="2300" dirty="0">
                <a:ea typeface="SimSun" panose="02010600030101010101" pitchFamily="2" charset="-122"/>
              </a:rPr>
              <a:t>Does it matter which bridge you take away? What if you add bridges? Come up with some maps on your own, and try to 'plan your journey' for each one</a:t>
            </a:r>
            <a:endParaRPr lang="en-US" altLang="zh-CN" sz="2300" dirty="0">
              <a:ea typeface="SimSun" panose="02010600030101010101" pitchFamily="2" charset="-122"/>
            </a:endParaRPr>
          </a:p>
          <a:p>
            <a:pPr eaLnBrk="1" hangingPunct="1"/>
            <a:endParaRPr lang="zh-CN" altLang="en-US" sz="2300" dirty="0">
              <a:ea typeface="SimSun" panose="02010600030101010101" pitchFamily="2" charset="-122"/>
            </a:endParaRP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100249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SimSun" panose="02010600030101010101" pitchFamily="2" charset="-122"/>
                <a:cs typeface="+mj-cs"/>
              </a:rPr>
              <a:t>12.5. Problem Variations</a:t>
            </a:r>
            <a:endParaRPr kumimoji="0" lang="en-US" altLang="zh-CN" sz="29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SimSun" panose="02010600030101010101" pitchFamily="2" charset="-122"/>
              <a:cs typeface="+mj-cs"/>
            </a:endParaRPr>
          </a:p>
        </p:txBody>
      </p:sp>
      <p:pic>
        <p:nvPicPr>
          <p:cNvPr id="52230" name="Picture 4" descr="bridg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7138" y="3079750"/>
            <a:ext cx="2419350" cy="1257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3"/>
          <p:cNvSpPr>
            <a:spLocks noGrp="1"/>
          </p:cNvSpPr>
          <p:nvPr>
            <p:ph idx="1"/>
          </p:nvPr>
        </p:nvSpPr>
        <p:spPr>
          <a:xfrm>
            <a:off x="762000" y="1676400"/>
            <a:ext cx="7829550" cy="4495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700" dirty="0">
                <a:ea typeface="SimSun" panose="02010600030101010101" pitchFamily="2" charset="-122"/>
              </a:rPr>
              <a:t>Problem: Draw a path (or circuit) with a pencil in such a way that you trace over each bridge once and only once and you complete the 'plan' with one continuous pencil stroke </a:t>
            </a:r>
            <a:endParaRPr lang="zh-CN" altLang="en-US" sz="2700" dirty="0">
              <a:ea typeface="SimSun" panose="02010600030101010101" pitchFamily="2" charset="-122"/>
            </a:endParaRPr>
          </a:p>
        </p:txBody>
      </p:sp>
      <p:sp>
        <p:nvSpPr>
          <p:cNvPr id="29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30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100352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 and Circuits</a:t>
            </a:r>
            <a:endParaRPr kumimoji="0" lang="zh-CN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1003524" name="Picture 4" descr="puzzl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0350" y="4233863"/>
            <a:ext cx="2998788" cy="164147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003525" name="Group 5"/>
          <p:cNvGrpSpPr/>
          <p:nvPr/>
        </p:nvGrpSpPr>
        <p:grpSpPr>
          <a:xfrm>
            <a:off x="5821363" y="4330700"/>
            <a:ext cx="1709737" cy="1828800"/>
            <a:chOff x="1675" y="2752"/>
            <a:chExt cx="1077" cy="1152"/>
          </a:xfrm>
        </p:grpSpPr>
        <p:sp>
          <p:nvSpPr>
            <p:cNvPr id="1003526" name="Oval 6"/>
            <p:cNvSpPr>
              <a:spLocks noChangeArrowheads="1"/>
            </p:cNvSpPr>
            <p:nvPr/>
          </p:nvSpPr>
          <p:spPr bwMode="auto">
            <a:xfrm>
              <a:off x="1920" y="2752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27" name="Oval 7"/>
            <p:cNvSpPr>
              <a:spLocks noChangeArrowheads="1"/>
            </p:cNvSpPr>
            <p:nvPr/>
          </p:nvSpPr>
          <p:spPr bwMode="auto">
            <a:xfrm>
              <a:off x="1808" y="3304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28" name="Oval 8"/>
            <p:cNvSpPr>
              <a:spLocks noChangeArrowheads="1"/>
            </p:cNvSpPr>
            <p:nvPr/>
          </p:nvSpPr>
          <p:spPr bwMode="auto">
            <a:xfrm>
              <a:off x="1936" y="3808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29" name="Oval 9"/>
            <p:cNvSpPr>
              <a:spLocks noChangeArrowheads="1"/>
            </p:cNvSpPr>
            <p:nvPr/>
          </p:nvSpPr>
          <p:spPr bwMode="auto">
            <a:xfrm>
              <a:off x="2640" y="3280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0" name="Freeform 10"/>
            <p:cNvSpPr/>
            <p:nvPr/>
          </p:nvSpPr>
          <p:spPr bwMode="auto">
            <a:xfrm>
              <a:off x="1696" y="2800"/>
              <a:ext cx="224" cy="504"/>
            </a:xfrm>
            <a:custGeom>
              <a:avLst/>
              <a:gdLst>
                <a:gd name="T0" fmla="*/ 224 w 224"/>
                <a:gd name="T1" fmla="*/ 0 h 504"/>
                <a:gd name="T2" fmla="*/ 16 w 224"/>
                <a:gd name="T3" fmla="*/ 280 h 504"/>
                <a:gd name="T4" fmla="*/ 128 w 224"/>
                <a:gd name="T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" h="504">
                  <a:moveTo>
                    <a:pt x="224" y="0"/>
                  </a:moveTo>
                  <a:cubicBezTo>
                    <a:pt x="128" y="98"/>
                    <a:pt x="32" y="196"/>
                    <a:pt x="16" y="280"/>
                  </a:cubicBezTo>
                  <a:cubicBezTo>
                    <a:pt x="0" y="364"/>
                    <a:pt x="108" y="468"/>
                    <a:pt x="128" y="5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1" name="Freeform 11"/>
            <p:cNvSpPr/>
            <p:nvPr/>
          </p:nvSpPr>
          <p:spPr bwMode="auto">
            <a:xfrm>
              <a:off x="1912" y="2800"/>
              <a:ext cx="180" cy="504"/>
            </a:xfrm>
            <a:custGeom>
              <a:avLst/>
              <a:gdLst>
                <a:gd name="T0" fmla="*/ 120 w 180"/>
                <a:gd name="T1" fmla="*/ 0 h 504"/>
                <a:gd name="T2" fmla="*/ 160 w 180"/>
                <a:gd name="T3" fmla="*/ 304 h 504"/>
                <a:gd name="T4" fmla="*/ 0 w 180"/>
                <a:gd name="T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504">
                  <a:moveTo>
                    <a:pt x="120" y="0"/>
                  </a:moveTo>
                  <a:cubicBezTo>
                    <a:pt x="150" y="110"/>
                    <a:pt x="180" y="220"/>
                    <a:pt x="160" y="304"/>
                  </a:cubicBezTo>
                  <a:cubicBezTo>
                    <a:pt x="140" y="388"/>
                    <a:pt x="28" y="469"/>
                    <a:pt x="0" y="5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2" name="Freeform 12"/>
            <p:cNvSpPr/>
            <p:nvPr/>
          </p:nvSpPr>
          <p:spPr bwMode="auto">
            <a:xfrm>
              <a:off x="1675" y="3352"/>
              <a:ext cx="261" cy="472"/>
            </a:xfrm>
            <a:custGeom>
              <a:avLst/>
              <a:gdLst>
                <a:gd name="T0" fmla="*/ 133 w 261"/>
                <a:gd name="T1" fmla="*/ 0 h 472"/>
                <a:gd name="T2" fmla="*/ 21 w 261"/>
                <a:gd name="T3" fmla="*/ 144 h 472"/>
                <a:gd name="T4" fmla="*/ 261 w 261"/>
                <a:gd name="T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1" h="472">
                  <a:moveTo>
                    <a:pt x="133" y="0"/>
                  </a:moveTo>
                  <a:cubicBezTo>
                    <a:pt x="66" y="32"/>
                    <a:pt x="0" y="65"/>
                    <a:pt x="21" y="144"/>
                  </a:cubicBezTo>
                  <a:cubicBezTo>
                    <a:pt x="42" y="223"/>
                    <a:pt x="218" y="419"/>
                    <a:pt x="261" y="4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3" name="Freeform 13"/>
            <p:cNvSpPr/>
            <p:nvPr/>
          </p:nvSpPr>
          <p:spPr bwMode="auto">
            <a:xfrm>
              <a:off x="1928" y="3352"/>
              <a:ext cx="171" cy="472"/>
            </a:xfrm>
            <a:custGeom>
              <a:avLst/>
              <a:gdLst>
                <a:gd name="T0" fmla="*/ 0 w 171"/>
                <a:gd name="T1" fmla="*/ 0 h 472"/>
                <a:gd name="T2" fmla="*/ 152 w 171"/>
                <a:gd name="T3" fmla="*/ 176 h 472"/>
                <a:gd name="T4" fmla="*/ 112 w 171"/>
                <a:gd name="T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" h="472">
                  <a:moveTo>
                    <a:pt x="0" y="0"/>
                  </a:moveTo>
                  <a:cubicBezTo>
                    <a:pt x="66" y="48"/>
                    <a:pt x="133" y="97"/>
                    <a:pt x="152" y="176"/>
                  </a:cubicBezTo>
                  <a:cubicBezTo>
                    <a:pt x="171" y="255"/>
                    <a:pt x="141" y="363"/>
                    <a:pt x="112" y="4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4" name="Freeform 14"/>
            <p:cNvSpPr/>
            <p:nvPr/>
          </p:nvSpPr>
          <p:spPr bwMode="auto">
            <a:xfrm>
              <a:off x="1912" y="3320"/>
              <a:ext cx="728" cy="16"/>
            </a:xfrm>
            <a:custGeom>
              <a:avLst/>
              <a:gdLst>
                <a:gd name="T0" fmla="*/ 0 w 728"/>
                <a:gd name="T1" fmla="*/ 16 h 16"/>
                <a:gd name="T2" fmla="*/ 728 w 728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8" h="16">
                  <a:moveTo>
                    <a:pt x="0" y="16"/>
                  </a:moveTo>
                  <a:cubicBezTo>
                    <a:pt x="0" y="16"/>
                    <a:pt x="364" y="8"/>
                    <a:pt x="72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5" name="Freeform 15"/>
            <p:cNvSpPr/>
            <p:nvPr/>
          </p:nvSpPr>
          <p:spPr bwMode="auto">
            <a:xfrm>
              <a:off x="2024" y="2792"/>
              <a:ext cx="715" cy="496"/>
            </a:xfrm>
            <a:custGeom>
              <a:avLst/>
              <a:gdLst>
                <a:gd name="T0" fmla="*/ 0 w 715"/>
                <a:gd name="T1" fmla="*/ 0 h 496"/>
                <a:gd name="T2" fmla="*/ 608 w 715"/>
                <a:gd name="T3" fmla="*/ 144 h 496"/>
                <a:gd name="T4" fmla="*/ 640 w 715"/>
                <a:gd name="T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5" h="496">
                  <a:moveTo>
                    <a:pt x="0" y="0"/>
                  </a:moveTo>
                  <a:cubicBezTo>
                    <a:pt x="250" y="30"/>
                    <a:pt x="501" y="61"/>
                    <a:pt x="608" y="144"/>
                  </a:cubicBezTo>
                  <a:cubicBezTo>
                    <a:pt x="715" y="227"/>
                    <a:pt x="677" y="361"/>
                    <a:pt x="640" y="4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6" name="Freeform 16"/>
            <p:cNvSpPr/>
            <p:nvPr/>
          </p:nvSpPr>
          <p:spPr bwMode="auto">
            <a:xfrm>
              <a:off x="2048" y="3376"/>
              <a:ext cx="681" cy="472"/>
            </a:xfrm>
            <a:custGeom>
              <a:avLst/>
              <a:gdLst>
                <a:gd name="T0" fmla="*/ 0 w 681"/>
                <a:gd name="T1" fmla="*/ 472 h 472"/>
                <a:gd name="T2" fmla="*/ 576 w 681"/>
                <a:gd name="T3" fmla="*/ 208 h 472"/>
                <a:gd name="T4" fmla="*/ 632 w 681"/>
                <a:gd name="T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472">
                  <a:moveTo>
                    <a:pt x="0" y="472"/>
                  </a:moveTo>
                  <a:cubicBezTo>
                    <a:pt x="235" y="379"/>
                    <a:pt x="471" y="287"/>
                    <a:pt x="576" y="208"/>
                  </a:cubicBezTo>
                  <a:cubicBezTo>
                    <a:pt x="681" y="129"/>
                    <a:pt x="656" y="64"/>
                    <a:pt x="63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1003537" name="Group 17"/>
          <p:cNvGrpSpPr/>
          <p:nvPr/>
        </p:nvGrpSpPr>
        <p:grpSpPr>
          <a:xfrm>
            <a:off x="2527300" y="4176713"/>
            <a:ext cx="1709738" cy="1828800"/>
            <a:chOff x="1675" y="2752"/>
            <a:chExt cx="1077" cy="1152"/>
          </a:xfrm>
        </p:grpSpPr>
        <p:sp>
          <p:nvSpPr>
            <p:cNvPr id="1003538" name="Oval 18"/>
            <p:cNvSpPr>
              <a:spLocks noChangeArrowheads="1"/>
            </p:cNvSpPr>
            <p:nvPr/>
          </p:nvSpPr>
          <p:spPr bwMode="auto">
            <a:xfrm>
              <a:off x="1920" y="2752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39" name="Oval 19"/>
            <p:cNvSpPr>
              <a:spLocks noChangeArrowheads="1"/>
            </p:cNvSpPr>
            <p:nvPr/>
          </p:nvSpPr>
          <p:spPr bwMode="auto">
            <a:xfrm>
              <a:off x="1808" y="3304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0" name="Oval 20"/>
            <p:cNvSpPr>
              <a:spLocks noChangeArrowheads="1"/>
            </p:cNvSpPr>
            <p:nvPr/>
          </p:nvSpPr>
          <p:spPr bwMode="auto">
            <a:xfrm>
              <a:off x="1936" y="3808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1" name="Oval 21"/>
            <p:cNvSpPr>
              <a:spLocks noChangeArrowheads="1"/>
            </p:cNvSpPr>
            <p:nvPr/>
          </p:nvSpPr>
          <p:spPr bwMode="auto">
            <a:xfrm>
              <a:off x="2640" y="3280"/>
              <a:ext cx="112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2" name="Freeform 22"/>
            <p:cNvSpPr/>
            <p:nvPr/>
          </p:nvSpPr>
          <p:spPr bwMode="auto">
            <a:xfrm>
              <a:off x="1696" y="2800"/>
              <a:ext cx="224" cy="504"/>
            </a:xfrm>
            <a:custGeom>
              <a:avLst/>
              <a:gdLst>
                <a:gd name="T0" fmla="*/ 224 w 224"/>
                <a:gd name="T1" fmla="*/ 0 h 504"/>
                <a:gd name="T2" fmla="*/ 16 w 224"/>
                <a:gd name="T3" fmla="*/ 280 h 504"/>
                <a:gd name="T4" fmla="*/ 128 w 224"/>
                <a:gd name="T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4" h="504">
                  <a:moveTo>
                    <a:pt x="224" y="0"/>
                  </a:moveTo>
                  <a:cubicBezTo>
                    <a:pt x="128" y="98"/>
                    <a:pt x="32" y="196"/>
                    <a:pt x="16" y="280"/>
                  </a:cubicBezTo>
                  <a:cubicBezTo>
                    <a:pt x="0" y="364"/>
                    <a:pt x="108" y="468"/>
                    <a:pt x="128" y="5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3" name="Freeform 23"/>
            <p:cNvSpPr/>
            <p:nvPr/>
          </p:nvSpPr>
          <p:spPr bwMode="auto">
            <a:xfrm>
              <a:off x="1912" y="2800"/>
              <a:ext cx="180" cy="504"/>
            </a:xfrm>
            <a:custGeom>
              <a:avLst/>
              <a:gdLst>
                <a:gd name="T0" fmla="*/ 120 w 180"/>
                <a:gd name="T1" fmla="*/ 0 h 504"/>
                <a:gd name="T2" fmla="*/ 160 w 180"/>
                <a:gd name="T3" fmla="*/ 304 h 504"/>
                <a:gd name="T4" fmla="*/ 0 w 180"/>
                <a:gd name="T5" fmla="*/ 504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0" h="504">
                  <a:moveTo>
                    <a:pt x="120" y="0"/>
                  </a:moveTo>
                  <a:cubicBezTo>
                    <a:pt x="150" y="110"/>
                    <a:pt x="180" y="220"/>
                    <a:pt x="160" y="304"/>
                  </a:cubicBezTo>
                  <a:cubicBezTo>
                    <a:pt x="140" y="388"/>
                    <a:pt x="28" y="469"/>
                    <a:pt x="0" y="504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4" name="Freeform 24"/>
            <p:cNvSpPr/>
            <p:nvPr/>
          </p:nvSpPr>
          <p:spPr bwMode="auto">
            <a:xfrm>
              <a:off x="1675" y="3352"/>
              <a:ext cx="261" cy="472"/>
            </a:xfrm>
            <a:custGeom>
              <a:avLst/>
              <a:gdLst>
                <a:gd name="T0" fmla="*/ 133 w 261"/>
                <a:gd name="T1" fmla="*/ 0 h 472"/>
                <a:gd name="T2" fmla="*/ 21 w 261"/>
                <a:gd name="T3" fmla="*/ 144 h 472"/>
                <a:gd name="T4" fmla="*/ 261 w 261"/>
                <a:gd name="T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1" h="472">
                  <a:moveTo>
                    <a:pt x="133" y="0"/>
                  </a:moveTo>
                  <a:cubicBezTo>
                    <a:pt x="66" y="32"/>
                    <a:pt x="0" y="65"/>
                    <a:pt x="21" y="144"/>
                  </a:cubicBezTo>
                  <a:cubicBezTo>
                    <a:pt x="42" y="223"/>
                    <a:pt x="218" y="419"/>
                    <a:pt x="261" y="4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5" name="Freeform 25"/>
            <p:cNvSpPr/>
            <p:nvPr/>
          </p:nvSpPr>
          <p:spPr bwMode="auto">
            <a:xfrm>
              <a:off x="1928" y="3352"/>
              <a:ext cx="171" cy="472"/>
            </a:xfrm>
            <a:custGeom>
              <a:avLst/>
              <a:gdLst>
                <a:gd name="T0" fmla="*/ 0 w 171"/>
                <a:gd name="T1" fmla="*/ 0 h 472"/>
                <a:gd name="T2" fmla="*/ 152 w 171"/>
                <a:gd name="T3" fmla="*/ 176 h 472"/>
                <a:gd name="T4" fmla="*/ 112 w 171"/>
                <a:gd name="T5" fmla="*/ 472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1" h="472">
                  <a:moveTo>
                    <a:pt x="0" y="0"/>
                  </a:moveTo>
                  <a:cubicBezTo>
                    <a:pt x="66" y="48"/>
                    <a:pt x="133" y="97"/>
                    <a:pt x="152" y="176"/>
                  </a:cubicBezTo>
                  <a:cubicBezTo>
                    <a:pt x="171" y="255"/>
                    <a:pt x="141" y="363"/>
                    <a:pt x="112" y="472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6" name="Freeform 26"/>
            <p:cNvSpPr/>
            <p:nvPr/>
          </p:nvSpPr>
          <p:spPr bwMode="auto">
            <a:xfrm>
              <a:off x="1912" y="3320"/>
              <a:ext cx="728" cy="16"/>
            </a:xfrm>
            <a:custGeom>
              <a:avLst/>
              <a:gdLst>
                <a:gd name="T0" fmla="*/ 0 w 728"/>
                <a:gd name="T1" fmla="*/ 16 h 16"/>
                <a:gd name="T2" fmla="*/ 728 w 728"/>
                <a:gd name="T3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8" h="16">
                  <a:moveTo>
                    <a:pt x="0" y="16"/>
                  </a:moveTo>
                  <a:cubicBezTo>
                    <a:pt x="0" y="16"/>
                    <a:pt x="364" y="8"/>
                    <a:pt x="728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7" name="Freeform 27"/>
            <p:cNvSpPr/>
            <p:nvPr/>
          </p:nvSpPr>
          <p:spPr bwMode="auto">
            <a:xfrm>
              <a:off x="2024" y="2792"/>
              <a:ext cx="715" cy="496"/>
            </a:xfrm>
            <a:custGeom>
              <a:avLst/>
              <a:gdLst>
                <a:gd name="T0" fmla="*/ 0 w 715"/>
                <a:gd name="T1" fmla="*/ 0 h 496"/>
                <a:gd name="T2" fmla="*/ 608 w 715"/>
                <a:gd name="T3" fmla="*/ 144 h 496"/>
                <a:gd name="T4" fmla="*/ 640 w 715"/>
                <a:gd name="T5" fmla="*/ 496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15" h="496">
                  <a:moveTo>
                    <a:pt x="0" y="0"/>
                  </a:moveTo>
                  <a:cubicBezTo>
                    <a:pt x="250" y="30"/>
                    <a:pt x="501" y="61"/>
                    <a:pt x="608" y="144"/>
                  </a:cubicBezTo>
                  <a:cubicBezTo>
                    <a:pt x="715" y="227"/>
                    <a:pt x="677" y="361"/>
                    <a:pt x="640" y="496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03548" name="Freeform 28"/>
            <p:cNvSpPr/>
            <p:nvPr/>
          </p:nvSpPr>
          <p:spPr bwMode="auto">
            <a:xfrm>
              <a:off x="2048" y="3376"/>
              <a:ext cx="681" cy="472"/>
            </a:xfrm>
            <a:custGeom>
              <a:avLst/>
              <a:gdLst>
                <a:gd name="T0" fmla="*/ 0 w 681"/>
                <a:gd name="T1" fmla="*/ 472 h 472"/>
                <a:gd name="T2" fmla="*/ 576 w 681"/>
                <a:gd name="T3" fmla="*/ 208 h 472"/>
                <a:gd name="T4" fmla="*/ 632 w 681"/>
                <a:gd name="T5" fmla="*/ 0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472">
                  <a:moveTo>
                    <a:pt x="0" y="472"/>
                  </a:moveTo>
                  <a:cubicBezTo>
                    <a:pt x="235" y="379"/>
                    <a:pt x="471" y="287"/>
                    <a:pt x="576" y="208"/>
                  </a:cubicBezTo>
                  <a:cubicBezTo>
                    <a:pt x="681" y="129"/>
                    <a:pt x="656" y="64"/>
                    <a:pt x="632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03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03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0547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2209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 </a:t>
            </a:r>
            <a:r>
              <a:rPr lang="en-US" altLang="en-US" sz="2800" dirty="0">
                <a:sym typeface="Symbol" panose="05050102010706020507" pitchFamily="18" charset="2"/>
              </a:rPr>
              <a:t>A multigraph G with vertices V =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{a, b, c, d}, edges {1, 2, 3, 4, 5} and function f with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f(1) = {a, b}, f(2) = {a, b}, f(3) = {b, c}, f(4) = {c, d} and f(5) = {c, d}: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05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81000" y="3048000"/>
            <a:ext cx="8077200" cy="2271713"/>
            <a:chOff x="240" y="1920"/>
            <a:chExt cx="5088" cy="1431"/>
          </a:xfrm>
        </p:grpSpPr>
        <p:sp>
          <p:nvSpPr>
            <p:cNvPr id="620549" name="AutoShape 5"/>
            <p:cNvSpPr>
              <a:spLocks noChangeArrowheads="1"/>
            </p:cNvSpPr>
            <p:nvPr/>
          </p:nvSpPr>
          <p:spPr bwMode="auto">
            <a:xfrm>
              <a:off x="432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50" name="AutoShape 6"/>
            <p:cNvSpPr>
              <a:spLocks noChangeArrowheads="1"/>
            </p:cNvSpPr>
            <p:nvPr/>
          </p:nvSpPr>
          <p:spPr bwMode="auto">
            <a:xfrm>
              <a:off x="19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51" name="AutoShape 7"/>
            <p:cNvSpPr>
              <a:spLocks noChangeArrowheads="1"/>
            </p:cNvSpPr>
            <p:nvPr/>
          </p:nvSpPr>
          <p:spPr bwMode="auto">
            <a:xfrm>
              <a:off x="3552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52" name="AutoShape 8"/>
            <p:cNvSpPr>
              <a:spLocks noChangeArrowheads="1"/>
            </p:cNvSpPr>
            <p:nvPr/>
          </p:nvSpPr>
          <p:spPr bwMode="auto">
            <a:xfrm>
              <a:off x="508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10251" name="AutoShape 9"/>
            <p:cNvCxnSpPr>
              <a:stCxn id="620549" idx="7"/>
              <a:endCxn id="620550" idx="1"/>
            </p:cNvCxnSpPr>
            <p:nvPr/>
          </p:nvCxnSpPr>
          <p:spPr>
            <a:xfrm rot="5400000" flipV="1">
              <a:off x="1247" y="1872"/>
              <a:ext cx="1" cy="1468"/>
            </a:xfrm>
            <a:prstGeom prst="curvedConnector3">
              <a:avLst>
                <a:gd name="adj1" fmla="val -32600009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252" name="AutoShape 10"/>
            <p:cNvCxnSpPr>
              <a:stCxn id="620549" idx="5"/>
              <a:endCxn id="620550" idx="3"/>
            </p:cNvCxnSpPr>
            <p:nvPr/>
          </p:nvCxnSpPr>
          <p:spPr>
            <a:xfrm rot="-5400000" flipH="1">
              <a:off x="1247" y="1940"/>
              <a:ext cx="1" cy="1468"/>
            </a:xfrm>
            <a:prstGeom prst="curvedConnector3">
              <a:avLst>
                <a:gd name="adj1" fmla="val 29399991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253" name="AutoShape 11"/>
            <p:cNvCxnSpPr>
              <a:stCxn id="620550" idx="6"/>
              <a:endCxn id="620551" idx="2"/>
            </p:cNvCxnSpPr>
            <p:nvPr/>
          </p:nvCxnSpPr>
          <p:spPr>
            <a:xfrm>
              <a:off x="2064" y="2640"/>
              <a:ext cx="1488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254" name="AutoShape 12"/>
            <p:cNvCxnSpPr>
              <a:stCxn id="620551" idx="7"/>
              <a:endCxn id="620552" idx="1"/>
            </p:cNvCxnSpPr>
            <p:nvPr/>
          </p:nvCxnSpPr>
          <p:spPr>
            <a:xfrm rot="5400000" flipV="1">
              <a:off x="4367" y="1872"/>
              <a:ext cx="1" cy="1468"/>
            </a:xfrm>
            <a:prstGeom prst="curvedConnector3">
              <a:avLst>
                <a:gd name="adj1" fmla="val -33800014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10255" name="AutoShape 13"/>
            <p:cNvCxnSpPr>
              <a:stCxn id="620551" idx="5"/>
              <a:endCxn id="620552" idx="3"/>
            </p:cNvCxnSpPr>
            <p:nvPr/>
          </p:nvCxnSpPr>
          <p:spPr>
            <a:xfrm rot="-5400000" flipH="1">
              <a:off x="4367" y="1940"/>
              <a:ext cx="1" cy="1468"/>
            </a:xfrm>
            <a:prstGeom prst="curvedConnector3">
              <a:avLst>
                <a:gd name="adj1" fmla="val 32499991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20558" name="Text Box 14"/>
            <p:cNvSpPr txBox="1">
              <a:spLocks noChangeArrowheads="1"/>
            </p:cNvSpPr>
            <p:nvPr/>
          </p:nvSpPr>
          <p:spPr bwMode="auto">
            <a:xfrm>
              <a:off x="240" y="235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59" name="Text Box 15"/>
            <p:cNvSpPr txBox="1">
              <a:spLocks noChangeArrowheads="1"/>
            </p:cNvSpPr>
            <p:nvPr/>
          </p:nvSpPr>
          <p:spPr bwMode="auto">
            <a:xfrm>
              <a:off x="196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0" name="Text Box 16"/>
            <p:cNvSpPr txBox="1">
              <a:spLocks noChangeArrowheads="1"/>
            </p:cNvSpPr>
            <p:nvPr/>
          </p:nvSpPr>
          <p:spPr bwMode="auto">
            <a:xfrm>
              <a:off x="340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1" name="Text Box 17"/>
            <p:cNvSpPr txBox="1">
              <a:spLocks noChangeArrowheads="1"/>
            </p:cNvSpPr>
            <p:nvPr/>
          </p:nvSpPr>
          <p:spPr bwMode="auto">
            <a:xfrm>
              <a:off x="508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2" name="Text Box 18"/>
            <p:cNvSpPr txBox="1">
              <a:spLocks noChangeArrowheads="1"/>
            </p:cNvSpPr>
            <p:nvPr/>
          </p:nvSpPr>
          <p:spPr bwMode="auto">
            <a:xfrm>
              <a:off x="1104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3" name="Text Box 19"/>
            <p:cNvSpPr txBox="1">
              <a:spLocks noChangeArrowheads="1"/>
            </p:cNvSpPr>
            <p:nvPr/>
          </p:nvSpPr>
          <p:spPr bwMode="auto">
            <a:xfrm>
              <a:off x="1104" y="302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4" name="Text Box 20"/>
            <p:cNvSpPr txBox="1">
              <a:spLocks noChangeArrowheads="1"/>
            </p:cNvSpPr>
            <p:nvPr/>
          </p:nvSpPr>
          <p:spPr bwMode="auto">
            <a:xfrm>
              <a:off x="2640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5" name="Text Box 21"/>
            <p:cNvSpPr txBox="1">
              <a:spLocks noChangeArrowheads="1"/>
            </p:cNvSpPr>
            <p:nvPr/>
          </p:nvSpPr>
          <p:spPr bwMode="auto">
            <a:xfrm>
              <a:off x="4272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0566" name="Text Box 22"/>
            <p:cNvSpPr txBox="1">
              <a:spLocks noChangeArrowheads="1"/>
            </p:cNvSpPr>
            <p:nvPr/>
          </p:nvSpPr>
          <p:spPr bwMode="auto">
            <a:xfrm>
              <a:off x="4272" y="302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7">
                                            <p:txEl>
                                              <p:charRg st="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0547">
                                            <p:txEl>
                                              <p:charRg st="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0547">
                                            <p:txEl>
                                              <p:charRg st="0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4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3200" dirty="0">
                <a:ea typeface="PMingLiU" pitchFamily="18" charset="-120"/>
              </a:rPr>
              <a:t>Theorem:</a:t>
            </a:r>
            <a:endParaRPr lang="en-US" altLang="zh-TW" sz="3200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A</a:t>
            </a:r>
            <a:r>
              <a:rPr lang="en-US" altLang="zh-TW" dirty="0">
                <a:solidFill>
                  <a:schemeClr val="tx2">
                    <a:lumMod val="90000"/>
                  </a:schemeClr>
                </a:solidFill>
                <a:ea typeface="PMingLiU" pitchFamily="18" charset="-120"/>
              </a:rPr>
              <a:t> connected multigraph has an Euler circuit if and only if the degree of each vertex is even.</a:t>
            </a:r>
            <a:endParaRPr lang="en-US" altLang="zh-TW" dirty="0">
              <a:solidFill>
                <a:schemeClr val="tx2">
                  <a:lumMod val="90000"/>
                </a:schemeClr>
              </a:solidFill>
              <a:ea typeface="PMingLiU" pitchFamily="18" charset="-120"/>
            </a:endParaRPr>
          </a:p>
          <a:p>
            <a:pPr marL="367030" lvl="1" indent="0" eaLnBrk="1" hangingPunct="1">
              <a:buNone/>
            </a:pPr>
            <a:endParaRPr lang="en-US" altLang="zh-CN" dirty="0">
              <a:solidFill>
                <a:schemeClr val="tx2">
                  <a:lumMod val="90000"/>
                </a:schemeClr>
              </a:solidFill>
              <a:ea typeface="PMingLiU" pitchFamily="18" charset="-120"/>
            </a:endParaRPr>
          </a:p>
          <a:p>
            <a:pPr eaLnBrk="1" hangingPunct="1"/>
            <a:r>
              <a:rPr lang="en-US" altLang="zh-CN" dirty="0">
                <a:ea typeface="PMingLiU" pitchFamily="18" charset="-120"/>
              </a:rPr>
              <a:t>Why ?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74850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48360" y="4166235"/>
            <a:ext cx="738124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A graph is called planar if it can be drawn in the plane without any edges crossing (where a crossing of edges is the intersection of the lines or arcs representing them at a point other than their common endpoint). Such a drawing is called a planar representation of the graph.</a:t>
            </a:r>
            <a:endParaRPr lang="en-US" sz="16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3200" dirty="0">
                <a:ea typeface="PMingLiU" pitchFamily="18" charset="-120"/>
              </a:rPr>
              <a:t>Theorem:</a:t>
            </a:r>
            <a:endParaRPr lang="en-US" altLang="zh-TW" sz="3200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connected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>
                <a:solidFill>
                  <a:srgbClr val="6A74FA"/>
                </a:solidFill>
                <a:ea typeface="PMingLiU" pitchFamily="18" charset="-120"/>
              </a:rPr>
              <a:t>multigraph</a:t>
            </a:r>
            <a:r>
              <a:rPr lang="en-US" altLang="zh-TW" dirty="0">
                <a:ea typeface="PMingLiU" pitchFamily="18" charset="-120"/>
              </a:rPr>
              <a:t> has an Euler circuit if and only if the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degree of each vertex is even</a:t>
            </a:r>
            <a:r>
              <a:rPr lang="en-US" altLang="zh-TW" dirty="0">
                <a:ea typeface="PMingLiU" pitchFamily="18" charset="-120"/>
              </a:rPr>
              <a:t>.</a:t>
            </a:r>
            <a:endParaRPr lang="en-US" altLang="zh-CN" dirty="0">
              <a:ea typeface="PMingLiU" pitchFamily="18" charset="-120"/>
            </a:endParaRPr>
          </a:p>
          <a:p>
            <a:pPr lvl="1" eaLnBrk="1" hangingPunct="1"/>
            <a:endParaRPr lang="en-US" altLang="zh-CN" dirty="0">
              <a:ea typeface="PMingLiU" pitchFamily="18" charset="-120"/>
            </a:endParaRPr>
          </a:p>
          <a:p>
            <a:pPr eaLnBrk="1" hangingPunct="1"/>
            <a:r>
              <a:rPr lang="en-US" altLang="zh-CN" dirty="0">
                <a:ea typeface="PMingLiU" pitchFamily="18" charset="-120"/>
              </a:rPr>
              <a:t>Proof (Basic idea) :  </a:t>
            </a:r>
            <a:endParaRPr lang="en-US" altLang="zh-CN" dirty="0">
              <a:ea typeface="PMingLiU" pitchFamily="18" charset="-120"/>
            </a:endParaRPr>
          </a:p>
          <a:p>
            <a:pPr lvl="1" eaLnBrk="1" hangingPunct="1"/>
            <a:r>
              <a:rPr lang="en-US" altLang="zh-CN" dirty="0">
                <a:ea typeface="PMingLiU" pitchFamily="18" charset="-120"/>
              </a:rPr>
              <a:t>For each vertex, if there is one “in”, there must be one “out”, because this is a circuit. 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7689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dirty="0">
                <a:ea typeface="PMingLiU" pitchFamily="18" charset="-120"/>
              </a:rPr>
              <a:t>Examples: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Construct an Euler circuit for the following graph.</a:t>
            </a:r>
            <a:endParaRPr lang="en-US" altLang="zh-TW" dirty="0">
              <a:ea typeface="PMingLiU" pitchFamily="18" charset="-120"/>
            </a:endParaRPr>
          </a:p>
          <a:p>
            <a:pPr lvl="1" eaLnBrk="1" hangingPunct="1"/>
            <a:endParaRPr lang="en-US" altLang="zh-TW" dirty="0">
              <a:ea typeface="PMingLiU" pitchFamily="18" charset="-120"/>
            </a:endParaRPr>
          </a:p>
          <a:p>
            <a:pPr lvl="1" eaLnBrk="1" hangingPunct="1"/>
            <a:endParaRPr lang="en-US" altLang="zh-TW" dirty="0">
              <a:ea typeface="PMingLiU" pitchFamily="18" charset="-120"/>
            </a:endParaRPr>
          </a:p>
          <a:p>
            <a:pPr lvl="1" eaLnBrk="1" hangingPunct="1"/>
            <a:endParaRPr lang="en-US" altLang="zh-TW" dirty="0">
              <a:ea typeface="PMingLiU" pitchFamily="18" charset="-120"/>
            </a:endParaRPr>
          </a:p>
          <a:p>
            <a:pPr lvl="1" eaLnBrk="1" hangingPunct="1"/>
            <a:endParaRPr lang="en-US" altLang="zh-TW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Solution: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The graph is connected and the degree of each vertex is even. So, it has an Euler circuit.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78946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Circuits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58374" name="Picture 4" descr="fig3-20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0363" y="2514600"/>
            <a:ext cx="3068637" cy="1798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TW" dirty="0">
                <a:ea typeface="PMingLiU" pitchFamily="18" charset="-120"/>
              </a:rPr>
              <a:t>Procedure for constructing an Euler circuit: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Select any vertex u, and construct a path P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 from u to u by randomly selecting unused edges for as long as possible. 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e.g. if we start at G, we may construct the path: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>
              <a:buFontTx/>
              <a:buNone/>
            </a:pPr>
            <a:r>
              <a:rPr lang="en-US" altLang="zh-TW" dirty="0">
                <a:ea typeface="PMingLiU" pitchFamily="18" charset="-120"/>
              </a:rPr>
              <a:t>		P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: G, h, E, d, C, e, F, g, E, j, H, k, G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79970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Circuits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59398" name="Picture 4" descr="fig3-20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2613" y="4076700"/>
            <a:ext cx="3532187" cy="2146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/>
            <a:r>
              <a:rPr lang="en-US" altLang="zh-TW" dirty="0">
                <a:ea typeface="PMingLiU" pitchFamily="18" charset="-120"/>
              </a:rPr>
              <a:t>Procedure (continued):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Since the multigraph is connected, there must be a vertex in P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 that is incident with an edge not in P</a:t>
            </a:r>
            <a:r>
              <a:rPr lang="en-US" altLang="zh-TW" baseline="-25000" dirty="0">
                <a:ea typeface="PMingLiU" pitchFamily="18" charset="-120"/>
              </a:rPr>
              <a:t>1</a:t>
            </a:r>
            <a:r>
              <a:rPr lang="en-US" altLang="zh-TW" dirty="0">
                <a:ea typeface="PMingLiU" pitchFamily="18" charset="-120"/>
              </a:rPr>
              <a:t>.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/>
            <a:r>
              <a:rPr lang="en-US" altLang="zh-TW" dirty="0">
                <a:ea typeface="PMingLiU" pitchFamily="18" charset="-120"/>
              </a:rPr>
              <a:t>In this case, the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vertices E and H</a:t>
            </a:r>
            <a:r>
              <a:rPr lang="en-US" altLang="zh-TW" dirty="0">
                <a:ea typeface="PMingLiU" pitchFamily="18" charset="-120"/>
              </a:rPr>
              <a:t> are such vertices.</a:t>
            </a:r>
            <a:endParaRPr lang="en-US" altLang="zh-TW" dirty="0">
              <a:ea typeface="PMingLiU" pitchFamily="18" charset="-120"/>
            </a:endParaRPr>
          </a:p>
          <a:p>
            <a:pPr lvl="2" eaLnBrk="1" hangingPunct="1"/>
            <a:r>
              <a:rPr lang="en-US" altLang="zh-TW" dirty="0">
                <a:ea typeface="PMingLiU" pitchFamily="18" charset="-120"/>
              </a:rPr>
              <a:t>Arbitrarily choose one of these, say E, and construct a path P</a:t>
            </a:r>
            <a:r>
              <a:rPr lang="en-US" altLang="zh-TW" baseline="-25000" dirty="0">
                <a:ea typeface="PMingLiU" pitchFamily="18" charset="-120"/>
              </a:rPr>
              <a:t>2</a:t>
            </a:r>
            <a:r>
              <a:rPr lang="en-US" altLang="zh-TW" dirty="0">
                <a:ea typeface="PMingLiU" pitchFamily="18" charset="-120"/>
              </a:rPr>
              <a:t> from E to E.</a:t>
            </a:r>
            <a:endParaRPr lang="en-US" altLang="zh-TW" dirty="0">
              <a:ea typeface="PMingLiU" pitchFamily="18" charset="-120"/>
            </a:endParaRPr>
          </a:p>
          <a:p>
            <a:pPr lvl="3" eaLnBrk="1" hangingPunct="1">
              <a:buFontTx/>
              <a:buNone/>
            </a:pPr>
            <a:r>
              <a:rPr lang="en-US" altLang="zh-TW" dirty="0">
                <a:ea typeface="PMingLiU" pitchFamily="18" charset="-120"/>
              </a:rPr>
              <a:t>		P</a:t>
            </a:r>
            <a:r>
              <a:rPr lang="en-US" altLang="zh-TW" baseline="-25000" dirty="0">
                <a:ea typeface="PMingLiU" pitchFamily="18" charset="-120"/>
              </a:rPr>
              <a:t>2</a:t>
            </a:r>
            <a:r>
              <a:rPr lang="en-US" altLang="zh-TW" dirty="0">
                <a:ea typeface="PMingLiU" pitchFamily="18" charset="-120"/>
              </a:rPr>
              <a:t>: E, c, B, a, A, b, D, f, E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82018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Circuits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61446" name="Picture 4" descr="fig3-20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21038" y="4379913"/>
            <a:ext cx="3425825" cy="19780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406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Circuits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sp>
        <p:nvSpPr>
          <p:cNvPr id="63491" name="Rectangle 4"/>
          <p:cNvSpPr>
            <a:spLocks noGrp="1"/>
          </p:cNvSpPr>
          <p:nvPr>
            <p:ph type="body" sz="half" idx="1"/>
          </p:nvPr>
        </p:nvSpPr>
        <p:spPr>
          <a:xfrm>
            <a:off x="1485900" y="1612900"/>
            <a:ext cx="7124700" cy="4495800"/>
          </a:xfrm>
        </p:spPr>
        <p:txBody>
          <a:bodyPr vert="horz" wrap="square" lIns="91440" tIns="45720" rIns="91440" bIns="45720" anchor="t" anchorCtr="0"/>
          <a:p>
            <a:pPr lvl="1" eaLnBrk="1" hangingPunct="1">
              <a:buClr>
                <a:srgbClr val="D6903D"/>
              </a:buClr>
              <a:buSzPct val="85000"/>
              <a:buFont typeface="Wingdings 2" panose="05020102010507070707" pitchFamily="18" charset="2"/>
            </a:pPr>
            <a:r>
              <a:rPr lang="en-US" altLang="zh-TW" sz="2200" dirty="0">
                <a:ea typeface="PMingLiU" pitchFamily="18" charset="-120"/>
              </a:rPr>
              <a:t>Procedure (continued):</a:t>
            </a:r>
            <a:endParaRPr lang="en-US" altLang="zh-TW" sz="2200" dirty="0">
              <a:ea typeface="PMingLiU" pitchFamily="18" charset="-120"/>
            </a:endParaRPr>
          </a:p>
          <a:p>
            <a:pPr lvl="2" eaLnBrk="1" hangingPunct="1">
              <a:buClr>
                <a:srgbClr val="B37732"/>
              </a:buClr>
              <a:buSzPct val="85000"/>
              <a:buFont typeface="Wingdings 2" panose="05020102010507070707" pitchFamily="18" charset="2"/>
            </a:pPr>
            <a:r>
              <a:rPr lang="en-US" altLang="zh-TW" sz="2000" dirty="0">
                <a:ea typeface="PMingLiU" pitchFamily="18" charset="-120"/>
              </a:rPr>
              <a:t>Enlarge P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 to include the path P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dirty="0">
                <a:ea typeface="PMingLiU" pitchFamily="18" charset="-120"/>
              </a:rPr>
              <a:t> by replacing any one occurrence of E in P</a:t>
            </a:r>
            <a:r>
              <a:rPr lang="en-US" altLang="zh-TW" sz="2000" baseline="-25000" dirty="0">
                <a:ea typeface="PMingLiU" pitchFamily="18" charset="-120"/>
              </a:rPr>
              <a:t>1</a:t>
            </a:r>
            <a:r>
              <a:rPr lang="en-US" altLang="zh-TW" sz="2000" dirty="0">
                <a:ea typeface="PMingLiU" pitchFamily="18" charset="-120"/>
              </a:rPr>
              <a:t> by P</a:t>
            </a:r>
            <a:r>
              <a:rPr lang="en-US" altLang="zh-TW" sz="2000" baseline="-25000" dirty="0">
                <a:ea typeface="PMingLiU" pitchFamily="18" charset="-120"/>
              </a:rPr>
              <a:t>2</a:t>
            </a:r>
            <a:r>
              <a:rPr lang="en-US" altLang="zh-TW" sz="2000" dirty="0">
                <a:ea typeface="PMingLiU" pitchFamily="18" charset="-120"/>
              </a:rPr>
              <a:t>. </a:t>
            </a:r>
            <a:endParaRPr lang="en-US" altLang="zh-TW" sz="20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 typeface="Wingdings 2" panose="05020102010507070707" pitchFamily="18" charset="2"/>
            </a:pPr>
            <a:r>
              <a:rPr lang="en-US" altLang="zh-TW" sz="1800" dirty="0">
                <a:ea typeface="PMingLiU" pitchFamily="18" charset="-120"/>
              </a:rPr>
              <a:t>e.g. replace the first occurrence of E in P1:</a:t>
            </a:r>
            <a:endParaRPr lang="en-US" altLang="zh-TW" sz="18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Tx/>
              <a:buNone/>
            </a:pPr>
            <a:r>
              <a:rPr lang="en-US" altLang="zh-TW" sz="1800" dirty="0">
                <a:ea typeface="PMingLiU" pitchFamily="18" charset="-120"/>
              </a:rPr>
              <a:t>		 P</a:t>
            </a:r>
            <a:r>
              <a:rPr lang="en-US" altLang="zh-TW" sz="1800" baseline="-25000" dirty="0">
                <a:ea typeface="PMingLiU" pitchFamily="18" charset="-120"/>
              </a:rPr>
              <a:t>1</a:t>
            </a:r>
            <a:r>
              <a:rPr lang="en-US" altLang="zh-TW" sz="1800" dirty="0">
                <a:ea typeface="PMingLiU" pitchFamily="18" charset="-120"/>
              </a:rPr>
              <a:t>: G, h, </a:t>
            </a:r>
            <a:r>
              <a:rPr lang="en-US" altLang="zh-TW" sz="1800" dirty="0">
                <a:solidFill>
                  <a:srgbClr val="FF0000"/>
                </a:solidFill>
                <a:ea typeface="PMingLiU" pitchFamily="18" charset="-120"/>
              </a:rPr>
              <a:t>E, c, B, a, A, b, D, f, E,</a:t>
            </a:r>
            <a:r>
              <a:rPr lang="en-US" altLang="zh-TW" sz="1800" dirty="0">
                <a:ea typeface="PMingLiU" pitchFamily="18" charset="-120"/>
              </a:rPr>
              <a:t> d, </a:t>
            </a:r>
            <a:endParaRPr lang="en-US" altLang="zh-TW" sz="18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Tx/>
              <a:buNone/>
            </a:pPr>
            <a:r>
              <a:rPr lang="en-US" altLang="zh-TW" sz="1800" dirty="0">
                <a:ea typeface="PMingLiU" pitchFamily="18" charset="-120"/>
              </a:rPr>
              <a:t>             C, e, F, g, E, j, H, k, G </a:t>
            </a:r>
            <a:endParaRPr lang="en-US" altLang="zh-TW" sz="1800" dirty="0">
              <a:ea typeface="PMingLiU" pitchFamily="18" charset="-120"/>
            </a:endParaRPr>
          </a:p>
          <a:p>
            <a:pPr lvl="2" eaLnBrk="1" hangingPunct="1">
              <a:buClr>
                <a:srgbClr val="B37732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zh-TW" sz="2000" dirty="0">
                <a:ea typeface="PMingLiU" pitchFamily="18" charset="-120"/>
              </a:rPr>
              <a:t>Repeat the above process.</a:t>
            </a:r>
            <a:endParaRPr lang="en-US" altLang="zh-TW" sz="20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 typeface="Wingdings 2" panose="05020102010507070707" pitchFamily="18" charset="2"/>
              <a:buChar char=""/>
            </a:pPr>
            <a:r>
              <a:rPr lang="en-US" altLang="zh-TW" sz="1800" dirty="0">
                <a:ea typeface="PMingLiU" pitchFamily="18" charset="-120"/>
              </a:rPr>
              <a:t>Construct a path P</a:t>
            </a:r>
            <a:r>
              <a:rPr lang="en-US" altLang="zh-TW" sz="1800" baseline="-25000" dirty="0">
                <a:ea typeface="PMingLiU" pitchFamily="18" charset="-120"/>
              </a:rPr>
              <a:t>3</a:t>
            </a:r>
            <a:r>
              <a:rPr lang="en-US" altLang="zh-TW" sz="1800" dirty="0">
                <a:ea typeface="PMingLiU" pitchFamily="18" charset="-120"/>
              </a:rPr>
              <a:t> from H to H and enlarge P</a:t>
            </a:r>
            <a:r>
              <a:rPr lang="en-US" altLang="zh-TW" sz="1800" baseline="-25000" dirty="0">
                <a:ea typeface="PMingLiU" pitchFamily="18" charset="-120"/>
              </a:rPr>
              <a:t>1</a:t>
            </a:r>
            <a:r>
              <a:rPr lang="en-US" altLang="zh-TW" sz="1800" dirty="0">
                <a:ea typeface="PMingLiU" pitchFamily="18" charset="-120"/>
              </a:rPr>
              <a:t> by </a:t>
            </a:r>
            <a:r>
              <a:rPr lang="en-US" altLang="zh-CN" sz="1800" dirty="0">
                <a:ea typeface="PMingLiU" pitchFamily="18" charset="-120"/>
              </a:rPr>
              <a:t> </a:t>
            </a:r>
            <a:r>
              <a:rPr lang="en-US" altLang="zh-TW" sz="1800" dirty="0">
                <a:ea typeface="PMingLiU" pitchFamily="18" charset="-120"/>
              </a:rPr>
              <a:t>P</a:t>
            </a:r>
            <a:r>
              <a:rPr lang="en-US" altLang="zh-TW" sz="1800" baseline="-25000" dirty="0">
                <a:ea typeface="PMingLiU" pitchFamily="18" charset="-120"/>
              </a:rPr>
              <a:t>3</a:t>
            </a:r>
            <a:r>
              <a:rPr lang="en-US" altLang="zh-TW" sz="1800" dirty="0">
                <a:ea typeface="PMingLiU" pitchFamily="18" charset="-120"/>
              </a:rPr>
              <a:t>, we obtain the Euler circuit.</a:t>
            </a:r>
            <a:endParaRPr lang="en-US" altLang="zh-TW" sz="18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Tx/>
              <a:buNone/>
            </a:pPr>
            <a:r>
              <a:rPr lang="en-US" altLang="zh-TW" sz="1800" dirty="0">
                <a:ea typeface="PMingLiU" pitchFamily="18" charset="-120"/>
              </a:rPr>
              <a:t>		 P</a:t>
            </a:r>
            <a:r>
              <a:rPr lang="en-US" altLang="zh-TW" sz="1800" baseline="-25000" dirty="0">
                <a:ea typeface="PMingLiU" pitchFamily="18" charset="-120"/>
              </a:rPr>
              <a:t>1</a:t>
            </a:r>
            <a:r>
              <a:rPr lang="en-US" altLang="zh-TW" sz="1800" dirty="0">
                <a:ea typeface="PMingLiU" pitchFamily="18" charset="-120"/>
              </a:rPr>
              <a:t>: G, h, </a:t>
            </a:r>
            <a:r>
              <a:rPr lang="en-US" altLang="zh-TW" sz="1800" dirty="0">
                <a:solidFill>
                  <a:srgbClr val="6A74FA"/>
                </a:solidFill>
                <a:ea typeface="PMingLiU" pitchFamily="18" charset="-120"/>
              </a:rPr>
              <a:t>E, c, B, a, A, b, D, f, E,</a:t>
            </a:r>
            <a:r>
              <a:rPr lang="en-US" altLang="zh-TW" sz="1800" dirty="0">
                <a:ea typeface="PMingLiU" pitchFamily="18" charset="-120"/>
              </a:rPr>
              <a:t> d, </a:t>
            </a:r>
            <a:endParaRPr lang="en-US" altLang="zh-TW" sz="18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Tx/>
              <a:buNone/>
            </a:pPr>
            <a:r>
              <a:rPr lang="en-US" altLang="zh-TW" sz="1800" dirty="0">
                <a:ea typeface="PMingLiU" pitchFamily="18" charset="-120"/>
              </a:rPr>
              <a:t>             C, e, F, g, E, j, </a:t>
            </a:r>
            <a:r>
              <a:rPr lang="en-US" altLang="zh-TW" sz="1800" dirty="0">
                <a:solidFill>
                  <a:srgbClr val="FF0000"/>
                </a:solidFill>
                <a:ea typeface="PMingLiU" pitchFamily="18" charset="-120"/>
              </a:rPr>
              <a:t>H, m, J, l, H,</a:t>
            </a:r>
            <a:r>
              <a:rPr lang="en-US" altLang="zh-TW" sz="1800" dirty="0">
                <a:ea typeface="PMingLiU" pitchFamily="18" charset="-120"/>
              </a:rPr>
              <a:t> k, G </a:t>
            </a:r>
            <a:endParaRPr lang="en-US" altLang="zh-TW" sz="18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Tx/>
              <a:buNone/>
            </a:pPr>
            <a:endParaRPr lang="en-US" altLang="zh-TW" sz="1800" dirty="0">
              <a:ea typeface="PMingLiU" pitchFamily="18" charset="-120"/>
            </a:endParaRPr>
          </a:p>
          <a:p>
            <a:pPr lvl="3" eaLnBrk="1" hangingPunct="1">
              <a:buClr>
                <a:srgbClr val="D6903D"/>
              </a:buClr>
              <a:buSzPct val="85000"/>
              <a:buFontTx/>
              <a:buNone/>
            </a:pPr>
            <a:endParaRPr lang="en-US" altLang="zh-TW" sz="1800" dirty="0">
              <a:ea typeface="PMingLiU" pitchFamily="18" charset="-120"/>
            </a:endParaRPr>
          </a:p>
        </p:txBody>
      </p:sp>
      <p:pic>
        <p:nvPicPr>
          <p:cNvPr id="63492" name="Picture 2" descr="fig3-20c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76200" y="4572000"/>
            <a:ext cx="3211513" cy="1854200"/>
          </a:xfrm>
        </p:spPr>
      </p:pic>
      <p:sp>
        <p:nvSpPr>
          <p:cNvPr id="5" name="Date Placeholder 4"/>
          <p:cNvSpPr txBox="1">
            <a:spLocks noGrp="1"/>
          </p:cNvSpPr>
          <p:nvPr>
            <p:ph type="dt" sz="half" idx="12"/>
          </p:nvPr>
        </p:nvSpPr>
        <p:spPr>
          <a:noFill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3200" dirty="0">
                <a:ea typeface="PMingLiU" pitchFamily="18" charset="-120"/>
              </a:rPr>
              <a:t>Theorem:</a:t>
            </a:r>
            <a:endParaRPr lang="en-US" altLang="zh-TW" sz="3200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connected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>
                <a:solidFill>
                  <a:schemeClr val="tx2">
                    <a:lumMod val="90000"/>
                  </a:schemeClr>
                </a:solidFill>
                <a:ea typeface="PMingLiU" pitchFamily="18" charset="-120"/>
              </a:rPr>
              <a:t>multigraph </a:t>
            </a:r>
            <a:r>
              <a:rPr lang="en-US" altLang="zh-TW" dirty="0">
                <a:ea typeface="PMingLiU" pitchFamily="18" charset="-120"/>
              </a:rPr>
              <a:t>has an Euler path</a:t>
            </a:r>
            <a:r>
              <a:rPr lang="en-US" altLang="zh-CN" dirty="0">
                <a:ea typeface="PMingLiU" pitchFamily="18" charset="-120"/>
              </a:rPr>
              <a:t> but not an Euler circuit if an only if it has exactly two vertices of odd degree.</a:t>
            </a:r>
            <a:endParaRPr lang="en-US" altLang="zh-CN" dirty="0">
              <a:ea typeface="PMingLiU" pitchFamily="18" charset="-120"/>
            </a:endParaRPr>
          </a:p>
          <a:p>
            <a:pPr eaLnBrk="1" hangingPunct="1"/>
            <a:r>
              <a:rPr lang="en-US" altLang="zh-CN" dirty="0">
                <a:ea typeface="PMingLiU" pitchFamily="18" charset="-120"/>
              </a:rPr>
              <a:t>Why ?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3200" dirty="0">
                <a:ea typeface="PMingLiU" pitchFamily="18" charset="-120"/>
              </a:rPr>
              <a:t>Theorem:</a:t>
            </a:r>
            <a:endParaRPr lang="en-US" altLang="zh-TW" sz="3200" dirty="0">
              <a:ea typeface="PMingLiU" pitchFamily="18" charset="-120"/>
            </a:endParaRPr>
          </a:p>
          <a:p>
            <a:pPr lvl="1" eaLnBrk="1" hangingPunct="1"/>
            <a:r>
              <a:rPr lang="en-US" altLang="zh-TW" dirty="0">
                <a:ea typeface="PMingLiU" pitchFamily="18" charset="-120"/>
              </a:rPr>
              <a:t>A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connected</a:t>
            </a:r>
            <a:r>
              <a:rPr lang="en-US" altLang="zh-TW" dirty="0">
                <a:ea typeface="PMingLiU" pitchFamily="18" charset="-120"/>
              </a:rPr>
              <a:t> </a:t>
            </a:r>
            <a:r>
              <a:rPr lang="en-US" altLang="zh-TW" dirty="0">
                <a:solidFill>
                  <a:srgbClr val="6A74FA"/>
                </a:solidFill>
                <a:ea typeface="PMingLiU" pitchFamily="18" charset="-120"/>
              </a:rPr>
              <a:t>multigraph</a:t>
            </a:r>
            <a:r>
              <a:rPr lang="en-US" altLang="zh-TW" dirty="0">
                <a:ea typeface="PMingLiU" pitchFamily="18" charset="-120"/>
              </a:rPr>
              <a:t> has an Euler </a:t>
            </a:r>
            <a:r>
              <a:rPr lang="en-US" altLang="zh-CN" dirty="0">
                <a:ea typeface="PMingLiU" pitchFamily="18" charset="-120"/>
              </a:rPr>
              <a:t>path but not an Euler circuit if an only if it has exactly two vertices of odd degree.</a:t>
            </a:r>
            <a:endParaRPr lang="en-US" altLang="zh-CN" dirty="0">
              <a:ea typeface="PMingLiU" pitchFamily="18" charset="-120"/>
            </a:endParaRPr>
          </a:p>
          <a:p>
            <a:pPr eaLnBrk="1" hangingPunct="1"/>
            <a:r>
              <a:rPr lang="en-US" altLang="zh-CN" dirty="0">
                <a:ea typeface="PMingLiU" pitchFamily="18" charset="-120"/>
              </a:rPr>
              <a:t>Proof:</a:t>
            </a:r>
            <a:endParaRPr lang="en-US" altLang="zh-CN" dirty="0">
              <a:ea typeface="PMingLiU" pitchFamily="18" charset="-120"/>
            </a:endParaRPr>
          </a:p>
          <a:p>
            <a:pPr lvl="1" eaLnBrk="1" hangingPunct="1"/>
            <a:r>
              <a:rPr lang="en-US" altLang="zh-CN" dirty="0">
                <a:ea typeface="PMingLiU" pitchFamily="18" charset="-120"/>
              </a:rPr>
              <a:t>If: add one edge connects the two vertices of odd degree</a:t>
            </a:r>
            <a:endParaRPr lang="en-US" altLang="zh-TW" dirty="0">
              <a:ea typeface="PMingLiU" pitchFamily="18" charset="-120"/>
            </a:endParaRPr>
          </a:p>
        </p:txBody>
      </p:sp>
      <p:sp>
        <p:nvSpPr>
          <p:cNvPr id="17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18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88162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</a:t>
            </a:r>
            <a:endParaRPr kumimoji="0" lang="zh-TW" alt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sp>
        <p:nvSpPr>
          <p:cNvPr id="988164" name="AutoShape 4"/>
          <p:cNvSpPr>
            <a:spLocks noChangeArrowheads="1"/>
          </p:cNvSpPr>
          <p:nvPr/>
        </p:nvSpPr>
        <p:spPr bwMode="auto">
          <a:xfrm>
            <a:off x="5549900" y="4724400"/>
            <a:ext cx="1295400" cy="1066800"/>
          </a:xfrm>
          <a:prstGeom prst="hexagon">
            <a:avLst>
              <a:gd name="adj" fmla="val 30357"/>
              <a:gd name="vf" fmla="val 11547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65" name="Oval 5"/>
          <p:cNvSpPr>
            <a:spLocks noChangeArrowheads="1"/>
          </p:cNvSpPr>
          <p:nvPr/>
        </p:nvSpPr>
        <p:spPr bwMode="auto">
          <a:xfrm>
            <a:off x="57785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66" name="Oval 6"/>
          <p:cNvSpPr>
            <a:spLocks noChangeArrowheads="1"/>
          </p:cNvSpPr>
          <p:nvPr/>
        </p:nvSpPr>
        <p:spPr bwMode="auto">
          <a:xfrm>
            <a:off x="6464300" y="46482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67" name="Oval 7"/>
          <p:cNvSpPr>
            <a:spLocks noChangeArrowheads="1"/>
          </p:cNvSpPr>
          <p:nvPr/>
        </p:nvSpPr>
        <p:spPr bwMode="auto">
          <a:xfrm>
            <a:off x="64643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68" name="Line 8"/>
          <p:cNvSpPr>
            <a:spLocks noChangeShapeType="1"/>
          </p:cNvSpPr>
          <p:nvPr/>
        </p:nvSpPr>
        <p:spPr bwMode="auto">
          <a:xfrm>
            <a:off x="6845300" y="5257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69" name="Line 9"/>
          <p:cNvSpPr>
            <a:spLocks noChangeShapeType="1"/>
          </p:cNvSpPr>
          <p:nvPr/>
        </p:nvSpPr>
        <p:spPr bwMode="auto">
          <a:xfrm flipH="1">
            <a:off x="48641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0" name="Oval 10"/>
          <p:cNvSpPr>
            <a:spLocks noChangeArrowheads="1"/>
          </p:cNvSpPr>
          <p:nvPr/>
        </p:nvSpPr>
        <p:spPr bwMode="auto">
          <a:xfrm>
            <a:off x="73787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1" name="Oval 11"/>
          <p:cNvSpPr>
            <a:spLocks noChangeArrowheads="1"/>
          </p:cNvSpPr>
          <p:nvPr/>
        </p:nvSpPr>
        <p:spPr bwMode="auto">
          <a:xfrm>
            <a:off x="47879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2" name="Oval 12"/>
          <p:cNvSpPr>
            <a:spLocks noChangeArrowheads="1"/>
          </p:cNvSpPr>
          <p:nvPr/>
        </p:nvSpPr>
        <p:spPr bwMode="auto">
          <a:xfrm>
            <a:off x="5778500" y="5715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3" name="Freeform 13"/>
          <p:cNvSpPr/>
          <p:nvPr/>
        </p:nvSpPr>
        <p:spPr bwMode="auto">
          <a:xfrm>
            <a:off x="4876800" y="5308600"/>
            <a:ext cx="2692400" cy="990600"/>
          </a:xfrm>
          <a:custGeom>
            <a:avLst/>
            <a:gdLst>
              <a:gd name="T0" fmla="*/ 8 w 856"/>
              <a:gd name="T1" fmla="*/ 0 h 624"/>
              <a:gd name="T2" fmla="*/ 56 w 856"/>
              <a:gd name="T3" fmla="*/ 432 h 624"/>
              <a:gd name="T4" fmla="*/ 344 w 856"/>
              <a:gd name="T5" fmla="*/ 624 h 624"/>
              <a:gd name="T6" fmla="*/ 776 w 856"/>
              <a:gd name="T7" fmla="*/ 432 h 624"/>
              <a:gd name="T8" fmla="*/ 824 w 856"/>
              <a:gd name="T9" fmla="*/ 0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6" h="624">
                <a:moveTo>
                  <a:pt x="8" y="0"/>
                </a:moveTo>
                <a:cubicBezTo>
                  <a:pt x="4" y="164"/>
                  <a:pt x="0" y="328"/>
                  <a:pt x="56" y="432"/>
                </a:cubicBezTo>
                <a:cubicBezTo>
                  <a:pt x="112" y="536"/>
                  <a:pt x="224" y="624"/>
                  <a:pt x="344" y="624"/>
                </a:cubicBezTo>
                <a:cubicBezTo>
                  <a:pt x="464" y="624"/>
                  <a:pt x="696" y="536"/>
                  <a:pt x="776" y="432"/>
                </a:cubicBezTo>
                <a:cubicBezTo>
                  <a:pt x="856" y="328"/>
                  <a:pt x="816" y="72"/>
                  <a:pt x="8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4" name="Oval 14"/>
          <p:cNvSpPr>
            <a:spLocks noChangeArrowheads="1"/>
          </p:cNvSpPr>
          <p:nvPr/>
        </p:nvSpPr>
        <p:spPr bwMode="auto">
          <a:xfrm>
            <a:off x="5499100" y="51943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5" name="Oval 15"/>
          <p:cNvSpPr>
            <a:spLocks noChangeArrowheads="1"/>
          </p:cNvSpPr>
          <p:nvPr/>
        </p:nvSpPr>
        <p:spPr bwMode="auto">
          <a:xfrm>
            <a:off x="6769100" y="51816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88176" name="Line 16"/>
          <p:cNvSpPr>
            <a:spLocks noChangeShapeType="1"/>
          </p:cNvSpPr>
          <p:nvPr/>
        </p:nvSpPr>
        <p:spPr bwMode="auto">
          <a:xfrm>
            <a:off x="5638800" y="5270500"/>
            <a:ext cx="1130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2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1407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</a:t>
            </a:r>
            <a: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/Circle </a:t>
            </a:r>
            <a:b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</a:br>
            <a: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in Complete Graphs</a:t>
            </a:r>
            <a:endParaRPr kumimoji="0" lang="zh-TW" altLang="en-US" sz="29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grpSp>
        <p:nvGrpSpPr>
          <p:cNvPr id="69637" name="Group 3"/>
          <p:cNvGrpSpPr/>
          <p:nvPr/>
        </p:nvGrpSpPr>
        <p:grpSpPr>
          <a:xfrm>
            <a:off x="1028700" y="1828800"/>
            <a:ext cx="7493000" cy="4356100"/>
            <a:chOff x="336" y="560"/>
            <a:chExt cx="5280" cy="3408"/>
          </a:xfrm>
        </p:grpSpPr>
        <p:sp>
          <p:nvSpPr>
            <p:cNvPr id="990212" name="Line 4"/>
            <p:cNvSpPr>
              <a:spLocks noChangeShapeType="1"/>
            </p:cNvSpPr>
            <p:nvPr/>
          </p:nvSpPr>
          <p:spPr bwMode="auto">
            <a:xfrm flipH="1">
              <a:off x="528" y="608"/>
              <a:ext cx="2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3" name="Oval 5"/>
            <p:cNvSpPr>
              <a:spLocks noChangeArrowheads="1"/>
            </p:cNvSpPr>
            <p:nvPr/>
          </p:nvSpPr>
          <p:spPr bwMode="auto">
            <a:xfrm>
              <a:off x="768" y="5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4" name="Oval 6"/>
            <p:cNvSpPr>
              <a:spLocks noChangeArrowheads="1"/>
            </p:cNvSpPr>
            <p:nvPr/>
          </p:nvSpPr>
          <p:spPr bwMode="auto">
            <a:xfrm>
              <a:off x="480" y="9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5" name="AutoShape 7"/>
            <p:cNvSpPr>
              <a:spLocks noChangeArrowheads="1"/>
            </p:cNvSpPr>
            <p:nvPr/>
          </p:nvSpPr>
          <p:spPr bwMode="auto">
            <a:xfrm>
              <a:off x="432" y="1376"/>
              <a:ext cx="576" cy="52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6" name="Oval 8"/>
            <p:cNvSpPr>
              <a:spLocks noChangeArrowheads="1"/>
            </p:cNvSpPr>
            <p:nvPr/>
          </p:nvSpPr>
          <p:spPr bwMode="auto">
            <a:xfrm>
              <a:off x="672" y="1328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7" name="Oval 9"/>
            <p:cNvSpPr>
              <a:spLocks noChangeArrowheads="1"/>
            </p:cNvSpPr>
            <p:nvPr/>
          </p:nvSpPr>
          <p:spPr bwMode="auto">
            <a:xfrm>
              <a:off x="384" y="1855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8" name="Oval 10"/>
            <p:cNvSpPr>
              <a:spLocks noChangeArrowheads="1"/>
            </p:cNvSpPr>
            <p:nvPr/>
          </p:nvSpPr>
          <p:spPr bwMode="auto">
            <a:xfrm>
              <a:off x="960" y="1855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19" name="Rectangle 11"/>
            <p:cNvSpPr>
              <a:spLocks noChangeArrowheads="1"/>
            </p:cNvSpPr>
            <p:nvPr/>
          </p:nvSpPr>
          <p:spPr bwMode="auto">
            <a:xfrm>
              <a:off x="384" y="2240"/>
              <a:ext cx="624" cy="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0" name="AutoShape 12"/>
            <p:cNvSpPr>
              <a:spLocks noChangeArrowheads="1"/>
            </p:cNvSpPr>
            <p:nvPr/>
          </p:nvSpPr>
          <p:spPr bwMode="auto">
            <a:xfrm>
              <a:off x="577" y="3152"/>
              <a:ext cx="815" cy="768"/>
            </a:xfrm>
            <a:prstGeom prst="pentag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1" name="AutoShape 13"/>
            <p:cNvSpPr>
              <a:spLocks noChangeArrowheads="1"/>
            </p:cNvSpPr>
            <p:nvPr/>
          </p:nvSpPr>
          <p:spPr bwMode="auto">
            <a:xfrm>
              <a:off x="2016" y="608"/>
              <a:ext cx="864" cy="719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2" name="Line 14"/>
            <p:cNvSpPr>
              <a:spLocks noChangeShapeType="1"/>
            </p:cNvSpPr>
            <p:nvPr/>
          </p:nvSpPr>
          <p:spPr bwMode="auto">
            <a:xfrm flipH="1">
              <a:off x="768" y="3152"/>
              <a:ext cx="1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3" name="Line 15"/>
            <p:cNvSpPr>
              <a:spLocks noChangeShapeType="1"/>
            </p:cNvSpPr>
            <p:nvPr/>
          </p:nvSpPr>
          <p:spPr bwMode="auto">
            <a:xfrm>
              <a:off x="577" y="344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4" name="Line 16"/>
            <p:cNvSpPr>
              <a:spLocks noChangeShapeType="1"/>
            </p:cNvSpPr>
            <p:nvPr/>
          </p:nvSpPr>
          <p:spPr bwMode="auto">
            <a:xfrm>
              <a:off x="960" y="3152"/>
              <a:ext cx="285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5" name="Line 17"/>
            <p:cNvSpPr>
              <a:spLocks noChangeShapeType="1"/>
            </p:cNvSpPr>
            <p:nvPr/>
          </p:nvSpPr>
          <p:spPr bwMode="auto">
            <a:xfrm flipV="1">
              <a:off x="768" y="3440"/>
              <a:ext cx="624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6" name="Line 18"/>
            <p:cNvSpPr>
              <a:spLocks noChangeShapeType="1"/>
            </p:cNvSpPr>
            <p:nvPr/>
          </p:nvSpPr>
          <p:spPr bwMode="auto">
            <a:xfrm>
              <a:off x="577" y="3440"/>
              <a:ext cx="671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7" name="Oval 19"/>
            <p:cNvSpPr>
              <a:spLocks noChangeArrowheads="1"/>
            </p:cNvSpPr>
            <p:nvPr/>
          </p:nvSpPr>
          <p:spPr bwMode="auto">
            <a:xfrm>
              <a:off x="1344" y="3392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8" name="Oval 20"/>
            <p:cNvSpPr>
              <a:spLocks noChangeArrowheads="1"/>
            </p:cNvSpPr>
            <p:nvPr/>
          </p:nvSpPr>
          <p:spPr bwMode="auto">
            <a:xfrm>
              <a:off x="912" y="3104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29" name="Oval 21"/>
            <p:cNvSpPr>
              <a:spLocks noChangeArrowheads="1"/>
            </p:cNvSpPr>
            <p:nvPr/>
          </p:nvSpPr>
          <p:spPr bwMode="auto">
            <a:xfrm>
              <a:off x="528" y="3392"/>
              <a:ext cx="95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0" name="Oval 22"/>
            <p:cNvSpPr>
              <a:spLocks noChangeArrowheads="1"/>
            </p:cNvSpPr>
            <p:nvPr/>
          </p:nvSpPr>
          <p:spPr bwMode="auto">
            <a:xfrm>
              <a:off x="720" y="3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1" name="Oval 23"/>
            <p:cNvSpPr>
              <a:spLocks noChangeArrowheads="1"/>
            </p:cNvSpPr>
            <p:nvPr/>
          </p:nvSpPr>
          <p:spPr bwMode="auto">
            <a:xfrm>
              <a:off x="1200" y="3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2" name="AutoShape 24"/>
            <p:cNvSpPr>
              <a:spLocks noChangeArrowheads="1"/>
            </p:cNvSpPr>
            <p:nvPr/>
          </p:nvSpPr>
          <p:spPr bwMode="auto">
            <a:xfrm>
              <a:off x="2064" y="1855"/>
              <a:ext cx="864" cy="8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3" name="Text Box 25"/>
            <p:cNvSpPr txBox="1">
              <a:spLocks noChangeArrowheads="1"/>
            </p:cNvSpPr>
            <p:nvPr/>
          </p:nvSpPr>
          <p:spPr bwMode="auto">
            <a:xfrm>
              <a:off x="1056" y="560"/>
              <a:ext cx="336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K2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4" name="Text Box 26"/>
            <p:cNvSpPr txBox="1">
              <a:spLocks noChangeArrowheads="1"/>
            </p:cNvSpPr>
            <p:nvPr/>
          </p:nvSpPr>
          <p:spPr bwMode="auto">
            <a:xfrm>
              <a:off x="1151" y="1520"/>
              <a:ext cx="337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K3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5" name="Text Box 27"/>
            <p:cNvSpPr txBox="1">
              <a:spLocks noChangeArrowheads="1"/>
            </p:cNvSpPr>
            <p:nvPr/>
          </p:nvSpPr>
          <p:spPr bwMode="auto">
            <a:xfrm>
              <a:off x="1151" y="2529"/>
              <a:ext cx="337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K4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6" name="Text Box 28"/>
            <p:cNvSpPr txBox="1">
              <a:spLocks noChangeArrowheads="1"/>
            </p:cNvSpPr>
            <p:nvPr/>
          </p:nvSpPr>
          <p:spPr bwMode="auto">
            <a:xfrm>
              <a:off x="1536" y="3631"/>
              <a:ext cx="285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K5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7" name="Text Box 29"/>
            <p:cNvSpPr txBox="1">
              <a:spLocks noChangeArrowheads="1"/>
            </p:cNvSpPr>
            <p:nvPr/>
          </p:nvSpPr>
          <p:spPr bwMode="auto">
            <a:xfrm>
              <a:off x="3072" y="608"/>
              <a:ext cx="285" cy="2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K6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8" name="Text Box 30"/>
            <p:cNvSpPr txBox="1">
              <a:spLocks noChangeArrowheads="1"/>
            </p:cNvSpPr>
            <p:nvPr/>
          </p:nvSpPr>
          <p:spPr bwMode="auto">
            <a:xfrm>
              <a:off x="3072" y="1760"/>
              <a:ext cx="336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K8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39" name="Text Box 31"/>
            <p:cNvSpPr txBox="1">
              <a:spLocks noChangeArrowheads="1"/>
            </p:cNvSpPr>
            <p:nvPr/>
          </p:nvSpPr>
          <p:spPr bwMode="auto">
            <a:xfrm>
              <a:off x="3696" y="608"/>
              <a:ext cx="1920" cy="3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K2: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K3: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K4: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K5: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K6: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K8: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?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endParaRPr lang="zh-TW" altLang="en-US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990240" name="Line 32"/>
            <p:cNvSpPr>
              <a:spLocks noChangeShapeType="1"/>
            </p:cNvSpPr>
            <p:nvPr/>
          </p:nvSpPr>
          <p:spPr bwMode="auto">
            <a:xfrm flipH="1">
              <a:off x="384" y="2240"/>
              <a:ext cx="624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1" name="Line 33"/>
            <p:cNvSpPr>
              <a:spLocks noChangeShapeType="1"/>
            </p:cNvSpPr>
            <p:nvPr/>
          </p:nvSpPr>
          <p:spPr bwMode="auto">
            <a:xfrm>
              <a:off x="384" y="2240"/>
              <a:ext cx="624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2" name="Line 34"/>
            <p:cNvSpPr>
              <a:spLocks noChangeShapeType="1"/>
            </p:cNvSpPr>
            <p:nvPr/>
          </p:nvSpPr>
          <p:spPr bwMode="auto">
            <a:xfrm flipV="1">
              <a:off x="2064" y="2096"/>
              <a:ext cx="864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3" name="Line 35"/>
            <p:cNvSpPr>
              <a:spLocks noChangeShapeType="1"/>
            </p:cNvSpPr>
            <p:nvPr/>
          </p:nvSpPr>
          <p:spPr bwMode="auto">
            <a:xfrm>
              <a:off x="2064" y="2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4" name="Line 36"/>
            <p:cNvSpPr>
              <a:spLocks noChangeShapeType="1"/>
            </p:cNvSpPr>
            <p:nvPr/>
          </p:nvSpPr>
          <p:spPr bwMode="auto">
            <a:xfrm>
              <a:off x="2304" y="1855"/>
              <a:ext cx="0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5" name="Line 37"/>
            <p:cNvSpPr>
              <a:spLocks noChangeShapeType="1"/>
            </p:cNvSpPr>
            <p:nvPr/>
          </p:nvSpPr>
          <p:spPr bwMode="auto">
            <a:xfrm>
              <a:off x="2689" y="1855"/>
              <a:ext cx="0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6" name="Line 38"/>
            <p:cNvSpPr>
              <a:spLocks noChangeShapeType="1"/>
            </p:cNvSpPr>
            <p:nvPr/>
          </p:nvSpPr>
          <p:spPr bwMode="auto">
            <a:xfrm flipV="1">
              <a:off x="2064" y="2096"/>
              <a:ext cx="86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7" name="Line 39"/>
            <p:cNvSpPr>
              <a:spLocks noChangeShapeType="1"/>
            </p:cNvSpPr>
            <p:nvPr/>
          </p:nvSpPr>
          <p:spPr bwMode="auto">
            <a:xfrm>
              <a:off x="2064" y="2144"/>
              <a:ext cx="864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8" name="Line 40"/>
            <p:cNvSpPr>
              <a:spLocks noChangeShapeType="1"/>
            </p:cNvSpPr>
            <p:nvPr/>
          </p:nvSpPr>
          <p:spPr bwMode="auto">
            <a:xfrm>
              <a:off x="2304" y="1855"/>
              <a:ext cx="385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49" name="Line 41"/>
            <p:cNvSpPr>
              <a:spLocks noChangeShapeType="1"/>
            </p:cNvSpPr>
            <p:nvPr/>
          </p:nvSpPr>
          <p:spPr bwMode="auto">
            <a:xfrm flipH="1">
              <a:off x="2304" y="1855"/>
              <a:ext cx="385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0" name="Line 42"/>
            <p:cNvSpPr>
              <a:spLocks noChangeShapeType="1"/>
            </p:cNvSpPr>
            <p:nvPr/>
          </p:nvSpPr>
          <p:spPr bwMode="auto">
            <a:xfrm>
              <a:off x="2064" y="248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1" name="Line 43"/>
            <p:cNvSpPr>
              <a:spLocks noChangeShapeType="1"/>
            </p:cNvSpPr>
            <p:nvPr/>
          </p:nvSpPr>
          <p:spPr bwMode="auto">
            <a:xfrm flipH="1">
              <a:off x="2304" y="248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2" name="Line 44"/>
            <p:cNvSpPr>
              <a:spLocks noChangeShapeType="1"/>
            </p:cNvSpPr>
            <p:nvPr/>
          </p:nvSpPr>
          <p:spPr bwMode="auto">
            <a:xfrm>
              <a:off x="2064" y="2144"/>
              <a:ext cx="237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3" name="Line 45"/>
            <p:cNvSpPr>
              <a:spLocks noChangeShapeType="1"/>
            </p:cNvSpPr>
            <p:nvPr/>
          </p:nvSpPr>
          <p:spPr bwMode="auto">
            <a:xfrm flipV="1">
              <a:off x="2064" y="1855"/>
              <a:ext cx="237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4" name="Line 46"/>
            <p:cNvSpPr>
              <a:spLocks noChangeShapeType="1"/>
            </p:cNvSpPr>
            <p:nvPr/>
          </p:nvSpPr>
          <p:spPr bwMode="auto">
            <a:xfrm flipV="1">
              <a:off x="2064" y="1855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5" name="Line 47"/>
            <p:cNvSpPr>
              <a:spLocks noChangeShapeType="1"/>
            </p:cNvSpPr>
            <p:nvPr/>
          </p:nvSpPr>
          <p:spPr bwMode="auto">
            <a:xfrm>
              <a:off x="2304" y="1855"/>
              <a:ext cx="624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6" name="Line 48"/>
            <p:cNvSpPr>
              <a:spLocks noChangeShapeType="1"/>
            </p:cNvSpPr>
            <p:nvPr/>
          </p:nvSpPr>
          <p:spPr bwMode="auto">
            <a:xfrm flipH="1">
              <a:off x="2689" y="2096"/>
              <a:ext cx="239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7" name="Line 49"/>
            <p:cNvSpPr>
              <a:spLocks noChangeShapeType="1"/>
            </p:cNvSpPr>
            <p:nvPr/>
          </p:nvSpPr>
          <p:spPr bwMode="auto">
            <a:xfrm>
              <a:off x="2689" y="1855"/>
              <a:ext cx="239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8" name="Line 50"/>
            <p:cNvSpPr>
              <a:spLocks noChangeShapeType="1"/>
            </p:cNvSpPr>
            <p:nvPr/>
          </p:nvSpPr>
          <p:spPr bwMode="auto">
            <a:xfrm>
              <a:off x="2304" y="1855"/>
              <a:ext cx="624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59" name="Line 51"/>
            <p:cNvSpPr>
              <a:spLocks noChangeShapeType="1"/>
            </p:cNvSpPr>
            <p:nvPr/>
          </p:nvSpPr>
          <p:spPr bwMode="auto">
            <a:xfrm>
              <a:off x="2064" y="214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0" name="Line 52"/>
            <p:cNvSpPr>
              <a:spLocks noChangeShapeType="1"/>
            </p:cNvSpPr>
            <p:nvPr/>
          </p:nvSpPr>
          <p:spPr bwMode="auto">
            <a:xfrm flipH="1">
              <a:off x="2304" y="2096"/>
              <a:ext cx="576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1" name="Line 53"/>
            <p:cNvSpPr>
              <a:spLocks noChangeShapeType="1"/>
            </p:cNvSpPr>
            <p:nvPr/>
          </p:nvSpPr>
          <p:spPr bwMode="auto">
            <a:xfrm flipH="1">
              <a:off x="2064" y="1855"/>
              <a:ext cx="624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2" name="Oval 54"/>
            <p:cNvSpPr>
              <a:spLocks noChangeArrowheads="1"/>
            </p:cNvSpPr>
            <p:nvPr/>
          </p:nvSpPr>
          <p:spPr bwMode="auto">
            <a:xfrm>
              <a:off x="2256" y="2673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3" name="Oval 55"/>
            <p:cNvSpPr>
              <a:spLocks noChangeArrowheads="1"/>
            </p:cNvSpPr>
            <p:nvPr/>
          </p:nvSpPr>
          <p:spPr bwMode="auto">
            <a:xfrm>
              <a:off x="2016" y="2432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4" name="Oval 56"/>
            <p:cNvSpPr>
              <a:spLocks noChangeArrowheads="1"/>
            </p:cNvSpPr>
            <p:nvPr/>
          </p:nvSpPr>
          <p:spPr bwMode="auto">
            <a:xfrm>
              <a:off x="2016" y="20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5" name="Oval 57"/>
            <p:cNvSpPr>
              <a:spLocks noChangeArrowheads="1"/>
            </p:cNvSpPr>
            <p:nvPr/>
          </p:nvSpPr>
          <p:spPr bwMode="auto">
            <a:xfrm>
              <a:off x="2256" y="18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6" name="Oval 58"/>
            <p:cNvSpPr>
              <a:spLocks noChangeArrowheads="1"/>
            </p:cNvSpPr>
            <p:nvPr/>
          </p:nvSpPr>
          <p:spPr bwMode="auto">
            <a:xfrm>
              <a:off x="2640" y="1808"/>
              <a:ext cx="95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7" name="Oval 59"/>
            <p:cNvSpPr>
              <a:spLocks noChangeArrowheads="1"/>
            </p:cNvSpPr>
            <p:nvPr/>
          </p:nvSpPr>
          <p:spPr bwMode="auto">
            <a:xfrm>
              <a:off x="2880" y="20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8" name="Oval 60"/>
            <p:cNvSpPr>
              <a:spLocks noChangeArrowheads="1"/>
            </p:cNvSpPr>
            <p:nvPr/>
          </p:nvSpPr>
          <p:spPr bwMode="auto">
            <a:xfrm>
              <a:off x="2880" y="2432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69" name="Oval 61"/>
            <p:cNvSpPr>
              <a:spLocks noChangeArrowheads="1"/>
            </p:cNvSpPr>
            <p:nvPr/>
          </p:nvSpPr>
          <p:spPr bwMode="auto">
            <a:xfrm>
              <a:off x="2640" y="2673"/>
              <a:ext cx="95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0" name="Line 62"/>
            <p:cNvSpPr>
              <a:spLocks noChangeShapeType="1"/>
            </p:cNvSpPr>
            <p:nvPr/>
          </p:nvSpPr>
          <p:spPr bwMode="auto">
            <a:xfrm flipH="1">
              <a:off x="2016" y="608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1" name="Line 63"/>
            <p:cNvSpPr>
              <a:spLocks noChangeShapeType="1"/>
            </p:cNvSpPr>
            <p:nvPr/>
          </p:nvSpPr>
          <p:spPr bwMode="auto">
            <a:xfrm>
              <a:off x="2256" y="608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2" name="Line 64"/>
            <p:cNvSpPr>
              <a:spLocks noChangeShapeType="1"/>
            </p:cNvSpPr>
            <p:nvPr/>
          </p:nvSpPr>
          <p:spPr bwMode="auto">
            <a:xfrm flipH="1">
              <a:off x="2256" y="608"/>
              <a:ext cx="433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3" name="Line 65"/>
            <p:cNvSpPr>
              <a:spLocks noChangeShapeType="1"/>
            </p:cNvSpPr>
            <p:nvPr/>
          </p:nvSpPr>
          <p:spPr bwMode="auto">
            <a:xfrm>
              <a:off x="2689" y="608"/>
              <a:ext cx="0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4" name="Line 66"/>
            <p:cNvSpPr>
              <a:spLocks noChangeShapeType="1"/>
            </p:cNvSpPr>
            <p:nvPr/>
          </p:nvSpPr>
          <p:spPr bwMode="auto">
            <a:xfrm>
              <a:off x="2256" y="608"/>
              <a:ext cx="0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5" name="Line 67"/>
            <p:cNvSpPr>
              <a:spLocks noChangeShapeType="1"/>
            </p:cNvSpPr>
            <p:nvPr/>
          </p:nvSpPr>
          <p:spPr bwMode="auto">
            <a:xfrm>
              <a:off x="2016" y="99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6" name="Line 68"/>
            <p:cNvSpPr>
              <a:spLocks noChangeShapeType="1"/>
            </p:cNvSpPr>
            <p:nvPr/>
          </p:nvSpPr>
          <p:spPr bwMode="auto">
            <a:xfrm flipH="1" flipV="1">
              <a:off x="2016" y="992"/>
              <a:ext cx="672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7" name="Line 69"/>
            <p:cNvSpPr>
              <a:spLocks noChangeShapeType="1"/>
            </p:cNvSpPr>
            <p:nvPr/>
          </p:nvSpPr>
          <p:spPr bwMode="auto">
            <a:xfrm flipV="1">
              <a:off x="2256" y="992"/>
              <a:ext cx="624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8" name="Line 70"/>
            <p:cNvSpPr>
              <a:spLocks noChangeShapeType="1"/>
            </p:cNvSpPr>
            <p:nvPr/>
          </p:nvSpPr>
          <p:spPr bwMode="auto">
            <a:xfrm>
              <a:off x="2256" y="608"/>
              <a:ext cx="433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79" name="Oval 71"/>
            <p:cNvSpPr>
              <a:spLocks noChangeArrowheads="1"/>
            </p:cNvSpPr>
            <p:nvPr/>
          </p:nvSpPr>
          <p:spPr bwMode="auto">
            <a:xfrm>
              <a:off x="2832" y="9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0" name="Oval 72"/>
            <p:cNvSpPr>
              <a:spLocks noChangeArrowheads="1"/>
            </p:cNvSpPr>
            <p:nvPr/>
          </p:nvSpPr>
          <p:spPr bwMode="auto">
            <a:xfrm>
              <a:off x="2640" y="560"/>
              <a:ext cx="95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1" name="Oval 73"/>
            <p:cNvSpPr>
              <a:spLocks noChangeArrowheads="1"/>
            </p:cNvSpPr>
            <p:nvPr/>
          </p:nvSpPr>
          <p:spPr bwMode="auto">
            <a:xfrm>
              <a:off x="2207" y="560"/>
              <a:ext cx="9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2" name="Oval 74"/>
            <p:cNvSpPr>
              <a:spLocks noChangeArrowheads="1"/>
            </p:cNvSpPr>
            <p:nvPr/>
          </p:nvSpPr>
          <p:spPr bwMode="auto">
            <a:xfrm>
              <a:off x="1968" y="9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3" name="Oval 75"/>
            <p:cNvSpPr>
              <a:spLocks noChangeArrowheads="1"/>
            </p:cNvSpPr>
            <p:nvPr/>
          </p:nvSpPr>
          <p:spPr bwMode="auto">
            <a:xfrm>
              <a:off x="2207" y="1280"/>
              <a:ext cx="9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4" name="Oval 76"/>
            <p:cNvSpPr>
              <a:spLocks noChangeArrowheads="1"/>
            </p:cNvSpPr>
            <p:nvPr/>
          </p:nvSpPr>
          <p:spPr bwMode="auto">
            <a:xfrm>
              <a:off x="2640" y="1280"/>
              <a:ext cx="95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5" name="Oval 77"/>
            <p:cNvSpPr>
              <a:spLocks noChangeArrowheads="1"/>
            </p:cNvSpPr>
            <p:nvPr/>
          </p:nvSpPr>
          <p:spPr bwMode="auto">
            <a:xfrm>
              <a:off x="960" y="21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6" name="Oval 78"/>
            <p:cNvSpPr>
              <a:spLocks noChangeArrowheads="1"/>
            </p:cNvSpPr>
            <p:nvPr/>
          </p:nvSpPr>
          <p:spPr bwMode="auto">
            <a:xfrm>
              <a:off x="336" y="21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7" name="Oval 79"/>
            <p:cNvSpPr>
              <a:spLocks noChangeArrowheads="1"/>
            </p:cNvSpPr>
            <p:nvPr/>
          </p:nvSpPr>
          <p:spPr bwMode="auto">
            <a:xfrm>
              <a:off x="336" y="2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0288" name="Oval 80"/>
            <p:cNvSpPr>
              <a:spLocks noChangeArrowheads="1"/>
            </p:cNvSpPr>
            <p:nvPr/>
          </p:nvSpPr>
          <p:spPr bwMode="auto">
            <a:xfrm>
              <a:off x="960" y="2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82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9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1407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12.5. Euler Paths</a:t>
            </a:r>
            <a: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/Circle </a:t>
            </a:r>
            <a:b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</a:br>
            <a:r>
              <a:rPr kumimoji="0" lang="en-US" altLang="zh-CN" sz="29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in Complete Graphs</a:t>
            </a:r>
            <a:endParaRPr kumimoji="0" lang="zh-TW" altLang="en-US" sz="29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grpSp>
        <p:nvGrpSpPr>
          <p:cNvPr id="71685" name="Group 3"/>
          <p:cNvGrpSpPr/>
          <p:nvPr/>
        </p:nvGrpSpPr>
        <p:grpSpPr>
          <a:xfrm>
            <a:off x="1028700" y="1828800"/>
            <a:ext cx="7493000" cy="4356100"/>
            <a:chOff x="336" y="560"/>
            <a:chExt cx="5280" cy="3408"/>
          </a:xfrm>
        </p:grpSpPr>
        <p:sp>
          <p:nvSpPr>
            <p:cNvPr id="992260" name="Line 4"/>
            <p:cNvSpPr>
              <a:spLocks noChangeShapeType="1"/>
            </p:cNvSpPr>
            <p:nvPr/>
          </p:nvSpPr>
          <p:spPr bwMode="auto">
            <a:xfrm flipH="1">
              <a:off x="528" y="608"/>
              <a:ext cx="28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1" name="Oval 5"/>
            <p:cNvSpPr>
              <a:spLocks noChangeArrowheads="1"/>
            </p:cNvSpPr>
            <p:nvPr/>
          </p:nvSpPr>
          <p:spPr bwMode="auto">
            <a:xfrm>
              <a:off x="768" y="560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2" name="Oval 6"/>
            <p:cNvSpPr>
              <a:spLocks noChangeArrowheads="1"/>
            </p:cNvSpPr>
            <p:nvPr/>
          </p:nvSpPr>
          <p:spPr bwMode="auto">
            <a:xfrm>
              <a:off x="480" y="9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3" name="AutoShape 7"/>
            <p:cNvSpPr>
              <a:spLocks noChangeArrowheads="1"/>
            </p:cNvSpPr>
            <p:nvPr/>
          </p:nvSpPr>
          <p:spPr bwMode="auto">
            <a:xfrm>
              <a:off x="432" y="1376"/>
              <a:ext cx="576" cy="528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4" name="Oval 8"/>
            <p:cNvSpPr>
              <a:spLocks noChangeArrowheads="1"/>
            </p:cNvSpPr>
            <p:nvPr/>
          </p:nvSpPr>
          <p:spPr bwMode="auto">
            <a:xfrm>
              <a:off x="672" y="1328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5" name="Oval 9"/>
            <p:cNvSpPr>
              <a:spLocks noChangeArrowheads="1"/>
            </p:cNvSpPr>
            <p:nvPr/>
          </p:nvSpPr>
          <p:spPr bwMode="auto">
            <a:xfrm>
              <a:off x="384" y="1855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6" name="Oval 10"/>
            <p:cNvSpPr>
              <a:spLocks noChangeArrowheads="1"/>
            </p:cNvSpPr>
            <p:nvPr/>
          </p:nvSpPr>
          <p:spPr bwMode="auto">
            <a:xfrm>
              <a:off x="960" y="1855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7" name="Rectangle 11"/>
            <p:cNvSpPr>
              <a:spLocks noChangeArrowheads="1"/>
            </p:cNvSpPr>
            <p:nvPr/>
          </p:nvSpPr>
          <p:spPr bwMode="auto">
            <a:xfrm>
              <a:off x="384" y="2240"/>
              <a:ext cx="624" cy="57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8" name="AutoShape 12"/>
            <p:cNvSpPr>
              <a:spLocks noChangeArrowheads="1"/>
            </p:cNvSpPr>
            <p:nvPr/>
          </p:nvSpPr>
          <p:spPr bwMode="auto">
            <a:xfrm>
              <a:off x="577" y="3152"/>
              <a:ext cx="815" cy="768"/>
            </a:xfrm>
            <a:prstGeom prst="pentagon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69" name="AutoShape 13"/>
            <p:cNvSpPr>
              <a:spLocks noChangeArrowheads="1"/>
            </p:cNvSpPr>
            <p:nvPr/>
          </p:nvSpPr>
          <p:spPr bwMode="auto">
            <a:xfrm>
              <a:off x="2016" y="608"/>
              <a:ext cx="864" cy="719"/>
            </a:xfrm>
            <a:prstGeom prst="hexagon">
              <a:avLst>
                <a:gd name="adj" fmla="val 30000"/>
                <a:gd name="vf" fmla="val 11547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0" name="Line 14"/>
            <p:cNvSpPr>
              <a:spLocks noChangeShapeType="1"/>
            </p:cNvSpPr>
            <p:nvPr/>
          </p:nvSpPr>
          <p:spPr bwMode="auto">
            <a:xfrm flipH="1">
              <a:off x="768" y="3152"/>
              <a:ext cx="192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1" name="Line 15"/>
            <p:cNvSpPr>
              <a:spLocks noChangeShapeType="1"/>
            </p:cNvSpPr>
            <p:nvPr/>
          </p:nvSpPr>
          <p:spPr bwMode="auto">
            <a:xfrm>
              <a:off x="577" y="344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2" name="Line 16"/>
            <p:cNvSpPr>
              <a:spLocks noChangeShapeType="1"/>
            </p:cNvSpPr>
            <p:nvPr/>
          </p:nvSpPr>
          <p:spPr bwMode="auto">
            <a:xfrm>
              <a:off x="960" y="3152"/>
              <a:ext cx="285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3" name="Line 17"/>
            <p:cNvSpPr>
              <a:spLocks noChangeShapeType="1"/>
            </p:cNvSpPr>
            <p:nvPr/>
          </p:nvSpPr>
          <p:spPr bwMode="auto">
            <a:xfrm flipV="1">
              <a:off x="768" y="3440"/>
              <a:ext cx="624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4" name="Line 18"/>
            <p:cNvSpPr>
              <a:spLocks noChangeShapeType="1"/>
            </p:cNvSpPr>
            <p:nvPr/>
          </p:nvSpPr>
          <p:spPr bwMode="auto">
            <a:xfrm>
              <a:off x="577" y="3440"/>
              <a:ext cx="671" cy="4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5" name="Oval 19"/>
            <p:cNvSpPr>
              <a:spLocks noChangeArrowheads="1"/>
            </p:cNvSpPr>
            <p:nvPr/>
          </p:nvSpPr>
          <p:spPr bwMode="auto">
            <a:xfrm>
              <a:off x="1344" y="3392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6" name="Oval 20"/>
            <p:cNvSpPr>
              <a:spLocks noChangeArrowheads="1"/>
            </p:cNvSpPr>
            <p:nvPr/>
          </p:nvSpPr>
          <p:spPr bwMode="auto">
            <a:xfrm>
              <a:off x="912" y="3104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7" name="Oval 21"/>
            <p:cNvSpPr>
              <a:spLocks noChangeArrowheads="1"/>
            </p:cNvSpPr>
            <p:nvPr/>
          </p:nvSpPr>
          <p:spPr bwMode="auto">
            <a:xfrm>
              <a:off x="528" y="3392"/>
              <a:ext cx="95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8" name="Oval 22"/>
            <p:cNvSpPr>
              <a:spLocks noChangeArrowheads="1"/>
            </p:cNvSpPr>
            <p:nvPr/>
          </p:nvSpPr>
          <p:spPr bwMode="auto">
            <a:xfrm>
              <a:off x="720" y="3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79" name="Oval 23"/>
            <p:cNvSpPr>
              <a:spLocks noChangeArrowheads="1"/>
            </p:cNvSpPr>
            <p:nvPr/>
          </p:nvSpPr>
          <p:spPr bwMode="auto">
            <a:xfrm>
              <a:off x="1200" y="387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0" name="AutoShape 24"/>
            <p:cNvSpPr>
              <a:spLocks noChangeArrowheads="1"/>
            </p:cNvSpPr>
            <p:nvPr/>
          </p:nvSpPr>
          <p:spPr bwMode="auto">
            <a:xfrm>
              <a:off x="2064" y="1855"/>
              <a:ext cx="864" cy="863"/>
            </a:xfrm>
            <a:prstGeom prst="octagon">
              <a:avLst>
                <a:gd name="adj" fmla="val 2928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1" name="Text Box 25"/>
            <p:cNvSpPr txBox="1">
              <a:spLocks noChangeArrowheads="1"/>
            </p:cNvSpPr>
            <p:nvPr/>
          </p:nvSpPr>
          <p:spPr bwMode="auto">
            <a:xfrm>
              <a:off x="1056" y="560"/>
              <a:ext cx="336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K2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2" name="Text Box 26"/>
            <p:cNvSpPr txBox="1">
              <a:spLocks noChangeArrowheads="1"/>
            </p:cNvSpPr>
            <p:nvPr/>
          </p:nvSpPr>
          <p:spPr bwMode="auto">
            <a:xfrm>
              <a:off x="1151" y="1520"/>
              <a:ext cx="337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K3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3" name="Text Box 27"/>
            <p:cNvSpPr txBox="1">
              <a:spLocks noChangeArrowheads="1"/>
            </p:cNvSpPr>
            <p:nvPr/>
          </p:nvSpPr>
          <p:spPr bwMode="auto">
            <a:xfrm>
              <a:off x="1151" y="2529"/>
              <a:ext cx="337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K4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4" name="Text Box 28"/>
            <p:cNvSpPr txBox="1">
              <a:spLocks noChangeArrowheads="1"/>
            </p:cNvSpPr>
            <p:nvPr/>
          </p:nvSpPr>
          <p:spPr bwMode="auto">
            <a:xfrm>
              <a:off x="1536" y="3631"/>
              <a:ext cx="285" cy="24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K5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5" name="Text Box 29"/>
            <p:cNvSpPr txBox="1">
              <a:spLocks noChangeArrowheads="1"/>
            </p:cNvSpPr>
            <p:nvPr/>
          </p:nvSpPr>
          <p:spPr bwMode="auto">
            <a:xfrm>
              <a:off x="3072" y="608"/>
              <a:ext cx="285" cy="236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K6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6" name="Text Box 30"/>
            <p:cNvSpPr txBox="1">
              <a:spLocks noChangeArrowheads="1"/>
            </p:cNvSpPr>
            <p:nvPr/>
          </p:nvSpPr>
          <p:spPr bwMode="auto">
            <a:xfrm>
              <a:off x="3072" y="1760"/>
              <a:ext cx="336" cy="2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altLang="zh-TW" sz="1400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ea typeface="PMingLiU" pitchFamily="18" charset="-120"/>
                  <a:cs typeface="+mn-cs"/>
                  <a:sym typeface="Symbol" panose="05050102010706020507" pitchFamily="18" charset="2"/>
                </a:rPr>
                <a:t>K8</a:t>
              </a:r>
              <a:endParaRPr kumimoji="0" lang="en-US" altLang="zh-TW" sz="1400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PMingLiU" pitchFamily="18" charset="-120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7" name="Text Box 31"/>
            <p:cNvSpPr txBox="1">
              <a:spLocks noChangeArrowheads="1"/>
            </p:cNvSpPr>
            <p:nvPr/>
          </p:nvSpPr>
          <p:spPr bwMode="auto">
            <a:xfrm>
              <a:off x="3696" y="608"/>
              <a:ext cx="1920" cy="323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K2: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Yes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K3: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Yes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K4: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K5: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Yes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K6: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K8:  Euler </a:t>
              </a:r>
              <a:r>
                <a:rPr lang="en-US" altLang="zh-CN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path</a:t>
              </a: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r>
                <a:rPr lang="en-US" altLang="zh-TW" sz="1400" dirty="0">
                  <a:effectLst>
                    <a:outerShdw blurRad="38100" dist="38100" dir="2700000">
                      <a:srgbClr val="000000"/>
                    </a:outerShdw>
                  </a:effectLst>
                  <a:latin typeface="Times New Roman" panose="02020603050405020304" pitchFamily="18" charset="0"/>
                  <a:ea typeface="PMingLiU" pitchFamily="18" charset="-120"/>
                </a:rPr>
                <a:t>        Euler cycle – No</a:t>
              </a:r>
              <a:endParaRPr lang="en-US" altLang="zh-TW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  <a:p>
              <a:pPr eaLnBrk="1" hangingPunct="1">
                <a:spcBef>
                  <a:spcPct val="50000"/>
                </a:spcBef>
                <a:buNone/>
              </a:pPr>
              <a:endParaRPr lang="zh-TW" altLang="en-US" sz="1400" dirty="0"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ea typeface="PMingLiU" pitchFamily="18" charset="-120"/>
              </a:endParaRPr>
            </a:p>
          </p:txBody>
        </p:sp>
        <p:sp>
          <p:nvSpPr>
            <p:cNvPr id="992288" name="Line 32"/>
            <p:cNvSpPr>
              <a:spLocks noChangeShapeType="1"/>
            </p:cNvSpPr>
            <p:nvPr/>
          </p:nvSpPr>
          <p:spPr bwMode="auto">
            <a:xfrm flipH="1">
              <a:off x="384" y="2240"/>
              <a:ext cx="624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89" name="Line 33"/>
            <p:cNvSpPr>
              <a:spLocks noChangeShapeType="1"/>
            </p:cNvSpPr>
            <p:nvPr/>
          </p:nvSpPr>
          <p:spPr bwMode="auto">
            <a:xfrm>
              <a:off x="384" y="2240"/>
              <a:ext cx="624" cy="5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0" name="Line 34"/>
            <p:cNvSpPr>
              <a:spLocks noChangeShapeType="1"/>
            </p:cNvSpPr>
            <p:nvPr/>
          </p:nvSpPr>
          <p:spPr bwMode="auto">
            <a:xfrm flipV="1">
              <a:off x="2064" y="2096"/>
              <a:ext cx="864" cy="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1" name="Line 35"/>
            <p:cNvSpPr>
              <a:spLocks noChangeShapeType="1"/>
            </p:cNvSpPr>
            <p:nvPr/>
          </p:nvSpPr>
          <p:spPr bwMode="auto">
            <a:xfrm>
              <a:off x="2064" y="2480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2" name="Line 36"/>
            <p:cNvSpPr>
              <a:spLocks noChangeShapeType="1"/>
            </p:cNvSpPr>
            <p:nvPr/>
          </p:nvSpPr>
          <p:spPr bwMode="auto">
            <a:xfrm>
              <a:off x="2304" y="1855"/>
              <a:ext cx="0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3" name="Line 37"/>
            <p:cNvSpPr>
              <a:spLocks noChangeShapeType="1"/>
            </p:cNvSpPr>
            <p:nvPr/>
          </p:nvSpPr>
          <p:spPr bwMode="auto">
            <a:xfrm>
              <a:off x="2689" y="1855"/>
              <a:ext cx="0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4" name="Line 38"/>
            <p:cNvSpPr>
              <a:spLocks noChangeShapeType="1"/>
            </p:cNvSpPr>
            <p:nvPr/>
          </p:nvSpPr>
          <p:spPr bwMode="auto">
            <a:xfrm flipV="1">
              <a:off x="2064" y="2096"/>
              <a:ext cx="86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5" name="Line 39"/>
            <p:cNvSpPr>
              <a:spLocks noChangeShapeType="1"/>
            </p:cNvSpPr>
            <p:nvPr/>
          </p:nvSpPr>
          <p:spPr bwMode="auto">
            <a:xfrm>
              <a:off x="2064" y="2144"/>
              <a:ext cx="864" cy="3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6" name="Line 40"/>
            <p:cNvSpPr>
              <a:spLocks noChangeShapeType="1"/>
            </p:cNvSpPr>
            <p:nvPr/>
          </p:nvSpPr>
          <p:spPr bwMode="auto">
            <a:xfrm>
              <a:off x="2304" y="1855"/>
              <a:ext cx="385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7" name="Line 41"/>
            <p:cNvSpPr>
              <a:spLocks noChangeShapeType="1"/>
            </p:cNvSpPr>
            <p:nvPr/>
          </p:nvSpPr>
          <p:spPr bwMode="auto">
            <a:xfrm flipH="1">
              <a:off x="2304" y="1855"/>
              <a:ext cx="385" cy="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8" name="Line 42"/>
            <p:cNvSpPr>
              <a:spLocks noChangeShapeType="1"/>
            </p:cNvSpPr>
            <p:nvPr/>
          </p:nvSpPr>
          <p:spPr bwMode="auto">
            <a:xfrm>
              <a:off x="2064" y="248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299" name="Line 43"/>
            <p:cNvSpPr>
              <a:spLocks noChangeShapeType="1"/>
            </p:cNvSpPr>
            <p:nvPr/>
          </p:nvSpPr>
          <p:spPr bwMode="auto">
            <a:xfrm flipH="1">
              <a:off x="2304" y="2480"/>
              <a:ext cx="624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0" name="Line 44"/>
            <p:cNvSpPr>
              <a:spLocks noChangeShapeType="1"/>
            </p:cNvSpPr>
            <p:nvPr/>
          </p:nvSpPr>
          <p:spPr bwMode="auto">
            <a:xfrm>
              <a:off x="2064" y="2144"/>
              <a:ext cx="237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1" name="Line 45"/>
            <p:cNvSpPr>
              <a:spLocks noChangeShapeType="1"/>
            </p:cNvSpPr>
            <p:nvPr/>
          </p:nvSpPr>
          <p:spPr bwMode="auto">
            <a:xfrm flipV="1">
              <a:off x="2064" y="1855"/>
              <a:ext cx="237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2" name="Line 46"/>
            <p:cNvSpPr>
              <a:spLocks noChangeShapeType="1"/>
            </p:cNvSpPr>
            <p:nvPr/>
          </p:nvSpPr>
          <p:spPr bwMode="auto">
            <a:xfrm flipV="1">
              <a:off x="2064" y="1855"/>
              <a:ext cx="6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3" name="Line 47"/>
            <p:cNvSpPr>
              <a:spLocks noChangeShapeType="1"/>
            </p:cNvSpPr>
            <p:nvPr/>
          </p:nvSpPr>
          <p:spPr bwMode="auto">
            <a:xfrm>
              <a:off x="2304" y="1855"/>
              <a:ext cx="624" cy="2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4" name="Line 48"/>
            <p:cNvSpPr>
              <a:spLocks noChangeShapeType="1"/>
            </p:cNvSpPr>
            <p:nvPr/>
          </p:nvSpPr>
          <p:spPr bwMode="auto">
            <a:xfrm flipH="1">
              <a:off x="2689" y="2096"/>
              <a:ext cx="239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5" name="Line 49"/>
            <p:cNvSpPr>
              <a:spLocks noChangeShapeType="1"/>
            </p:cNvSpPr>
            <p:nvPr/>
          </p:nvSpPr>
          <p:spPr bwMode="auto">
            <a:xfrm>
              <a:off x="2689" y="1855"/>
              <a:ext cx="239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6" name="Line 50"/>
            <p:cNvSpPr>
              <a:spLocks noChangeShapeType="1"/>
            </p:cNvSpPr>
            <p:nvPr/>
          </p:nvSpPr>
          <p:spPr bwMode="auto">
            <a:xfrm>
              <a:off x="2304" y="1855"/>
              <a:ext cx="624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7" name="Line 51"/>
            <p:cNvSpPr>
              <a:spLocks noChangeShapeType="1"/>
            </p:cNvSpPr>
            <p:nvPr/>
          </p:nvSpPr>
          <p:spPr bwMode="auto">
            <a:xfrm>
              <a:off x="2064" y="214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8" name="Line 52"/>
            <p:cNvSpPr>
              <a:spLocks noChangeShapeType="1"/>
            </p:cNvSpPr>
            <p:nvPr/>
          </p:nvSpPr>
          <p:spPr bwMode="auto">
            <a:xfrm flipH="1">
              <a:off x="2304" y="2096"/>
              <a:ext cx="576" cy="6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09" name="Line 53"/>
            <p:cNvSpPr>
              <a:spLocks noChangeShapeType="1"/>
            </p:cNvSpPr>
            <p:nvPr/>
          </p:nvSpPr>
          <p:spPr bwMode="auto">
            <a:xfrm flipH="1">
              <a:off x="2064" y="1855"/>
              <a:ext cx="624" cy="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0" name="Oval 54"/>
            <p:cNvSpPr>
              <a:spLocks noChangeArrowheads="1"/>
            </p:cNvSpPr>
            <p:nvPr/>
          </p:nvSpPr>
          <p:spPr bwMode="auto">
            <a:xfrm>
              <a:off x="2256" y="2673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1" name="Oval 55"/>
            <p:cNvSpPr>
              <a:spLocks noChangeArrowheads="1"/>
            </p:cNvSpPr>
            <p:nvPr/>
          </p:nvSpPr>
          <p:spPr bwMode="auto">
            <a:xfrm>
              <a:off x="2016" y="2432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2" name="Oval 56"/>
            <p:cNvSpPr>
              <a:spLocks noChangeArrowheads="1"/>
            </p:cNvSpPr>
            <p:nvPr/>
          </p:nvSpPr>
          <p:spPr bwMode="auto">
            <a:xfrm>
              <a:off x="2016" y="2096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3" name="Oval 57"/>
            <p:cNvSpPr>
              <a:spLocks noChangeArrowheads="1"/>
            </p:cNvSpPr>
            <p:nvPr/>
          </p:nvSpPr>
          <p:spPr bwMode="auto">
            <a:xfrm>
              <a:off x="2256" y="180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4" name="Oval 58"/>
            <p:cNvSpPr>
              <a:spLocks noChangeArrowheads="1"/>
            </p:cNvSpPr>
            <p:nvPr/>
          </p:nvSpPr>
          <p:spPr bwMode="auto">
            <a:xfrm>
              <a:off x="2640" y="1808"/>
              <a:ext cx="95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5" name="Oval 59"/>
            <p:cNvSpPr>
              <a:spLocks noChangeArrowheads="1"/>
            </p:cNvSpPr>
            <p:nvPr/>
          </p:nvSpPr>
          <p:spPr bwMode="auto">
            <a:xfrm>
              <a:off x="2880" y="204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6" name="Oval 60"/>
            <p:cNvSpPr>
              <a:spLocks noChangeArrowheads="1"/>
            </p:cNvSpPr>
            <p:nvPr/>
          </p:nvSpPr>
          <p:spPr bwMode="auto">
            <a:xfrm>
              <a:off x="2880" y="2432"/>
              <a:ext cx="96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7" name="Oval 61"/>
            <p:cNvSpPr>
              <a:spLocks noChangeArrowheads="1"/>
            </p:cNvSpPr>
            <p:nvPr/>
          </p:nvSpPr>
          <p:spPr bwMode="auto">
            <a:xfrm>
              <a:off x="2640" y="2673"/>
              <a:ext cx="95" cy="9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8" name="Line 62"/>
            <p:cNvSpPr>
              <a:spLocks noChangeShapeType="1"/>
            </p:cNvSpPr>
            <p:nvPr/>
          </p:nvSpPr>
          <p:spPr bwMode="auto">
            <a:xfrm flipH="1">
              <a:off x="2016" y="608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19" name="Line 63"/>
            <p:cNvSpPr>
              <a:spLocks noChangeShapeType="1"/>
            </p:cNvSpPr>
            <p:nvPr/>
          </p:nvSpPr>
          <p:spPr bwMode="auto">
            <a:xfrm>
              <a:off x="2256" y="608"/>
              <a:ext cx="62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0" name="Line 64"/>
            <p:cNvSpPr>
              <a:spLocks noChangeShapeType="1"/>
            </p:cNvSpPr>
            <p:nvPr/>
          </p:nvSpPr>
          <p:spPr bwMode="auto">
            <a:xfrm flipH="1">
              <a:off x="2256" y="608"/>
              <a:ext cx="433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1" name="Line 65"/>
            <p:cNvSpPr>
              <a:spLocks noChangeShapeType="1"/>
            </p:cNvSpPr>
            <p:nvPr/>
          </p:nvSpPr>
          <p:spPr bwMode="auto">
            <a:xfrm>
              <a:off x="2689" y="608"/>
              <a:ext cx="0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2" name="Line 66"/>
            <p:cNvSpPr>
              <a:spLocks noChangeShapeType="1"/>
            </p:cNvSpPr>
            <p:nvPr/>
          </p:nvSpPr>
          <p:spPr bwMode="auto">
            <a:xfrm>
              <a:off x="2256" y="608"/>
              <a:ext cx="0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3" name="Line 67"/>
            <p:cNvSpPr>
              <a:spLocks noChangeShapeType="1"/>
            </p:cNvSpPr>
            <p:nvPr/>
          </p:nvSpPr>
          <p:spPr bwMode="auto">
            <a:xfrm>
              <a:off x="2016" y="99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4" name="Line 68"/>
            <p:cNvSpPr>
              <a:spLocks noChangeShapeType="1"/>
            </p:cNvSpPr>
            <p:nvPr/>
          </p:nvSpPr>
          <p:spPr bwMode="auto">
            <a:xfrm flipH="1" flipV="1">
              <a:off x="2016" y="992"/>
              <a:ext cx="672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5" name="Line 69"/>
            <p:cNvSpPr>
              <a:spLocks noChangeShapeType="1"/>
            </p:cNvSpPr>
            <p:nvPr/>
          </p:nvSpPr>
          <p:spPr bwMode="auto">
            <a:xfrm flipV="1">
              <a:off x="2256" y="992"/>
              <a:ext cx="624" cy="3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6" name="Line 70"/>
            <p:cNvSpPr>
              <a:spLocks noChangeShapeType="1"/>
            </p:cNvSpPr>
            <p:nvPr/>
          </p:nvSpPr>
          <p:spPr bwMode="auto">
            <a:xfrm>
              <a:off x="2256" y="608"/>
              <a:ext cx="433" cy="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7" name="Oval 71"/>
            <p:cNvSpPr>
              <a:spLocks noChangeArrowheads="1"/>
            </p:cNvSpPr>
            <p:nvPr/>
          </p:nvSpPr>
          <p:spPr bwMode="auto">
            <a:xfrm>
              <a:off x="2832" y="9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8" name="Oval 72"/>
            <p:cNvSpPr>
              <a:spLocks noChangeArrowheads="1"/>
            </p:cNvSpPr>
            <p:nvPr/>
          </p:nvSpPr>
          <p:spPr bwMode="auto">
            <a:xfrm>
              <a:off x="2640" y="560"/>
              <a:ext cx="95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29" name="Oval 73"/>
            <p:cNvSpPr>
              <a:spLocks noChangeArrowheads="1"/>
            </p:cNvSpPr>
            <p:nvPr/>
          </p:nvSpPr>
          <p:spPr bwMode="auto">
            <a:xfrm>
              <a:off x="2207" y="560"/>
              <a:ext cx="9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0" name="Oval 74"/>
            <p:cNvSpPr>
              <a:spLocks noChangeArrowheads="1"/>
            </p:cNvSpPr>
            <p:nvPr/>
          </p:nvSpPr>
          <p:spPr bwMode="auto">
            <a:xfrm>
              <a:off x="1968" y="944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1" name="Oval 75"/>
            <p:cNvSpPr>
              <a:spLocks noChangeArrowheads="1"/>
            </p:cNvSpPr>
            <p:nvPr/>
          </p:nvSpPr>
          <p:spPr bwMode="auto">
            <a:xfrm>
              <a:off x="2207" y="1280"/>
              <a:ext cx="94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2" name="Oval 76"/>
            <p:cNvSpPr>
              <a:spLocks noChangeArrowheads="1"/>
            </p:cNvSpPr>
            <p:nvPr/>
          </p:nvSpPr>
          <p:spPr bwMode="auto">
            <a:xfrm>
              <a:off x="2640" y="1280"/>
              <a:ext cx="95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3" name="Oval 77"/>
            <p:cNvSpPr>
              <a:spLocks noChangeArrowheads="1"/>
            </p:cNvSpPr>
            <p:nvPr/>
          </p:nvSpPr>
          <p:spPr bwMode="auto">
            <a:xfrm>
              <a:off x="960" y="21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4" name="Oval 78"/>
            <p:cNvSpPr>
              <a:spLocks noChangeArrowheads="1"/>
            </p:cNvSpPr>
            <p:nvPr/>
          </p:nvSpPr>
          <p:spPr bwMode="auto">
            <a:xfrm>
              <a:off x="336" y="2192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5" name="Oval 79"/>
            <p:cNvSpPr>
              <a:spLocks noChangeArrowheads="1"/>
            </p:cNvSpPr>
            <p:nvPr/>
          </p:nvSpPr>
          <p:spPr bwMode="auto">
            <a:xfrm>
              <a:off x="336" y="2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992336" name="Oval 80"/>
            <p:cNvSpPr>
              <a:spLocks noChangeArrowheads="1"/>
            </p:cNvSpPr>
            <p:nvPr/>
          </p:nvSpPr>
          <p:spPr bwMode="auto">
            <a:xfrm>
              <a:off x="960" y="2768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1571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38100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If we want to define loops, we need the following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type of graph: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pseudograph </a:t>
            </a:r>
            <a:r>
              <a:rPr lang="en-US" altLang="en-US" sz="2800" dirty="0">
                <a:sym typeface="Symbol" panose="05050102010706020507" pitchFamily="18" charset="2"/>
              </a:rPr>
              <a:t>G = (V, E) consists of a set V of vertices, a set E of edges, and a function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f from E to {{u, v} | u, v  V}.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An edge e is a loop if f(e) = {u, u} for some uV.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15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04495" y="4378325"/>
            <a:ext cx="82061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Graphs that may include loops, and possibly multiple edges connecting the same pair of vertices or a vertex to itself, are sometimes called pseudographs.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1571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1571">
                                            <p:txEl>
                                              <p:charRg st="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charRg st="6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1571">
                                            <p:txEl>
                                              <p:charRg st="6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1571">
                                            <p:txEl>
                                              <p:charRg st="65" end="2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571">
                                            <p:txEl>
                                              <p:charRg st="202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1571">
                                            <p:txEl>
                                              <p:charRg st="202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1571">
                                            <p:txEl>
                                              <p:charRg st="202" end="25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157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A</a:t>
            </a:r>
            <a:r>
              <a:rPr lang="en-US" altLang="zh-TW" sz="2700" dirty="0">
                <a:solidFill>
                  <a:srgbClr val="FF0000"/>
                </a:solidFill>
                <a:ea typeface="PMingLiU" pitchFamily="18" charset="-120"/>
              </a:rPr>
              <a:t> Hamilton path </a:t>
            </a:r>
            <a:r>
              <a:rPr lang="en-US" altLang="zh-TW" sz="2700" dirty="0">
                <a:ea typeface="PMingLiU" pitchFamily="18" charset="-120"/>
              </a:rPr>
              <a:t>in graph G:</a:t>
            </a:r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Is a path that includes </a:t>
            </a:r>
            <a:r>
              <a:rPr lang="en-US" altLang="zh-TW" sz="2200" dirty="0">
                <a:solidFill>
                  <a:srgbClr val="FF0000"/>
                </a:solidFill>
                <a:ea typeface="PMingLiU" pitchFamily="18" charset="-120"/>
              </a:rPr>
              <a:t>each vertex once and only once</a:t>
            </a:r>
            <a:r>
              <a:rPr lang="en-US" altLang="zh-TW" sz="2200" dirty="0">
                <a:ea typeface="PMingLiU" pitchFamily="18" charset="-120"/>
              </a:rPr>
              <a:t>. </a:t>
            </a:r>
            <a:endParaRPr lang="en-US" altLang="zh-TW" sz="2200" dirty="0">
              <a:ea typeface="PMingLiU" pitchFamily="18" charset="-120"/>
            </a:endParaRP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9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1534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12.6. Hamilton Paths and Circuits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TW" sz="2700" dirty="0">
                <a:ea typeface="PMingLiU" pitchFamily="18" charset="-120"/>
              </a:rPr>
              <a:t>Examples:</a:t>
            </a:r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eaLnBrk="1" hangingPunct="1"/>
            <a:endParaRPr lang="en-US" altLang="zh-TW" sz="27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G</a:t>
            </a:r>
            <a:r>
              <a:rPr lang="en-US" altLang="zh-TW" sz="2200" baseline="-25000" dirty="0">
                <a:ea typeface="PMingLiU" pitchFamily="18" charset="-120"/>
              </a:rPr>
              <a:t>1</a:t>
            </a:r>
            <a:r>
              <a:rPr lang="en-US" altLang="zh-TW" sz="2200" dirty="0">
                <a:ea typeface="PMingLiU" pitchFamily="18" charset="-120"/>
              </a:rPr>
              <a:t> has a Hamilton path: a, b, c, d, e.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G</a:t>
            </a:r>
            <a:r>
              <a:rPr lang="en-US" altLang="zh-TW" sz="2200" baseline="-25000" dirty="0">
                <a:ea typeface="PMingLiU" pitchFamily="18" charset="-120"/>
              </a:rPr>
              <a:t>2</a:t>
            </a:r>
            <a:r>
              <a:rPr lang="en-US" altLang="zh-TW" sz="2200" dirty="0">
                <a:ea typeface="PMingLiU" pitchFamily="18" charset="-120"/>
              </a:rPr>
              <a:t> has only a Hamilton path: a, b, c, d. 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G</a:t>
            </a:r>
            <a:r>
              <a:rPr lang="en-US" altLang="zh-TW" sz="2200" baseline="-25000" dirty="0">
                <a:ea typeface="PMingLiU" pitchFamily="18" charset="-120"/>
              </a:rPr>
              <a:t>3</a:t>
            </a:r>
            <a:r>
              <a:rPr lang="en-US" altLang="zh-TW" sz="2200" dirty="0">
                <a:ea typeface="PMingLiU" pitchFamily="18" charset="-120"/>
              </a:rPr>
              <a:t> has no.</a:t>
            </a:r>
            <a:endParaRPr lang="en-US" altLang="zh-TW" sz="2200" dirty="0">
              <a:ea typeface="PMingLiU" pitchFamily="18" charset="-120"/>
            </a:endParaRPr>
          </a:p>
          <a:p>
            <a:pPr lvl="1" eaLnBrk="1" hangingPunct="1"/>
            <a:r>
              <a:rPr lang="en-US" altLang="zh-TW" sz="2200" dirty="0">
                <a:ea typeface="PMingLiU" pitchFamily="18" charset="-120"/>
              </a:rPr>
              <a:t>In general, no efficient method to find such a path</a:t>
            </a:r>
            <a:endParaRPr lang="en-US" altLang="zh-TW" sz="2200" dirty="0">
              <a:ea typeface="PMingLiU" pitchFamily="18" charset="-120"/>
            </a:endParaRPr>
          </a:p>
        </p:txBody>
      </p:sp>
      <p:sp>
        <p:nvSpPr>
          <p:cNvPr id="5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eaLnBrk="1" hangingPunct="1">
              <a:spcBef>
                <a:spcPct val="20000"/>
              </a:spcBef>
              <a:buNone/>
            </a:pPr>
            <a:endParaRPr lang="zh-CN" altLang="zh-CN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华文新魏" pitchFamily="2" charset="-122"/>
            </a:endParaRPr>
          </a:p>
        </p:txBody>
      </p:sp>
      <p:sp>
        <p:nvSpPr>
          <p:cNvPr id="6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800" b="0" i="0" u="none" kern="1200" baseline="0">
                <a:solidFill>
                  <a:srgbClr val="FFFF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defRPr>
            </a:lvl5pPr>
          </a:lstStyle>
          <a:p>
            <a:pPr lvl="0" algn="r" eaLnBrk="1" hangingPunct="1">
              <a:spcBef>
                <a:spcPct val="20000"/>
              </a:spcBef>
              <a:buNone/>
            </a:pPr>
            <a:endParaRPr lang="en-US" altLang="zh-TW" sz="1200" dirty="0">
              <a:solidFill>
                <a:schemeClr val="tx2"/>
              </a:solidFill>
              <a:effectLst>
                <a:outerShdw blurRad="38100" dist="38100" dir="2700000">
                  <a:srgbClr val="000000"/>
                </a:outerShdw>
              </a:effectLst>
              <a:ea typeface="PMingLiU" pitchFamily="18" charset="-120"/>
            </a:endParaRPr>
          </a:p>
        </p:txBody>
      </p:sp>
      <p:sp>
        <p:nvSpPr>
          <p:cNvPr id="99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8102599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TW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PMingLiU" pitchFamily="18" charset="-120"/>
                <a:cs typeface="+mj-cs"/>
              </a:rPr>
              <a:t>12.6. Hamilton Paths and Circuits</a:t>
            </a:r>
            <a:endParaRPr kumimoji="0" lang="en-US" altLang="zh-TW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PMingLiU" pitchFamily="18" charset="-120"/>
              <a:cs typeface="+mj-cs"/>
            </a:endParaRPr>
          </a:p>
        </p:txBody>
      </p:sp>
      <p:pic>
        <p:nvPicPr>
          <p:cNvPr id="75782" name="Picture 4" descr="fig7-5-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0475" y="1416050"/>
            <a:ext cx="6334125" cy="2397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3011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0292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From a visual standpoint, G</a:t>
            </a:r>
            <a:r>
              <a:rPr lang="en-US" altLang="en-US" sz="2400" baseline="-25000" dirty="0">
                <a:sym typeface="Symbol" panose="05050102010706020507" pitchFamily="18" charset="2"/>
              </a:rPr>
              <a:t>1</a:t>
            </a:r>
            <a:r>
              <a:rPr lang="en-US" altLang="en-US" sz="2400" dirty="0">
                <a:sym typeface="Symbol" panose="05050102010706020507" pitchFamily="18" charset="2"/>
              </a:rPr>
              <a:t> and G</a:t>
            </a:r>
            <a:r>
              <a:rPr lang="en-US" altLang="en-US" sz="2400" baseline="-25000" dirty="0">
                <a:sym typeface="Symbol" panose="05050102010706020507" pitchFamily="18" charset="2"/>
              </a:rPr>
              <a:t>2</a:t>
            </a:r>
            <a:r>
              <a:rPr lang="en-US" altLang="en-US" sz="2400" dirty="0">
                <a:sym typeface="Symbol" panose="05050102010706020507" pitchFamily="18" charset="2"/>
              </a:rPr>
              <a:t> are isomorphic if they can be arranged in such a way that their </a:t>
            </a:r>
            <a:r>
              <a:rPr lang="en-US" altLang="en-US" sz="2400" b="1" dirty="0">
                <a:solidFill>
                  <a:srgbClr val="00FFFF"/>
                </a:solidFill>
                <a:sym typeface="Symbol" panose="05050102010706020507" pitchFamily="18" charset="2"/>
              </a:rPr>
              <a:t>displays are identical</a:t>
            </a:r>
            <a:r>
              <a:rPr lang="en-US" altLang="en-US" sz="2400" dirty="0">
                <a:sym typeface="Symbol" panose="05050102010706020507" pitchFamily="18" charset="2"/>
              </a:rPr>
              <a:t> (of course without changing adjacency).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Unfortunately, for two simple graphs, each with n vertices, there are </a:t>
            </a:r>
            <a:r>
              <a:rPr lang="en-US" altLang="en-US" sz="2400" b="1" dirty="0">
                <a:solidFill>
                  <a:srgbClr val="00FFFF"/>
                </a:solidFill>
                <a:sym typeface="Symbol" panose="05050102010706020507" pitchFamily="18" charset="2"/>
              </a:rPr>
              <a:t>n! possible isomorphisms</a:t>
            </a:r>
            <a:r>
              <a:rPr lang="en-US" altLang="en-US" sz="2400" dirty="0">
                <a:sym typeface="Symbol" panose="05050102010706020507" pitchFamily="18" charset="2"/>
              </a:rPr>
              <a:t> that we have to check in order to show that these graphs are isomorphic.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However, showing that two graphs are </a:t>
            </a:r>
            <a:r>
              <a:rPr lang="en-US" altLang="en-US" sz="2400" b="1" dirty="0">
                <a:solidFill>
                  <a:srgbClr val="00FFFF"/>
                </a:solidFill>
                <a:sym typeface="Symbol" panose="05050102010706020507" pitchFamily="18" charset="2"/>
              </a:rPr>
              <a:t>not</a:t>
            </a:r>
            <a:r>
              <a:rPr lang="en-US" altLang="en-US" sz="2400" dirty="0">
                <a:sym typeface="Symbol" panose="05050102010706020507" pitchFamily="18" charset="2"/>
              </a:rPr>
              <a:t> isomorphic can be easy.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2050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05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51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Isomorphism of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charRg st="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3011">
                                            <p:txEl>
                                              <p:charRg st="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3011">
                                            <p:txEl>
                                              <p:charRg st="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charRg st="331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3011">
                                            <p:txEl>
                                              <p:charRg st="331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3011">
                                            <p:txEl>
                                              <p:charRg st="331" end="3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4035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257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For this purpose we can check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invariants</a:t>
            </a:r>
            <a:r>
              <a:rPr lang="en-US" altLang="en-US" sz="2800" dirty="0">
                <a:sym typeface="Symbol" panose="05050102010706020507" pitchFamily="18" charset="2"/>
              </a:rPr>
              <a:t>, that is, properties that two isomorphic simple graphs must both have.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For example, they must have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the same number of vertices,</a:t>
            </a:r>
            <a:endParaRPr lang="en-US" alt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the same number of edges, and</a:t>
            </a:r>
            <a:endParaRPr lang="en-US" alt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  <a:buFontTx/>
              <a:buChar char="•"/>
            </a:pP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  the same degrees of vertices.</a:t>
            </a:r>
            <a:endParaRPr lang="en-US" altLang="en-US" sz="2800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Note that two graphs that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differ</a:t>
            </a:r>
            <a:r>
              <a:rPr lang="en-US" altLang="en-US" sz="2800" dirty="0">
                <a:sym typeface="Symbol" panose="05050102010706020507" pitchFamily="18" charset="2"/>
              </a:rPr>
              <a:t> in any of these invariants are not isomorphic, but two graphs that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match</a:t>
            </a:r>
            <a:r>
              <a:rPr lang="en-US" altLang="en-US" sz="2800" dirty="0">
                <a:sym typeface="Symbol" panose="05050102010706020507" pitchFamily="18" charset="2"/>
              </a:rPr>
              <a:t> in all of them are not necessarily isomorphic.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07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07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07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Isomorphism of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4035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4035">
                                            <p:txEl>
                                              <p:charRg st="0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11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4035">
                                            <p:txEl>
                                              <p:charRg st="11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4035">
                                            <p:txEl>
                                              <p:charRg st="11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14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4035">
                                            <p:txEl>
                                              <p:charRg st="14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4035">
                                            <p:txEl>
                                              <p:charRg st="140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17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4035">
                                            <p:txEl>
                                              <p:charRg st="17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4035">
                                            <p:txEl>
                                              <p:charRg st="17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20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4035">
                                            <p:txEl>
                                              <p:charRg st="20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4035">
                                            <p:txEl>
                                              <p:charRg st="203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>
                                            <p:txEl>
                                              <p:charRg st="235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4035">
                                            <p:txEl>
                                              <p:charRg st="235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4035">
                                            <p:txEl>
                                              <p:charRg st="235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5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5059" name="Rectangle 3"/>
          <p:cNvSpPr>
            <a:spLocks noGrp="1"/>
          </p:cNvSpPr>
          <p:nvPr>
            <p:ph idx="1"/>
          </p:nvPr>
        </p:nvSpPr>
        <p:spPr>
          <a:xfrm>
            <a:off x="76200" y="685800"/>
            <a:ext cx="9067800" cy="533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 I:</a:t>
            </a:r>
            <a:r>
              <a:rPr lang="en-US" altLang="en-US" sz="2800" dirty="0">
                <a:sym typeface="Symbol" panose="05050102010706020507" pitchFamily="18" charset="2"/>
              </a:rPr>
              <a:t> Are the following two graphs isomorphic?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4098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10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099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Isomorphism of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38200" y="1143000"/>
            <a:ext cx="2514600" cy="2271713"/>
            <a:chOff x="528" y="672"/>
            <a:chExt cx="1584" cy="1431"/>
          </a:xfrm>
        </p:grpSpPr>
        <p:sp>
          <p:nvSpPr>
            <p:cNvPr id="685061" name="AutoShape 5"/>
            <p:cNvSpPr>
              <a:spLocks noChangeArrowheads="1"/>
            </p:cNvSpPr>
            <p:nvPr/>
          </p:nvSpPr>
          <p:spPr bwMode="auto">
            <a:xfrm>
              <a:off x="1488" y="187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2" name="Text Box 6"/>
            <p:cNvSpPr txBox="1">
              <a:spLocks noChangeArrowheads="1"/>
            </p:cNvSpPr>
            <p:nvPr/>
          </p:nvSpPr>
          <p:spPr bwMode="auto">
            <a:xfrm>
              <a:off x="1728" y="177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3" name="AutoShape 7"/>
            <p:cNvSpPr>
              <a:spLocks noChangeArrowheads="1"/>
            </p:cNvSpPr>
            <p:nvPr/>
          </p:nvSpPr>
          <p:spPr bwMode="auto">
            <a:xfrm>
              <a:off x="720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4" name="AutoShape 8"/>
            <p:cNvSpPr>
              <a:spLocks noChangeArrowheads="1"/>
            </p:cNvSpPr>
            <p:nvPr/>
          </p:nvSpPr>
          <p:spPr bwMode="auto">
            <a:xfrm>
              <a:off x="1200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5" name="AutoShape 9"/>
            <p:cNvSpPr>
              <a:spLocks noChangeArrowheads="1"/>
            </p:cNvSpPr>
            <p:nvPr/>
          </p:nvSpPr>
          <p:spPr bwMode="auto">
            <a:xfrm>
              <a:off x="1728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6" name="AutoShape 10"/>
            <p:cNvSpPr>
              <a:spLocks noChangeArrowheads="1"/>
            </p:cNvSpPr>
            <p:nvPr/>
          </p:nvSpPr>
          <p:spPr bwMode="auto">
            <a:xfrm>
              <a:off x="1248" y="100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7" name="Text Box 11"/>
            <p:cNvSpPr txBox="1">
              <a:spLocks noChangeArrowheads="1"/>
            </p:cNvSpPr>
            <p:nvPr/>
          </p:nvSpPr>
          <p:spPr bwMode="auto">
            <a:xfrm>
              <a:off x="115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8" name="Text Box 12"/>
            <p:cNvSpPr txBox="1">
              <a:spLocks noChangeArrowheads="1"/>
            </p:cNvSpPr>
            <p:nvPr/>
          </p:nvSpPr>
          <p:spPr bwMode="auto">
            <a:xfrm>
              <a:off x="960" y="120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69" name="Text Box 13"/>
            <p:cNvSpPr txBox="1">
              <a:spLocks noChangeArrowheads="1"/>
            </p:cNvSpPr>
            <p:nvPr/>
          </p:nvSpPr>
          <p:spPr bwMode="auto">
            <a:xfrm>
              <a:off x="528" y="177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70" name="Text Box 14"/>
            <p:cNvSpPr txBox="1">
              <a:spLocks noChangeArrowheads="1"/>
            </p:cNvSpPr>
            <p:nvPr/>
          </p:nvSpPr>
          <p:spPr bwMode="auto">
            <a:xfrm>
              <a:off x="1728" y="120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79908" name="AutoShape 15"/>
            <p:cNvCxnSpPr>
              <a:stCxn id="685061" idx="0"/>
              <a:endCxn id="685065" idx="4"/>
            </p:cNvCxnSpPr>
            <p:nvPr/>
          </p:nvCxnSpPr>
          <p:spPr>
            <a:xfrm flipV="1">
              <a:off x="1536" y="1584"/>
              <a:ext cx="240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909" name="AutoShape 16"/>
            <p:cNvCxnSpPr>
              <a:stCxn id="685061" idx="2"/>
              <a:endCxn id="685063" idx="6"/>
            </p:cNvCxnSpPr>
            <p:nvPr/>
          </p:nvCxnSpPr>
          <p:spPr>
            <a:xfrm flipH="1" flipV="1">
              <a:off x="816" y="1776"/>
              <a:ext cx="672" cy="1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910" name="AutoShape 17"/>
            <p:cNvCxnSpPr>
              <a:stCxn id="685063" idx="0"/>
              <a:endCxn id="685064" idx="4"/>
            </p:cNvCxnSpPr>
            <p:nvPr/>
          </p:nvCxnSpPr>
          <p:spPr>
            <a:xfrm flipV="1">
              <a:off x="768" y="1536"/>
              <a:ext cx="480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911" name="AutoShape 18"/>
            <p:cNvCxnSpPr>
              <a:stCxn id="685064" idx="7"/>
              <a:endCxn id="685066" idx="3"/>
            </p:cNvCxnSpPr>
            <p:nvPr/>
          </p:nvCxnSpPr>
          <p:spPr>
            <a:xfrm flipH="1" flipV="1">
              <a:off x="1262" y="1090"/>
              <a:ext cx="20" cy="36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912" name="AutoShape 19"/>
            <p:cNvCxnSpPr>
              <a:stCxn id="685066" idx="5"/>
              <a:endCxn id="685065" idx="1"/>
            </p:cNvCxnSpPr>
            <p:nvPr/>
          </p:nvCxnSpPr>
          <p:spPr>
            <a:xfrm>
              <a:off x="1330" y="1090"/>
              <a:ext cx="412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913" name="AutoShape 20"/>
            <p:cNvCxnSpPr>
              <a:stCxn id="685064" idx="5"/>
              <a:endCxn id="685061" idx="1"/>
            </p:cNvCxnSpPr>
            <p:nvPr/>
          </p:nvCxnSpPr>
          <p:spPr>
            <a:xfrm>
              <a:off x="1282" y="1522"/>
              <a:ext cx="220" cy="36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" name="Group 21"/>
          <p:cNvGrpSpPr/>
          <p:nvPr/>
        </p:nvGrpSpPr>
        <p:grpSpPr>
          <a:xfrm>
            <a:off x="4800600" y="1295400"/>
            <a:ext cx="2667000" cy="2043113"/>
            <a:chOff x="3024" y="720"/>
            <a:chExt cx="1680" cy="1287"/>
          </a:xfrm>
        </p:grpSpPr>
        <p:sp>
          <p:nvSpPr>
            <p:cNvPr id="685078" name="AutoShape 22"/>
            <p:cNvSpPr>
              <a:spLocks noChangeArrowheads="1"/>
            </p:cNvSpPr>
            <p:nvPr/>
          </p:nvSpPr>
          <p:spPr bwMode="auto">
            <a:xfrm>
              <a:off x="3312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79" name="Text Box 23"/>
            <p:cNvSpPr txBox="1">
              <a:spLocks noChangeArrowheads="1"/>
            </p:cNvSpPr>
            <p:nvPr/>
          </p:nvSpPr>
          <p:spPr bwMode="auto">
            <a:xfrm>
              <a:off x="4320" y="16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0" name="AutoShape 24"/>
            <p:cNvSpPr>
              <a:spLocks noChangeArrowheads="1"/>
            </p:cNvSpPr>
            <p:nvPr/>
          </p:nvSpPr>
          <p:spPr bwMode="auto">
            <a:xfrm>
              <a:off x="3888" y="158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1" name="AutoShape 25"/>
            <p:cNvSpPr>
              <a:spLocks noChangeArrowheads="1"/>
            </p:cNvSpPr>
            <p:nvPr/>
          </p:nvSpPr>
          <p:spPr bwMode="auto">
            <a:xfrm>
              <a:off x="3744" y="10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2" name="AutoShape 26"/>
            <p:cNvSpPr>
              <a:spLocks noChangeArrowheads="1"/>
            </p:cNvSpPr>
            <p:nvPr/>
          </p:nvSpPr>
          <p:spPr bwMode="auto">
            <a:xfrm>
              <a:off x="4224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3" name="AutoShape 27"/>
            <p:cNvSpPr>
              <a:spLocks noChangeArrowheads="1"/>
            </p:cNvSpPr>
            <p:nvPr/>
          </p:nvSpPr>
          <p:spPr bwMode="auto">
            <a:xfrm>
              <a:off x="4128" y="12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4" name="Text Box 28"/>
            <p:cNvSpPr txBox="1">
              <a:spLocks noChangeArrowheads="1"/>
            </p:cNvSpPr>
            <p:nvPr/>
          </p:nvSpPr>
          <p:spPr bwMode="auto">
            <a:xfrm>
              <a:off x="3648" y="72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5" name="Text Box 29"/>
            <p:cNvSpPr txBox="1">
              <a:spLocks noChangeArrowheads="1"/>
            </p:cNvSpPr>
            <p:nvPr/>
          </p:nvSpPr>
          <p:spPr bwMode="auto">
            <a:xfrm>
              <a:off x="3696" y="139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6" name="Text Box 30"/>
            <p:cNvSpPr txBox="1">
              <a:spLocks noChangeArrowheads="1"/>
            </p:cNvSpPr>
            <p:nvPr/>
          </p:nvSpPr>
          <p:spPr bwMode="auto">
            <a:xfrm>
              <a:off x="3024" y="163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5087" name="Text Box 31"/>
            <p:cNvSpPr txBox="1">
              <a:spLocks noChangeArrowheads="1"/>
            </p:cNvSpPr>
            <p:nvPr/>
          </p:nvSpPr>
          <p:spPr bwMode="auto">
            <a:xfrm>
              <a:off x="4224" y="115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79892" name="AutoShape 32"/>
            <p:cNvCxnSpPr>
              <a:stCxn id="685078" idx="6"/>
              <a:endCxn id="685082" idx="2"/>
            </p:cNvCxnSpPr>
            <p:nvPr/>
          </p:nvCxnSpPr>
          <p:spPr>
            <a:xfrm>
              <a:off x="3408" y="1824"/>
              <a:ext cx="816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893" name="AutoShape 33"/>
            <p:cNvCxnSpPr>
              <a:stCxn id="685078" idx="7"/>
              <a:endCxn id="685080" idx="3"/>
            </p:cNvCxnSpPr>
            <p:nvPr/>
          </p:nvCxnSpPr>
          <p:spPr>
            <a:xfrm flipV="1">
              <a:off x="3394" y="1666"/>
              <a:ext cx="508" cy="12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894" name="AutoShape 34"/>
            <p:cNvCxnSpPr>
              <a:stCxn id="685080" idx="0"/>
              <a:endCxn id="685081" idx="4"/>
            </p:cNvCxnSpPr>
            <p:nvPr/>
          </p:nvCxnSpPr>
          <p:spPr>
            <a:xfrm flipH="1" flipV="1">
              <a:off x="3792" y="1152"/>
              <a:ext cx="144" cy="43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895" name="AutoShape 35"/>
            <p:cNvCxnSpPr>
              <a:stCxn id="685081" idx="5"/>
              <a:endCxn id="685083" idx="2"/>
            </p:cNvCxnSpPr>
            <p:nvPr/>
          </p:nvCxnSpPr>
          <p:spPr>
            <a:xfrm>
              <a:off x="3826" y="1138"/>
              <a:ext cx="302" cy="20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896" name="AutoShape 36"/>
            <p:cNvCxnSpPr>
              <a:stCxn id="685083" idx="5"/>
              <a:endCxn id="685082" idx="1"/>
            </p:cNvCxnSpPr>
            <p:nvPr/>
          </p:nvCxnSpPr>
          <p:spPr>
            <a:xfrm>
              <a:off x="4210" y="1378"/>
              <a:ext cx="28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79897" name="AutoShape 37"/>
            <p:cNvCxnSpPr>
              <a:stCxn id="685081" idx="3"/>
              <a:endCxn id="685078" idx="1"/>
            </p:cNvCxnSpPr>
            <p:nvPr/>
          </p:nvCxnSpPr>
          <p:spPr>
            <a:xfrm flipH="1">
              <a:off x="3326" y="1138"/>
              <a:ext cx="432" cy="65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85094" name="Rectangle 38"/>
          <p:cNvSpPr>
            <a:spLocks noChangeArrowheads="1"/>
          </p:cNvSpPr>
          <p:nvPr/>
        </p:nvSpPr>
        <p:spPr bwMode="auto">
          <a:xfrm>
            <a:off x="228600" y="3505200"/>
            <a:ext cx="8763000" cy="182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, they are isomorphic, because they can be arranged to look identical. You can see this if in the right graph you move vertex b to the left of the edge {a, c}. Then the isomorphism f from the left to the right graph is: f(a) = e, f(b) = a, </a:t>
            </a:r>
            <a:b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</a:b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f(c) = b, f(d) = c, f(e) = d.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5059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5059">
                                            <p:txEl>
                                              <p:charRg st="0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 build="p"/>
      <p:bldP spid="68509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83" name="Rectangle 3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33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 II:</a:t>
            </a:r>
            <a:r>
              <a:rPr lang="en-US" altLang="en-US" sz="2800" dirty="0">
                <a:sym typeface="Symbol" panose="05050102010706020507" pitchFamily="18" charset="2"/>
              </a:rPr>
              <a:t> How about these two graphs?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5122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512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123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Isomorphism of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762000" y="1447800"/>
            <a:ext cx="2667000" cy="2576513"/>
            <a:chOff x="480" y="912"/>
            <a:chExt cx="1680" cy="1623"/>
          </a:xfrm>
        </p:grpSpPr>
        <p:sp>
          <p:nvSpPr>
            <p:cNvPr id="686085" name="AutoShape 5"/>
            <p:cNvSpPr>
              <a:spLocks noChangeArrowheads="1"/>
            </p:cNvSpPr>
            <p:nvPr/>
          </p:nvSpPr>
          <p:spPr bwMode="auto">
            <a:xfrm>
              <a:off x="1632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86" name="Text Box 6"/>
            <p:cNvSpPr txBox="1">
              <a:spLocks noChangeArrowheads="1"/>
            </p:cNvSpPr>
            <p:nvPr/>
          </p:nvSpPr>
          <p:spPr bwMode="auto">
            <a:xfrm>
              <a:off x="1776" y="22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87" name="AutoShape 7"/>
            <p:cNvSpPr>
              <a:spLocks noChangeArrowheads="1"/>
            </p:cNvSpPr>
            <p:nvPr/>
          </p:nvSpPr>
          <p:spPr bwMode="auto">
            <a:xfrm>
              <a:off x="720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88" name="AutoShape 8"/>
            <p:cNvSpPr>
              <a:spLocks noChangeArrowheads="1"/>
            </p:cNvSpPr>
            <p:nvPr/>
          </p:nvSpPr>
          <p:spPr bwMode="auto">
            <a:xfrm>
              <a:off x="768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89" name="AutoShape 9"/>
            <p:cNvSpPr>
              <a:spLocks noChangeArrowheads="1"/>
            </p:cNvSpPr>
            <p:nvPr/>
          </p:nvSpPr>
          <p:spPr bwMode="auto">
            <a:xfrm>
              <a:off x="1728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90" name="AutoShape 10"/>
            <p:cNvSpPr>
              <a:spLocks noChangeArrowheads="1"/>
            </p:cNvSpPr>
            <p:nvPr/>
          </p:nvSpPr>
          <p:spPr bwMode="auto">
            <a:xfrm>
              <a:off x="1248" y="12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91" name="Text Box 11"/>
            <p:cNvSpPr txBox="1">
              <a:spLocks noChangeArrowheads="1"/>
            </p:cNvSpPr>
            <p:nvPr/>
          </p:nvSpPr>
          <p:spPr bwMode="auto">
            <a:xfrm>
              <a:off x="1152" y="91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92" name="Text Box 12"/>
            <p:cNvSpPr txBox="1">
              <a:spLocks noChangeArrowheads="1"/>
            </p:cNvSpPr>
            <p:nvPr/>
          </p:nvSpPr>
          <p:spPr bwMode="auto">
            <a:xfrm>
              <a:off x="480" y="115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93" name="Text Box 13"/>
            <p:cNvSpPr txBox="1">
              <a:spLocks noChangeArrowheads="1"/>
            </p:cNvSpPr>
            <p:nvPr/>
          </p:nvSpPr>
          <p:spPr bwMode="auto">
            <a:xfrm>
              <a:off x="528" y="20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094" name="Text Box 14"/>
            <p:cNvSpPr txBox="1">
              <a:spLocks noChangeArrowheads="1"/>
            </p:cNvSpPr>
            <p:nvPr/>
          </p:nvSpPr>
          <p:spPr bwMode="auto">
            <a:xfrm>
              <a:off x="1728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0932" name="AutoShape 15"/>
            <p:cNvCxnSpPr>
              <a:stCxn id="686085" idx="0"/>
              <a:endCxn id="686089" idx="4"/>
            </p:cNvCxnSpPr>
            <p:nvPr/>
          </p:nvCxnSpPr>
          <p:spPr>
            <a:xfrm flipV="1">
              <a:off x="1680" y="1824"/>
              <a:ext cx="96" cy="52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33" name="AutoShape 16"/>
            <p:cNvCxnSpPr>
              <a:stCxn id="686085" idx="2"/>
              <a:endCxn id="686087" idx="6"/>
            </p:cNvCxnSpPr>
            <p:nvPr/>
          </p:nvCxnSpPr>
          <p:spPr>
            <a:xfrm flipH="1" flipV="1">
              <a:off x="816" y="2016"/>
              <a:ext cx="816" cy="38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34" name="AutoShape 17"/>
            <p:cNvCxnSpPr>
              <a:stCxn id="686087" idx="0"/>
              <a:endCxn id="686088" idx="4"/>
            </p:cNvCxnSpPr>
            <p:nvPr/>
          </p:nvCxnSpPr>
          <p:spPr>
            <a:xfrm flipV="1">
              <a:off x="768" y="1440"/>
              <a:ext cx="48" cy="52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35" name="AutoShape 18"/>
            <p:cNvCxnSpPr>
              <a:stCxn id="686088" idx="7"/>
              <a:endCxn id="686090" idx="3"/>
            </p:cNvCxnSpPr>
            <p:nvPr/>
          </p:nvCxnSpPr>
          <p:spPr>
            <a:xfrm flipV="1">
              <a:off x="850" y="1330"/>
              <a:ext cx="412" cy="2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36" name="AutoShape 19"/>
            <p:cNvCxnSpPr>
              <a:stCxn id="686090" idx="5"/>
              <a:endCxn id="686089" idx="1"/>
            </p:cNvCxnSpPr>
            <p:nvPr/>
          </p:nvCxnSpPr>
          <p:spPr>
            <a:xfrm>
              <a:off x="1330" y="1330"/>
              <a:ext cx="412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37" name="AutoShape 20"/>
            <p:cNvCxnSpPr>
              <a:stCxn id="686088" idx="5"/>
              <a:endCxn id="686085" idx="1"/>
            </p:cNvCxnSpPr>
            <p:nvPr/>
          </p:nvCxnSpPr>
          <p:spPr>
            <a:xfrm>
              <a:off x="850" y="1426"/>
              <a:ext cx="796" cy="94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" name="Group 21"/>
          <p:cNvGrpSpPr/>
          <p:nvPr/>
        </p:nvGrpSpPr>
        <p:grpSpPr>
          <a:xfrm>
            <a:off x="4800600" y="1600200"/>
            <a:ext cx="2667000" cy="2347913"/>
            <a:chOff x="3024" y="1008"/>
            <a:chExt cx="1680" cy="1479"/>
          </a:xfrm>
        </p:grpSpPr>
        <p:sp>
          <p:nvSpPr>
            <p:cNvPr id="686102" name="AutoShape 22"/>
            <p:cNvSpPr>
              <a:spLocks noChangeArrowheads="1"/>
            </p:cNvSpPr>
            <p:nvPr/>
          </p:nvSpPr>
          <p:spPr bwMode="auto">
            <a:xfrm>
              <a:off x="3312" y="220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3" name="Text Box 23"/>
            <p:cNvSpPr txBox="1">
              <a:spLocks noChangeArrowheads="1"/>
            </p:cNvSpPr>
            <p:nvPr/>
          </p:nvSpPr>
          <p:spPr bwMode="auto">
            <a:xfrm>
              <a:off x="4272" y="216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4" name="AutoShape 24"/>
            <p:cNvSpPr>
              <a:spLocks noChangeArrowheads="1"/>
            </p:cNvSpPr>
            <p:nvPr/>
          </p:nvSpPr>
          <p:spPr bwMode="auto">
            <a:xfrm>
              <a:off x="3888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5" name="AutoShape 25"/>
            <p:cNvSpPr>
              <a:spLocks noChangeArrowheads="1"/>
            </p:cNvSpPr>
            <p:nvPr/>
          </p:nvSpPr>
          <p:spPr bwMode="auto">
            <a:xfrm>
              <a:off x="3312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6" name="AutoShape 26"/>
            <p:cNvSpPr>
              <a:spLocks noChangeArrowheads="1"/>
            </p:cNvSpPr>
            <p:nvPr/>
          </p:nvSpPr>
          <p:spPr bwMode="auto">
            <a:xfrm>
              <a:off x="4176" y="21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7" name="AutoShape 27"/>
            <p:cNvSpPr>
              <a:spLocks noChangeArrowheads="1"/>
            </p:cNvSpPr>
            <p:nvPr/>
          </p:nvSpPr>
          <p:spPr bwMode="auto">
            <a:xfrm>
              <a:off x="4128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8" name="Text Box 28"/>
            <p:cNvSpPr txBox="1">
              <a:spLocks noChangeArrowheads="1"/>
            </p:cNvSpPr>
            <p:nvPr/>
          </p:nvSpPr>
          <p:spPr bwMode="auto">
            <a:xfrm>
              <a:off x="3072" y="10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09" name="Text Box 29"/>
            <p:cNvSpPr txBox="1">
              <a:spLocks noChangeArrowheads="1"/>
            </p:cNvSpPr>
            <p:nvPr/>
          </p:nvSpPr>
          <p:spPr bwMode="auto">
            <a:xfrm>
              <a:off x="4032" y="168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10" name="Text Box 30"/>
            <p:cNvSpPr txBox="1">
              <a:spLocks noChangeArrowheads="1"/>
            </p:cNvSpPr>
            <p:nvPr/>
          </p:nvSpPr>
          <p:spPr bwMode="auto">
            <a:xfrm>
              <a:off x="3024" y="20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86111" name="Text Box 31"/>
            <p:cNvSpPr txBox="1">
              <a:spLocks noChangeArrowheads="1"/>
            </p:cNvSpPr>
            <p:nvPr/>
          </p:nvSpPr>
          <p:spPr bwMode="auto">
            <a:xfrm>
              <a:off x="4320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0916" name="AutoShape 32"/>
            <p:cNvCxnSpPr>
              <a:stCxn id="686102" idx="6"/>
              <a:endCxn id="686106" idx="2"/>
            </p:cNvCxnSpPr>
            <p:nvPr/>
          </p:nvCxnSpPr>
          <p:spPr>
            <a:xfrm flipV="1">
              <a:off x="3408" y="2208"/>
              <a:ext cx="768" cy="4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17" name="AutoShape 33"/>
            <p:cNvCxnSpPr>
              <a:stCxn id="686102" idx="7"/>
              <a:endCxn id="686104" idx="3"/>
            </p:cNvCxnSpPr>
            <p:nvPr/>
          </p:nvCxnSpPr>
          <p:spPr>
            <a:xfrm flipV="1">
              <a:off x="3394" y="1858"/>
              <a:ext cx="508" cy="36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18" name="AutoShape 34"/>
            <p:cNvCxnSpPr>
              <a:stCxn id="686104" idx="0"/>
              <a:endCxn id="686105" idx="4"/>
            </p:cNvCxnSpPr>
            <p:nvPr/>
          </p:nvCxnSpPr>
          <p:spPr>
            <a:xfrm flipH="1" flipV="1">
              <a:off x="3360" y="1248"/>
              <a:ext cx="576" cy="52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19" name="AutoShape 35"/>
            <p:cNvCxnSpPr>
              <a:stCxn id="686105" idx="5"/>
              <a:endCxn id="686107" idx="2"/>
            </p:cNvCxnSpPr>
            <p:nvPr/>
          </p:nvCxnSpPr>
          <p:spPr>
            <a:xfrm>
              <a:off x="3394" y="1234"/>
              <a:ext cx="734" cy="30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20" name="AutoShape 36"/>
            <p:cNvCxnSpPr>
              <a:stCxn id="686107" idx="3"/>
              <a:endCxn id="686104" idx="7"/>
            </p:cNvCxnSpPr>
            <p:nvPr/>
          </p:nvCxnSpPr>
          <p:spPr>
            <a:xfrm flipH="1">
              <a:off x="3970" y="1570"/>
              <a:ext cx="172" cy="22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0921" name="AutoShape 37"/>
            <p:cNvCxnSpPr>
              <a:stCxn id="686105" idx="3"/>
              <a:endCxn id="686102" idx="1"/>
            </p:cNvCxnSpPr>
            <p:nvPr/>
          </p:nvCxnSpPr>
          <p:spPr>
            <a:xfrm>
              <a:off x="3326" y="1234"/>
              <a:ext cx="0" cy="9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86118" name="Rectangle 38"/>
          <p:cNvSpPr>
            <a:spLocks noChangeArrowheads="1"/>
          </p:cNvSpPr>
          <p:nvPr/>
        </p:nvSpPr>
        <p:spPr bwMode="auto">
          <a:xfrm>
            <a:off x="228600" y="4114800"/>
            <a:ext cx="8763000" cy="1828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, they are not isomorphic, because they differ in the degrees of their vertices.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Vertex d in right graph is of degree one, but there is no such vertex in the left graph.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08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083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 build="p"/>
      <p:bldP spid="6861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7107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50292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path</a:t>
            </a:r>
            <a:r>
              <a:rPr lang="en-US" altLang="en-US" sz="2800" dirty="0">
                <a:sym typeface="Symbol" panose="05050102010706020507" pitchFamily="18" charset="2"/>
              </a:rPr>
              <a:t> of length n from u to v, where n is a positive integer, in an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undirected graph</a:t>
            </a:r>
            <a:r>
              <a:rPr lang="en-US" altLang="en-US" sz="2800" dirty="0">
                <a:sym typeface="Symbol" panose="05050102010706020507" pitchFamily="18" charset="2"/>
              </a:rPr>
              <a:t> is a sequence of edges 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, …, e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of the graph such that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) = {x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},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 = {x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}, …,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) =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{x</a:t>
            </a:r>
            <a:r>
              <a:rPr lang="en-US" altLang="en-US" sz="2800" baseline="-25000" dirty="0">
                <a:sym typeface="Symbol" panose="05050102010706020507" pitchFamily="18" charset="2"/>
              </a:rPr>
              <a:t>n-1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}, where x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= u and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= v.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When the graph is simple, we denote this path by its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vertex sequence</a:t>
            </a:r>
            <a:r>
              <a:rPr lang="en-US" altLang="en-US" sz="2800" dirty="0">
                <a:sym typeface="Symbol" panose="05050102010706020507" pitchFamily="18" charset="2"/>
              </a:rPr>
              <a:t> x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…,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, since it uniquely determines the path.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path is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circuit</a:t>
            </a:r>
            <a:r>
              <a:rPr lang="en-US" altLang="en-US" sz="2800" dirty="0">
                <a:sym typeface="Symbol" panose="05050102010706020507" pitchFamily="18" charset="2"/>
              </a:rPr>
              <a:t> if it begins and ends at the same vertex, that is, if u = v. 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6146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14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147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charRg st="0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7107">
                                            <p:txEl>
                                              <p:charRg st="0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7107">
                                            <p:txEl>
                                              <p:charRg st="0" end="2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charRg st="243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7107">
                                            <p:txEl>
                                              <p:charRg st="243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7107">
                                            <p:txEl>
                                              <p:charRg st="243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>
                                            <p:txEl>
                                              <p:charRg st="366" end="4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7107">
                                            <p:txEl>
                                              <p:charRg st="366" end="4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7107">
                                            <p:txEl>
                                              <p:charRg st="366" end="4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7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8131" name="Rectangle 3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8006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 (continued):</a:t>
            </a:r>
            <a:r>
              <a:rPr lang="en-US" altLang="en-US" sz="2800" dirty="0">
                <a:sym typeface="Symbol" panose="05050102010706020507" pitchFamily="18" charset="2"/>
              </a:rPr>
              <a:t> The path or circuit is said to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pass through</a:t>
            </a:r>
            <a:r>
              <a:rPr lang="en-US" altLang="en-US" sz="2800" dirty="0">
                <a:sym typeface="Symbol" panose="05050102010706020507" pitchFamily="18" charset="2"/>
              </a:rPr>
              <a:t> or traverse 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, …,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n-1</a:t>
            </a:r>
            <a:r>
              <a:rPr lang="en-US" altLang="en-US" sz="2800" dirty="0">
                <a:sym typeface="Symbol" panose="05050102010706020507" pitchFamily="18" charset="2"/>
              </a:rPr>
              <a:t>.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A path or circuit is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simple</a:t>
            </a:r>
            <a:r>
              <a:rPr lang="en-US" altLang="en-US" sz="2800" dirty="0">
                <a:sym typeface="Symbol" panose="05050102010706020507" pitchFamily="18" charset="2"/>
              </a:rPr>
              <a:t> if it does not contain the same edge more than once.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7170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17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7171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8131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8131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>
                                            <p:txEl>
                                              <p:charRg st="9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8131">
                                            <p:txEl>
                                              <p:charRg st="9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8131">
                                            <p:txEl>
                                              <p:charRg st="9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3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9155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257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path</a:t>
            </a:r>
            <a:r>
              <a:rPr lang="en-US" altLang="en-US" sz="2800" dirty="0">
                <a:sym typeface="Symbol" panose="05050102010706020507" pitchFamily="18" charset="2"/>
              </a:rPr>
              <a:t> of length n from u to v, where n is a positive integer, in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directed multigraph</a:t>
            </a:r>
            <a:r>
              <a:rPr lang="en-US" altLang="en-US" sz="2800" dirty="0">
                <a:sym typeface="Symbol" panose="05050102010706020507" pitchFamily="18" charset="2"/>
              </a:rPr>
              <a:t> is a sequence of edges 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, …, e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of the graph such that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) = (x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),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 = (x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), …,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) =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(x</a:t>
            </a:r>
            <a:r>
              <a:rPr lang="en-US" altLang="en-US" sz="2800" baseline="-25000" dirty="0">
                <a:sym typeface="Symbol" panose="05050102010706020507" pitchFamily="18" charset="2"/>
              </a:rPr>
              <a:t>n-1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), where x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 = u and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= v.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When there are no multiple edges in the path, we denote this path by its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vertex sequence</a:t>
            </a:r>
            <a:r>
              <a:rPr lang="en-US" altLang="en-US" sz="2800" dirty="0">
                <a:sym typeface="Symbol" panose="05050102010706020507" pitchFamily="18" charset="2"/>
              </a:rPr>
              <a:t> x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…, x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, since it uniquely determines the path.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path is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circuit</a:t>
            </a:r>
            <a:r>
              <a:rPr lang="en-US" altLang="en-US" sz="2800" dirty="0">
                <a:sym typeface="Symbol" panose="05050102010706020507" pitchFamily="18" charset="2"/>
              </a:rPr>
              <a:t> if it begins and ends at the same vertex, that is, if u = v.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A path or circuit is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simple</a:t>
            </a:r>
            <a:r>
              <a:rPr lang="en-US" altLang="en-US" sz="2800" dirty="0">
                <a:sym typeface="Symbol" panose="05050102010706020507" pitchFamily="18" charset="2"/>
              </a:rPr>
              <a:t> if it does not contain the same edge more than once.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819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19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charRg st="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9155">
                                            <p:txEl>
                                              <p:charRg st="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9155">
                                            <p:txEl>
                                              <p:charRg st="0" end="2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charRg st="245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9155">
                                            <p:txEl>
                                              <p:charRg st="245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9155">
                                            <p:txEl>
                                              <p:charRg st="245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charRg st="388" end="4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9155">
                                            <p:txEl>
                                              <p:charRg st="388" end="4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9155">
                                            <p:txEl>
                                              <p:charRg st="388" end="4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charRg st="472" end="5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89155">
                                            <p:txEl>
                                              <p:charRg st="472" end="5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89155">
                                            <p:txEl>
                                              <p:charRg st="472" end="5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915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0179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1816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Let us now look at something new: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An undirected graph is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connected</a:t>
            </a:r>
            <a:r>
              <a:rPr lang="en-US" altLang="en-US" sz="2800" dirty="0">
                <a:sym typeface="Symbol" panose="05050102010706020507" pitchFamily="18" charset="2"/>
              </a:rPr>
              <a:t> if there is a path between every pair of distinct vertices in the graph.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For example, any two computers in a network can communicate if and only if the graph of this network is connected.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FF3300"/>
                </a:solidFill>
                <a:sym typeface="Symbol" panose="05050102010706020507" pitchFamily="18" charset="2"/>
              </a:rPr>
              <a:t>Note:</a:t>
            </a:r>
            <a:r>
              <a:rPr lang="en-US" altLang="en-US" sz="2800" dirty="0">
                <a:sym typeface="Symbol" panose="05050102010706020507" pitchFamily="18" charset="2"/>
              </a:rPr>
              <a:t> A graph consisting of only one vertex is always connected, because it does not contain any pair of distinct vertices.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9218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22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219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017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017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charRg st="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0179">
                                            <p:txEl>
                                              <p:charRg st="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0179">
                                            <p:txEl>
                                              <p:charRg st="34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charRg st="15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0179">
                                            <p:txEl>
                                              <p:charRg st="15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0179">
                                            <p:txEl>
                                              <p:charRg st="159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>
                                            <p:txEl>
                                              <p:charRg st="274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90179">
                                            <p:txEl>
                                              <p:charRg st="274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90179">
                                            <p:txEl>
                                              <p:charRg st="274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2595" name="Rectangle 3"/>
          <p:cNvSpPr>
            <a:spLocks noGrp="1"/>
          </p:cNvSpPr>
          <p:nvPr>
            <p:ph idx="1"/>
          </p:nvPr>
        </p:nvSpPr>
        <p:spPr>
          <a:xfrm>
            <a:off x="228600" y="838200"/>
            <a:ext cx="8763000" cy="53340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Here is a type of graph that we already know: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 </a:t>
            </a:r>
            <a:r>
              <a:rPr lang="en-US" altLang="en-US" sz="2800" dirty="0">
                <a:sym typeface="Symbol" panose="05050102010706020507" pitchFamily="18" charset="2"/>
              </a:rPr>
              <a:t>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directed graph </a:t>
            </a:r>
            <a:r>
              <a:rPr lang="en-US" altLang="en-US" sz="2800" dirty="0">
                <a:sym typeface="Symbol" panose="05050102010706020507" pitchFamily="18" charset="2"/>
              </a:rPr>
              <a:t>G = (V, E) consists of a set V of vertices and a set E of edges that are ordered pairs of elements in V.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… leading to a new type of graph: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directed multigraph </a:t>
            </a:r>
            <a:r>
              <a:rPr lang="en-US" altLang="en-US" sz="2800" dirty="0">
                <a:sym typeface="Symbol" panose="05050102010706020507" pitchFamily="18" charset="2"/>
              </a:rPr>
              <a:t>G = (V, E) consists of a set V of vertices, a set E of edges, and a function f from E to {(u, v) | u, v  V}.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edges 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 and 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 are called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multiple edges</a:t>
            </a:r>
            <a:r>
              <a:rPr lang="en-US" altLang="en-US" sz="2800" dirty="0">
                <a:sym typeface="Symbol" panose="05050102010706020507" pitchFamily="18" charset="2"/>
              </a:rPr>
              <a:t> if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) = f(e</a:t>
            </a:r>
            <a:r>
              <a:rPr lang="en-US" altLang="en-US" sz="2800" baseline="-25000" dirty="0">
                <a:sym typeface="Symbol" panose="05050102010706020507" pitchFamily="18" charset="2"/>
              </a:rPr>
              <a:t>2</a:t>
            </a:r>
            <a:r>
              <a:rPr lang="en-US" altLang="en-US" sz="2800" dirty="0">
                <a:sym typeface="Symbol" panose="05050102010706020507" pitchFamily="18" charset="2"/>
              </a:rPr>
              <a:t>).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259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2595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charRg st="4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2595">
                                            <p:txEl>
                                              <p:charRg st="4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2595">
                                            <p:txEl>
                                              <p:charRg st="4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charRg st="18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2595">
                                            <p:txEl>
                                              <p:charRg st="18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2595">
                                            <p:txEl>
                                              <p:charRg st="180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charRg st="214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2595">
                                            <p:txEl>
                                              <p:charRg st="214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2595">
                                            <p:txEl>
                                              <p:charRg st="214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95">
                                            <p:txEl>
                                              <p:charRg st="358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2595">
                                            <p:txEl>
                                              <p:charRg st="358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2595">
                                            <p:txEl>
                                              <p:charRg st="358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595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1203" name="Rectangle 3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533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32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3200" dirty="0">
                <a:sym typeface="Symbol" panose="05050102010706020507" pitchFamily="18" charset="2"/>
              </a:rPr>
              <a:t> Are the following graphs connected?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0242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24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243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1219200" y="1219200"/>
            <a:ext cx="2514600" cy="2271713"/>
            <a:chOff x="432" y="912"/>
            <a:chExt cx="1584" cy="1431"/>
          </a:xfrm>
        </p:grpSpPr>
        <p:sp>
          <p:nvSpPr>
            <p:cNvPr id="691205" name="AutoShape 5"/>
            <p:cNvSpPr>
              <a:spLocks noChangeArrowheads="1"/>
            </p:cNvSpPr>
            <p:nvPr/>
          </p:nvSpPr>
          <p:spPr bwMode="auto">
            <a:xfrm>
              <a:off x="120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06" name="Text Box 6"/>
            <p:cNvSpPr txBox="1">
              <a:spLocks noChangeArrowheads="1"/>
            </p:cNvSpPr>
            <p:nvPr/>
          </p:nvSpPr>
          <p:spPr bwMode="auto">
            <a:xfrm>
              <a:off x="1200" y="18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07" name="AutoShape 7"/>
            <p:cNvSpPr>
              <a:spLocks noChangeArrowheads="1"/>
            </p:cNvSpPr>
            <p:nvPr/>
          </p:nvSpPr>
          <p:spPr bwMode="auto">
            <a:xfrm>
              <a:off x="624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08" name="AutoShape 8"/>
            <p:cNvSpPr>
              <a:spLocks noChangeArrowheads="1"/>
            </p:cNvSpPr>
            <p:nvPr/>
          </p:nvSpPr>
          <p:spPr bwMode="auto">
            <a:xfrm>
              <a:off x="672" y="14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09" name="AutoShape 9"/>
            <p:cNvSpPr>
              <a:spLocks noChangeArrowheads="1"/>
            </p:cNvSpPr>
            <p:nvPr/>
          </p:nvSpPr>
          <p:spPr bwMode="auto">
            <a:xfrm>
              <a:off x="1632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10" name="AutoShape 10"/>
            <p:cNvSpPr>
              <a:spLocks noChangeArrowheads="1"/>
            </p:cNvSpPr>
            <p:nvPr/>
          </p:nvSpPr>
          <p:spPr bwMode="auto">
            <a:xfrm>
              <a:off x="1152" y="124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11" name="Text Box 11"/>
            <p:cNvSpPr txBox="1">
              <a:spLocks noChangeArrowheads="1"/>
            </p:cNvSpPr>
            <p:nvPr/>
          </p:nvSpPr>
          <p:spPr bwMode="auto">
            <a:xfrm>
              <a:off x="1056" y="91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12" name="Text Box 12"/>
            <p:cNvSpPr txBox="1">
              <a:spLocks noChangeArrowheads="1"/>
            </p:cNvSpPr>
            <p:nvPr/>
          </p:nvSpPr>
          <p:spPr bwMode="auto">
            <a:xfrm>
              <a:off x="480" y="115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13" name="Text Box 13"/>
            <p:cNvSpPr txBox="1">
              <a:spLocks noChangeArrowheads="1"/>
            </p:cNvSpPr>
            <p:nvPr/>
          </p:nvSpPr>
          <p:spPr bwMode="auto">
            <a:xfrm>
              <a:off x="432" y="20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14" name="Text Box 14"/>
            <p:cNvSpPr txBox="1">
              <a:spLocks noChangeArrowheads="1"/>
            </p:cNvSpPr>
            <p:nvPr/>
          </p:nvSpPr>
          <p:spPr bwMode="auto">
            <a:xfrm>
              <a:off x="1632" y="14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6088" name="AutoShape 15"/>
            <p:cNvCxnSpPr>
              <a:stCxn id="691205" idx="6"/>
              <a:endCxn id="691209" idx="4"/>
            </p:cNvCxnSpPr>
            <p:nvPr/>
          </p:nvCxnSpPr>
          <p:spPr>
            <a:xfrm>
              <a:off x="1296" y="1824"/>
              <a:ext cx="384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89" name="AutoShape 16"/>
            <p:cNvCxnSpPr>
              <a:stCxn id="691205" idx="2"/>
              <a:endCxn id="691207" idx="6"/>
            </p:cNvCxnSpPr>
            <p:nvPr/>
          </p:nvCxnSpPr>
          <p:spPr>
            <a:xfrm flipH="1">
              <a:off x="720" y="1824"/>
              <a:ext cx="480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90" name="AutoShape 17"/>
            <p:cNvCxnSpPr>
              <a:stCxn id="691207" idx="0"/>
              <a:endCxn id="691208" idx="4"/>
            </p:cNvCxnSpPr>
            <p:nvPr/>
          </p:nvCxnSpPr>
          <p:spPr>
            <a:xfrm flipV="1">
              <a:off x="672" y="1536"/>
              <a:ext cx="48" cy="43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91" name="AutoShape 18"/>
            <p:cNvCxnSpPr>
              <a:stCxn id="691208" idx="7"/>
              <a:endCxn id="691210" idx="3"/>
            </p:cNvCxnSpPr>
            <p:nvPr/>
          </p:nvCxnSpPr>
          <p:spPr>
            <a:xfrm flipV="1">
              <a:off x="754" y="1330"/>
              <a:ext cx="412" cy="12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92" name="AutoShape 19"/>
            <p:cNvCxnSpPr>
              <a:stCxn id="691210" idx="5"/>
              <a:endCxn id="691209" idx="1"/>
            </p:cNvCxnSpPr>
            <p:nvPr/>
          </p:nvCxnSpPr>
          <p:spPr>
            <a:xfrm>
              <a:off x="1234" y="1330"/>
              <a:ext cx="412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93" name="AutoShape 20"/>
            <p:cNvCxnSpPr>
              <a:stCxn id="691208" idx="5"/>
              <a:endCxn id="691205" idx="1"/>
            </p:cNvCxnSpPr>
            <p:nvPr/>
          </p:nvCxnSpPr>
          <p:spPr>
            <a:xfrm>
              <a:off x="754" y="1522"/>
              <a:ext cx="460" cy="26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91221" name="Rectangle 21"/>
          <p:cNvSpPr>
            <a:spLocks noChangeArrowheads="1"/>
          </p:cNvSpPr>
          <p:nvPr/>
        </p:nvSpPr>
        <p:spPr bwMode="auto">
          <a:xfrm>
            <a:off x="1905000" y="3200400"/>
            <a:ext cx="914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3" name="Group 22"/>
          <p:cNvGrpSpPr/>
          <p:nvPr/>
        </p:nvGrpSpPr>
        <p:grpSpPr>
          <a:xfrm>
            <a:off x="4724400" y="1371600"/>
            <a:ext cx="3048000" cy="1890713"/>
            <a:chOff x="2976" y="864"/>
            <a:chExt cx="1920" cy="1191"/>
          </a:xfrm>
        </p:grpSpPr>
        <p:sp>
          <p:nvSpPr>
            <p:cNvPr id="691223" name="AutoShape 23"/>
            <p:cNvSpPr>
              <a:spLocks noChangeArrowheads="1"/>
            </p:cNvSpPr>
            <p:nvPr/>
          </p:nvSpPr>
          <p:spPr bwMode="auto">
            <a:xfrm>
              <a:off x="3744" y="14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24" name="Text Box 24"/>
            <p:cNvSpPr txBox="1">
              <a:spLocks noChangeArrowheads="1"/>
            </p:cNvSpPr>
            <p:nvPr/>
          </p:nvSpPr>
          <p:spPr bwMode="auto">
            <a:xfrm>
              <a:off x="3744" y="1584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25" name="AutoShape 25"/>
            <p:cNvSpPr>
              <a:spLocks noChangeArrowheads="1"/>
            </p:cNvSpPr>
            <p:nvPr/>
          </p:nvSpPr>
          <p:spPr bwMode="auto">
            <a:xfrm>
              <a:off x="3168" y="16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26" name="AutoShape 26"/>
            <p:cNvSpPr>
              <a:spLocks noChangeArrowheads="1"/>
            </p:cNvSpPr>
            <p:nvPr/>
          </p:nvSpPr>
          <p:spPr bwMode="auto">
            <a:xfrm>
              <a:off x="3216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27" name="AutoShape 27"/>
            <p:cNvSpPr>
              <a:spLocks noChangeArrowheads="1"/>
            </p:cNvSpPr>
            <p:nvPr/>
          </p:nvSpPr>
          <p:spPr bwMode="auto">
            <a:xfrm>
              <a:off x="4512" y="168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28" name="AutoShape 28"/>
            <p:cNvSpPr>
              <a:spLocks noChangeArrowheads="1"/>
            </p:cNvSpPr>
            <p:nvPr/>
          </p:nvSpPr>
          <p:spPr bwMode="auto">
            <a:xfrm>
              <a:off x="4032" y="120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29" name="Text Box 29"/>
            <p:cNvSpPr txBox="1">
              <a:spLocks noChangeArrowheads="1"/>
            </p:cNvSpPr>
            <p:nvPr/>
          </p:nvSpPr>
          <p:spPr bwMode="auto">
            <a:xfrm>
              <a:off x="3936" y="864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30" name="Text Box 30"/>
            <p:cNvSpPr txBox="1">
              <a:spLocks noChangeArrowheads="1"/>
            </p:cNvSpPr>
            <p:nvPr/>
          </p:nvSpPr>
          <p:spPr bwMode="auto">
            <a:xfrm>
              <a:off x="3024" y="864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31" name="Text Box 31"/>
            <p:cNvSpPr txBox="1">
              <a:spLocks noChangeArrowheads="1"/>
            </p:cNvSpPr>
            <p:nvPr/>
          </p:nvSpPr>
          <p:spPr bwMode="auto">
            <a:xfrm>
              <a:off x="2976" y="172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32" name="Text Box 32"/>
            <p:cNvSpPr txBox="1">
              <a:spLocks noChangeArrowheads="1"/>
            </p:cNvSpPr>
            <p:nvPr/>
          </p:nvSpPr>
          <p:spPr bwMode="auto">
            <a:xfrm>
              <a:off x="4512" y="139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6074" name="AutoShape 33"/>
            <p:cNvCxnSpPr>
              <a:stCxn id="691223" idx="2"/>
              <a:endCxn id="691225" idx="6"/>
            </p:cNvCxnSpPr>
            <p:nvPr/>
          </p:nvCxnSpPr>
          <p:spPr>
            <a:xfrm flipH="1">
              <a:off x="3264" y="1536"/>
              <a:ext cx="480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75" name="AutoShape 34"/>
            <p:cNvCxnSpPr>
              <a:stCxn id="691225" idx="0"/>
              <a:endCxn id="691226" idx="4"/>
            </p:cNvCxnSpPr>
            <p:nvPr/>
          </p:nvCxnSpPr>
          <p:spPr>
            <a:xfrm flipV="1">
              <a:off x="3216" y="1248"/>
              <a:ext cx="48" cy="43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76" name="AutoShape 35"/>
            <p:cNvCxnSpPr>
              <a:stCxn id="691228" idx="5"/>
              <a:endCxn id="691227" idx="1"/>
            </p:cNvCxnSpPr>
            <p:nvPr/>
          </p:nvCxnSpPr>
          <p:spPr>
            <a:xfrm>
              <a:off x="4114" y="1282"/>
              <a:ext cx="412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77" name="AutoShape 36"/>
            <p:cNvCxnSpPr>
              <a:stCxn id="691226" idx="5"/>
              <a:endCxn id="691223" idx="1"/>
            </p:cNvCxnSpPr>
            <p:nvPr/>
          </p:nvCxnSpPr>
          <p:spPr>
            <a:xfrm>
              <a:off x="3298" y="1234"/>
              <a:ext cx="460" cy="26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91237" name="Rectangle 37"/>
          <p:cNvSpPr>
            <a:spLocks noChangeArrowheads="1"/>
          </p:cNvSpPr>
          <p:nvPr/>
        </p:nvSpPr>
        <p:spPr bwMode="auto">
          <a:xfrm>
            <a:off x="5638800" y="3200400"/>
            <a:ext cx="914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4" name="Group 38"/>
          <p:cNvGrpSpPr/>
          <p:nvPr/>
        </p:nvGrpSpPr>
        <p:grpSpPr>
          <a:xfrm>
            <a:off x="914400" y="3810000"/>
            <a:ext cx="2514600" cy="2271713"/>
            <a:chOff x="576" y="2400"/>
            <a:chExt cx="1584" cy="1431"/>
          </a:xfrm>
        </p:grpSpPr>
        <p:sp>
          <p:nvSpPr>
            <p:cNvPr id="691239" name="AutoShape 39"/>
            <p:cNvSpPr>
              <a:spLocks noChangeArrowheads="1"/>
            </p:cNvSpPr>
            <p:nvPr/>
          </p:nvSpPr>
          <p:spPr bwMode="auto">
            <a:xfrm>
              <a:off x="1344" y="32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0" name="Text Box 40"/>
            <p:cNvSpPr txBox="1">
              <a:spLocks noChangeArrowheads="1"/>
            </p:cNvSpPr>
            <p:nvPr/>
          </p:nvSpPr>
          <p:spPr bwMode="auto">
            <a:xfrm>
              <a:off x="1344" y="336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1" name="AutoShape 41"/>
            <p:cNvSpPr>
              <a:spLocks noChangeArrowheads="1"/>
            </p:cNvSpPr>
            <p:nvPr/>
          </p:nvSpPr>
          <p:spPr bwMode="auto">
            <a:xfrm>
              <a:off x="768" y="34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2" name="AutoShape 42"/>
            <p:cNvSpPr>
              <a:spLocks noChangeArrowheads="1"/>
            </p:cNvSpPr>
            <p:nvPr/>
          </p:nvSpPr>
          <p:spPr bwMode="auto">
            <a:xfrm>
              <a:off x="816" y="29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3" name="AutoShape 43"/>
            <p:cNvSpPr>
              <a:spLocks noChangeArrowheads="1"/>
            </p:cNvSpPr>
            <p:nvPr/>
          </p:nvSpPr>
          <p:spPr bwMode="auto">
            <a:xfrm>
              <a:off x="1776" y="321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4" name="AutoShape 44"/>
            <p:cNvSpPr>
              <a:spLocks noChangeArrowheads="1"/>
            </p:cNvSpPr>
            <p:nvPr/>
          </p:nvSpPr>
          <p:spPr bwMode="auto">
            <a:xfrm>
              <a:off x="129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5" name="Text Box 45"/>
            <p:cNvSpPr txBox="1">
              <a:spLocks noChangeArrowheads="1"/>
            </p:cNvSpPr>
            <p:nvPr/>
          </p:nvSpPr>
          <p:spPr bwMode="auto">
            <a:xfrm>
              <a:off x="1200" y="240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6" name="Text Box 46"/>
            <p:cNvSpPr txBox="1">
              <a:spLocks noChangeArrowheads="1"/>
            </p:cNvSpPr>
            <p:nvPr/>
          </p:nvSpPr>
          <p:spPr bwMode="auto">
            <a:xfrm>
              <a:off x="624" y="2640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7" name="Text Box 47"/>
            <p:cNvSpPr txBox="1">
              <a:spLocks noChangeArrowheads="1"/>
            </p:cNvSpPr>
            <p:nvPr/>
          </p:nvSpPr>
          <p:spPr bwMode="auto">
            <a:xfrm>
              <a:off x="576" y="35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48" name="Text Box 48"/>
            <p:cNvSpPr txBox="1">
              <a:spLocks noChangeArrowheads="1"/>
            </p:cNvSpPr>
            <p:nvPr/>
          </p:nvSpPr>
          <p:spPr bwMode="auto">
            <a:xfrm>
              <a:off x="1776" y="292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6059" name="AutoShape 49"/>
            <p:cNvCxnSpPr>
              <a:stCxn id="691239" idx="2"/>
              <a:endCxn id="691241" idx="6"/>
            </p:cNvCxnSpPr>
            <p:nvPr/>
          </p:nvCxnSpPr>
          <p:spPr>
            <a:xfrm flipH="1">
              <a:off x="864" y="3312"/>
              <a:ext cx="480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60" name="AutoShape 50"/>
            <p:cNvCxnSpPr>
              <a:stCxn id="691241" idx="0"/>
              <a:endCxn id="691242" idx="4"/>
            </p:cNvCxnSpPr>
            <p:nvPr/>
          </p:nvCxnSpPr>
          <p:spPr>
            <a:xfrm flipV="1">
              <a:off x="816" y="3024"/>
              <a:ext cx="48" cy="43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61" name="AutoShape 51"/>
            <p:cNvCxnSpPr>
              <a:stCxn id="691244" idx="5"/>
              <a:endCxn id="691243" idx="1"/>
            </p:cNvCxnSpPr>
            <p:nvPr/>
          </p:nvCxnSpPr>
          <p:spPr>
            <a:xfrm>
              <a:off x="1378" y="2818"/>
              <a:ext cx="412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62" name="AutoShape 52"/>
            <p:cNvCxnSpPr>
              <a:stCxn id="691242" idx="5"/>
              <a:endCxn id="691239" idx="1"/>
            </p:cNvCxnSpPr>
            <p:nvPr/>
          </p:nvCxnSpPr>
          <p:spPr>
            <a:xfrm>
              <a:off x="898" y="3010"/>
              <a:ext cx="460" cy="26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63" name="AutoShape 53"/>
            <p:cNvCxnSpPr>
              <a:stCxn id="691239" idx="0"/>
              <a:endCxn id="691244" idx="4"/>
            </p:cNvCxnSpPr>
            <p:nvPr/>
          </p:nvCxnSpPr>
          <p:spPr>
            <a:xfrm flipH="1" flipV="1">
              <a:off x="1344" y="2832"/>
              <a:ext cx="48" cy="43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91254" name="Rectangle 54"/>
          <p:cNvSpPr>
            <a:spLocks noChangeArrowheads="1"/>
          </p:cNvSpPr>
          <p:nvPr/>
        </p:nvSpPr>
        <p:spPr bwMode="auto">
          <a:xfrm>
            <a:off x="1905000" y="5791200"/>
            <a:ext cx="914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5" name="Group 55"/>
          <p:cNvGrpSpPr/>
          <p:nvPr/>
        </p:nvGrpSpPr>
        <p:grpSpPr>
          <a:xfrm>
            <a:off x="4876800" y="3733800"/>
            <a:ext cx="3048000" cy="2119313"/>
            <a:chOff x="3072" y="2352"/>
            <a:chExt cx="1920" cy="1335"/>
          </a:xfrm>
        </p:grpSpPr>
        <p:sp>
          <p:nvSpPr>
            <p:cNvPr id="691256" name="AutoShape 56"/>
            <p:cNvSpPr>
              <a:spLocks noChangeArrowheads="1"/>
            </p:cNvSpPr>
            <p:nvPr/>
          </p:nvSpPr>
          <p:spPr bwMode="auto">
            <a:xfrm>
              <a:off x="4080" y="30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57" name="Text Box 57"/>
            <p:cNvSpPr txBox="1">
              <a:spLocks noChangeArrowheads="1"/>
            </p:cNvSpPr>
            <p:nvPr/>
          </p:nvSpPr>
          <p:spPr bwMode="auto">
            <a:xfrm>
              <a:off x="4176" y="297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58" name="AutoShape 58"/>
            <p:cNvSpPr>
              <a:spLocks noChangeArrowheads="1"/>
            </p:cNvSpPr>
            <p:nvPr/>
          </p:nvSpPr>
          <p:spPr bwMode="auto">
            <a:xfrm>
              <a:off x="3264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59" name="AutoShape 59"/>
            <p:cNvSpPr>
              <a:spLocks noChangeArrowheads="1"/>
            </p:cNvSpPr>
            <p:nvPr/>
          </p:nvSpPr>
          <p:spPr bwMode="auto">
            <a:xfrm>
              <a:off x="3312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60" name="AutoShape 60"/>
            <p:cNvSpPr>
              <a:spLocks noChangeArrowheads="1"/>
            </p:cNvSpPr>
            <p:nvPr/>
          </p:nvSpPr>
          <p:spPr bwMode="auto">
            <a:xfrm>
              <a:off x="4608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61" name="AutoShape 61"/>
            <p:cNvSpPr>
              <a:spLocks noChangeArrowheads="1"/>
            </p:cNvSpPr>
            <p:nvPr/>
          </p:nvSpPr>
          <p:spPr bwMode="auto">
            <a:xfrm>
              <a:off x="3840" y="25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62" name="Text Box 62"/>
            <p:cNvSpPr txBox="1">
              <a:spLocks noChangeArrowheads="1"/>
            </p:cNvSpPr>
            <p:nvPr/>
          </p:nvSpPr>
          <p:spPr bwMode="auto">
            <a:xfrm>
              <a:off x="4032" y="235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63" name="Text Box 63"/>
            <p:cNvSpPr txBox="1">
              <a:spLocks noChangeArrowheads="1"/>
            </p:cNvSpPr>
            <p:nvPr/>
          </p:nvSpPr>
          <p:spPr bwMode="auto">
            <a:xfrm>
              <a:off x="3120" y="2352"/>
              <a:ext cx="19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64" name="Text Box 64"/>
            <p:cNvSpPr txBox="1">
              <a:spLocks noChangeArrowheads="1"/>
            </p:cNvSpPr>
            <p:nvPr/>
          </p:nvSpPr>
          <p:spPr bwMode="auto">
            <a:xfrm>
              <a:off x="3072" y="32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91265" name="Text Box 65"/>
            <p:cNvSpPr txBox="1">
              <a:spLocks noChangeArrowheads="1"/>
            </p:cNvSpPr>
            <p:nvPr/>
          </p:nvSpPr>
          <p:spPr bwMode="auto">
            <a:xfrm>
              <a:off x="4608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6041" name="AutoShape 66"/>
            <p:cNvCxnSpPr>
              <a:stCxn id="691256" idx="2"/>
              <a:endCxn id="691258" idx="6"/>
            </p:cNvCxnSpPr>
            <p:nvPr/>
          </p:nvCxnSpPr>
          <p:spPr>
            <a:xfrm flipH="1">
              <a:off x="3360" y="3072"/>
              <a:ext cx="720" cy="1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42" name="AutoShape 67"/>
            <p:cNvCxnSpPr>
              <a:stCxn id="691258" idx="0"/>
              <a:endCxn id="691259" idx="4"/>
            </p:cNvCxnSpPr>
            <p:nvPr/>
          </p:nvCxnSpPr>
          <p:spPr>
            <a:xfrm flipV="1">
              <a:off x="3312" y="2736"/>
              <a:ext cx="48" cy="43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43" name="AutoShape 68"/>
            <p:cNvCxnSpPr>
              <a:stCxn id="691261" idx="5"/>
              <a:endCxn id="691260" idx="1"/>
            </p:cNvCxnSpPr>
            <p:nvPr/>
          </p:nvCxnSpPr>
          <p:spPr>
            <a:xfrm>
              <a:off x="3922" y="2626"/>
              <a:ext cx="700" cy="55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44" name="AutoShape 69"/>
            <p:cNvCxnSpPr>
              <a:stCxn id="691259" idx="5"/>
              <a:endCxn id="691256" idx="1"/>
            </p:cNvCxnSpPr>
            <p:nvPr/>
          </p:nvCxnSpPr>
          <p:spPr>
            <a:xfrm>
              <a:off x="3394" y="2722"/>
              <a:ext cx="700" cy="31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91270" name="AutoShape 70"/>
            <p:cNvSpPr>
              <a:spLocks noChangeArrowheads="1"/>
            </p:cNvSpPr>
            <p:nvPr/>
          </p:nvSpPr>
          <p:spPr bwMode="auto">
            <a:xfrm>
              <a:off x="3696" y="336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6046" name="AutoShape 71"/>
            <p:cNvCxnSpPr>
              <a:stCxn id="691270" idx="0"/>
              <a:endCxn id="691261" idx="4"/>
            </p:cNvCxnSpPr>
            <p:nvPr/>
          </p:nvCxnSpPr>
          <p:spPr>
            <a:xfrm flipV="1">
              <a:off x="3744" y="2640"/>
              <a:ext cx="144" cy="72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6047" name="AutoShape 72"/>
            <p:cNvCxnSpPr>
              <a:stCxn id="691270" idx="6"/>
              <a:endCxn id="691260" idx="2"/>
            </p:cNvCxnSpPr>
            <p:nvPr/>
          </p:nvCxnSpPr>
          <p:spPr>
            <a:xfrm flipV="1">
              <a:off x="3792" y="3216"/>
              <a:ext cx="816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91273" name="Text Box 73"/>
            <p:cNvSpPr txBox="1">
              <a:spLocks noChangeArrowheads="1"/>
            </p:cNvSpPr>
            <p:nvPr/>
          </p:nvSpPr>
          <p:spPr bwMode="auto">
            <a:xfrm>
              <a:off x="3504" y="336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f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91274" name="Rectangle 74"/>
          <p:cNvSpPr>
            <a:spLocks noChangeArrowheads="1"/>
          </p:cNvSpPr>
          <p:nvPr/>
        </p:nvSpPr>
        <p:spPr bwMode="auto">
          <a:xfrm>
            <a:off x="6019800" y="5715000"/>
            <a:ext cx="9144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1203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1203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91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91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  <p:bldP spid="691221" grpId="0"/>
      <p:bldP spid="691237" grpId="0"/>
      <p:bldP spid="691254" grpId="0"/>
      <p:bldP spid="69127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9459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49530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Theorem:</a:t>
            </a:r>
            <a:r>
              <a:rPr lang="en-US" altLang="en-US" sz="2800" dirty="0">
                <a:sym typeface="Symbol" panose="05050102010706020507" pitchFamily="18" charset="2"/>
              </a:rPr>
              <a:t> There is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simple</a:t>
            </a:r>
            <a:r>
              <a:rPr lang="en-US" altLang="en-US" sz="2800" dirty="0">
                <a:sym typeface="Symbol" panose="05050102010706020507" pitchFamily="18" charset="2"/>
              </a:rPr>
              <a:t> path between every pair of distinct vertices of a connected undirected graph.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66FF33"/>
                </a:solidFill>
                <a:sym typeface="Symbol" panose="05050102010706020507" pitchFamily="18" charset="2"/>
              </a:rPr>
              <a:t>See page 469 (4</a:t>
            </a:r>
            <a:r>
              <a:rPr lang="en-US" altLang="en-US" sz="2800" b="1" baseline="30000" dirty="0">
                <a:solidFill>
                  <a:srgbClr val="66FF33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b="1" dirty="0">
                <a:solidFill>
                  <a:srgbClr val="66FF33"/>
                </a:solidFill>
                <a:sym typeface="Symbol" panose="05050102010706020507" pitchFamily="18" charset="2"/>
              </a:rPr>
              <a:t> Edition), 570 (5</a:t>
            </a:r>
            <a:r>
              <a:rPr lang="en-US" altLang="en-US" sz="2800" b="1" baseline="30000" dirty="0">
                <a:solidFill>
                  <a:srgbClr val="66FF33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b="1" dirty="0">
                <a:solidFill>
                  <a:srgbClr val="66FF33"/>
                </a:solidFill>
                <a:sym typeface="Symbol" panose="05050102010706020507" pitchFamily="18" charset="2"/>
              </a:rPr>
              <a:t> Edition), or 625 (6</a:t>
            </a:r>
            <a:r>
              <a:rPr lang="en-US" altLang="en-US" sz="2800" b="1" baseline="30000" dirty="0">
                <a:solidFill>
                  <a:srgbClr val="66FF33"/>
                </a:solidFill>
                <a:sym typeface="Symbol" panose="05050102010706020507" pitchFamily="18" charset="2"/>
              </a:rPr>
              <a:t>th</a:t>
            </a:r>
            <a:r>
              <a:rPr lang="en-US" altLang="en-US" sz="2800" b="1" dirty="0">
                <a:solidFill>
                  <a:srgbClr val="66FF33"/>
                </a:solidFill>
                <a:sym typeface="Symbol" panose="05050102010706020507" pitchFamily="18" charset="2"/>
              </a:rPr>
              <a:t> Edition) in the textbook for the proof.</a:t>
            </a:r>
            <a:endParaRPr lang="en-US" altLang="en-US" sz="2800" b="1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 graph that is not connected is the union of two or more connected subgraphs, each pair of which has no vertex in common. These disjoint connected subgraphs are called the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connected components</a:t>
            </a:r>
            <a:r>
              <a:rPr lang="en-US" altLang="en-US" sz="2800" dirty="0">
                <a:sym typeface="Symbol" panose="05050102010706020507" pitchFamily="18" charset="2"/>
              </a:rPr>
              <a:t> of the graph.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1266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126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267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5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9459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9459">
                                            <p:txEl>
                                              <p:charRg st="0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charRg st="105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9459">
                                            <p:txEl>
                                              <p:charRg st="105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59459">
                                            <p:txEl>
                                              <p:charRg st="105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charRg st="204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9459">
                                            <p:txEl>
                                              <p:charRg st="204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59459">
                                            <p:txEl>
                                              <p:charRg st="204" end="4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9459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0483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763000" cy="9906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dirty="0">
                <a:sym typeface="Symbol" panose="05050102010706020507" pitchFamily="18" charset="2"/>
              </a:rPr>
              <a:t> What are the connected components in the following graph?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12290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229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2291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838200" y="2286000"/>
            <a:ext cx="6248400" cy="2232025"/>
            <a:chOff x="528" y="1440"/>
            <a:chExt cx="3936" cy="1406"/>
          </a:xfrm>
        </p:grpSpPr>
        <p:sp>
          <p:nvSpPr>
            <p:cNvPr id="660485" name="AutoShape 5"/>
            <p:cNvSpPr>
              <a:spLocks noChangeArrowheads="1"/>
            </p:cNvSpPr>
            <p:nvPr/>
          </p:nvSpPr>
          <p:spPr bwMode="auto">
            <a:xfrm>
              <a:off x="310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486" name="AutoShape 6"/>
            <p:cNvSpPr>
              <a:spLocks noChangeArrowheads="1"/>
            </p:cNvSpPr>
            <p:nvPr/>
          </p:nvSpPr>
          <p:spPr bwMode="auto">
            <a:xfrm>
              <a:off x="4258" y="182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487" name="AutoShape 7"/>
            <p:cNvSpPr>
              <a:spLocks noChangeArrowheads="1"/>
            </p:cNvSpPr>
            <p:nvPr/>
          </p:nvSpPr>
          <p:spPr bwMode="auto">
            <a:xfrm>
              <a:off x="3552" y="268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488" name="AutoShape 8"/>
            <p:cNvSpPr>
              <a:spLocks noChangeArrowheads="1"/>
            </p:cNvSpPr>
            <p:nvPr/>
          </p:nvSpPr>
          <p:spPr bwMode="auto">
            <a:xfrm>
              <a:off x="1166" y="217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489" name="AutoShape 9"/>
            <p:cNvSpPr>
              <a:spLocks noChangeArrowheads="1"/>
            </p:cNvSpPr>
            <p:nvPr/>
          </p:nvSpPr>
          <p:spPr bwMode="auto">
            <a:xfrm>
              <a:off x="3490" y="17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490" name="AutoShape 10"/>
            <p:cNvSpPr>
              <a:spLocks noChangeArrowheads="1"/>
            </p:cNvSpPr>
            <p:nvPr/>
          </p:nvSpPr>
          <p:spPr bwMode="auto">
            <a:xfrm>
              <a:off x="734" y="275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8079" name="AutoShape 11"/>
            <p:cNvCxnSpPr>
              <a:stCxn id="660489" idx="4"/>
              <a:endCxn id="660485" idx="1"/>
            </p:cNvCxnSpPr>
            <p:nvPr/>
          </p:nvCxnSpPr>
          <p:spPr>
            <a:xfrm flipH="1">
              <a:off x="3120" y="1872"/>
              <a:ext cx="418" cy="49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8080" name="AutoShape 12"/>
            <p:cNvCxnSpPr>
              <a:stCxn id="660485" idx="7"/>
              <a:endCxn id="660486" idx="3"/>
            </p:cNvCxnSpPr>
            <p:nvPr/>
          </p:nvCxnSpPr>
          <p:spPr>
            <a:xfrm flipV="1">
              <a:off x="3188" y="1906"/>
              <a:ext cx="1084" cy="46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8081" name="AutoShape 13"/>
            <p:cNvCxnSpPr>
              <a:stCxn id="660485" idx="4"/>
              <a:endCxn id="660487" idx="2"/>
            </p:cNvCxnSpPr>
            <p:nvPr/>
          </p:nvCxnSpPr>
          <p:spPr>
            <a:xfrm>
              <a:off x="3154" y="2448"/>
              <a:ext cx="398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8082" name="AutoShape 14"/>
            <p:cNvCxnSpPr>
              <a:stCxn id="660490" idx="7"/>
              <a:endCxn id="660488" idx="3"/>
            </p:cNvCxnSpPr>
            <p:nvPr/>
          </p:nvCxnSpPr>
          <p:spPr>
            <a:xfrm flipV="1">
              <a:off x="816" y="2256"/>
              <a:ext cx="364" cy="50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8083" name="AutoShape 15"/>
            <p:cNvCxnSpPr>
              <a:stCxn id="660485" idx="1"/>
              <a:endCxn id="660485" idx="3"/>
            </p:cNvCxnSpPr>
            <p:nvPr/>
          </p:nvCxnSpPr>
          <p:spPr>
            <a:xfrm rot="5400000" flipV="1">
              <a:off x="3086" y="2399"/>
              <a:ext cx="68" cy="1"/>
            </a:xfrm>
            <a:prstGeom prst="curvedConnector5">
              <a:avLst>
                <a:gd name="adj1" fmla="val -232352"/>
                <a:gd name="adj2" fmla="val -22600009"/>
                <a:gd name="adj3" fmla="val 332352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8084" name="AutoShape 16"/>
            <p:cNvCxnSpPr>
              <a:stCxn id="660489" idx="6"/>
              <a:endCxn id="660486" idx="2"/>
            </p:cNvCxnSpPr>
            <p:nvPr/>
          </p:nvCxnSpPr>
          <p:spPr>
            <a:xfrm>
              <a:off x="3586" y="1824"/>
              <a:ext cx="672" cy="4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0497" name="AutoShape 17"/>
            <p:cNvSpPr>
              <a:spLocks noChangeArrowheads="1"/>
            </p:cNvSpPr>
            <p:nvPr/>
          </p:nvSpPr>
          <p:spPr bwMode="auto">
            <a:xfrm>
              <a:off x="1934" y="198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498" name="AutoShape 18"/>
            <p:cNvSpPr>
              <a:spLocks noChangeArrowheads="1"/>
            </p:cNvSpPr>
            <p:nvPr/>
          </p:nvSpPr>
          <p:spPr bwMode="auto">
            <a:xfrm>
              <a:off x="1502" y="255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8087" name="AutoShape 19"/>
            <p:cNvCxnSpPr>
              <a:stCxn id="660498" idx="7"/>
              <a:endCxn id="660497" idx="3"/>
            </p:cNvCxnSpPr>
            <p:nvPr/>
          </p:nvCxnSpPr>
          <p:spPr>
            <a:xfrm flipV="1">
              <a:off x="1584" y="2064"/>
              <a:ext cx="364" cy="50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88088" name="AutoShape 20"/>
            <p:cNvCxnSpPr>
              <a:stCxn id="660490" idx="6"/>
              <a:endCxn id="660498" idx="2"/>
            </p:cNvCxnSpPr>
            <p:nvPr/>
          </p:nvCxnSpPr>
          <p:spPr>
            <a:xfrm flipV="1">
              <a:off x="830" y="2606"/>
              <a:ext cx="672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0501" name="AutoShape 21"/>
            <p:cNvSpPr>
              <a:spLocks noChangeArrowheads="1"/>
            </p:cNvSpPr>
            <p:nvPr/>
          </p:nvSpPr>
          <p:spPr bwMode="auto">
            <a:xfrm>
              <a:off x="2160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02" name="AutoShape 22"/>
            <p:cNvSpPr>
              <a:spLocks noChangeArrowheads="1"/>
            </p:cNvSpPr>
            <p:nvPr/>
          </p:nvSpPr>
          <p:spPr bwMode="auto">
            <a:xfrm>
              <a:off x="2544" y="19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88091" name="AutoShape 23"/>
            <p:cNvCxnSpPr>
              <a:stCxn id="660502" idx="2"/>
              <a:endCxn id="660502" idx="6"/>
            </p:cNvCxnSpPr>
            <p:nvPr/>
          </p:nvCxnSpPr>
          <p:spPr>
            <a:xfrm rot="10800000" flipH="1" flipV="1">
              <a:off x="2544" y="1968"/>
              <a:ext cx="96" cy="1"/>
            </a:xfrm>
            <a:prstGeom prst="curvedConnector5">
              <a:avLst>
                <a:gd name="adj1" fmla="val -150000"/>
                <a:gd name="adj2" fmla="val -19200009"/>
                <a:gd name="adj3" fmla="val 250000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0504" name="Text Box 24"/>
            <p:cNvSpPr txBox="1">
              <a:spLocks noChangeArrowheads="1"/>
            </p:cNvSpPr>
            <p:nvPr/>
          </p:nvSpPr>
          <p:spPr bwMode="auto">
            <a:xfrm>
              <a:off x="960" y="187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05" name="Text Box 25"/>
            <p:cNvSpPr txBox="1">
              <a:spLocks noChangeArrowheads="1"/>
            </p:cNvSpPr>
            <p:nvPr/>
          </p:nvSpPr>
          <p:spPr bwMode="auto">
            <a:xfrm>
              <a:off x="52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06" name="Text Box 26"/>
            <p:cNvSpPr txBox="1">
              <a:spLocks noChangeArrowheads="1"/>
            </p:cNvSpPr>
            <p:nvPr/>
          </p:nvSpPr>
          <p:spPr bwMode="auto">
            <a:xfrm>
              <a:off x="1584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07" name="Text Box 27"/>
            <p:cNvSpPr txBox="1">
              <a:spLocks noChangeArrowheads="1"/>
            </p:cNvSpPr>
            <p:nvPr/>
          </p:nvSpPr>
          <p:spPr bwMode="auto">
            <a:xfrm>
              <a:off x="2016" y="168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08" name="Text Box 28"/>
            <p:cNvSpPr txBox="1">
              <a:spLocks noChangeArrowheads="1"/>
            </p:cNvSpPr>
            <p:nvPr/>
          </p:nvSpPr>
          <p:spPr bwMode="auto">
            <a:xfrm>
              <a:off x="3456" y="144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i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09" name="Text Box 29"/>
            <p:cNvSpPr txBox="1">
              <a:spLocks noChangeArrowheads="1"/>
            </p:cNvSpPr>
            <p:nvPr/>
          </p:nvSpPr>
          <p:spPr bwMode="auto">
            <a:xfrm>
              <a:off x="4224" y="148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h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10" name="Text Box 30"/>
            <p:cNvSpPr txBox="1">
              <a:spLocks noChangeArrowheads="1"/>
            </p:cNvSpPr>
            <p:nvPr/>
          </p:nvSpPr>
          <p:spPr bwMode="auto">
            <a:xfrm>
              <a:off x="3264" y="220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g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11" name="Text Box 31"/>
            <p:cNvSpPr txBox="1">
              <a:spLocks noChangeArrowheads="1"/>
            </p:cNvSpPr>
            <p:nvPr/>
          </p:nvSpPr>
          <p:spPr bwMode="auto">
            <a:xfrm>
              <a:off x="3648" y="249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j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12" name="Text Box 32"/>
            <p:cNvSpPr txBox="1">
              <a:spLocks noChangeArrowheads="1"/>
            </p:cNvSpPr>
            <p:nvPr/>
          </p:nvSpPr>
          <p:spPr bwMode="auto">
            <a:xfrm>
              <a:off x="2304" y="2448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f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0513" name="Text Box 33"/>
            <p:cNvSpPr txBox="1">
              <a:spLocks noChangeArrowheads="1"/>
            </p:cNvSpPr>
            <p:nvPr/>
          </p:nvSpPr>
          <p:spPr bwMode="auto">
            <a:xfrm>
              <a:off x="2496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60514" name="Rectangle 34"/>
          <p:cNvSpPr>
            <a:spLocks noChangeArrowheads="1"/>
          </p:cNvSpPr>
          <p:nvPr/>
        </p:nvSpPr>
        <p:spPr bwMode="auto">
          <a:xfrm>
            <a:off x="228600" y="4800600"/>
            <a:ext cx="87630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The connected components are the graphs with vertices {a, b, c, d}, {e}, {f}, {i, g, h, j}.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0483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0483">
                                            <p:txEl>
                                              <p:charRg st="0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0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0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3" grpId="0" build="p"/>
      <p:bldP spid="66051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1507" name="Rectangle 3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49530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 directed graph is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strongly connected</a:t>
            </a:r>
            <a:r>
              <a:rPr lang="en-US" altLang="en-US" sz="2800" dirty="0">
                <a:sym typeface="Symbol" panose="05050102010706020507" pitchFamily="18" charset="2"/>
              </a:rPr>
              <a:t> if there is a path from a to b and from b to a whenever a and b are vertices in the graph.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endParaRPr lang="en-US" alt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Definition:</a:t>
            </a:r>
            <a:r>
              <a:rPr lang="en-US" altLang="en-US" sz="2800" dirty="0">
                <a:sym typeface="Symbol" panose="05050102010706020507" pitchFamily="18" charset="2"/>
              </a:rPr>
              <a:t> A directed graph is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weakly connected</a:t>
            </a:r>
            <a:r>
              <a:rPr lang="en-US" altLang="en-US" sz="2800" dirty="0">
                <a:sym typeface="Symbol" panose="05050102010706020507" pitchFamily="18" charset="2"/>
              </a:rPr>
              <a:t> if there is a path between any two vertices in the underlying undirected graph. 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331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331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331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1507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1507">
                                            <p:txEl>
                                              <p:charRg st="0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charRg st="14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1507">
                                            <p:txEl>
                                              <p:charRg st="14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1507">
                                            <p:txEl>
                                              <p:charRg st="144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2531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9906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dirty="0">
                <a:sym typeface="Symbol" panose="05050102010706020507" pitchFamily="18" charset="2"/>
              </a:rPr>
              <a:t> Are the following directed graphs strongly or weakly connected?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4338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434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339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85800" y="2209800"/>
            <a:ext cx="2362200" cy="2043113"/>
            <a:chOff x="3984" y="672"/>
            <a:chExt cx="1488" cy="1287"/>
          </a:xfrm>
        </p:grpSpPr>
        <p:sp>
          <p:nvSpPr>
            <p:cNvPr id="662533" name="Text Box 5"/>
            <p:cNvSpPr txBox="1">
              <a:spLocks noChangeArrowheads="1"/>
            </p:cNvSpPr>
            <p:nvPr/>
          </p:nvSpPr>
          <p:spPr bwMode="auto">
            <a:xfrm>
              <a:off x="4272" y="67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34" name="AutoShape 6"/>
            <p:cNvSpPr>
              <a:spLocks noChangeArrowheads="1"/>
            </p:cNvSpPr>
            <p:nvPr/>
          </p:nvSpPr>
          <p:spPr bwMode="auto">
            <a:xfrm>
              <a:off x="4944" y="172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35" name="AutoShape 7"/>
            <p:cNvSpPr>
              <a:spLocks noChangeArrowheads="1"/>
            </p:cNvSpPr>
            <p:nvPr/>
          </p:nvSpPr>
          <p:spPr bwMode="auto">
            <a:xfrm>
              <a:off x="422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36" name="AutoShape 8"/>
            <p:cNvSpPr>
              <a:spLocks noChangeArrowheads="1"/>
            </p:cNvSpPr>
            <p:nvPr/>
          </p:nvSpPr>
          <p:spPr bwMode="auto">
            <a:xfrm>
              <a:off x="4944" y="11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37" name="AutoShape 9"/>
            <p:cNvSpPr>
              <a:spLocks noChangeArrowheads="1"/>
            </p:cNvSpPr>
            <p:nvPr/>
          </p:nvSpPr>
          <p:spPr bwMode="auto">
            <a:xfrm>
              <a:off x="4512" y="86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0141" name="AutoShape 10"/>
            <p:cNvCxnSpPr>
              <a:stCxn id="662536" idx="1"/>
              <a:endCxn id="662537" idx="5"/>
            </p:cNvCxnSpPr>
            <p:nvPr/>
          </p:nvCxnSpPr>
          <p:spPr>
            <a:xfrm flipH="1" flipV="1">
              <a:off x="4594" y="946"/>
              <a:ext cx="364" cy="22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42" name="AutoShape 11"/>
            <p:cNvCxnSpPr>
              <a:stCxn id="662535" idx="7"/>
              <a:endCxn id="662537" idx="3"/>
            </p:cNvCxnSpPr>
            <p:nvPr/>
          </p:nvCxnSpPr>
          <p:spPr>
            <a:xfrm flipV="1">
              <a:off x="4306" y="946"/>
              <a:ext cx="220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43" name="AutoShape 12"/>
            <p:cNvCxnSpPr>
              <a:stCxn id="662537" idx="4"/>
              <a:endCxn id="662534" idx="1"/>
            </p:cNvCxnSpPr>
            <p:nvPr/>
          </p:nvCxnSpPr>
          <p:spPr>
            <a:xfrm>
              <a:off x="4560" y="960"/>
              <a:ext cx="398" cy="78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44" name="AutoShape 13"/>
            <p:cNvCxnSpPr>
              <a:stCxn id="662535" idx="6"/>
              <a:endCxn id="662536" idx="2"/>
            </p:cNvCxnSpPr>
            <p:nvPr/>
          </p:nvCxnSpPr>
          <p:spPr>
            <a:xfrm flipV="1">
              <a:off x="4320" y="1200"/>
              <a:ext cx="624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45" name="AutoShape 14"/>
            <p:cNvCxnSpPr>
              <a:stCxn id="662535" idx="5"/>
              <a:endCxn id="662534" idx="1"/>
            </p:cNvCxnSpPr>
            <p:nvPr/>
          </p:nvCxnSpPr>
          <p:spPr>
            <a:xfrm>
              <a:off x="4306" y="1426"/>
              <a:ext cx="652" cy="31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2543" name="Text Box 15"/>
            <p:cNvSpPr txBox="1">
              <a:spLocks noChangeArrowheads="1"/>
            </p:cNvSpPr>
            <p:nvPr/>
          </p:nvSpPr>
          <p:spPr bwMode="auto">
            <a:xfrm>
              <a:off x="5088" y="100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44" name="Text Box 16"/>
            <p:cNvSpPr txBox="1">
              <a:spLocks noChangeArrowheads="1"/>
            </p:cNvSpPr>
            <p:nvPr/>
          </p:nvSpPr>
          <p:spPr bwMode="auto">
            <a:xfrm>
              <a:off x="5088" y="1632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45" name="Text Box 17"/>
            <p:cNvSpPr txBox="1">
              <a:spLocks noChangeArrowheads="1"/>
            </p:cNvSpPr>
            <p:nvPr/>
          </p:nvSpPr>
          <p:spPr bwMode="auto">
            <a:xfrm>
              <a:off x="3984" y="1248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62546" name="Rectangle 18"/>
          <p:cNvSpPr>
            <a:spLocks noChangeArrowheads="1"/>
          </p:cNvSpPr>
          <p:nvPr/>
        </p:nvSpPr>
        <p:spPr bwMode="auto">
          <a:xfrm>
            <a:off x="3429000" y="2438400"/>
            <a:ext cx="5486400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Weakly connected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, because, for example, there is no path from b to d.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3" name="Group 19"/>
          <p:cNvGrpSpPr/>
          <p:nvPr/>
        </p:nvGrpSpPr>
        <p:grpSpPr>
          <a:xfrm>
            <a:off x="609600" y="4191000"/>
            <a:ext cx="2362200" cy="2043113"/>
            <a:chOff x="384" y="2640"/>
            <a:chExt cx="1488" cy="1287"/>
          </a:xfrm>
        </p:grpSpPr>
        <p:sp>
          <p:nvSpPr>
            <p:cNvPr id="662548" name="Text Box 20"/>
            <p:cNvSpPr txBox="1">
              <a:spLocks noChangeArrowheads="1"/>
            </p:cNvSpPr>
            <p:nvPr/>
          </p:nvSpPr>
          <p:spPr bwMode="auto">
            <a:xfrm>
              <a:off x="672" y="264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49" name="AutoShape 21"/>
            <p:cNvSpPr>
              <a:spLocks noChangeArrowheads="1"/>
            </p:cNvSpPr>
            <p:nvPr/>
          </p:nvSpPr>
          <p:spPr bwMode="auto">
            <a:xfrm>
              <a:off x="1344" y="36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50" name="AutoShape 22"/>
            <p:cNvSpPr>
              <a:spLocks noChangeArrowheads="1"/>
            </p:cNvSpPr>
            <p:nvPr/>
          </p:nvSpPr>
          <p:spPr bwMode="auto">
            <a:xfrm>
              <a:off x="624" y="33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51" name="AutoShape 23"/>
            <p:cNvSpPr>
              <a:spLocks noChangeArrowheads="1"/>
            </p:cNvSpPr>
            <p:nvPr/>
          </p:nvSpPr>
          <p:spPr bwMode="auto">
            <a:xfrm>
              <a:off x="1344" y="312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52" name="AutoShape 24"/>
            <p:cNvSpPr>
              <a:spLocks noChangeArrowheads="1"/>
            </p:cNvSpPr>
            <p:nvPr/>
          </p:nvSpPr>
          <p:spPr bwMode="auto">
            <a:xfrm>
              <a:off x="912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0128" name="AutoShape 25"/>
            <p:cNvCxnSpPr>
              <a:stCxn id="662551" idx="1"/>
              <a:endCxn id="662552" idx="5"/>
            </p:cNvCxnSpPr>
            <p:nvPr/>
          </p:nvCxnSpPr>
          <p:spPr>
            <a:xfrm flipH="1" flipV="1">
              <a:off x="994" y="2914"/>
              <a:ext cx="364" cy="22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29" name="AutoShape 26"/>
            <p:cNvCxnSpPr>
              <a:stCxn id="662552" idx="3"/>
              <a:endCxn id="662550" idx="7"/>
            </p:cNvCxnSpPr>
            <p:nvPr/>
          </p:nvCxnSpPr>
          <p:spPr>
            <a:xfrm flipH="1">
              <a:off x="706" y="2914"/>
              <a:ext cx="220" cy="41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30" name="AutoShape 27"/>
            <p:cNvCxnSpPr>
              <a:stCxn id="662549" idx="7"/>
              <a:endCxn id="662551" idx="4"/>
            </p:cNvCxnSpPr>
            <p:nvPr/>
          </p:nvCxnSpPr>
          <p:spPr>
            <a:xfrm flipH="1" flipV="1">
              <a:off x="1392" y="3216"/>
              <a:ext cx="34" cy="49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31" name="AutoShape 28"/>
            <p:cNvCxnSpPr>
              <a:stCxn id="662550" idx="6"/>
              <a:endCxn id="662551" idx="2"/>
            </p:cNvCxnSpPr>
            <p:nvPr/>
          </p:nvCxnSpPr>
          <p:spPr>
            <a:xfrm flipV="1">
              <a:off x="720" y="3168"/>
              <a:ext cx="624" cy="19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90132" name="AutoShape 29"/>
            <p:cNvCxnSpPr>
              <a:stCxn id="662550" idx="5"/>
              <a:endCxn id="662549" idx="1"/>
            </p:cNvCxnSpPr>
            <p:nvPr/>
          </p:nvCxnSpPr>
          <p:spPr>
            <a:xfrm>
              <a:off x="706" y="3394"/>
              <a:ext cx="652" cy="31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62558" name="Text Box 30"/>
            <p:cNvSpPr txBox="1">
              <a:spLocks noChangeArrowheads="1"/>
            </p:cNvSpPr>
            <p:nvPr/>
          </p:nvSpPr>
          <p:spPr bwMode="auto">
            <a:xfrm>
              <a:off x="1488" y="2976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59" name="Text Box 31"/>
            <p:cNvSpPr txBox="1">
              <a:spLocks noChangeArrowheads="1"/>
            </p:cNvSpPr>
            <p:nvPr/>
          </p:nvSpPr>
          <p:spPr bwMode="auto">
            <a:xfrm>
              <a:off x="1488" y="360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2560" name="Text Box 32"/>
            <p:cNvSpPr txBox="1">
              <a:spLocks noChangeArrowheads="1"/>
            </p:cNvSpPr>
            <p:nvPr/>
          </p:nvSpPr>
          <p:spPr bwMode="auto">
            <a:xfrm>
              <a:off x="384" y="3216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anose="030F0702030302020204" pitchFamily="66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62561" name="Rectangle 33"/>
          <p:cNvSpPr>
            <a:spLocks noChangeArrowheads="1"/>
          </p:cNvSpPr>
          <p:nvPr/>
        </p:nvSpPr>
        <p:spPr bwMode="auto">
          <a:xfrm>
            <a:off x="3429000" y="4419600"/>
            <a:ext cx="5486400" cy="1752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Strongly connected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, because there are paths between all possible pairs of vertices.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2531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2531">
                                            <p:txEl>
                                              <p:charRg st="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2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2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1" grpId="0" build="p"/>
      <p:bldP spid="662546" grpId="0"/>
      <p:bldP spid="66256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3555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2057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Idea:</a:t>
            </a:r>
            <a:r>
              <a:rPr lang="en-US" altLang="en-US" sz="2800" dirty="0">
                <a:sym typeface="Symbol" panose="05050102010706020507" pitchFamily="18" charset="2"/>
              </a:rPr>
              <a:t> The number and size of connected components and circuits are further invariants with respect to isomorphism of simple graphs.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r>
              <a:rPr lang="en-US" altLang="en-US" sz="2800" dirty="0">
                <a:sym typeface="Symbol" panose="05050102010706020507" pitchFamily="18" charset="2"/>
              </a:rPr>
              <a:t> Are these two graphs isomorphic?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5362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536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363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Connectivity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4953000" y="3124200"/>
            <a:ext cx="1371600" cy="1524000"/>
            <a:chOff x="3168" y="2112"/>
            <a:chExt cx="864" cy="960"/>
          </a:xfrm>
        </p:grpSpPr>
        <p:sp>
          <p:nvSpPr>
            <p:cNvPr id="663557" name="AutoShape 5"/>
            <p:cNvSpPr>
              <a:spLocks noChangeArrowheads="1"/>
            </p:cNvSpPr>
            <p:nvPr/>
          </p:nvSpPr>
          <p:spPr bwMode="auto">
            <a:xfrm>
              <a:off x="316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3558" name="AutoShape 6"/>
            <p:cNvSpPr>
              <a:spLocks noChangeArrowheads="1"/>
            </p:cNvSpPr>
            <p:nvPr/>
          </p:nvSpPr>
          <p:spPr bwMode="auto">
            <a:xfrm>
              <a:off x="3168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62" name="AutoShape 7"/>
            <p:cNvCxnSpPr>
              <a:stCxn id="663558" idx="0"/>
              <a:endCxn id="663557" idx="4"/>
            </p:cNvCxnSpPr>
            <p:nvPr/>
          </p:nvCxnSpPr>
          <p:spPr>
            <a:xfrm flipV="1">
              <a:off x="3216" y="2448"/>
              <a:ext cx="0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3560" name="AutoShape 8"/>
            <p:cNvSpPr>
              <a:spLocks noChangeArrowheads="1"/>
            </p:cNvSpPr>
            <p:nvPr/>
          </p:nvSpPr>
          <p:spPr bwMode="auto">
            <a:xfrm>
              <a:off x="393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3561" name="AutoShape 9"/>
            <p:cNvSpPr>
              <a:spLocks noChangeArrowheads="1"/>
            </p:cNvSpPr>
            <p:nvPr/>
          </p:nvSpPr>
          <p:spPr bwMode="auto">
            <a:xfrm>
              <a:off x="393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65" name="AutoShape 10"/>
            <p:cNvCxnSpPr>
              <a:stCxn id="663561" idx="0"/>
              <a:endCxn id="663560" idx="4"/>
            </p:cNvCxnSpPr>
            <p:nvPr/>
          </p:nvCxnSpPr>
          <p:spPr>
            <a:xfrm flipV="1">
              <a:off x="3984" y="2448"/>
              <a:ext cx="0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66" name="AutoShape 11"/>
            <p:cNvCxnSpPr>
              <a:stCxn id="663558" idx="6"/>
              <a:endCxn id="663561" idx="2"/>
            </p:cNvCxnSpPr>
            <p:nvPr/>
          </p:nvCxnSpPr>
          <p:spPr>
            <a:xfrm>
              <a:off x="3264" y="2784"/>
              <a:ext cx="672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3564" name="AutoShape 12"/>
            <p:cNvSpPr>
              <a:spLocks noChangeArrowheads="1"/>
            </p:cNvSpPr>
            <p:nvPr/>
          </p:nvSpPr>
          <p:spPr bwMode="auto">
            <a:xfrm>
              <a:off x="3552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68" name="AutoShape 13"/>
            <p:cNvCxnSpPr>
              <a:stCxn id="663557" idx="6"/>
              <a:endCxn id="663560" idx="2"/>
            </p:cNvCxnSpPr>
            <p:nvPr/>
          </p:nvCxnSpPr>
          <p:spPr>
            <a:xfrm>
              <a:off x="3264" y="2400"/>
              <a:ext cx="672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69" name="AutoShape 14"/>
            <p:cNvCxnSpPr>
              <a:stCxn id="663557" idx="7"/>
              <a:endCxn id="663564" idx="3"/>
            </p:cNvCxnSpPr>
            <p:nvPr/>
          </p:nvCxnSpPr>
          <p:spPr>
            <a:xfrm flipV="1">
              <a:off x="3250" y="2194"/>
              <a:ext cx="316" cy="17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70" name="AutoShape 15"/>
            <p:cNvCxnSpPr>
              <a:stCxn id="663560" idx="1"/>
              <a:endCxn id="663564" idx="5"/>
            </p:cNvCxnSpPr>
            <p:nvPr/>
          </p:nvCxnSpPr>
          <p:spPr>
            <a:xfrm flipH="1" flipV="1">
              <a:off x="3634" y="2194"/>
              <a:ext cx="316" cy="17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3568" name="AutoShape 16"/>
            <p:cNvSpPr>
              <a:spLocks noChangeArrowheads="1"/>
            </p:cNvSpPr>
            <p:nvPr/>
          </p:nvSpPr>
          <p:spPr bwMode="auto">
            <a:xfrm>
              <a:off x="3552" y="29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72" name="AutoShape 17"/>
            <p:cNvCxnSpPr>
              <a:stCxn id="663558" idx="5"/>
              <a:endCxn id="663568" idx="2"/>
            </p:cNvCxnSpPr>
            <p:nvPr/>
          </p:nvCxnSpPr>
          <p:spPr>
            <a:xfrm>
              <a:off x="3250" y="2818"/>
              <a:ext cx="302" cy="20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73" name="AutoShape 18"/>
            <p:cNvCxnSpPr>
              <a:stCxn id="663568" idx="6"/>
              <a:endCxn id="663561" idx="3"/>
            </p:cNvCxnSpPr>
            <p:nvPr/>
          </p:nvCxnSpPr>
          <p:spPr>
            <a:xfrm flipV="1">
              <a:off x="3648" y="2818"/>
              <a:ext cx="302" cy="20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grpSp>
        <p:nvGrpSpPr>
          <p:cNvPr id="3" name="Group 19"/>
          <p:cNvGrpSpPr/>
          <p:nvPr/>
        </p:nvGrpSpPr>
        <p:grpSpPr>
          <a:xfrm>
            <a:off x="1981200" y="3124200"/>
            <a:ext cx="1371600" cy="1524000"/>
            <a:chOff x="1248" y="2112"/>
            <a:chExt cx="864" cy="960"/>
          </a:xfrm>
        </p:grpSpPr>
        <p:sp>
          <p:nvSpPr>
            <p:cNvPr id="663572" name="AutoShape 20"/>
            <p:cNvSpPr>
              <a:spLocks noChangeArrowheads="1"/>
            </p:cNvSpPr>
            <p:nvPr/>
          </p:nvSpPr>
          <p:spPr bwMode="auto">
            <a:xfrm>
              <a:off x="1248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3573" name="AutoShape 21"/>
            <p:cNvSpPr>
              <a:spLocks noChangeArrowheads="1"/>
            </p:cNvSpPr>
            <p:nvPr/>
          </p:nvSpPr>
          <p:spPr bwMode="auto">
            <a:xfrm>
              <a:off x="1248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48" name="AutoShape 22"/>
            <p:cNvCxnSpPr>
              <a:stCxn id="663573" idx="0"/>
              <a:endCxn id="663572" idx="4"/>
            </p:cNvCxnSpPr>
            <p:nvPr/>
          </p:nvCxnSpPr>
          <p:spPr>
            <a:xfrm flipV="1">
              <a:off x="1296" y="2448"/>
              <a:ext cx="0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3575" name="AutoShape 23"/>
            <p:cNvSpPr>
              <a:spLocks noChangeArrowheads="1"/>
            </p:cNvSpPr>
            <p:nvPr/>
          </p:nvSpPr>
          <p:spPr bwMode="auto">
            <a:xfrm>
              <a:off x="2016" y="235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3576" name="AutoShape 24"/>
            <p:cNvSpPr>
              <a:spLocks noChangeArrowheads="1"/>
            </p:cNvSpPr>
            <p:nvPr/>
          </p:nvSpPr>
          <p:spPr bwMode="auto">
            <a:xfrm>
              <a:off x="2016" y="273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51" name="AutoShape 25"/>
            <p:cNvCxnSpPr>
              <a:stCxn id="663576" idx="0"/>
              <a:endCxn id="663575" idx="4"/>
            </p:cNvCxnSpPr>
            <p:nvPr/>
          </p:nvCxnSpPr>
          <p:spPr>
            <a:xfrm flipV="1">
              <a:off x="2064" y="2448"/>
              <a:ext cx="0" cy="28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52" name="AutoShape 26"/>
            <p:cNvCxnSpPr>
              <a:stCxn id="663572" idx="5"/>
              <a:endCxn id="663576" idx="2"/>
            </p:cNvCxnSpPr>
            <p:nvPr/>
          </p:nvCxnSpPr>
          <p:spPr>
            <a:xfrm>
              <a:off x="1330" y="2434"/>
              <a:ext cx="686" cy="35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3579" name="AutoShape 27"/>
            <p:cNvSpPr>
              <a:spLocks noChangeArrowheads="1"/>
            </p:cNvSpPr>
            <p:nvPr/>
          </p:nvSpPr>
          <p:spPr bwMode="auto">
            <a:xfrm>
              <a:off x="1632" y="211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54" name="AutoShape 28"/>
            <p:cNvCxnSpPr>
              <a:stCxn id="663573" idx="6"/>
              <a:endCxn id="663575" idx="2"/>
            </p:cNvCxnSpPr>
            <p:nvPr/>
          </p:nvCxnSpPr>
          <p:spPr>
            <a:xfrm flipV="1">
              <a:off x="1344" y="2400"/>
              <a:ext cx="672" cy="38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55" name="AutoShape 29"/>
            <p:cNvCxnSpPr>
              <a:stCxn id="663572" idx="7"/>
              <a:endCxn id="663579" idx="3"/>
            </p:cNvCxnSpPr>
            <p:nvPr/>
          </p:nvCxnSpPr>
          <p:spPr>
            <a:xfrm flipV="1">
              <a:off x="1330" y="2194"/>
              <a:ext cx="316" cy="17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56" name="AutoShape 30"/>
            <p:cNvCxnSpPr>
              <a:stCxn id="663575" idx="1"/>
              <a:endCxn id="663579" idx="5"/>
            </p:cNvCxnSpPr>
            <p:nvPr/>
          </p:nvCxnSpPr>
          <p:spPr>
            <a:xfrm flipH="1" flipV="1">
              <a:off x="1714" y="2194"/>
              <a:ext cx="316" cy="172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3583" name="AutoShape 31"/>
            <p:cNvSpPr>
              <a:spLocks noChangeArrowheads="1"/>
            </p:cNvSpPr>
            <p:nvPr/>
          </p:nvSpPr>
          <p:spPr bwMode="auto">
            <a:xfrm>
              <a:off x="1632" y="297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1158" name="AutoShape 32"/>
            <p:cNvCxnSpPr>
              <a:stCxn id="663573" idx="5"/>
              <a:endCxn id="663583" idx="2"/>
            </p:cNvCxnSpPr>
            <p:nvPr/>
          </p:nvCxnSpPr>
          <p:spPr>
            <a:xfrm>
              <a:off x="1330" y="2818"/>
              <a:ext cx="302" cy="20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1159" name="AutoShape 33"/>
            <p:cNvCxnSpPr>
              <a:stCxn id="663583" idx="6"/>
              <a:endCxn id="663576" idx="3"/>
            </p:cNvCxnSpPr>
            <p:nvPr/>
          </p:nvCxnSpPr>
          <p:spPr>
            <a:xfrm flipV="1">
              <a:off x="1728" y="2818"/>
              <a:ext cx="302" cy="20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</p:grpSp>
      <p:sp>
        <p:nvSpPr>
          <p:cNvPr id="663586" name="Rectangle 34"/>
          <p:cNvSpPr>
            <a:spLocks noChangeArrowheads="1"/>
          </p:cNvSpPr>
          <p:nvPr/>
        </p:nvSpPr>
        <p:spPr bwMode="auto">
          <a:xfrm>
            <a:off x="228600" y="4876800"/>
            <a:ext cx="8915400" cy="99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Solution: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 No, because the right graph contains circuits of length 3, while the left graph does not.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3555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3555">
                                            <p:txEl>
                                              <p:charRg st="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>
                                            <p:txEl>
                                              <p:charRg st="13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3555">
                                            <p:txEl>
                                              <p:charRg st="13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3555">
                                            <p:txEl>
                                              <p:charRg st="132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5" grpId="0" build="p"/>
      <p:bldP spid="66358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4579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2057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We can assign weights to the edges of graphs, for example to represent the distance between cities in a railway network: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6386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638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6387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Shortest Path Problems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990600" y="2362200"/>
            <a:ext cx="5867400" cy="3414713"/>
            <a:chOff x="624" y="1488"/>
            <a:chExt cx="3696" cy="2151"/>
          </a:xfrm>
        </p:grpSpPr>
        <p:sp>
          <p:nvSpPr>
            <p:cNvPr id="664581" name="Text Box 5"/>
            <p:cNvSpPr txBox="1">
              <a:spLocks noChangeArrowheads="1"/>
            </p:cNvSpPr>
            <p:nvPr/>
          </p:nvSpPr>
          <p:spPr bwMode="auto">
            <a:xfrm>
              <a:off x="624" y="2496"/>
              <a:ext cx="96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Chicago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82" name="AutoShape 6"/>
            <p:cNvSpPr>
              <a:spLocks noChangeArrowheads="1"/>
            </p:cNvSpPr>
            <p:nvPr/>
          </p:nvSpPr>
          <p:spPr bwMode="auto">
            <a:xfrm>
              <a:off x="2688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83" name="AutoShape 7"/>
            <p:cNvSpPr>
              <a:spLocks noChangeArrowheads="1"/>
            </p:cNvSpPr>
            <p:nvPr/>
          </p:nvSpPr>
          <p:spPr bwMode="auto">
            <a:xfrm>
              <a:off x="3168" y="249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84" name="AutoShape 8"/>
            <p:cNvSpPr>
              <a:spLocks noChangeArrowheads="1"/>
            </p:cNvSpPr>
            <p:nvPr/>
          </p:nvSpPr>
          <p:spPr bwMode="auto">
            <a:xfrm>
              <a:off x="2544" y="16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85" name="AutoShape 9"/>
            <p:cNvSpPr>
              <a:spLocks noChangeArrowheads="1"/>
            </p:cNvSpPr>
            <p:nvPr/>
          </p:nvSpPr>
          <p:spPr bwMode="auto">
            <a:xfrm>
              <a:off x="1584" y="2640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2173" name="AutoShape 10"/>
            <p:cNvCxnSpPr>
              <a:stCxn id="664584" idx="3"/>
              <a:endCxn id="664585" idx="7"/>
            </p:cNvCxnSpPr>
            <p:nvPr/>
          </p:nvCxnSpPr>
          <p:spPr>
            <a:xfrm flipH="1">
              <a:off x="1666" y="1714"/>
              <a:ext cx="892" cy="94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2174" name="AutoShape 11"/>
            <p:cNvCxnSpPr>
              <a:stCxn id="664585" idx="4"/>
              <a:endCxn id="664582" idx="1"/>
            </p:cNvCxnSpPr>
            <p:nvPr/>
          </p:nvCxnSpPr>
          <p:spPr>
            <a:xfrm>
              <a:off x="1632" y="2736"/>
              <a:ext cx="1070" cy="44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2175" name="AutoShape 12"/>
            <p:cNvCxnSpPr>
              <a:stCxn id="664583" idx="5"/>
              <a:endCxn id="664582" idx="1"/>
            </p:cNvCxnSpPr>
            <p:nvPr/>
          </p:nvCxnSpPr>
          <p:spPr>
            <a:xfrm flipH="1">
              <a:off x="2702" y="2578"/>
              <a:ext cx="548" cy="60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4589" name="Text Box 13"/>
            <p:cNvSpPr txBox="1">
              <a:spLocks noChangeArrowheads="1"/>
            </p:cNvSpPr>
            <p:nvPr/>
          </p:nvSpPr>
          <p:spPr bwMode="auto">
            <a:xfrm>
              <a:off x="2736" y="1488"/>
              <a:ext cx="96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Toronto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90" name="Text Box 14"/>
            <p:cNvSpPr txBox="1">
              <a:spLocks noChangeArrowheads="1"/>
            </p:cNvSpPr>
            <p:nvPr/>
          </p:nvSpPr>
          <p:spPr bwMode="auto">
            <a:xfrm>
              <a:off x="2448" y="3312"/>
              <a:ext cx="134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New York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91" name="Text Box 15"/>
            <p:cNvSpPr txBox="1">
              <a:spLocks noChangeArrowheads="1"/>
            </p:cNvSpPr>
            <p:nvPr/>
          </p:nvSpPr>
          <p:spPr bwMode="auto">
            <a:xfrm>
              <a:off x="3360" y="2304"/>
              <a:ext cx="96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Boston</a:t>
              </a:r>
              <a:endParaRPr kumimoji="0" lang="en-US" kern="1200" cap="none" spc="0" normalizeH="0" baseline="-2500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2179" name="AutoShape 16"/>
            <p:cNvCxnSpPr>
              <a:stCxn id="664585" idx="6"/>
              <a:endCxn id="664583" idx="2"/>
            </p:cNvCxnSpPr>
            <p:nvPr/>
          </p:nvCxnSpPr>
          <p:spPr>
            <a:xfrm flipV="1">
              <a:off x="1680" y="2544"/>
              <a:ext cx="1488" cy="1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64593" name="Text Box 17"/>
            <p:cNvSpPr txBox="1">
              <a:spLocks noChangeArrowheads="1"/>
            </p:cNvSpPr>
            <p:nvPr/>
          </p:nvSpPr>
          <p:spPr bwMode="auto">
            <a:xfrm>
              <a:off x="1680" y="2928"/>
              <a:ext cx="62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600</a:t>
              </a:r>
              <a:endParaRPr kumimoji="0" lang="en-US" kern="1200" cap="none" spc="0" normalizeH="0" baseline="-2500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94" name="Text Box 18"/>
            <p:cNvSpPr txBox="1">
              <a:spLocks noChangeArrowheads="1"/>
            </p:cNvSpPr>
            <p:nvPr/>
          </p:nvSpPr>
          <p:spPr bwMode="auto">
            <a:xfrm>
              <a:off x="2304" y="2256"/>
              <a:ext cx="62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700</a:t>
              </a:r>
              <a:endParaRPr kumimoji="0" lang="en-US" kern="1200" cap="none" spc="0" normalizeH="0" baseline="-2500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95" name="Text Box 19"/>
            <p:cNvSpPr txBox="1">
              <a:spLocks noChangeArrowheads="1"/>
            </p:cNvSpPr>
            <p:nvPr/>
          </p:nvSpPr>
          <p:spPr bwMode="auto">
            <a:xfrm>
              <a:off x="3024" y="2784"/>
              <a:ext cx="62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200</a:t>
              </a:r>
              <a:endParaRPr kumimoji="0" lang="en-US" kern="1200" cap="none" spc="0" normalizeH="0" baseline="-2500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64596" name="Text Box 20"/>
            <p:cNvSpPr txBox="1">
              <a:spLocks noChangeArrowheads="1"/>
            </p:cNvSpPr>
            <p:nvPr/>
          </p:nvSpPr>
          <p:spPr bwMode="auto">
            <a:xfrm>
              <a:off x="1584" y="1872"/>
              <a:ext cx="62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650</a:t>
              </a:r>
              <a:endParaRPr kumimoji="0" lang="en-US" kern="1200" cap="none" spc="0" normalizeH="0" baseline="-2500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4579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4579">
                                            <p:txEl>
                                              <p:charRg st="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9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03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Such weighted graphs can also be used to model computer networks with response times or costs as weights.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One of the most interesting questions that we can investigate with such graphs is: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What is the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shortest path</a:t>
            </a:r>
            <a:r>
              <a:rPr lang="en-US" altLang="en-US" sz="2800" dirty="0">
                <a:sym typeface="Symbol" panose="05050102010706020507" pitchFamily="18" charset="2"/>
              </a:rPr>
              <a:t> between two vertices in the graph, that is, the path with the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minimal sum of weights</a:t>
            </a:r>
            <a:r>
              <a:rPr lang="en-US" altLang="en-US" sz="2800" dirty="0">
                <a:sym typeface="Symbol" panose="05050102010706020507" pitchFamily="18" charset="2"/>
              </a:rPr>
              <a:t> along the way?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This corresponds to the shortest train connection or the fastest connection in a computer network.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17410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741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7411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Shortest Path Problems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char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03">
                                            <p:txEl>
                                              <p:char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03">
                                            <p:txEl>
                                              <p:charRg st="0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charRg st="10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03">
                                            <p:txEl>
                                              <p:charRg st="10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03">
                                            <p:txEl>
                                              <p:charRg st="106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charRg st="189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5603">
                                            <p:txEl>
                                              <p:charRg st="189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03">
                                            <p:txEl>
                                              <p:charRg st="189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charRg st="315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65603">
                                            <p:txEl>
                                              <p:charRg st="315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65603">
                                            <p:txEl>
                                              <p:charRg st="315" end="4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9699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49530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olidFill>
                  <a:schemeClr val="bg1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Dijkstra’s algorithm is an iterative procedure that finds the shortest path between to vertices a and z in a weighted graph.</a:t>
            </a:r>
            <a:endParaRPr lang="en-US" altLang="en-US" sz="2800" dirty="0">
              <a:solidFill>
                <a:schemeClr val="bg1"/>
              </a:solidFill>
              <a:highlight>
                <a:srgbClr val="FFFF00"/>
              </a:highlight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It proceeds by finding the length of the shortest path from a to successive vertices and adding these vertices to a distinguished set of vertices S. 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The algorithm terminates once it reaches the vertex z.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1843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843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843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6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9699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9699">
                                            <p:txEl>
                                              <p:charRg st="0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charRg st="125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9699">
                                            <p:txEl>
                                              <p:charRg st="125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9699">
                                            <p:txEl>
                                              <p:charRg st="125" end="2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charRg st="275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69699">
                                            <p:txEl>
                                              <p:charRg st="275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9699">
                                            <p:txEl>
                                              <p:charRg st="275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0723" name="Rectangle 3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1054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procedure</a:t>
            </a:r>
            <a:r>
              <a:rPr lang="en-US" altLang="en-US" sz="2800" dirty="0">
                <a:sym typeface="Symbol" panose="05050102010706020507" pitchFamily="18" charset="2"/>
              </a:rPr>
              <a:t> Dijkstra(G: weighted connected simple graph with vertices a = v</a:t>
            </a:r>
            <a:r>
              <a:rPr lang="en-US" altLang="en-US" sz="2800" baseline="-25000" dirty="0">
                <a:sym typeface="Symbol" panose="05050102010706020507" pitchFamily="18" charset="2"/>
              </a:rPr>
              <a:t>0</a:t>
            </a:r>
            <a:r>
              <a:rPr lang="en-US" altLang="en-US" sz="2800" dirty="0">
                <a:sym typeface="Symbol" panose="05050102010706020507" pitchFamily="18" charset="2"/>
              </a:rPr>
              <a:t>, v</a:t>
            </a:r>
            <a:r>
              <a:rPr lang="en-US" altLang="en-US" sz="2800" baseline="-25000" dirty="0">
                <a:sym typeface="Symbol" panose="05050102010706020507" pitchFamily="18" charset="2"/>
              </a:rPr>
              <a:t>1</a:t>
            </a:r>
            <a:r>
              <a:rPr lang="en-US" altLang="en-US" sz="2800" dirty="0">
                <a:sym typeface="Symbol" panose="05050102010706020507" pitchFamily="18" charset="2"/>
              </a:rPr>
              <a:t>, …, v</a:t>
            </a:r>
            <a:r>
              <a:rPr lang="en-US" altLang="en-US" sz="2800" baseline="-25000" dirty="0">
                <a:sym typeface="Symbol" panose="05050102010706020507" pitchFamily="18" charset="2"/>
              </a:rPr>
              <a:t>n</a:t>
            </a:r>
            <a:r>
              <a:rPr lang="en-US" altLang="en-US" sz="2800" dirty="0">
                <a:sym typeface="Symbol" panose="05050102010706020507" pitchFamily="18" charset="2"/>
              </a:rPr>
              <a:t> = z and positive weights w(v</a:t>
            </a:r>
            <a:r>
              <a:rPr lang="en-US" altLang="en-US" sz="2800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, v</a:t>
            </a:r>
            <a:r>
              <a:rPr lang="en-US" altLang="en-US" sz="2800" baseline="-25000" dirty="0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), where w(v</a:t>
            </a:r>
            <a:r>
              <a:rPr lang="en-US" altLang="en-US" sz="2800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, v</a:t>
            </a:r>
            <a:r>
              <a:rPr lang="en-US" altLang="en-US" sz="2800" baseline="-25000" dirty="0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) = 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if {v</a:t>
            </a:r>
            <a:r>
              <a:rPr lang="en-US" altLang="en-US" sz="2800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, v</a:t>
            </a:r>
            <a:r>
              <a:rPr lang="en-US" altLang="en-US" sz="2800" baseline="-25000" dirty="0">
                <a:sym typeface="Symbol" panose="05050102010706020507" pitchFamily="18" charset="2"/>
              </a:rPr>
              <a:t>j</a:t>
            </a:r>
            <a:r>
              <a:rPr lang="en-US" altLang="en-US" sz="2800" dirty="0">
                <a:sym typeface="Symbol" panose="05050102010706020507" pitchFamily="18" charset="2"/>
              </a:rPr>
              <a:t>} is not an edge in G)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2800" dirty="0">
                <a:sym typeface="Symbol" panose="05050102010706020507" pitchFamily="18" charset="2"/>
              </a:rPr>
              <a:t> i := 1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to</a:t>
            </a:r>
            <a:r>
              <a:rPr lang="en-US" altLang="en-US" sz="2800" dirty="0">
                <a:sym typeface="Symbol" panose="05050102010706020507" pitchFamily="18" charset="2"/>
              </a:rPr>
              <a:t> n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	L(v</a:t>
            </a:r>
            <a:r>
              <a:rPr lang="en-US" altLang="en-US" sz="2800" baseline="-25000" dirty="0">
                <a:sym typeface="Symbol" panose="05050102010706020507" pitchFamily="18" charset="2"/>
              </a:rPr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) := 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L(a) := 0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S := 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Aft>
                <a:spcPct val="20000"/>
              </a:spcAft>
            </a:pP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{the labels are now initialized so that the label of </a:t>
            </a:r>
            <a:b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</a:b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a is zero and all other labels are , and the distinguished set of vertices S is empty}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19458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946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9459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charRg st="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0723">
                                            <p:txEl>
                                              <p:charRg st="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0723">
                                            <p:txEl>
                                              <p:charRg st="0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charRg st="176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0723">
                                            <p:txEl>
                                              <p:charRg st="176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0723">
                                            <p:txEl>
                                              <p:charRg st="176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charRg st="19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0723">
                                            <p:txEl>
                                              <p:charRg st="19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0723">
                                            <p:txEl>
                                              <p:charRg st="192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charRg st="20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0723">
                                            <p:txEl>
                                              <p:charRg st="20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0723">
                                            <p:txEl>
                                              <p:charRg st="204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charRg st="21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0723">
                                            <p:txEl>
                                              <p:charRg st="21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0723">
                                            <p:txEl>
                                              <p:charRg st="214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charRg st="221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0723">
                                            <p:txEl>
                                              <p:charRg st="221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0723">
                                            <p:txEl>
                                              <p:charRg st="221" end="3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3619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2209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 </a:t>
            </a:r>
            <a:r>
              <a:rPr lang="en-US" altLang="en-US" sz="2800" dirty="0">
                <a:sym typeface="Symbol" panose="05050102010706020507" pitchFamily="18" charset="2"/>
              </a:rPr>
              <a:t>A directed multigraph G with vertices V = {a, b, c, d}, edges {1, 2, 3, 4, 5} and function f with f(1) = (a, b), f(2) = (b, a), f(3) = (c, b), </a:t>
            </a:r>
            <a:br>
              <a:rPr lang="en-US" altLang="en-US" sz="2800" dirty="0">
                <a:sym typeface="Symbol" panose="05050102010706020507" pitchFamily="18" charset="2"/>
              </a:rPr>
            </a:br>
            <a:r>
              <a:rPr lang="en-US" altLang="en-US" sz="2800" dirty="0">
                <a:sym typeface="Symbol" panose="05050102010706020507" pitchFamily="18" charset="2"/>
              </a:rPr>
              <a:t>f(4) = (c, d) and f(5) = (c, d):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381000" y="3048000"/>
            <a:ext cx="8077200" cy="2271713"/>
            <a:chOff x="240" y="1920"/>
            <a:chExt cx="5088" cy="1431"/>
          </a:xfrm>
        </p:grpSpPr>
        <p:sp>
          <p:nvSpPr>
            <p:cNvPr id="623621" name="AutoShape 5"/>
            <p:cNvSpPr>
              <a:spLocks noChangeArrowheads="1"/>
            </p:cNvSpPr>
            <p:nvPr/>
          </p:nvSpPr>
          <p:spPr bwMode="auto">
            <a:xfrm>
              <a:off x="432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22" name="AutoShape 6"/>
            <p:cNvSpPr>
              <a:spLocks noChangeArrowheads="1"/>
            </p:cNvSpPr>
            <p:nvPr/>
          </p:nvSpPr>
          <p:spPr bwMode="auto">
            <a:xfrm>
              <a:off x="196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23" name="AutoShape 7"/>
            <p:cNvSpPr>
              <a:spLocks noChangeArrowheads="1"/>
            </p:cNvSpPr>
            <p:nvPr/>
          </p:nvSpPr>
          <p:spPr bwMode="auto">
            <a:xfrm>
              <a:off x="3552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24" name="AutoShape 8"/>
            <p:cNvSpPr>
              <a:spLocks noChangeArrowheads="1"/>
            </p:cNvSpPr>
            <p:nvPr/>
          </p:nvSpPr>
          <p:spPr bwMode="auto">
            <a:xfrm>
              <a:off x="508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13323" name="AutoShape 9"/>
            <p:cNvCxnSpPr>
              <a:stCxn id="623621" idx="7"/>
              <a:endCxn id="623622" idx="1"/>
            </p:cNvCxnSpPr>
            <p:nvPr/>
          </p:nvCxnSpPr>
          <p:spPr>
            <a:xfrm rot="5400000" flipV="1">
              <a:off x="1247" y="1872"/>
              <a:ext cx="1" cy="1468"/>
            </a:xfrm>
            <a:prstGeom prst="curvedConnector3">
              <a:avLst>
                <a:gd name="adj1" fmla="val -32600009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324" name="AutoShape 10"/>
            <p:cNvCxnSpPr>
              <a:stCxn id="623622" idx="3"/>
              <a:endCxn id="623621" idx="5"/>
            </p:cNvCxnSpPr>
            <p:nvPr/>
          </p:nvCxnSpPr>
          <p:spPr>
            <a:xfrm rot="5400000">
              <a:off x="1247" y="1940"/>
              <a:ext cx="1" cy="1468"/>
            </a:xfrm>
            <a:prstGeom prst="curvedConnector3">
              <a:avLst>
                <a:gd name="adj1" fmla="val 31299991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325" name="AutoShape 11"/>
            <p:cNvCxnSpPr>
              <a:stCxn id="623623" idx="2"/>
              <a:endCxn id="623622" idx="6"/>
            </p:cNvCxnSpPr>
            <p:nvPr/>
          </p:nvCxnSpPr>
          <p:spPr>
            <a:xfrm flipH="1">
              <a:off x="2064" y="2640"/>
              <a:ext cx="1488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326" name="AutoShape 12"/>
            <p:cNvCxnSpPr>
              <a:stCxn id="623623" idx="7"/>
              <a:endCxn id="623624" idx="1"/>
            </p:cNvCxnSpPr>
            <p:nvPr/>
          </p:nvCxnSpPr>
          <p:spPr>
            <a:xfrm rot="5400000" flipV="1">
              <a:off x="4367" y="1872"/>
              <a:ext cx="1" cy="1468"/>
            </a:xfrm>
            <a:prstGeom prst="curvedConnector3">
              <a:avLst>
                <a:gd name="adj1" fmla="val -33800014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cxnSp>
          <p:nvCxnSpPr>
            <p:cNvPr id="13327" name="AutoShape 13"/>
            <p:cNvCxnSpPr>
              <a:stCxn id="623623" idx="5"/>
              <a:endCxn id="623624" idx="3"/>
            </p:cNvCxnSpPr>
            <p:nvPr/>
          </p:nvCxnSpPr>
          <p:spPr>
            <a:xfrm rot="-5400000" flipH="1">
              <a:off x="4367" y="1940"/>
              <a:ext cx="1" cy="1468"/>
            </a:xfrm>
            <a:prstGeom prst="curvedConnector3">
              <a:avLst>
                <a:gd name="adj1" fmla="val 32499991"/>
              </a:avLst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623630" name="Text Box 14"/>
            <p:cNvSpPr txBox="1">
              <a:spLocks noChangeArrowheads="1"/>
            </p:cNvSpPr>
            <p:nvPr/>
          </p:nvSpPr>
          <p:spPr bwMode="auto">
            <a:xfrm>
              <a:off x="240" y="2352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1" name="Text Box 15"/>
            <p:cNvSpPr txBox="1">
              <a:spLocks noChangeArrowheads="1"/>
            </p:cNvSpPr>
            <p:nvPr/>
          </p:nvSpPr>
          <p:spPr bwMode="auto">
            <a:xfrm>
              <a:off x="196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2" name="Text Box 16"/>
            <p:cNvSpPr txBox="1">
              <a:spLocks noChangeArrowheads="1"/>
            </p:cNvSpPr>
            <p:nvPr/>
          </p:nvSpPr>
          <p:spPr bwMode="auto">
            <a:xfrm>
              <a:off x="340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3" name="Text Box 17"/>
            <p:cNvSpPr txBox="1">
              <a:spLocks noChangeArrowheads="1"/>
            </p:cNvSpPr>
            <p:nvPr/>
          </p:nvSpPr>
          <p:spPr bwMode="auto">
            <a:xfrm>
              <a:off x="5088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4" name="Text Box 18"/>
            <p:cNvSpPr txBox="1">
              <a:spLocks noChangeArrowheads="1"/>
            </p:cNvSpPr>
            <p:nvPr/>
          </p:nvSpPr>
          <p:spPr bwMode="auto">
            <a:xfrm>
              <a:off x="1104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5" name="Text Box 19"/>
            <p:cNvSpPr txBox="1">
              <a:spLocks noChangeArrowheads="1"/>
            </p:cNvSpPr>
            <p:nvPr/>
          </p:nvSpPr>
          <p:spPr bwMode="auto">
            <a:xfrm>
              <a:off x="1104" y="302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6" name="Text Box 20"/>
            <p:cNvSpPr txBox="1">
              <a:spLocks noChangeArrowheads="1"/>
            </p:cNvSpPr>
            <p:nvPr/>
          </p:nvSpPr>
          <p:spPr bwMode="auto">
            <a:xfrm>
              <a:off x="2640" y="230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7" name="Text Box 21"/>
            <p:cNvSpPr txBox="1">
              <a:spLocks noChangeArrowheads="1"/>
            </p:cNvSpPr>
            <p:nvPr/>
          </p:nvSpPr>
          <p:spPr bwMode="auto">
            <a:xfrm>
              <a:off x="4272" y="1920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23638" name="Text Box 22"/>
            <p:cNvSpPr txBox="1">
              <a:spLocks noChangeArrowheads="1"/>
            </p:cNvSpPr>
            <p:nvPr/>
          </p:nvSpPr>
          <p:spPr bwMode="auto">
            <a:xfrm>
              <a:off x="4272" y="3024"/>
              <a:ext cx="24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charRg st="0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3619">
                                            <p:txEl>
                                              <p:charRg st="0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3619">
                                            <p:txEl>
                                              <p:charRg st="0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1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1747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763000" cy="49530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while</a:t>
            </a:r>
            <a:r>
              <a:rPr lang="en-US" altLang="en-US" sz="2800" dirty="0">
                <a:sym typeface="Symbol" panose="05050102010706020507" pitchFamily="18" charset="2"/>
              </a:rPr>
              <a:t> zS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begin </a:t>
            </a:r>
            <a:endParaRPr lang="en-US" altLang="en-US" sz="2800" b="1" dirty="0">
              <a:solidFill>
                <a:srgbClr val="00FFFF"/>
              </a:solidFill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	u := the vertex not in S with minimal L(u)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	S := S{u}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	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for</a:t>
            </a:r>
            <a:r>
              <a:rPr lang="en-US" altLang="en-US" sz="2800" dirty="0">
                <a:sym typeface="Symbol" panose="05050102010706020507" pitchFamily="18" charset="2"/>
              </a:rPr>
              <a:t> all vertices v not in S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Bef>
                <a:spcPct val="0"/>
              </a:spcBef>
              <a:spcAft>
                <a:spcPct val="5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		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if</a:t>
            </a:r>
            <a:r>
              <a:rPr lang="en-US" altLang="en-US" sz="2800" dirty="0">
                <a:sym typeface="Symbol" panose="05050102010706020507" pitchFamily="18" charset="2"/>
              </a:rPr>
              <a:t> L(u) + w(u, v) &lt; L(v)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then</a:t>
            </a:r>
            <a:r>
              <a:rPr lang="en-US" altLang="en-US" sz="2800" dirty="0">
                <a:sym typeface="Symbol" panose="05050102010706020507" pitchFamily="18" charset="2"/>
              </a:rPr>
              <a:t> L(v) := L(u) + w(u, v)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514350" indent="-514350" eaLnBrk="1" hangingPunct="1"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	</a:t>
            </a: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{this adds a vertex to S with minimal label and updates the labels of vertices not in S}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  <a:p>
            <a:pPr marL="514350" indent="-514350" eaLnBrk="1" hangingPunct="1"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end</a:t>
            </a:r>
            <a:r>
              <a:rPr lang="en-US" altLang="en-US" sz="2800" dirty="0">
                <a:sym typeface="Symbol" panose="05050102010706020507" pitchFamily="18" charset="2"/>
              </a:rPr>
              <a:t> </a:t>
            </a:r>
            <a:r>
              <a:rPr lang="en-US" altLang="en-US" sz="2800" dirty="0">
                <a:solidFill>
                  <a:srgbClr val="66FF33"/>
                </a:solidFill>
                <a:sym typeface="Symbol" panose="05050102010706020507" pitchFamily="18" charset="2"/>
              </a:rPr>
              <a:t>{L(z) = length of shortest path from a to z}</a:t>
            </a:r>
            <a:endParaRPr lang="en-US" altLang="en-US" sz="2800" dirty="0">
              <a:solidFill>
                <a:srgbClr val="66FF33"/>
              </a:solidFill>
              <a:sym typeface="Symbol" panose="05050102010706020507" pitchFamily="18" charset="2"/>
            </a:endParaRPr>
          </a:p>
        </p:txBody>
      </p:sp>
      <p:sp>
        <p:nvSpPr>
          <p:cNvPr id="20482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048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0483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17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1747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1747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1747">
                                            <p:txEl>
                                              <p:charRg st="1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1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1747">
                                            <p:txEl>
                                              <p:charRg st="1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1747">
                                            <p:txEl>
                                              <p:charRg st="17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6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1747">
                                            <p:txEl>
                                              <p:charRg st="6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1747">
                                            <p:txEl>
                                              <p:charRg st="61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1747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1747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10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1747">
                                            <p:txEl>
                                              <p:charRg st="10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1747">
                                            <p:txEl>
                                              <p:charRg st="102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157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1747">
                                            <p:txEl>
                                              <p:charRg st="157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1747">
                                            <p:txEl>
                                              <p:charRg st="157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charRg st="247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1747">
                                            <p:txEl>
                                              <p:charRg st="247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1747">
                                            <p:txEl>
                                              <p:charRg st="247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2771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2438400" cy="5334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150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sp>
          <p:nvSpPr>
            <p:cNvPr id="672773" name="AutoShape 5"/>
            <p:cNvSpPr>
              <a:spLocks noChangeArrowheads="1"/>
            </p:cNvSpPr>
            <p:nvPr/>
          </p:nvSpPr>
          <p:spPr bwMode="auto">
            <a:xfrm>
              <a:off x="576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74" name="AutoShape 6"/>
            <p:cNvSpPr>
              <a:spLocks noChangeArrowheads="1"/>
            </p:cNvSpPr>
            <p:nvPr/>
          </p:nvSpPr>
          <p:spPr bwMode="auto">
            <a:xfrm>
              <a:off x="1584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75" name="AutoShape 7"/>
            <p:cNvSpPr>
              <a:spLocks noChangeArrowheads="1"/>
            </p:cNvSpPr>
            <p:nvPr/>
          </p:nvSpPr>
          <p:spPr bwMode="auto">
            <a:xfrm>
              <a:off x="1584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76" name="AutoShape 8"/>
            <p:cNvSpPr>
              <a:spLocks noChangeArrowheads="1"/>
            </p:cNvSpPr>
            <p:nvPr/>
          </p:nvSpPr>
          <p:spPr bwMode="auto">
            <a:xfrm>
              <a:off x="4320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77" name="AutoShape 9"/>
            <p:cNvSpPr>
              <a:spLocks noChangeArrowheads="1"/>
            </p:cNvSpPr>
            <p:nvPr/>
          </p:nvSpPr>
          <p:spPr bwMode="auto">
            <a:xfrm>
              <a:off x="3312" y="1344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78" name="AutoShape 10"/>
            <p:cNvSpPr>
              <a:spLocks noChangeArrowheads="1"/>
            </p:cNvSpPr>
            <p:nvPr/>
          </p:nvSpPr>
          <p:spPr bwMode="auto">
            <a:xfrm>
              <a:off x="3312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12700">
              <a:solidFill>
                <a:schemeClr val="tx2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cxnSp>
          <p:nvCxnSpPr>
            <p:cNvPr id="97308" name="AutoShape 11"/>
            <p:cNvCxnSpPr>
              <a:stCxn id="672773" idx="7"/>
              <a:endCxn id="672774" idx="3"/>
            </p:cNvCxnSpPr>
            <p:nvPr/>
          </p:nvCxnSpPr>
          <p:spPr>
            <a:xfrm flipV="1">
              <a:off x="658" y="1426"/>
              <a:ext cx="940" cy="8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09" name="AutoShape 12"/>
            <p:cNvCxnSpPr>
              <a:stCxn id="672774" idx="6"/>
              <a:endCxn id="672777" idx="2"/>
            </p:cNvCxnSpPr>
            <p:nvPr/>
          </p:nvCxnSpPr>
          <p:spPr>
            <a:xfrm>
              <a:off x="1680" y="1392"/>
              <a:ext cx="1632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0" name="AutoShape 13"/>
            <p:cNvCxnSpPr>
              <a:stCxn id="672777" idx="5"/>
              <a:endCxn id="672776" idx="1"/>
            </p:cNvCxnSpPr>
            <p:nvPr/>
          </p:nvCxnSpPr>
          <p:spPr>
            <a:xfrm>
              <a:off x="3394" y="1426"/>
              <a:ext cx="940" cy="8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1" name="AutoShape 14"/>
            <p:cNvCxnSpPr>
              <a:stCxn id="672776" idx="3"/>
              <a:endCxn id="672778" idx="7"/>
            </p:cNvCxnSpPr>
            <p:nvPr/>
          </p:nvCxnSpPr>
          <p:spPr>
            <a:xfrm flipH="1">
              <a:off x="3394" y="2338"/>
              <a:ext cx="940" cy="8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2" name="AutoShape 15"/>
            <p:cNvCxnSpPr>
              <a:stCxn id="672778" idx="2"/>
              <a:endCxn id="672775" idx="6"/>
            </p:cNvCxnSpPr>
            <p:nvPr/>
          </p:nvCxnSpPr>
          <p:spPr>
            <a:xfrm flipH="1">
              <a:off x="1680" y="3216"/>
              <a:ext cx="1632" cy="0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3" name="AutoShape 16"/>
            <p:cNvCxnSpPr>
              <a:stCxn id="672775" idx="1"/>
              <a:endCxn id="672773" idx="5"/>
            </p:cNvCxnSpPr>
            <p:nvPr/>
          </p:nvCxnSpPr>
          <p:spPr>
            <a:xfrm flipH="1" flipV="1">
              <a:off x="658" y="2338"/>
              <a:ext cx="940" cy="844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4" name="AutoShape 17"/>
            <p:cNvCxnSpPr>
              <a:stCxn id="672775" idx="0"/>
              <a:endCxn id="672774" idx="4"/>
            </p:cNvCxnSpPr>
            <p:nvPr/>
          </p:nvCxnSpPr>
          <p:spPr>
            <a:xfrm flipV="1">
              <a:off x="1632" y="1440"/>
              <a:ext cx="0" cy="172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5" name="AutoShape 18"/>
            <p:cNvCxnSpPr>
              <a:stCxn id="672778" idx="0"/>
              <a:endCxn id="672777" idx="4"/>
            </p:cNvCxnSpPr>
            <p:nvPr/>
          </p:nvCxnSpPr>
          <p:spPr>
            <a:xfrm flipV="1">
              <a:off x="3360" y="1440"/>
              <a:ext cx="0" cy="1728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cxnSp>
          <p:nvCxnSpPr>
            <p:cNvPr id="97316" name="AutoShape 19"/>
            <p:cNvCxnSpPr>
              <a:stCxn id="672775" idx="7"/>
              <a:endCxn id="672777" idx="3"/>
            </p:cNvCxnSpPr>
            <p:nvPr/>
          </p:nvCxnSpPr>
          <p:spPr>
            <a:xfrm flipV="1">
              <a:off x="1666" y="1426"/>
              <a:ext cx="1660" cy="1756"/>
            </a:xfrm>
            <a:prstGeom prst="straightConnector1">
              <a:avLst/>
            </a:prstGeom>
            <a:ln w="25400" cap="flat" cmpd="sng">
              <a:solidFill>
                <a:srgbClr val="66FF33"/>
              </a:solidFill>
              <a:prstDash val="solid"/>
              <a:headEnd type="none" w="med" len="med"/>
              <a:tailEnd type="none" w="med" len="med"/>
            </a:ln>
          </p:spPr>
        </p:cxnSp>
        <p:sp>
          <p:nvSpPr>
            <p:cNvPr id="672788" name="Text Box 20"/>
            <p:cNvSpPr txBox="1">
              <a:spLocks noChangeArrowheads="1"/>
            </p:cNvSpPr>
            <p:nvPr/>
          </p:nvSpPr>
          <p:spPr bwMode="auto">
            <a:xfrm>
              <a:off x="336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89" name="Text Box 21"/>
            <p:cNvSpPr txBox="1">
              <a:spLocks noChangeArrowheads="1"/>
            </p:cNvSpPr>
            <p:nvPr/>
          </p:nvSpPr>
          <p:spPr bwMode="auto">
            <a:xfrm>
              <a:off x="1488" y="1008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90" name="Text Box 22"/>
            <p:cNvSpPr txBox="1">
              <a:spLocks noChangeArrowheads="1"/>
            </p:cNvSpPr>
            <p:nvPr/>
          </p:nvSpPr>
          <p:spPr bwMode="auto">
            <a:xfrm>
              <a:off x="3216" y="1008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91" name="Text Box 23"/>
            <p:cNvSpPr txBox="1">
              <a:spLocks noChangeArrowheads="1"/>
            </p:cNvSpPr>
            <p:nvPr/>
          </p:nvSpPr>
          <p:spPr bwMode="auto">
            <a:xfrm>
              <a:off x="446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z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92" name="Text Box 24"/>
            <p:cNvSpPr txBox="1">
              <a:spLocks noChangeArrowheads="1"/>
            </p:cNvSpPr>
            <p:nvPr/>
          </p:nvSpPr>
          <p:spPr bwMode="auto">
            <a:xfrm>
              <a:off x="3264" y="32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2793" name="Text Box 25"/>
            <p:cNvSpPr txBox="1">
              <a:spLocks noChangeArrowheads="1"/>
            </p:cNvSpPr>
            <p:nvPr/>
          </p:nvSpPr>
          <p:spPr bwMode="auto">
            <a:xfrm>
              <a:off x="1488" y="32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2794" name="Text Box 26"/>
          <p:cNvSpPr txBox="1">
            <a:spLocks noChangeArrowheads="1"/>
          </p:cNvSpPr>
          <p:nvPr/>
        </p:nvSpPr>
        <p:spPr bwMode="auto">
          <a:xfrm>
            <a:off x="1295400" y="2514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4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795" name="Text Box 27"/>
          <p:cNvSpPr txBox="1">
            <a:spLocks noChangeArrowheads="1"/>
          </p:cNvSpPr>
          <p:nvPr/>
        </p:nvSpPr>
        <p:spPr bwMode="auto">
          <a:xfrm>
            <a:off x="1295400" y="43434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796" name="Text Box 28"/>
          <p:cNvSpPr txBox="1">
            <a:spLocks noChangeArrowheads="1"/>
          </p:cNvSpPr>
          <p:nvPr/>
        </p:nvSpPr>
        <p:spPr bwMode="auto">
          <a:xfrm>
            <a:off x="2133600" y="33528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797" name="Text Box 29"/>
          <p:cNvSpPr txBox="1">
            <a:spLocks noChangeArrowheads="1"/>
          </p:cNvSpPr>
          <p:nvPr/>
        </p:nvSpPr>
        <p:spPr bwMode="auto">
          <a:xfrm>
            <a:off x="3657600" y="22098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798" name="Text Box 30"/>
          <p:cNvSpPr txBox="1">
            <a:spLocks noChangeArrowheads="1"/>
          </p:cNvSpPr>
          <p:nvPr/>
        </p:nvSpPr>
        <p:spPr bwMode="auto">
          <a:xfrm>
            <a:off x="3505200" y="3276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8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799" name="Text Box 31"/>
          <p:cNvSpPr txBox="1">
            <a:spLocks noChangeArrowheads="1"/>
          </p:cNvSpPr>
          <p:nvPr/>
        </p:nvSpPr>
        <p:spPr bwMode="auto">
          <a:xfrm>
            <a:off x="3657600" y="4572000"/>
            <a:ext cx="6096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0" name="Text Box 32"/>
          <p:cNvSpPr txBox="1">
            <a:spLocks noChangeArrowheads="1"/>
          </p:cNvSpPr>
          <p:nvPr/>
        </p:nvSpPr>
        <p:spPr bwMode="auto">
          <a:xfrm>
            <a:off x="4876800" y="3429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1" name="Text Box 33"/>
          <p:cNvSpPr txBox="1">
            <a:spLocks noChangeArrowheads="1"/>
          </p:cNvSpPr>
          <p:nvPr/>
        </p:nvSpPr>
        <p:spPr bwMode="auto">
          <a:xfrm>
            <a:off x="6096000" y="24384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6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2" name="Text Box 34"/>
          <p:cNvSpPr txBox="1">
            <a:spLocks noChangeArrowheads="1"/>
          </p:cNvSpPr>
          <p:nvPr/>
        </p:nvSpPr>
        <p:spPr bwMode="auto">
          <a:xfrm>
            <a:off x="58674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  <a:endParaRPr kumimoji="0" lang="en-US" kern="1200" cap="none" spc="0" normalizeH="0" baseline="0" noProof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3" name="Text Box 35"/>
          <p:cNvSpPr txBox="1">
            <a:spLocks noChangeArrowheads="1"/>
          </p:cNvSpPr>
          <p:nvPr/>
        </p:nvSpPr>
        <p:spPr bwMode="auto">
          <a:xfrm>
            <a:off x="5334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4" name="Text Box 36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5" name="Text Box 37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6" name="Text Box 38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7" name="Text Box 39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8" name="Text Box 40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2809" name="Rectangle 41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0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27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277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7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72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72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2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2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72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72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72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72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72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72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72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72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72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2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2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72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72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2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2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7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7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2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2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1" grpId="0" build="p"/>
      <p:bldP spid="672794" grpId="0"/>
      <p:bldP spid="672795" grpId="0"/>
      <p:bldP spid="672796" grpId="0"/>
      <p:bldP spid="672797" grpId="0"/>
      <p:bldP spid="672798" grpId="0"/>
      <p:bldP spid="672799" grpId="0"/>
      <p:bldP spid="672800" grpId="0"/>
      <p:bldP spid="672801" grpId="0"/>
      <p:bldP spid="672802" grpId="0"/>
      <p:bldP spid="672803" grpId="0"/>
      <p:bldP spid="672804" grpId="0"/>
      <p:bldP spid="672805" grpId="0"/>
      <p:bldP spid="672806" grpId="0"/>
      <p:bldP spid="672807" grpId="0"/>
      <p:bldP spid="672808" grpId="0"/>
      <p:bldP spid="67280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379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1981200" cy="533400"/>
          </a:xfrm>
        </p:spPr>
        <p:txBody>
          <a:bodyPr vert="horz" wrap="square" lIns="91440" tIns="45720" rIns="91440" bIns="45720" numCol="1" anchor="t" anchorCtr="0" compatLnSpc="1">
            <a:normAutofit fontScale="77500" lnSpcReduction="2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Example: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2530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253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2531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8311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grpSp>
          <p:nvGrpSpPr>
            <p:cNvPr id="98321" name="Group 5"/>
            <p:cNvGrpSpPr/>
            <p:nvPr/>
          </p:nvGrpSpPr>
          <p:grpSpPr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73798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799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00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01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02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03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cxnSp>
            <p:nvCxnSpPr>
              <p:cNvPr id="98338" name="AutoShape 12"/>
              <p:cNvCxnSpPr>
                <a:stCxn id="673798" idx="7"/>
                <a:endCxn id="673799" idx="3"/>
              </p:cNvCxnSpPr>
              <p:nvPr/>
            </p:nvCxnSpPr>
            <p:spPr>
              <a:xfrm flipV="1">
                <a:off x="658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39" name="AutoShape 13"/>
              <p:cNvCxnSpPr>
                <a:stCxn id="673799" idx="6"/>
                <a:endCxn id="673802" idx="2"/>
              </p:cNvCxnSpPr>
              <p:nvPr/>
            </p:nvCxnSpPr>
            <p:spPr>
              <a:xfrm>
                <a:off x="1680" y="1392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0" name="AutoShape 14"/>
              <p:cNvCxnSpPr>
                <a:stCxn id="673802" idx="5"/>
                <a:endCxn id="673801" idx="1"/>
              </p:cNvCxnSpPr>
              <p:nvPr/>
            </p:nvCxnSpPr>
            <p:spPr>
              <a:xfrm>
                <a:off x="3394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1" name="AutoShape 15"/>
              <p:cNvCxnSpPr>
                <a:stCxn id="673801" idx="3"/>
                <a:endCxn id="673803" idx="7"/>
              </p:cNvCxnSpPr>
              <p:nvPr/>
            </p:nvCxnSpPr>
            <p:spPr>
              <a:xfrm flipH="1">
                <a:off x="3394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2" name="AutoShape 16"/>
              <p:cNvCxnSpPr>
                <a:stCxn id="673803" idx="2"/>
                <a:endCxn id="673800" idx="6"/>
              </p:cNvCxnSpPr>
              <p:nvPr/>
            </p:nvCxnSpPr>
            <p:spPr>
              <a:xfrm flipH="1">
                <a:off x="1680" y="3216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3" name="AutoShape 17"/>
              <p:cNvCxnSpPr>
                <a:stCxn id="673800" idx="1"/>
                <a:endCxn id="673798" idx="5"/>
              </p:cNvCxnSpPr>
              <p:nvPr/>
            </p:nvCxnSpPr>
            <p:spPr>
              <a:xfrm flipH="1" flipV="1">
                <a:off x="658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4" name="AutoShape 18"/>
              <p:cNvCxnSpPr>
                <a:stCxn id="673800" idx="0"/>
                <a:endCxn id="673799" idx="4"/>
              </p:cNvCxnSpPr>
              <p:nvPr/>
            </p:nvCxnSpPr>
            <p:spPr>
              <a:xfrm flipV="1">
                <a:off x="1632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5" name="AutoShape 19"/>
              <p:cNvCxnSpPr>
                <a:stCxn id="673803" idx="0"/>
                <a:endCxn id="673802" idx="4"/>
              </p:cNvCxnSpPr>
              <p:nvPr/>
            </p:nvCxnSpPr>
            <p:spPr>
              <a:xfrm flipV="1">
                <a:off x="3360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8346" name="AutoShape 20"/>
              <p:cNvCxnSpPr>
                <a:stCxn id="673800" idx="7"/>
                <a:endCxn id="673802" idx="3"/>
              </p:cNvCxnSpPr>
              <p:nvPr/>
            </p:nvCxnSpPr>
            <p:spPr>
              <a:xfrm flipV="1">
                <a:off x="1666" y="1426"/>
                <a:ext cx="1660" cy="1756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73813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14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15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d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16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z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17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e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3818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c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73819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0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1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2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3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4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5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6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7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3828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0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3829" name="Text Box 37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830" name="Text Box 38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831" name="Text Box 39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832" name="Text Box 40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833" name="Text Box 41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834" name="Rectangle 42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1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3835" name="Oval 43"/>
          <p:cNvSpPr>
            <a:spLocks noChangeArrowheads="1"/>
          </p:cNvSpPr>
          <p:nvPr/>
        </p:nvSpPr>
        <p:spPr bwMode="auto">
          <a:xfrm>
            <a:off x="476250" y="34099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3836" name="Text Box 44"/>
          <p:cNvSpPr txBox="1">
            <a:spLocks noChangeArrowheads="1"/>
          </p:cNvSpPr>
          <p:nvPr/>
        </p:nvSpPr>
        <p:spPr bwMode="auto">
          <a:xfrm>
            <a:off x="2743200" y="16002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4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3837" name="Text Box 45"/>
          <p:cNvSpPr txBox="1">
            <a:spLocks noChangeArrowheads="1"/>
          </p:cNvSpPr>
          <p:nvPr/>
        </p:nvSpPr>
        <p:spPr bwMode="auto">
          <a:xfrm>
            <a:off x="2743200" y="51816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2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3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3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835" grpId="0" animBg="1"/>
      <p:bldP spid="673836" grpId="0" animBg="1"/>
      <p:bldP spid="67383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481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2057400" cy="533400"/>
          </a:xfrm>
        </p:spPr>
        <p:txBody>
          <a:bodyPr vert="horz" wrap="square" lIns="91440" tIns="45720" rIns="91440" bIns="45720" numCol="1" anchor="t" anchorCtr="0" compatLnSpc="1">
            <a:normAutofit fontScale="85000" lnSpcReduction="10000"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Example: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355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355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355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99335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grpSp>
          <p:nvGrpSpPr>
            <p:cNvPr id="99349" name="Group 5"/>
            <p:cNvGrpSpPr/>
            <p:nvPr/>
          </p:nvGrpSpPr>
          <p:grpSpPr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74822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23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24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25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26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27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cxnSp>
            <p:nvCxnSpPr>
              <p:cNvPr id="99366" name="AutoShape 12"/>
              <p:cNvCxnSpPr>
                <a:stCxn id="674822" idx="7"/>
                <a:endCxn id="674823" idx="3"/>
              </p:cNvCxnSpPr>
              <p:nvPr/>
            </p:nvCxnSpPr>
            <p:spPr>
              <a:xfrm flipV="1">
                <a:off x="658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67" name="AutoShape 13"/>
              <p:cNvCxnSpPr>
                <a:stCxn id="674823" idx="6"/>
                <a:endCxn id="674826" idx="2"/>
              </p:cNvCxnSpPr>
              <p:nvPr/>
            </p:nvCxnSpPr>
            <p:spPr>
              <a:xfrm>
                <a:off x="1680" y="1392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68" name="AutoShape 14"/>
              <p:cNvCxnSpPr>
                <a:stCxn id="674826" idx="5"/>
                <a:endCxn id="674825" idx="1"/>
              </p:cNvCxnSpPr>
              <p:nvPr/>
            </p:nvCxnSpPr>
            <p:spPr>
              <a:xfrm>
                <a:off x="3394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69" name="AutoShape 15"/>
              <p:cNvCxnSpPr>
                <a:stCxn id="674825" idx="3"/>
                <a:endCxn id="674827" idx="7"/>
              </p:cNvCxnSpPr>
              <p:nvPr/>
            </p:nvCxnSpPr>
            <p:spPr>
              <a:xfrm flipH="1">
                <a:off x="3394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70" name="AutoShape 16"/>
              <p:cNvCxnSpPr>
                <a:stCxn id="674827" idx="2"/>
                <a:endCxn id="674824" idx="6"/>
              </p:cNvCxnSpPr>
              <p:nvPr/>
            </p:nvCxnSpPr>
            <p:spPr>
              <a:xfrm flipH="1">
                <a:off x="1680" y="3216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71" name="AutoShape 17"/>
              <p:cNvCxnSpPr>
                <a:stCxn id="674824" idx="1"/>
                <a:endCxn id="674822" idx="5"/>
              </p:cNvCxnSpPr>
              <p:nvPr/>
            </p:nvCxnSpPr>
            <p:spPr>
              <a:xfrm flipH="1" flipV="1">
                <a:off x="658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72" name="AutoShape 18"/>
              <p:cNvCxnSpPr>
                <a:stCxn id="674824" idx="0"/>
                <a:endCxn id="674823" idx="4"/>
              </p:cNvCxnSpPr>
              <p:nvPr/>
            </p:nvCxnSpPr>
            <p:spPr>
              <a:xfrm flipV="1">
                <a:off x="1632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73" name="AutoShape 19"/>
              <p:cNvCxnSpPr>
                <a:stCxn id="674827" idx="0"/>
                <a:endCxn id="674826" idx="4"/>
              </p:cNvCxnSpPr>
              <p:nvPr/>
            </p:nvCxnSpPr>
            <p:spPr>
              <a:xfrm flipV="1">
                <a:off x="3360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99374" name="AutoShape 20"/>
              <p:cNvCxnSpPr>
                <a:stCxn id="674824" idx="7"/>
                <a:endCxn id="674826" idx="3"/>
              </p:cNvCxnSpPr>
              <p:nvPr/>
            </p:nvCxnSpPr>
            <p:spPr>
              <a:xfrm flipV="1">
                <a:off x="1666" y="1426"/>
                <a:ext cx="1660" cy="1756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74837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38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39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d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40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z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41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e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4842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c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74843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44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45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46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47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48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49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50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51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4852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0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4853" name="Text Box 37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54" name="Text Box 38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55" name="Text Box 39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56" name="Text Box 40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57" name="Text Box 41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58" name="Rectangle 42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2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59" name="Oval 43"/>
          <p:cNvSpPr>
            <a:spLocks noChangeArrowheads="1"/>
          </p:cNvSpPr>
          <p:nvPr/>
        </p:nvSpPr>
        <p:spPr bwMode="auto">
          <a:xfrm>
            <a:off x="476250" y="34099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4860" name="Text Box 44"/>
          <p:cNvSpPr txBox="1">
            <a:spLocks noChangeArrowheads="1"/>
          </p:cNvSpPr>
          <p:nvPr/>
        </p:nvSpPr>
        <p:spPr bwMode="auto">
          <a:xfrm>
            <a:off x="2743200" y="16002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4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4861" name="Text Box 45"/>
          <p:cNvSpPr txBox="1">
            <a:spLocks noChangeArrowheads="1"/>
          </p:cNvSpPr>
          <p:nvPr/>
        </p:nvSpPr>
        <p:spPr bwMode="auto">
          <a:xfrm>
            <a:off x="2743200" y="51816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2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4862" name="Oval 46"/>
          <p:cNvSpPr>
            <a:spLocks noChangeArrowheads="1"/>
          </p:cNvSpPr>
          <p:nvPr/>
        </p:nvSpPr>
        <p:spPr bwMode="auto">
          <a:xfrm>
            <a:off x="2314575" y="52578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4863" name="Text Box 47"/>
          <p:cNvSpPr txBox="1">
            <a:spLocks noChangeArrowheads="1"/>
          </p:cNvSpPr>
          <p:nvPr/>
        </p:nvSpPr>
        <p:spPr bwMode="auto">
          <a:xfrm>
            <a:off x="27432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3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4864" name="Text Box 48"/>
          <p:cNvSpPr txBox="1">
            <a:spLocks noChangeArrowheads="1"/>
          </p:cNvSpPr>
          <p:nvPr/>
        </p:nvSpPr>
        <p:spPr bwMode="auto">
          <a:xfrm>
            <a:off x="55626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4865" name="Text Box 49"/>
          <p:cNvSpPr txBox="1">
            <a:spLocks noChangeArrowheads="1"/>
          </p:cNvSpPr>
          <p:nvPr/>
        </p:nvSpPr>
        <p:spPr bwMode="auto">
          <a:xfrm>
            <a:off x="5562600" y="51816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12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4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4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7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7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62" grpId="0" animBg="1"/>
      <p:bldP spid="674863" grpId="0" animBg="1"/>
      <p:bldP spid="674864" grpId="0" animBg="1"/>
      <p:bldP spid="67486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2286000" cy="5334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4578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4580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4579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0359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grpSp>
          <p:nvGrpSpPr>
            <p:cNvPr id="100375" name="Group 5"/>
            <p:cNvGrpSpPr/>
            <p:nvPr/>
          </p:nvGrpSpPr>
          <p:grpSpPr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75846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47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48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49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50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51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cxnSp>
            <p:nvCxnSpPr>
              <p:cNvPr id="100392" name="AutoShape 12"/>
              <p:cNvCxnSpPr>
                <a:stCxn id="675846" idx="7"/>
                <a:endCxn id="675847" idx="3"/>
              </p:cNvCxnSpPr>
              <p:nvPr/>
            </p:nvCxnSpPr>
            <p:spPr>
              <a:xfrm flipV="1">
                <a:off x="658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3" name="AutoShape 13"/>
              <p:cNvCxnSpPr>
                <a:stCxn id="675847" idx="6"/>
                <a:endCxn id="675850" idx="2"/>
              </p:cNvCxnSpPr>
              <p:nvPr/>
            </p:nvCxnSpPr>
            <p:spPr>
              <a:xfrm>
                <a:off x="1680" y="1392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4" name="AutoShape 14"/>
              <p:cNvCxnSpPr>
                <a:stCxn id="675850" idx="5"/>
                <a:endCxn id="675849" idx="1"/>
              </p:cNvCxnSpPr>
              <p:nvPr/>
            </p:nvCxnSpPr>
            <p:spPr>
              <a:xfrm>
                <a:off x="3394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5" name="AutoShape 15"/>
              <p:cNvCxnSpPr>
                <a:stCxn id="675849" idx="3"/>
                <a:endCxn id="675851" idx="7"/>
              </p:cNvCxnSpPr>
              <p:nvPr/>
            </p:nvCxnSpPr>
            <p:spPr>
              <a:xfrm flipH="1">
                <a:off x="3394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6" name="AutoShape 16"/>
              <p:cNvCxnSpPr>
                <a:stCxn id="675851" idx="2"/>
                <a:endCxn id="675848" idx="6"/>
              </p:cNvCxnSpPr>
              <p:nvPr/>
            </p:nvCxnSpPr>
            <p:spPr>
              <a:xfrm flipH="1">
                <a:off x="1680" y="3216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7" name="AutoShape 17"/>
              <p:cNvCxnSpPr>
                <a:stCxn id="675848" idx="1"/>
                <a:endCxn id="675846" idx="5"/>
              </p:cNvCxnSpPr>
              <p:nvPr/>
            </p:nvCxnSpPr>
            <p:spPr>
              <a:xfrm flipH="1" flipV="1">
                <a:off x="658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8" name="AutoShape 18"/>
              <p:cNvCxnSpPr>
                <a:stCxn id="675848" idx="0"/>
                <a:endCxn id="675847" idx="4"/>
              </p:cNvCxnSpPr>
              <p:nvPr/>
            </p:nvCxnSpPr>
            <p:spPr>
              <a:xfrm flipV="1">
                <a:off x="1632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399" name="AutoShape 19"/>
              <p:cNvCxnSpPr>
                <a:stCxn id="675851" idx="0"/>
                <a:endCxn id="675850" idx="4"/>
              </p:cNvCxnSpPr>
              <p:nvPr/>
            </p:nvCxnSpPr>
            <p:spPr>
              <a:xfrm flipV="1">
                <a:off x="3360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0400" name="AutoShape 20"/>
              <p:cNvCxnSpPr>
                <a:stCxn id="675848" idx="7"/>
                <a:endCxn id="675850" idx="3"/>
              </p:cNvCxnSpPr>
              <p:nvPr/>
            </p:nvCxnSpPr>
            <p:spPr>
              <a:xfrm flipV="1">
                <a:off x="1666" y="1426"/>
                <a:ext cx="1660" cy="1756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75861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62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63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d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64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z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65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e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5866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c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75867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68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69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0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1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2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3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4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5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5876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0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5877" name="Text Box 37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78" name="Text Box 38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79" name="Text Box 39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80" name="Text Box 40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81" name="Text Box 41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82" name="Rectangle 42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3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83" name="Oval 43"/>
          <p:cNvSpPr>
            <a:spLocks noChangeArrowheads="1"/>
          </p:cNvSpPr>
          <p:nvPr/>
        </p:nvSpPr>
        <p:spPr bwMode="auto">
          <a:xfrm>
            <a:off x="476250" y="34099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5884" name="Text Box 44"/>
          <p:cNvSpPr txBox="1">
            <a:spLocks noChangeArrowheads="1"/>
          </p:cNvSpPr>
          <p:nvPr/>
        </p:nvSpPr>
        <p:spPr bwMode="auto">
          <a:xfrm>
            <a:off x="2743200" y="16002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4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5885" name="Text Box 45"/>
          <p:cNvSpPr txBox="1">
            <a:spLocks noChangeArrowheads="1"/>
          </p:cNvSpPr>
          <p:nvPr/>
        </p:nvSpPr>
        <p:spPr bwMode="auto">
          <a:xfrm>
            <a:off x="2743200" y="51816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2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86" name="Oval 46"/>
          <p:cNvSpPr>
            <a:spLocks noChangeArrowheads="1"/>
          </p:cNvSpPr>
          <p:nvPr/>
        </p:nvSpPr>
        <p:spPr bwMode="auto">
          <a:xfrm>
            <a:off x="2314575" y="52578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5887" name="Text Box 47"/>
          <p:cNvSpPr txBox="1">
            <a:spLocks noChangeArrowheads="1"/>
          </p:cNvSpPr>
          <p:nvPr/>
        </p:nvSpPr>
        <p:spPr bwMode="auto">
          <a:xfrm>
            <a:off x="27432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3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5888" name="Text Box 48"/>
          <p:cNvSpPr txBox="1">
            <a:spLocks noChangeArrowheads="1"/>
          </p:cNvSpPr>
          <p:nvPr/>
        </p:nvSpPr>
        <p:spPr bwMode="auto">
          <a:xfrm>
            <a:off x="55626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5889" name="Text Box 49"/>
          <p:cNvSpPr txBox="1">
            <a:spLocks noChangeArrowheads="1"/>
          </p:cNvSpPr>
          <p:nvPr/>
        </p:nvSpPr>
        <p:spPr bwMode="auto">
          <a:xfrm>
            <a:off x="5562600" y="51816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12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5890" name="Oval 50"/>
          <p:cNvSpPr>
            <a:spLocks noChangeArrowheads="1"/>
          </p:cNvSpPr>
          <p:nvPr/>
        </p:nvSpPr>
        <p:spPr bwMode="auto">
          <a:xfrm>
            <a:off x="2295525" y="16383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5891" name="Text Box 51"/>
          <p:cNvSpPr txBox="1">
            <a:spLocks noChangeArrowheads="1"/>
          </p:cNvSpPr>
          <p:nvPr/>
        </p:nvSpPr>
        <p:spPr bwMode="auto">
          <a:xfrm>
            <a:off x="5562600" y="1600200"/>
            <a:ext cx="1905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8 (a, c, b)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0" grpId="0" animBg="1"/>
      <p:bldP spid="67589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378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2286000" cy="5334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5602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5604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>
            <a:noAutofit/>
          </a:bodyPr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5603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1383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grpSp>
          <p:nvGrpSpPr>
            <p:cNvPr id="101402" name="Group 5"/>
            <p:cNvGrpSpPr/>
            <p:nvPr/>
          </p:nvGrpSpPr>
          <p:grpSpPr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76870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71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72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73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74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75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cxnSp>
            <p:nvCxnSpPr>
              <p:cNvPr id="101419" name="AutoShape 12"/>
              <p:cNvCxnSpPr>
                <a:stCxn id="676870" idx="7"/>
                <a:endCxn id="676871" idx="3"/>
              </p:cNvCxnSpPr>
              <p:nvPr/>
            </p:nvCxnSpPr>
            <p:spPr>
              <a:xfrm flipV="1">
                <a:off x="658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0" name="AutoShape 13"/>
              <p:cNvCxnSpPr>
                <a:stCxn id="676871" idx="6"/>
                <a:endCxn id="676874" idx="2"/>
              </p:cNvCxnSpPr>
              <p:nvPr/>
            </p:nvCxnSpPr>
            <p:spPr>
              <a:xfrm>
                <a:off x="1680" y="1392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1" name="AutoShape 14"/>
              <p:cNvCxnSpPr>
                <a:stCxn id="676874" idx="5"/>
                <a:endCxn id="676873" idx="1"/>
              </p:cNvCxnSpPr>
              <p:nvPr/>
            </p:nvCxnSpPr>
            <p:spPr>
              <a:xfrm>
                <a:off x="3394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2" name="AutoShape 15"/>
              <p:cNvCxnSpPr>
                <a:stCxn id="676873" idx="3"/>
                <a:endCxn id="676875" idx="7"/>
              </p:cNvCxnSpPr>
              <p:nvPr/>
            </p:nvCxnSpPr>
            <p:spPr>
              <a:xfrm flipH="1">
                <a:off x="3394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3" name="AutoShape 16"/>
              <p:cNvCxnSpPr>
                <a:stCxn id="676875" idx="2"/>
                <a:endCxn id="676872" idx="6"/>
              </p:cNvCxnSpPr>
              <p:nvPr/>
            </p:nvCxnSpPr>
            <p:spPr>
              <a:xfrm flipH="1">
                <a:off x="1680" y="3216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4" name="AutoShape 17"/>
              <p:cNvCxnSpPr>
                <a:stCxn id="676872" idx="1"/>
                <a:endCxn id="676870" idx="5"/>
              </p:cNvCxnSpPr>
              <p:nvPr/>
            </p:nvCxnSpPr>
            <p:spPr>
              <a:xfrm flipH="1" flipV="1">
                <a:off x="658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5" name="AutoShape 18"/>
              <p:cNvCxnSpPr>
                <a:stCxn id="676872" idx="0"/>
                <a:endCxn id="676871" idx="4"/>
              </p:cNvCxnSpPr>
              <p:nvPr/>
            </p:nvCxnSpPr>
            <p:spPr>
              <a:xfrm flipV="1">
                <a:off x="1632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6" name="AutoShape 19"/>
              <p:cNvCxnSpPr>
                <a:stCxn id="676875" idx="0"/>
                <a:endCxn id="676874" idx="4"/>
              </p:cNvCxnSpPr>
              <p:nvPr/>
            </p:nvCxnSpPr>
            <p:spPr>
              <a:xfrm flipV="1">
                <a:off x="3360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1427" name="AutoShape 20"/>
              <p:cNvCxnSpPr>
                <a:stCxn id="676872" idx="7"/>
                <a:endCxn id="676874" idx="3"/>
              </p:cNvCxnSpPr>
              <p:nvPr/>
            </p:nvCxnSpPr>
            <p:spPr>
              <a:xfrm flipV="1">
                <a:off x="1666" y="1426"/>
                <a:ext cx="1660" cy="1756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76885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86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87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d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88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z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89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e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6890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c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76891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2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3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4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5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6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7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8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899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6900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0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6901" name="Text Box 37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02" name="Text Box 38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03" name="Text Box 39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04" name="Text Box 40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05" name="Text Box 41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06" name="Rectangle 42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4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07" name="Oval 43"/>
          <p:cNvSpPr>
            <a:spLocks noChangeArrowheads="1"/>
          </p:cNvSpPr>
          <p:nvPr/>
        </p:nvSpPr>
        <p:spPr bwMode="auto">
          <a:xfrm>
            <a:off x="476250" y="34099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08" name="Text Box 44"/>
          <p:cNvSpPr txBox="1">
            <a:spLocks noChangeArrowheads="1"/>
          </p:cNvSpPr>
          <p:nvPr/>
        </p:nvSpPr>
        <p:spPr bwMode="auto">
          <a:xfrm>
            <a:off x="2743200" y="16002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4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09" name="Text Box 45"/>
          <p:cNvSpPr txBox="1">
            <a:spLocks noChangeArrowheads="1"/>
          </p:cNvSpPr>
          <p:nvPr/>
        </p:nvSpPr>
        <p:spPr bwMode="auto">
          <a:xfrm>
            <a:off x="2743200" y="51816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2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10" name="Oval 46"/>
          <p:cNvSpPr>
            <a:spLocks noChangeArrowheads="1"/>
          </p:cNvSpPr>
          <p:nvPr/>
        </p:nvSpPr>
        <p:spPr bwMode="auto">
          <a:xfrm>
            <a:off x="2314575" y="52578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11" name="Text Box 47"/>
          <p:cNvSpPr txBox="1">
            <a:spLocks noChangeArrowheads="1"/>
          </p:cNvSpPr>
          <p:nvPr/>
        </p:nvSpPr>
        <p:spPr bwMode="auto">
          <a:xfrm>
            <a:off x="27432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3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12" name="Text Box 48"/>
          <p:cNvSpPr txBox="1">
            <a:spLocks noChangeArrowheads="1"/>
          </p:cNvSpPr>
          <p:nvPr/>
        </p:nvSpPr>
        <p:spPr bwMode="auto">
          <a:xfrm>
            <a:off x="55626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13" name="Text Box 49"/>
          <p:cNvSpPr txBox="1">
            <a:spLocks noChangeArrowheads="1"/>
          </p:cNvSpPr>
          <p:nvPr/>
        </p:nvSpPr>
        <p:spPr bwMode="auto">
          <a:xfrm>
            <a:off x="5562600" y="51816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12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14" name="Oval 50"/>
          <p:cNvSpPr>
            <a:spLocks noChangeArrowheads="1"/>
          </p:cNvSpPr>
          <p:nvPr/>
        </p:nvSpPr>
        <p:spPr bwMode="auto">
          <a:xfrm>
            <a:off x="2295525" y="16383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15" name="Text Box 51"/>
          <p:cNvSpPr txBox="1">
            <a:spLocks noChangeArrowheads="1"/>
          </p:cNvSpPr>
          <p:nvPr/>
        </p:nvSpPr>
        <p:spPr bwMode="auto">
          <a:xfrm>
            <a:off x="5562600" y="1600200"/>
            <a:ext cx="1905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8 (a, c, b)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6916" name="Oval 52"/>
          <p:cNvSpPr>
            <a:spLocks noChangeArrowheads="1"/>
          </p:cNvSpPr>
          <p:nvPr/>
        </p:nvSpPr>
        <p:spPr bwMode="auto">
          <a:xfrm>
            <a:off x="5076825" y="16192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17" name="Text Box 53"/>
          <p:cNvSpPr txBox="1">
            <a:spLocks noChangeArrowheads="1"/>
          </p:cNvSpPr>
          <p:nvPr/>
        </p:nvSpPr>
        <p:spPr bwMode="auto">
          <a:xfrm>
            <a:off x="5581650" y="5181600"/>
            <a:ext cx="2667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c, b, d)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6918" name="Text Box 54"/>
          <p:cNvSpPr txBox="1">
            <a:spLocks noChangeArrowheads="1"/>
          </p:cNvSpPr>
          <p:nvPr/>
        </p:nvSpPr>
        <p:spPr bwMode="auto">
          <a:xfrm>
            <a:off x="6629400" y="3962400"/>
            <a:ext cx="25146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14 (a, c, b, d)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916" grpId="0" animBg="1"/>
      <p:bldP spid="676917" grpId="0" animBg="1"/>
      <p:bldP spid="67691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2286000" cy="5334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6626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6628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/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27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3431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grpSp>
          <p:nvGrpSpPr>
            <p:cNvPr id="103452" name="Group 5"/>
            <p:cNvGrpSpPr/>
            <p:nvPr/>
          </p:nvGrpSpPr>
          <p:grpSpPr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77894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895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896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897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898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899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cxnSp>
            <p:nvCxnSpPr>
              <p:cNvPr id="103469" name="AutoShape 12"/>
              <p:cNvCxnSpPr>
                <a:stCxn id="677894" idx="7"/>
                <a:endCxn id="677895" idx="3"/>
              </p:cNvCxnSpPr>
              <p:nvPr/>
            </p:nvCxnSpPr>
            <p:spPr>
              <a:xfrm flipV="1">
                <a:off x="658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0" name="AutoShape 13"/>
              <p:cNvCxnSpPr>
                <a:stCxn id="677895" idx="6"/>
                <a:endCxn id="677898" idx="2"/>
              </p:cNvCxnSpPr>
              <p:nvPr/>
            </p:nvCxnSpPr>
            <p:spPr>
              <a:xfrm>
                <a:off x="1680" y="1392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1" name="AutoShape 14"/>
              <p:cNvCxnSpPr>
                <a:stCxn id="677898" idx="5"/>
                <a:endCxn id="677897" idx="1"/>
              </p:cNvCxnSpPr>
              <p:nvPr/>
            </p:nvCxnSpPr>
            <p:spPr>
              <a:xfrm>
                <a:off x="3394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2" name="AutoShape 15"/>
              <p:cNvCxnSpPr>
                <a:stCxn id="677897" idx="3"/>
                <a:endCxn id="677899" idx="7"/>
              </p:cNvCxnSpPr>
              <p:nvPr/>
            </p:nvCxnSpPr>
            <p:spPr>
              <a:xfrm flipH="1">
                <a:off x="3394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3" name="AutoShape 16"/>
              <p:cNvCxnSpPr>
                <a:stCxn id="677899" idx="2"/>
                <a:endCxn id="677896" idx="6"/>
              </p:cNvCxnSpPr>
              <p:nvPr/>
            </p:nvCxnSpPr>
            <p:spPr>
              <a:xfrm flipH="1">
                <a:off x="1680" y="3216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4" name="AutoShape 17"/>
              <p:cNvCxnSpPr>
                <a:stCxn id="677896" idx="1"/>
                <a:endCxn id="677894" idx="5"/>
              </p:cNvCxnSpPr>
              <p:nvPr/>
            </p:nvCxnSpPr>
            <p:spPr>
              <a:xfrm flipH="1" flipV="1">
                <a:off x="658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5" name="AutoShape 18"/>
              <p:cNvCxnSpPr>
                <a:stCxn id="677896" idx="0"/>
                <a:endCxn id="677895" idx="4"/>
              </p:cNvCxnSpPr>
              <p:nvPr/>
            </p:nvCxnSpPr>
            <p:spPr>
              <a:xfrm flipV="1">
                <a:off x="1632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6" name="AutoShape 19"/>
              <p:cNvCxnSpPr>
                <a:stCxn id="677899" idx="0"/>
                <a:endCxn id="677898" idx="4"/>
              </p:cNvCxnSpPr>
              <p:nvPr/>
            </p:nvCxnSpPr>
            <p:spPr>
              <a:xfrm flipV="1">
                <a:off x="3360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3477" name="AutoShape 20"/>
              <p:cNvCxnSpPr>
                <a:stCxn id="677896" idx="7"/>
                <a:endCxn id="677898" idx="3"/>
              </p:cNvCxnSpPr>
              <p:nvPr/>
            </p:nvCxnSpPr>
            <p:spPr>
              <a:xfrm flipV="1">
                <a:off x="1666" y="1426"/>
                <a:ext cx="1660" cy="1756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77909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910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911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d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912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z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913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e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7914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c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77915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16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17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18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19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20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21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22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23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7924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0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7925" name="Text Box 37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26" name="Text Box 38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27" name="Text Box 39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28" name="Text Box 40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29" name="Text Box 41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30" name="Rectangle 42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5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31" name="Oval 43"/>
          <p:cNvSpPr>
            <a:spLocks noChangeArrowheads="1"/>
          </p:cNvSpPr>
          <p:nvPr/>
        </p:nvSpPr>
        <p:spPr bwMode="auto">
          <a:xfrm>
            <a:off x="476250" y="34099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32" name="Text Box 44"/>
          <p:cNvSpPr txBox="1">
            <a:spLocks noChangeArrowheads="1"/>
          </p:cNvSpPr>
          <p:nvPr/>
        </p:nvSpPr>
        <p:spPr bwMode="auto">
          <a:xfrm>
            <a:off x="2743200" y="16002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4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33" name="Text Box 45"/>
          <p:cNvSpPr txBox="1">
            <a:spLocks noChangeArrowheads="1"/>
          </p:cNvSpPr>
          <p:nvPr/>
        </p:nvSpPr>
        <p:spPr bwMode="auto">
          <a:xfrm>
            <a:off x="2743200" y="51816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2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34" name="Oval 46"/>
          <p:cNvSpPr>
            <a:spLocks noChangeArrowheads="1"/>
          </p:cNvSpPr>
          <p:nvPr/>
        </p:nvSpPr>
        <p:spPr bwMode="auto">
          <a:xfrm>
            <a:off x="2314575" y="52578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35" name="Text Box 47"/>
          <p:cNvSpPr txBox="1">
            <a:spLocks noChangeArrowheads="1"/>
          </p:cNvSpPr>
          <p:nvPr/>
        </p:nvSpPr>
        <p:spPr bwMode="auto">
          <a:xfrm>
            <a:off x="27432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3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36" name="Text Box 48"/>
          <p:cNvSpPr txBox="1">
            <a:spLocks noChangeArrowheads="1"/>
          </p:cNvSpPr>
          <p:nvPr/>
        </p:nvSpPr>
        <p:spPr bwMode="auto">
          <a:xfrm>
            <a:off x="55626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37" name="Text Box 49"/>
          <p:cNvSpPr txBox="1">
            <a:spLocks noChangeArrowheads="1"/>
          </p:cNvSpPr>
          <p:nvPr/>
        </p:nvSpPr>
        <p:spPr bwMode="auto">
          <a:xfrm>
            <a:off x="5562600" y="51816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12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38" name="Oval 50"/>
          <p:cNvSpPr>
            <a:spLocks noChangeArrowheads="1"/>
          </p:cNvSpPr>
          <p:nvPr/>
        </p:nvSpPr>
        <p:spPr bwMode="auto">
          <a:xfrm>
            <a:off x="2295525" y="16383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39" name="Text Box 51"/>
          <p:cNvSpPr txBox="1">
            <a:spLocks noChangeArrowheads="1"/>
          </p:cNvSpPr>
          <p:nvPr/>
        </p:nvSpPr>
        <p:spPr bwMode="auto">
          <a:xfrm>
            <a:off x="5562600" y="1600200"/>
            <a:ext cx="1905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8 (a, c, b)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40" name="Oval 52"/>
          <p:cNvSpPr>
            <a:spLocks noChangeArrowheads="1"/>
          </p:cNvSpPr>
          <p:nvPr/>
        </p:nvSpPr>
        <p:spPr bwMode="auto">
          <a:xfrm>
            <a:off x="5076825" y="16192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41" name="Text Box 53"/>
          <p:cNvSpPr txBox="1">
            <a:spLocks noChangeArrowheads="1"/>
          </p:cNvSpPr>
          <p:nvPr/>
        </p:nvSpPr>
        <p:spPr bwMode="auto">
          <a:xfrm>
            <a:off x="5581650" y="5181600"/>
            <a:ext cx="2667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c, b, d)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42" name="Text Box 54"/>
          <p:cNvSpPr txBox="1">
            <a:spLocks noChangeArrowheads="1"/>
          </p:cNvSpPr>
          <p:nvPr/>
        </p:nvSpPr>
        <p:spPr bwMode="auto">
          <a:xfrm>
            <a:off x="6629400" y="3962400"/>
            <a:ext cx="25146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14 (a, c, b, d)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7943" name="Oval 55"/>
          <p:cNvSpPr>
            <a:spLocks noChangeArrowheads="1"/>
          </p:cNvSpPr>
          <p:nvPr/>
        </p:nvSpPr>
        <p:spPr bwMode="auto">
          <a:xfrm>
            <a:off x="5133975" y="5248275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7944" name="Text Box 56"/>
          <p:cNvSpPr txBox="1">
            <a:spLocks noChangeArrowheads="1"/>
          </p:cNvSpPr>
          <p:nvPr/>
        </p:nvSpPr>
        <p:spPr bwMode="auto">
          <a:xfrm>
            <a:off x="6505575" y="4067175"/>
            <a:ext cx="27432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13 (a, c, b, d, e)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7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7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7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7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43" grpId="0" animBg="1"/>
      <p:bldP spid="677944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2286000" cy="533400"/>
          </a:xfrm>
        </p:spPr>
        <p:txBody>
          <a:bodyPr vert="horz" wrap="square" lIns="91440" tIns="45720" rIns="91440" bIns="45720" anchor="t" anchorCtr="0"/>
          <a:p>
            <a:pPr marL="514350" indent="-514350" eaLnBrk="1" hangingPunct="1">
              <a:lnSpc>
                <a:spcPct val="90000"/>
              </a:lnSpc>
              <a:spcBef>
                <a:spcPct val="0"/>
              </a:spcBef>
              <a:spcAft>
                <a:spcPct val="5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Example: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7650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7652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/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7651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104455" name="Group 4"/>
          <p:cNvGrpSpPr/>
          <p:nvPr/>
        </p:nvGrpSpPr>
        <p:grpSpPr>
          <a:xfrm>
            <a:off x="533400" y="1600200"/>
            <a:ext cx="7010400" cy="4100513"/>
            <a:chOff x="336" y="1008"/>
            <a:chExt cx="4416" cy="2583"/>
          </a:xfrm>
        </p:grpSpPr>
        <p:grpSp>
          <p:nvGrpSpPr>
            <p:cNvPr id="104482" name="Group 5"/>
            <p:cNvGrpSpPr/>
            <p:nvPr/>
          </p:nvGrpSpPr>
          <p:grpSpPr>
            <a:xfrm>
              <a:off x="336" y="1008"/>
              <a:ext cx="4416" cy="2583"/>
              <a:chOff x="336" y="1008"/>
              <a:chExt cx="4416" cy="2583"/>
            </a:xfrm>
          </p:grpSpPr>
          <p:sp>
            <p:nvSpPr>
              <p:cNvPr id="678918" name="AutoShape 6"/>
              <p:cNvSpPr>
                <a:spLocks noChangeArrowheads="1"/>
              </p:cNvSpPr>
              <p:nvPr/>
            </p:nvSpPr>
            <p:spPr bwMode="auto">
              <a:xfrm>
                <a:off x="576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19" name="AutoShape 7"/>
              <p:cNvSpPr>
                <a:spLocks noChangeArrowheads="1"/>
              </p:cNvSpPr>
              <p:nvPr/>
            </p:nvSpPr>
            <p:spPr bwMode="auto">
              <a:xfrm>
                <a:off x="1584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20" name="AutoShape 8"/>
              <p:cNvSpPr>
                <a:spLocks noChangeArrowheads="1"/>
              </p:cNvSpPr>
              <p:nvPr/>
            </p:nvSpPr>
            <p:spPr bwMode="auto">
              <a:xfrm>
                <a:off x="1584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21" name="AutoShape 9"/>
              <p:cNvSpPr>
                <a:spLocks noChangeArrowheads="1"/>
              </p:cNvSpPr>
              <p:nvPr/>
            </p:nvSpPr>
            <p:spPr bwMode="auto">
              <a:xfrm>
                <a:off x="4320" y="2256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22" name="AutoShape 10"/>
              <p:cNvSpPr>
                <a:spLocks noChangeArrowheads="1"/>
              </p:cNvSpPr>
              <p:nvPr/>
            </p:nvSpPr>
            <p:spPr bwMode="auto">
              <a:xfrm>
                <a:off x="3312" y="1344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23" name="AutoShape 11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96" cy="96"/>
              </a:xfrm>
              <a:prstGeom prst="flowChartConnector">
                <a:avLst/>
              </a:prstGeom>
              <a:solidFill>
                <a:srgbClr val="FF3300"/>
              </a:solidFill>
              <a:ln w="12700">
                <a:solidFill>
                  <a:schemeClr val="tx2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cxnSp>
            <p:nvCxnSpPr>
              <p:cNvPr id="104499" name="AutoShape 12"/>
              <p:cNvCxnSpPr>
                <a:stCxn id="678918" idx="7"/>
                <a:endCxn id="678919" idx="3"/>
              </p:cNvCxnSpPr>
              <p:nvPr/>
            </p:nvCxnSpPr>
            <p:spPr>
              <a:xfrm flipV="1">
                <a:off x="658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0" name="AutoShape 13"/>
              <p:cNvCxnSpPr>
                <a:stCxn id="678919" idx="6"/>
                <a:endCxn id="678922" idx="2"/>
              </p:cNvCxnSpPr>
              <p:nvPr/>
            </p:nvCxnSpPr>
            <p:spPr>
              <a:xfrm>
                <a:off x="1680" y="1392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1" name="AutoShape 14"/>
              <p:cNvCxnSpPr>
                <a:stCxn id="678922" idx="5"/>
                <a:endCxn id="678921" idx="1"/>
              </p:cNvCxnSpPr>
              <p:nvPr/>
            </p:nvCxnSpPr>
            <p:spPr>
              <a:xfrm>
                <a:off x="3394" y="1426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2" name="AutoShape 15"/>
              <p:cNvCxnSpPr>
                <a:stCxn id="678921" idx="3"/>
                <a:endCxn id="678923" idx="7"/>
              </p:cNvCxnSpPr>
              <p:nvPr/>
            </p:nvCxnSpPr>
            <p:spPr>
              <a:xfrm flipH="1">
                <a:off x="3394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3" name="AutoShape 16"/>
              <p:cNvCxnSpPr>
                <a:stCxn id="678923" idx="2"/>
                <a:endCxn id="678920" idx="6"/>
              </p:cNvCxnSpPr>
              <p:nvPr/>
            </p:nvCxnSpPr>
            <p:spPr>
              <a:xfrm flipH="1">
                <a:off x="1680" y="3216"/>
                <a:ext cx="1632" cy="0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4" name="AutoShape 17"/>
              <p:cNvCxnSpPr>
                <a:stCxn id="678920" idx="1"/>
                <a:endCxn id="678918" idx="5"/>
              </p:cNvCxnSpPr>
              <p:nvPr/>
            </p:nvCxnSpPr>
            <p:spPr>
              <a:xfrm flipH="1" flipV="1">
                <a:off x="658" y="2338"/>
                <a:ext cx="940" cy="844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5" name="AutoShape 18"/>
              <p:cNvCxnSpPr>
                <a:stCxn id="678920" idx="0"/>
                <a:endCxn id="678919" idx="4"/>
              </p:cNvCxnSpPr>
              <p:nvPr/>
            </p:nvCxnSpPr>
            <p:spPr>
              <a:xfrm flipV="1">
                <a:off x="1632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6" name="AutoShape 19"/>
              <p:cNvCxnSpPr>
                <a:stCxn id="678923" idx="0"/>
                <a:endCxn id="678922" idx="4"/>
              </p:cNvCxnSpPr>
              <p:nvPr/>
            </p:nvCxnSpPr>
            <p:spPr>
              <a:xfrm flipV="1">
                <a:off x="3360" y="1440"/>
                <a:ext cx="0" cy="1728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cxnSp>
            <p:nvCxnSpPr>
              <p:cNvPr id="104507" name="AutoShape 20"/>
              <p:cNvCxnSpPr>
                <a:stCxn id="678920" idx="7"/>
                <a:endCxn id="678922" idx="3"/>
              </p:cNvCxnSpPr>
              <p:nvPr/>
            </p:nvCxnSpPr>
            <p:spPr>
              <a:xfrm flipV="1">
                <a:off x="1666" y="1426"/>
                <a:ext cx="1660" cy="1756"/>
              </a:xfrm>
              <a:prstGeom prst="straightConnector1">
                <a:avLst/>
              </a:prstGeom>
              <a:ln w="25400" cap="flat" cmpd="sng">
                <a:solidFill>
                  <a:srgbClr val="66FF33"/>
                </a:solidFill>
                <a:prstDash val="solid"/>
                <a:headEnd type="none" w="med" len="med"/>
                <a:tailEnd type="none" w="med" len="med"/>
              </a:ln>
            </p:spPr>
          </p:cxnSp>
          <p:sp>
            <p:nvSpPr>
              <p:cNvPr id="678933" name="Text Box 21"/>
              <p:cNvSpPr txBox="1">
                <a:spLocks noChangeArrowheads="1"/>
              </p:cNvSpPr>
              <p:nvPr/>
            </p:nvSpPr>
            <p:spPr bwMode="auto">
              <a:xfrm>
                <a:off x="336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a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34" name="Text Box 22"/>
              <p:cNvSpPr txBox="1">
                <a:spLocks noChangeArrowheads="1"/>
              </p:cNvSpPr>
              <p:nvPr/>
            </p:nvSpPr>
            <p:spPr bwMode="auto">
              <a:xfrm>
                <a:off x="1488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b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35" name="Text Box 23"/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d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36" name="Text Box 24"/>
              <p:cNvSpPr txBox="1">
                <a:spLocks noChangeArrowheads="1"/>
              </p:cNvSpPr>
              <p:nvPr/>
            </p:nvSpPr>
            <p:spPr bwMode="auto">
              <a:xfrm>
                <a:off x="4464" y="2112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z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37" name="Text Box 25"/>
              <p:cNvSpPr txBox="1">
                <a:spLocks noChangeArrowheads="1"/>
              </p:cNvSpPr>
              <p:nvPr/>
            </p:nvSpPr>
            <p:spPr bwMode="auto">
              <a:xfrm>
                <a:off x="3264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e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678938" name="Text Box 26"/>
              <p:cNvSpPr txBox="1">
                <a:spLocks noChangeArrowheads="1"/>
              </p:cNvSpPr>
              <p:nvPr/>
            </p:nvSpPr>
            <p:spPr bwMode="auto">
              <a:xfrm>
                <a:off x="1488" y="3264"/>
                <a:ext cx="288" cy="327"/>
              </a:xfrm>
              <a:prstGeom prst="rect">
                <a:avLst/>
              </a:prstGeom>
              <a:noFill/>
              <a:ln w="25400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R="0" defTabSz="914400"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kern="1200" cap="none" spc="0" normalizeH="0" baseline="0" noProof="0"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rPr>
                  <a:t>c</a:t>
                </a:r>
                <a:endPara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678939" name="Text Box 27"/>
            <p:cNvSpPr txBox="1">
              <a:spLocks noChangeArrowheads="1"/>
            </p:cNvSpPr>
            <p:nvPr/>
          </p:nvSpPr>
          <p:spPr bwMode="auto">
            <a:xfrm>
              <a:off x="816" y="158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0" name="Text Box 28"/>
            <p:cNvSpPr txBox="1">
              <a:spLocks noChangeArrowheads="1"/>
            </p:cNvSpPr>
            <p:nvPr/>
          </p:nvSpPr>
          <p:spPr bwMode="auto">
            <a:xfrm>
              <a:off x="816" y="27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1" name="Text Box 29"/>
            <p:cNvSpPr txBox="1">
              <a:spLocks noChangeArrowheads="1"/>
            </p:cNvSpPr>
            <p:nvPr/>
          </p:nvSpPr>
          <p:spPr bwMode="auto">
            <a:xfrm>
              <a:off x="1344" y="211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2" name="Text Box 30"/>
            <p:cNvSpPr txBox="1">
              <a:spLocks noChangeArrowheads="1"/>
            </p:cNvSpPr>
            <p:nvPr/>
          </p:nvSpPr>
          <p:spPr bwMode="auto">
            <a:xfrm>
              <a:off x="2304" y="1392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5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3" name="Text Box 31"/>
            <p:cNvSpPr txBox="1">
              <a:spLocks noChangeArrowheads="1"/>
            </p:cNvSpPr>
            <p:nvPr/>
          </p:nvSpPr>
          <p:spPr bwMode="auto">
            <a:xfrm>
              <a:off x="2208" y="2064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4" name="Text Box 32"/>
            <p:cNvSpPr txBox="1">
              <a:spLocks noChangeArrowheads="1"/>
            </p:cNvSpPr>
            <p:nvPr/>
          </p:nvSpPr>
          <p:spPr bwMode="auto">
            <a:xfrm>
              <a:off x="2304" y="2880"/>
              <a:ext cx="38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5" name="Text Box 33"/>
            <p:cNvSpPr txBox="1">
              <a:spLocks noChangeArrowheads="1"/>
            </p:cNvSpPr>
            <p:nvPr/>
          </p:nvSpPr>
          <p:spPr bwMode="auto">
            <a:xfrm>
              <a:off x="3072" y="216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6" name="Text Box 34"/>
            <p:cNvSpPr txBox="1">
              <a:spLocks noChangeArrowheads="1"/>
            </p:cNvSpPr>
            <p:nvPr/>
          </p:nvSpPr>
          <p:spPr bwMode="auto">
            <a:xfrm>
              <a:off x="3840" y="1536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7" name="Text Box 35"/>
            <p:cNvSpPr txBox="1">
              <a:spLocks noChangeArrowheads="1"/>
            </p:cNvSpPr>
            <p:nvPr/>
          </p:nvSpPr>
          <p:spPr bwMode="auto">
            <a:xfrm>
              <a:off x="369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00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3</a:t>
              </a:r>
              <a:endParaRPr kumimoji="0" lang="en-US" kern="1200" cap="none" spc="0" normalizeH="0" baseline="0" noProof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78948" name="Text Box 36"/>
            <p:cNvSpPr txBox="1">
              <a:spLocks noChangeArrowheads="1"/>
            </p:cNvSpPr>
            <p:nvPr/>
          </p:nvSpPr>
          <p:spPr bwMode="auto">
            <a:xfrm>
              <a:off x="336" y="2400"/>
              <a:ext cx="28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0</a:t>
              </a:r>
              <a:endPara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678949" name="Text Box 37"/>
          <p:cNvSpPr txBox="1">
            <a:spLocks noChangeArrowheads="1"/>
          </p:cNvSpPr>
          <p:nvPr/>
        </p:nvSpPr>
        <p:spPr bwMode="auto">
          <a:xfrm>
            <a:off x="27432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0" name="Text Box 38"/>
          <p:cNvSpPr txBox="1">
            <a:spLocks noChangeArrowheads="1"/>
          </p:cNvSpPr>
          <p:nvPr/>
        </p:nvSpPr>
        <p:spPr bwMode="auto">
          <a:xfrm>
            <a:off x="5486400" y="16002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1" name="Text Box 39"/>
          <p:cNvSpPr txBox="1">
            <a:spLocks noChangeArrowheads="1"/>
          </p:cNvSpPr>
          <p:nvPr/>
        </p:nvSpPr>
        <p:spPr bwMode="auto">
          <a:xfrm>
            <a:off x="27432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2" name="Text Box 40"/>
          <p:cNvSpPr txBox="1">
            <a:spLocks noChangeArrowheads="1"/>
          </p:cNvSpPr>
          <p:nvPr/>
        </p:nvSpPr>
        <p:spPr bwMode="auto">
          <a:xfrm>
            <a:off x="5562600" y="51816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3" name="Text Box 41"/>
          <p:cNvSpPr txBox="1">
            <a:spLocks noChangeArrowheads="1"/>
          </p:cNvSpPr>
          <p:nvPr/>
        </p:nvSpPr>
        <p:spPr bwMode="auto">
          <a:xfrm>
            <a:off x="7086600" y="3810000"/>
            <a:ext cx="457200" cy="519113"/>
          </a:xfrm>
          <a:prstGeom prst="rect">
            <a:avLst/>
          </a:prstGeom>
          <a:noFill/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4" name="Rectangle 42"/>
          <p:cNvSpPr>
            <a:spLocks noChangeArrowheads="1"/>
          </p:cNvSpPr>
          <p:nvPr/>
        </p:nvSpPr>
        <p:spPr bwMode="auto">
          <a:xfrm>
            <a:off x="228600" y="5638800"/>
            <a:ext cx="17526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Step 6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5" name="Oval 43"/>
          <p:cNvSpPr>
            <a:spLocks noChangeArrowheads="1"/>
          </p:cNvSpPr>
          <p:nvPr/>
        </p:nvSpPr>
        <p:spPr bwMode="auto">
          <a:xfrm>
            <a:off x="476250" y="34099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56" name="Text Box 44"/>
          <p:cNvSpPr txBox="1">
            <a:spLocks noChangeArrowheads="1"/>
          </p:cNvSpPr>
          <p:nvPr/>
        </p:nvSpPr>
        <p:spPr bwMode="auto">
          <a:xfrm>
            <a:off x="2743200" y="16002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4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57" name="Text Box 45"/>
          <p:cNvSpPr txBox="1">
            <a:spLocks noChangeArrowheads="1"/>
          </p:cNvSpPr>
          <p:nvPr/>
        </p:nvSpPr>
        <p:spPr bwMode="auto">
          <a:xfrm>
            <a:off x="2743200" y="5181600"/>
            <a:ext cx="10668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2 (a)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58" name="Oval 46"/>
          <p:cNvSpPr>
            <a:spLocks noChangeArrowheads="1"/>
          </p:cNvSpPr>
          <p:nvPr/>
        </p:nvSpPr>
        <p:spPr bwMode="auto">
          <a:xfrm>
            <a:off x="2314575" y="52578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59" name="Text Box 47"/>
          <p:cNvSpPr txBox="1">
            <a:spLocks noChangeArrowheads="1"/>
          </p:cNvSpPr>
          <p:nvPr/>
        </p:nvSpPr>
        <p:spPr bwMode="auto">
          <a:xfrm>
            <a:off x="27432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3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60" name="Text Box 48"/>
          <p:cNvSpPr txBox="1">
            <a:spLocks noChangeArrowheads="1"/>
          </p:cNvSpPr>
          <p:nvPr/>
        </p:nvSpPr>
        <p:spPr bwMode="auto">
          <a:xfrm>
            <a:off x="5562600" y="16002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61" name="Text Box 49"/>
          <p:cNvSpPr txBox="1">
            <a:spLocks noChangeArrowheads="1"/>
          </p:cNvSpPr>
          <p:nvPr/>
        </p:nvSpPr>
        <p:spPr bwMode="auto">
          <a:xfrm>
            <a:off x="5562600" y="5181600"/>
            <a:ext cx="1524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12 (a, c)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62" name="Oval 50"/>
          <p:cNvSpPr>
            <a:spLocks noChangeArrowheads="1"/>
          </p:cNvSpPr>
          <p:nvPr/>
        </p:nvSpPr>
        <p:spPr bwMode="auto">
          <a:xfrm>
            <a:off x="2295525" y="163830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63" name="Text Box 51"/>
          <p:cNvSpPr txBox="1">
            <a:spLocks noChangeArrowheads="1"/>
          </p:cNvSpPr>
          <p:nvPr/>
        </p:nvSpPr>
        <p:spPr bwMode="auto">
          <a:xfrm>
            <a:off x="5562600" y="1600200"/>
            <a:ext cx="1905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8 (a, c, b)</a:t>
            </a:r>
            <a:endParaRPr kumimoji="0" lang="en-US" kern="120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64" name="Oval 52"/>
          <p:cNvSpPr>
            <a:spLocks noChangeArrowheads="1"/>
          </p:cNvSpPr>
          <p:nvPr/>
        </p:nvSpPr>
        <p:spPr bwMode="auto">
          <a:xfrm>
            <a:off x="5076825" y="1619250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65" name="Text Box 53"/>
          <p:cNvSpPr txBox="1">
            <a:spLocks noChangeArrowheads="1"/>
          </p:cNvSpPr>
          <p:nvPr/>
        </p:nvSpPr>
        <p:spPr bwMode="auto">
          <a:xfrm>
            <a:off x="5581650" y="5181600"/>
            <a:ext cx="26670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10 (a, c, b, d)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66" name="Text Box 54"/>
          <p:cNvSpPr txBox="1">
            <a:spLocks noChangeArrowheads="1"/>
          </p:cNvSpPr>
          <p:nvPr/>
        </p:nvSpPr>
        <p:spPr bwMode="auto">
          <a:xfrm>
            <a:off x="6629400" y="3962400"/>
            <a:ext cx="25146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14 (a, c, b, d)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67" name="Oval 55"/>
          <p:cNvSpPr>
            <a:spLocks noChangeArrowheads="1"/>
          </p:cNvSpPr>
          <p:nvPr/>
        </p:nvSpPr>
        <p:spPr bwMode="auto">
          <a:xfrm>
            <a:off x="5133975" y="5248275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 useBgFill="1">
        <p:nvSpPr>
          <p:cNvPr id="678968" name="Text Box 56"/>
          <p:cNvSpPr txBox="1">
            <a:spLocks noChangeArrowheads="1"/>
          </p:cNvSpPr>
          <p:nvPr/>
        </p:nvSpPr>
        <p:spPr bwMode="auto">
          <a:xfrm>
            <a:off x="6505575" y="4067175"/>
            <a:ext cx="2743200" cy="519113"/>
          </a:xfrm>
          <a:prstGeom prst="rect">
            <a:avLst/>
          </a:prstGeom>
          <a:ln w="25400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0" lang="en-US" kern="1200" cap="none" spc="0" normalizeH="0" baseline="0" noProof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13 (a, c, b, d, e)</a:t>
            </a:r>
            <a:endParaRPr kumimoji="0" lang="en-US" kern="1200" cap="none" spc="0" normalizeH="0" baseline="0" noProof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8969" name="Oval 57"/>
          <p:cNvSpPr>
            <a:spLocks noChangeArrowheads="1"/>
          </p:cNvSpPr>
          <p:nvPr/>
        </p:nvSpPr>
        <p:spPr bwMode="auto">
          <a:xfrm>
            <a:off x="7058025" y="3419475"/>
            <a:ext cx="457200" cy="457200"/>
          </a:xfrm>
          <a:prstGeom prst="ellipse">
            <a:avLst/>
          </a:prstGeom>
          <a:noFill/>
          <a:ln w="25400">
            <a:solidFill>
              <a:srgbClr val="FFFF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cxnSp>
        <p:nvCxnSpPr>
          <p:cNvPr id="678970" name="AutoShape 58"/>
          <p:cNvCxnSpPr>
            <a:stCxn id="678918" idx="5"/>
            <a:endCxn id="678920" idx="1"/>
          </p:cNvCxnSpPr>
          <p:nvPr/>
        </p:nvCxnSpPr>
        <p:spPr>
          <a:xfrm>
            <a:off x="1044575" y="3711575"/>
            <a:ext cx="1492250" cy="1339850"/>
          </a:xfrm>
          <a:prstGeom prst="straightConnector1">
            <a:avLst/>
          </a:prstGeom>
          <a:ln w="889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8971" name="AutoShape 59"/>
          <p:cNvCxnSpPr>
            <a:stCxn id="678920" idx="0"/>
            <a:endCxn id="678919" idx="4"/>
          </p:cNvCxnSpPr>
          <p:nvPr/>
        </p:nvCxnSpPr>
        <p:spPr>
          <a:xfrm flipV="1">
            <a:off x="2590800" y="2286000"/>
            <a:ext cx="0" cy="2743200"/>
          </a:xfrm>
          <a:prstGeom prst="straightConnector1">
            <a:avLst/>
          </a:prstGeom>
          <a:ln w="889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8972" name="AutoShape 60"/>
          <p:cNvCxnSpPr>
            <a:stCxn id="678919" idx="6"/>
            <a:endCxn id="678922" idx="2"/>
          </p:cNvCxnSpPr>
          <p:nvPr/>
        </p:nvCxnSpPr>
        <p:spPr>
          <a:xfrm>
            <a:off x="2667000" y="2209800"/>
            <a:ext cx="2590800" cy="0"/>
          </a:xfrm>
          <a:prstGeom prst="straightConnector1">
            <a:avLst/>
          </a:prstGeom>
          <a:ln w="889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8973" name="AutoShape 61"/>
          <p:cNvCxnSpPr>
            <a:stCxn id="678922" idx="4"/>
            <a:endCxn id="678923" idx="0"/>
          </p:cNvCxnSpPr>
          <p:nvPr/>
        </p:nvCxnSpPr>
        <p:spPr>
          <a:xfrm>
            <a:off x="5334000" y="2286000"/>
            <a:ext cx="0" cy="2743200"/>
          </a:xfrm>
          <a:prstGeom prst="straightConnector1">
            <a:avLst/>
          </a:prstGeom>
          <a:ln w="889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78974" name="AutoShape 62"/>
          <p:cNvCxnSpPr>
            <a:stCxn id="678923" idx="7"/>
            <a:endCxn id="678921" idx="3"/>
          </p:cNvCxnSpPr>
          <p:nvPr/>
        </p:nvCxnSpPr>
        <p:spPr>
          <a:xfrm flipV="1">
            <a:off x="5387975" y="3711575"/>
            <a:ext cx="1492250" cy="1339850"/>
          </a:xfrm>
          <a:prstGeom prst="straightConnector1">
            <a:avLst/>
          </a:prstGeom>
          <a:ln w="889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789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789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789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789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789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789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789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89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789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789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8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78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78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78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6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99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686800" cy="495300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Theorem: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Dijkstra’s algorithm finds the length of a shortest path between two vertices in a connected simple undirected weighted graph.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Theorem: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Dijkstra’s algorithm uses 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O(n</a:t>
            </a:r>
            <a:r>
              <a:rPr kumimoji="0" lang="en-US" sz="2800" b="1" i="0" u="none" strike="noStrike" kern="1200" cap="none" spc="0" normalizeH="0" baseline="3000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)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operations (additions and comparisons) to find the length of the shortest path between two vertices in a connected simple undirected weighted graph.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ct val="2000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Please take a look at pages 492 to 496 (4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Edition), 595 to 599 (5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Edition), or 649 to 653 (6</a:t>
            </a:r>
            <a:r>
              <a:rPr kumimoji="0" lang="en-US" sz="2800" b="0" i="0" u="none" strike="noStrike" kern="1200" cap="none" spc="0" normalizeH="0" baseline="3000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th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 panose="05050102010706020507" pitchFamily="18" charset="2"/>
              </a:rPr>
              <a:t> Edition) for a comprehensive description and analysis of Dijkstra’s algorithm.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/>
              <a:uLnTx/>
              <a:uFillTx/>
              <a:latin typeface="+mn-lt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8674" name="Date Placeholder 3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28676" name="Slide Number Placeholder 5"/>
          <p:cNvSpPr txBox="1">
            <a:spLocks noGrp="1"/>
          </p:cNvSpPr>
          <p:nvPr>
            <p:ph type="sldNum" sz="quarter" idx="12"/>
          </p:nvPr>
        </p:nvSpPr>
        <p:spPr/>
        <p:txBody>
          <a:bodyPr vert="horz" wrap="square" lIns="0" tIns="0" rIns="0" bIns="0" numCol="1" anchor="ctr" anchorCtr="0" compatLnSpc="1"/>
          <a:p>
            <a:pPr mar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fld id="{9A0DB2DC-4C9A-4742-B13C-FB6460FD3503}" type="slidenum">
              <a:rPr lang="en-CA" altLang="en-US" sz="1400" dirty="0">
                <a:solidFill>
                  <a:srgbClr val="00CCFF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Times New Roman" panose="02020603050405020304" pitchFamily="18" charset="0"/>
                <a:sym typeface="Symbol" panose="05050102010706020507" pitchFamily="18" charset="2"/>
              </a:rPr>
            </a:fld>
            <a:endParaRPr lang="en-CA" altLang="en-US" sz="1400" dirty="0">
              <a:solidFill>
                <a:srgbClr val="00CCFF"/>
              </a:solidFill>
              <a:effectLst>
                <a:outerShdw blurRad="38100" dist="38100" dir="2700000">
                  <a:srgbClr val="000000"/>
                </a:outerShdw>
              </a:effectLst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8675" name="Footer Placeholder 4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>
            <a:normAutofit/>
          </a:bodyPr>
          <a:lstStyle>
            <a:lvl1pPr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1pPr>
            <a:lvl2pPr marL="742950" indent="-28575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2pPr>
            <a:lvl3pPr marL="11430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3pPr>
            <a:lvl4pPr marL="16002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4pPr>
            <a:lvl5pPr marL="2057400" indent="-228600" eaLnBrk="0" hangingPunct="0"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rgbClr val="FFFF00"/>
                </a:solidFill>
                <a:latin typeface="Arial" panose="020B0604020202020204" pitchFamily="34" charset="0"/>
                <a:sym typeface="Symbol" panose="05050102010706020507" pitchFamily="18" charset="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C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7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906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Dijkstra’s Algorithm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9939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9939">
                                            <p:txEl>
                                              <p:charRg st="0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charRg st="138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9939">
                                            <p:txEl>
                                              <p:charRg st="138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9939">
                                            <p:txEl>
                                              <p:charRg st="138" end="3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charRg st="329" end="5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9939">
                                            <p:txEl>
                                              <p:charRg st="329" end="5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9939">
                                            <p:txEl>
                                              <p:charRg st="329" end="5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Rectangle 3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4419600"/>
          </a:xfrm>
        </p:spPr>
        <p:txBody>
          <a:bodyPr vert="horz" wrap="square" lIns="91440" tIns="45720" rIns="91440" bIns="45720" anchor="t" anchorCtr="0"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Times New Roman" panose="02020603050405020304" pitchFamily="18" charset="0"/>
              </a:rPr>
              <a:t>Graph Coloring</a:t>
            </a:r>
            <a:endParaRPr lang="en-US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	These class notes are based on material from our textbook, </a:t>
            </a:r>
            <a:r>
              <a:rPr lang="en-US" altLang="en-US" sz="2800" b="1" dirty="0">
                <a:latin typeface="Times New Roman" panose="02020603050405020304" pitchFamily="18" charset="0"/>
              </a:rPr>
              <a:t>Discrete Mathematics and Its Applications</a:t>
            </a:r>
            <a:r>
              <a:rPr lang="en-US" altLang="en-US" sz="2800" dirty="0">
                <a:latin typeface="Times New Roman" panose="02020603050405020304" pitchFamily="18" charset="0"/>
              </a:rPr>
              <a:t>, by Kenneth H. Rosen, published by McGraw Hill, Boston.  They are intended for classroom use only and are </a:t>
            </a:r>
            <a:r>
              <a:rPr lang="en-US" altLang="en-US" sz="2800" b="1" dirty="0">
                <a:latin typeface="Times New Roman" panose="02020603050405020304" pitchFamily="18" charset="0"/>
              </a:rPr>
              <a:t>not</a:t>
            </a:r>
            <a:r>
              <a:rPr lang="en-US" altLang="en-US" sz="2800" dirty="0">
                <a:latin typeface="Times New Roman" panose="02020603050405020304" pitchFamily="18" charset="0"/>
              </a:rPr>
              <a:t> a substitute for reading the textbook.</a:t>
            </a: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43" name="Rectangle 3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609600"/>
          </a:xfrm>
        </p:spPr>
        <p:txBody>
          <a:bodyPr vert="horz" wrap="square" lIns="91440" tIns="45720" rIns="91440" bIns="45720" anchor="t" anchorCtr="0"/>
          <a:p>
            <a:pPr marL="0" indent="0" algn="ctr" eaLnBrk="1" hangingPunct="1">
              <a:spcAft>
                <a:spcPct val="20000"/>
              </a:spcAft>
            </a:pPr>
            <a:r>
              <a:rPr lang="en-US" altLang="en-US" sz="2800" dirty="0">
                <a:solidFill>
                  <a:srgbClr val="00FFFF"/>
                </a:solidFill>
                <a:sym typeface="Symbol" panose="05050102010706020507" pitchFamily="18" charset="2"/>
              </a:rPr>
              <a:t>Types of Graphs and Their Properties</a:t>
            </a:r>
            <a:endParaRPr lang="en-US" altLang="en-US" sz="2800" dirty="0">
              <a:sym typeface="Symbol" panose="05050102010706020507" pitchFamily="18" charset="2"/>
            </a:endParaRPr>
          </a:p>
        </p:txBody>
      </p:sp>
      <p:sp>
        <p:nvSpPr>
          <p:cNvPr id="2" name="Date Placeholder 1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Introduction to Graphs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24644" name="Rectangle 4"/>
          <p:cNvSpPr>
            <a:spLocks noChangeArrowheads="1"/>
          </p:cNvSpPr>
          <p:nvPr/>
        </p:nvSpPr>
        <p:spPr bwMode="auto">
          <a:xfrm>
            <a:off x="152400" y="1752600"/>
            <a:ext cx="1219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Type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45" name="Rectangle 5"/>
          <p:cNvSpPr>
            <a:spLocks noChangeArrowheads="1"/>
          </p:cNvSpPr>
          <p:nvPr/>
        </p:nvSpPr>
        <p:spPr bwMode="auto">
          <a:xfrm>
            <a:off x="2819400" y="1752600"/>
            <a:ext cx="1600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Edges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46" name="Rectangle 6"/>
          <p:cNvSpPr>
            <a:spLocks noChangeArrowheads="1"/>
          </p:cNvSpPr>
          <p:nvPr/>
        </p:nvSpPr>
        <p:spPr bwMode="auto">
          <a:xfrm>
            <a:off x="4876800" y="1752600"/>
            <a:ext cx="3048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Multiple Edges?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47" name="Rectangle 7"/>
          <p:cNvSpPr>
            <a:spLocks noChangeArrowheads="1"/>
          </p:cNvSpPr>
          <p:nvPr/>
        </p:nvSpPr>
        <p:spPr bwMode="auto">
          <a:xfrm>
            <a:off x="7696200" y="1752600"/>
            <a:ext cx="1600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Loops?</a:t>
            </a:r>
            <a:endParaRPr kumimoji="0" lang="en-US" sz="2800" b="1" i="0" u="none" strike="noStrike" kern="1200" cap="none" spc="0" normalizeH="0" baseline="0" noProof="0">
              <a:ln>
                <a:noFill/>
              </a:ln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48" name="Rectangle 8"/>
          <p:cNvSpPr>
            <a:spLocks noChangeArrowheads="1"/>
          </p:cNvSpPr>
          <p:nvPr/>
        </p:nvSpPr>
        <p:spPr bwMode="auto">
          <a:xfrm>
            <a:off x="152400" y="2514600"/>
            <a:ext cx="25146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simple graph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49" name="Rectangle 9"/>
          <p:cNvSpPr>
            <a:spLocks noChangeArrowheads="1"/>
          </p:cNvSpPr>
          <p:nvPr/>
        </p:nvSpPr>
        <p:spPr bwMode="auto">
          <a:xfrm>
            <a:off x="2819400" y="2514600"/>
            <a:ext cx="25146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undirected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0" name="Rectangle 10"/>
          <p:cNvSpPr>
            <a:spLocks noChangeArrowheads="1"/>
          </p:cNvSpPr>
          <p:nvPr/>
        </p:nvSpPr>
        <p:spPr bwMode="auto">
          <a:xfrm>
            <a:off x="4953000" y="2514600"/>
            <a:ext cx="762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1" name="Rectangle 11"/>
          <p:cNvSpPr>
            <a:spLocks noChangeArrowheads="1"/>
          </p:cNvSpPr>
          <p:nvPr/>
        </p:nvSpPr>
        <p:spPr bwMode="auto">
          <a:xfrm>
            <a:off x="7772400" y="2514600"/>
            <a:ext cx="762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2" name="Rectangle 12"/>
          <p:cNvSpPr>
            <a:spLocks noChangeArrowheads="1"/>
          </p:cNvSpPr>
          <p:nvPr/>
        </p:nvSpPr>
        <p:spPr bwMode="auto">
          <a:xfrm>
            <a:off x="152400" y="3200400"/>
            <a:ext cx="25146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multigraph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3" name="Rectangle 13"/>
          <p:cNvSpPr>
            <a:spLocks noChangeArrowheads="1"/>
          </p:cNvSpPr>
          <p:nvPr/>
        </p:nvSpPr>
        <p:spPr bwMode="auto">
          <a:xfrm>
            <a:off x="2819400" y="3200400"/>
            <a:ext cx="25146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undirected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4" name="Rectangle 14"/>
          <p:cNvSpPr>
            <a:spLocks noChangeArrowheads="1"/>
          </p:cNvSpPr>
          <p:nvPr/>
        </p:nvSpPr>
        <p:spPr bwMode="auto">
          <a:xfrm>
            <a:off x="4953000" y="3200400"/>
            <a:ext cx="1219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5" name="Rectangle 15"/>
          <p:cNvSpPr>
            <a:spLocks noChangeArrowheads="1"/>
          </p:cNvSpPr>
          <p:nvPr/>
        </p:nvSpPr>
        <p:spPr bwMode="auto">
          <a:xfrm>
            <a:off x="7772400" y="3200400"/>
            <a:ext cx="1219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6" name="Rectangle 16"/>
          <p:cNvSpPr>
            <a:spLocks noChangeArrowheads="1"/>
          </p:cNvSpPr>
          <p:nvPr/>
        </p:nvSpPr>
        <p:spPr bwMode="auto">
          <a:xfrm>
            <a:off x="152400" y="3886200"/>
            <a:ext cx="25146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pseudograph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7" name="Rectangle 17"/>
          <p:cNvSpPr>
            <a:spLocks noChangeArrowheads="1"/>
          </p:cNvSpPr>
          <p:nvPr/>
        </p:nvSpPr>
        <p:spPr bwMode="auto">
          <a:xfrm>
            <a:off x="2819400" y="3886200"/>
            <a:ext cx="25146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undirected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8" name="Rectangle 18"/>
          <p:cNvSpPr>
            <a:spLocks noChangeArrowheads="1"/>
          </p:cNvSpPr>
          <p:nvPr/>
        </p:nvSpPr>
        <p:spPr bwMode="auto">
          <a:xfrm>
            <a:off x="4953000" y="3886200"/>
            <a:ext cx="1143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59" name="Rectangle 19"/>
          <p:cNvSpPr>
            <a:spLocks noChangeArrowheads="1"/>
          </p:cNvSpPr>
          <p:nvPr/>
        </p:nvSpPr>
        <p:spPr bwMode="auto">
          <a:xfrm>
            <a:off x="7772400" y="3886200"/>
            <a:ext cx="11430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0" name="Rectangle 20"/>
          <p:cNvSpPr>
            <a:spLocks noChangeArrowheads="1"/>
          </p:cNvSpPr>
          <p:nvPr/>
        </p:nvSpPr>
        <p:spPr bwMode="auto">
          <a:xfrm>
            <a:off x="152400" y="4572000"/>
            <a:ext cx="2743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directed graph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1" name="Rectangle 21"/>
          <p:cNvSpPr>
            <a:spLocks noChangeArrowheads="1"/>
          </p:cNvSpPr>
          <p:nvPr/>
        </p:nvSpPr>
        <p:spPr bwMode="auto">
          <a:xfrm>
            <a:off x="2819400" y="4572000"/>
            <a:ext cx="2743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directed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2" name="Rectangle 22"/>
          <p:cNvSpPr>
            <a:spLocks noChangeArrowheads="1"/>
          </p:cNvSpPr>
          <p:nvPr/>
        </p:nvSpPr>
        <p:spPr bwMode="auto">
          <a:xfrm>
            <a:off x="4953000" y="4572000"/>
            <a:ext cx="1219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no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3" name="Rectangle 23"/>
          <p:cNvSpPr>
            <a:spLocks noChangeArrowheads="1"/>
          </p:cNvSpPr>
          <p:nvPr/>
        </p:nvSpPr>
        <p:spPr bwMode="auto">
          <a:xfrm>
            <a:off x="7772400" y="4572000"/>
            <a:ext cx="1219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 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4" name="Rectangle 24"/>
          <p:cNvSpPr>
            <a:spLocks noChangeArrowheads="1"/>
          </p:cNvSpPr>
          <p:nvPr/>
        </p:nvSpPr>
        <p:spPr bwMode="auto">
          <a:xfrm>
            <a:off x="152400" y="5257800"/>
            <a:ext cx="27432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dir. multigraph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5" name="Rectangle 25"/>
          <p:cNvSpPr>
            <a:spLocks noChangeArrowheads="1"/>
          </p:cNvSpPr>
          <p:nvPr/>
        </p:nvSpPr>
        <p:spPr bwMode="auto">
          <a:xfrm>
            <a:off x="2819400" y="5257800"/>
            <a:ext cx="1828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directed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6" name="Rectangle 26"/>
          <p:cNvSpPr>
            <a:spLocks noChangeArrowheads="1"/>
          </p:cNvSpPr>
          <p:nvPr/>
        </p:nvSpPr>
        <p:spPr bwMode="auto">
          <a:xfrm>
            <a:off x="4953000" y="5257800"/>
            <a:ext cx="1066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24667" name="Rectangle 27"/>
          <p:cNvSpPr>
            <a:spLocks noChangeArrowheads="1"/>
          </p:cNvSpPr>
          <p:nvPr/>
        </p:nvSpPr>
        <p:spPr bwMode="auto">
          <a:xfrm>
            <a:off x="7772400" y="5257800"/>
            <a:ext cx="1066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yes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4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43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24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4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24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4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24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24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24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24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24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24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24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4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24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24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24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24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24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24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4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2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2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24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24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24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24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246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246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24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246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624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6246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24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24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43" grpId="0" build="p"/>
      <p:bldP spid="624644" grpId="0"/>
      <p:bldP spid="624645" grpId="0"/>
      <p:bldP spid="624646" grpId="0"/>
      <p:bldP spid="624647" grpId="0"/>
      <p:bldP spid="624648" grpId="0"/>
      <p:bldP spid="624649" grpId="0"/>
      <p:bldP spid="624650" grpId="0"/>
      <p:bldP spid="624651" grpId="0"/>
      <p:bldP spid="624652" grpId="0"/>
      <p:bldP spid="624653" grpId="0"/>
      <p:bldP spid="624654" grpId="0"/>
      <p:bldP spid="624655" grpId="0"/>
      <p:bldP spid="624656" grpId="0"/>
      <p:bldP spid="624657" grpId="0"/>
      <p:bldP spid="624658" grpId="0"/>
      <p:bldP spid="624659" grpId="0"/>
      <p:bldP spid="624660" grpId="0"/>
      <p:bldP spid="624661" grpId="0"/>
      <p:bldP spid="624662" grpId="0"/>
      <p:bldP spid="624663" grpId="0"/>
      <p:bldP spid="624664" grpId="0"/>
      <p:bldP spid="624665" grpId="0"/>
      <p:bldP spid="624666" grpId="0"/>
      <p:bldP spid="62466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419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</a:rPr>
              <a:t>When a map is colored, two regions with a common border are customarily assigned different colors.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</a:rPr>
              <a:t>We want to use the smallest number of colors instead of just assigning every region its own color.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Introduction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7535" y="5285105"/>
            <a:ext cx="763206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A coloring of a simple graph is the assignment of a color to each vertex of the graph so that</a:t>
            </a:r>
            <a:endParaRPr lang="en-US" sz="2000"/>
          </a:p>
          <a:p>
            <a:r>
              <a:rPr lang="en-US" sz="2000"/>
              <a:t>no two adjacent vertices are assigned the same color.</a:t>
            </a:r>
            <a:endParaRPr lang="en-US" sz="200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9570" name="Rectangle 3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4196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</a:rPr>
              <a:t>It can be shown that any two-dimensional map can be painted using four colors in such a way that adjacent regions (meaning those which sharing a common boundary segment, and not just a point) are different colors.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4-Color Map Theorem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Map Coloring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5562600"/>
            <a:ext cx="8229600" cy="990600"/>
          </a:xfrm>
        </p:spPr>
        <p:txBody>
          <a:bodyPr vert="horz" wrap="square" lIns="91440" tIns="45720" rIns="91440" bIns="45720" numCol="1" anchor="t" anchorCtr="0" compatLnSpc="1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 colors are sufficient to color a map of the contiguous United States.</a:t>
            </a: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anose="05020102010507070707"/>
              <a:buChar char=""/>
              <a:defRPr/>
            </a:pPr>
            <a:r>
              <a:rPr kumimoji="0" lang="en-US" sz="18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Source of map: http://www.math.gatech.edu/~thomas/FC/fourcolor.html</a:t>
            </a:r>
            <a:endParaRPr kumimoji="0" lang="en-US" sz="18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10596" name="Picture 5" descr="usa"/>
          <p:cNvPicPr>
            <a:picLocks noGrp="1" noChangeAspect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990600" y="990600"/>
            <a:ext cx="6858000" cy="4281488"/>
          </a:xfr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1618" name="Rectangle 3"/>
          <p:cNvSpPr>
            <a:spLocks noGrp="1"/>
          </p:cNvSpPr>
          <p:nvPr>
            <p:ph idx="1"/>
          </p:nvPr>
        </p:nvSpPr>
        <p:spPr>
          <a:xfrm>
            <a:off x="152400" y="1371600"/>
            <a:ext cx="8763000" cy="5257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</a:rPr>
              <a:t>Each map in a plane can be represented by a graph.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</a:rPr>
              <a:t>Each region is represented by a vertex.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</a:rPr>
              <a:t>Edges connect to vertices if the regions represented by these vertices have a common border.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3200" dirty="0">
                <a:latin typeface="Times New Roman" panose="02020603050405020304" pitchFamily="18" charset="0"/>
              </a:rPr>
              <a:t>Two regions that touch at only one point are not considered adjacent.</a:t>
            </a:r>
            <a:endParaRPr lang="en-US" altLang="en-US" sz="32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</a:rPr>
              <a:t>The resulting graph is called the </a:t>
            </a:r>
            <a:r>
              <a:rPr lang="en-US" altLang="en-US" sz="36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dual graph</a:t>
            </a:r>
            <a:r>
              <a:rPr lang="en-US" altLang="en-US" sz="3600" dirty="0">
                <a:latin typeface="Times New Roman" panose="02020603050405020304" pitchFamily="18" charset="0"/>
              </a:rPr>
              <a:t> of the map.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144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Dual Graph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Dual Graph Examples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1371600" y="2222500"/>
            <a:ext cx="2311400" cy="1739900"/>
            <a:chOff x="544" y="1944"/>
            <a:chExt cx="1456" cy="1096"/>
          </a:xfrm>
        </p:grpSpPr>
        <p:sp>
          <p:nvSpPr>
            <p:cNvPr id="7222" name="Freeform 4"/>
            <p:cNvSpPr/>
            <p:nvPr/>
          </p:nvSpPr>
          <p:spPr bwMode="auto">
            <a:xfrm>
              <a:off x="544" y="1944"/>
              <a:ext cx="1456" cy="1096"/>
            </a:xfrm>
            <a:custGeom>
              <a:avLst/>
              <a:gdLst>
                <a:gd name="T0" fmla="*/ 944 w 1456"/>
                <a:gd name="T1" fmla="*/ 168 h 1096"/>
                <a:gd name="T2" fmla="*/ 752 w 1456"/>
                <a:gd name="T3" fmla="*/ 168 h 1096"/>
                <a:gd name="T4" fmla="*/ 416 w 1456"/>
                <a:gd name="T5" fmla="*/ 24 h 1096"/>
                <a:gd name="T6" fmla="*/ 32 w 1456"/>
                <a:gd name="T7" fmla="*/ 312 h 1096"/>
                <a:gd name="T8" fmla="*/ 224 w 1456"/>
                <a:gd name="T9" fmla="*/ 936 h 1096"/>
                <a:gd name="T10" fmla="*/ 1088 w 1456"/>
                <a:gd name="T11" fmla="*/ 1032 h 1096"/>
                <a:gd name="T12" fmla="*/ 1424 w 1456"/>
                <a:gd name="T13" fmla="*/ 552 h 1096"/>
                <a:gd name="T14" fmla="*/ 1280 w 1456"/>
                <a:gd name="T15" fmla="*/ 120 h 1096"/>
                <a:gd name="T16" fmla="*/ 944 w 1456"/>
                <a:gd name="T17" fmla="*/ 168 h 10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56"/>
                <a:gd name="T28" fmla="*/ 0 h 1096"/>
                <a:gd name="T29" fmla="*/ 1456 w 1456"/>
                <a:gd name="T30" fmla="*/ 1096 h 10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56" h="1096">
                  <a:moveTo>
                    <a:pt x="944" y="168"/>
                  </a:moveTo>
                  <a:cubicBezTo>
                    <a:pt x="856" y="176"/>
                    <a:pt x="840" y="192"/>
                    <a:pt x="752" y="168"/>
                  </a:cubicBezTo>
                  <a:cubicBezTo>
                    <a:pt x="664" y="144"/>
                    <a:pt x="536" y="0"/>
                    <a:pt x="416" y="24"/>
                  </a:cubicBezTo>
                  <a:cubicBezTo>
                    <a:pt x="296" y="48"/>
                    <a:pt x="64" y="160"/>
                    <a:pt x="32" y="312"/>
                  </a:cubicBezTo>
                  <a:cubicBezTo>
                    <a:pt x="0" y="464"/>
                    <a:pt x="48" y="816"/>
                    <a:pt x="224" y="936"/>
                  </a:cubicBezTo>
                  <a:cubicBezTo>
                    <a:pt x="400" y="1056"/>
                    <a:pt x="888" y="1096"/>
                    <a:pt x="1088" y="1032"/>
                  </a:cubicBezTo>
                  <a:cubicBezTo>
                    <a:pt x="1288" y="968"/>
                    <a:pt x="1392" y="704"/>
                    <a:pt x="1424" y="552"/>
                  </a:cubicBezTo>
                  <a:cubicBezTo>
                    <a:pt x="1456" y="400"/>
                    <a:pt x="1360" y="184"/>
                    <a:pt x="1280" y="120"/>
                  </a:cubicBezTo>
                  <a:cubicBezTo>
                    <a:pt x="1200" y="56"/>
                    <a:pt x="1032" y="160"/>
                    <a:pt x="944" y="168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3" name="Freeform 5"/>
            <p:cNvSpPr/>
            <p:nvPr/>
          </p:nvSpPr>
          <p:spPr bwMode="auto">
            <a:xfrm>
              <a:off x="576" y="2064"/>
              <a:ext cx="624" cy="264"/>
            </a:xfrm>
            <a:custGeom>
              <a:avLst/>
              <a:gdLst>
                <a:gd name="T0" fmla="*/ 0 w 624"/>
                <a:gd name="T1" fmla="*/ 144 h 264"/>
                <a:gd name="T2" fmla="*/ 288 w 624"/>
                <a:gd name="T3" fmla="*/ 240 h 264"/>
                <a:gd name="T4" fmla="*/ 624 w 624"/>
                <a:gd name="T5" fmla="*/ 0 h 264"/>
                <a:gd name="T6" fmla="*/ 0 60000 65536"/>
                <a:gd name="T7" fmla="*/ 0 60000 65536"/>
                <a:gd name="T8" fmla="*/ 0 60000 65536"/>
                <a:gd name="T9" fmla="*/ 0 w 624"/>
                <a:gd name="T10" fmla="*/ 0 h 264"/>
                <a:gd name="T11" fmla="*/ 624 w 624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264">
                  <a:moveTo>
                    <a:pt x="0" y="144"/>
                  </a:moveTo>
                  <a:cubicBezTo>
                    <a:pt x="92" y="204"/>
                    <a:pt x="184" y="264"/>
                    <a:pt x="288" y="240"/>
                  </a:cubicBezTo>
                  <a:cubicBezTo>
                    <a:pt x="392" y="216"/>
                    <a:pt x="508" y="108"/>
                    <a:pt x="62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4" name="Freeform 6"/>
            <p:cNvSpPr/>
            <p:nvPr/>
          </p:nvSpPr>
          <p:spPr bwMode="auto">
            <a:xfrm>
              <a:off x="672" y="2280"/>
              <a:ext cx="288" cy="528"/>
            </a:xfrm>
            <a:custGeom>
              <a:avLst/>
              <a:gdLst>
                <a:gd name="T0" fmla="*/ 268 w 280"/>
                <a:gd name="T1" fmla="*/ 0 h 528"/>
                <a:gd name="T2" fmla="*/ 268 w 280"/>
                <a:gd name="T3" fmla="*/ 336 h 528"/>
                <a:gd name="T4" fmla="*/ 0 w 280"/>
                <a:gd name="T5" fmla="*/ 528 h 528"/>
                <a:gd name="T6" fmla="*/ 0 60000 65536"/>
                <a:gd name="T7" fmla="*/ 0 60000 65536"/>
                <a:gd name="T8" fmla="*/ 0 60000 65536"/>
                <a:gd name="T9" fmla="*/ 0 w 280"/>
                <a:gd name="T10" fmla="*/ 0 h 528"/>
                <a:gd name="T11" fmla="*/ 280 w 28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528">
                  <a:moveTo>
                    <a:pt x="240" y="0"/>
                  </a:moveTo>
                  <a:cubicBezTo>
                    <a:pt x="260" y="124"/>
                    <a:pt x="280" y="248"/>
                    <a:pt x="240" y="336"/>
                  </a:cubicBezTo>
                  <a:cubicBezTo>
                    <a:pt x="200" y="424"/>
                    <a:pt x="100" y="476"/>
                    <a:pt x="0" y="528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5" name="Freeform 7"/>
            <p:cNvSpPr/>
            <p:nvPr/>
          </p:nvSpPr>
          <p:spPr bwMode="auto">
            <a:xfrm>
              <a:off x="912" y="2160"/>
              <a:ext cx="224" cy="432"/>
            </a:xfrm>
            <a:custGeom>
              <a:avLst/>
              <a:gdLst>
                <a:gd name="T0" fmla="*/ 0 w 224"/>
                <a:gd name="T1" fmla="*/ 432 h 432"/>
                <a:gd name="T2" fmla="*/ 192 w 224"/>
                <a:gd name="T3" fmla="*/ 336 h 432"/>
                <a:gd name="T4" fmla="*/ 192 w 224"/>
                <a:gd name="T5" fmla="*/ 0 h 432"/>
                <a:gd name="T6" fmla="*/ 0 60000 65536"/>
                <a:gd name="T7" fmla="*/ 0 60000 65536"/>
                <a:gd name="T8" fmla="*/ 0 60000 65536"/>
                <a:gd name="T9" fmla="*/ 0 w 224"/>
                <a:gd name="T10" fmla="*/ 0 h 432"/>
                <a:gd name="T11" fmla="*/ 224 w 22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432">
                  <a:moveTo>
                    <a:pt x="0" y="432"/>
                  </a:moveTo>
                  <a:cubicBezTo>
                    <a:pt x="80" y="420"/>
                    <a:pt x="160" y="408"/>
                    <a:pt x="192" y="336"/>
                  </a:cubicBezTo>
                  <a:cubicBezTo>
                    <a:pt x="224" y="264"/>
                    <a:pt x="208" y="132"/>
                    <a:pt x="19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6" name="Freeform 8"/>
            <p:cNvSpPr/>
            <p:nvPr/>
          </p:nvSpPr>
          <p:spPr bwMode="auto">
            <a:xfrm>
              <a:off x="816" y="2112"/>
              <a:ext cx="624" cy="664"/>
            </a:xfrm>
            <a:custGeom>
              <a:avLst/>
              <a:gdLst>
                <a:gd name="T0" fmla="*/ 0 w 616"/>
                <a:gd name="T1" fmla="*/ 777 h 616"/>
                <a:gd name="T2" fmla="*/ 353 w 616"/>
                <a:gd name="T3" fmla="*/ 777 h 616"/>
                <a:gd name="T4" fmla="*/ 607 w 616"/>
                <a:gd name="T5" fmla="*/ 453 h 616"/>
                <a:gd name="T6" fmla="*/ 607 w 616"/>
                <a:gd name="T7" fmla="*/ 0 h 6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16"/>
                <a:gd name="T13" fmla="*/ 0 h 616"/>
                <a:gd name="T14" fmla="*/ 616 w 616"/>
                <a:gd name="T15" fmla="*/ 616 h 6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16" h="616">
                  <a:moveTo>
                    <a:pt x="0" y="576"/>
                  </a:moveTo>
                  <a:cubicBezTo>
                    <a:pt x="120" y="596"/>
                    <a:pt x="240" y="616"/>
                    <a:pt x="336" y="576"/>
                  </a:cubicBezTo>
                  <a:cubicBezTo>
                    <a:pt x="432" y="536"/>
                    <a:pt x="536" y="432"/>
                    <a:pt x="576" y="336"/>
                  </a:cubicBezTo>
                  <a:cubicBezTo>
                    <a:pt x="616" y="240"/>
                    <a:pt x="596" y="120"/>
                    <a:pt x="57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7" name="Freeform 9"/>
            <p:cNvSpPr/>
            <p:nvPr/>
          </p:nvSpPr>
          <p:spPr bwMode="auto">
            <a:xfrm>
              <a:off x="1408" y="2272"/>
              <a:ext cx="480" cy="456"/>
            </a:xfrm>
            <a:custGeom>
              <a:avLst/>
              <a:gdLst>
                <a:gd name="T0" fmla="*/ 0 w 432"/>
                <a:gd name="T1" fmla="*/ 72 h 456"/>
                <a:gd name="T2" fmla="*/ 292 w 432"/>
                <a:gd name="T3" fmla="*/ 24 h 456"/>
                <a:gd name="T4" fmla="*/ 511 w 432"/>
                <a:gd name="T5" fmla="*/ 216 h 456"/>
                <a:gd name="T6" fmla="*/ 658 w 432"/>
                <a:gd name="T7" fmla="*/ 456 h 4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456"/>
                <a:gd name="T14" fmla="*/ 432 w 432"/>
                <a:gd name="T15" fmla="*/ 456 h 4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456">
                  <a:moveTo>
                    <a:pt x="0" y="72"/>
                  </a:moveTo>
                  <a:cubicBezTo>
                    <a:pt x="68" y="36"/>
                    <a:pt x="136" y="0"/>
                    <a:pt x="192" y="24"/>
                  </a:cubicBezTo>
                  <a:cubicBezTo>
                    <a:pt x="248" y="48"/>
                    <a:pt x="296" y="144"/>
                    <a:pt x="336" y="216"/>
                  </a:cubicBezTo>
                  <a:cubicBezTo>
                    <a:pt x="376" y="288"/>
                    <a:pt x="404" y="372"/>
                    <a:pt x="432" y="456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8" name="Freeform 10"/>
            <p:cNvSpPr/>
            <p:nvPr/>
          </p:nvSpPr>
          <p:spPr bwMode="auto">
            <a:xfrm>
              <a:off x="1320" y="2544"/>
              <a:ext cx="480" cy="152"/>
            </a:xfrm>
            <a:custGeom>
              <a:avLst/>
              <a:gdLst>
                <a:gd name="T0" fmla="*/ 0 w 480"/>
                <a:gd name="T1" fmla="*/ 48 h 152"/>
                <a:gd name="T2" fmla="*/ 192 w 480"/>
                <a:gd name="T3" fmla="*/ 144 h 152"/>
                <a:gd name="T4" fmla="*/ 480 w 480"/>
                <a:gd name="T5" fmla="*/ 0 h 152"/>
                <a:gd name="T6" fmla="*/ 0 60000 65536"/>
                <a:gd name="T7" fmla="*/ 0 60000 65536"/>
                <a:gd name="T8" fmla="*/ 0 60000 65536"/>
                <a:gd name="T9" fmla="*/ 0 w 480"/>
                <a:gd name="T10" fmla="*/ 0 h 152"/>
                <a:gd name="T11" fmla="*/ 480 w 480"/>
                <a:gd name="T12" fmla="*/ 152 h 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52">
                  <a:moveTo>
                    <a:pt x="0" y="48"/>
                  </a:moveTo>
                  <a:cubicBezTo>
                    <a:pt x="56" y="100"/>
                    <a:pt x="112" y="152"/>
                    <a:pt x="192" y="144"/>
                  </a:cubicBezTo>
                  <a:cubicBezTo>
                    <a:pt x="272" y="136"/>
                    <a:pt x="376" y="68"/>
                    <a:pt x="480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9" name="Text Box 11"/>
            <p:cNvSpPr txBox="1">
              <a:spLocks noChangeArrowheads="1"/>
            </p:cNvSpPr>
            <p:nvPr/>
          </p:nvSpPr>
          <p:spPr bwMode="auto">
            <a:xfrm>
              <a:off x="614" y="2381"/>
              <a:ext cx="25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30" name="Text Box 12"/>
            <p:cNvSpPr txBox="1">
              <a:spLocks noChangeArrowheads="1"/>
            </p:cNvSpPr>
            <p:nvPr/>
          </p:nvSpPr>
          <p:spPr bwMode="auto">
            <a:xfrm>
              <a:off x="806" y="1998"/>
              <a:ext cx="25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31" name="Text Box 13"/>
            <p:cNvSpPr txBox="1">
              <a:spLocks noChangeArrowheads="1"/>
            </p:cNvSpPr>
            <p:nvPr/>
          </p:nvSpPr>
          <p:spPr bwMode="auto">
            <a:xfrm>
              <a:off x="902" y="2189"/>
              <a:ext cx="25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32" name="Text Box 14"/>
            <p:cNvSpPr txBox="1">
              <a:spLocks noChangeArrowheads="1"/>
            </p:cNvSpPr>
            <p:nvPr/>
          </p:nvSpPr>
          <p:spPr bwMode="auto">
            <a:xfrm>
              <a:off x="1142" y="2237"/>
              <a:ext cx="25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33" name="Text Box 15"/>
            <p:cNvSpPr txBox="1">
              <a:spLocks noChangeArrowheads="1"/>
            </p:cNvSpPr>
            <p:nvPr/>
          </p:nvSpPr>
          <p:spPr bwMode="auto">
            <a:xfrm>
              <a:off x="1238" y="2669"/>
              <a:ext cx="247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34" name="Text Box 16"/>
            <p:cNvSpPr txBox="1">
              <a:spLocks noChangeArrowheads="1"/>
            </p:cNvSpPr>
            <p:nvPr/>
          </p:nvSpPr>
          <p:spPr bwMode="auto">
            <a:xfrm>
              <a:off x="1430" y="2334"/>
              <a:ext cx="235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F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35" name="Text Box 17"/>
            <p:cNvSpPr txBox="1">
              <a:spLocks noChangeArrowheads="1"/>
            </p:cNvSpPr>
            <p:nvPr/>
          </p:nvSpPr>
          <p:spPr bwMode="auto">
            <a:xfrm>
              <a:off x="1632" y="2068"/>
              <a:ext cx="262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G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4787900" y="2057400"/>
            <a:ext cx="3098800" cy="1892300"/>
            <a:chOff x="2672" y="1808"/>
            <a:chExt cx="1952" cy="1192"/>
          </a:xfrm>
        </p:grpSpPr>
        <p:sp>
          <p:nvSpPr>
            <p:cNvPr id="7212" name="Freeform 19"/>
            <p:cNvSpPr/>
            <p:nvPr/>
          </p:nvSpPr>
          <p:spPr bwMode="auto">
            <a:xfrm>
              <a:off x="2672" y="1808"/>
              <a:ext cx="1952" cy="1192"/>
            </a:xfrm>
            <a:custGeom>
              <a:avLst/>
              <a:gdLst>
                <a:gd name="T0" fmla="*/ 208 w 1952"/>
                <a:gd name="T1" fmla="*/ 304 h 1192"/>
                <a:gd name="T2" fmla="*/ 880 w 1952"/>
                <a:gd name="T3" fmla="*/ 64 h 1192"/>
                <a:gd name="T4" fmla="*/ 1744 w 1952"/>
                <a:gd name="T5" fmla="*/ 112 h 1192"/>
                <a:gd name="T6" fmla="*/ 1936 w 1952"/>
                <a:gd name="T7" fmla="*/ 736 h 1192"/>
                <a:gd name="T8" fmla="*/ 1648 w 1952"/>
                <a:gd name="T9" fmla="*/ 1120 h 1192"/>
                <a:gd name="T10" fmla="*/ 976 w 1952"/>
                <a:gd name="T11" fmla="*/ 1024 h 1192"/>
                <a:gd name="T12" fmla="*/ 592 w 1952"/>
                <a:gd name="T13" fmla="*/ 1168 h 1192"/>
                <a:gd name="T14" fmla="*/ 64 w 1952"/>
                <a:gd name="T15" fmla="*/ 880 h 1192"/>
                <a:gd name="T16" fmla="*/ 208 w 1952"/>
                <a:gd name="T17" fmla="*/ 304 h 119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952"/>
                <a:gd name="T28" fmla="*/ 0 h 1192"/>
                <a:gd name="T29" fmla="*/ 1952 w 1952"/>
                <a:gd name="T30" fmla="*/ 1192 h 119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952" h="1192">
                  <a:moveTo>
                    <a:pt x="208" y="304"/>
                  </a:moveTo>
                  <a:cubicBezTo>
                    <a:pt x="344" y="168"/>
                    <a:pt x="624" y="96"/>
                    <a:pt x="880" y="64"/>
                  </a:cubicBezTo>
                  <a:cubicBezTo>
                    <a:pt x="1136" y="32"/>
                    <a:pt x="1568" y="0"/>
                    <a:pt x="1744" y="112"/>
                  </a:cubicBezTo>
                  <a:cubicBezTo>
                    <a:pt x="1920" y="224"/>
                    <a:pt x="1952" y="568"/>
                    <a:pt x="1936" y="736"/>
                  </a:cubicBezTo>
                  <a:cubicBezTo>
                    <a:pt x="1920" y="904"/>
                    <a:pt x="1808" y="1072"/>
                    <a:pt x="1648" y="1120"/>
                  </a:cubicBezTo>
                  <a:cubicBezTo>
                    <a:pt x="1488" y="1168"/>
                    <a:pt x="1152" y="1016"/>
                    <a:pt x="976" y="1024"/>
                  </a:cubicBezTo>
                  <a:cubicBezTo>
                    <a:pt x="800" y="1032"/>
                    <a:pt x="744" y="1192"/>
                    <a:pt x="592" y="1168"/>
                  </a:cubicBezTo>
                  <a:cubicBezTo>
                    <a:pt x="440" y="1144"/>
                    <a:pt x="128" y="1024"/>
                    <a:pt x="64" y="880"/>
                  </a:cubicBezTo>
                  <a:cubicBezTo>
                    <a:pt x="0" y="736"/>
                    <a:pt x="72" y="440"/>
                    <a:pt x="208" y="304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3" name="Freeform 20"/>
            <p:cNvSpPr/>
            <p:nvPr/>
          </p:nvSpPr>
          <p:spPr bwMode="auto">
            <a:xfrm>
              <a:off x="2736" y="1968"/>
              <a:ext cx="672" cy="504"/>
            </a:xfrm>
            <a:custGeom>
              <a:avLst/>
              <a:gdLst>
                <a:gd name="T0" fmla="*/ 0 w 672"/>
                <a:gd name="T1" fmla="*/ 384 h 504"/>
                <a:gd name="T2" fmla="*/ 336 w 672"/>
                <a:gd name="T3" fmla="*/ 432 h 504"/>
                <a:gd name="T4" fmla="*/ 624 w 672"/>
                <a:gd name="T5" fmla="*/ 480 h 504"/>
                <a:gd name="T6" fmla="*/ 624 w 672"/>
                <a:gd name="T7" fmla="*/ 288 h 504"/>
                <a:gd name="T8" fmla="*/ 432 w 672"/>
                <a:gd name="T9" fmla="*/ 0 h 5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504"/>
                <a:gd name="T17" fmla="*/ 672 w 672"/>
                <a:gd name="T18" fmla="*/ 504 h 5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504">
                  <a:moveTo>
                    <a:pt x="0" y="384"/>
                  </a:moveTo>
                  <a:cubicBezTo>
                    <a:pt x="116" y="400"/>
                    <a:pt x="232" y="416"/>
                    <a:pt x="336" y="432"/>
                  </a:cubicBezTo>
                  <a:cubicBezTo>
                    <a:pt x="440" y="448"/>
                    <a:pt x="576" y="504"/>
                    <a:pt x="624" y="480"/>
                  </a:cubicBezTo>
                  <a:cubicBezTo>
                    <a:pt x="672" y="456"/>
                    <a:pt x="656" y="368"/>
                    <a:pt x="624" y="288"/>
                  </a:cubicBezTo>
                  <a:cubicBezTo>
                    <a:pt x="592" y="208"/>
                    <a:pt x="512" y="104"/>
                    <a:pt x="432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4" name="Freeform 21"/>
            <p:cNvSpPr/>
            <p:nvPr/>
          </p:nvSpPr>
          <p:spPr bwMode="auto">
            <a:xfrm>
              <a:off x="3344" y="1960"/>
              <a:ext cx="1104" cy="424"/>
            </a:xfrm>
            <a:custGeom>
              <a:avLst/>
              <a:gdLst>
                <a:gd name="T0" fmla="*/ 0 w 1104"/>
                <a:gd name="T1" fmla="*/ 240 h 424"/>
                <a:gd name="T2" fmla="*/ 480 w 1104"/>
                <a:gd name="T3" fmla="*/ 384 h 424"/>
                <a:gd name="T4" fmla="*/ 1104 w 1104"/>
                <a:gd name="T5" fmla="*/ 0 h 424"/>
                <a:gd name="T6" fmla="*/ 0 60000 65536"/>
                <a:gd name="T7" fmla="*/ 0 60000 65536"/>
                <a:gd name="T8" fmla="*/ 0 60000 65536"/>
                <a:gd name="T9" fmla="*/ 0 w 1104"/>
                <a:gd name="T10" fmla="*/ 0 h 424"/>
                <a:gd name="T11" fmla="*/ 1104 w 1104"/>
                <a:gd name="T12" fmla="*/ 424 h 4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424">
                  <a:moveTo>
                    <a:pt x="0" y="240"/>
                  </a:moveTo>
                  <a:cubicBezTo>
                    <a:pt x="148" y="332"/>
                    <a:pt x="296" y="424"/>
                    <a:pt x="480" y="384"/>
                  </a:cubicBezTo>
                  <a:cubicBezTo>
                    <a:pt x="664" y="344"/>
                    <a:pt x="1000" y="64"/>
                    <a:pt x="1104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5" name="Freeform 22"/>
            <p:cNvSpPr/>
            <p:nvPr/>
          </p:nvSpPr>
          <p:spPr bwMode="auto">
            <a:xfrm rot="-425035">
              <a:off x="3074" y="2256"/>
              <a:ext cx="1104" cy="352"/>
            </a:xfrm>
            <a:custGeom>
              <a:avLst/>
              <a:gdLst>
                <a:gd name="T0" fmla="*/ 69 w 912"/>
                <a:gd name="T1" fmla="*/ 57 h 400"/>
                <a:gd name="T2" fmla="*/ 172 w 912"/>
                <a:gd name="T3" fmla="*/ 202 h 400"/>
                <a:gd name="T4" fmla="*/ 1100 w 912"/>
                <a:gd name="T5" fmla="*/ 230 h 400"/>
                <a:gd name="T6" fmla="*/ 1822 w 912"/>
                <a:gd name="T7" fmla="*/ 144 h 400"/>
                <a:gd name="T8" fmla="*/ 1924 w 912"/>
                <a:gd name="T9" fmla="*/ 0 h 4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400"/>
                <a:gd name="T17" fmla="*/ 912 w 912"/>
                <a:gd name="T18" fmla="*/ 400 h 4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400">
                  <a:moveTo>
                    <a:pt x="32" y="96"/>
                  </a:moveTo>
                  <a:cubicBezTo>
                    <a:pt x="16" y="192"/>
                    <a:pt x="0" y="288"/>
                    <a:pt x="80" y="336"/>
                  </a:cubicBezTo>
                  <a:cubicBezTo>
                    <a:pt x="160" y="384"/>
                    <a:pt x="384" y="400"/>
                    <a:pt x="512" y="384"/>
                  </a:cubicBezTo>
                  <a:cubicBezTo>
                    <a:pt x="640" y="368"/>
                    <a:pt x="784" y="304"/>
                    <a:pt x="848" y="240"/>
                  </a:cubicBezTo>
                  <a:cubicBezTo>
                    <a:pt x="912" y="176"/>
                    <a:pt x="904" y="88"/>
                    <a:pt x="896" y="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6" name="Freeform 23"/>
            <p:cNvSpPr/>
            <p:nvPr/>
          </p:nvSpPr>
          <p:spPr bwMode="auto">
            <a:xfrm>
              <a:off x="3552" y="2600"/>
              <a:ext cx="96" cy="240"/>
            </a:xfrm>
            <a:custGeom>
              <a:avLst/>
              <a:gdLst>
                <a:gd name="T0" fmla="*/ 0 w 48"/>
                <a:gd name="T1" fmla="*/ 0 h 144"/>
                <a:gd name="T2" fmla="*/ 768 w 48"/>
                <a:gd name="T3" fmla="*/ 742 h 144"/>
                <a:gd name="T4" fmla="*/ 0 w 48"/>
                <a:gd name="T5" fmla="*/ 1112 h 144"/>
                <a:gd name="T6" fmla="*/ 0 60000 65536"/>
                <a:gd name="T7" fmla="*/ 0 60000 65536"/>
                <a:gd name="T8" fmla="*/ 0 60000 65536"/>
                <a:gd name="T9" fmla="*/ 0 w 48"/>
                <a:gd name="T10" fmla="*/ 0 h 144"/>
                <a:gd name="T11" fmla="*/ 48 w 4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" h="144">
                  <a:moveTo>
                    <a:pt x="0" y="0"/>
                  </a:moveTo>
                  <a:cubicBezTo>
                    <a:pt x="24" y="36"/>
                    <a:pt x="48" y="72"/>
                    <a:pt x="48" y="96"/>
                  </a:cubicBezTo>
                  <a:cubicBezTo>
                    <a:pt x="48" y="120"/>
                    <a:pt x="24" y="132"/>
                    <a:pt x="0" y="144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7" name="Text Box 24"/>
            <p:cNvSpPr txBox="1">
              <a:spLocks noChangeArrowheads="1"/>
            </p:cNvSpPr>
            <p:nvPr/>
          </p:nvSpPr>
          <p:spPr bwMode="auto">
            <a:xfrm>
              <a:off x="2918" y="2045"/>
              <a:ext cx="250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A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8" name="Text Box 25"/>
            <p:cNvSpPr txBox="1">
              <a:spLocks noChangeArrowheads="1"/>
            </p:cNvSpPr>
            <p:nvPr/>
          </p:nvSpPr>
          <p:spPr bwMode="auto">
            <a:xfrm>
              <a:off x="3590" y="1854"/>
              <a:ext cx="25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9" name="Text Box 26"/>
            <p:cNvSpPr txBox="1">
              <a:spLocks noChangeArrowheads="1"/>
            </p:cNvSpPr>
            <p:nvPr/>
          </p:nvSpPr>
          <p:spPr bwMode="auto">
            <a:xfrm>
              <a:off x="3494" y="2334"/>
              <a:ext cx="254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0" name="Text Box 27"/>
            <p:cNvSpPr txBox="1">
              <a:spLocks noChangeArrowheads="1"/>
            </p:cNvSpPr>
            <p:nvPr/>
          </p:nvSpPr>
          <p:spPr bwMode="auto">
            <a:xfrm>
              <a:off x="2928" y="2500"/>
              <a:ext cx="25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D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21" name="Text Box 28"/>
            <p:cNvSpPr txBox="1">
              <a:spLocks noChangeArrowheads="1"/>
            </p:cNvSpPr>
            <p:nvPr/>
          </p:nvSpPr>
          <p:spPr bwMode="auto">
            <a:xfrm>
              <a:off x="4118" y="2430"/>
              <a:ext cx="247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4" name="Group 29"/>
          <p:cNvGrpSpPr/>
          <p:nvPr/>
        </p:nvGrpSpPr>
        <p:grpSpPr>
          <a:xfrm>
            <a:off x="5100638" y="4419600"/>
            <a:ext cx="2747962" cy="1917700"/>
            <a:chOff x="3213" y="2784"/>
            <a:chExt cx="1731" cy="1208"/>
          </a:xfrm>
        </p:grpSpPr>
        <p:sp>
          <p:nvSpPr>
            <p:cNvPr id="7198" name="Oval 30"/>
            <p:cNvSpPr>
              <a:spLocks noChangeAspect="1" noChangeArrowheads="1"/>
            </p:cNvSpPr>
            <p:nvPr/>
          </p:nvSpPr>
          <p:spPr bwMode="auto">
            <a:xfrm>
              <a:off x="3744" y="2888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9" name="Oval 31"/>
            <p:cNvSpPr>
              <a:spLocks noChangeAspect="1" noChangeArrowheads="1"/>
            </p:cNvSpPr>
            <p:nvPr/>
          </p:nvSpPr>
          <p:spPr bwMode="auto">
            <a:xfrm>
              <a:off x="4032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0" name="Oval 32"/>
            <p:cNvSpPr>
              <a:spLocks noChangeAspect="1" noChangeArrowheads="1"/>
            </p:cNvSpPr>
            <p:nvPr/>
          </p:nvSpPr>
          <p:spPr bwMode="auto">
            <a:xfrm>
              <a:off x="4629" y="3312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1" name="Oval 33"/>
            <p:cNvSpPr>
              <a:spLocks noChangeAspect="1" noChangeArrowheads="1"/>
            </p:cNvSpPr>
            <p:nvPr/>
          </p:nvSpPr>
          <p:spPr bwMode="auto">
            <a:xfrm>
              <a:off x="3525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2" name="Oval 34"/>
            <p:cNvSpPr>
              <a:spLocks noChangeAspect="1" noChangeArrowheads="1"/>
            </p:cNvSpPr>
            <p:nvPr/>
          </p:nvSpPr>
          <p:spPr bwMode="auto">
            <a:xfrm>
              <a:off x="3861" y="3752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 flipV="1">
              <a:off x="3552" y="2936"/>
              <a:ext cx="24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>
              <a:off x="3792" y="2936"/>
              <a:ext cx="272" cy="40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5" name="Line 37"/>
            <p:cNvSpPr>
              <a:spLocks noChangeShapeType="1"/>
            </p:cNvSpPr>
            <p:nvPr/>
          </p:nvSpPr>
          <p:spPr bwMode="auto">
            <a:xfrm>
              <a:off x="3792" y="2936"/>
              <a:ext cx="864" cy="38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auto">
            <a:xfrm flipV="1">
              <a:off x="3544" y="3360"/>
              <a:ext cx="1104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7" name="Line 39"/>
            <p:cNvSpPr>
              <a:spLocks noChangeShapeType="1"/>
            </p:cNvSpPr>
            <p:nvPr/>
          </p:nvSpPr>
          <p:spPr bwMode="auto">
            <a:xfrm flipH="1">
              <a:off x="3888" y="3368"/>
              <a:ext cx="184" cy="4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8" name="Line 40"/>
            <p:cNvSpPr>
              <a:spLocks noChangeShapeType="1"/>
            </p:cNvSpPr>
            <p:nvPr/>
          </p:nvSpPr>
          <p:spPr bwMode="auto">
            <a:xfrm>
              <a:off x="3552" y="3368"/>
              <a:ext cx="33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09" name="Line 41"/>
            <p:cNvSpPr>
              <a:spLocks noChangeShapeType="1"/>
            </p:cNvSpPr>
            <p:nvPr/>
          </p:nvSpPr>
          <p:spPr bwMode="auto">
            <a:xfrm flipV="1">
              <a:off x="3888" y="3360"/>
              <a:ext cx="768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0" name="Text Box 42"/>
            <p:cNvSpPr txBox="1">
              <a:spLocks noChangeArrowheads="1"/>
            </p:cNvSpPr>
            <p:nvPr/>
          </p:nvSpPr>
          <p:spPr bwMode="auto">
            <a:xfrm>
              <a:off x="3213" y="2784"/>
              <a:ext cx="1731" cy="120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     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b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a                      e 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            d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211" name="Text Box 43"/>
            <p:cNvSpPr txBox="1">
              <a:spLocks noChangeArrowheads="1"/>
            </p:cNvSpPr>
            <p:nvPr/>
          </p:nvSpPr>
          <p:spPr bwMode="auto">
            <a:xfrm>
              <a:off x="4048" y="3303"/>
              <a:ext cx="268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c</a:t>
              </a: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ahoma" panose="020B0604030504040204" pitchFamily="34" charset="0"/>
                  <a:ea typeface="+mn-ea"/>
                  <a:cs typeface="+mn-cs"/>
                  <a:sym typeface="Symbol" panose="05050102010706020507" pitchFamily="18" charset="2"/>
                </a:rPr>
                <a:t> 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838200" y="4191000"/>
            <a:ext cx="3236913" cy="2282825"/>
            <a:chOff x="528" y="2640"/>
            <a:chExt cx="2039" cy="1438"/>
          </a:xfrm>
        </p:grpSpPr>
        <p:sp>
          <p:nvSpPr>
            <p:cNvPr id="7177" name="Text Box 45"/>
            <p:cNvSpPr txBox="1">
              <a:spLocks noChangeArrowheads="1"/>
            </p:cNvSpPr>
            <p:nvPr/>
          </p:nvSpPr>
          <p:spPr bwMode="auto">
            <a:xfrm>
              <a:off x="1190" y="2918"/>
              <a:ext cx="266" cy="28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c 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78" name="Oval 46"/>
            <p:cNvSpPr>
              <a:spLocks noChangeAspect="1" noChangeArrowheads="1"/>
            </p:cNvSpPr>
            <p:nvPr/>
          </p:nvSpPr>
          <p:spPr bwMode="auto">
            <a:xfrm>
              <a:off x="1173" y="2784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79" name="Line 47"/>
            <p:cNvSpPr>
              <a:spLocks noChangeShapeType="1"/>
            </p:cNvSpPr>
            <p:nvPr/>
          </p:nvSpPr>
          <p:spPr bwMode="auto">
            <a:xfrm flipV="1">
              <a:off x="864" y="3176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0" name="Line 48"/>
            <p:cNvSpPr>
              <a:spLocks noChangeShapeType="1"/>
            </p:cNvSpPr>
            <p:nvPr/>
          </p:nvSpPr>
          <p:spPr bwMode="auto">
            <a:xfrm>
              <a:off x="1200" y="2792"/>
              <a:ext cx="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1" name="Line 49"/>
            <p:cNvSpPr>
              <a:spLocks noChangeShapeType="1"/>
            </p:cNvSpPr>
            <p:nvPr/>
          </p:nvSpPr>
          <p:spPr bwMode="auto">
            <a:xfrm flipV="1">
              <a:off x="864" y="2792"/>
              <a:ext cx="336" cy="6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2" name="Line 50"/>
            <p:cNvSpPr>
              <a:spLocks noChangeShapeType="1"/>
            </p:cNvSpPr>
            <p:nvPr/>
          </p:nvSpPr>
          <p:spPr bwMode="auto">
            <a:xfrm>
              <a:off x="1248" y="284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3" name="Line 51"/>
            <p:cNvSpPr>
              <a:spLocks noChangeShapeType="1"/>
            </p:cNvSpPr>
            <p:nvPr/>
          </p:nvSpPr>
          <p:spPr bwMode="auto">
            <a:xfrm>
              <a:off x="1200" y="3176"/>
              <a:ext cx="57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4" name="Line 52"/>
            <p:cNvSpPr>
              <a:spLocks noChangeShapeType="1"/>
            </p:cNvSpPr>
            <p:nvPr/>
          </p:nvSpPr>
          <p:spPr bwMode="auto">
            <a:xfrm flipV="1">
              <a:off x="864" y="3368"/>
              <a:ext cx="14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5" name="Line 53"/>
            <p:cNvSpPr>
              <a:spLocks noChangeShapeType="1"/>
            </p:cNvSpPr>
            <p:nvPr/>
          </p:nvSpPr>
          <p:spPr bwMode="auto">
            <a:xfrm>
              <a:off x="1776" y="3416"/>
              <a:ext cx="288" cy="4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6" name="Line 54"/>
            <p:cNvSpPr>
              <a:spLocks noChangeShapeType="1"/>
            </p:cNvSpPr>
            <p:nvPr/>
          </p:nvSpPr>
          <p:spPr bwMode="auto">
            <a:xfrm>
              <a:off x="1776" y="33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7" name="Line 55"/>
            <p:cNvSpPr>
              <a:spLocks noChangeShapeType="1"/>
            </p:cNvSpPr>
            <p:nvPr/>
          </p:nvSpPr>
          <p:spPr bwMode="auto">
            <a:xfrm flipH="1">
              <a:off x="2064" y="3368"/>
              <a:ext cx="288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8" name="Line 56"/>
            <p:cNvSpPr>
              <a:spLocks noChangeShapeType="1"/>
            </p:cNvSpPr>
            <p:nvPr/>
          </p:nvSpPr>
          <p:spPr bwMode="auto">
            <a:xfrm flipH="1">
              <a:off x="2064" y="3360"/>
              <a:ext cx="33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89" name="Line 57"/>
            <p:cNvSpPr>
              <a:spLocks noChangeShapeType="1"/>
            </p:cNvSpPr>
            <p:nvPr/>
          </p:nvSpPr>
          <p:spPr bwMode="auto">
            <a:xfrm>
              <a:off x="2064" y="3608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0" name="Text Box 58"/>
            <p:cNvSpPr txBox="1">
              <a:spLocks noChangeArrowheads="1"/>
            </p:cNvSpPr>
            <p:nvPr/>
          </p:nvSpPr>
          <p:spPr bwMode="auto">
            <a:xfrm>
              <a:off x="528" y="2640"/>
              <a:ext cx="2039" cy="1438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      b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       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a             d     f      g 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sz="2400" b="0" i="1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rPr>
                <a:t>                          e</a:t>
              </a:r>
              <a:endParaRPr kumimoji="0" lang="en-US" sz="2400" b="0" i="1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ookman Old Style" panose="02050604050505020204" pitchFamily="18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1" name="Line 59"/>
            <p:cNvSpPr>
              <a:spLocks noChangeShapeType="1"/>
            </p:cNvSpPr>
            <p:nvPr/>
          </p:nvSpPr>
          <p:spPr bwMode="auto">
            <a:xfrm>
              <a:off x="864" y="3376"/>
              <a:ext cx="1208" cy="5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2" name="Oval 60"/>
            <p:cNvSpPr>
              <a:spLocks noChangeAspect="1" noChangeArrowheads="1"/>
            </p:cNvSpPr>
            <p:nvPr/>
          </p:nvSpPr>
          <p:spPr bwMode="auto">
            <a:xfrm>
              <a:off x="1173" y="3141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3" name="Oval 61"/>
            <p:cNvSpPr>
              <a:spLocks noChangeAspect="1" noChangeArrowheads="1"/>
            </p:cNvSpPr>
            <p:nvPr/>
          </p:nvSpPr>
          <p:spPr bwMode="auto">
            <a:xfrm>
              <a:off x="837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4" name="Oval 62"/>
            <p:cNvSpPr>
              <a:spLocks noChangeAspect="1" noChangeArrowheads="1"/>
            </p:cNvSpPr>
            <p:nvPr/>
          </p:nvSpPr>
          <p:spPr bwMode="auto">
            <a:xfrm>
              <a:off x="1728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5" name="Oval 63"/>
            <p:cNvSpPr>
              <a:spLocks noChangeAspect="1" noChangeArrowheads="1"/>
            </p:cNvSpPr>
            <p:nvPr/>
          </p:nvSpPr>
          <p:spPr bwMode="auto">
            <a:xfrm>
              <a:off x="2352" y="3333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6" name="Oval 64"/>
            <p:cNvSpPr>
              <a:spLocks noChangeAspect="1" noChangeArrowheads="1"/>
            </p:cNvSpPr>
            <p:nvPr/>
          </p:nvSpPr>
          <p:spPr bwMode="auto">
            <a:xfrm>
              <a:off x="2016" y="3525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7197" name="Oval 65"/>
            <p:cNvSpPr>
              <a:spLocks noChangeAspect="1" noChangeArrowheads="1"/>
            </p:cNvSpPr>
            <p:nvPr/>
          </p:nvSpPr>
          <p:spPr bwMode="auto">
            <a:xfrm>
              <a:off x="2016" y="3840"/>
              <a:ext cx="75" cy="75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sp>
        <p:nvSpPr>
          <p:cNvPr id="7175" name="Line 66"/>
          <p:cNvSpPr>
            <a:spLocks noChangeShapeType="1"/>
          </p:cNvSpPr>
          <p:nvPr/>
        </p:nvSpPr>
        <p:spPr bwMode="auto">
          <a:xfrm>
            <a:off x="2514600" y="40386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7176" name="Line 67"/>
          <p:cNvSpPr>
            <a:spLocks noChangeShapeType="1"/>
          </p:cNvSpPr>
          <p:nvPr/>
        </p:nvSpPr>
        <p:spPr bwMode="auto">
          <a:xfrm>
            <a:off x="6477000" y="4038600"/>
            <a:ext cx="0" cy="4572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6" name="Rectangle 3"/>
          <p:cNvSpPr>
            <a:spLocks noGrp="1"/>
          </p:cNvSpPr>
          <p:nvPr>
            <p:ph idx="1"/>
          </p:nvPr>
        </p:nvSpPr>
        <p:spPr>
          <a:xfrm>
            <a:off x="152400" y="1447800"/>
            <a:ext cx="8763000" cy="5257800"/>
          </a:xfrm>
        </p:spPr>
        <p:txBody>
          <a:bodyPr vert="horz" wrap="square" lIns="0" tIns="45720" rIns="0" bIns="45720" anchor="t" anchorCtr="0"/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</a:rPr>
              <a:t>A </a:t>
            </a:r>
            <a:r>
              <a:rPr lang="en-US" altLang="en-US" sz="36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coloring</a:t>
            </a:r>
            <a:r>
              <a:rPr lang="en-US" altLang="en-US" sz="3600" dirty="0">
                <a:latin typeface="Times New Roman" panose="02020603050405020304" pitchFamily="18" charset="0"/>
              </a:rPr>
              <a:t> of a simple graph is the assignment of a color to each vertex of the graph so that no two adjacent vertices are assigned the same color.</a:t>
            </a:r>
            <a:endParaRPr lang="en-US" altLang="en-US" sz="36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</a:rPr>
              <a:t>The </a:t>
            </a:r>
            <a:r>
              <a:rPr lang="en-US" altLang="en-US" sz="36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chromatic number</a:t>
            </a:r>
            <a:r>
              <a:rPr lang="en-US" altLang="en-US" sz="3600" dirty="0">
                <a:latin typeface="Times New Roman" panose="02020603050405020304" pitchFamily="18" charset="0"/>
              </a:rPr>
              <a:t> of a graph is the least number of colors needed for a coloring of the graph.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Graph Coloring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9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00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en-US" i="1" dirty="0">
                <a:latin typeface="Times New Roman" panose="02020603050405020304" pitchFamily="18" charset="0"/>
              </a:rPr>
              <a:t>The chromatic number of a planar graph is no greater than four.</a:t>
            </a:r>
            <a:endParaRPr lang="en-US" altLang="en-US" i="1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The Four Color Theorem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20" name="TextBox 3"/>
          <p:cNvSpPr txBox="1">
            <a:spLocks noChangeArrowheads="1"/>
          </p:cNvSpPr>
          <p:nvPr/>
        </p:nvSpPr>
        <p:spPr bwMode="auto">
          <a:xfrm>
            <a:off x="488950" y="2819400"/>
            <a:ext cx="8839200" cy="29860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It was originally posed as a conjecture in the 1850s.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It was finally proved by two American mathematicians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Kenneth Apple and Wolfgang Haken in 1976.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This is the first mathematical theorem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that has been proven with help of computers.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They showed that if the theorem is false, there must be a counterexample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of one of approximately 2000 types.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They used computers to show that none of these counterexamples exists.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Example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8327" name="Text Box 23"/>
          <p:cNvSpPr txBox="1">
            <a:spLocks noChangeArrowheads="1"/>
          </p:cNvSpPr>
          <p:nvPr/>
        </p:nvSpPr>
        <p:spPr bwMode="auto">
          <a:xfrm>
            <a:off x="4572000" y="2438400"/>
            <a:ext cx="4343400" cy="3990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The chromatic number must be at least 3 since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a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,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b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, and </a:t>
            </a:r>
            <a:r>
              <a:rPr kumimoji="0" lang="en-US" sz="32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c</a:t>
            </a: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must be assigned different colors. So Let’s try 3 colors first.  3 colors work, so the chromatic number of this graph is 3.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244" name="Rectangle 25"/>
          <p:cNvSpPr>
            <a:spLocks noChangeArrowheads="1"/>
          </p:cNvSpPr>
          <p:nvPr/>
        </p:nvSpPr>
        <p:spPr bwMode="auto">
          <a:xfrm>
            <a:off x="304800" y="1219200"/>
            <a:ext cx="8458200" cy="15240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sz="36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What is the chromatic number of the graph shown below?   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grpSp>
        <p:nvGrpSpPr>
          <p:cNvPr id="116741" name="Group 33"/>
          <p:cNvGrpSpPr/>
          <p:nvPr/>
        </p:nvGrpSpPr>
        <p:grpSpPr>
          <a:xfrm>
            <a:off x="968375" y="3284538"/>
            <a:ext cx="3387725" cy="1920875"/>
            <a:chOff x="610" y="2069"/>
            <a:chExt cx="2134" cy="1210"/>
          </a:xfrm>
        </p:grpSpPr>
        <p:grpSp>
          <p:nvGrpSpPr>
            <p:cNvPr id="116742" name="Group 2"/>
            <p:cNvGrpSpPr/>
            <p:nvPr/>
          </p:nvGrpSpPr>
          <p:grpSpPr>
            <a:xfrm>
              <a:off x="610" y="2069"/>
              <a:ext cx="2134" cy="1210"/>
              <a:chOff x="576" y="1771"/>
              <a:chExt cx="2134" cy="1210"/>
            </a:xfrm>
          </p:grpSpPr>
          <p:grpSp>
            <p:nvGrpSpPr>
              <p:cNvPr id="116750" name="Group 3"/>
              <p:cNvGrpSpPr/>
              <p:nvPr/>
            </p:nvGrpSpPr>
            <p:grpSpPr>
              <a:xfrm>
                <a:off x="730" y="1904"/>
                <a:ext cx="1680" cy="864"/>
                <a:chOff x="704" y="3296"/>
                <a:chExt cx="1416" cy="608"/>
              </a:xfrm>
            </p:grpSpPr>
            <p:sp>
              <p:nvSpPr>
                <p:cNvPr id="10256" name="Line 4"/>
                <p:cNvSpPr>
                  <a:spLocks noChangeShapeType="1"/>
                </p:cNvSpPr>
                <p:nvPr/>
              </p:nvSpPr>
              <p:spPr bwMode="auto">
                <a:xfrm>
                  <a:off x="1056" y="3312"/>
                  <a:ext cx="7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57" name="Line 5"/>
                <p:cNvSpPr>
                  <a:spLocks noChangeShapeType="1"/>
                </p:cNvSpPr>
                <p:nvPr/>
              </p:nvSpPr>
              <p:spPr bwMode="auto">
                <a:xfrm>
                  <a:off x="1056" y="3312"/>
                  <a:ext cx="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58" name="Line 6"/>
                <p:cNvSpPr>
                  <a:spLocks noChangeShapeType="1"/>
                </p:cNvSpPr>
                <p:nvPr/>
              </p:nvSpPr>
              <p:spPr bwMode="auto">
                <a:xfrm>
                  <a:off x="1056" y="3888"/>
                  <a:ext cx="7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59" name="Line 7"/>
                <p:cNvSpPr>
                  <a:spLocks noChangeShapeType="1"/>
                </p:cNvSpPr>
                <p:nvPr/>
              </p:nvSpPr>
              <p:spPr bwMode="auto">
                <a:xfrm>
                  <a:off x="1776" y="3312"/>
                  <a:ext cx="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0" name="Line 8"/>
                <p:cNvSpPr>
                  <a:spLocks noChangeShapeType="1"/>
                </p:cNvSpPr>
                <p:nvPr/>
              </p:nvSpPr>
              <p:spPr bwMode="auto">
                <a:xfrm>
                  <a:off x="1056" y="3312"/>
                  <a:ext cx="72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1" name="Line 9"/>
                <p:cNvSpPr>
                  <a:spLocks noChangeShapeType="1"/>
                </p:cNvSpPr>
                <p:nvPr/>
              </p:nvSpPr>
              <p:spPr bwMode="auto">
                <a:xfrm flipV="1">
                  <a:off x="1056" y="3312"/>
                  <a:ext cx="720" cy="57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720" y="3312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3" name="Line 11"/>
                <p:cNvSpPr>
                  <a:spLocks noChangeShapeType="1"/>
                </p:cNvSpPr>
                <p:nvPr/>
              </p:nvSpPr>
              <p:spPr bwMode="auto">
                <a:xfrm>
                  <a:off x="720" y="3600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4" name="Line 12"/>
                <p:cNvSpPr>
                  <a:spLocks noChangeShapeType="1"/>
                </p:cNvSpPr>
                <p:nvPr/>
              </p:nvSpPr>
              <p:spPr bwMode="auto">
                <a:xfrm>
                  <a:off x="1776" y="3312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5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1776" y="3600"/>
                  <a:ext cx="336" cy="28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6" name="Oval 14"/>
                <p:cNvSpPr>
                  <a:spLocks noChangeArrowheads="1"/>
                </p:cNvSpPr>
                <p:nvPr/>
              </p:nvSpPr>
              <p:spPr bwMode="auto">
                <a:xfrm>
                  <a:off x="704" y="356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7" name="Oval 15"/>
                <p:cNvSpPr>
                  <a:spLocks noChangeArrowheads="1"/>
                </p:cNvSpPr>
                <p:nvPr/>
              </p:nvSpPr>
              <p:spPr bwMode="auto">
                <a:xfrm>
                  <a:off x="1040" y="32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8" name="Oval 16"/>
                <p:cNvSpPr>
                  <a:spLocks noChangeArrowheads="1"/>
                </p:cNvSpPr>
                <p:nvPr/>
              </p:nvSpPr>
              <p:spPr bwMode="auto">
                <a:xfrm>
                  <a:off x="1752" y="329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69" name="Oval 17"/>
                <p:cNvSpPr>
                  <a:spLocks noChangeArrowheads="1"/>
                </p:cNvSpPr>
                <p:nvPr/>
              </p:nvSpPr>
              <p:spPr bwMode="auto">
                <a:xfrm>
                  <a:off x="2072" y="357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70" name="Oval 18"/>
                <p:cNvSpPr>
                  <a:spLocks noChangeArrowheads="1"/>
                </p:cNvSpPr>
                <p:nvPr/>
              </p:nvSpPr>
              <p:spPr bwMode="auto">
                <a:xfrm>
                  <a:off x="1392" y="35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71" name="Oval 19"/>
                <p:cNvSpPr>
                  <a:spLocks noChangeArrowheads="1"/>
                </p:cNvSpPr>
                <p:nvPr/>
              </p:nvSpPr>
              <p:spPr bwMode="auto">
                <a:xfrm>
                  <a:off x="1760" y="38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0272" name="Oval 20"/>
                <p:cNvSpPr>
                  <a:spLocks noChangeArrowheads="1"/>
                </p:cNvSpPr>
                <p:nvPr/>
              </p:nvSpPr>
              <p:spPr bwMode="auto">
                <a:xfrm>
                  <a:off x="1040" y="38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25400">
                  <a:solidFill>
                    <a:schemeClr val="tx1"/>
                  </a:solidFill>
                  <a:miter lim="800000"/>
                </a:ln>
              </p:spPr>
              <p:txBody>
                <a:bodyPr wrap="none" lIns="0" rIns="182880" anchor="ctr"/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Arial" panose="020B0604020202020204" pitchFamily="34" charset="0"/>
                    <a:ea typeface="+mn-ea"/>
                    <a:cs typeface="+mn-cs"/>
                    <a:sym typeface="Symbol" panose="05050102010706020507" pitchFamily="18" charset="2"/>
                  </a:endParaRPr>
                </a:p>
              </p:txBody>
            </p:sp>
          </p:grpSp>
          <p:sp>
            <p:nvSpPr>
              <p:cNvPr id="10255" name="Text Box 21"/>
              <p:cNvSpPr txBox="1">
                <a:spLocks noChangeArrowheads="1"/>
              </p:cNvSpPr>
              <p:nvPr/>
            </p:nvSpPr>
            <p:spPr bwMode="auto">
              <a:xfrm>
                <a:off x="576" y="1771"/>
                <a:ext cx="2134" cy="1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rIns="18288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ookman Old Style" panose="0205060405050502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         </a:t>
                </a: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ookman Old Style" panose="0205060405050502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b                      e</a:t>
                </a: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ookman Old Style" panose="0205060405050502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a                     d              g </a:t>
                </a: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ookman Old Style" panose="0205060405050502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 </a:t>
                </a: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2000" b="0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uLnTx/>
                    <a:uFillTx/>
                    <a:latin typeface="Bookman Old Style" panose="020506040505050202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          c                  f</a:t>
                </a:r>
                <a:endParaRPr kumimoji="0" lang="en-US" sz="2000" b="0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Bookman Old Style" panose="02050604050505020204" pitchFamily="18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sp>
          <p:nvSpPr>
            <p:cNvPr id="10247" name="Oval 26"/>
            <p:cNvSpPr>
              <a:spLocks noChangeAspect="1" noChangeArrowheads="1"/>
            </p:cNvSpPr>
            <p:nvPr/>
          </p:nvSpPr>
          <p:spPr bwMode="auto">
            <a:xfrm>
              <a:off x="748" y="2576"/>
              <a:ext cx="98" cy="9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48" name="Oval 27"/>
            <p:cNvSpPr>
              <a:spLocks noChangeAspect="1" noChangeArrowheads="1"/>
            </p:cNvSpPr>
            <p:nvPr/>
          </p:nvSpPr>
          <p:spPr bwMode="auto">
            <a:xfrm>
              <a:off x="1149" y="2984"/>
              <a:ext cx="98" cy="9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49" name="Oval 28"/>
            <p:cNvSpPr>
              <a:spLocks noChangeAspect="1" noChangeArrowheads="1"/>
            </p:cNvSpPr>
            <p:nvPr/>
          </p:nvSpPr>
          <p:spPr bwMode="auto">
            <a:xfrm>
              <a:off x="1149" y="2175"/>
              <a:ext cx="98" cy="9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50" name="Oval 29"/>
            <p:cNvSpPr>
              <a:spLocks noChangeAspect="1" noChangeArrowheads="1"/>
            </p:cNvSpPr>
            <p:nvPr/>
          </p:nvSpPr>
          <p:spPr bwMode="auto">
            <a:xfrm>
              <a:off x="1995" y="2984"/>
              <a:ext cx="98" cy="9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51" name="Oval 30"/>
            <p:cNvSpPr>
              <a:spLocks noChangeAspect="1" noChangeArrowheads="1"/>
            </p:cNvSpPr>
            <p:nvPr/>
          </p:nvSpPr>
          <p:spPr bwMode="auto">
            <a:xfrm>
              <a:off x="1995" y="2175"/>
              <a:ext cx="98" cy="98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52" name="Oval 31"/>
            <p:cNvSpPr>
              <a:spLocks noChangeAspect="1" noChangeArrowheads="1"/>
            </p:cNvSpPr>
            <p:nvPr/>
          </p:nvSpPr>
          <p:spPr bwMode="auto">
            <a:xfrm>
              <a:off x="1565" y="2591"/>
              <a:ext cx="98" cy="9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10253" name="Oval 32"/>
            <p:cNvSpPr>
              <a:spLocks noChangeAspect="1" noChangeArrowheads="1"/>
            </p:cNvSpPr>
            <p:nvPr/>
          </p:nvSpPr>
          <p:spPr bwMode="auto">
            <a:xfrm>
              <a:off x="2374" y="2584"/>
              <a:ext cx="98" cy="98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27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2" name="Rectangle 3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1143000"/>
          </a:xfrm>
        </p:spPr>
        <p:txBody>
          <a:bodyPr vert="horz" wrap="square" lIns="0" tIns="45720" rIns="0" bIns="45720" anchor="t" anchorCtr="0"/>
          <a:p>
            <a:pPr eaLnBrk="1" hangingPunct="1">
              <a:lnSpc>
                <a:spcPct val="80000"/>
              </a:lnSpc>
            </a:pPr>
            <a:r>
              <a:rPr lang="en-US" altLang="en-US" sz="3600" dirty="0">
                <a:latin typeface="Times New Roman" panose="02020603050405020304" pitchFamily="18" charset="0"/>
              </a:rPr>
              <a:t>What is the chromatic number for each of the following graphs?</a:t>
            </a:r>
            <a:endParaRPr lang="en-US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42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Example</a:t>
            </a:r>
            <a:endParaRPr kumimoji="0" lang="en-US" sz="42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117764" name="Group 4"/>
          <p:cNvGrpSpPr/>
          <p:nvPr/>
        </p:nvGrpSpPr>
        <p:grpSpPr>
          <a:xfrm>
            <a:off x="1905000" y="3390900"/>
            <a:ext cx="5257800" cy="1765300"/>
            <a:chOff x="1200" y="2352"/>
            <a:chExt cx="3312" cy="1112"/>
          </a:xfrm>
        </p:grpSpPr>
        <p:grpSp>
          <p:nvGrpSpPr>
            <p:cNvPr id="117777" name="Group 5"/>
            <p:cNvGrpSpPr/>
            <p:nvPr/>
          </p:nvGrpSpPr>
          <p:grpSpPr>
            <a:xfrm>
              <a:off x="1200" y="2448"/>
              <a:ext cx="1200" cy="960"/>
              <a:chOff x="896" y="2464"/>
              <a:chExt cx="1200" cy="960"/>
            </a:xfrm>
          </p:grpSpPr>
          <p:sp>
            <p:nvSpPr>
              <p:cNvPr id="11289" name="AutoShape 6"/>
              <p:cNvSpPr>
                <a:spLocks noChangeArrowheads="1"/>
              </p:cNvSpPr>
              <p:nvPr/>
            </p:nvSpPr>
            <p:spPr bwMode="auto">
              <a:xfrm>
                <a:off x="912" y="2496"/>
                <a:ext cx="1152" cy="912"/>
              </a:xfrm>
              <a:prstGeom prst="hexagon">
                <a:avLst>
                  <a:gd name="adj" fmla="val 31579"/>
                  <a:gd name="vf" fmla="val 115470"/>
                </a:avLst>
              </a:prstGeom>
              <a:no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90" name="Oval 7"/>
              <p:cNvSpPr>
                <a:spLocks noChangeArrowheads="1"/>
              </p:cNvSpPr>
              <p:nvPr/>
            </p:nvSpPr>
            <p:spPr bwMode="auto">
              <a:xfrm>
                <a:off x="896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91" name="Oval 8"/>
              <p:cNvSpPr>
                <a:spLocks noChangeArrowheads="1"/>
              </p:cNvSpPr>
              <p:nvPr/>
            </p:nvSpPr>
            <p:spPr bwMode="auto">
              <a:xfrm>
                <a:off x="1184" y="33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92" name="Oval 9"/>
              <p:cNvSpPr>
                <a:spLocks noChangeArrowheads="1"/>
              </p:cNvSpPr>
              <p:nvPr/>
            </p:nvSpPr>
            <p:spPr bwMode="auto">
              <a:xfrm>
                <a:off x="1744" y="248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93" name="Oval 10"/>
              <p:cNvSpPr>
                <a:spLocks noChangeArrowheads="1"/>
              </p:cNvSpPr>
              <p:nvPr/>
            </p:nvSpPr>
            <p:spPr bwMode="auto">
              <a:xfrm>
                <a:off x="2048" y="29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94" name="Oval 11"/>
              <p:cNvSpPr>
                <a:spLocks noChangeArrowheads="1"/>
              </p:cNvSpPr>
              <p:nvPr/>
            </p:nvSpPr>
            <p:spPr bwMode="auto">
              <a:xfrm>
                <a:off x="1760" y="33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95" name="Oval 12"/>
              <p:cNvSpPr>
                <a:spLocks noChangeArrowheads="1"/>
              </p:cNvSpPr>
              <p:nvPr/>
            </p:nvSpPr>
            <p:spPr bwMode="auto">
              <a:xfrm>
                <a:off x="1168" y="246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  <p:grpSp>
          <p:nvGrpSpPr>
            <p:cNvPr id="117778" name="Group 13"/>
            <p:cNvGrpSpPr/>
            <p:nvPr/>
          </p:nvGrpSpPr>
          <p:grpSpPr>
            <a:xfrm>
              <a:off x="3312" y="2352"/>
              <a:ext cx="1200" cy="1112"/>
              <a:chOff x="3000" y="2272"/>
              <a:chExt cx="1200" cy="1112"/>
            </a:xfrm>
          </p:grpSpPr>
          <p:sp>
            <p:nvSpPr>
              <p:cNvPr id="11283" name="AutoShape 14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1152" cy="1056"/>
              </a:xfrm>
              <a:prstGeom prst="pentagon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84" name="Oval 15"/>
              <p:cNvSpPr>
                <a:spLocks noChangeArrowheads="1"/>
              </p:cNvSpPr>
              <p:nvPr/>
            </p:nvSpPr>
            <p:spPr bwMode="auto">
              <a:xfrm>
                <a:off x="3576" y="22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85" name="Oval 16"/>
              <p:cNvSpPr>
                <a:spLocks noChangeArrowheads="1"/>
              </p:cNvSpPr>
              <p:nvPr/>
            </p:nvSpPr>
            <p:spPr bwMode="auto">
              <a:xfrm>
                <a:off x="3000" y="26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86" name="Oval 17"/>
              <p:cNvSpPr>
                <a:spLocks noChangeArrowheads="1"/>
              </p:cNvSpPr>
              <p:nvPr/>
            </p:nvSpPr>
            <p:spPr bwMode="auto">
              <a:xfrm>
                <a:off x="3232" y="333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87" name="Oval 18"/>
              <p:cNvSpPr>
                <a:spLocks noChangeArrowheads="1"/>
              </p:cNvSpPr>
              <p:nvPr/>
            </p:nvSpPr>
            <p:spPr bwMode="auto">
              <a:xfrm>
                <a:off x="3928" y="332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  <p:sp>
            <p:nvSpPr>
              <p:cNvPr id="11288" name="Oval 19"/>
              <p:cNvSpPr>
                <a:spLocks noChangeArrowheads="1"/>
              </p:cNvSpPr>
              <p:nvPr/>
            </p:nvSpPr>
            <p:spPr bwMode="auto">
              <a:xfrm>
                <a:off x="4152" y="268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endParaRPr>
              </a:p>
            </p:txBody>
          </p:sp>
        </p:grpSp>
      </p:grpSp>
      <p:sp>
        <p:nvSpPr>
          <p:cNvPr id="99348" name="Text Box 20"/>
          <p:cNvSpPr txBox="1">
            <a:spLocks noChangeArrowheads="1"/>
          </p:cNvSpPr>
          <p:nvPr/>
        </p:nvSpPr>
        <p:spPr bwMode="auto">
          <a:xfrm>
            <a:off x="1905000" y="3257550"/>
            <a:ext cx="70008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White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49" name="Text Box 21"/>
          <p:cNvSpPr txBox="1">
            <a:spLocks noChangeArrowheads="1"/>
          </p:cNvSpPr>
          <p:nvPr/>
        </p:nvSpPr>
        <p:spPr bwMode="auto">
          <a:xfrm>
            <a:off x="3276600" y="3308350"/>
            <a:ext cx="76200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Yellow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0" name="Text Box 22"/>
          <p:cNvSpPr txBox="1">
            <a:spLocks noChangeArrowheads="1"/>
          </p:cNvSpPr>
          <p:nvPr/>
        </p:nvSpPr>
        <p:spPr bwMode="auto">
          <a:xfrm>
            <a:off x="3795713" y="4146550"/>
            <a:ext cx="70008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White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1" name="Text Box 23"/>
          <p:cNvSpPr txBox="1">
            <a:spLocks noChangeArrowheads="1"/>
          </p:cNvSpPr>
          <p:nvPr/>
        </p:nvSpPr>
        <p:spPr bwMode="auto">
          <a:xfrm>
            <a:off x="3230563" y="5029200"/>
            <a:ext cx="76200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Yellow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2" name="Text Box 24"/>
          <p:cNvSpPr txBox="1">
            <a:spLocks noChangeArrowheads="1"/>
          </p:cNvSpPr>
          <p:nvPr/>
        </p:nvSpPr>
        <p:spPr bwMode="auto">
          <a:xfrm>
            <a:off x="2057400" y="5010150"/>
            <a:ext cx="70008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White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3" name="Text Box 25"/>
          <p:cNvSpPr txBox="1">
            <a:spLocks noChangeArrowheads="1"/>
          </p:cNvSpPr>
          <p:nvPr/>
        </p:nvSpPr>
        <p:spPr bwMode="auto">
          <a:xfrm>
            <a:off x="1066800" y="4171950"/>
            <a:ext cx="76200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Yellow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4" name="Text Box 26"/>
          <p:cNvSpPr txBox="1">
            <a:spLocks noChangeArrowheads="1"/>
          </p:cNvSpPr>
          <p:nvPr/>
        </p:nvSpPr>
        <p:spPr bwMode="auto">
          <a:xfrm>
            <a:off x="152400" y="5638800"/>
            <a:ext cx="8763000" cy="5794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+mn-ea"/>
                <a:cs typeface="+mn-cs"/>
                <a:sym typeface="Symbol" panose="05050102010706020507" pitchFamily="18" charset="2"/>
              </a:rPr>
              <a:t>  Chromatic number: 2 	  Chromatic number: 3 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5943600" y="3079750"/>
            <a:ext cx="70008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White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7116763" y="3841750"/>
            <a:ext cx="76200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Yellow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6769100" y="5041900"/>
            <a:ext cx="700088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White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8" name="Text Box 30"/>
          <p:cNvSpPr txBox="1">
            <a:spLocks noChangeArrowheads="1"/>
          </p:cNvSpPr>
          <p:nvPr/>
        </p:nvSpPr>
        <p:spPr bwMode="auto">
          <a:xfrm>
            <a:off x="5410200" y="5073650"/>
            <a:ext cx="76200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Yellow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99359" name="Text Box 31"/>
          <p:cNvSpPr txBox="1">
            <a:spLocks noChangeArrowheads="1"/>
          </p:cNvSpPr>
          <p:nvPr/>
        </p:nvSpPr>
        <p:spPr bwMode="auto">
          <a:xfrm>
            <a:off x="4495800" y="3905250"/>
            <a:ext cx="717550" cy="33655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3CC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+mn-ea"/>
                <a:cs typeface="+mn-cs"/>
                <a:sym typeface="Symbol" panose="05050102010706020507" pitchFamily="18" charset="2"/>
              </a:rPr>
              <a:t>Green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3CC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ahoma" panose="020B060403050404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9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9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9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9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48" grpId="0"/>
      <p:bldP spid="99349" grpId="0"/>
      <p:bldP spid="99350" grpId="0"/>
      <p:bldP spid="99351" grpId="0"/>
      <p:bldP spid="99352" grpId="0"/>
      <p:bldP spid="99353" grpId="0"/>
      <p:bldP spid="99354" grpId="0"/>
      <p:bldP spid="99355" grpId="0"/>
      <p:bldP spid="99356" grpId="0"/>
      <p:bldP spid="99357" grpId="0"/>
      <p:bldP spid="99358" grpId="0"/>
      <p:bldP spid="9935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4800" y="1524000"/>
            <a:ext cx="4259580" cy="454914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Graph Application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657350"/>
            <a:ext cx="4282440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8195" name="Rectangle 3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22098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Example I: </a:t>
            </a:r>
            <a:r>
              <a:rPr lang="en-US" altLang="en-US" sz="2800" dirty="0">
                <a:sym typeface="Symbol" panose="05050102010706020507" pitchFamily="18" charset="2"/>
              </a:rPr>
              <a:t>How can we represent a network of (bi-directional) railways connecting a set of cities?</a:t>
            </a:r>
            <a:endParaRPr lang="en-US" altLang="en-US" sz="2800" dirty="0"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90000"/>
              </a:lnSpc>
              <a:spcAft>
                <a:spcPct val="20000"/>
              </a:spcAft>
            </a:pPr>
            <a:r>
              <a:rPr lang="en-US" altLang="en-US" sz="2800" dirty="0">
                <a:sym typeface="Symbol" panose="05050102010706020507" pitchFamily="18" charset="2"/>
              </a:rPr>
              <a:t>We should use a </a:t>
            </a:r>
            <a:r>
              <a:rPr lang="en-US" altLang="en-US" sz="2800" b="1" dirty="0">
                <a:solidFill>
                  <a:srgbClr val="00FFFF"/>
                </a:solidFill>
                <a:sym typeface="Symbol" panose="05050102010706020507" pitchFamily="18" charset="2"/>
              </a:rPr>
              <a:t>simple graph</a:t>
            </a:r>
            <a:r>
              <a:rPr lang="en-US" altLang="en-US" sz="2800" dirty="0">
                <a:sym typeface="Symbol" panose="05050102010706020507" pitchFamily="18" charset="2"/>
              </a:rPr>
              <a:t> with an edge {a, b} indicating a direct train connection between cities a and b.</a:t>
            </a:r>
            <a:endParaRPr lang="en-US" altLang="en-US" sz="3200" dirty="0">
              <a:sym typeface="Symbol" panose="05050102010706020507" pitchFamily="18" charset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10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</p:nvPr>
        </p:nvSpPr>
        <p:spPr>
          <a:noFill/>
        </p:spPr>
        <p:txBody>
          <a:bodyPr vert="horz" anchor="ctr" anchorCtr="0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noFill/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rtlCol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600" b="0" i="0" u="none" strike="noStrike" kern="1200" cap="none" spc="-100" normalizeH="0" baseline="0" noProof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Graph Models</a:t>
            </a:r>
            <a:endParaRPr kumimoji="0" lang="en-CA" sz="3600" b="0" i="0" u="none" strike="noStrike" kern="1200" cap="none" spc="-100" normalizeH="0" baseline="0" noProof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685800" y="3048000"/>
            <a:ext cx="8458200" cy="3033713"/>
            <a:chOff x="432" y="1920"/>
            <a:chExt cx="5328" cy="1911"/>
          </a:xfrm>
        </p:grpSpPr>
        <p:sp>
          <p:nvSpPr>
            <p:cNvPr id="648197" name="AutoShape 5"/>
            <p:cNvSpPr>
              <a:spLocks noChangeArrowheads="1"/>
            </p:cNvSpPr>
            <p:nvPr/>
          </p:nvSpPr>
          <p:spPr bwMode="auto">
            <a:xfrm>
              <a:off x="2016" y="283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198" name="AutoShape 6"/>
            <p:cNvSpPr>
              <a:spLocks noChangeArrowheads="1"/>
            </p:cNvSpPr>
            <p:nvPr/>
          </p:nvSpPr>
          <p:spPr bwMode="auto">
            <a:xfrm>
              <a:off x="2496" y="22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199" name="AutoShape 7"/>
            <p:cNvSpPr>
              <a:spLocks noChangeArrowheads="1"/>
            </p:cNvSpPr>
            <p:nvPr/>
          </p:nvSpPr>
          <p:spPr bwMode="auto">
            <a:xfrm>
              <a:off x="1776" y="3456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0" name="AutoShape 8"/>
            <p:cNvSpPr>
              <a:spLocks noChangeArrowheads="1"/>
            </p:cNvSpPr>
            <p:nvPr/>
          </p:nvSpPr>
          <p:spPr bwMode="auto">
            <a:xfrm>
              <a:off x="5088" y="2592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1" name="Text Box 9"/>
            <p:cNvSpPr txBox="1">
              <a:spLocks noChangeArrowheads="1"/>
            </p:cNvSpPr>
            <p:nvPr/>
          </p:nvSpPr>
          <p:spPr bwMode="auto">
            <a:xfrm>
              <a:off x="2112" y="2880"/>
              <a:ext cx="1200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New York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2" name="Text Box 10"/>
            <p:cNvSpPr txBox="1">
              <a:spLocks noChangeArrowheads="1"/>
            </p:cNvSpPr>
            <p:nvPr/>
          </p:nvSpPr>
          <p:spPr bwMode="auto">
            <a:xfrm>
              <a:off x="2544" y="1920"/>
              <a:ext cx="100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Boston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3" name="Text Box 11"/>
            <p:cNvSpPr txBox="1">
              <a:spLocks noChangeArrowheads="1"/>
            </p:cNvSpPr>
            <p:nvPr/>
          </p:nvSpPr>
          <p:spPr bwMode="auto">
            <a:xfrm>
              <a:off x="432" y="3504"/>
              <a:ext cx="1824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Washington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4" name="Text Box 12"/>
            <p:cNvSpPr txBox="1">
              <a:spLocks noChangeArrowheads="1"/>
            </p:cNvSpPr>
            <p:nvPr/>
          </p:nvSpPr>
          <p:spPr bwMode="auto">
            <a:xfrm>
              <a:off x="4512" y="2208"/>
              <a:ext cx="1248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L</a:t>
              </a:r>
              <a:r>
                <a:rPr kumimoji="0" lang="de-DE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ü</a:t>
              </a: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beck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5" name="Text Box 13"/>
            <p:cNvSpPr txBox="1">
              <a:spLocks noChangeArrowheads="1"/>
            </p:cNvSpPr>
            <p:nvPr/>
          </p:nvSpPr>
          <p:spPr bwMode="auto">
            <a:xfrm>
              <a:off x="576" y="1968"/>
              <a:ext cx="1296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Toronto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6" name="Text Box 14"/>
            <p:cNvSpPr txBox="1">
              <a:spLocks noChangeArrowheads="1"/>
            </p:cNvSpPr>
            <p:nvPr/>
          </p:nvSpPr>
          <p:spPr bwMode="auto">
            <a:xfrm>
              <a:off x="3744" y="3216"/>
              <a:ext cx="1152" cy="327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R="0" defTabSz="914400" eaLnBrk="1" hangingPunct="1">
                <a:spcBef>
                  <a:spcPct val="50000"/>
                </a:spcBef>
                <a:buClrTx/>
                <a:buSzTx/>
                <a:buFontTx/>
                <a:buNone/>
                <a:defRPr/>
              </a:pPr>
              <a:r>
                <a:rPr kumimoji="0" lang="en-US" kern="1200" cap="none" spc="0" normalizeH="0" baseline="0" noProof="0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Hamburg</a:t>
              </a:r>
              <a:endParaRPr kumimoji="0" lang="en-US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7" name="AutoShape 15"/>
            <p:cNvSpPr>
              <a:spLocks noChangeArrowheads="1"/>
            </p:cNvSpPr>
            <p:nvPr/>
          </p:nvSpPr>
          <p:spPr bwMode="auto">
            <a:xfrm>
              <a:off x="1536" y="19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  <p:sp>
          <p:nvSpPr>
            <p:cNvPr id="648208" name="AutoShape 16"/>
            <p:cNvSpPr>
              <a:spLocks noChangeArrowheads="1"/>
            </p:cNvSpPr>
            <p:nvPr/>
          </p:nvSpPr>
          <p:spPr bwMode="auto">
            <a:xfrm>
              <a:off x="4656" y="3168"/>
              <a:ext cx="96" cy="96"/>
            </a:xfrm>
            <a:prstGeom prst="flowChartConnector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endParaRPr>
            </a:p>
          </p:txBody>
        </p:sp>
      </p:grpSp>
      <p:cxnSp>
        <p:nvCxnSpPr>
          <p:cNvPr id="648209" name="AutoShape 17"/>
          <p:cNvCxnSpPr>
            <a:stCxn id="648207" idx="5"/>
            <a:endCxn id="648197" idx="1"/>
          </p:cNvCxnSpPr>
          <p:nvPr/>
        </p:nvCxnSpPr>
        <p:spPr>
          <a:xfrm>
            <a:off x="2568575" y="3254375"/>
            <a:ext cx="654050" cy="126365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8210" name="AutoShape 18"/>
          <p:cNvCxnSpPr>
            <a:stCxn id="648197" idx="7"/>
            <a:endCxn id="648198" idx="3"/>
          </p:cNvCxnSpPr>
          <p:nvPr/>
        </p:nvCxnSpPr>
        <p:spPr>
          <a:xfrm flipV="1">
            <a:off x="3330575" y="3711575"/>
            <a:ext cx="654050" cy="80645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8211" name="AutoShape 19"/>
          <p:cNvCxnSpPr>
            <a:stCxn id="648197" idx="4"/>
            <a:endCxn id="648199" idx="7"/>
          </p:cNvCxnSpPr>
          <p:nvPr/>
        </p:nvCxnSpPr>
        <p:spPr>
          <a:xfrm flipH="1">
            <a:off x="2949575" y="4648200"/>
            <a:ext cx="327025" cy="860425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648212" name="AutoShape 20"/>
          <p:cNvCxnSpPr>
            <a:stCxn id="648208" idx="7"/>
            <a:endCxn id="648200" idx="3"/>
          </p:cNvCxnSpPr>
          <p:nvPr/>
        </p:nvCxnSpPr>
        <p:spPr>
          <a:xfrm flipV="1">
            <a:off x="7521575" y="4244975"/>
            <a:ext cx="577850" cy="806450"/>
          </a:xfrm>
          <a:prstGeom prst="straightConnector1">
            <a:avLst/>
          </a:prstGeom>
          <a:ln w="25400" cap="flat" cmpd="sng">
            <a:solidFill>
              <a:srgbClr val="66FF33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8195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8195">
                                            <p:txEl>
                                              <p:charRg st="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>
                                            <p:txEl>
                                              <p:charRg st="9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8195">
                                            <p:txEl>
                                              <p:charRg st="9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8195">
                                            <p:txEl>
                                              <p:charRg st="9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48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48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48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48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48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48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195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24359</Words>
  <Application>WPS Presentation</Application>
  <PresentationFormat/>
  <Paragraphs>1482</Paragraphs>
  <Slides>89</Slides>
  <Notes>22</Notes>
  <HiddenSlides>0</HiddenSlides>
  <MMClips>0</MMClips>
  <ScaleCrop>false</ScaleCrop>
  <HeadingPairs>
    <vt:vector size="10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89</vt:i4>
      </vt:variant>
      <vt:variant>
        <vt:lpstr>自定义放映</vt:lpstr>
      </vt:variant>
      <vt:variant>
        <vt:i4>1</vt:i4>
      </vt:variant>
    </vt:vector>
  </HeadingPairs>
  <TitlesOfParts>
    <vt:vector size="110" baseType="lpstr">
      <vt:lpstr>Arial</vt:lpstr>
      <vt:lpstr>SimSun</vt:lpstr>
      <vt:lpstr>Wingdings</vt:lpstr>
      <vt:lpstr>Symbol</vt:lpstr>
      <vt:lpstr>Constantia</vt:lpstr>
      <vt:lpstr>Wingdings 2</vt:lpstr>
      <vt:lpstr>华文新魏</vt:lpstr>
      <vt:lpstr>PMingLiU</vt:lpstr>
      <vt:lpstr>Times New Roman</vt:lpstr>
      <vt:lpstr>Wingdings 2</vt:lpstr>
      <vt:lpstr>Microsoft YaHei</vt:lpstr>
      <vt:lpstr>Arial Unicode MS</vt:lpstr>
      <vt:lpstr>MingLiU-ExtB</vt:lpstr>
      <vt:lpstr>Arial Unicode MS</vt:lpstr>
      <vt:lpstr>Comic Sans MS</vt:lpstr>
      <vt:lpstr>Bookman Old Style</vt:lpstr>
      <vt:lpstr>Tahoma</vt:lpstr>
      <vt:lpstr>Paper</vt:lpstr>
      <vt:lpstr>Equation.3</vt:lpstr>
      <vt:lpstr>Equation.3</vt:lpstr>
      <vt:lpstr>PowerPoint 演示文稿</vt:lpstr>
      <vt:lpstr>Introduction to Graphs</vt:lpstr>
      <vt:lpstr>Introduction to Graphs</vt:lpstr>
      <vt:lpstr>Introduction to Graphs</vt:lpstr>
      <vt:lpstr>Introduction to Graphs</vt:lpstr>
      <vt:lpstr>Introduction to Graphs</vt:lpstr>
      <vt:lpstr>Introduction to Graphs</vt:lpstr>
      <vt:lpstr>Introduction to Graphs</vt:lpstr>
      <vt:lpstr>Graph Models</vt:lpstr>
      <vt:lpstr>Graph Models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Graph Terminology</vt:lpstr>
      <vt:lpstr>Baipartite Graph</vt:lpstr>
      <vt:lpstr>Complete bipartite graph</vt:lpstr>
      <vt:lpstr> Graph-Path-Circuit</vt:lpstr>
      <vt:lpstr>12.1. Multigraphs</vt:lpstr>
      <vt:lpstr>12.1. Multigraphs</vt:lpstr>
      <vt:lpstr>12.2. Directed Graphs</vt:lpstr>
      <vt:lpstr>12.2. Directed Graphs</vt:lpstr>
      <vt:lpstr>12.2. Directed Graphs</vt:lpstr>
      <vt:lpstr>12.3. Directed Multigraphs</vt:lpstr>
      <vt:lpstr>12.4. Paths and Circuits</vt:lpstr>
      <vt:lpstr>12.4. Paths and Circuits</vt:lpstr>
      <vt:lpstr>12.4. Paths and Circuits</vt:lpstr>
      <vt:lpstr>12.4. Paths and Circuits</vt:lpstr>
      <vt:lpstr>12.4. Paths and Circuits</vt:lpstr>
      <vt:lpstr>12.5. Euler Paths and Circuits</vt:lpstr>
      <vt:lpstr>12.5. Euler Paths and Circuits</vt:lpstr>
      <vt:lpstr>12.5. Euler Paths and Circuits</vt:lpstr>
      <vt:lpstr>12.5. Euler Paths and Circuits</vt:lpstr>
      <vt:lpstr>12.5. Problem Variations</vt:lpstr>
      <vt:lpstr>12.5. Euler Paths and Circuits</vt:lpstr>
      <vt:lpstr>12.5. Euler Circuits</vt:lpstr>
      <vt:lpstr>12.5. Euler Circuits</vt:lpstr>
      <vt:lpstr>12.5. Euler Circuits</vt:lpstr>
      <vt:lpstr>12.5. Euler Circuits</vt:lpstr>
      <vt:lpstr>12.5. Euler Circuits</vt:lpstr>
      <vt:lpstr>12.5. Euler Circuits</vt:lpstr>
      <vt:lpstr>12.5. Euler Paths</vt:lpstr>
      <vt:lpstr>12.5. Euler Paths</vt:lpstr>
      <vt:lpstr>12.5. Euler Paths/Circle  in Complete Graphs</vt:lpstr>
      <vt:lpstr>12.5. Euler Paths/Circle  in Complete Graphs</vt:lpstr>
      <vt:lpstr>12.6. Hamilton Paths and Circuits</vt:lpstr>
      <vt:lpstr>12.6. Hamilton Paths and Circuits</vt:lpstr>
      <vt:lpstr>Isomorphism of Graphs</vt:lpstr>
      <vt:lpstr>Isomorphism of Graphs</vt:lpstr>
      <vt:lpstr>Isomorphism of Graphs</vt:lpstr>
      <vt:lpstr>Isomorphism of Graphs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Connectivity</vt:lpstr>
      <vt:lpstr>Shortest Path Problems</vt:lpstr>
      <vt:lpstr>Shortest Path Problems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PowerPoint 演示文稿</vt:lpstr>
      <vt:lpstr>Introduction</vt:lpstr>
      <vt:lpstr>4-Color Map Theorem</vt:lpstr>
      <vt:lpstr>Map Coloring</vt:lpstr>
      <vt:lpstr>Dual Graph</vt:lpstr>
      <vt:lpstr>Dual Graph Examples</vt:lpstr>
      <vt:lpstr>Graph Coloring</vt:lpstr>
      <vt:lpstr>The Four Color Theorem</vt:lpstr>
      <vt:lpstr>Example</vt:lpstr>
      <vt:lpstr>Example</vt:lpstr>
      <vt:lpstr>Graph Application</vt:lpstr>
      <vt:lpstr>Custom Show 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 Pomplun</dc:creator>
  <cp:lastModifiedBy>Lenovo</cp:lastModifiedBy>
  <cp:revision>100</cp:revision>
  <dcterms:created xsi:type="dcterms:W3CDTF">2001-02-24T00:16:00Z</dcterms:created>
  <dcterms:modified xsi:type="dcterms:W3CDTF">2024-09-24T10:33:51Z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6A0E5CE4B45549028E088E0B22478A0E_12</vt:lpwstr>
  </property>
  <property fmtid="{D5CDD505-2E9C-101B-9397-08002B2CF9AE}" pid="3" name="KSOProductBuildVer">
    <vt:lpwstr>1033-12.2.0.18283</vt:lpwstr>
  </property>
</Properties>
</file>