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4.webp" ContentType="image/webp"/>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1" r:id="rId4"/>
    <p:sldId id="260" r:id="rId5"/>
    <p:sldId id="261" r:id="rId6"/>
    <p:sldId id="259" r:id="rId7"/>
    <p:sldId id="258" r:id="rId8"/>
    <p:sldId id="257"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eb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0112" y="747395"/>
            <a:ext cx="10943167" cy="1082675"/>
          </a:xfrm>
        </p:spPr>
        <p:txBody>
          <a:bodyPr>
            <a:scene3d>
              <a:camera prst="orthographicFront"/>
              <a:lightRig rig="threePt" dir="t"/>
            </a:scene3d>
          </a:bodyPr>
          <a:lstStyle/>
          <a:p>
            <a:pPr algn="ctr"/>
            <a:r>
              <a:rPr lang="en-US" sz="8000" dirty="0">
                <a:ln w="10160">
                  <a:solidFill>
                    <a:schemeClr val="tx1"/>
                  </a:solidFill>
                  <a:prstDash val="solid"/>
                </a:ln>
                <a:solidFill>
                  <a:srgbClr val="FFFFFF"/>
                </a:solidFill>
                <a:effectLst>
                  <a:outerShdw blurRad="38100" dist="22860" dir="5400000" algn="tl" rotWithShape="0">
                    <a:srgbClr val="000000">
                      <a:alpha val="30000"/>
                    </a:srgbClr>
                  </a:outerShdw>
                </a:effectLst>
                <a:latin typeface="Arial Black" panose="020B0A04020102020204" charset="0"/>
                <a:cs typeface="Arial Black" panose="020B0A04020102020204" charset="0"/>
              </a:rPr>
              <a:t>WELCOME</a:t>
            </a:r>
            <a:endParaRPr lang="en-US" sz="8000" dirty="0">
              <a:ln w="10160">
                <a:solidFill>
                  <a:schemeClr val="tx1"/>
                </a:solidFill>
                <a:prstDash val="solid"/>
              </a:ln>
              <a:solidFill>
                <a:srgbClr val="FFFFFF"/>
              </a:solidFill>
              <a:effectLst>
                <a:outerShdw blurRad="38100" dist="22860" dir="5400000" algn="tl" rotWithShape="0">
                  <a:srgbClr val="000000">
                    <a:alpha val="30000"/>
                  </a:srgbClr>
                </a:outerShdw>
              </a:effectLst>
              <a:latin typeface="Arial Black" panose="020B0A04020102020204" charset="0"/>
              <a:cs typeface="Arial Black" panose="020B0A04020102020204" charset="0"/>
            </a:endParaRPr>
          </a:p>
        </p:txBody>
      </p:sp>
      <p:sp>
        <p:nvSpPr>
          <p:cNvPr id="3" name="Subtitle 2"/>
          <p:cNvSpPr>
            <a:spLocks noGrp="1"/>
          </p:cNvSpPr>
          <p:nvPr>
            <p:ph type="subTitle" idx="1"/>
          </p:nvPr>
        </p:nvSpPr>
        <p:spPr>
          <a:xfrm>
            <a:off x="626745" y="4197350"/>
            <a:ext cx="8141970" cy="2331085"/>
          </a:xfrm>
        </p:spPr>
        <p:txBody>
          <a:bodyPr>
            <a:scene3d>
              <a:camera prst="orthographicFront"/>
              <a:lightRig rig="soft" dir="t">
                <a:rot lat="0" lon="0" rev="15600000"/>
              </a:lightRig>
            </a:scene3d>
            <a:sp3d extrusionH="57150" prstMaterial="softEdge">
              <a:bevelT w="25400" h="38100"/>
            </a:sp3d>
          </a:bodyPr>
          <a:lstStyle/>
          <a:p>
            <a:pPr algn="l"/>
            <a:r>
              <a:rPr lang="en-US">
                <a:ln w="28575">
                  <a:noFill/>
                </a:ln>
                <a:solidFill>
                  <a:schemeClr val="tx1"/>
                </a:solidFill>
                <a:effectLst/>
                <a:latin typeface="Bookman Old Style" panose="02050604050505020204" charset="0"/>
                <a:cs typeface="Bookman Old Style" panose="02050604050505020204" charset="0"/>
              </a:rPr>
              <a:t>MD. MASUD RANA</a:t>
            </a:r>
            <a:endParaRPr lang="en-US">
              <a:ln>
                <a:noFill/>
              </a:ln>
              <a:solidFill>
                <a:schemeClr val="tx1"/>
              </a:solidFill>
              <a:effectLst/>
              <a:latin typeface="Bookman Old Style" panose="02050604050505020204" charset="0"/>
              <a:cs typeface="Bookman Old Style" panose="02050604050505020204" charset="0"/>
            </a:endParaRPr>
          </a:p>
          <a:p>
            <a:pPr algn="l"/>
            <a:r>
              <a:rPr lang="en-US">
                <a:solidFill>
                  <a:schemeClr val="accent4"/>
                </a:solidFill>
                <a:effectLst/>
                <a:latin typeface="Bookman Old Style" panose="02050604050505020204" charset="0"/>
                <a:cs typeface="Bookman Old Style" panose="02050604050505020204" charset="0"/>
              </a:rPr>
              <a:t>ID: 2211176104</a:t>
            </a:r>
            <a:endParaRPr lang="en-US">
              <a:solidFill>
                <a:schemeClr val="accent4"/>
              </a:solidFill>
              <a:effectLst/>
              <a:latin typeface="Bookman Old Style" panose="02050604050505020204" charset="0"/>
              <a:cs typeface="Bookman Old Style" panose="02050604050505020204" charset="0"/>
            </a:endParaRPr>
          </a:p>
          <a:p>
            <a:pPr algn="l"/>
            <a:r>
              <a:rPr lang="en-US">
                <a:solidFill>
                  <a:schemeClr val="accent4"/>
                </a:solidFill>
                <a:effectLst/>
                <a:latin typeface="Bookman Old Style" panose="02050604050505020204" charset="0"/>
                <a:cs typeface="Bookman Old Style" panose="02050604050505020204" charset="0"/>
              </a:rPr>
              <a:t>Course: Data Structure</a:t>
            </a:r>
            <a:endParaRPr lang="en-US">
              <a:solidFill>
                <a:schemeClr val="accent4"/>
              </a:solidFill>
              <a:effectLst/>
              <a:latin typeface="Bookman Old Style" panose="02050604050505020204" charset="0"/>
              <a:cs typeface="Bookman Old Style" panose="02050604050505020204" charset="0"/>
            </a:endParaRPr>
          </a:p>
          <a:p>
            <a:pPr algn="l"/>
            <a:r>
              <a:rPr lang="en-US">
                <a:solidFill>
                  <a:schemeClr val="accent4"/>
                </a:solidFill>
                <a:effectLst/>
                <a:latin typeface="Bookman Old Style" panose="02050604050505020204" charset="0"/>
                <a:cs typeface="Bookman Old Style" panose="02050604050505020204" charset="0"/>
              </a:rPr>
              <a:t>Computer Science and Engineering</a:t>
            </a:r>
            <a:endParaRPr lang="en-US">
              <a:solidFill>
                <a:schemeClr val="accent4"/>
              </a:solidFill>
              <a:effectLst/>
              <a:latin typeface="Bookman Old Style" panose="02050604050505020204" charset="0"/>
              <a:cs typeface="Bookman Old Style" panose="02050604050505020204" charset="0"/>
            </a:endParaRPr>
          </a:p>
        </p:txBody>
      </p:sp>
      <p:sp>
        <p:nvSpPr>
          <p:cNvPr id="4" name="Subtitle 2"/>
          <p:cNvSpPr>
            <a:spLocks noGrp="1"/>
          </p:cNvSpPr>
          <p:nvPr/>
        </p:nvSpPr>
        <p:spPr>
          <a:xfrm>
            <a:off x="665480" y="2447925"/>
            <a:ext cx="10582275" cy="981075"/>
          </a:xfrm>
          <a:prstGeom prst="rect">
            <a:avLst/>
          </a:prstGeom>
          <a:noFill/>
          <a:ln w="9525">
            <a:noFill/>
          </a:ln>
        </p:spPr>
        <p:txBody>
          <a:bodyPr/>
          <a:lstStyle>
            <a:lvl1pPr marL="0" indent="0" algn="r" rtl="0" fontAlgn="base">
              <a:spcBef>
                <a:spcPct val="20000"/>
              </a:spcBef>
              <a:spcAft>
                <a:spcPct val="0"/>
              </a:spcAft>
              <a:buFontTx/>
              <a:buNone/>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ln w="10160">
                  <a:solidFill>
                    <a:schemeClr val="accent5"/>
                  </a:solidFill>
                  <a:prstDash val="solid"/>
                </a:ln>
                <a:solidFill>
                  <a:srgbClr val="FFFFFF"/>
                </a:solidFill>
                <a:effectLst>
                  <a:outerShdw blurRad="38100" dist="22860" dir="5400000" algn="tl" rotWithShape="0">
                    <a:srgbClr val="000000">
                      <a:alpha val="30000"/>
                    </a:srgbClr>
                  </a:outerShdw>
                </a:effectLst>
                <a:latin typeface="Franklin Gothic Medium" panose="020B0603020102020204" charset="0"/>
                <a:cs typeface="Franklin Gothic Medium" panose="020B0603020102020204" charset="0"/>
              </a:rPr>
              <a:t>Presentation Topic:</a:t>
            </a:r>
            <a:r>
              <a:rPr lang="en-US">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a:ln w="10160">
                  <a:solidFill>
                    <a:schemeClr val="tx1"/>
                  </a:solidFill>
                  <a:prstDash val="solid"/>
                </a:ln>
                <a:solidFill>
                  <a:srgbClr val="FFFF00"/>
                </a:solidFill>
                <a:effectLst>
                  <a:outerShdw blurRad="38100" dist="22860" dir="5400000" algn="tl" rotWithShape="0">
                    <a:srgbClr val="000000">
                      <a:alpha val="30000"/>
                    </a:srgbClr>
                  </a:outerShdw>
                </a:effectLst>
                <a:latin typeface="Berlin Sans FB Demi" panose="020E0802020502020306" charset="0"/>
                <a:cs typeface="Berlin Sans FB Demi" panose="020E0802020502020306" charset="0"/>
              </a:rPr>
              <a:t>Postorder Traversal of Binary Tree</a:t>
            </a:r>
            <a:endParaRPr lang="en-US">
              <a:ln w="10160">
                <a:solidFill>
                  <a:schemeClr val="tx1"/>
                </a:solidFill>
                <a:prstDash val="solid"/>
              </a:ln>
              <a:solidFill>
                <a:srgbClr val="FFFF00"/>
              </a:solidFill>
              <a:effectLst>
                <a:outerShdw blurRad="38100" dist="22860" dir="5400000" algn="tl" rotWithShape="0">
                  <a:srgbClr val="000000">
                    <a:alpha val="30000"/>
                  </a:srgbClr>
                </a:outerShdw>
              </a:effectLst>
              <a:latin typeface="Berlin Sans FB Demi" panose="020E0802020502020306" charset="0"/>
              <a:cs typeface="Berlin Sans FB Demi" panose="020E0802020502020306"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02590"/>
            <a:ext cx="10972800" cy="582613"/>
          </a:xfrm>
        </p:spPr>
        <p:txBody>
          <a:bodyPr/>
          <a:p>
            <a:r>
              <a:rPr lang="en-US" sz="4400">
                <a:ln>
                  <a:solidFill>
                    <a:schemeClr val="tx1"/>
                  </a:solidFill>
                </a:ln>
                <a:solidFill>
                  <a:srgbClr val="FFFF00"/>
                </a:solidFill>
                <a:latin typeface="Eras Bold ITC" panose="020B0907030504020204" charset="0"/>
                <a:cs typeface="Eras Bold ITC" panose="020B0907030504020204" charset="0"/>
                <a:sym typeface="+mn-ea"/>
              </a:rPr>
              <a:t>Final Result</a:t>
            </a:r>
            <a:endParaRPr lang="en-US" sz="4400"/>
          </a:p>
        </p:txBody>
      </p:sp>
      <p:pic>
        <p:nvPicPr>
          <p:cNvPr id="109" name="Picture 108"/>
          <p:cNvPicPr/>
          <p:nvPr/>
        </p:nvPicPr>
        <p:blipFill>
          <a:blip r:embed="rId1"/>
          <a:stretch>
            <a:fillRect/>
          </a:stretch>
        </p:blipFill>
        <p:spPr>
          <a:xfrm>
            <a:off x="3269933" y="1364615"/>
            <a:ext cx="4900295" cy="4128770"/>
          </a:xfrm>
          <a:prstGeom prst="rect">
            <a:avLst/>
          </a:prstGeom>
          <a:noFill/>
          <a:ln w="9525">
            <a:noFill/>
          </a:ln>
        </p:spPr>
      </p:pic>
      <p:sp>
        <p:nvSpPr>
          <p:cNvPr id="4" name="Text Box 3"/>
          <p:cNvSpPr txBox="1"/>
          <p:nvPr/>
        </p:nvSpPr>
        <p:spPr>
          <a:xfrm>
            <a:off x="2517775" y="5593715"/>
            <a:ext cx="7700645" cy="645160"/>
          </a:xfrm>
          <a:prstGeom prst="rect">
            <a:avLst/>
          </a:prstGeom>
          <a:noFill/>
        </p:spPr>
        <p:txBody>
          <a:bodyPr wrap="square" rtlCol="0">
            <a:spAutoFit/>
          </a:bodyPr>
          <a:p>
            <a:r>
              <a:rPr lang="en-US"/>
              <a:t>So the order of traversal of nodes is 4 -&gt; 5 -&gt; 2 -&gt; 6 -&gt; 3 -&gt; 1.</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12115"/>
            <a:ext cx="10972800" cy="582613"/>
          </a:xfrm>
        </p:spPr>
        <p:txBody>
          <a:bodyPr/>
          <a:p>
            <a:r>
              <a:rPr lang="en-US" sz="4400">
                <a:ln>
                  <a:solidFill>
                    <a:schemeClr val="tx1"/>
                  </a:solidFill>
                </a:ln>
                <a:solidFill>
                  <a:srgbClr val="FFFF00"/>
                </a:solidFill>
                <a:latin typeface="Eras Bold ITC" panose="020B0907030504020204" charset="0"/>
                <a:cs typeface="Eras Bold ITC" panose="020B0907030504020204" charset="0"/>
                <a:sym typeface="+mn-ea"/>
              </a:rPr>
              <a:t>Complexity Analysis:</a:t>
            </a:r>
            <a:endParaRPr lang="en-US" sz="4400">
              <a:ln>
                <a:solidFill>
                  <a:schemeClr val="tx1"/>
                </a:solidFill>
              </a:ln>
              <a:solidFill>
                <a:srgbClr val="FFFF00"/>
              </a:solidFill>
              <a:latin typeface="Eras Bold ITC" panose="020B0907030504020204" charset="0"/>
              <a:cs typeface="Eras Bold ITC" panose="020B0907030504020204" charset="0"/>
              <a:sym typeface="+mn-ea"/>
            </a:endParaRPr>
          </a:p>
        </p:txBody>
      </p:sp>
      <p:sp>
        <p:nvSpPr>
          <p:cNvPr id="3" name="Content Placeholder 2"/>
          <p:cNvSpPr>
            <a:spLocks noGrp="1"/>
          </p:cNvSpPr>
          <p:nvPr>
            <p:ph idx="1"/>
          </p:nvPr>
        </p:nvSpPr>
        <p:spPr>
          <a:xfrm>
            <a:off x="542290" y="1348740"/>
            <a:ext cx="10972800" cy="4953000"/>
          </a:xfrm>
        </p:spPr>
        <p:txBody>
          <a:bodyPr/>
          <a:p>
            <a:pPr marL="0" indent="0">
              <a:buNone/>
            </a:pPr>
            <a:r>
              <a:rPr lang="en-US" sz="2800" b="1">
                <a:latin typeface="Bahnschrift SemiLight SemiConde" charset="0"/>
                <a:cs typeface="Bahnschrift SemiLight SemiConde" charset="0"/>
              </a:rPr>
              <a:t>Time Complexity:</a:t>
            </a:r>
            <a:r>
              <a:rPr lang="en-US" sz="2800">
                <a:latin typeface="Bahnschrift SemiLight SemiConde" charset="0"/>
                <a:cs typeface="Bahnschrift SemiLight SemiConde" charset="0"/>
              </a:rPr>
              <a:t> O(N) where N is the total number of nodes. 				Because it traverses all the nodes at least once.</a:t>
            </a:r>
            <a:endParaRPr lang="en-US" sz="2800">
              <a:latin typeface="Bahnschrift SemiLight SemiConde" charset="0"/>
              <a:cs typeface="Bahnschrift SemiLight SemiConde" charset="0"/>
            </a:endParaRPr>
          </a:p>
          <a:p>
            <a:pPr marL="0" indent="0">
              <a:buNone/>
            </a:pPr>
            <a:r>
              <a:rPr lang="en-US" sz="2800" b="1">
                <a:latin typeface="Bahnschrift SemiLight SemiConde" charset="0"/>
                <a:cs typeface="Bahnschrift SemiLight SemiConde" charset="0"/>
              </a:rPr>
              <a:t>Auxiliary Space:</a:t>
            </a:r>
            <a:r>
              <a:rPr lang="en-US" sz="2800">
                <a:latin typeface="Bahnschrift SemiLight SemiConde" charset="0"/>
                <a:cs typeface="Bahnschrift SemiLight SemiConde" charset="0"/>
              </a:rPr>
              <a:t> O(1) if no recursion stack space is considered. 				Otherwise, O(h) where h is the height of the tree</a:t>
            </a:r>
            <a:endParaRPr lang="en-US" sz="2800">
              <a:latin typeface="Bahnschrift SemiLight SemiConde" charset="0"/>
              <a:cs typeface="Bahnschrift SemiLight SemiConde" charset="0"/>
            </a:endParaRPr>
          </a:p>
          <a:p>
            <a:endParaRPr lang="en-US" sz="2800">
              <a:latin typeface="Bahnschrift SemiLight SemiConde" charset="0"/>
              <a:cs typeface="Bahnschrift SemiLight SemiConde" charset="0"/>
            </a:endParaRPr>
          </a:p>
          <a:p>
            <a:r>
              <a:rPr lang="en-US" sz="2800">
                <a:solidFill>
                  <a:srgbClr val="00B050"/>
                </a:solidFill>
                <a:latin typeface="Bahnschrift SemiLight SemiConde" charset="0"/>
                <a:cs typeface="Bahnschrift SemiLight SemiConde" charset="0"/>
              </a:rPr>
              <a:t>In the worst case, h can be the same as N (when the tree is a skewed tree)</a:t>
            </a:r>
            <a:endParaRPr lang="en-US" sz="2800">
              <a:solidFill>
                <a:srgbClr val="00B050"/>
              </a:solidFill>
              <a:latin typeface="Bahnschrift SemiLight SemiConde" charset="0"/>
              <a:cs typeface="Bahnschrift SemiLight SemiConde" charset="0"/>
            </a:endParaRPr>
          </a:p>
          <a:p>
            <a:r>
              <a:rPr lang="en-US" sz="2800">
                <a:solidFill>
                  <a:srgbClr val="00B050"/>
                </a:solidFill>
                <a:latin typeface="Bahnschrift SemiLight SemiConde" charset="0"/>
                <a:cs typeface="Bahnschrift SemiLight SemiConde" charset="0"/>
              </a:rPr>
              <a:t>In the best case, h can be the same as logN (when the tree is a complete tree)</a:t>
            </a:r>
            <a:endParaRPr lang="en-US" sz="2800">
              <a:solidFill>
                <a:srgbClr val="00B050"/>
              </a:solidFill>
              <a:latin typeface="Bahnschrift SemiLight SemiConde" charset="0"/>
              <a:cs typeface="Bahnschrift SemiLight SemiConde"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89585"/>
            <a:ext cx="10972800" cy="582613"/>
          </a:xfrm>
        </p:spPr>
        <p:txBody>
          <a:bodyPr/>
          <a:p>
            <a:r>
              <a:rPr lang="en-US" sz="4400">
                <a:ln>
                  <a:solidFill>
                    <a:schemeClr val="tx1"/>
                  </a:solidFill>
                </a:ln>
                <a:solidFill>
                  <a:srgbClr val="FFFF00"/>
                </a:solidFill>
                <a:latin typeface="Eras Bold ITC" panose="020B0907030504020204" charset="0"/>
                <a:cs typeface="Eras Bold ITC" panose="020B0907030504020204" charset="0"/>
                <a:sym typeface="+mn-ea"/>
              </a:rPr>
              <a:t>Use cases of Postorder Traversal:</a:t>
            </a:r>
            <a:endParaRPr lang="en-US" sz="4400">
              <a:ln>
                <a:solidFill>
                  <a:schemeClr val="tx1"/>
                </a:solidFill>
              </a:ln>
              <a:solidFill>
                <a:srgbClr val="FFFF00"/>
              </a:solidFill>
              <a:latin typeface="Eras Bold ITC" panose="020B0907030504020204" charset="0"/>
              <a:cs typeface="Eras Bold ITC" panose="020B0907030504020204" charset="0"/>
              <a:sym typeface="+mn-ea"/>
            </a:endParaRPr>
          </a:p>
        </p:txBody>
      </p:sp>
      <p:sp>
        <p:nvSpPr>
          <p:cNvPr id="3" name="Content Placeholder 2"/>
          <p:cNvSpPr>
            <a:spLocks noGrp="1"/>
          </p:cNvSpPr>
          <p:nvPr>
            <p:ph idx="1"/>
          </p:nvPr>
        </p:nvSpPr>
        <p:spPr>
          <a:xfrm>
            <a:off x="609600" y="1637665"/>
            <a:ext cx="10972800" cy="4191000"/>
          </a:xfrm>
        </p:spPr>
        <p:txBody>
          <a:bodyPr/>
          <a:p>
            <a:pPr marL="514350" indent="-514350">
              <a:buFont typeface="+mj-lt"/>
              <a:buAutoNum type="alphaLcParenR"/>
            </a:pPr>
            <a:r>
              <a:rPr lang="en-US"/>
              <a:t>This is used for tree deletion.</a:t>
            </a:r>
            <a:endParaRPr lang="en-US"/>
          </a:p>
          <a:p>
            <a:pPr marL="514350" indent="-514350">
              <a:buFont typeface="+mj-lt"/>
              <a:buAutoNum type="alphaLcParenR"/>
            </a:pPr>
            <a:r>
              <a:rPr lang="en-US"/>
              <a:t>It is also useful to get the postfix expression from an expression tree.</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89735" y="2498725"/>
            <a:ext cx="9198610" cy="1729740"/>
          </a:xfrm>
        </p:spPr>
        <p:txBody>
          <a:bodyPr anchor="ctr" anchorCtr="0"/>
          <a:p>
            <a:pPr algn="ctr"/>
            <a:r>
              <a:rPr lang="en-US" sz="9600">
                <a:ln w="28575">
                  <a:solidFill>
                    <a:schemeClr val="tx1"/>
                  </a:solidFill>
                </a:ln>
                <a:solidFill>
                  <a:srgbClr val="FFFF00"/>
                </a:solidFill>
                <a:latin typeface="Eras Bold ITC" panose="020B0907030504020204" charset="0"/>
                <a:cs typeface="Eras Bold ITC" panose="020B0907030504020204" charset="0"/>
              </a:rPr>
              <a:t>Thank You</a:t>
            </a:r>
            <a:endParaRPr lang="en-US" sz="9600">
              <a:ln w="28575">
                <a:solidFill>
                  <a:schemeClr val="tx1"/>
                </a:solidFill>
              </a:ln>
              <a:solidFill>
                <a:srgbClr val="FFFF00"/>
              </a:solidFill>
              <a:latin typeface="Eras Bold ITC" panose="020B0907030504020204" charset="0"/>
              <a:cs typeface="Eras Bold ITC" panose="020B090703050402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1820"/>
            <a:ext cx="10972800" cy="582613"/>
          </a:xfrm>
        </p:spPr>
        <p:txBody>
          <a:bodyPr/>
          <a:p>
            <a:r>
              <a:rPr lang="en-US" sz="4400">
                <a:ln w="10160">
                  <a:solidFill>
                    <a:schemeClr val="tx1"/>
                  </a:solidFill>
                  <a:prstDash val="solid"/>
                </a:ln>
                <a:solidFill>
                  <a:srgbClr val="FFFF00"/>
                </a:solidFill>
                <a:effectLst>
                  <a:outerShdw blurRad="38100" dist="22860" dir="5400000" algn="tl" rotWithShape="0">
                    <a:srgbClr val="000000">
                      <a:alpha val="30000"/>
                    </a:srgbClr>
                  </a:outerShdw>
                </a:effectLst>
                <a:latin typeface="Berlin Sans FB Demi" panose="020E0802020502020306" charset="0"/>
                <a:cs typeface="Berlin Sans FB Demi" panose="020E0802020502020306" charset="0"/>
              </a:rPr>
              <a:t>What we will learn from this?</a:t>
            </a:r>
            <a:endParaRPr lang="en-US" sz="4400">
              <a:ln w="10160">
                <a:solidFill>
                  <a:schemeClr val="tx1"/>
                </a:solidFill>
                <a:prstDash val="solid"/>
              </a:ln>
              <a:solidFill>
                <a:srgbClr val="FFFF00"/>
              </a:solidFill>
              <a:effectLst>
                <a:outerShdw blurRad="38100" dist="22860" dir="5400000" algn="tl" rotWithShape="0">
                  <a:srgbClr val="000000">
                    <a:alpha val="30000"/>
                  </a:srgbClr>
                </a:outerShdw>
              </a:effectLst>
              <a:latin typeface="Berlin Sans FB Demi" panose="020E0802020502020306" charset="0"/>
              <a:cs typeface="Berlin Sans FB Demi" panose="020E0802020502020306" charset="0"/>
            </a:endParaRPr>
          </a:p>
        </p:txBody>
      </p:sp>
      <p:sp>
        <p:nvSpPr>
          <p:cNvPr id="3" name="Content Placeholder 2"/>
          <p:cNvSpPr>
            <a:spLocks noGrp="1"/>
          </p:cNvSpPr>
          <p:nvPr>
            <p:ph idx="1"/>
          </p:nvPr>
        </p:nvSpPr>
        <p:spPr>
          <a:xfrm>
            <a:off x="474345" y="1628140"/>
            <a:ext cx="10972800" cy="4953000"/>
          </a:xfrm>
        </p:spPr>
        <p:txBody>
          <a:bodyPr/>
          <a:p>
            <a:r>
              <a:rPr lang="en-US" sz="2800">
                <a:latin typeface="Bookman Old Style" panose="02050604050505020204" charset="0"/>
                <a:cs typeface="Bookman Old Style" panose="02050604050505020204" charset="0"/>
              </a:rPr>
              <a:t>What is Binary Search Tree?</a:t>
            </a:r>
            <a:endParaRPr lang="en-US" sz="2800">
              <a:latin typeface="Bookman Old Style" panose="02050604050505020204" charset="0"/>
              <a:cs typeface="Bookman Old Style" panose="02050604050505020204" charset="0"/>
            </a:endParaRPr>
          </a:p>
          <a:p>
            <a:r>
              <a:rPr lang="en-US" sz="2800">
                <a:latin typeface="Bookman Old Style" panose="02050604050505020204" charset="0"/>
                <a:cs typeface="Bookman Old Style" panose="02050604050505020204" charset="0"/>
              </a:rPr>
              <a:t>What is Traversing?</a:t>
            </a:r>
            <a:endParaRPr lang="en-US" sz="2800">
              <a:latin typeface="Bookman Old Style" panose="02050604050505020204" charset="0"/>
              <a:cs typeface="Bookman Old Style" panose="02050604050505020204" charset="0"/>
            </a:endParaRPr>
          </a:p>
          <a:p>
            <a:r>
              <a:rPr lang="en-US" sz="2800">
                <a:latin typeface="Bookman Old Style" panose="02050604050505020204" charset="0"/>
                <a:cs typeface="Bookman Old Style" panose="02050604050505020204" charset="0"/>
              </a:rPr>
              <a:t>What Post Order Traversing?</a:t>
            </a:r>
            <a:endParaRPr lang="en-US" sz="2800">
              <a:latin typeface="Bookman Old Style" panose="02050604050505020204" charset="0"/>
              <a:cs typeface="Bookman Old Style" panose="02050604050505020204" charset="0"/>
            </a:endParaRPr>
          </a:p>
          <a:p>
            <a:r>
              <a:rPr lang="en-US" sz="2800">
                <a:latin typeface="Bookman Old Style" panose="02050604050505020204" charset="0"/>
                <a:cs typeface="Bookman Old Style" panose="02050604050505020204" charset="0"/>
              </a:rPr>
              <a:t>Posr order traversing Algorithm</a:t>
            </a:r>
            <a:endParaRPr lang="en-US" sz="2800">
              <a:latin typeface="Bookman Old Style" panose="02050604050505020204" charset="0"/>
              <a:cs typeface="Bookman Old Style" panose="02050604050505020204" charset="0"/>
            </a:endParaRPr>
          </a:p>
          <a:p>
            <a:r>
              <a:rPr lang="en-US" sz="2800">
                <a:latin typeface="Bookman Old Style" panose="02050604050505020204" charset="0"/>
                <a:cs typeface="Bookman Old Style" panose="02050604050505020204" charset="0"/>
              </a:rPr>
              <a:t>Algorithm flow</a:t>
            </a:r>
            <a:endParaRPr lang="en-US" sz="2800">
              <a:latin typeface="Bookman Old Style" panose="02050604050505020204" charset="0"/>
              <a:cs typeface="Bookman Old Style" panose="02050604050505020204" charset="0"/>
            </a:endParaRPr>
          </a:p>
          <a:p>
            <a:r>
              <a:rPr lang="en-US" sz="2800">
                <a:latin typeface="Bookman Old Style" panose="02050604050505020204" charset="0"/>
                <a:cs typeface="Bookman Old Style" panose="02050604050505020204" charset="0"/>
              </a:rPr>
              <a:t>Complex analysis</a:t>
            </a:r>
            <a:endParaRPr lang="en-US" sz="2800">
              <a:latin typeface="Bookman Old Style" panose="02050604050505020204" charset="0"/>
              <a:cs typeface="Bookman Old Style" panose="02050604050505020204" charset="0"/>
            </a:endParaRPr>
          </a:p>
          <a:p>
            <a:r>
              <a:rPr lang="en-US" sz="2800">
                <a:latin typeface="Bookman Old Style" panose="02050604050505020204" charset="0"/>
                <a:cs typeface="Bookman Old Style" panose="02050604050505020204" charset="0"/>
              </a:rPr>
              <a:t>Application</a:t>
            </a:r>
            <a:endParaRPr lang="en-US" sz="2800">
              <a:latin typeface="Bookman Old Style" panose="02050604050505020204" charset="0"/>
              <a:cs typeface="Bookman Old Style" panose="02050604050505020204" charset="0"/>
            </a:endParaRPr>
          </a:p>
          <a:p>
            <a:endParaRPr lang="en-US" sz="2800">
              <a:ln w="10160">
                <a:solidFill>
                  <a:schemeClr val="tx1"/>
                </a:solidFill>
                <a:prstDash val="solid"/>
              </a:ln>
              <a:solidFill>
                <a:srgbClr val="FFFF00"/>
              </a:solidFill>
              <a:effectLst>
                <a:outerShdw blurRad="38100" dist="22860" dir="5400000" algn="tl" rotWithShape="0">
                  <a:srgbClr val="000000">
                    <a:alpha val="30000"/>
                  </a:srgbClr>
                </a:outerShdw>
              </a:effectLst>
              <a:latin typeface="Bookman Old Style" panose="02050604050505020204" charset="0"/>
              <a:cs typeface="Bookman Old Style" panose="02050604050505020204" charset="0"/>
              <a:sym typeface="+mn-ea"/>
            </a:endParaRPr>
          </a:p>
          <a:p>
            <a:endParaRPr lang="en-US" sz="2800">
              <a:ln w="10160">
                <a:solidFill>
                  <a:schemeClr val="tx1"/>
                </a:solidFill>
                <a:prstDash val="solid"/>
              </a:ln>
              <a:solidFill>
                <a:srgbClr val="FFFF00"/>
              </a:solidFill>
              <a:effectLst>
                <a:outerShdw blurRad="38100" dist="22860" dir="5400000" algn="tl" rotWithShape="0">
                  <a:srgbClr val="000000">
                    <a:alpha val="30000"/>
                  </a:srgbClr>
                </a:outerShdw>
              </a:effectLst>
              <a:latin typeface="Bookman Old Style" panose="02050604050505020204" charset="0"/>
              <a:cs typeface="Bookman Old Style" panose="02050604050505020204" charset="0"/>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03225"/>
            <a:ext cx="10972800" cy="582613"/>
          </a:xfrm>
        </p:spPr>
        <p:txBody>
          <a:bodyPr/>
          <a:p>
            <a:r>
              <a:rPr lang="en-US" sz="4400">
                <a:ln w="10160">
                  <a:solidFill>
                    <a:schemeClr val="tx1"/>
                  </a:solidFill>
                  <a:prstDash val="solid"/>
                </a:ln>
                <a:solidFill>
                  <a:srgbClr val="FFFF00"/>
                </a:solidFill>
                <a:effectLst>
                  <a:outerShdw blurRad="38100" dist="22860" dir="5400000" algn="tl" rotWithShape="0">
                    <a:srgbClr val="000000">
                      <a:alpha val="30000"/>
                    </a:srgbClr>
                  </a:outerShdw>
                </a:effectLst>
                <a:latin typeface="Eras Bold ITC" panose="020B0907030504020204" charset="0"/>
                <a:cs typeface="Eras Bold ITC" panose="020B0907030504020204" charset="0"/>
                <a:sym typeface="+mn-ea"/>
              </a:rPr>
              <a:t>Binary Search Tree</a:t>
            </a:r>
            <a:endParaRPr lang="en-US" sz="4400">
              <a:ln w="10160">
                <a:solidFill>
                  <a:schemeClr val="tx1"/>
                </a:solidFill>
                <a:prstDash val="solid"/>
              </a:ln>
              <a:solidFill>
                <a:srgbClr val="FFFF00"/>
              </a:solidFill>
              <a:effectLst>
                <a:outerShdw blurRad="38100" dist="22860" dir="5400000" algn="tl" rotWithShape="0">
                  <a:srgbClr val="000000">
                    <a:alpha val="30000"/>
                  </a:srgbClr>
                </a:outerShdw>
              </a:effectLst>
              <a:latin typeface="Eras Bold ITC" panose="020B0907030504020204" charset="0"/>
              <a:cs typeface="Eras Bold ITC" panose="020B0907030504020204" charset="0"/>
              <a:sym typeface="+mn-ea"/>
            </a:endParaRPr>
          </a:p>
        </p:txBody>
      </p:sp>
      <p:sp>
        <p:nvSpPr>
          <p:cNvPr id="3" name="Content Placeholder 2"/>
          <p:cNvSpPr>
            <a:spLocks noGrp="1"/>
          </p:cNvSpPr>
          <p:nvPr>
            <p:ph idx="1"/>
          </p:nvPr>
        </p:nvSpPr>
        <p:spPr/>
        <p:txBody>
          <a:bodyPr/>
          <a:p>
            <a:pPr marL="0" indent="0">
              <a:buNone/>
            </a:pPr>
            <a:r>
              <a:rPr lang="en-US" sz="2800" b="1"/>
              <a:t>Binary Search Tree</a:t>
            </a:r>
            <a:r>
              <a:rPr lang="en-US" sz="2800"/>
              <a:t> is a data structure used in computer science for organizing and storing data in a sorted manner. Binary search tree follows all properties of binary tree and its left child contains values less than the parent node and the right child contains values greater than the parent node.</a:t>
            </a:r>
            <a:endParaRPr lang="en-US" sz="2800"/>
          </a:p>
        </p:txBody>
      </p:sp>
      <p:pic>
        <p:nvPicPr>
          <p:cNvPr id="100" name="Picture 99"/>
          <p:cNvPicPr/>
          <p:nvPr/>
        </p:nvPicPr>
        <p:blipFill>
          <a:blip r:embed="rId1"/>
          <a:srcRect l="27941" r="30683"/>
          <a:stretch>
            <a:fillRect/>
          </a:stretch>
        </p:blipFill>
        <p:spPr>
          <a:xfrm>
            <a:off x="4455160" y="3541395"/>
            <a:ext cx="2856230" cy="2905125"/>
          </a:xfrm>
          <a:prstGeom prst="round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28320"/>
            <a:ext cx="10972800" cy="582613"/>
          </a:xfrm>
        </p:spPr>
        <p:txBody>
          <a:bodyPr/>
          <a:p>
            <a:pPr algn="l"/>
            <a:r>
              <a:rPr lang="en-US" sz="4400">
                <a:ln w="10160">
                  <a:solidFill>
                    <a:schemeClr val="tx1"/>
                  </a:solidFill>
                  <a:prstDash val="solid"/>
                </a:ln>
                <a:solidFill>
                  <a:srgbClr val="FFFFFF"/>
                </a:solidFill>
                <a:effectLst>
                  <a:outerShdw blurRad="38100" dist="22860" dir="5400000" algn="tl" rotWithShape="0">
                    <a:srgbClr val="000000">
                      <a:alpha val="30000"/>
                    </a:srgbClr>
                  </a:outerShdw>
                </a:effectLst>
                <a:latin typeface="Britannic Bold" panose="020B0903060703020204" charset="0"/>
                <a:cs typeface="Britannic Bold" panose="020B0903060703020204" charset="0"/>
              </a:rPr>
              <a:t>What is traversing?</a:t>
            </a:r>
            <a:endParaRPr lang="en-US" sz="4400">
              <a:ln w="10160">
                <a:solidFill>
                  <a:schemeClr val="tx1"/>
                </a:solidFill>
                <a:prstDash val="solid"/>
              </a:ln>
              <a:solidFill>
                <a:srgbClr val="FFFFFF"/>
              </a:solidFill>
              <a:effectLst>
                <a:outerShdw blurRad="38100" dist="22860" dir="5400000" algn="tl" rotWithShape="0">
                  <a:srgbClr val="000000">
                    <a:alpha val="30000"/>
                  </a:srgbClr>
                </a:outerShdw>
              </a:effectLst>
              <a:latin typeface="Britannic Bold" panose="020B0903060703020204" charset="0"/>
              <a:cs typeface="Britannic Bold" panose="020B0903060703020204" charset="0"/>
            </a:endParaRPr>
          </a:p>
        </p:txBody>
      </p:sp>
      <p:sp>
        <p:nvSpPr>
          <p:cNvPr id="3" name="Content Placeholder 2"/>
          <p:cNvSpPr>
            <a:spLocks noGrp="1"/>
          </p:cNvSpPr>
          <p:nvPr>
            <p:ph idx="1"/>
          </p:nvPr>
        </p:nvSpPr>
        <p:spPr>
          <a:xfrm>
            <a:off x="387350" y="1473835"/>
            <a:ext cx="5543550" cy="4721225"/>
          </a:xfrm>
        </p:spPr>
        <p:txBody>
          <a:bodyPr/>
          <a:p>
            <a:pPr marL="0" indent="0">
              <a:buNone/>
            </a:pPr>
            <a:r>
              <a:rPr lang="en-US" sz="2400"/>
              <a:t>Traversing a binary tree means visiting each node in the tree and processing its data. </a:t>
            </a:r>
            <a:endParaRPr lang="en-US" sz="2400"/>
          </a:p>
          <a:p>
            <a:pPr marL="0" indent="0">
              <a:buNone/>
            </a:pPr>
            <a:r>
              <a:rPr lang="en-US" sz="2400"/>
              <a:t>There are three main traversal techniques: </a:t>
            </a:r>
            <a:r>
              <a:rPr lang="en-US" sz="2400" b="1"/>
              <a:t>in-order</a:t>
            </a:r>
            <a:r>
              <a:rPr lang="en-US" sz="2400"/>
              <a:t>, </a:t>
            </a:r>
            <a:r>
              <a:rPr lang="en-US" sz="2400" b="1"/>
              <a:t>pre-order</a:t>
            </a:r>
            <a:r>
              <a:rPr lang="en-US" sz="2400"/>
              <a:t>, and </a:t>
            </a:r>
            <a:r>
              <a:rPr lang="en-US" sz="2400" b="1"/>
              <a:t>post-order</a:t>
            </a:r>
            <a:r>
              <a:rPr lang="en-US" sz="2400"/>
              <a:t> traversal. </a:t>
            </a:r>
            <a:endParaRPr lang="en-US" sz="2400"/>
          </a:p>
          <a:p>
            <a:pPr marL="0" indent="0">
              <a:buNone/>
            </a:pPr>
            <a:r>
              <a:rPr lang="en-US" sz="2400"/>
              <a:t>These traversal methods visit the nodes in a specific order, which can be useful in different applications.</a:t>
            </a:r>
            <a:endParaRPr lang="en-US" sz="2400"/>
          </a:p>
          <a:p>
            <a:endParaRPr lang="en-US" sz="2400"/>
          </a:p>
        </p:txBody>
      </p:sp>
      <p:pic>
        <p:nvPicPr>
          <p:cNvPr id="101" name="Picture 100"/>
          <p:cNvPicPr/>
          <p:nvPr/>
        </p:nvPicPr>
        <p:blipFill>
          <a:blip r:embed="rId1"/>
          <a:srcRect l="7119" t="8991" r="7331" b="3127"/>
          <a:stretch>
            <a:fillRect/>
          </a:stretch>
        </p:blipFill>
        <p:spPr>
          <a:xfrm>
            <a:off x="6597650" y="1198245"/>
            <a:ext cx="4571365" cy="4298950"/>
          </a:xfrm>
          <a:prstGeom prst="flowChartProcess">
            <a:avLst/>
          </a:prstGeom>
          <a:noFill/>
          <a:ln w="9525">
            <a:noFill/>
          </a:ln>
          <a:effectLst>
            <a:glow rad="139700">
              <a:schemeClr val="accent2">
                <a:satMod val="175000"/>
                <a:alpha val="40000"/>
              </a:schemeClr>
            </a:glow>
            <a:softEdge rad="31750"/>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22605" y="1651635"/>
            <a:ext cx="10972800" cy="4953000"/>
          </a:xfrm>
        </p:spPr>
        <p:txBody>
          <a:bodyPr/>
          <a:p>
            <a:pPr marL="0" indent="0">
              <a:buNone/>
            </a:pPr>
            <a:r>
              <a:rPr lang="en-US"/>
              <a:t>Postorder traversal is defined as a type of tree traversal which follows the </a:t>
            </a:r>
            <a:r>
              <a:rPr lang="en-US" b="1"/>
              <a:t>Left-Right-Root</a:t>
            </a:r>
            <a:r>
              <a:rPr lang="en-US"/>
              <a:t> policy such that for each node:</a:t>
            </a:r>
            <a:endParaRPr lang="en-US"/>
          </a:p>
          <a:p>
            <a:endParaRPr lang="en-US"/>
          </a:p>
          <a:p>
            <a:r>
              <a:rPr lang="en-US"/>
              <a:t>The </a:t>
            </a:r>
            <a:r>
              <a:rPr lang="en-US" b="1"/>
              <a:t>left subtree</a:t>
            </a:r>
            <a:r>
              <a:rPr lang="en-US"/>
              <a:t> is traversed first</a:t>
            </a:r>
            <a:endParaRPr lang="en-US"/>
          </a:p>
          <a:p>
            <a:r>
              <a:rPr lang="en-US"/>
              <a:t>Then the </a:t>
            </a:r>
            <a:r>
              <a:rPr lang="en-US" b="1"/>
              <a:t>right subtree</a:t>
            </a:r>
            <a:r>
              <a:rPr lang="en-US"/>
              <a:t> is traversed</a:t>
            </a:r>
            <a:endParaRPr lang="en-US"/>
          </a:p>
          <a:p>
            <a:r>
              <a:rPr lang="en-US"/>
              <a:t>Finally, the </a:t>
            </a:r>
            <a:r>
              <a:rPr lang="en-US" b="1"/>
              <a:t>root node</a:t>
            </a:r>
            <a:r>
              <a:rPr lang="en-US"/>
              <a:t> of the subtree is traversed</a:t>
            </a:r>
            <a:endParaRPr lang="en-US"/>
          </a:p>
        </p:txBody>
      </p:sp>
      <p:sp>
        <p:nvSpPr>
          <p:cNvPr id="6" name="Text Box 5"/>
          <p:cNvSpPr txBox="1"/>
          <p:nvPr/>
        </p:nvSpPr>
        <p:spPr>
          <a:xfrm>
            <a:off x="609600" y="694055"/>
            <a:ext cx="6080125" cy="1198880"/>
          </a:xfrm>
          <a:prstGeom prst="rect">
            <a:avLst/>
          </a:prstGeom>
          <a:noFill/>
        </p:spPr>
        <p:txBody>
          <a:bodyPr wrap="square" rtlCol="0">
            <a:spAutoFit/>
          </a:bodyPr>
          <a:p>
            <a:r>
              <a:rPr lang="en-US" sz="3600">
                <a:ln w="10160">
                  <a:solidFill>
                    <a:schemeClr val="tx1"/>
                  </a:solidFill>
                  <a:prstDash val="solid"/>
                </a:ln>
                <a:solidFill>
                  <a:srgbClr val="FFFF00"/>
                </a:solidFill>
                <a:effectLst>
                  <a:outerShdw blurRad="38100" dist="22860" dir="5400000" algn="tl" rotWithShape="0">
                    <a:srgbClr val="000000">
                      <a:alpha val="30000"/>
                    </a:srgbClr>
                  </a:outerShdw>
                </a:effectLst>
                <a:latin typeface="Eras Bold ITC" panose="020B0907030504020204" charset="0"/>
                <a:cs typeface="Eras Bold ITC" panose="020B0907030504020204" charset="0"/>
                <a:sym typeface="+mn-ea"/>
              </a:rPr>
              <a:t>Postorder Traversal</a:t>
            </a:r>
            <a:endParaRPr lang="en-US" sz="3600">
              <a:ln w="10160">
                <a:solidFill>
                  <a:schemeClr val="tx1"/>
                </a:solidFill>
                <a:prstDash val="solid"/>
              </a:ln>
              <a:solidFill>
                <a:srgbClr val="FFFF00"/>
              </a:solidFill>
              <a:effectLst>
                <a:outerShdw blurRad="38100" dist="22860" dir="5400000" algn="tl" rotWithShape="0">
                  <a:srgbClr val="000000">
                    <a:alpha val="30000"/>
                  </a:srgbClr>
                </a:outerShdw>
              </a:effectLst>
              <a:latin typeface="Eras Bold ITC" panose="020B0907030504020204" charset="0"/>
              <a:cs typeface="Eras Bold ITC" panose="020B0907030504020204" charset="0"/>
            </a:endParaRPr>
          </a:p>
          <a:p>
            <a:endParaRPr lang="en-US" sz="3600">
              <a:ln w="10160">
                <a:solidFill>
                  <a:schemeClr val="tx1"/>
                </a:solidFill>
                <a:prstDash val="solid"/>
              </a:ln>
              <a:solidFill>
                <a:srgbClr val="FFFF00"/>
              </a:solidFill>
              <a:effectLst>
                <a:outerShdw blurRad="38100" dist="22860" dir="5400000" algn="tl" rotWithShape="0">
                  <a:srgbClr val="000000">
                    <a:alpha val="30000"/>
                  </a:srgbClr>
                </a:outerShdw>
              </a:effectLst>
              <a:latin typeface="Eras Bold ITC" panose="020B0907030504020204" charset="0"/>
              <a:cs typeface="Eras Bold ITC" panose="020B090703050402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5295" y="489585"/>
            <a:ext cx="11466195" cy="582930"/>
          </a:xfrm>
        </p:spPr>
        <p:txBody>
          <a:bodyPr/>
          <a:p>
            <a:r>
              <a:rPr lang="en-US" sz="3200">
                <a:ln w="10160">
                  <a:solidFill>
                    <a:schemeClr val="tx1"/>
                  </a:solidFill>
                  <a:prstDash val="solid"/>
                </a:ln>
                <a:solidFill>
                  <a:srgbClr val="FFFFFF"/>
                </a:solidFill>
                <a:effectLst>
                  <a:outerShdw blurRad="38100" dist="22860" dir="5400000" algn="tl" rotWithShape="0">
                    <a:srgbClr val="000000">
                      <a:alpha val="30000"/>
                    </a:srgbClr>
                  </a:outerShdw>
                </a:effectLst>
                <a:latin typeface="Eras Bold ITC" panose="020B0907030504020204" charset="0"/>
                <a:cs typeface="Eras Bold ITC" panose="020B0907030504020204" charset="0"/>
                <a:sym typeface="+mn-ea"/>
              </a:rPr>
              <a:t>Algorithm for </a:t>
            </a:r>
            <a:r>
              <a:rPr lang="en-US" sz="3200">
                <a:ln w="10160">
                  <a:solidFill>
                    <a:schemeClr val="tx1"/>
                  </a:solidFill>
                  <a:prstDash val="solid"/>
                </a:ln>
                <a:solidFill>
                  <a:srgbClr val="FFFF00"/>
                </a:solidFill>
                <a:effectLst>
                  <a:outerShdw blurRad="38100" dist="22860" dir="5400000" algn="tl" rotWithShape="0">
                    <a:srgbClr val="000000">
                      <a:alpha val="30000"/>
                    </a:srgbClr>
                  </a:outerShdw>
                </a:effectLst>
                <a:latin typeface="Eras Bold ITC" panose="020B0907030504020204" charset="0"/>
                <a:cs typeface="Eras Bold ITC" panose="020B0907030504020204" charset="0"/>
                <a:sym typeface="+mn-ea"/>
              </a:rPr>
              <a:t>Postorder Traversal</a:t>
            </a:r>
            <a:r>
              <a:rPr lang="en-US" sz="3200">
                <a:ln w="10160">
                  <a:solidFill>
                    <a:schemeClr val="tx1"/>
                  </a:solidFill>
                  <a:prstDash val="solid"/>
                </a:ln>
                <a:solidFill>
                  <a:srgbClr val="FFFFFF"/>
                </a:solidFill>
                <a:effectLst>
                  <a:outerShdw blurRad="38100" dist="22860" dir="5400000" algn="tl" rotWithShape="0">
                    <a:srgbClr val="000000">
                      <a:alpha val="30000"/>
                    </a:srgbClr>
                  </a:outerShdw>
                </a:effectLst>
                <a:latin typeface="Eras Bold ITC" panose="020B0907030504020204" charset="0"/>
                <a:cs typeface="Eras Bold ITC" panose="020B0907030504020204" charset="0"/>
                <a:sym typeface="+mn-ea"/>
              </a:rPr>
              <a:t> of Binary Tree:</a:t>
            </a:r>
            <a:endParaRPr lang="en-US" sz="3200">
              <a:ln w="10160">
                <a:solidFill>
                  <a:schemeClr val="tx1"/>
                </a:solidFill>
                <a:prstDash val="solid"/>
              </a:ln>
              <a:solidFill>
                <a:srgbClr val="FFFFFF"/>
              </a:solidFill>
              <a:effectLst>
                <a:outerShdw blurRad="38100" dist="22860" dir="5400000" algn="tl" rotWithShape="0">
                  <a:srgbClr val="000000">
                    <a:alpha val="30000"/>
                  </a:srgbClr>
                </a:outerShdw>
              </a:effectLst>
              <a:latin typeface="Eras Bold ITC" panose="020B0907030504020204" charset="0"/>
              <a:cs typeface="Eras Bold ITC" panose="020B0907030504020204" charset="0"/>
              <a:sym typeface="+mn-ea"/>
            </a:endParaRPr>
          </a:p>
        </p:txBody>
      </p:sp>
      <p:sp>
        <p:nvSpPr>
          <p:cNvPr id="3" name="Content Placeholder 2"/>
          <p:cNvSpPr>
            <a:spLocks noGrp="1"/>
          </p:cNvSpPr>
          <p:nvPr>
            <p:ph idx="1"/>
          </p:nvPr>
        </p:nvSpPr>
        <p:spPr/>
        <p:txBody>
          <a:bodyPr/>
          <a:p>
            <a:pPr marL="0" indent="0">
              <a:buNone/>
            </a:pPr>
            <a:r>
              <a:rPr lang="en-US" sz="2800" i="1"/>
              <a:t>The algorithm for postorder traversal is shown as follows:</a:t>
            </a:r>
            <a:endParaRPr lang="en-US" sz="2800" i="1"/>
          </a:p>
          <a:p>
            <a:pPr marL="0" indent="0">
              <a:buNone/>
            </a:pPr>
            <a:endParaRPr lang="en-US"/>
          </a:p>
          <a:p>
            <a:r>
              <a:rPr lang="en-US">
                <a:latin typeface="Bookman Old Style" panose="02050604050505020204" charset="0"/>
                <a:cs typeface="Bookman Old Style" panose="02050604050505020204" charset="0"/>
              </a:rPr>
              <a:t>Follow step 2 to 4 until root != NULL</a:t>
            </a:r>
            <a:endParaRPr lang="en-US">
              <a:latin typeface="Bookman Old Style" panose="02050604050505020204" charset="0"/>
              <a:cs typeface="Bookman Old Style" panose="02050604050505020204" charset="0"/>
            </a:endParaRPr>
          </a:p>
          <a:p>
            <a:r>
              <a:rPr lang="en-US">
                <a:latin typeface="Bookman Old Style" panose="02050604050505020204" charset="0"/>
                <a:cs typeface="Bookman Old Style" panose="02050604050505020204" charset="0"/>
              </a:rPr>
              <a:t>Postorder (root -&gt; left)</a:t>
            </a:r>
            <a:endParaRPr lang="en-US">
              <a:latin typeface="Bookman Old Style" panose="02050604050505020204" charset="0"/>
              <a:cs typeface="Bookman Old Style" panose="02050604050505020204" charset="0"/>
            </a:endParaRPr>
          </a:p>
          <a:p>
            <a:r>
              <a:rPr lang="en-US">
                <a:latin typeface="Bookman Old Style" panose="02050604050505020204" charset="0"/>
                <a:cs typeface="Bookman Old Style" panose="02050604050505020204" charset="0"/>
              </a:rPr>
              <a:t>Postorder (root -&gt; right)</a:t>
            </a:r>
            <a:endParaRPr lang="en-US">
              <a:latin typeface="Bookman Old Style" panose="02050604050505020204" charset="0"/>
              <a:cs typeface="Bookman Old Style" panose="02050604050505020204" charset="0"/>
            </a:endParaRPr>
          </a:p>
          <a:p>
            <a:r>
              <a:rPr lang="en-US">
                <a:latin typeface="Bookman Old Style" panose="02050604050505020204" charset="0"/>
                <a:cs typeface="Bookman Old Style" panose="02050604050505020204" charset="0"/>
              </a:rPr>
              <a:t>Write root -&gt; data</a:t>
            </a:r>
            <a:endParaRPr lang="en-US">
              <a:latin typeface="Bookman Old Style" panose="02050604050505020204" charset="0"/>
              <a:cs typeface="Bookman Old Style" panose="02050604050505020204" charset="0"/>
            </a:endParaRPr>
          </a:p>
          <a:p>
            <a:r>
              <a:rPr lang="en-US">
                <a:latin typeface="Bookman Old Style" panose="02050604050505020204" charset="0"/>
                <a:cs typeface="Bookman Old Style" panose="02050604050505020204" charset="0"/>
              </a:rPr>
              <a:t>End loop</a:t>
            </a:r>
            <a:endParaRPr lang="en-US">
              <a:latin typeface="Bookman Old Style" panose="02050604050505020204" charset="0"/>
              <a:cs typeface="Bookman Old Style" panose="0205060405050502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61010"/>
            <a:ext cx="10972800" cy="582613"/>
          </a:xfrm>
        </p:spPr>
        <p:txBody>
          <a:bodyPr/>
          <a:p>
            <a:r>
              <a:rPr lang="en-US" sz="4400">
                <a:ln>
                  <a:solidFill>
                    <a:schemeClr val="tx1"/>
                  </a:solidFill>
                </a:ln>
                <a:solidFill>
                  <a:srgbClr val="FFFF00"/>
                </a:solidFill>
                <a:latin typeface="Eras Bold ITC" panose="020B0907030504020204" charset="0"/>
                <a:cs typeface="Eras Bold ITC" panose="020B0907030504020204" charset="0"/>
                <a:sym typeface="+mn-ea"/>
              </a:rPr>
              <a:t>Algorithm</a:t>
            </a:r>
            <a:endParaRPr lang="en-US" sz="4400">
              <a:ln>
                <a:solidFill>
                  <a:schemeClr val="tx1"/>
                </a:solidFill>
              </a:ln>
              <a:solidFill>
                <a:srgbClr val="FFFF00"/>
              </a:solidFill>
              <a:latin typeface="Eras Bold ITC" panose="020B0907030504020204" charset="0"/>
              <a:cs typeface="Eras Bold ITC" panose="020B0907030504020204" charset="0"/>
              <a:sym typeface="+mn-ea"/>
            </a:endParaRPr>
          </a:p>
        </p:txBody>
      </p:sp>
      <p:sp>
        <p:nvSpPr>
          <p:cNvPr id="3" name="Content Placeholder 2"/>
          <p:cNvSpPr>
            <a:spLocks noGrp="1"/>
          </p:cNvSpPr>
          <p:nvPr>
            <p:ph idx="1"/>
          </p:nvPr>
        </p:nvSpPr>
        <p:spPr/>
        <p:txBody>
          <a:bodyPr/>
          <a:p>
            <a:pPr>
              <a:lnSpc>
                <a:spcPct val="100000"/>
              </a:lnSpc>
              <a:buFont typeface="+mj-lt"/>
              <a:buAutoNum type="arabicPeriod"/>
            </a:pPr>
            <a:r>
              <a:rPr lang="en-US" sz="2000">
                <a:latin typeface="Bahnschrift SemiLight SemiConde" charset="0"/>
                <a:cs typeface="Bahnschrift SemiLight SemiConde" charset="0"/>
              </a:rPr>
              <a:t>Initialize two stacks and an array.</a:t>
            </a:r>
            <a:endParaRPr lang="en-US" sz="2000">
              <a:latin typeface="Bahnschrift SemiLight SemiConde" charset="0"/>
              <a:cs typeface="Bahnschrift SemiLight SemiConde" charset="0"/>
            </a:endParaRPr>
          </a:p>
          <a:p>
            <a:pPr>
              <a:lnSpc>
                <a:spcPct val="100000"/>
              </a:lnSpc>
              <a:buFont typeface="+mj-lt"/>
              <a:buAutoNum type="arabicPeriod"/>
            </a:pPr>
            <a:r>
              <a:rPr lang="en-US" sz="2000">
                <a:latin typeface="Bahnschrift SemiLight SemiConde" charset="0"/>
                <a:cs typeface="Bahnschrift SemiLight SemiConde" charset="0"/>
              </a:rPr>
              <a:t>Check if the root element is </a:t>
            </a:r>
            <a:r>
              <a:rPr lang="en-US" sz="2000" b="1">
                <a:solidFill>
                  <a:srgbClr val="FF0000"/>
                </a:solidFill>
                <a:latin typeface="Bahnschrift SemiLight SemiConde" charset="0"/>
                <a:cs typeface="Bahnschrift SemiLight SemiConde" charset="0"/>
              </a:rPr>
              <a:t>null</a:t>
            </a:r>
            <a:r>
              <a:rPr lang="en-US" sz="2000">
                <a:latin typeface="Bahnschrift SemiLight SemiConde" charset="0"/>
                <a:cs typeface="Bahnschrift SemiLight SemiConde" charset="0"/>
              </a:rPr>
              <a:t>. If it is </a:t>
            </a:r>
            <a:r>
              <a:rPr lang="en-US" sz="2000">
                <a:solidFill>
                  <a:srgbClr val="FF0000"/>
                </a:solidFill>
                <a:latin typeface="Bahnschrift SemiLight SemiConde" charset="0"/>
                <a:cs typeface="Bahnschrift SemiLight SemiConde" charset="0"/>
              </a:rPr>
              <a:t>null</a:t>
            </a:r>
            <a:r>
              <a:rPr lang="en-US" sz="2000">
                <a:latin typeface="Bahnschrift SemiLight SemiConde" charset="0"/>
                <a:cs typeface="Bahnschrift SemiLight SemiConde" charset="0"/>
              </a:rPr>
              <a:t>, then the tree is empty and returns an empty array.</a:t>
            </a:r>
            <a:endParaRPr lang="en-US" sz="2000">
              <a:latin typeface="Bahnschrift SemiLight SemiConde" charset="0"/>
              <a:cs typeface="Bahnschrift SemiLight SemiConde" charset="0"/>
            </a:endParaRPr>
          </a:p>
          <a:p>
            <a:pPr>
              <a:lnSpc>
                <a:spcPct val="100000"/>
              </a:lnSpc>
              <a:buFont typeface="+mj-lt"/>
              <a:buAutoNum type="arabicPeriod"/>
            </a:pPr>
            <a:r>
              <a:rPr lang="en-US" sz="2000">
                <a:latin typeface="Bahnschrift SemiLight SemiConde" charset="0"/>
                <a:cs typeface="Bahnschrift SemiLight SemiConde" charset="0"/>
              </a:rPr>
              <a:t>Otherwise, push the root element to stack 1.</a:t>
            </a:r>
            <a:endParaRPr lang="en-US" sz="2000">
              <a:latin typeface="Bahnschrift SemiLight SemiConde" charset="0"/>
              <a:cs typeface="Bahnschrift SemiLight SemiConde" charset="0"/>
            </a:endParaRPr>
          </a:p>
          <a:p>
            <a:pPr>
              <a:lnSpc>
                <a:spcPct val="100000"/>
              </a:lnSpc>
              <a:buFont typeface="+mj-lt"/>
              <a:buAutoNum type="arabicPeriod"/>
            </a:pPr>
            <a:r>
              <a:rPr lang="en-US" sz="2000">
                <a:latin typeface="Bahnschrift SemiLight SemiConde" charset="0"/>
                <a:cs typeface="Bahnschrift SemiLight SemiConde" charset="0"/>
              </a:rPr>
              <a:t>While stack 1 is not empty:</a:t>
            </a:r>
            <a:endParaRPr lang="en-US" sz="2000">
              <a:latin typeface="Bahnschrift SemiLight SemiConde" charset="0"/>
              <a:cs typeface="Bahnschrift SemiLight SemiConde" charset="0"/>
            </a:endParaRPr>
          </a:p>
          <a:p>
            <a:pPr marL="800100" lvl="1" indent="-342900">
              <a:lnSpc>
                <a:spcPct val="100000"/>
              </a:lnSpc>
              <a:buFont typeface="+mj-lt"/>
              <a:buAutoNum type="arabicParenR"/>
            </a:pPr>
            <a:r>
              <a:rPr lang="en-US" sz="1800">
                <a:latin typeface="Bahnschrift SemiLight SemiConde" charset="0"/>
                <a:cs typeface="Bahnschrift SemiLight SemiConde" charset="0"/>
              </a:rPr>
              <a:t>Remove the </a:t>
            </a:r>
            <a:r>
              <a:rPr lang="en-US" sz="1800">
                <a:solidFill>
                  <a:srgbClr val="FF0000"/>
                </a:solidFill>
                <a:latin typeface="Bahnschrift SemiLight SemiConde" charset="0"/>
                <a:cs typeface="Bahnschrift SemiLight SemiConde" charset="0"/>
              </a:rPr>
              <a:t>top</a:t>
            </a:r>
            <a:r>
              <a:rPr lang="en-US" sz="1800">
                <a:latin typeface="Bahnschrift SemiLight SemiConde" charset="0"/>
                <a:cs typeface="Bahnschrift SemiLight SemiConde" charset="0"/>
              </a:rPr>
              <a:t> element from stack 1.</a:t>
            </a:r>
            <a:endParaRPr lang="en-US" sz="1800">
              <a:latin typeface="Bahnschrift SemiLight SemiConde" charset="0"/>
              <a:cs typeface="Bahnschrift SemiLight SemiConde" charset="0"/>
            </a:endParaRPr>
          </a:p>
          <a:p>
            <a:pPr marL="800100" lvl="1" indent="-342900">
              <a:lnSpc>
                <a:spcPct val="100000"/>
              </a:lnSpc>
              <a:buFont typeface="+mj-lt"/>
              <a:buAutoNum type="arabicParenR"/>
            </a:pPr>
            <a:r>
              <a:rPr lang="en-US" sz="1800">
                <a:latin typeface="Bahnschrift SemiLight SemiConde" charset="0"/>
                <a:cs typeface="Bahnschrift SemiLight SemiConde" charset="0"/>
              </a:rPr>
              <a:t>Push that element to stack 2.</a:t>
            </a:r>
            <a:endParaRPr lang="en-US" sz="1800">
              <a:latin typeface="Bahnschrift SemiLight SemiConde" charset="0"/>
              <a:cs typeface="Bahnschrift SemiLight SemiConde" charset="0"/>
            </a:endParaRPr>
          </a:p>
          <a:p>
            <a:pPr marL="800100" lvl="1" indent="-342900">
              <a:lnSpc>
                <a:spcPct val="100000"/>
              </a:lnSpc>
              <a:buFont typeface="+mj-lt"/>
              <a:buAutoNum type="arabicParenR"/>
            </a:pPr>
            <a:r>
              <a:rPr lang="en-US" sz="1800">
                <a:latin typeface="Bahnschrift SemiLight SemiConde" charset="0"/>
                <a:cs typeface="Bahnschrift SemiLight SemiConde" charset="0"/>
              </a:rPr>
              <a:t>Check if the stack has left and right elements present. If present, push them onto stack 1, first pushing the left child and then the right child.</a:t>
            </a:r>
            <a:endParaRPr lang="en-US" sz="1800">
              <a:latin typeface="Bahnschrift SemiLight SemiConde" charset="0"/>
              <a:cs typeface="Bahnschrift SemiLight SemiConde" charset="0"/>
            </a:endParaRPr>
          </a:p>
          <a:p>
            <a:pPr>
              <a:lnSpc>
                <a:spcPct val="100000"/>
              </a:lnSpc>
              <a:buFont typeface="+mj-lt"/>
              <a:buAutoNum type="arabicPeriod"/>
            </a:pPr>
            <a:r>
              <a:rPr lang="en-US" sz="2000">
                <a:latin typeface="Bahnschrift SemiLight SemiConde" charset="0"/>
                <a:cs typeface="Bahnschrift SemiLight SemiConde" charset="0"/>
              </a:rPr>
              <a:t>If stack 1 becomes empty, the </a:t>
            </a:r>
            <a:r>
              <a:rPr lang="en-US" sz="2000">
                <a:solidFill>
                  <a:srgbClr val="FF0000"/>
                </a:solidFill>
                <a:latin typeface="Bahnschrift SemiLight SemiConde" charset="0"/>
                <a:cs typeface="Bahnschrift SemiLight SemiConde" charset="0"/>
              </a:rPr>
              <a:t>while</a:t>
            </a:r>
            <a:r>
              <a:rPr lang="en-US" sz="2000">
                <a:latin typeface="Bahnschrift SemiLight SemiConde" charset="0"/>
                <a:cs typeface="Bahnschrift SemiLight SemiConde" charset="0"/>
              </a:rPr>
              <a:t> loop will end.</a:t>
            </a:r>
            <a:endParaRPr lang="en-US" sz="2000">
              <a:latin typeface="Bahnschrift SemiLight SemiConde" charset="0"/>
              <a:cs typeface="Bahnschrift SemiLight SemiConde" charset="0"/>
            </a:endParaRPr>
          </a:p>
          <a:p>
            <a:pPr>
              <a:lnSpc>
                <a:spcPct val="100000"/>
              </a:lnSpc>
              <a:buFont typeface="+mj-lt"/>
              <a:buAutoNum type="arabicPeriod"/>
            </a:pPr>
            <a:r>
              <a:rPr lang="en-US" sz="2000">
                <a:latin typeface="Bahnschrift SemiLight SemiConde" charset="0"/>
                <a:cs typeface="Bahnschrift SemiLight SemiConde" charset="0"/>
              </a:rPr>
              <a:t>Now pop all elements from stack 2 and add them into the array.</a:t>
            </a:r>
            <a:endParaRPr lang="en-US" sz="2000">
              <a:latin typeface="Bahnschrift SemiLight SemiConde" charset="0"/>
              <a:cs typeface="Bahnschrift SemiLight SemiConde" charset="0"/>
            </a:endParaRPr>
          </a:p>
          <a:p>
            <a:pPr>
              <a:lnSpc>
                <a:spcPct val="100000"/>
              </a:lnSpc>
              <a:buFont typeface="+mj-lt"/>
              <a:buAutoNum type="arabicPeriod"/>
            </a:pPr>
            <a:endParaRPr lang="en-US" sz="2000">
              <a:latin typeface="Bahnschrift SemiLight SemiConde" charset="0"/>
              <a:cs typeface="Bahnschrift SemiLight SemiConde" charset="0"/>
            </a:endParaRPr>
          </a:p>
          <a:p>
            <a:pPr>
              <a:lnSpc>
                <a:spcPct val="100000"/>
              </a:lnSpc>
              <a:buFont typeface="+mj-lt"/>
              <a:buAutoNum type="arabicPeriod"/>
            </a:pPr>
            <a:r>
              <a:rPr lang="en-US" sz="2000">
                <a:latin typeface="Bahnschrift SemiLight SemiConde" charset="0"/>
                <a:cs typeface="Bahnschrift SemiLight SemiConde" charset="0"/>
              </a:rPr>
              <a:t>The array list will contain the elements traversed in a post-order fashion.</a:t>
            </a:r>
            <a:endParaRPr lang="en-US" sz="2000">
              <a:latin typeface="Bahnschrift SemiLight SemiConde" charset="0"/>
              <a:cs typeface="Bahnschrift SemiLight SemiConde" charset="0"/>
            </a:endParaRPr>
          </a:p>
          <a:p>
            <a:pPr>
              <a:lnSpc>
                <a:spcPct val="100000"/>
              </a:lnSpc>
              <a:buFont typeface="+mj-lt"/>
              <a:buAutoNum type="arabicPeriod"/>
            </a:pPr>
            <a:endParaRPr lang="en-US" sz="2000">
              <a:latin typeface="Bahnschrift SemiLight SemiConde" charset="0"/>
              <a:cs typeface="Bahnschrift SemiLight SemiConde" charset="0"/>
            </a:endParaRPr>
          </a:p>
          <a:p>
            <a:pPr>
              <a:lnSpc>
                <a:spcPct val="100000"/>
              </a:lnSpc>
              <a:buFont typeface="+mj-lt"/>
              <a:buAutoNum type="arabicPeriod"/>
            </a:pPr>
            <a:r>
              <a:rPr lang="en-US" sz="2000">
                <a:latin typeface="Bahnschrift SemiLight SemiConde" charset="0"/>
                <a:cs typeface="Bahnschrift SemiLight SemiConde" charset="0"/>
              </a:rPr>
              <a:t>Return the array.</a:t>
            </a:r>
            <a:endParaRPr lang="en-US" sz="2000">
              <a:latin typeface="Bahnschrift SemiLight SemiConde" charset="0"/>
              <a:cs typeface="Bahnschrift SemiLight SemiConde"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9105" y="663575"/>
            <a:ext cx="10972800" cy="582613"/>
          </a:xfrm>
        </p:spPr>
        <p:txBody>
          <a:bodyPr/>
          <a:p>
            <a:r>
              <a:rPr lang="en-US" sz="4400">
                <a:ln>
                  <a:solidFill>
                    <a:schemeClr val="tx1"/>
                  </a:solidFill>
                </a:ln>
                <a:solidFill>
                  <a:srgbClr val="FFFF00"/>
                </a:solidFill>
                <a:latin typeface="Eras Bold ITC" panose="020B0907030504020204" charset="0"/>
                <a:cs typeface="Eras Bold ITC" panose="020B0907030504020204" charset="0"/>
              </a:rPr>
              <a:t>Flow of Algorithm</a:t>
            </a:r>
            <a:endParaRPr lang="en-US" sz="4400">
              <a:ln>
                <a:solidFill>
                  <a:schemeClr val="tx1"/>
                </a:solidFill>
              </a:ln>
              <a:solidFill>
                <a:srgbClr val="FFFF00"/>
              </a:solidFill>
              <a:latin typeface="Eras Bold ITC" panose="020B0907030504020204" charset="0"/>
              <a:cs typeface="Eras Bold ITC" panose="020B0907030504020204" charset="0"/>
            </a:endParaRPr>
          </a:p>
        </p:txBody>
      </p:sp>
      <p:pic>
        <p:nvPicPr>
          <p:cNvPr id="103" name="Picture 102"/>
          <p:cNvPicPr/>
          <p:nvPr/>
        </p:nvPicPr>
        <p:blipFill>
          <a:blip r:embed="rId1"/>
          <a:stretch>
            <a:fillRect/>
          </a:stretch>
        </p:blipFill>
        <p:spPr>
          <a:xfrm>
            <a:off x="396875" y="2076450"/>
            <a:ext cx="3385820" cy="2593975"/>
          </a:xfrm>
          <a:prstGeom prst="rect">
            <a:avLst/>
          </a:prstGeom>
          <a:noFill/>
          <a:ln w="9525">
            <a:noFill/>
          </a:ln>
        </p:spPr>
      </p:pic>
      <p:pic>
        <p:nvPicPr>
          <p:cNvPr id="104" name="Picture 103"/>
          <p:cNvPicPr/>
          <p:nvPr/>
        </p:nvPicPr>
        <p:blipFill>
          <a:blip r:embed="rId2"/>
          <a:stretch>
            <a:fillRect/>
          </a:stretch>
        </p:blipFill>
        <p:spPr>
          <a:xfrm>
            <a:off x="4159885" y="2076450"/>
            <a:ext cx="3541395" cy="2807335"/>
          </a:xfrm>
          <a:prstGeom prst="rect">
            <a:avLst/>
          </a:prstGeom>
          <a:noFill/>
          <a:ln w="9525">
            <a:noFill/>
          </a:ln>
        </p:spPr>
      </p:pic>
      <p:pic>
        <p:nvPicPr>
          <p:cNvPr id="105" name="Picture 104"/>
          <p:cNvPicPr/>
          <p:nvPr/>
        </p:nvPicPr>
        <p:blipFill>
          <a:blip r:embed="rId3"/>
          <a:stretch>
            <a:fillRect/>
          </a:stretch>
        </p:blipFill>
        <p:spPr>
          <a:xfrm>
            <a:off x="8210550" y="2076450"/>
            <a:ext cx="3221355" cy="2875280"/>
          </a:xfrm>
          <a:prstGeom prst="rect">
            <a:avLst/>
          </a:prstGeom>
          <a:noFill/>
          <a:ln w="9525">
            <a:noFill/>
          </a:ln>
        </p:spPr>
      </p:pic>
      <p:sp>
        <p:nvSpPr>
          <p:cNvPr id="5" name="Right Arrow 4"/>
          <p:cNvSpPr/>
          <p:nvPr/>
        </p:nvSpPr>
        <p:spPr>
          <a:xfrm>
            <a:off x="3702685" y="3120390"/>
            <a:ext cx="405130" cy="308610"/>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6" name="Right Arrow 5"/>
          <p:cNvSpPr/>
          <p:nvPr/>
        </p:nvSpPr>
        <p:spPr>
          <a:xfrm>
            <a:off x="7753350" y="3120390"/>
            <a:ext cx="405130" cy="308610"/>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91820"/>
            <a:ext cx="10972800" cy="582613"/>
          </a:xfrm>
        </p:spPr>
        <p:txBody>
          <a:bodyPr/>
          <a:p>
            <a:r>
              <a:rPr lang="en-US" sz="4400">
                <a:ln>
                  <a:solidFill>
                    <a:schemeClr val="tx1"/>
                  </a:solidFill>
                </a:ln>
                <a:solidFill>
                  <a:srgbClr val="FFFF00"/>
                </a:solidFill>
                <a:latin typeface="Eras Bold ITC" panose="020B0907030504020204" charset="0"/>
                <a:cs typeface="Eras Bold ITC" panose="020B0907030504020204" charset="0"/>
                <a:sym typeface="+mn-ea"/>
              </a:rPr>
              <a:t>Flow of Algorithm</a:t>
            </a:r>
            <a:endParaRPr lang="en-US" sz="4400"/>
          </a:p>
        </p:txBody>
      </p:sp>
      <p:pic>
        <p:nvPicPr>
          <p:cNvPr id="106" name="Picture 105"/>
          <p:cNvPicPr/>
          <p:nvPr/>
        </p:nvPicPr>
        <p:blipFill>
          <a:blip r:embed="rId1"/>
          <a:stretch>
            <a:fillRect/>
          </a:stretch>
        </p:blipFill>
        <p:spPr>
          <a:xfrm>
            <a:off x="401955" y="2052320"/>
            <a:ext cx="3111500" cy="2787650"/>
          </a:xfrm>
          <a:prstGeom prst="rect">
            <a:avLst/>
          </a:prstGeom>
          <a:noFill/>
          <a:ln w="9525">
            <a:noFill/>
          </a:ln>
        </p:spPr>
      </p:pic>
      <p:pic>
        <p:nvPicPr>
          <p:cNvPr id="107" name="Picture 106"/>
          <p:cNvPicPr/>
          <p:nvPr/>
        </p:nvPicPr>
        <p:blipFill>
          <a:blip r:embed="rId2"/>
          <a:stretch>
            <a:fillRect/>
          </a:stretch>
        </p:blipFill>
        <p:spPr>
          <a:xfrm>
            <a:off x="4179570" y="2052320"/>
            <a:ext cx="3001010" cy="2729865"/>
          </a:xfrm>
          <a:prstGeom prst="rect">
            <a:avLst/>
          </a:prstGeom>
          <a:noFill/>
          <a:ln w="9525">
            <a:noFill/>
          </a:ln>
        </p:spPr>
      </p:pic>
      <p:pic>
        <p:nvPicPr>
          <p:cNvPr id="108" name="Picture 107"/>
          <p:cNvPicPr/>
          <p:nvPr/>
        </p:nvPicPr>
        <p:blipFill>
          <a:blip r:embed="rId3"/>
          <a:stretch>
            <a:fillRect/>
          </a:stretch>
        </p:blipFill>
        <p:spPr>
          <a:xfrm>
            <a:off x="7940675" y="2052320"/>
            <a:ext cx="3317875" cy="2788285"/>
          </a:xfrm>
          <a:prstGeom prst="rect">
            <a:avLst/>
          </a:prstGeom>
          <a:noFill/>
          <a:ln w="9525">
            <a:noFill/>
          </a:ln>
        </p:spPr>
      </p:pic>
      <p:sp>
        <p:nvSpPr>
          <p:cNvPr id="4" name="Right Arrow 3"/>
          <p:cNvSpPr/>
          <p:nvPr/>
        </p:nvSpPr>
        <p:spPr>
          <a:xfrm>
            <a:off x="3626485" y="3143885"/>
            <a:ext cx="481965" cy="356870"/>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5" name="Right Arrow 4"/>
          <p:cNvSpPr/>
          <p:nvPr/>
        </p:nvSpPr>
        <p:spPr>
          <a:xfrm>
            <a:off x="7319645" y="3143885"/>
            <a:ext cx="481965" cy="356870"/>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2708</Words>
  <Application>WPS Presentation</Application>
  <PresentationFormat>Widescreen</PresentationFormat>
  <Paragraphs>91</Paragraphs>
  <Slides>13</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13</vt:i4>
      </vt:variant>
    </vt:vector>
  </HeadingPairs>
  <TitlesOfParts>
    <vt:vector size="38" baseType="lpstr">
      <vt:lpstr>Arial</vt:lpstr>
      <vt:lpstr>SimSun</vt:lpstr>
      <vt:lpstr>Wingdings</vt:lpstr>
      <vt:lpstr>Arial Black</vt:lpstr>
      <vt:lpstr>Eras Bold ITC</vt:lpstr>
      <vt:lpstr>Algerian</vt:lpstr>
      <vt:lpstr>Dubai Medium</vt:lpstr>
      <vt:lpstr>Franklin Gothic Medium</vt:lpstr>
      <vt:lpstr>Berlin Sans FB Demi</vt:lpstr>
      <vt:lpstr>Britannic Bold</vt:lpstr>
      <vt:lpstr>Bahnschrift SemiLight SemiConde</vt:lpstr>
      <vt:lpstr>Bahnschrift</vt:lpstr>
      <vt:lpstr>Microsoft YaHei</vt:lpstr>
      <vt:lpstr>Arial Unicode MS</vt:lpstr>
      <vt:lpstr>Calibri</vt:lpstr>
      <vt:lpstr>Agency FB</vt:lpstr>
      <vt:lpstr>Bauhaus 93</vt:lpstr>
      <vt:lpstr>Bernard MT Condensed</vt:lpstr>
      <vt:lpstr>Berlin Sans FB</vt:lpstr>
      <vt:lpstr>Bahnschrift SemiBold SemiConden</vt:lpstr>
      <vt:lpstr>Bahnschrift SemiCondensed</vt:lpstr>
      <vt:lpstr>Bahnschrift SemiBold Condensed</vt:lpstr>
      <vt:lpstr>Bahnschrift SemiLight</vt:lpstr>
      <vt:lpstr>Bookman Old Style</vt:lpstr>
      <vt:lpstr>Green Color</vt:lpstr>
      <vt:lpstr>WELCOME</vt:lpstr>
      <vt:lpstr>PowerPoint 演示文稿</vt:lpstr>
      <vt:lpstr>Binary Search Tree</vt:lpstr>
      <vt:lpstr>What is traversing?</vt:lpstr>
      <vt:lpstr>PowerPoint 演示文稿</vt:lpstr>
      <vt:lpstr>Algorithm for Postorder Traversal of Binary Tree:</vt:lpstr>
      <vt:lpstr>Algorithm</vt:lpstr>
      <vt:lpstr>Flow of Algorithm</vt:lpstr>
      <vt:lpstr>Flow of Algorithm</vt:lpstr>
      <vt:lpstr>Final Result</vt:lpstr>
      <vt:lpstr>Complexity Analysis:</vt:lpstr>
      <vt:lpstr>Use cases of Postorder Traversal:</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
  <cp:lastModifiedBy>Lenovo</cp:lastModifiedBy>
  <cp:revision>4</cp:revision>
  <dcterms:created xsi:type="dcterms:W3CDTF">2024-05-08T16:02:00Z</dcterms:created>
  <dcterms:modified xsi:type="dcterms:W3CDTF">2024-05-09T04:31:05Z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503039A7FACF4374AF3A53A79C0FC9E3_11</vt:lpwstr>
  </property>
  <property fmtid="{D5CDD505-2E9C-101B-9397-08002B2CF9AE}" pid="3" name="KSOProductBuildVer">
    <vt:lpwstr>1033-12.2.0.16909</vt:lpwstr>
  </property>
</Properties>
</file>