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9" r:id="rId1"/>
  </p:sldMasterIdLst>
  <p:sldIdLst>
    <p:sldId id="258" r:id="rId2"/>
    <p:sldId id="259" r:id="rId3"/>
    <p:sldId id="260" r:id="rId4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1129" y="285156"/>
            <a:ext cx="7254240" cy="1012308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956" y="1375853"/>
            <a:ext cx="6177439" cy="456251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958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553" y="6033765"/>
            <a:ext cx="5434247" cy="2164509"/>
          </a:xfrm>
        </p:spPr>
        <p:txBody>
          <a:bodyPr>
            <a:normAutofit/>
          </a:bodyPr>
          <a:lstStyle>
            <a:lvl1pPr marL="0" indent="0" algn="ctr">
              <a:spcBef>
                <a:spcPts val="826"/>
              </a:spcBef>
              <a:buNone/>
              <a:defRPr sz="1488">
                <a:solidFill>
                  <a:srgbClr val="FFFFFF"/>
                </a:solidFill>
              </a:defRPr>
            </a:lvl1pPr>
            <a:lvl2pPr marL="283373" indent="0" algn="ctr">
              <a:buNone/>
              <a:defRPr sz="1488"/>
            </a:lvl2pPr>
            <a:lvl3pPr marL="566745" indent="0" algn="ctr">
              <a:buNone/>
              <a:defRPr sz="1488"/>
            </a:lvl3pPr>
            <a:lvl4pPr marL="850118" indent="0" algn="ctr">
              <a:buNone/>
              <a:defRPr sz="1240"/>
            </a:lvl4pPr>
            <a:lvl5pPr marL="1133490" indent="0" algn="ctr">
              <a:buNone/>
              <a:defRPr sz="1240"/>
            </a:lvl5pPr>
            <a:lvl6pPr marL="1416863" indent="0" algn="ctr">
              <a:buNone/>
              <a:defRPr sz="1240"/>
            </a:lvl6pPr>
            <a:lvl7pPr marL="1700235" indent="0" algn="ctr">
              <a:buNone/>
              <a:defRPr sz="1240"/>
            </a:lvl7pPr>
            <a:lvl8pPr marL="1983608" indent="0" algn="ctr">
              <a:buNone/>
              <a:defRPr sz="1240"/>
            </a:lvl8pPr>
            <a:lvl9pPr marL="2266980" indent="0" algn="ctr">
              <a:buNone/>
              <a:defRPr sz="1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226358" y="5821962"/>
            <a:ext cx="51006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31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1" y="1188156"/>
            <a:ext cx="1440458" cy="84359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422" y="1188156"/>
            <a:ext cx="4604742" cy="84359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81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26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02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52" y="1829908"/>
            <a:ext cx="6177439" cy="4562517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958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799" y="6477974"/>
            <a:ext cx="5435013" cy="2126527"/>
          </a:xfrm>
        </p:spPr>
        <p:txBody>
          <a:bodyPr anchor="t">
            <a:normAutofit/>
          </a:bodyPr>
          <a:lstStyle>
            <a:lvl1pPr marL="0" indent="0" algn="ctr">
              <a:buNone/>
              <a:defRPr sz="1488">
                <a:solidFill>
                  <a:schemeClr val="accent1"/>
                </a:solidFill>
              </a:defRPr>
            </a:lvl1pPr>
            <a:lvl2pPr marL="283373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2pPr>
            <a:lvl3pPr marL="56674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850118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4pPr>
            <a:lvl5pPr marL="1133490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5pPr>
            <a:lvl6pPr marL="1416863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6pPr>
            <a:lvl7pPr marL="1700235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7pPr>
            <a:lvl8pPr marL="1983608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8pPr>
            <a:lvl9pPr marL="2266980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227932" y="6268858"/>
            <a:ext cx="51006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422" y="3208019"/>
            <a:ext cx="2947035" cy="6273461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4614" y="3208020"/>
            <a:ext cx="2947035" cy="6273461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22" y="3120874"/>
            <a:ext cx="2947035" cy="1211919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88" b="1"/>
            </a:lvl1pPr>
            <a:lvl2pPr marL="283373" indent="0">
              <a:buNone/>
              <a:defRPr sz="1240" b="1"/>
            </a:lvl2pPr>
            <a:lvl3pPr marL="566745" indent="0">
              <a:buNone/>
              <a:defRPr sz="1116" b="1"/>
            </a:lvl3pPr>
            <a:lvl4pPr marL="850118" indent="0">
              <a:buNone/>
              <a:defRPr sz="992" b="1"/>
            </a:lvl4pPr>
            <a:lvl5pPr marL="1133490" indent="0">
              <a:buNone/>
              <a:defRPr sz="992" b="1"/>
            </a:lvl5pPr>
            <a:lvl6pPr marL="1416863" indent="0">
              <a:buNone/>
              <a:defRPr sz="992" b="1"/>
            </a:lvl6pPr>
            <a:lvl7pPr marL="1700235" indent="0">
              <a:buNone/>
              <a:defRPr sz="992" b="1"/>
            </a:lvl7pPr>
            <a:lvl8pPr marL="1983608" indent="0">
              <a:buNone/>
              <a:defRPr sz="992" b="1"/>
            </a:lvl8pPr>
            <a:lvl9pPr marL="2266980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422" y="4243497"/>
            <a:ext cx="2947035" cy="5275411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5581" y="3117009"/>
            <a:ext cx="2947035" cy="1211919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88" b="1"/>
            </a:lvl1pPr>
            <a:lvl2pPr marL="283373" indent="0">
              <a:buNone/>
              <a:defRPr sz="1240" b="1"/>
            </a:lvl2pPr>
            <a:lvl3pPr marL="566745" indent="0">
              <a:buNone/>
              <a:defRPr sz="1116" b="1"/>
            </a:lvl3pPr>
            <a:lvl4pPr marL="850118" indent="0">
              <a:buNone/>
              <a:defRPr sz="992" b="1"/>
            </a:lvl4pPr>
            <a:lvl5pPr marL="1133490" indent="0">
              <a:buNone/>
              <a:defRPr sz="992" b="1"/>
            </a:lvl5pPr>
            <a:lvl6pPr marL="1416863" indent="0">
              <a:buNone/>
              <a:defRPr sz="992" b="1"/>
            </a:lvl6pPr>
            <a:lvl7pPr marL="1700235" indent="0">
              <a:buNone/>
              <a:defRPr sz="992" b="1"/>
            </a:lvl7pPr>
            <a:lvl8pPr marL="1983608" indent="0">
              <a:buNone/>
              <a:defRPr sz="992" b="1"/>
            </a:lvl8pPr>
            <a:lvl9pPr marL="2266980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5581" y="4240128"/>
            <a:ext cx="2947035" cy="5275411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4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19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2" y="1710944"/>
            <a:ext cx="2342515" cy="2708995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47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419" y="1710944"/>
            <a:ext cx="3429215" cy="7271512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2" y="4419939"/>
            <a:ext cx="2342515" cy="45625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1"/>
              </a:spcBef>
              <a:buNone/>
              <a:defRPr sz="1054"/>
            </a:lvl1pPr>
            <a:lvl2pPr marL="283373" indent="0">
              <a:buNone/>
              <a:defRPr sz="744"/>
            </a:lvl2pPr>
            <a:lvl3pPr marL="566745" indent="0">
              <a:buNone/>
              <a:defRPr sz="620"/>
            </a:lvl3pPr>
            <a:lvl4pPr marL="850118" indent="0">
              <a:buNone/>
              <a:defRPr sz="558"/>
            </a:lvl4pPr>
            <a:lvl5pPr marL="1133490" indent="0">
              <a:buNone/>
              <a:defRPr sz="558"/>
            </a:lvl5pPr>
            <a:lvl6pPr marL="1416863" indent="0">
              <a:buNone/>
              <a:defRPr sz="558"/>
            </a:lvl6pPr>
            <a:lvl7pPr marL="1700235" indent="0">
              <a:buNone/>
              <a:defRPr sz="558"/>
            </a:lvl7pPr>
            <a:lvl8pPr marL="1983608" indent="0">
              <a:buNone/>
              <a:defRPr sz="558"/>
            </a:lvl8pPr>
            <a:lvl9pPr marL="2266980" indent="0">
              <a:buNone/>
              <a:defRPr sz="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4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2" y="1710944"/>
            <a:ext cx="2342515" cy="2708995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47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1346" y="1668170"/>
            <a:ext cx="3518518" cy="7242998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1735"/>
            </a:lvl1pPr>
            <a:lvl2pPr marL="283373" indent="0">
              <a:buNone/>
              <a:defRPr sz="1735"/>
            </a:lvl2pPr>
            <a:lvl3pPr marL="566745" indent="0">
              <a:buNone/>
              <a:defRPr sz="1488"/>
            </a:lvl3pPr>
            <a:lvl4pPr marL="850118" indent="0">
              <a:buNone/>
              <a:defRPr sz="1240"/>
            </a:lvl4pPr>
            <a:lvl5pPr marL="1133490" indent="0">
              <a:buNone/>
              <a:defRPr sz="1240"/>
            </a:lvl5pPr>
            <a:lvl6pPr marL="1416863" indent="0">
              <a:buNone/>
              <a:defRPr sz="1240"/>
            </a:lvl6pPr>
            <a:lvl7pPr marL="1700235" indent="0">
              <a:buNone/>
              <a:defRPr sz="1240"/>
            </a:lvl7pPr>
            <a:lvl8pPr marL="1983608" indent="0">
              <a:buNone/>
              <a:defRPr sz="1240"/>
            </a:lvl8pPr>
            <a:lvl9pPr marL="2266980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2" y="4419939"/>
            <a:ext cx="2342515" cy="44912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1"/>
              </a:spcBef>
              <a:buNone/>
              <a:defRPr sz="1054"/>
            </a:lvl1pPr>
            <a:lvl2pPr marL="283373" indent="0">
              <a:buNone/>
              <a:defRPr sz="744"/>
            </a:lvl2pPr>
            <a:lvl3pPr marL="566745" indent="0">
              <a:buNone/>
              <a:defRPr sz="620"/>
            </a:lvl3pPr>
            <a:lvl4pPr marL="850118" indent="0">
              <a:buNone/>
              <a:defRPr sz="558"/>
            </a:lvl4pPr>
            <a:lvl5pPr marL="1133490" indent="0">
              <a:buNone/>
              <a:defRPr sz="558"/>
            </a:lvl5pPr>
            <a:lvl6pPr marL="1416863" indent="0">
              <a:buNone/>
              <a:defRPr sz="558"/>
            </a:lvl6pPr>
            <a:lvl7pPr marL="1700235" indent="0">
              <a:buNone/>
              <a:defRPr sz="558"/>
            </a:lvl7pPr>
            <a:lvl8pPr marL="1983608" indent="0">
              <a:buNone/>
              <a:defRPr sz="558"/>
            </a:lvl8pPr>
            <a:lvl9pPr marL="2266980" indent="0">
              <a:buNone/>
              <a:defRPr sz="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52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1130" y="285158"/>
            <a:ext cx="7254240" cy="101230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422" y="950524"/>
            <a:ext cx="6120765" cy="21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23" y="3208020"/>
            <a:ext cx="6119123" cy="629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419" y="9704564"/>
            <a:ext cx="144354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7650" y="9704564"/>
            <a:ext cx="2924037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6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2366" y="9704564"/>
            <a:ext cx="105749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9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566745" rtl="0" eaLnBrk="1" latinLnBrk="0" hangingPunct="1">
        <a:lnSpc>
          <a:spcPct val="90000"/>
        </a:lnSpc>
        <a:spcBef>
          <a:spcPct val="0"/>
        </a:spcBef>
        <a:buNone/>
        <a:defRPr sz="3306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41686" indent="-113349" algn="l" defTabSz="566745" rtl="0" eaLnBrk="1" latinLnBrk="0" hangingPunct="1">
        <a:lnSpc>
          <a:spcPct val="90000"/>
        </a:lnSpc>
        <a:spcBef>
          <a:spcPts val="826"/>
        </a:spcBef>
        <a:buClr>
          <a:schemeClr val="accent1"/>
        </a:buClr>
        <a:buSzPct val="80000"/>
        <a:buFont typeface="Corbel" pitchFamily="34" charset="0"/>
        <a:buChar char="•"/>
        <a:defRPr sz="1653" kern="1200">
          <a:solidFill>
            <a:schemeClr val="accent1"/>
          </a:solidFill>
          <a:latin typeface="+mn-lt"/>
          <a:ea typeface="+mn-ea"/>
          <a:cs typeface="+mn-cs"/>
        </a:defRPr>
      </a:lvl1pPr>
      <a:lvl2pPr marL="283373" indent="-113349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488" kern="1200">
          <a:solidFill>
            <a:schemeClr val="accent1"/>
          </a:solidFill>
          <a:latin typeface="+mn-lt"/>
          <a:ea typeface="+mn-ea"/>
          <a:cs typeface="+mn-cs"/>
        </a:defRPr>
      </a:lvl2pPr>
      <a:lvl3pPr marL="453396" indent="-113349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322" kern="1200">
          <a:solidFill>
            <a:schemeClr val="accent1"/>
          </a:solidFill>
          <a:latin typeface="+mn-lt"/>
          <a:ea typeface="+mn-ea"/>
          <a:cs typeface="+mn-cs"/>
        </a:defRPr>
      </a:lvl3pPr>
      <a:lvl4pPr marL="623420" indent="-113349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4pPr>
      <a:lvl5pPr marL="760387" indent="-113349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5pPr>
      <a:lvl6pPr marL="909040" indent="-141686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6pPr>
      <a:lvl7pPr marL="1074320" indent="-141686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7pPr>
      <a:lvl8pPr marL="1239600" indent="-141686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8pPr>
      <a:lvl9pPr marL="1404880" indent="-141686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373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745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118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49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6863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235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3608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698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E501-73AA-41FF-871F-899602DA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414" y="1231900"/>
            <a:ext cx="5445242" cy="762000"/>
          </a:xfrm>
        </p:spPr>
        <p:txBody>
          <a:bodyPr/>
          <a:lstStyle/>
          <a:p>
            <a:r>
              <a:rPr lang="en-GB" dirty="0"/>
              <a:t>Conceptual Design</a:t>
            </a:r>
          </a:p>
        </p:txBody>
      </p:sp>
      <p:pic>
        <p:nvPicPr>
          <p:cNvPr id="3" name="object 3" descr="DFM Model">
            <a:extLst>
              <a:ext uri="{FF2B5EF4-FFF2-40B4-BE49-F238E27FC236}">
                <a16:creationId xmlns:a16="http://schemas.microsoft.com/office/drawing/2014/main" id="{A61E5B89-5096-4331-89A7-8E0353D42B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02" y="2163770"/>
            <a:ext cx="5791200" cy="38076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A59E09-F432-4F89-96BF-6E61CDD6DEAC}"/>
              </a:ext>
            </a:extLst>
          </p:cNvPr>
          <p:cNvSpPr txBox="1">
            <a:spLocks/>
          </p:cNvSpPr>
          <p:nvPr/>
        </p:nvSpPr>
        <p:spPr>
          <a:xfrm>
            <a:off x="1091081" y="6435710"/>
            <a:ext cx="5445241" cy="452430"/>
          </a:xfrm>
          <a:prstGeom prst="rect">
            <a:avLst/>
          </a:prstGeom>
        </p:spPr>
        <p:txBody>
          <a:bodyPr/>
          <a:lstStyle>
            <a:lvl1pPr algn="l" defTabSz="377830" rtl="0" eaLnBrk="1" latinLnBrk="0" hangingPunct="1">
              <a:spcBef>
                <a:spcPct val="0"/>
              </a:spcBef>
              <a:buNone/>
              <a:defRPr sz="2975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/>
              <a:t>Logical  Design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E40728F-943B-4DEC-BD57-CAD8FA042C27}"/>
              </a:ext>
            </a:extLst>
          </p:cNvPr>
          <p:cNvSpPr txBox="1"/>
          <p:nvPr/>
        </p:nvSpPr>
        <p:spPr>
          <a:xfrm>
            <a:off x="390832" y="7352421"/>
            <a:ext cx="7136376" cy="15446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Fact:</a:t>
            </a:r>
            <a:r>
              <a:rPr lang="en-GB" sz="140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ROOMS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Arial"/>
              <a:cs typeface="Arial"/>
            </a:endParaRPr>
          </a:p>
          <a:p>
            <a:pPr marL="12700" marR="84328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FEATURES</a:t>
            </a:r>
            <a:r>
              <a:rPr sz="1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(</a:t>
            </a:r>
            <a:r>
              <a:rPr sz="120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Features_id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,</a:t>
            </a:r>
            <a:r>
              <a:rPr sz="12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beds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,</a:t>
            </a:r>
            <a:r>
              <a:rPr sz="1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shower,</a:t>
            </a:r>
            <a:r>
              <a:rPr sz="1200" spc="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refrigerator,</a:t>
            </a:r>
            <a:r>
              <a:rPr sz="1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whirpool,</a:t>
            </a:r>
            <a:r>
              <a:rPr sz="12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satellite_TV) </a:t>
            </a:r>
            <a:r>
              <a:rPr sz="1200" spc="-2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endParaRPr lang="en-GB" sz="1200" spc="-28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  <a:p>
            <a:pPr marL="12700" marR="84328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TIME</a:t>
            </a:r>
            <a:r>
              <a:rPr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(</a:t>
            </a:r>
            <a:r>
              <a:rPr sz="120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Time_id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,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day,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month,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holiday,</a:t>
            </a:r>
            <a:r>
              <a:rPr sz="1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day_of_week,</a:t>
            </a:r>
            <a:r>
              <a:rPr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year)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HOTEL (</a:t>
            </a:r>
            <a:r>
              <a:rPr sz="120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Hotel_id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,hotel_name,</a:t>
            </a:r>
            <a:r>
              <a:rPr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category,</a:t>
            </a:r>
            <a:r>
              <a:rPr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provice,</a:t>
            </a:r>
            <a:r>
              <a:rPr sz="1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region,</a:t>
            </a:r>
            <a:r>
              <a:rPr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state)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ROOMS</a:t>
            </a:r>
            <a:r>
              <a:rPr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(</a:t>
            </a:r>
            <a:r>
              <a:rPr sz="120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Features_id,</a:t>
            </a:r>
            <a:r>
              <a:rPr sz="120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 </a:t>
            </a:r>
            <a:r>
              <a:rPr sz="120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Time_id,</a:t>
            </a:r>
            <a:r>
              <a:rPr sz="120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 </a:t>
            </a:r>
            <a:r>
              <a:rPr sz="120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Hotel_id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,</a:t>
            </a:r>
            <a:r>
              <a:rPr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total,free,</a:t>
            </a:r>
            <a:r>
              <a:rPr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reserved,</a:t>
            </a:r>
            <a:r>
              <a:rPr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unavailable,income)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178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57CE-8885-4C35-BFB5-DF160EA9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678395"/>
          </a:xfrm>
        </p:spPr>
        <p:txBody>
          <a:bodyPr/>
          <a:lstStyle/>
          <a:p>
            <a:pPr algn="ctr"/>
            <a:r>
              <a:rPr lang="en-GB" dirty="0"/>
              <a:t>OLAP ANALYSIS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F503348-B5E8-4682-9B91-AFD232796047}"/>
              </a:ext>
            </a:extLst>
          </p:cNvPr>
          <p:cNvSpPr txBox="1"/>
          <p:nvPr/>
        </p:nvSpPr>
        <p:spPr>
          <a:xfrm>
            <a:off x="495934" y="2070100"/>
            <a:ext cx="6564631" cy="47997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200" b="1" dirty="0">
                <a:cs typeface="Arial"/>
              </a:rPr>
              <a:t>Query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GB" sz="1100" dirty="0">
              <a:latin typeface="Arial"/>
              <a:cs typeface="Arial"/>
            </a:endParaRPr>
          </a:p>
          <a:p>
            <a:pPr marL="12700">
              <a:lnSpc>
                <a:spcPts val="1410"/>
              </a:lnSpc>
            </a:pPr>
            <a:r>
              <a:rPr lang="en-GB" sz="1200" spc="-5" dirty="0">
                <a:cs typeface="Times New Roman"/>
              </a:rPr>
              <a:t>A)</a:t>
            </a:r>
            <a:endParaRPr lang="en-GB" sz="1200" dirty="0"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30"/>
              </a:spcBef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SELECT</a:t>
            </a:r>
            <a:r>
              <a:rPr lang="en-GB" sz="1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state,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month</a:t>
            </a:r>
            <a:r>
              <a:rPr lang="en-GB" sz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</a:t>
            </a:r>
            <a:r>
              <a:rPr lang="en-GB" sz="1200" spc="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round(SUM(reserved)*100/SUM(total),2)</a:t>
            </a:r>
            <a:r>
              <a:rPr lang="en-GB" sz="1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</a:t>
            </a:r>
            <a:r>
              <a:rPr lang="en-GB" sz="1200" spc="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Reserved, </a:t>
            </a:r>
            <a:r>
              <a:rPr lang="en-GB" sz="1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round(SUM(free)*100/SUM(total),2)</a:t>
            </a:r>
            <a:r>
              <a:rPr lang="en-GB" sz="1200" spc="1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</a:t>
            </a:r>
            <a:r>
              <a:rPr lang="en-GB" sz="1200" spc="2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Free,</a:t>
            </a:r>
            <a:r>
              <a:rPr lang="en-GB" sz="1200" spc="2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round(SUM(unavailable)*100/SUM(total),2)</a:t>
            </a:r>
            <a:r>
              <a:rPr lang="en-GB" sz="1200" spc="1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 </a:t>
            </a:r>
            <a:r>
              <a:rPr lang="en-GB" sz="1200" spc="-28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Unavailable</a:t>
            </a:r>
            <a:endParaRPr lang="en-GB" sz="1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FROM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Rooms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r,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Time</a:t>
            </a:r>
            <a:r>
              <a:rPr lang="en-GB" sz="1200" spc="-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t,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Hotel</a:t>
            </a:r>
            <a:r>
              <a:rPr lang="en-GB" sz="1200" spc="-1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h</a:t>
            </a:r>
          </a:p>
          <a:p>
            <a:pPr marL="12700" marR="1013460">
              <a:lnSpc>
                <a:spcPts val="1380"/>
              </a:lnSpc>
              <a:spcBef>
                <a:spcPts val="65"/>
              </a:spcBef>
            </a:pP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WHERE</a:t>
            </a:r>
            <a:r>
              <a:rPr lang="en-GB"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r.hotel_id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=</a:t>
            </a:r>
            <a:r>
              <a:rPr lang="en-GB" sz="1200" spc="-5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h.hotel_id</a:t>
            </a:r>
            <a:r>
              <a:rPr lang="en-GB" sz="1200" spc="2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AND</a:t>
            </a:r>
            <a:r>
              <a:rPr lang="en-GB"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r.time_id</a:t>
            </a:r>
            <a:r>
              <a:rPr lang="en-GB" sz="1200" spc="1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=</a:t>
            </a:r>
            <a:r>
              <a:rPr lang="en-GB" sz="1200" spc="1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t.time_id</a:t>
            </a:r>
            <a:r>
              <a:rPr lang="en-GB" sz="1200" spc="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AND</a:t>
            </a:r>
            <a:r>
              <a:rPr lang="en-GB" sz="1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t.year</a:t>
            </a:r>
            <a:r>
              <a:rPr lang="en-GB" sz="12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=</a:t>
            </a:r>
            <a:r>
              <a:rPr lang="en-GB"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2008</a:t>
            </a:r>
            <a:r>
              <a:rPr lang="en-GB" sz="1200" spc="-2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</a:p>
          <a:p>
            <a:pPr marL="12700" marR="1013460">
              <a:lnSpc>
                <a:spcPts val="1380"/>
              </a:lnSpc>
              <a:spcBef>
                <a:spcPts val="65"/>
              </a:spcBef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GROUP 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BY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h.state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t.month</a:t>
            </a:r>
            <a:endParaRPr lang="en-GB" sz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ORDER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BY 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month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ASC,state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ASC;</a:t>
            </a:r>
            <a:endParaRPr lang="en-GB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50800">
              <a:lnSpc>
                <a:spcPts val="1410"/>
              </a:lnSpc>
              <a:spcBef>
                <a:spcPts val="100"/>
              </a:spcBef>
            </a:pPr>
            <a:endParaRPr lang="en-GB" sz="12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B)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 marR="1778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SELECT</a:t>
            </a:r>
            <a:r>
              <a:rPr sz="1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state,</a:t>
            </a:r>
            <a:r>
              <a:rPr sz="1200" spc="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round(SUM(reserved)*100/SUM(total),2)</a:t>
            </a:r>
            <a:r>
              <a:rPr sz="1200" spc="15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as</a:t>
            </a:r>
            <a:r>
              <a:rPr sz="1200" spc="2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Reserved</a:t>
            </a:r>
            <a:endParaRPr sz="12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>
              <a:lnSpc>
                <a:spcPts val="1315"/>
              </a:lnSpc>
            </a:pP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FROM</a:t>
            </a:r>
            <a:r>
              <a:rPr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Rooms</a:t>
            </a:r>
            <a:r>
              <a:rPr sz="12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,</a:t>
            </a:r>
            <a:r>
              <a:rPr sz="12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Time</a:t>
            </a:r>
            <a:r>
              <a:rPr sz="1200" spc="-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t,</a:t>
            </a:r>
            <a:r>
              <a:rPr sz="1200" spc="-1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Hotel</a:t>
            </a:r>
            <a:r>
              <a:rPr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h</a:t>
            </a:r>
          </a:p>
          <a:p>
            <a:pPr marL="50800" marR="159194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WHERE</a:t>
            </a:r>
            <a:r>
              <a:rPr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r.hotel_id=h.hotel_id</a:t>
            </a:r>
            <a:r>
              <a:rPr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AND</a:t>
            </a:r>
            <a:r>
              <a:rPr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r.time_id</a:t>
            </a:r>
            <a:r>
              <a:rPr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=</a:t>
            </a:r>
            <a:r>
              <a:rPr sz="1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t.time_id</a:t>
            </a:r>
            <a:r>
              <a:rPr sz="1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AND</a:t>
            </a:r>
            <a:r>
              <a:rPr sz="12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year</a:t>
            </a:r>
            <a:r>
              <a:rPr sz="12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=</a:t>
            </a:r>
            <a:r>
              <a:rPr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200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8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2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GROUP </a:t>
            </a:r>
            <a:r>
              <a:rPr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BY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state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>
              <a:lnSpc>
                <a:spcPts val="1405"/>
              </a:lnSpc>
            </a:pP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C)</a:t>
            </a:r>
          </a:p>
          <a:p>
            <a:pPr marL="50800" marR="7239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SELECT</a:t>
            </a:r>
            <a:r>
              <a:rPr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state,</a:t>
            </a:r>
            <a:r>
              <a:rPr sz="1200" spc="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month,</a:t>
            </a:r>
            <a:r>
              <a:rPr sz="1200" spc="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SUM(income)</a:t>
            </a:r>
            <a:r>
              <a:rPr sz="1200" spc="2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as</a:t>
            </a:r>
            <a:r>
              <a:rPr sz="1200" spc="1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TotIncome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,</a:t>
            </a:r>
            <a:r>
              <a:rPr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>
              <a:lnSpc>
                <a:spcPts val="1315"/>
              </a:lnSpc>
            </a:pP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FROM</a:t>
            </a:r>
            <a:r>
              <a:rPr sz="12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Rooms</a:t>
            </a:r>
            <a:r>
              <a:rPr sz="12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,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Time</a:t>
            </a:r>
            <a:r>
              <a:rPr sz="1200" spc="-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t,</a:t>
            </a:r>
            <a:r>
              <a:rPr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Hotel</a:t>
            </a:r>
            <a:r>
              <a:rPr sz="1200" spc="-1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h</a:t>
            </a:r>
          </a:p>
          <a:p>
            <a:pPr marL="50800" marR="50101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WHERE</a:t>
            </a:r>
            <a:r>
              <a:rPr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r.hotel_id=h.hotel_id</a:t>
            </a:r>
            <a:r>
              <a:rPr sz="12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AND</a:t>
            </a:r>
            <a:r>
              <a:rPr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r.time_id</a:t>
            </a:r>
            <a:r>
              <a:rPr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=</a:t>
            </a:r>
            <a:r>
              <a:rPr sz="1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t.time_id</a:t>
            </a:r>
            <a:r>
              <a:rPr sz="12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AND</a:t>
            </a:r>
            <a:r>
              <a:rPr sz="1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category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=</a:t>
            </a:r>
            <a:r>
              <a:rPr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4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AND</a:t>
            </a:r>
            <a:r>
              <a:rPr lang="en-GB" sz="1200" spc="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year=2008 </a:t>
            </a:r>
            <a:endParaRPr lang="en-GB" sz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 marR="501015">
              <a:lnSpc>
                <a:spcPts val="1380"/>
              </a:lnSpc>
              <a:spcBef>
                <a:spcPts val="65"/>
              </a:spcBef>
            </a:pPr>
            <a:r>
              <a:rPr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GROUP </a:t>
            </a:r>
            <a:r>
              <a:rPr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BY</a:t>
            </a:r>
            <a:r>
              <a:rPr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state,</a:t>
            </a:r>
            <a:r>
              <a:rPr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month</a:t>
            </a:r>
            <a:endParaRPr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Cardinality</a:t>
            </a:r>
            <a:r>
              <a:rPr sz="1200"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ROOMS:</a:t>
            </a:r>
            <a:r>
              <a:rPr sz="12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500</a:t>
            </a:r>
            <a:r>
              <a:rPr sz="12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hotles</a:t>
            </a:r>
            <a:r>
              <a:rPr sz="1200" b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x</a:t>
            </a:r>
            <a:r>
              <a:rPr sz="1200" b="1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(365 </a:t>
            </a:r>
            <a:r>
              <a:rPr sz="1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days</a:t>
            </a:r>
            <a:r>
              <a:rPr sz="1200" b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X</a:t>
            </a:r>
            <a:r>
              <a:rPr sz="12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sz="1200" b="1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years)</a:t>
            </a:r>
            <a:r>
              <a:rPr sz="12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X</a:t>
            </a:r>
            <a:r>
              <a:rPr sz="12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sz="1200" b="1" baseline="3819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8</a:t>
            </a:r>
            <a:r>
              <a:rPr sz="1200" b="1" spc="165" baseline="3819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configurations</a:t>
            </a:r>
            <a:r>
              <a:rPr sz="1200" b="1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= </a:t>
            </a:r>
            <a:r>
              <a:rPr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~ </a:t>
            </a:r>
            <a:r>
              <a:rPr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10</a:t>
            </a:r>
            <a:r>
              <a:rPr sz="1200" b="1" baseline="3819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7</a:t>
            </a:r>
            <a:r>
              <a:rPr sz="1200" b="1" spc="165" baseline="3819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1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tuples</a:t>
            </a:r>
            <a:endParaRPr lang="en-GB" sz="1200"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endParaRPr lang="en-GB" sz="1200" b="1" spc="-5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endParaRPr sz="1200" b="1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E20ACD6-A944-4A87-AE25-B176D9365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05299"/>
              </p:ext>
            </p:extLst>
          </p:nvPr>
        </p:nvGraphicFramePr>
        <p:xfrm>
          <a:off x="901698" y="7251700"/>
          <a:ext cx="5753101" cy="1250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Query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</a:pPr>
                      <a:r>
                        <a:rPr sz="1200" b="1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Group</a:t>
                      </a:r>
                      <a:r>
                        <a:rPr sz="1200" b="1" spc="-2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200" b="1" spc="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By</a:t>
                      </a:r>
                      <a:endParaRPr sz="1200" b="1" dirty="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30"/>
                        </a:lnSpc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Where</a:t>
                      </a:r>
                      <a:r>
                        <a:rPr sz="1200" b="1" spc="-3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clauses</a:t>
                      </a:r>
                      <a:endParaRPr sz="1200" b="1" dirty="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59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State,</a:t>
                      </a:r>
                      <a:r>
                        <a:rPr sz="1200" spc="-1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month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year</a:t>
                      </a:r>
                      <a:endParaRPr sz="1200" dirty="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59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</a:pPr>
                      <a:r>
                        <a:rPr sz="12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state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30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year</a:t>
                      </a:r>
                      <a:endParaRPr sz="1200" dirty="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24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State,</a:t>
                      </a:r>
                      <a:r>
                        <a:rPr sz="1200" spc="-1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month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30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Year,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category</a:t>
                      </a:r>
                      <a:endParaRPr sz="1200" dirty="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00AA-296A-4E57-93B9-B7A3096A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1135595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Materialized Views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FE4A545-3A93-4FA7-A2ED-78C4C6986C32}"/>
              </a:ext>
            </a:extLst>
          </p:cNvPr>
          <p:cNvSpPr txBox="1"/>
          <p:nvPr/>
        </p:nvSpPr>
        <p:spPr>
          <a:xfrm>
            <a:off x="158750" y="3060700"/>
            <a:ext cx="7239000" cy="58984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MATERIALIZED</a:t>
            </a:r>
            <a:r>
              <a:rPr sz="1200" b="1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1200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VIEW</a:t>
            </a:r>
            <a:r>
              <a:rPr lang="en-GB" sz="1200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M</a:t>
            </a:r>
            <a:r>
              <a:rPr lang="en-GB" sz="1200"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  </a:t>
            </a:r>
            <a:r>
              <a:rPr sz="1200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GB" sz="1200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 Single View-Query (M) can answer queries </a:t>
            </a:r>
            <a:r>
              <a:rPr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A-B-C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Based on Query A, a Materialised View named as  </a:t>
            </a:r>
            <a:r>
              <a:rPr lang="en-GB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MA is defined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. So I can use MA to redefine queries b and c. </a:t>
            </a:r>
          </a:p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How?</a:t>
            </a:r>
          </a:p>
          <a:p>
            <a:pPr marL="12700" marR="5080">
              <a:lnSpc>
                <a:spcPts val="1380"/>
              </a:lnSpc>
              <a:spcBef>
                <a:spcPts val="195"/>
              </a:spcBef>
            </a:pP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CREATE MATERIALIZED VIEW  MA  AS </a:t>
            </a:r>
          </a:p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SELECT</a:t>
            </a:r>
            <a:r>
              <a:rPr lang="en-GB" sz="1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state,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month</a:t>
            </a:r>
            <a:r>
              <a:rPr lang="en-GB" sz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</a:t>
            </a:r>
            <a:r>
              <a:rPr lang="en-GB" sz="1200" spc="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category,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round(SUM(reserved)*100/SUM(total),2)</a:t>
            </a:r>
            <a:r>
              <a:rPr lang="en-GB" sz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</a:t>
            </a:r>
            <a:r>
              <a:rPr lang="en-GB" sz="1200" spc="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Reserved, </a:t>
            </a:r>
            <a:r>
              <a:rPr lang="en-GB" sz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round(SUM(free)*100/SUM(total),2)</a:t>
            </a:r>
            <a:r>
              <a:rPr lang="en-GB" sz="1200" spc="1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</a:t>
            </a:r>
            <a:r>
              <a:rPr lang="en-GB" sz="1200" spc="2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Free,</a:t>
            </a:r>
            <a:r>
              <a:rPr lang="en-GB" sz="1200" spc="2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round(SUM(unavailable)*100/SUM(total),2)</a:t>
            </a:r>
            <a:r>
              <a:rPr lang="en-GB" sz="1200" spc="1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 </a:t>
            </a:r>
            <a:r>
              <a:rPr lang="en-GB" sz="1200" spc="-28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Unavailabl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e,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SUM(income)</a:t>
            </a:r>
            <a:r>
              <a:rPr lang="en-GB" sz="1200" spc="2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as</a:t>
            </a:r>
            <a:r>
              <a:rPr lang="en-GB" sz="1200" spc="1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TotalIncome</a:t>
            </a:r>
            <a:endParaRPr lang="en-GB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FROM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Rooms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r,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Time</a:t>
            </a:r>
            <a:r>
              <a:rPr lang="en-GB" sz="1200" spc="-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t,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Hotel</a:t>
            </a:r>
            <a:r>
              <a:rPr lang="en-GB" sz="1200" spc="-1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h</a:t>
            </a:r>
          </a:p>
          <a:p>
            <a:pPr marL="12700" marR="1013460">
              <a:lnSpc>
                <a:spcPts val="1380"/>
              </a:lnSpc>
              <a:spcBef>
                <a:spcPts val="65"/>
              </a:spcBef>
            </a:pP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WHERE</a:t>
            </a:r>
            <a:r>
              <a:rPr lang="en-GB"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r.hotel_id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=</a:t>
            </a:r>
            <a:r>
              <a:rPr lang="en-GB" sz="1200" spc="-5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h.hotel_id</a:t>
            </a:r>
            <a:r>
              <a:rPr lang="en-GB" sz="1200" spc="2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AND</a:t>
            </a:r>
            <a:r>
              <a:rPr lang="en-GB"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r.time_id</a:t>
            </a:r>
            <a:r>
              <a:rPr lang="en-GB" sz="1200" spc="1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=</a:t>
            </a:r>
            <a:r>
              <a:rPr lang="en-GB" sz="1200" spc="1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t.time_id</a:t>
            </a:r>
            <a:r>
              <a:rPr lang="en-GB" sz="1200" spc="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AND</a:t>
            </a:r>
            <a:r>
              <a:rPr lang="en-GB" sz="1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t.year</a:t>
            </a:r>
            <a:r>
              <a:rPr lang="en-GB" sz="12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=</a:t>
            </a:r>
            <a:r>
              <a:rPr lang="en-GB"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2008</a:t>
            </a:r>
            <a:r>
              <a:rPr lang="en-GB" sz="1200" spc="-2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</a:p>
          <a:p>
            <a:pPr marL="12700" marR="1013460">
              <a:lnSpc>
                <a:spcPts val="1380"/>
              </a:lnSpc>
              <a:spcBef>
                <a:spcPts val="65"/>
              </a:spcBef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GROUP 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BY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h.state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t.month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 </a:t>
            </a:r>
            <a:r>
              <a:rPr lang="en-GB" sz="1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h.category</a:t>
            </a:r>
            <a:endParaRPr lang="en-GB" sz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12700" marR="1013460">
              <a:lnSpc>
                <a:spcPts val="1380"/>
              </a:lnSpc>
              <a:spcBef>
                <a:spcPts val="65"/>
              </a:spcBef>
            </a:pPr>
            <a:endParaRPr lang="en-GB" sz="1200" spc="-5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12700" marR="1013460">
              <a:lnSpc>
                <a:spcPts val="1380"/>
              </a:lnSpc>
              <a:spcBef>
                <a:spcPts val="65"/>
              </a:spcBef>
            </a:pPr>
            <a:endParaRPr lang="en-GB" sz="1200" spc="-5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12700" marR="1013460">
              <a:lnSpc>
                <a:spcPts val="1380"/>
              </a:lnSpc>
              <a:spcBef>
                <a:spcPts val="65"/>
              </a:spcBef>
            </a:pPr>
            <a:endParaRPr lang="en-GB" sz="1200" spc="-5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12700" marR="1013460">
              <a:lnSpc>
                <a:spcPts val="1380"/>
              </a:lnSpc>
              <a:spcBef>
                <a:spcPts val="65"/>
              </a:spcBef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Query A using  </a:t>
            </a:r>
            <a:r>
              <a:rPr lang="en-GB" sz="12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MA</a:t>
            </a:r>
            <a:endParaRPr lang="en-GB" sz="1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SELECT</a:t>
            </a:r>
            <a:r>
              <a:rPr lang="en-GB" sz="1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state,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month</a:t>
            </a:r>
            <a:r>
              <a:rPr lang="en-GB" sz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</a:t>
            </a:r>
            <a:r>
              <a:rPr lang="en-GB" sz="1200" spc="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round(SUM(reserved)*100/SUM(total),2)</a:t>
            </a:r>
            <a:r>
              <a:rPr lang="en-GB" sz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</a:t>
            </a:r>
            <a:r>
              <a:rPr lang="en-GB" sz="1200" spc="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Reserved, </a:t>
            </a:r>
            <a:r>
              <a:rPr lang="en-GB" sz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round(SUM(free)*100/SUM(total),2)</a:t>
            </a:r>
            <a:r>
              <a:rPr lang="en-GB" sz="1200" spc="1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</a:t>
            </a:r>
            <a:r>
              <a:rPr lang="en-GB" sz="1200" spc="2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Free,</a:t>
            </a:r>
            <a:r>
              <a:rPr lang="en-GB" sz="1200" spc="2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round(SUM(unavailable)*100/SUM(total),2)</a:t>
            </a:r>
            <a:r>
              <a:rPr lang="en-GB" sz="1200" spc="1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 </a:t>
            </a:r>
            <a:r>
              <a:rPr lang="en-GB" sz="1200" spc="-28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Unavailabl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</a:t>
            </a:r>
            <a:endParaRPr lang="en-GB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FROM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MA</a:t>
            </a:r>
            <a:endParaRPr lang="en-GB" sz="1200" spc="-28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12700" marR="1013460">
              <a:lnSpc>
                <a:spcPts val="1380"/>
              </a:lnSpc>
              <a:spcBef>
                <a:spcPts val="65"/>
              </a:spcBef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GROUP 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BY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spc="-5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h.state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GB" sz="1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t.month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 </a:t>
            </a:r>
          </a:p>
          <a:p>
            <a:pPr marL="12700" marR="1013460">
              <a:lnSpc>
                <a:spcPts val="1380"/>
              </a:lnSpc>
              <a:spcBef>
                <a:spcPts val="65"/>
              </a:spcBef>
            </a:pPr>
            <a:endParaRPr lang="en-GB" sz="12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 marR="17780">
              <a:lnSpc>
                <a:spcPts val="1380"/>
              </a:lnSpc>
              <a:spcBef>
                <a:spcPts val="65"/>
              </a:spcBef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Query B using  </a:t>
            </a:r>
            <a:r>
              <a:rPr lang="en-GB" sz="12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MA</a:t>
            </a:r>
            <a:endParaRPr lang="en-GB" sz="1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 marR="17780">
              <a:lnSpc>
                <a:spcPts val="1380"/>
              </a:lnSpc>
              <a:spcBef>
                <a:spcPts val="65"/>
              </a:spcBef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SELECT</a:t>
            </a:r>
            <a:r>
              <a:rPr lang="en-GB" sz="1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state,</a:t>
            </a:r>
            <a:r>
              <a:rPr lang="en-GB" sz="1200" spc="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round(SUM(reserved)*100/SUM(total),2)</a:t>
            </a:r>
            <a:r>
              <a:rPr lang="en-GB" sz="1200" spc="15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as</a:t>
            </a:r>
            <a:r>
              <a:rPr lang="en-GB" sz="1200" spc="2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Reserved</a:t>
            </a:r>
            <a:endParaRPr lang="en-GB" sz="12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>
              <a:lnSpc>
                <a:spcPts val="1315"/>
              </a:lnSpc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FROM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MA</a:t>
            </a:r>
            <a:endParaRPr lang="en-GB" sz="1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 marR="1591945">
              <a:lnSpc>
                <a:spcPts val="1380"/>
              </a:lnSpc>
              <a:spcBef>
                <a:spcPts val="65"/>
              </a:spcBef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GROUP 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BY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state</a:t>
            </a:r>
            <a:endParaRPr lang="en-GB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95"/>
              </a:spcBef>
            </a:pP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Query C using  </a:t>
            </a:r>
            <a:r>
              <a:rPr lang="en-GB" sz="12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MA</a:t>
            </a:r>
          </a:p>
          <a:p>
            <a:pPr marL="50800" marR="72390">
              <a:lnSpc>
                <a:spcPts val="1380"/>
              </a:lnSpc>
              <a:spcBef>
                <a:spcPts val="60"/>
              </a:spcBef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SELECT</a:t>
            </a:r>
            <a:r>
              <a:rPr lang="en-GB"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state,</a:t>
            </a:r>
            <a:r>
              <a:rPr lang="en-GB" sz="1200" spc="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month,</a:t>
            </a:r>
            <a:r>
              <a:rPr lang="en-GB" sz="1200" spc="1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SUM(income)</a:t>
            </a:r>
            <a:r>
              <a:rPr lang="en-GB" sz="1200" spc="2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as</a:t>
            </a:r>
            <a:r>
              <a:rPr lang="en-GB" sz="1200" spc="15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TotIncome</a:t>
            </a: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,</a:t>
            </a:r>
            <a:r>
              <a:rPr lang="en-GB"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endParaRPr lang="en-GB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>
              <a:lnSpc>
                <a:spcPts val="1315"/>
              </a:lnSpc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FROM</a:t>
            </a:r>
            <a:r>
              <a:rPr lang="en-GB" sz="12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MA</a:t>
            </a:r>
            <a:endParaRPr lang="en-GB" sz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>
              <a:lnSpc>
                <a:spcPts val="1315"/>
              </a:lnSpc>
            </a:pP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WHERE</a:t>
            </a:r>
            <a:r>
              <a:rPr lang="en-GB" sz="1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category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=</a:t>
            </a:r>
            <a:r>
              <a:rPr lang="en-GB" sz="1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4</a:t>
            </a:r>
            <a:endParaRPr lang="en-GB" sz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50800">
              <a:lnSpc>
                <a:spcPts val="1315"/>
              </a:lnSpc>
            </a:pPr>
            <a:r>
              <a:rPr lang="en-GB" sz="1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GROUP </a:t>
            </a:r>
            <a:r>
              <a:rPr lang="en-GB" sz="1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BY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12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state,</a:t>
            </a:r>
            <a:r>
              <a:rPr lang="en-GB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month</a:t>
            </a:r>
            <a:endParaRPr lang="en-GB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89044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217</TotalTime>
  <Words>658</Words>
  <Application>Microsoft Office PowerPoint</Application>
  <PresentationFormat>Custom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Times New Roman</vt:lpstr>
      <vt:lpstr>Basis</vt:lpstr>
      <vt:lpstr>Conceptual Design</vt:lpstr>
      <vt:lpstr>OLAP ANALYSIS</vt:lpstr>
      <vt:lpstr>Materialized Views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concettuale</dc:title>
  <dc:creator>paolo</dc:creator>
  <cp:lastModifiedBy>Panagiotis Chountas</cp:lastModifiedBy>
  <cp:revision>20</cp:revision>
  <dcterms:created xsi:type="dcterms:W3CDTF">2021-02-14T11:04:48Z</dcterms:created>
  <dcterms:modified xsi:type="dcterms:W3CDTF">2022-02-19T02:04:16Z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2011-01-29T00:00:00Z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2021-02-14T00:00:00Z</vt:filetime>
  </property>
</Properties>
</file>