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slideLayouts/slideLayout16.xml" ContentType="application/vnd.openxmlformats-officedocument.presentationml.slideLayout+xml"/>
  <Override PartName="/ppt/theme/theme7.xml" ContentType="application/vnd.openxmlformats-officedocument.theme+xml"/>
  <Override PartName="/ppt/slideLayouts/slideLayout17.xml" ContentType="application/vnd.openxmlformats-officedocument.presentationml.slideLayout+xml"/>
  <Override PartName="/ppt/theme/theme8.xml" ContentType="application/vnd.openxmlformats-officedocument.theme+xml"/>
  <Override PartName="/ppt/slideLayouts/slideLayout18.xml" ContentType="application/vnd.openxmlformats-officedocument.presentationml.slideLayout+xml"/>
  <Override PartName="/ppt/theme/theme9.xml" ContentType="application/vnd.openxmlformats-officedocument.theme+xml"/>
  <Override PartName="/ppt/slideLayouts/slideLayout19.xml" ContentType="application/vnd.openxmlformats-officedocument.presentationml.slideLayout+xml"/>
  <Override PartName="/ppt/theme/theme10.xml" ContentType="application/vnd.openxmlformats-officedocument.theme+xml"/>
  <Override PartName="/ppt/slideLayouts/slideLayout20.xml" ContentType="application/vnd.openxmlformats-officedocument.presentationml.slideLayout+xml"/>
  <Override PartName="/ppt/theme/theme11.xml" ContentType="application/vnd.openxmlformats-officedocument.theme+xml"/>
  <Override PartName="/ppt/slideLayouts/slideLayout21.xml" ContentType="application/vnd.openxmlformats-officedocument.presentationml.slideLayout+xml"/>
  <Override PartName="/ppt/theme/theme12.xml" ContentType="application/vnd.openxmlformats-officedocument.theme+xml"/>
  <Override PartName="/ppt/slideLayouts/slideLayout22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slideLayouts/slideLayout23.xml" ContentType="application/vnd.openxmlformats-officedocument.presentationml.slideLayout+xml"/>
  <Override PartName="/ppt/theme/theme15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1" r:id="rId2"/>
    <p:sldMasterId id="2147483663" r:id="rId3"/>
    <p:sldMasterId id="2147483665" r:id="rId4"/>
    <p:sldMasterId id="2147483667" r:id="rId5"/>
    <p:sldMasterId id="2147483669" r:id="rId6"/>
    <p:sldMasterId id="2147483671" r:id="rId7"/>
    <p:sldMasterId id="2147483673" r:id="rId8"/>
    <p:sldMasterId id="2147483675" r:id="rId9"/>
    <p:sldMasterId id="2147483677" r:id="rId10"/>
    <p:sldMasterId id="2147483679" r:id="rId11"/>
    <p:sldMasterId id="2147483681" r:id="rId12"/>
    <p:sldMasterId id="2147483683" r:id="rId13"/>
    <p:sldMasterId id="2147483685" r:id="rId14"/>
    <p:sldMasterId id="2147483687" r:id="rId15"/>
    <p:sldMasterId id="2147483714" r:id="rId16"/>
  </p:sldMasterIdLst>
  <p:notesMasterIdLst>
    <p:notesMasterId r:id="rId45"/>
  </p:notesMasterIdLst>
  <p:handoutMasterIdLst>
    <p:handoutMasterId r:id="rId46"/>
  </p:handoutMasterIdLst>
  <p:sldIdLst>
    <p:sldId id="320" r:id="rId17"/>
    <p:sldId id="321" r:id="rId18"/>
    <p:sldId id="391" r:id="rId19"/>
    <p:sldId id="398" r:id="rId20"/>
    <p:sldId id="289" r:id="rId21"/>
    <p:sldId id="290" r:id="rId22"/>
    <p:sldId id="291" r:id="rId23"/>
    <p:sldId id="431" r:id="rId24"/>
    <p:sldId id="432" r:id="rId25"/>
    <p:sldId id="433" r:id="rId26"/>
    <p:sldId id="434" r:id="rId27"/>
    <p:sldId id="435" r:id="rId28"/>
    <p:sldId id="399" r:id="rId29"/>
    <p:sldId id="400" r:id="rId30"/>
    <p:sldId id="401" r:id="rId31"/>
    <p:sldId id="402" r:id="rId32"/>
    <p:sldId id="430" r:id="rId33"/>
    <p:sldId id="418" r:id="rId34"/>
    <p:sldId id="419" r:id="rId35"/>
    <p:sldId id="420" r:id="rId36"/>
    <p:sldId id="428" r:id="rId37"/>
    <p:sldId id="429" r:id="rId38"/>
    <p:sldId id="403" r:id="rId39"/>
    <p:sldId id="404" r:id="rId40"/>
    <p:sldId id="405" r:id="rId41"/>
    <p:sldId id="408" r:id="rId42"/>
    <p:sldId id="415" r:id="rId43"/>
    <p:sldId id="355" r:id="rId44"/>
  </p:sldIdLst>
  <p:sldSz cx="9144000" cy="6858000" type="letter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60F9"/>
    <a:srgbClr val="00FF00"/>
    <a:srgbClr val="790015"/>
    <a:srgbClr val="EAEC5E"/>
    <a:srgbClr val="183400"/>
    <a:srgbClr val="FAFD00"/>
    <a:srgbClr val="030101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987" autoAdjust="0"/>
    <p:restoredTop sz="94660"/>
  </p:normalViewPr>
  <p:slideViewPr>
    <p:cSldViewPr>
      <p:cViewPr varScale="1">
        <p:scale>
          <a:sx n="81" d="100"/>
          <a:sy n="81" d="100"/>
        </p:scale>
        <p:origin x="139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9" Type="http://schemas.openxmlformats.org/officeDocument/2006/relationships/slide" Target="slides/slide23.xml"/><Relationship Id="rId21" Type="http://schemas.openxmlformats.org/officeDocument/2006/relationships/slide" Target="slides/slide5.xml"/><Relationship Id="rId34" Type="http://schemas.openxmlformats.org/officeDocument/2006/relationships/slide" Target="slides/slide18.xml"/><Relationship Id="rId42" Type="http://schemas.openxmlformats.org/officeDocument/2006/relationships/slide" Target="slides/slide26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13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8.xml"/><Relationship Id="rId32" Type="http://schemas.openxmlformats.org/officeDocument/2006/relationships/slide" Target="slides/slide16.xml"/><Relationship Id="rId37" Type="http://schemas.openxmlformats.org/officeDocument/2006/relationships/slide" Target="slides/slide21.xml"/><Relationship Id="rId40" Type="http://schemas.openxmlformats.org/officeDocument/2006/relationships/slide" Target="slides/slide24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slide" Target="slides/slide20.xml"/><Relationship Id="rId49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3.xml"/><Relationship Id="rId31" Type="http://schemas.openxmlformats.org/officeDocument/2006/relationships/slide" Target="slides/slide15.xml"/><Relationship Id="rId44" Type="http://schemas.openxmlformats.org/officeDocument/2006/relationships/slide" Target="slides/slide2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slide" Target="slides/slide19.xml"/><Relationship Id="rId43" Type="http://schemas.openxmlformats.org/officeDocument/2006/relationships/slide" Target="slides/slide27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slide" Target="slides/slide17.xml"/><Relationship Id="rId38" Type="http://schemas.openxmlformats.org/officeDocument/2006/relationships/slide" Target="slides/slide22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4.xml"/><Relationship Id="rId41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3290888" y="9145588"/>
            <a:ext cx="731837" cy="266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298" tIns="46988" rIns="92298" bIns="46988">
            <a:spAutoFit/>
          </a:bodyPr>
          <a:lstStyle/>
          <a:p>
            <a:pPr algn="ctr" defTabSz="917575">
              <a:lnSpc>
                <a:spcPct val="90000"/>
              </a:lnSpc>
            </a:pPr>
            <a:r>
              <a:rPr lang="en-US" sz="1300">
                <a:latin typeface="Times New Roman" pitchFamily="18" charset="0"/>
              </a:rPr>
              <a:t>Page </a:t>
            </a:r>
            <a:fld id="{7F124178-12CB-4136-9D54-FC06C1AD2392}" type="slidenum">
              <a:rPr lang="en-US" sz="1300">
                <a:latin typeface="Times New Roman" pitchFamily="18" charset="0"/>
              </a:rPr>
              <a:pPr algn="ctr" defTabSz="917575">
                <a:lnSpc>
                  <a:spcPct val="90000"/>
                </a:lnSpc>
              </a:pPr>
              <a:t>‹#›</a:t>
            </a:fld>
            <a:endParaRPr lang="en-US" sz="13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54" tIns="46988" rIns="95654" bIns="469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290888" y="9145588"/>
            <a:ext cx="731837" cy="266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298" tIns="46988" rIns="92298" bIns="46988">
            <a:spAutoFit/>
          </a:bodyPr>
          <a:lstStyle/>
          <a:p>
            <a:pPr algn="ctr" defTabSz="917575">
              <a:lnSpc>
                <a:spcPct val="90000"/>
              </a:lnSpc>
            </a:pPr>
            <a:r>
              <a:rPr lang="en-US" sz="1300">
                <a:latin typeface="Times New Roman" pitchFamily="18" charset="0"/>
              </a:rPr>
              <a:t>Page </a:t>
            </a:r>
            <a:fld id="{8AA4E673-5C22-410E-9179-046900478E32}" type="slidenum">
              <a:rPr lang="en-US" sz="1300">
                <a:latin typeface="Times New Roman" pitchFamily="18" charset="0"/>
              </a:rPr>
              <a:pPr algn="ctr" defTabSz="917575">
                <a:lnSpc>
                  <a:spcPct val="90000"/>
                </a:lnSpc>
              </a:pPr>
              <a:t>‹#›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ln/>
        </p:spPr>
        <p:txBody>
          <a:bodyPr lIns="96661" tIns="48331" rIns="96661" bIns="48331"/>
          <a:lstStyle/>
          <a:p>
            <a:fld id="{9E42ECB9-0D34-48A9-B748-75AF41E0C6B1}" type="slidenum">
              <a:rPr lang="de-DE"/>
              <a:pPr/>
              <a:t>18</a:t>
            </a:fld>
            <a:endParaRPr lang="de-DE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ln/>
        </p:spPr>
        <p:txBody>
          <a:bodyPr lIns="96661" tIns="48331" rIns="96661" bIns="48331"/>
          <a:lstStyle/>
          <a:p>
            <a:fld id="{41AE1D66-E795-4481-A0C9-21C4812681E6}" type="slidenum">
              <a:rPr lang="de-DE"/>
              <a:pPr/>
              <a:t>19</a:t>
            </a:fld>
            <a:endParaRPr lang="de-DE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ln/>
        </p:spPr>
        <p:txBody>
          <a:bodyPr lIns="96661" tIns="48331" rIns="96661" bIns="48331"/>
          <a:lstStyle/>
          <a:p>
            <a:fld id="{1CA8C199-734E-425A-B4B9-8848C88DBFF8}" type="slidenum">
              <a:rPr lang="de-DE"/>
              <a:pPr/>
              <a:t>20</a:t>
            </a:fld>
            <a:endParaRPr lang="de-DE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ln/>
        </p:spPr>
        <p:txBody>
          <a:bodyPr lIns="96661" tIns="48331" rIns="96661" bIns="48331"/>
          <a:lstStyle/>
          <a:p>
            <a:fld id="{D4B9A51D-066A-47FB-8DA4-97EB5362DAB3}" type="slidenum">
              <a:rPr lang="de-DE"/>
              <a:pPr/>
              <a:t>21</a:t>
            </a:fld>
            <a:endParaRPr lang="de-DE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ln/>
        </p:spPr>
        <p:txBody>
          <a:bodyPr lIns="96661" tIns="48331" rIns="96661" bIns="48331"/>
          <a:lstStyle/>
          <a:p>
            <a:fld id="{73004D5E-A319-42DA-AF23-A625D13ABF71}" type="slidenum">
              <a:rPr lang="de-DE"/>
              <a:pPr/>
              <a:t>22</a:t>
            </a:fld>
            <a:endParaRPr lang="de-DE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</p:spPr>
        <p:txBody>
          <a:bodyPr lIns="96661" tIns="48331" rIns="96661" bIns="48331"/>
          <a:lstStyle/>
          <a:p>
            <a:fld id="{B422F945-4FCF-4ABC-A5DC-6A462A243908}" type="slidenum">
              <a:rPr lang="it-IT" altLang="en-US"/>
              <a:pPr/>
              <a:t>23</a:t>
            </a:fld>
            <a:endParaRPr lang="it-IT" alt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</p:spPr>
        <p:txBody>
          <a:bodyPr lIns="96661" tIns="48331" rIns="96661" bIns="48331"/>
          <a:lstStyle/>
          <a:p>
            <a:fld id="{992D3402-F4D5-4FB3-85FD-1EE4B054A1FE}" type="slidenum">
              <a:rPr lang="it-IT" altLang="en-US"/>
              <a:pPr/>
              <a:t>24</a:t>
            </a:fld>
            <a:endParaRPr lang="it-IT" alt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</p:spPr>
        <p:txBody>
          <a:bodyPr lIns="96661" tIns="48331" rIns="96661" bIns="48331"/>
          <a:lstStyle/>
          <a:p>
            <a:fld id="{383CF0DC-1FF8-4A9E-A396-774BA1F2A306}" type="slidenum">
              <a:rPr lang="it-IT" altLang="en-US"/>
              <a:pPr/>
              <a:t>25</a:t>
            </a:fld>
            <a:endParaRPr lang="it-IT" alt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1238" y="114300"/>
            <a:ext cx="1966912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" y="114300"/>
            <a:ext cx="5748338" cy="5676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2" y="114300"/>
            <a:ext cx="7162800" cy="793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895352" y="1676400"/>
            <a:ext cx="7162800" cy="4114800"/>
          </a:xfrm>
        </p:spPr>
        <p:txBody>
          <a:bodyPr/>
          <a:lstStyle/>
          <a:p>
            <a:pPr lvl="0"/>
            <a:endParaRPr lang="en-GB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924800" cy="1066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2" y="1447800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447800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2" y="6172200"/>
            <a:ext cx="1549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8402" y="6172200"/>
            <a:ext cx="4089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1722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BE6B2A4-A0CD-4CD4-8DFA-8C88C2B8496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304900" y="228600"/>
            <a:ext cx="8534205" cy="18288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 altLang="fr-FR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05613" y="2438400"/>
            <a:ext cx="6857267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 sz="2400"/>
            </a:lvl1pPr>
          </a:lstStyle>
          <a:p>
            <a:r>
              <a:rPr lang="en-US" altLang="fr-FR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2/16/2022</a:t>
            </a:fld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09718" y="6248400"/>
            <a:ext cx="1905611" cy="457200"/>
          </a:xfrm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667" y="4406905"/>
            <a:ext cx="777196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667" y="2906713"/>
            <a:ext cx="777196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2/16/2022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98" y="1371603"/>
            <a:ext cx="4196742" cy="4327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61" y="1371603"/>
            <a:ext cx="4196741" cy="4327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D92626-37D2-4832-BF7A-BC283494A20D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9" y="274638"/>
            <a:ext cx="82293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47" y="1535113"/>
            <a:ext cx="403989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47" y="2174875"/>
            <a:ext cx="403989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96" y="1535113"/>
            <a:ext cx="404136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96" y="2174875"/>
            <a:ext cx="40413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D92626-37D2-4832-BF7A-BC283494A20D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D92626-37D2-4832-BF7A-BC283494A20D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D92626-37D2-4832-BF7A-BC283494A20D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9" y="273050"/>
            <a:ext cx="300793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19" y="273052"/>
            <a:ext cx="511143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49" y="1435102"/>
            <a:ext cx="300793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2/16/2022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743" y="4800600"/>
            <a:ext cx="5485227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743" y="612775"/>
            <a:ext cx="548522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743" y="5367338"/>
            <a:ext cx="548522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2/16/2022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D92626-37D2-4832-BF7A-BC283494A20D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6284" y="228600"/>
            <a:ext cx="2132818" cy="5470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900" y="228600"/>
            <a:ext cx="6260665" cy="5470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D92626-37D2-4832-BF7A-BC283494A20D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14300"/>
            <a:ext cx="7162800" cy="793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95350" y="1676400"/>
            <a:ext cx="35052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50" y="1676400"/>
            <a:ext cx="35052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95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352" y="16764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52" y="16764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9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0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1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2.xml"/></Relationships>
</file>

<file path=ppt/slideMasters/_rels/slideMaster14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2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6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7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2" y="114300"/>
            <a:ext cx="7162800" cy="7937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5352" y="1676400"/>
            <a:ext cx="71628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25400" y="1052513"/>
            <a:ext cx="9093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25400" y="6553200"/>
            <a:ext cx="9093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6200" y="6600826"/>
            <a:ext cx="77585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200">
                <a:latin typeface="Century Schoolbook" pitchFamily="18" charset="0"/>
              </a:rPr>
              <a:t>EBY705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938463" y="6600826"/>
            <a:ext cx="213836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r>
              <a:rPr lang="en-US" sz="1200">
                <a:latin typeface="Century Schoolbook" pitchFamily="18" charset="0"/>
              </a:rPr>
              <a:t>2011  Dr P. Chountas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153400" y="6584951"/>
            <a:ext cx="931344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200">
                <a:latin typeface="Century Schoolbook" pitchFamily="18" charset="0"/>
              </a:rPr>
              <a:t>Page 1.</a:t>
            </a:r>
            <a:fld id="{C3E79636-8FDF-487D-A6D4-612459134A3E}" type="slidenum">
              <a:rPr lang="en-US" sz="1200">
                <a:latin typeface="Century Schoolbook" pitchFamily="18" charset="0"/>
              </a:rPr>
              <a:pPr/>
              <a:t>‹#›</a:t>
            </a:fld>
            <a:endParaRPr lang="en-US" sz="1200">
              <a:latin typeface="Century Schoolbook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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95000"/>
        <a:buFont typeface="Zapf Dingbats" charset="2"/>
        <a:buChar char="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"/>
        <a:defRPr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"/>
        <a:defRPr sz="1400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2" y="114300"/>
            <a:ext cx="7162800" cy="7937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5352" y="1676400"/>
            <a:ext cx="71628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25400" y="1052513"/>
            <a:ext cx="9093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25400" y="6553200"/>
            <a:ext cx="9093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6200" y="6600826"/>
            <a:ext cx="77585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EBY705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938463" y="6600826"/>
            <a:ext cx="213836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2011  Dr P. Chountas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153400" y="6584951"/>
            <a:ext cx="931344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Page 1.</a:t>
            </a:r>
            <a:fld id="{8D5E946A-7985-431C-AA71-D67D6ACFB605}" type="slidenum">
              <a:rPr lang="en-US" sz="1200" smtClean="0">
                <a:solidFill>
                  <a:srgbClr val="000000"/>
                </a:solidFill>
                <a:latin typeface="Century Schoolbook" pitchFamily="18" charset="0"/>
              </a:rPr>
              <a:pPr/>
              <a:t>‹#›</a:t>
            </a:fld>
            <a:endParaRPr lang="en-US" sz="1200">
              <a:solidFill>
                <a:srgbClr val="000000"/>
              </a:solidFill>
              <a:latin typeface="Century Schoolbook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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95000"/>
        <a:buFont typeface="Zapf Dingbats" charset="2"/>
        <a:buChar char="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"/>
        <a:defRPr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"/>
        <a:defRPr sz="1400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2" y="114300"/>
            <a:ext cx="7162800" cy="7937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5352" y="1676400"/>
            <a:ext cx="71628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25400" y="1052513"/>
            <a:ext cx="9093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25400" y="6553200"/>
            <a:ext cx="9093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6200" y="6600826"/>
            <a:ext cx="77585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EBY705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938463" y="6600826"/>
            <a:ext cx="213836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2011  Dr P. Chountas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153400" y="6584951"/>
            <a:ext cx="931344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Page 1.</a:t>
            </a:r>
            <a:fld id="{8D5E946A-7985-431C-AA71-D67D6ACFB605}" type="slidenum">
              <a:rPr lang="en-US" sz="1200" smtClean="0">
                <a:solidFill>
                  <a:srgbClr val="000000"/>
                </a:solidFill>
                <a:latin typeface="Century Schoolbook" pitchFamily="18" charset="0"/>
              </a:rPr>
              <a:pPr/>
              <a:t>‹#›</a:t>
            </a:fld>
            <a:endParaRPr lang="en-US" sz="1200">
              <a:solidFill>
                <a:srgbClr val="000000"/>
              </a:solidFill>
              <a:latin typeface="Century Schoolbook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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95000"/>
        <a:buFont typeface="Zapf Dingbats" charset="2"/>
        <a:buChar char="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"/>
        <a:defRPr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"/>
        <a:defRPr sz="1400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2" y="114300"/>
            <a:ext cx="7162800" cy="7937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5352" y="1676400"/>
            <a:ext cx="71628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25400" y="1052513"/>
            <a:ext cx="9093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25400" y="6553200"/>
            <a:ext cx="9093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6200" y="6600826"/>
            <a:ext cx="77585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EBY705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938463" y="6600826"/>
            <a:ext cx="213836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2011  Dr P. Chountas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153400" y="6584951"/>
            <a:ext cx="931344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Page 1.</a:t>
            </a:r>
            <a:fld id="{8D5E946A-7985-431C-AA71-D67D6ACFB605}" type="slidenum">
              <a:rPr lang="en-US" sz="1200" smtClean="0">
                <a:solidFill>
                  <a:srgbClr val="000000"/>
                </a:solidFill>
                <a:latin typeface="Century Schoolbook" pitchFamily="18" charset="0"/>
              </a:rPr>
              <a:pPr/>
              <a:t>‹#›</a:t>
            </a:fld>
            <a:endParaRPr lang="en-US" sz="1200">
              <a:solidFill>
                <a:srgbClr val="000000"/>
              </a:solidFill>
              <a:latin typeface="Century Schoolbook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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95000"/>
        <a:buFont typeface="Zapf Dingbats" charset="2"/>
        <a:buChar char="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"/>
        <a:defRPr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"/>
        <a:defRPr sz="1400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2" y="114300"/>
            <a:ext cx="7162800" cy="7937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5352" y="1676400"/>
            <a:ext cx="71628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25400" y="1052513"/>
            <a:ext cx="9093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25400" y="6553200"/>
            <a:ext cx="9093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6200" y="6600826"/>
            <a:ext cx="77585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EBY705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938463" y="6600826"/>
            <a:ext cx="213836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2011  Dr P. Chountas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153400" y="6584951"/>
            <a:ext cx="931344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Page 1.</a:t>
            </a:r>
            <a:fld id="{8D5E946A-7985-431C-AA71-D67D6ACFB605}" type="slidenum">
              <a:rPr lang="en-US" sz="1200" smtClean="0">
                <a:solidFill>
                  <a:srgbClr val="000000"/>
                </a:solidFill>
                <a:latin typeface="Century Schoolbook" pitchFamily="18" charset="0"/>
              </a:rPr>
              <a:pPr/>
              <a:t>‹#›</a:t>
            </a:fld>
            <a:endParaRPr lang="en-US" sz="1200">
              <a:solidFill>
                <a:srgbClr val="000000"/>
              </a:solidFill>
              <a:latin typeface="Century Schoolbook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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95000"/>
        <a:buFont typeface="Zapf Dingbats" charset="2"/>
        <a:buChar char="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"/>
        <a:defRPr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"/>
        <a:defRPr sz="1400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2" y="114300"/>
            <a:ext cx="7162800" cy="7937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5352" y="1676400"/>
            <a:ext cx="71628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25400" y="1052513"/>
            <a:ext cx="9093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25400" y="6553200"/>
            <a:ext cx="9093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6200" y="6600826"/>
            <a:ext cx="77585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EBY705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938463" y="6600826"/>
            <a:ext cx="213836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2011  Dr P. Chountas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153400" y="6584951"/>
            <a:ext cx="931344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Page 1.</a:t>
            </a:r>
            <a:fld id="{8D5E946A-7985-431C-AA71-D67D6ACFB605}" type="slidenum">
              <a:rPr lang="en-US" sz="1200" smtClean="0">
                <a:solidFill>
                  <a:srgbClr val="000000"/>
                </a:solidFill>
                <a:latin typeface="Century Schoolbook" pitchFamily="18" charset="0"/>
              </a:rPr>
              <a:pPr/>
              <a:t>‹#›</a:t>
            </a:fld>
            <a:endParaRPr lang="en-US" sz="1200">
              <a:solidFill>
                <a:srgbClr val="000000"/>
              </a:solidFill>
              <a:latin typeface="Century Schoolbook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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95000"/>
        <a:buFont typeface="Zapf Dingbats" charset="2"/>
        <a:buChar char="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"/>
        <a:defRPr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"/>
        <a:defRPr sz="1400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2" y="114300"/>
            <a:ext cx="7162800" cy="7937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5352" y="1676400"/>
            <a:ext cx="71628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25400" y="1052513"/>
            <a:ext cx="9093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25400" y="6553200"/>
            <a:ext cx="9093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6200" y="6600826"/>
            <a:ext cx="77585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EBY705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938463" y="6600826"/>
            <a:ext cx="213836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2011  Dr P. Chountas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153400" y="6584951"/>
            <a:ext cx="931344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Page 1.</a:t>
            </a:r>
            <a:fld id="{8D5E946A-7985-431C-AA71-D67D6ACFB605}" type="slidenum">
              <a:rPr lang="en-US" sz="1200" smtClean="0">
                <a:solidFill>
                  <a:srgbClr val="000000"/>
                </a:solidFill>
                <a:latin typeface="Century Schoolbook" pitchFamily="18" charset="0"/>
              </a:rPr>
              <a:pPr/>
              <a:t>‹#›</a:t>
            </a:fld>
            <a:endParaRPr lang="en-US" sz="1200">
              <a:solidFill>
                <a:srgbClr val="000000"/>
              </a:solidFill>
              <a:latin typeface="Century Schoolbook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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95000"/>
        <a:buFont typeface="Zapf Dingbats" charset="2"/>
        <a:buChar char="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"/>
        <a:defRPr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"/>
        <a:defRPr sz="1400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900" y="228600"/>
            <a:ext cx="853420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900" y="1371603"/>
            <a:ext cx="8534205" cy="432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99" y="6248400"/>
            <a:ext cx="190561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kumimoji="1" sz="1400" i="0">
                <a:solidFill>
                  <a:schemeClr val="hlink"/>
                </a:solidFill>
                <a:latin typeface="Arial" pitchFamily="34" charset="0"/>
              </a:defRPr>
            </a:lvl1pPr>
          </a:lstStyle>
          <a:p>
            <a:endParaRPr lang="fr-FR" altLang="fr-F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944040" y="6324600"/>
            <a:ext cx="190414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1400" i="0">
                <a:solidFill>
                  <a:schemeClr val="hlink"/>
                </a:solidFill>
                <a:latin typeface="Arial" pitchFamily="34" charset="0"/>
              </a:defRPr>
            </a:lvl1pPr>
          </a:lstStyle>
          <a:p>
            <a:fld id="{1821926F-D06F-455B-8706-9327DB1DC934}" type="slidenum">
              <a:rPr lang="fr-FR" altLang="fr-FR"/>
              <a:pPr/>
              <a:t>‹#›</a:t>
            </a:fld>
            <a:endParaRPr lang="fr-FR" altLang="fr-FR" dirty="0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838471" y="6324600"/>
            <a:ext cx="1904145" cy="40005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43" name="Line 19"/>
          <p:cNvSpPr>
            <a:spLocks noChangeShapeType="1"/>
          </p:cNvSpPr>
          <p:nvPr/>
        </p:nvSpPr>
        <p:spPr bwMode="auto">
          <a:xfrm>
            <a:off x="304898" y="914400"/>
            <a:ext cx="8381756" cy="0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Helvetic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Helvetic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Helvetic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Helvetic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Helvetic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Helvetic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Helvetic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FF0000"/>
        </a:buClr>
        <a:buSzPct val="50000"/>
        <a:buFont typeface="Monotype Sort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u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00FF"/>
        </a:buClr>
        <a:buSzPct val="65000"/>
        <a:buFont typeface="Monotype Sorts" pitchFamily="2" charset="2"/>
        <a:buChar char="F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2" y="114300"/>
            <a:ext cx="7162800" cy="7937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5352" y="1676400"/>
            <a:ext cx="71628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25400" y="1052513"/>
            <a:ext cx="9093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25400" y="6553200"/>
            <a:ext cx="9093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6200" y="6600826"/>
            <a:ext cx="77585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EBY705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938463" y="6600826"/>
            <a:ext cx="213836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2011  Dr P. Chountas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153400" y="6584951"/>
            <a:ext cx="931344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Page 1.</a:t>
            </a:r>
            <a:fld id="{8D5E946A-7985-431C-AA71-D67D6ACFB605}" type="slidenum">
              <a:rPr lang="en-US" sz="1200" smtClean="0">
                <a:solidFill>
                  <a:srgbClr val="000000"/>
                </a:solidFill>
                <a:latin typeface="Century Schoolbook" pitchFamily="18" charset="0"/>
              </a:rPr>
              <a:pPr/>
              <a:t>‹#›</a:t>
            </a:fld>
            <a:endParaRPr lang="en-US" sz="1200">
              <a:solidFill>
                <a:srgbClr val="000000"/>
              </a:solidFill>
              <a:latin typeface="Century Schoolbook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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95000"/>
        <a:buFont typeface="Zapf Dingbats" charset="2"/>
        <a:buChar char="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"/>
        <a:defRPr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"/>
        <a:defRPr sz="1400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2" y="114300"/>
            <a:ext cx="7162800" cy="7937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5352" y="1676400"/>
            <a:ext cx="71628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25400" y="1052513"/>
            <a:ext cx="9093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25400" y="6553200"/>
            <a:ext cx="9093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6200" y="6600826"/>
            <a:ext cx="77585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EBY705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938463" y="6600826"/>
            <a:ext cx="213836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2011  Dr P. Chountas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153400" y="6584951"/>
            <a:ext cx="931344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Page 1.</a:t>
            </a:r>
            <a:fld id="{8D5E946A-7985-431C-AA71-D67D6ACFB605}" type="slidenum">
              <a:rPr lang="en-US" sz="1200" smtClean="0">
                <a:solidFill>
                  <a:srgbClr val="000000"/>
                </a:solidFill>
                <a:latin typeface="Century Schoolbook" pitchFamily="18" charset="0"/>
              </a:rPr>
              <a:pPr/>
              <a:t>‹#›</a:t>
            </a:fld>
            <a:endParaRPr lang="en-US" sz="1200">
              <a:solidFill>
                <a:srgbClr val="000000"/>
              </a:solidFill>
              <a:latin typeface="Century Schoolbook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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95000"/>
        <a:buFont typeface="Zapf Dingbats" charset="2"/>
        <a:buChar char="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"/>
        <a:defRPr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"/>
        <a:defRPr sz="1400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2" y="114300"/>
            <a:ext cx="7162800" cy="7937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5352" y="1676400"/>
            <a:ext cx="71628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25400" y="1052513"/>
            <a:ext cx="9093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25400" y="6553200"/>
            <a:ext cx="9093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6200" y="6600826"/>
            <a:ext cx="77585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EBY705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938463" y="6600826"/>
            <a:ext cx="213836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2011  Dr P. Chountas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153400" y="6584951"/>
            <a:ext cx="931344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Page 1.</a:t>
            </a:r>
            <a:fld id="{8D5E946A-7985-431C-AA71-D67D6ACFB605}" type="slidenum">
              <a:rPr lang="en-US" sz="1200" smtClean="0">
                <a:solidFill>
                  <a:srgbClr val="000000"/>
                </a:solidFill>
                <a:latin typeface="Century Schoolbook" pitchFamily="18" charset="0"/>
              </a:rPr>
              <a:pPr/>
              <a:t>‹#›</a:t>
            </a:fld>
            <a:endParaRPr lang="en-US" sz="1200">
              <a:solidFill>
                <a:srgbClr val="000000"/>
              </a:solidFill>
              <a:latin typeface="Century Schoolbook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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95000"/>
        <a:buFont typeface="Zapf Dingbats" charset="2"/>
        <a:buChar char="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"/>
        <a:defRPr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"/>
        <a:defRPr sz="1400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2" y="114300"/>
            <a:ext cx="7162800" cy="7937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5352" y="1676400"/>
            <a:ext cx="71628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25400" y="1052513"/>
            <a:ext cx="9093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25400" y="6553200"/>
            <a:ext cx="9093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6200" y="6600826"/>
            <a:ext cx="77585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EBY705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938463" y="6600826"/>
            <a:ext cx="213836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2011  Dr P. Chountas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153400" y="6584951"/>
            <a:ext cx="931344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Page 1.</a:t>
            </a:r>
            <a:fld id="{8D5E946A-7985-431C-AA71-D67D6ACFB605}" type="slidenum">
              <a:rPr lang="en-US" sz="1200" smtClean="0">
                <a:solidFill>
                  <a:srgbClr val="000000"/>
                </a:solidFill>
                <a:latin typeface="Century Schoolbook" pitchFamily="18" charset="0"/>
              </a:rPr>
              <a:pPr/>
              <a:t>‹#›</a:t>
            </a:fld>
            <a:endParaRPr lang="en-US" sz="1200">
              <a:solidFill>
                <a:srgbClr val="000000"/>
              </a:solidFill>
              <a:latin typeface="Century Schoolbook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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95000"/>
        <a:buFont typeface="Zapf Dingbats" charset="2"/>
        <a:buChar char="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"/>
        <a:defRPr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"/>
        <a:defRPr sz="1400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2" y="114300"/>
            <a:ext cx="7162800" cy="7937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5352" y="1676400"/>
            <a:ext cx="71628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25400" y="1052513"/>
            <a:ext cx="9093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25400" y="6553200"/>
            <a:ext cx="9093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6200" y="6600826"/>
            <a:ext cx="77585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EBY705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938463" y="6600826"/>
            <a:ext cx="213836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2011  Dr P. Chountas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153400" y="6584951"/>
            <a:ext cx="931344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Page 1.</a:t>
            </a:r>
            <a:fld id="{8D5E946A-7985-431C-AA71-D67D6ACFB605}" type="slidenum">
              <a:rPr lang="en-US" sz="1200" smtClean="0">
                <a:solidFill>
                  <a:srgbClr val="000000"/>
                </a:solidFill>
                <a:latin typeface="Century Schoolbook" pitchFamily="18" charset="0"/>
              </a:rPr>
              <a:pPr/>
              <a:t>‹#›</a:t>
            </a:fld>
            <a:endParaRPr lang="en-US" sz="1200">
              <a:solidFill>
                <a:srgbClr val="000000"/>
              </a:solidFill>
              <a:latin typeface="Century Schoolbook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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95000"/>
        <a:buFont typeface="Zapf Dingbats" charset="2"/>
        <a:buChar char="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"/>
        <a:defRPr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"/>
        <a:defRPr sz="1400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2" y="114300"/>
            <a:ext cx="7162800" cy="7937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5352" y="1676400"/>
            <a:ext cx="71628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25400" y="1052513"/>
            <a:ext cx="9093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25400" y="6553200"/>
            <a:ext cx="9093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6200" y="6600826"/>
            <a:ext cx="77585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EBY705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938463" y="6600826"/>
            <a:ext cx="213836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2011  Dr P. Chountas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153400" y="6584951"/>
            <a:ext cx="931344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Page 1.</a:t>
            </a:r>
            <a:fld id="{8D5E946A-7985-431C-AA71-D67D6ACFB605}" type="slidenum">
              <a:rPr lang="en-US" sz="1200" smtClean="0">
                <a:solidFill>
                  <a:srgbClr val="000000"/>
                </a:solidFill>
                <a:latin typeface="Century Schoolbook" pitchFamily="18" charset="0"/>
              </a:rPr>
              <a:pPr/>
              <a:t>‹#›</a:t>
            </a:fld>
            <a:endParaRPr lang="en-US" sz="1200">
              <a:solidFill>
                <a:srgbClr val="000000"/>
              </a:solidFill>
              <a:latin typeface="Century Schoolbook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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95000"/>
        <a:buFont typeface="Zapf Dingbats" charset="2"/>
        <a:buChar char="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"/>
        <a:defRPr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"/>
        <a:defRPr sz="1400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2" y="114300"/>
            <a:ext cx="7162800" cy="7937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5352" y="1676400"/>
            <a:ext cx="71628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25400" y="1052513"/>
            <a:ext cx="9093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25400" y="6553200"/>
            <a:ext cx="9093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6200" y="6600826"/>
            <a:ext cx="77585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EBY705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938463" y="6600826"/>
            <a:ext cx="213836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2011  Dr P. Chountas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153400" y="6584951"/>
            <a:ext cx="931344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Page 1.</a:t>
            </a:r>
            <a:fld id="{8D5E946A-7985-431C-AA71-D67D6ACFB605}" type="slidenum">
              <a:rPr lang="en-US" sz="1200" smtClean="0">
                <a:solidFill>
                  <a:srgbClr val="000000"/>
                </a:solidFill>
                <a:latin typeface="Century Schoolbook" pitchFamily="18" charset="0"/>
              </a:rPr>
              <a:pPr/>
              <a:t>‹#›</a:t>
            </a:fld>
            <a:endParaRPr lang="en-US" sz="1200">
              <a:solidFill>
                <a:srgbClr val="000000"/>
              </a:solidFill>
              <a:latin typeface="Century Schoolbook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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95000"/>
        <a:buFont typeface="Zapf Dingbats" charset="2"/>
        <a:buChar char="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"/>
        <a:defRPr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"/>
        <a:defRPr sz="1400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2" y="114300"/>
            <a:ext cx="7162800" cy="7937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5352" y="1676400"/>
            <a:ext cx="71628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25400" y="1052513"/>
            <a:ext cx="9093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25400" y="6553200"/>
            <a:ext cx="9093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6200" y="6600826"/>
            <a:ext cx="77585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EBY705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938463" y="6600826"/>
            <a:ext cx="213836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2011  Dr P. Chountas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153400" y="6584951"/>
            <a:ext cx="931344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entury Schoolbook" pitchFamily="18" charset="0"/>
              </a:rPr>
              <a:t>Page 1.</a:t>
            </a:r>
            <a:fld id="{8D5E946A-7985-431C-AA71-D67D6ACFB605}" type="slidenum">
              <a:rPr lang="en-US" sz="1200" smtClean="0">
                <a:solidFill>
                  <a:srgbClr val="000000"/>
                </a:solidFill>
                <a:latin typeface="Century Schoolbook" pitchFamily="18" charset="0"/>
              </a:rPr>
              <a:pPr/>
              <a:t>‹#›</a:t>
            </a:fld>
            <a:endParaRPr lang="en-US" sz="1200">
              <a:solidFill>
                <a:srgbClr val="000000"/>
              </a:solidFill>
              <a:latin typeface="Century Schoolbook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Schoolbook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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95000"/>
        <a:buFont typeface="Zapf Dingbats" charset="2"/>
        <a:buChar char="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"/>
        <a:defRPr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accent2"/>
        </a:buClr>
        <a:buSzPct val="75000"/>
        <a:buFont typeface="Monotype Sorts" pitchFamily="-65" charset="2"/>
        <a:buChar char=""/>
        <a:defRPr sz="1400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/>
          <p:cNvSpPr txBox="1">
            <a:spLocks noChangeArrowheads="1"/>
          </p:cNvSpPr>
          <p:nvPr/>
        </p:nvSpPr>
        <p:spPr bwMode="auto">
          <a:xfrm>
            <a:off x="251520" y="-603448"/>
            <a:ext cx="8892480" cy="8710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2">
              <a:buClr>
                <a:srgbClr val="FF0000"/>
              </a:buClr>
              <a:buFont typeface="Symbol" pitchFamily="18" charset="2"/>
              <a:buNone/>
            </a:pPr>
            <a:endParaRPr lang="en-GB" sz="3000" dirty="0">
              <a:latin typeface="Times New Roman" pitchFamily="18" charset="0"/>
            </a:endParaRPr>
          </a:p>
          <a:p>
            <a:pPr lvl="2">
              <a:buClr>
                <a:srgbClr val="FF0000"/>
              </a:buClr>
              <a:buFont typeface="Symbol" pitchFamily="18" charset="2"/>
              <a:buNone/>
            </a:pPr>
            <a:endParaRPr lang="en-GB" sz="3000" dirty="0">
              <a:latin typeface="Times New Roman" pitchFamily="18" charset="0"/>
            </a:endParaRPr>
          </a:p>
          <a:p>
            <a:pPr lvl="2">
              <a:buClr>
                <a:srgbClr val="FF0000"/>
              </a:buClr>
              <a:buFont typeface="Symbol" pitchFamily="18" charset="2"/>
              <a:buNone/>
            </a:pPr>
            <a:endParaRPr lang="en-GB" sz="3000" dirty="0">
              <a:latin typeface="Times New Roman" pitchFamily="18" charset="0"/>
            </a:endParaRPr>
          </a:p>
          <a:p>
            <a:pPr lvl="2">
              <a:buClr>
                <a:srgbClr val="FF0000"/>
              </a:buClr>
              <a:buFont typeface="Symbol" pitchFamily="18" charset="2"/>
              <a:buNone/>
            </a:pPr>
            <a:endParaRPr lang="en-GB" sz="3000" dirty="0">
              <a:latin typeface="Times New Roman" pitchFamily="18" charset="0"/>
            </a:endParaRPr>
          </a:p>
          <a:p>
            <a:pPr lvl="2">
              <a:buClr>
                <a:srgbClr val="FF0000"/>
              </a:buClr>
              <a:buFont typeface="Symbol" pitchFamily="18" charset="2"/>
              <a:buNone/>
            </a:pPr>
            <a:r>
              <a:rPr lang="en-GB" sz="3200" b="1" dirty="0">
                <a:solidFill>
                  <a:schemeClr val="tx2"/>
                </a:solidFill>
                <a:latin typeface="Century Schoolbook" pitchFamily="18" charset="0"/>
              </a:rPr>
              <a:t>1. DWH DESIGN: From Conceptual DWH Models to Logical Data Models</a:t>
            </a:r>
          </a:p>
          <a:p>
            <a:pPr lvl="2">
              <a:buClr>
                <a:srgbClr val="FF0000"/>
              </a:buClr>
              <a:buFont typeface="Symbol" pitchFamily="18" charset="2"/>
              <a:buNone/>
            </a:pPr>
            <a:endParaRPr lang="en-GB" sz="3200" b="1" dirty="0">
              <a:solidFill>
                <a:schemeClr val="tx2"/>
              </a:solidFill>
              <a:latin typeface="Century Schoolbook" pitchFamily="18" charset="0"/>
            </a:endParaRPr>
          </a:p>
          <a:p>
            <a:pPr lvl="2">
              <a:buClr>
                <a:srgbClr val="FF0000"/>
              </a:buClr>
              <a:buFont typeface="Symbol" pitchFamily="18" charset="2"/>
              <a:buNone/>
            </a:pPr>
            <a:endParaRPr lang="en-GB" sz="3200" b="1" dirty="0">
              <a:solidFill>
                <a:schemeClr val="tx2"/>
              </a:solidFill>
              <a:latin typeface="Century Schoolbook" pitchFamily="18" charset="0"/>
            </a:endParaRPr>
          </a:p>
          <a:p>
            <a:pPr lvl="2">
              <a:buClr>
                <a:srgbClr val="FF0000"/>
              </a:buClr>
              <a:buFont typeface="Symbol" pitchFamily="18" charset="2"/>
              <a:buNone/>
            </a:pPr>
            <a:endParaRPr lang="en-GB" sz="3200" b="1" dirty="0">
              <a:solidFill>
                <a:schemeClr val="tx2"/>
              </a:solidFill>
              <a:latin typeface="Century Schoolbook" pitchFamily="18" charset="0"/>
            </a:endParaRPr>
          </a:p>
          <a:p>
            <a:pPr lvl="2">
              <a:buClr>
                <a:srgbClr val="FF0000"/>
              </a:buClr>
              <a:buFont typeface="Symbol" pitchFamily="18" charset="2"/>
              <a:buNone/>
            </a:pPr>
            <a:endParaRPr lang="en-GB" sz="3200" b="1" dirty="0">
              <a:solidFill>
                <a:schemeClr val="tx2"/>
              </a:solidFill>
              <a:latin typeface="Century Schoolbook" pitchFamily="18" charset="0"/>
            </a:endParaRPr>
          </a:p>
          <a:p>
            <a:pPr lvl="2">
              <a:buClr>
                <a:srgbClr val="FF0000"/>
              </a:buClr>
              <a:buFont typeface="Symbol" pitchFamily="18" charset="2"/>
              <a:buNone/>
            </a:pPr>
            <a:r>
              <a:rPr lang="en-GB" sz="3200" b="1" dirty="0">
                <a:solidFill>
                  <a:schemeClr val="tx2"/>
                </a:solidFill>
                <a:latin typeface="Century Schoolbook" pitchFamily="18" charset="0"/>
              </a:rPr>
              <a:t>2. DWH DESIGN </a:t>
            </a:r>
          </a:p>
          <a:p>
            <a:pPr lvl="2">
              <a:buClr>
                <a:srgbClr val="FF0000"/>
              </a:buClr>
              <a:buFont typeface="Symbol" pitchFamily="18" charset="2"/>
              <a:buNone/>
            </a:pPr>
            <a:r>
              <a:rPr lang="en-GB" sz="3200" b="1" dirty="0">
                <a:solidFill>
                  <a:schemeClr val="tx2"/>
                </a:solidFill>
                <a:latin typeface="Century Schoolbook" pitchFamily="18" charset="0"/>
              </a:rPr>
              <a:t>Metamodels</a:t>
            </a:r>
            <a:r>
              <a:rPr lang="en-GB" sz="3200" b="1" dirty="0">
                <a:solidFill>
                  <a:schemeClr val="tx2"/>
                </a:solidFill>
                <a:latin typeface="Century Schoolbook" pitchFamily="18" charset="0"/>
                <a:sym typeface="Wingdings" pitchFamily="2" charset="2"/>
              </a:rPr>
              <a:t> Conceptual DWH   Models Logical DWH Models</a:t>
            </a:r>
            <a:endParaRPr lang="en-GB" sz="3200" b="1" dirty="0">
              <a:solidFill>
                <a:schemeClr val="tx2"/>
              </a:solidFill>
              <a:latin typeface="Century Schoolbook" pitchFamily="18" charset="0"/>
            </a:endParaRPr>
          </a:p>
          <a:p>
            <a:pPr lvl="2">
              <a:buClr>
                <a:srgbClr val="FF0000"/>
              </a:buClr>
              <a:buFont typeface="Symbol" pitchFamily="18" charset="2"/>
              <a:buNone/>
            </a:pPr>
            <a:endParaRPr lang="en-GB" sz="3200" b="1" dirty="0">
              <a:solidFill>
                <a:schemeClr val="accent2"/>
              </a:solidFill>
              <a:latin typeface="Century Schoolbook" pitchFamily="18" charset="0"/>
            </a:endParaRPr>
          </a:p>
          <a:p>
            <a:pPr lvl="2" algn="ctr">
              <a:buClr>
                <a:srgbClr val="FF0000"/>
              </a:buClr>
              <a:buFont typeface="Symbol" pitchFamily="18" charset="2"/>
              <a:buNone/>
            </a:pPr>
            <a:endParaRPr lang="en-GB" sz="3000" dirty="0">
              <a:latin typeface="Times New Roman" pitchFamily="18" charset="0"/>
            </a:endParaRPr>
          </a:p>
          <a:p>
            <a:pPr lvl="2" algn="ctr">
              <a:buClr>
                <a:srgbClr val="FF0000"/>
              </a:buClr>
              <a:buFont typeface="Symbol" pitchFamily="18" charset="2"/>
              <a:buNone/>
            </a:pPr>
            <a:endParaRPr lang="en-GB" sz="3000" dirty="0">
              <a:latin typeface="Times New Roman" pitchFamily="18" charset="0"/>
            </a:endParaRPr>
          </a:p>
          <a:p>
            <a:pPr lvl="2" algn="ctr">
              <a:buClr>
                <a:srgbClr val="FF0000"/>
              </a:buClr>
              <a:buFont typeface="Symbol" pitchFamily="18" charset="2"/>
              <a:buNone/>
            </a:pPr>
            <a:endParaRPr lang="en-GB" sz="3000" dirty="0">
              <a:latin typeface="Times New Roman" pitchFamily="18" charset="0"/>
            </a:endParaRPr>
          </a:p>
          <a:p>
            <a:pPr lvl="2" algn="ctr">
              <a:buClr>
                <a:srgbClr val="FF0000"/>
              </a:buClr>
              <a:buFont typeface="Symbol" pitchFamily="18" charset="2"/>
              <a:buNone/>
            </a:pPr>
            <a:endParaRPr lang="en-GB" sz="30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9069" y="404664"/>
            <a:ext cx="4221227" cy="505602"/>
          </a:xfrm>
          <a:prstGeom prst="rect">
            <a:avLst/>
          </a:prstGeom>
        </p:spPr>
        <p:txBody>
          <a:bodyPr vert="horz" wrap="square" lIns="0" tIns="13032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0860">
              <a:lnSpc>
                <a:spcPct val="100000"/>
              </a:lnSpc>
              <a:spcBef>
                <a:spcPts val="103"/>
              </a:spcBef>
            </a:pPr>
            <a:r>
              <a:rPr spc="9" dirty="0"/>
              <a:t>Star </a:t>
            </a:r>
            <a:r>
              <a:rPr spc="4" dirty="0"/>
              <a:t>or</a:t>
            </a:r>
            <a:r>
              <a:rPr spc="-81" dirty="0"/>
              <a:t> </a:t>
            </a:r>
            <a:r>
              <a:rPr spc="9" dirty="0"/>
              <a:t>snowflake?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9068" y="1489087"/>
            <a:ext cx="8635419" cy="4226059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327422" marR="1702269" indent="-317105">
              <a:lnSpc>
                <a:spcPct val="100699"/>
              </a:lnSpc>
              <a:spcBef>
                <a:spcPts val="81"/>
              </a:spcBef>
              <a:buChar char="•"/>
              <a:tabLst>
                <a:tab pos="325793" algn="l"/>
                <a:tab pos="326336" algn="l"/>
              </a:tabLst>
            </a:pPr>
            <a:r>
              <a:rPr sz="2565" spc="13" dirty="0">
                <a:latin typeface="Arial"/>
                <a:cs typeface="Arial"/>
              </a:rPr>
              <a:t>The </a:t>
            </a:r>
            <a:r>
              <a:rPr sz="2565" spc="9" dirty="0">
                <a:latin typeface="Arial"/>
                <a:cs typeface="Arial"/>
              </a:rPr>
              <a:t>snowflake </a:t>
            </a:r>
            <a:r>
              <a:rPr sz="2565" spc="13" dirty="0">
                <a:latin typeface="Arial"/>
                <a:cs typeface="Arial"/>
              </a:rPr>
              <a:t>schema </a:t>
            </a:r>
            <a:r>
              <a:rPr sz="2565" dirty="0">
                <a:latin typeface="Arial"/>
                <a:cs typeface="Arial"/>
              </a:rPr>
              <a:t>is </a:t>
            </a:r>
            <a:r>
              <a:rPr sz="2565" spc="4" dirty="0">
                <a:latin typeface="Arial"/>
                <a:cs typeface="Arial"/>
              </a:rPr>
              <a:t>usually </a:t>
            </a:r>
            <a:r>
              <a:rPr sz="2565" spc="13" dirty="0">
                <a:latin typeface="Arial"/>
                <a:cs typeface="Arial"/>
              </a:rPr>
              <a:t>not  </a:t>
            </a:r>
            <a:r>
              <a:rPr sz="2565" spc="9" dirty="0">
                <a:latin typeface="Arial"/>
                <a:cs typeface="Arial"/>
              </a:rPr>
              <a:t>recommended</a:t>
            </a:r>
            <a:endParaRPr sz="2565" dirty="0">
              <a:latin typeface="Arial"/>
              <a:cs typeface="Arial"/>
            </a:endParaRPr>
          </a:p>
          <a:p>
            <a:pPr marL="697197" lvl="1" indent="-264978">
              <a:spcBef>
                <a:spcPts val="552"/>
              </a:spcBef>
              <a:buChar char="–"/>
              <a:tabLst>
                <a:tab pos="697740" algn="l"/>
              </a:tabLst>
            </a:pPr>
            <a:r>
              <a:rPr sz="2223" spc="-9" dirty="0">
                <a:latin typeface="Arial"/>
                <a:cs typeface="Arial"/>
              </a:rPr>
              <a:t>storage space </a:t>
            </a:r>
            <a:r>
              <a:rPr sz="2223" spc="-4" dirty="0">
                <a:latin typeface="Arial"/>
                <a:cs typeface="Arial"/>
              </a:rPr>
              <a:t>decrease </a:t>
            </a:r>
            <a:r>
              <a:rPr sz="2223" spc="-9" dirty="0">
                <a:latin typeface="Arial"/>
                <a:cs typeface="Arial"/>
              </a:rPr>
              <a:t>is </a:t>
            </a:r>
            <a:r>
              <a:rPr sz="2223" spc="-4" dirty="0">
                <a:latin typeface="Arial"/>
                <a:cs typeface="Arial"/>
              </a:rPr>
              <a:t>rarely</a:t>
            </a:r>
            <a:r>
              <a:rPr sz="2223" spc="34" dirty="0">
                <a:latin typeface="Arial"/>
                <a:cs typeface="Arial"/>
              </a:rPr>
              <a:t> </a:t>
            </a:r>
            <a:r>
              <a:rPr sz="2223" spc="-9" dirty="0">
                <a:latin typeface="Arial"/>
                <a:cs typeface="Arial"/>
              </a:rPr>
              <a:t>beneficial</a:t>
            </a:r>
            <a:endParaRPr sz="2223" dirty="0">
              <a:latin typeface="Arial"/>
              <a:cs typeface="Arial"/>
            </a:endParaRPr>
          </a:p>
          <a:p>
            <a:pPr marL="1066429" marR="7059" lvl="2" indent="-211223">
              <a:lnSpc>
                <a:spcPct val="100499"/>
              </a:lnSpc>
              <a:spcBef>
                <a:spcPts val="445"/>
              </a:spcBef>
              <a:buChar char="•"/>
              <a:tabLst>
                <a:tab pos="1065886" algn="l"/>
                <a:tab pos="1066429" algn="l"/>
              </a:tabLst>
            </a:pPr>
            <a:r>
              <a:rPr sz="1838" dirty="0">
                <a:latin typeface="Arial"/>
                <a:cs typeface="Arial"/>
              </a:rPr>
              <a:t>most storage </a:t>
            </a:r>
            <a:r>
              <a:rPr sz="1838" spc="4" dirty="0">
                <a:latin typeface="Arial"/>
                <a:cs typeface="Arial"/>
              </a:rPr>
              <a:t>space </a:t>
            </a:r>
            <a:r>
              <a:rPr sz="1838" dirty="0">
                <a:latin typeface="Arial"/>
                <a:cs typeface="Arial"/>
              </a:rPr>
              <a:t>is consumed </a:t>
            </a:r>
            <a:r>
              <a:rPr sz="1838" spc="-4" dirty="0">
                <a:latin typeface="Arial"/>
                <a:cs typeface="Arial"/>
              </a:rPr>
              <a:t>by the </a:t>
            </a:r>
            <a:r>
              <a:rPr sz="1838" dirty="0">
                <a:latin typeface="Arial"/>
                <a:cs typeface="Arial"/>
              </a:rPr>
              <a:t>fact table (difference  with dimensions </a:t>
            </a:r>
            <a:r>
              <a:rPr sz="1838" spc="9" dirty="0">
                <a:latin typeface="Arial"/>
                <a:cs typeface="Arial"/>
              </a:rPr>
              <a:t>is </a:t>
            </a:r>
            <a:r>
              <a:rPr sz="1838" dirty="0">
                <a:latin typeface="Arial"/>
                <a:cs typeface="Arial"/>
              </a:rPr>
              <a:t>several orders </a:t>
            </a:r>
            <a:r>
              <a:rPr sz="1838" spc="4" dirty="0">
                <a:latin typeface="Arial"/>
                <a:cs typeface="Arial"/>
              </a:rPr>
              <a:t>of</a:t>
            </a:r>
            <a:r>
              <a:rPr sz="1838" spc="-30" dirty="0">
                <a:latin typeface="Arial"/>
                <a:cs typeface="Arial"/>
              </a:rPr>
              <a:t> </a:t>
            </a:r>
            <a:r>
              <a:rPr sz="1838" dirty="0">
                <a:latin typeface="Arial"/>
                <a:cs typeface="Arial"/>
              </a:rPr>
              <a:t>magnitude)</a:t>
            </a:r>
          </a:p>
          <a:p>
            <a:pPr marL="697197" lvl="1" indent="-264978">
              <a:spcBef>
                <a:spcPts val="517"/>
              </a:spcBef>
              <a:buChar char="–"/>
              <a:tabLst>
                <a:tab pos="697740" algn="l"/>
              </a:tabLst>
            </a:pPr>
            <a:r>
              <a:rPr sz="2223" spc="-4" dirty="0">
                <a:latin typeface="Arial"/>
                <a:cs typeface="Arial"/>
              </a:rPr>
              <a:t>cost </a:t>
            </a:r>
            <a:r>
              <a:rPr sz="2223" dirty="0">
                <a:latin typeface="Arial"/>
                <a:cs typeface="Arial"/>
              </a:rPr>
              <a:t>of </a:t>
            </a:r>
            <a:r>
              <a:rPr sz="2223" spc="-9" dirty="0">
                <a:latin typeface="Arial"/>
                <a:cs typeface="Arial"/>
              </a:rPr>
              <a:t>join execution </a:t>
            </a:r>
            <a:r>
              <a:rPr sz="2223" spc="-4" dirty="0">
                <a:latin typeface="Arial"/>
                <a:cs typeface="Arial"/>
              </a:rPr>
              <a:t>may </a:t>
            </a:r>
            <a:r>
              <a:rPr sz="2223" spc="-13" dirty="0">
                <a:latin typeface="Arial"/>
                <a:cs typeface="Arial"/>
              </a:rPr>
              <a:t>be</a:t>
            </a:r>
            <a:r>
              <a:rPr sz="2223" spc="13" dirty="0">
                <a:latin typeface="Arial"/>
                <a:cs typeface="Arial"/>
              </a:rPr>
              <a:t> </a:t>
            </a:r>
            <a:r>
              <a:rPr sz="2223" spc="-9" dirty="0">
                <a:latin typeface="Arial"/>
                <a:cs typeface="Arial"/>
              </a:rPr>
              <a:t>significant</a:t>
            </a:r>
            <a:endParaRPr sz="2223" dirty="0">
              <a:latin typeface="Arial"/>
              <a:cs typeface="Arial"/>
            </a:endParaRPr>
          </a:p>
          <a:p>
            <a:pPr marL="325793" indent="-315476">
              <a:spcBef>
                <a:spcPts val="633"/>
              </a:spcBef>
              <a:buChar char="•"/>
              <a:tabLst>
                <a:tab pos="325793" algn="l"/>
                <a:tab pos="326336" algn="l"/>
              </a:tabLst>
            </a:pPr>
            <a:r>
              <a:rPr sz="2565" spc="13" dirty="0">
                <a:latin typeface="Arial"/>
                <a:cs typeface="Arial"/>
              </a:rPr>
              <a:t>The </a:t>
            </a:r>
            <a:r>
              <a:rPr sz="2565" spc="9" dirty="0">
                <a:latin typeface="Arial"/>
                <a:cs typeface="Arial"/>
              </a:rPr>
              <a:t>snowflake </a:t>
            </a:r>
            <a:r>
              <a:rPr sz="2565" spc="13" dirty="0">
                <a:latin typeface="Arial"/>
                <a:cs typeface="Arial"/>
              </a:rPr>
              <a:t>schema may be</a:t>
            </a:r>
            <a:r>
              <a:rPr sz="2565" spc="-13" dirty="0">
                <a:latin typeface="Arial"/>
                <a:cs typeface="Arial"/>
              </a:rPr>
              <a:t> </a:t>
            </a:r>
            <a:r>
              <a:rPr sz="2565" spc="4" dirty="0">
                <a:latin typeface="Arial"/>
                <a:cs typeface="Arial"/>
              </a:rPr>
              <a:t>useful</a:t>
            </a:r>
            <a:endParaRPr sz="2565" dirty="0">
              <a:latin typeface="Arial"/>
              <a:cs typeface="Arial"/>
            </a:endParaRPr>
          </a:p>
          <a:p>
            <a:pPr marL="697197" marR="4344" lvl="1" indent="-264978">
              <a:lnSpc>
                <a:spcPts val="2659"/>
              </a:lnSpc>
              <a:spcBef>
                <a:spcPts val="633"/>
              </a:spcBef>
              <a:buChar char="–"/>
              <a:tabLst>
                <a:tab pos="697740" algn="l"/>
              </a:tabLst>
            </a:pPr>
            <a:r>
              <a:rPr sz="2223" spc="-9" dirty="0">
                <a:latin typeface="Arial"/>
                <a:cs typeface="Arial"/>
              </a:rPr>
              <a:t>when </a:t>
            </a:r>
            <a:r>
              <a:rPr sz="2223" spc="-4" dirty="0">
                <a:latin typeface="Arial"/>
                <a:cs typeface="Arial"/>
              </a:rPr>
              <a:t>part </a:t>
            </a:r>
            <a:r>
              <a:rPr sz="2223" dirty="0">
                <a:latin typeface="Arial"/>
                <a:cs typeface="Arial"/>
              </a:rPr>
              <a:t>of </a:t>
            </a:r>
            <a:r>
              <a:rPr sz="2223" spc="-4" dirty="0">
                <a:latin typeface="Arial"/>
                <a:cs typeface="Arial"/>
              </a:rPr>
              <a:t>a </a:t>
            </a:r>
            <a:r>
              <a:rPr sz="2223" spc="-9" dirty="0">
                <a:latin typeface="Arial"/>
                <a:cs typeface="Arial"/>
              </a:rPr>
              <a:t>hierarchy is shared among </a:t>
            </a:r>
            <a:r>
              <a:rPr sz="2223" spc="-4" dirty="0">
                <a:latin typeface="Arial"/>
                <a:cs typeface="Arial"/>
              </a:rPr>
              <a:t>dimensions  (e.g., </a:t>
            </a:r>
            <a:r>
              <a:rPr sz="2223" spc="-9" dirty="0">
                <a:latin typeface="Arial"/>
                <a:cs typeface="Arial"/>
              </a:rPr>
              <a:t>geographic</a:t>
            </a:r>
            <a:r>
              <a:rPr sz="2223" spc="4" dirty="0">
                <a:latin typeface="Arial"/>
                <a:cs typeface="Arial"/>
              </a:rPr>
              <a:t> </a:t>
            </a:r>
            <a:r>
              <a:rPr sz="2223" spc="-9" dirty="0">
                <a:latin typeface="Arial"/>
                <a:cs typeface="Arial"/>
              </a:rPr>
              <a:t>hierarchy)</a:t>
            </a:r>
            <a:endParaRPr sz="2223" dirty="0">
              <a:latin typeface="Arial"/>
              <a:cs typeface="Arial"/>
            </a:endParaRPr>
          </a:p>
          <a:p>
            <a:pPr marL="697197" marR="410498" lvl="1" indent="-264978">
              <a:lnSpc>
                <a:spcPts val="2659"/>
              </a:lnSpc>
              <a:spcBef>
                <a:spcPts val="530"/>
              </a:spcBef>
              <a:buChar char="–"/>
              <a:tabLst>
                <a:tab pos="697740" algn="l"/>
              </a:tabLst>
            </a:pPr>
            <a:r>
              <a:rPr sz="2223" spc="-9" dirty="0">
                <a:latin typeface="Arial"/>
                <a:cs typeface="Arial"/>
              </a:rPr>
              <a:t>for </a:t>
            </a:r>
            <a:r>
              <a:rPr sz="2223" spc="-4" dirty="0">
                <a:latin typeface="Arial"/>
                <a:cs typeface="Arial"/>
              </a:rPr>
              <a:t>materialized </a:t>
            </a:r>
            <a:r>
              <a:rPr sz="2223" spc="-9" dirty="0">
                <a:latin typeface="Arial"/>
                <a:cs typeface="Arial"/>
              </a:rPr>
              <a:t>views, which </a:t>
            </a:r>
            <a:r>
              <a:rPr sz="2223" spc="-4" dirty="0">
                <a:latin typeface="Arial"/>
                <a:cs typeface="Arial"/>
              </a:rPr>
              <a:t>require </a:t>
            </a:r>
            <a:r>
              <a:rPr sz="2223" dirty="0">
                <a:latin typeface="Arial"/>
                <a:cs typeface="Arial"/>
              </a:rPr>
              <a:t>an </a:t>
            </a:r>
            <a:r>
              <a:rPr sz="2223" spc="-4" dirty="0">
                <a:latin typeface="Arial"/>
                <a:cs typeface="Arial"/>
              </a:rPr>
              <a:t>aggregate  </a:t>
            </a:r>
            <a:r>
              <a:rPr sz="2223" spc="-9" dirty="0">
                <a:latin typeface="Arial"/>
                <a:cs typeface="Arial"/>
              </a:rPr>
              <a:t>representation </a:t>
            </a:r>
            <a:r>
              <a:rPr sz="2223" spc="-13" dirty="0">
                <a:latin typeface="Arial"/>
                <a:cs typeface="Arial"/>
              </a:rPr>
              <a:t>of </a:t>
            </a:r>
            <a:r>
              <a:rPr sz="2223" spc="-9" dirty="0">
                <a:latin typeface="Arial"/>
                <a:cs typeface="Arial"/>
              </a:rPr>
              <a:t>the corresponding</a:t>
            </a:r>
            <a:r>
              <a:rPr sz="2223" spc="90" dirty="0">
                <a:latin typeface="Arial"/>
                <a:cs typeface="Arial"/>
              </a:rPr>
              <a:t> </a:t>
            </a:r>
            <a:r>
              <a:rPr sz="2223" spc="-9" dirty="0">
                <a:latin typeface="Arial"/>
                <a:cs typeface="Arial"/>
              </a:rPr>
              <a:t>dimensions</a:t>
            </a:r>
            <a:endParaRPr sz="2223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9077894" y="7059420"/>
            <a:ext cx="1379854" cy="34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1" i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60" marR="4344">
              <a:lnSpc>
                <a:spcPts val="1112"/>
              </a:lnSpc>
              <a:spcBef>
                <a:spcPts val="30"/>
              </a:spcBef>
            </a:pPr>
            <a:r>
              <a:rPr lang="it-IT" spc="10"/>
              <a:t>Elena Baralis  Politecnico di</a:t>
            </a:r>
            <a:r>
              <a:rPr lang="it-IT" spc="-75"/>
              <a:t> </a:t>
            </a:r>
            <a:r>
              <a:rPr lang="it-IT" spc="10"/>
              <a:t>Torino</a:t>
            </a:r>
            <a:endParaRPr spc="9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4152366" y="7167579"/>
            <a:ext cx="2227579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60">
              <a:spcBef>
                <a:spcPts val="21"/>
              </a:spcBef>
            </a:pPr>
            <a:r>
              <a:rPr lang="en-GB" spc="15"/>
              <a:t>DATA </a:t>
            </a:r>
            <a:r>
              <a:rPr lang="en-GB" spc="20"/>
              <a:t>WAREHOUSE: </a:t>
            </a:r>
            <a:r>
              <a:rPr lang="en-GB" spc="15"/>
              <a:t>DESIGN </a:t>
            </a:r>
            <a:r>
              <a:rPr lang="en-GB" spc="10"/>
              <a:t>-</a:t>
            </a:r>
            <a:r>
              <a:rPr lang="en-GB" spc="-135"/>
              <a:t> </a:t>
            </a:r>
            <a:fld id="{81D60167-4931-47E6-BA6A-407CBD079E47}" type="slidenum">
              <a:rPr spc="15" smtClean="0"/>
              <a:pPr marL="12700">
                <a:spcBef>
                  <a:spcPts val="25"/>
                </a:spcBef>
              </a:pPr>
              <a:t>10</a:t>
            </a:fld>
            <a:endParaRPr spc="13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23747" y="7187420"/>
            <a:ext cx="202692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1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60">
              <a:spcBef>
                <a:spcPts val="21"/>
              </a:spcBef>
            </a:pPr>
            <a:r>
              <a:rPr lang="en-GB" spc="5"/>
              <a:t>Copyright </a:t>
            </a:r>
            <a:r>
              <a:rPr lang="en-GB" spc="15"/>
              <a:t>– </a:t>
            </a:r>
            <a:r>
              <a:rPr lang="en-GB"/>
              <a:t>All </a:t>
            </a:r>
            <a:r>
              <a:rPr lang="en-GB" spc="10"/>
              <a:t>rights</a:t>
            </a:r>
            <a:r>
              <a:rPr lang="en-GB" spc="15"/>
              <a:t> </a:t>
            </a:r>
            <a:r>
              <a:rPr lang="en-GB" spc="10"/>
              <a:t>reserved</a:t>
            </a:r>
            <a:endParaRPr spc="9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3555" y="293221"/>
            <a:ext cx="3280763" cy="505602"/>
          </a:xfrm>
          <a:prstGeom prst="rect">
            <a:avLst/>
          </a:prstGeom>
        </p:spPr>
        <p:txBody>
          <a:bodyPr vert="horz" wrap="square" lIns="0" tIns="13032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0860">
              <a:lnSpc>
                <a:spcPct val="100000"/>
              </a:lnSpc>
              <a:spcBef>
                <a:spcPts val="103"/>
              </a:spcBef>
            </a:pPr>
            <a:r>
              <a:rPr spc="4" dirty="0"/>
              <a:t>Multiple</a:t>
            </a:r>
            <a:r>
              <a:rPr spc="-34" dirty="0"/>
              <a:t> </a:t>
            </a:r>
            <a:r>
              <a:rPr spc="4" dirty="0"/>
              <a:t>edges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5493" y="3172792"/>
            <a:ext cx="6729854" cy="2699813"/>
          </a:xfrm>
          <a:prstGeom prst="rect">
            <a:avLst/>
          </a:prstGeom>
        </p:spPr>
        <p:txBody>
          <a:bodyPr vert="horz" wrap="square" lIns="0" tIns="53756" rIns="0" bIns="0" rtlCol="0">
            <a:spAutoFit/>
          </a:bodyPr>
          <a:lstStyle/>
          <a:p>
            <a:pPr marL="325793" indent="-315476">
              <a:spcBef>
                <a:spcPts val="423"/>
              </a:spcBef>
              <a:buChar char="•"/>
              <a:tabLst>
                <a:tab pos="325793" algn="l"/>
                <a:tab pos="326336" algn="l"/>
              </a:tabLst>
            </a:pPr>
            <a:r>
              <a:rPr sz="2565" spc="4" dirty="0">
                <a:latin typeface="Arial"/>
                <a:cs typeface="Arial"/>
              </a:rPr>
              <a:t>Implementation</a:t>
            </a:r>
            <a:r>
              <a:rPr sz="2565" spc="73" dirty="0">
                <a:latin typeface="Arial"/>
                <a:cs typeface="Arial"/>
              </a:rPr>
              <a:t> </a:t>
            </a:r>
            <a:r>
              <a:rPr sz="2565" spc="4" dirty="0">
                <a:latin typeface="Arial"/>
                <a:cs typeface="Arial"/>
              </a:rPr>
              <a:t>techniques</a:t>
            </a:r>
            <a:endParaRPr sz="2565">
              <a:latin typeface="Arial"/>
              <a:cs typeface="Arial"/>
            </a:endParaRPr>
          </a:p>
          <a:p>
            <a:pPr marL="697197" lvl="1" indent="-264978">
              <a:spcBef>
                <a:spcPts val="269"/>
              </a:spcBef>
              <a:buChar char="–"/>
              <a:tabLst>
                <a:tab pos="697740" algn="l"/>
              </a:tabLst>
            </a:pPr>
            <a:r>
              <a:rPr sz="2223" spc="-9" dirty="0">
                <a:latin typeface="Arial"/>
                <a:cs typeface="Arial"/>
              </a:rPr>
              <a:t>bridge</a:t>
            </a:r>
            <a:r>
              <a:rPr sz="2223" spc="4" dirty="0">
                <a:latin typeface="Arial"/>
                <a:cs typeface="Arial"/>
              </a:rPr>
              <a:t> </a:t>
            </a:r>
            <a:r>
              <a:rPr sz="2223" spc="-4" dirty="0">
                <a:latin typeface="Arial"/>
                <a:cs typeface="Arial"/>
              </a:rPr>
              <a:t>table</a:t>
            </a:r>
            <a:endParaRPr sz="2223">
              <a:latin typeface="Arial"/>
              <a:cs typeface="Arial"/>
            </a:endParaRPr>
          </a:p>
          <a:p>
            <a:pPr marL="1066429" lvl="2" indent="-211766">
              <a:spcBef>
                <a:spcPts val="243"/>
              </a:spcBef>
              <a:buChar char="•"/>
              <a:tabLst>
                <a:tab pos="1065886" algn="l"/>
                <a:tab pos="1066972" algn="l"/>
              </a:tabLst>
            </a:pPr>
            <a:r>
              <a:rPr sz="1838" dirty="0">
                <a:latin typeface="Arial"/>
                <a:cs typeface="Arial"/>
              </a:rPr>
              <a:t>new table which </a:t>
            </a:r>
            <a:r>
              <a:rPr sz="1838" spc="4" dirty="0">
                <a:latin typeface="Arial"/>
                <a:cs typeface="Arial"/>
              </a:rPr>
              <a:t>models many </a:t>
            </a:r>
            <a:r>
              <a:rPr sz="1838" dirty="0">
                <a:latin typeface="Arial"/>
                <a:cs typeface="Arial"/>
              </a:rPr>
              <a:t>to many</a:t>
            </a:r>
            <a:r>
              <a:rPr sz="1838" spc="-47" dirty="0">
                <a:latin typeface="Arial"/>
                <a:cs typeface="Arial"/>
              </a:rPr>
              <a:t> </a:t>
            </a:r>
            <a:r>
              <a:rPr sz="1838" dirty="0">
                <a:latin typeface="Arial"/>
                <a:cs typeface="Arial"/>
              </a:rPr>
              <a:t>relationship</a:t>
            </a:r>
            <a:endParaRPr sz="1838">
              <a:latin typeface="Arial"/>
              <a:cs typeface="Arial"/>
            </a:endParaRPr>
          </a:p>
          <a:p>
            <a:pPr marL="1066429" marR="4344" lvl="2" indent="-211223">
              <a:lnSpc>
                <a:spcPts val="2001"/>
              </a:lnSpc>
              <a:spcBef>
                <a:spcPts val="462"/>
              </a:spcBef>
              <a:buChar char="•"/>
              <a:tabLst>
                <a:tab pos="1065886" algn="l"/>
                <a:tab pos="1066972" algn="l"/>
              </a:tabLst>
            </a:pPr>
            <a:r>
              <a:rPr sz="1838" dirty="0">
                <a:latin typeface="Arial"/>
                <a:cs typeface="Arial"/>
              </a:rPr>
              <a:t>new attribute weighting </a:t>
            </a:r>
            <a:r>
              <a:rPr sz="1838" spc="-4" dirty="0">
                <a:latin typeface="Arial"/>
                <a:cs typeface="Arial"/>
              </a:rPr>
              <a:t>the </a:t>
            </a:r>
            <a:r>
              <a:rPr sz="1838" dirty="0">
                <a:latin typeface="Arial"/>
                <a:cs typeface="Arial"/>
              </a:rPr>
              <a:t>contribution </a:t>
            </a:r>
            <a:r>
              <a:rPr sz="1838" spc="-4" dirty="0">
                <a:latin typeface="Arial"/>
                <a:cs typeface="Arial"/>
              </a:rPr>
              <a:t>of </a:t>
            </a:r>
            <a:r>
              <a:rPr sz="1838" dirty="0">
                <a:latin typeface="Arial"/>
                <a:cs typeface="Arial"/>
              </a:rPr>
              <a:t>tuples in </a:t>
            </a:r>
            <a:r>
              <a:rPr sz="1838" spc="-4" dirty="0">
                <a:latin typeface="Arial"/>
                <a:cs typeface="Arial"/>
              </a:rPr>
              <a:t>the  </a:t>
            </a:r>
            <a:r>
              <a:rPr sz="1838" dirty="0">
                <a:latin typeface="Arial"/>
                <a:cs typeface="Arial"/>
              </a:rPr>
              <a:t>relationship</a:t>
            </a:r>
            <a:endParaRPr sz="1838">
              <a:latin typeface="Arial"/>
              <a:cs typeface="Arial"/>
            </a:endParaRPr>
          </a:p>
          <a:p>
            <a:pPr marL="697197" lvl="1" indent="-264978">
              <a:spcBef>
                <a:spcPts val="217"/>
              </a:spcBef>
              <a:buChar char="–"/>
              <a:tabLst>
                <a:tab pos="697740" algn="l"/>
              </a:tabLst>
            </a:pPr>
            <a:r>
              <a:rPr sz="2223" spc="-9" dirty="0">
                <a:latin typeface="Arial"/>
                <a:cs typeface="Arial"/>
              </a:rPr>
              <a:t>push</a:t>
            </a:r>
            <a:r>
              <a:rPr sz="2223" spc="4" dirty="0">
                <a:latin typeface="Arial"/>
                <a:cs typeface="Arial"/>
              </a:rPr>
              <a:t> </a:t>
            </a:r>
            <a:r>
              <a:rPr sz="2223" spc="-9" dirty="0">
                <a:latin typeface="Arial"/>
                <a:cs typeface="Arial"/>
              </a:rPr>
              <a:t>down</a:t>
            </a:r>
            <a:endParaRPr sz="2223">
              <a:latin typeface="Arial"/>
              <a:cs typeface="Arial"/>
            </a:endParaRPr>
          </a:p>
          <a:p>
            <a:pPr marL="1066429" lvl="2" indent="-211766">
              <a:spcBef>
                <a:spcPts val="243"/>
              </a:spcBef>
              <a:buChar char="•"/>
              <a:tabLst>
                <a:tab pos="1065886" algn="l"/>
                <a:tab pos="1066972" algn="l"/>
              </a:tabLst>
            </a:pPr>
            <a:r>
              <a:rPr sz="1838" dirty="0">
                <a:latin typeface="Arial"/>
                <a:cs typeface="Arial"/>
              </a:rPr>
              <a:t>multiple </a:t>
            </a:r>
            <a:r>
              <a:rPr sz="1838" spc="-4" dirty="0">
                <a:latin typeface="Arial"/>
                <a:cs typeface="Arial"/>
              </a:rPr>
              <a:t>edge </a:t>
            </a:r>
            <a:r>
              <a:rPr sz="1838" dirty="0">
                <a:latin typeface="Arial"/>
                <a:cs typeface="Arial"/>
              </a:rPr>
              <a:t>integrated </a:t>
            </a:r>
            <a:r>
              <a:rPr sz="1838" spc="9" dirty="0">
                <a:latin typeface="Arial"/>
                <a:cs typeface="Arial"/>
              </a:rPr>
              <a:t>in </a:t>
            </a:r>
            <a:r>
              <a:rPr sz="1838" spc="-4" dirty="0">
                <a:latin typeface="Arial"/>
                <a:cs typeface="Arial"/>
              </a:rPr>
              <a:t>the </a:t>
            </a:r>
            <a:r>
              <a:rPr sz="1838" dirty="0">
                <a:latin typeface="Arial"/>
                <a:cs typeface="Arial"/>
              </a:rPr>
              <a:t>fact</a:t>
            </a:r>
            <a:r>
              <a:rPr sz="1838" spc="-30" dirty="0">
                <a:latin typeface="Arial"/>
                <a:cs typeface="Arial"/>
              </a:rPr>
              <a:t> </a:t>
            </a:r>
            <a:r>
              <a:rPr sz="1838" spc="4" dirty="0">
                <a:latin typeface="Arial"/>
                <a:cs typeface="Arial"/>
              </a:rPr>
              <a:t>table</a:t>
            </a:r>
            <a:endParaRPr sz="1838">
              <a:latin typeface="Arial"/>
              <a:cs typeface="Arial"/>
            </a:endParaRPr>
          </a:p>
          <a:p>
            <a:pPr marL="1066429" lvl="2" indent="-211766">
              <a:spcBef>
                <a:spcPts val="222"/>
              </a:spcBef>
              <a:buChar char="•"/>
              <a:tabLst>
                <a:tab pos="1065886" algn="l"/>
                <a:tab pos="1066972" algn="l"/>
              </a:tabLst>
            </a:pPr>
            <a:r>
              <a:rPr sz="1838" dirty="0">
                <a:latin typeface="Arial"/>
                <a:cs typeface="Arial"/>
              </a:rPr>
              <a:t>new corresponding dimension in </a:t>
            </a:r>
            <a:r>
              <a:rPr sz="1838" spc="-4" dirty="0">
                <a:latin typeface="Arial"/>
                <a:cs typeface="Arial"/>
              </a:rPr>
              <a:t>the </a:t>
            </a:r>
            <a:r>
              <a:rPr sz="1838" spc="4" dirty="0">
                <a:latin typeface="Arial"/>
                <a:cs typeface="Arial"/>
              </a:rPr>
              <a:t>fact</a:t>
            </a:r>
            <a:r>
              <a:rPr sz="1838" spc="-21" dirty="0">
                <a:latin typeface="Arial"/>
                <a:cs typeface="Arial"/>
              </a:rPr>
              <a:t> </a:t>
            </a:r>
            <a:r>
              <a:rPr sz="1838" dirty="0">
                <a:latin typeface="Arial"/>
                <a:cs typeface="Arial"/>
              </a:rPr>
              <a:t>table</a:t>
            </a:r>
            <a:endParaRPr sz="1838">
              <a:latin typeface="Arial"/>
              <a:cs typeface="Arial"/>
            </a:endParaRPr>
          </a:p>
        </p:txBody>
      </p:sp>
      <p:sp>
        <p:nvSpPr>
          <p:cNvPr id="7" name="object 7" descr="Multiple edges"/>
          <p:cNvSpPr/>
          <p:nvPr/>
        </p:nvSpPr>
        <p:spPr>
          <a:xfrm>
            <a:off x="2719743" y="1812726"/>
            <a:ext cx="3774018" cy="9239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97"/>
          </a:p>
        </p:txBody>
      </p:sp>
      <p:sp>
        <p:nvSpPr>
          <p:cNvPr id="8" name="object 8"/>
          <p:cNvSpPr txBox="1"/>
          <p:nvPr/>
        </p:nvSpPr>
        <p:spPr>
          <a:xfrm>
            <a:off x="2568152" y="2349202"/>
            <a:ext cx="487065" cy="209489"/>
          </a:xfrm>
          <a:prstGeom prst="rect">
            <a:avLst/>
          </a:prstGeom>
        </p:spPr>
        <p:txBody>
          <a:bodyPr vert="horz" wrap="square" lIns="0" tIns="11946" rIns="0" bIns="0" rtlCol="0">
            <a:spAutoFit/>
          </a:bodyPr>
          <a:lstStyle/>
          <a:p>
            <a:pPr marL="10860">
              <a:spcBef>
                <a:spcPts val="94"/>
              </a:spcBef>
            </a:pPr>
            <a:r>
              <a:rPr sz="1283" spc="9" dirty="0">
                <a:latin typeface="Arial"/>
                <a:cs typeface="Arial"/>
              </a:rPr>
              <a:t>a</a:t>
            </a:r>
            <a:r>
              <a:rPr sz="1283" spc="-4" dirty="0">
                <a:latin typeface="Arial"/>
                <a:cs typeface="Arial"/>
              </a:rPr>
              <a:t>u</a:t>
            </a:r>
            <a:r>
              <a:rPr sz="1283" dirty="0">
                <a:latin typeface="Arial"/>
                <a:cs typeface="Arial"/>
              </a:rPr>
              <a:t>t</a:t>
            </a:r>
            <a:r>
              <a:rPr sz="1283" spc="-4" dirty="0">
                <a:latin typeface="Arial"/>
                <a:cs typeface="Arial"/>
              </a:rPr>
              <a:t>h</a:t>
            </a:r>
            <a:r>
              <a:rPr sz="1283" spc="9" dirty="0">
                <a:latin typeface="Arial"/>
                <a:cs typeface="Arial"/>
              </a:rPr>
              <a:t>o</a:t>
            </a:r>
            <a:r>
              <a:rPr sz="1283" dirty="0">
                <a:latin typeface="Arial"/>
                <a:cs typeface="Arial"/>
              </a:rPr>
              <a:t>r</a:t>
            </a:r>
            <a:endParaRPr sz="1283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93065" y="2349202"/>
            <a:ext cx="1372686" cy="209489"/>
          </a:xfrm>
          <a:prstGeom prst="rect">
            <a:avLst/>
          </a:prstGeom>
        </p:spPr>
        <p:txBody>
          <a:bodyPr vert="horz" wrap="square" lIns="0" tIns="11946" rIns="0" bIns="0" rtlCol="0">
            <a:spAutoFit/>
          </a:bodyPr>
          <a:lstStyle/>
          <a:p>
            <a:pPr marL="10860">
              <a:spcBef>
                <a:spcPts val="94"/>
              </a:spcBef>
              <a:tabLst>
                <a:tab pos="460454" algn="l"/>
                <a:tab pos="1044167" algn="l"/>
              </a:tabLst>
            </a:pPr>
            <a:r>
              <a:rPr sz="1283" spc="9" dirty="0">
                <a:latin typeface="Arial"/>
                <a:cs typeface="Arial"/>
              </a:rPr>
              <a:t>d</a:t>
            </a:r>
            <a:r>
              <a:rPr sz="1283" spc="-4" dirty="0">
                <a:latin typeface="Arial"/>
                <a:cs typeface="Arial"/>
              </a:rPr>
              <a:t>a</a:t>
            </a:r>
            <a:r>
              <a:rPr sz="1283" spc="4" dirty="0">
                <a:latin typeface="Arial"/>
                <a:cs typeface="Arial"/>
              </a:rPr>
              <a:t>te</a:t>
            </a:r>
            <a:r>
              <a:rPr sz="1283" dirty="0">
                <a:latin typeface="Arial"/>
                <a:cs typeface="Arial"/>
              </a:rPr>
              <a:t>	</a:t>
            </a:r>
            <a:r>
              <a:rPr sz="1283" spc="4" dirty="0">
                <a:latin typeface="Arial"/>
                <a:cs typeface="Arial"/>
              </a:rPr>
              <a:t>m</a:t>
            </a:r>
            <a:r>
              <a:rPr sz="1283" spc="9" dirty="0">
                <a:latin typeface="Arial"/>
                <a:cs typeface="Arial"/>
              </a:rPr>
              <a:t>o</a:t>
            </a:r>
            <a:r>
              <a:rPr sz="1283" spc="-4" dirty="0">
                <a:latin typeface="Arial"/>
                <a:cs typeface="Arial"/>
              </a:rPr>
              <a:t>n</a:t>
            </a:r>
            <a:r>
              <a:rPr sz="1283" spc="4" dirty="0">
                <a:latin typeface="Arial"/>
                <a:cs typeface="Arial"/>
              </a:rPr>
              <a:t>th</a:t>
            </a:r>
            <a:r>
              <a:rPr sz="1283" dirty="0">
                <a:latin typeface="Arial"/>
                <a:cs typeface="Arial"/>
              </a:rPr>
              <a:t>	</a:t>
            </a:r>
            <a:r>
              <a:rPr sz="1283" spc="-26" dirty="0">
                <a:latin typeface="Arial"/>
                <a:cs typeface="Arial"/>
              </a:rPr>
              <a:t>y</a:t>
            </a:r>
            <a:r>
              <a:rPr sz="1283" spc="9" dirty="0">
                <a:latin typeface="Arial"/>
                <a:cs typeface="Arial"/>
              </a:rPr>
              <a:t>ea</a:t>
            </a:r>
            <a:r>
              <a:rPr sz="1283" dirty="0">
                <a:latin typeface="Arial"/>
                <a:cs typeface="Arial"/>
              </a:rPr>
              <a:t>r</a:t>
            </a:r>
            <a:endParaRPr sz="1283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98895" y="2349202"/>
            <a:ext cx="378466" cy="209489"/>
          </a:xfrm>
          <a:prstGeom prst="rect">
            <a:avLst/>
          </a:prstGeom>
        </p:spPr>
        <p:txBody>
          <a:bodyPr vert="horz" wrap="square" lIns="0" tIns="11946" rIns="0" bIns="0" rtlCol="0">
            <a:spAutoFit/>
          </a:bodyPr>
          <a:lstStyle/>
          <a:p>
            <a:pPr marL="10860">
              <a:spcBef>
                <a:spcPts val="94"/>
              </a:spcBef>
            </a:pPr>
            <a:r>
              <a:rPr sz="1283" spc="9" dirty="0">
                <a:latin typeface="Arial"/>
                <a:cs typeface="Arial"/>
              </a:rPr>
              <a:t>b</a:t>
            </a:r>
            <a:r>
              <a:rPr sz="1283" spc="-4" dirty="0">
                <a:latin typeface="Arial"/>
                <a:cs typeface="Arial"/>
              </a:rPr>
              <a:t>o</a:t>
            </a:r>
            <a:r>
              <a:rPr sz="1283" spc="9" dirty="0">
                <a:latin typeface="Arial"/>
                <a:cs typeface="Arial"/>
              </a:rPr>
              <a:t>o</a:t>
            </a:r>
            <a:r>
              <a:rPr sz="1283" spc="4" dirty="0">
                <a:latin typeface="Arial"/>
                <a:cs typeface="Arial"/>
              </a:rPr>
              <a:t>k</a:t>
            </a:r>
            <a:endParaRPr sz="1283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94741" y="1799485"/>
            <a:ext cx="739013" cy="804901"/>
          </a:xfrm>
          <a:prstGeom prst="rect">
            <a:avLst/>
          </a:prstGeom>
        </p:spPr>
        <p:txBody>
          <a:bodyPr vert="horz" wrap="square" lIns="0" tIns="117286" rIns="0" bIns="0" rtlCol="0">
            <a:spAutoFit/>
          </a:bodyPr>
          <a:lstStyle/>
          <a:p>
            <a:pPr marL="307874">
              <a:spcBef>
                <a:spcPts val="924"/>
              </a:spcBef>
            </a:pPr>
            <a:r>
              <a:rPr sz="1283" spc="4" dirty="0">
                <a:latin typeface="Arial"/>
                <a:cs typeface="Arial"/>
              </a:rPr>
              <a:t>S</a:t>
            </a:r>
            <a:r>
              <a:rPr sz="1283" spc="-9" dirty="0">
                <a:latin typeface="Arial"/>
                <a:cs typeface="Arial"/>
              </a:rPr>
              <a:t>A</a:t>
            </a:r>
            <a:r>
              <a:rPr sz="1283" spc="9" dirty="0">
                <a:latin typeface="Arial"/>
                <a:cs typeface="Arial"/>
              </a:rPr>
              <a:t>L</a:t>
            </a:r>
            <a:r>
              <a:rPr sz="1283" spc="4" dirty="0">
                <a:latin typeface="Arial"/>
                <a:cs typeface="Arial"/>
              </a:rPr>
              <a:t>E</a:t>
            </a:r>
            <a:endParaRPr sz="1283">
              <a:latin typeface="Arial"/>
              <a:cs typeface="Arial"/>
            </a:endParaRPr>
          </a:p>
          <a:p>
            <a:pPr marL="19548" marR="146607" indent="-9231">
              <a:lnSpc>
                <a:spcPct val="100699"/>
              </a:lnSpc>
              <a:spcBef>
                <a:spcPts val="829"/>
              </a:spcBef>
            </a:pPr>
            <a:r>
              <a:rPr sz="1283" spc="9" dirty="0">
                <a:latin typeface="Arial"/>
                <a:cs typeface="Arial"/>
              </a:rPr>
              <a:t>q</a:t>
            </a:r>
            <a:r>
              <a:rPr sz="1283" spc="-4" dirty="0">
                <a:latin typeface="Arial"/>
                <a:cs typeface="Arial"/>
              </a:rPr>
              <a:t>u</a:t>
            </a:r>
            <a:r>
              <a:rPr sz="1283" spc="9" dirty="0">
                <a:latin typeface="Arial"/>
                <a:cs typeface="Arial"/>
              </a:rPr>
              <a:t>a</a:t>
            </a:r>
            <a:r>
              <a:rPr sz="1283" spc="-4" dirty="0">
                <a:latin typeface="Arial"/>
                <a:cs typeface="Arial"/>
              </a:rPr>
              <a:t>n</a:t>
            </a:r>
            <a:r>
              <a:rPr sz="1283" dirty="0">
                <a:latin typeface="Arial"/>
                <a:cs typeface="Arial"/>
              </a:rPr>
              <a:t>t</a:t>
            </a:r>
            <a:r>
              <a:rPr sz="1283" spc="-4" dirty="0">
                <a:latin typeface="Arial"/>
                <a:cs typeface="Arial"/>
              </a:rPr>
              <a:t>i</a:t>
            </a:r>
            <a:r>
              <a:rPr sz="1283" dirty="0">
                <a:latin typeface="Arial"/>
                <a:cs typeface="Arial"/>
              </a:rPr>
              <a:t>ty  </a:t>
            </a:r>
            <a:r>
              <a:rPr sz="1283" spc="4" dirty="0">
                <a:latin typeface="Arial"/>
                <a:cs typeface="Arial"/>
              </a:rPr>
              <a:t>income</a:t>
            </a:r>
            <a:endParaRPr sz="1283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43678" y="1691120"/>
            <a:ext cx="441453" cy="209489"/>
          </a:xfrm>
          <a:prstGeom prst="rect">
            <a:avLst/>
          </a:prstGeom>
        </p:spPr>
        <p:txBody>
          <a:bodyPr vert="horz" wrap="square" lIns="0" tIns="11946" rIns="0" bIns="0" rtlCol="0">
            <a:spAutoFit/>
          </a:bodyPr>
          <a:lstStyle/>
          <a:p>
            <a:pPr marL="10860">
              <a:spcBef>
                <a:spcPts val="94"/>
              </a:spcBef>
            </a:pPr>
            <a:r>
              <a:rPr sz="1283" spc="9" dirty="0">
                <a:latin typeface="Arial"/>
                <a:cs typeface="Arial"/>
              </a:rPr>
              <a:t>g</a:t>
            </a:r>
            <a:r>
              <a:rPr sz="1283" spc="-4" dirty="0">
                <a:latin typeface="Arial"/>
                <a:cs typeface="Arial"/>
              </a:rPr>
              <a:t>e</a:t>
            </a:r>
            <a:r>
              <a:rPr sz="1283" spc="9" dirty="0">
                <a:latin typeface="Arial"/>
                <a:cs typeface="Arial"/>
              </a:rPr>
              <a:t>n</a:t>
            </a:r>
            <a:r>
              <a:rPr sz="1283" spc="-4" dirty="0">
                <a:latin typeface="Arial"/>
                <a:cs typeface="Arial"/>
              </a:rPr>
              <a:t>r</a:t>
            </a:r>
            <a:r>
              <a:rPr sz="1283" spc="4" dirty="0">
                <a:latin typeface="Arial"/>
                <a:cs typeface="Arial"/>
              </a:rPr>
              <a:t>e</a:t>
            </a:r>
            <a:endParaRPr sz="1283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9077894" y="7059420"/>
            <a:ext cx="1379854" cy="34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1" i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60" marR="4344">
              <a:lnSpc>
                <a:spcPts val="1112"/>
              </a:lnSpc>
              <a:spcBef>
                <a:spcPts val="30"/>
              </a:spcBef>
            </a:pPr>
            <a:r>
              <a:rPr lang="it-IT" spc="10"/>
              <a:t>Elena Baralis  Politecnico di</a:t>
            </a:r>
            <a:r>
              <a:rPr lang="it-IT" spc="-75"/>
              <a:t> </a:t>
            </a:r>
            <a:r>
              <a:rPr lang="it-IT" spc="10"/>
              <a:t>Torino</a:t>
            </a:r>
            <a:endParaRPr spc="9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152366" y="7167579"/>
            <a:ext cx="2227579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60">
              <a:spcBef>
                <a:spcPts val="21"/>
              </a:spcBef>
            </a:pPr>
            <a:r>
              <a:rPr lang="en-GB" spc="15"/>
              <a:t>DATA </a:t>
            </a:r>
            <a:r>
              <a:rPr lang="en-GB" spc="20"/>
              <a:t>WAREHOUSE: </a:t>
            </a:r>
            <a:r>
              <a:rPr lang="en-GB" spc="15"/>
              <a:t>DESIGN </a:t>
            </a:r>
            <a:r>
              <a:rPr lang="en-GB" spc="10"/>
              <a:t>-</a:t>
            </a:r>
            <a:r>
              <a:rPr lang="en-GB" spc="-135"/>
              <a:t> </a:t>
            </a:r>
            <a:fld id="{81D60167-4931-47E6-BA6A-407CBD079E47}" type="slidenum">
              <a:rPr spc="15" smtClean="0"/>
              <a:pPr marL="12700">
                <a:spcBef>
                  <a:spcPts val="25"/>
                </a:spcBef>
              </a:pPr>
              <a:t>11</a:t>
            </a:fld>
            <a:endParaRPr spc="13"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523747" y="7187420"/>
            <a:ext cx="202692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1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60">
              <a:spcBef>
                <a:spcPts val="21"/>
              </a:spcBef>
            </a:pPr>
            <a:r>
              <a:rPr lang="en-GB" spc="5"/>
              <a:t>Copyright </a:t>
            </a:r>
            <a:r>
              <a:rPr lang="en-GB" spc="15"/>
              <a:t>– </a:t>
            </a:r>
            <a:r>
              <a:rPr lang="en-GB"/>
              <a:t>All </a:t>
            </a:r>
            <a:r>
              <a:rPr lang="en-GB" spc="10"/>
              <a:t>rights</a:t>
            </a:r>
            <a:r>
              <a:rPr lang="en-GB" spc="15"/>
              <a:t> </a:t>
            </a:r>
            <a:r>
              <a:rPr lang="en-GB" spc="10"/>
              <a:t>reserved</a:t>
            </a:r>
            <a:endParaRPr spc="9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2532" y="368393"/>
            <a:ext cx="3280763" cy="505602"/>
          </a:xfrm>
          <a:prstGeom prst="rect">
            <a:avLst/>
          </a:prstGeom>
        </p:spPr>
        <p:txBody>
          <a:bodyPr vert="horz" wrap="square" lIns="0" tIns="13032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0860">
              <a:lnSpc>
                <a:spcPct val="100000"/>
              </a:lnSpc>
              <a:spcBef>
                <a:spcPts val="103"/>
              </a:spcBef>
            </a:pPr>
            <a:r>
              <a:rPr spc="4" dirty="0"/>
              <a:t>Multiple</a:t>
            </a:r>
            <a:r>
              <a:rPr spc="-34" dirty="0"/>
              <a:t> </a:t>
            </a:r>
            <a:r>
              <a:rPr spc="4" dirty="0"/>
              <a:t>edges</a:t>
            </a:r>
          </a:p>
        </p:txBody>
      </p:sp>
      <p:graphicFrame>
        <p:nvGraphicFramePr>
          <p:cNvPr id="6" name="object 6" descr="Multiple edge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280822"/>
              </p:ext>
            </p:extLst>
          </p:nvPr>
        </p:nvGraphicFramePr>
        <p:xfrm>
          <a:off x="7502017" y="3602567"/>
          <a:ext cx="1287436" cy="676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7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590">
                <a:tc>
                  <a:txBody>
                    <a:bodyPr/>
                    <a:lstStyle/>
                    <a:p>
                      <a:pPr marL="2540" algn="ctr">
                        <a:lnSpc>
                          <a:spcPts val="1905"/>
                        </a:lnSpc>
                      </a:pPr>
                      <a:r>
                        <a:rPr sz="1500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Book_ID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>
                        <a:lnSpc>
                          <a:spcPts val="1905"/>
                        </a:lnSpc>
                      </a:pPr>
                      <a:r>
                        <a:rPr sz="1500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Book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549">
                <a:tc>
                  <a:txBody>
                    <a:bodyPr/>
                    <a:lstStyle/>
                    <a:p>
                      <a:pPr marL="1270" algn="ctr">
                        <a:lnSpc>
                          <a:spcPts val="1905"/>
                        </a:lnSpc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Genre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 descr="Multiple edges"/>
          <p:cNvSpPr txBox="1"/>
          <p:nvPr/>
        </p:nvSpPr>
        <p:spPr>
          <a:xfrm>
            <a:off x="7410590" y="4650082"/>
            <a:ext cx="1601285" cy="218008"/>
          </a:xfrm>
          <a:prstGeom prst="rect">
            <a:avLst/>
          </a:prstGeom>
          <a:solidFill>
            <a:srgbClr val="008000"/>
          </a:solidFill>
          <a:ln w="866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99097">
              <a:lnSpc>
                <a:spcPts val="1672"/>
              </a:lnSpc>
            </a:pPr>
            <a:r>
              <a:rPr sz="1454" spc="-9" dirty="0">
                <a:solidFill>
                  <a:srgbClr val="FFFFFF"/>
                </a:solidFill>
                <a:latin typeface="Times New Roman"/>
                <a:cs typeface="Times New Roman"/>
              </a:rPr>
              <a:t>Author_ID</a:t>
            </a:r>
            <a:endParaRPr sz="1454">
              <a:latin typeface="Times New Roman"/>
              <a:cs typeface="Times New Roman"/>
            </a:endParaRPr>
          </a:p>
        </p:txBody>
      </p:sp>
      <p:sp>
        <p:nvSpPr>
          <p:cNvPr id="8" name="object 8" descr="Multiple edges"/>
          <p:cNvSpPr txBox="1"/>
          <p:nvPr/>
        </p:nvSpPr>
        <p:spPr>
          <a:xfrm>
            <a:off x="7410590" y="4867754"/>
            <a:ext cx="1601285" cy="218008"/>
          </a:xfrm>
          <a:prstGeom prst="rect">
            <a:avLst/>
          </a:prstGeom>
          <a:solidFill>
            <a:srgbClr val="008000"/>
          </a:solidFill>
          <a:ln w="866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72" algn="ctr">
              <a:lnSpc>
                <a:spcPts val="1672"/>
              </a:lnSpc>
            </a:pPr>
            <a:r>
              <a:rPr sz="1454" spc="-4" dirty="0">
                <a:solidFill>
                  <a:srgbClr val="FFFFFF"/>
                </a:solidFill>
                <a:latin typeface="Times New Roman"/>
                <a:cs typeface="Times New Roman"/>
              </a:rPr>
              <a:t>Author</a:t>
            </a:r>
            <a:endParaRPr sz="1454">
              <a:latin typeface="Times New Roman"/>
              <a:cs typeface="Times New Roman"/>
            </a:endParaRPr>
          </a:p>
        </p:txBody>
      </p:sp>
      <p:sp>
        <p:nvSpPr>
          <p:cNvPr id="9" name="object 9" descr="Multiple edges"/>
          <p:cNvSpPr txBox="1"/>
          <p:nvPr/>
        </p:nvSpPr>
        <p:spPr>
          <a:xfrm>
            <a:off x="7860409" y="3281039"/>
            <a:ext cx="634216" cy="294897"/>
          </a:xfrm>
          <a:prstGeom prst="rect">
            <a:avLst/>
          </a:prstGeom>
        </p:spPr>
        <p:txBody>
          <a:bodyPr vert="horz" wrap="square" lIns="0" tIns="11946" rIns="0" bIns="0" rtlCol="0">
            <a:spAutoFit/>
          </a:bodyPr>
          <a:lstStyle/>
          <a:p>
            <a:pPr marL="10860">
              <a:spcBef>
                <a:spcPts val="94"/>
              </a:spcBef>
            </a:pPr>
            <a:r>
              <a:rPr sz="1838" b="1" spc="9" dirty="0">
                <a:latin typeface="Times New Roman"/>
                <a:cs typeface="Times New Roman"/>
              </a:rPr>
              <a:t>B</a:t>
            </a:r>
            <a:r>
              <a:rPr sz="1838" b="1" spc="4" dirty="0">
                <a:latin typeface="Times New Roman"/>
                <a:cs typeface="Times New Roman"/>
              </a:rPr>
              <a:t>oo</a:t>
            </a:r>
            <a:r>
              <a:rPr sz="1838" b="1" spc="-9" dirty="0">
                <a:latin typeface="Times New Roman"/>
                <a:cs typeface="Times New Roman"/>
              </a:rPr>
              <a:t>k</a:t>
            </a:r>
            <a:r>
              <a:rPr sz="1838" b="1" dirty="0">
                <a:latin typeface="Times New Roman"/>
                <a:cs typeface="Times New Roman"/>
              </a:rPr>
              <a:t>s</a:t>
            </a:r>
            <a:endParaRPr sz="1838">
              <a:latin typeface="Times New Roman"/>
              <a:cs typeface="Times New Roman"/>
            </a:endParaRPr>
          </a:p>
        </p:txBody>
      </p:sp>
      <p:sp>
        <p:nvSpPr>
          <p:cNvPr id="10" name="object 10" descr="Multiple edges"/>
          <p:cNvSpPr txBox="1"/>
          <p:nvPr/>
        </p:nvSpPr>
        <p:spPr>
          <a:xfrm>
            <a:off x="7825261" y="4319671"/>
            <a:ext cx="842724" cy="294897"/>
          </a:xfrm>
          <a:prstGeom prst="rect">
            <a:avLst/>
          </a:prstGeom>
        </p:spPr>
        <p:txBody>
          <a:bodyPr vert="horz" wrap="square" lIns="0" tIns="11946" rIns="0" bIns="0" rtlCol="0">
            <a:spAutoFit/>
          </a:bodyPr>
          <a:lstStyle/>
          <a:p>
            <a:pPr marL="10860">
              <a:spcBef>
                <a:spcPts val="94"/>
              </a:spcBef>
            </a:pPr>
            <a:r>
              <a:rPr sz="1838" b="1" dirty="0">
                <a:latin typeface="Times New Roman"/>
                <a:cs typeface="Times New Roman"/>
              </a:rPr>
              <a:t>A</a:t>
            </a:r>
            <a:r>
              <a:rPr sz="1838" b="1" spc="9" dirty="0">
                <a:latin typeface="Times New Roman"/>
                <a:cs typeface="Times New Roman"/>
              </a:rPr>
              <a:t>u</a:t>
            </a:r>
            <a:r>
              <a:rPr sz="1838" b="1" spc="-9" dirty="0">
                <a:latin typeface="Times New Roman"/>
                <a:cs typeface="Times New Roman"/>
              </a:rPr>
              <a:t>t</a:t>
            </a:r>
            <a:r>
              <a:rPr sz="1838" b="1" spc="9" dirty="0">
                <a:latin typeface="Times New Roman"/>
                <a:cs typeface="Times New Roman"/>
              </a:rPr>
              <a:t>h</a:t>
            </a:r>
            <a:r>
              <a:rPr sz="1838" b="1" spc="4" dirty="0">
                <a:latin typeface="Times New Roman"/>
                <a:cs typeface="Times New Roman"/>
              </a:rPr>
              <a:t>o</a:t>
            </a:r>
            <a:r>
              <a:rPr sz="1838" b="1" spc="-9" dirty="0">
                <a:latin typeface="Times New Roman"/>
                <a:cs typeface="Times New Roman"/>
              </a:rPr>
              <a:t>r</a:t>
            </a:r>
            <a:r>
              <a:rPr sz="1838" b="1" dirty="0">
                <a:latin typeface="Times New Roman"/>
                <a:cs typeface="Times New Roman"/>
              </a:rPr>
              <a:t>s</a:t>
            </a:r>
            <a:endParaRPr sz="1838">
              <a:latin typeface="Times New Roman"/>
              <a:cs typeface="Times New Roman"/>
            </a:endParaRPr>
          </a:p>
        </p:txBody>
      </p:sp>
      <p:sp>
        <p:nvSpPr>
          <p:cNvPr id="11" name="object 11" descr="Multiple edges"/>
          <p:cNvSpPr/>
          <p:nvPr/>
        </p:nvSpPr>
        <p:spPr>
          <a:xfrm>
            <a:off x="6646233" y="4303110"/>
            <a:ext cx="750959" cy="443081"/>
          </a:xfrm>
          <a:custGeom>
            <a:avLst/>
            <a:gdLst/>
            <a:ahLst/>
            <a:cxnLst/>
            <a:rect l="l" t="t" r="r" b="b"/>
            <a:pathLst>
              <a:path w="878204" h="518160">
                <a:moveTo>
                  <a:pt x="775716" y="10667"/>
                </a:moveTo>
                <a:lnTo>
                  <a:pt x="0" y="10667"/>
                </a:lnTo>
                <a:lnTo>
                  <a:pt x="0" y="0"/>
                </a:lnTo>
                <a:lnTo>
                  <a:pt x="783336" y="0"/>
                </a:lnTo>
                <a:lnTo>
                  <a:pt x="784860" y="3048"/>
                </a:lnTo>
                <a:lnTo>
                  <a:pt x="784860" y="6096"/>
                </a:lnTo>
                <a:lnTo>
                  <a:pt x="775716" y="6096"/>
                </a:lnTo>
                <a:lnTo>
                  <a:pt x="775716" y="10667"/>
                </a:lnTo>
                <a:close/>
              </a:path>
              <a:path w="878204" h="518160">
                <a:moveTo>
                  <a:pt x="877824" y="518160"/>
                </a:moveTo>
                <a:lnTo>
                  <a:pt x="777240" y="518160"/>
                </a:lnTo>
                <a:lnTo>
                  <a:pt x="775716" y="515112"/>
                </a:lnTo>
                <a:lnTo>
                  <a:pt x="775716" y="6096"/>
                </a:lnTo>
                <a:lnTo>
                  <a:pt x="780288" y="10667"/>
                </a:lnTo>
                <a:lnTo>
                  <a:pt x="784860" y="10667"/>
                </a:lnTo>
                <a:lnTo>
                  <a:pt x="784860" y="507492"/>
                </a:lnTo>
                <a:lnTo>
                  <a:pt x="780288" y="507492"/>
                </a:lnTo>
                <a:lnTo>
                  <a:pt x="784860" y="512064"/>
                </a:lnTo>
                <a:lnTo>
                  <a:pt x="877824" y="512064"/>
                </a:lnTo>
                <a:lnTo>
                  <a:pt x="877824" y="518160"/>
                </a:lnTo>
                <a:close/>
              </a:path>
              <a:path w="878204" h="518160">
                <a:moveTo>
                  <a:pt x="784860" y="10667"/>
                </a:moveTo>
                <a:lnTo>
                  <a:pt x="780288" y="10667"/>
                </a:lnTo>
                <a:lnTo>
                  <a:pt x="775716" y="6096"/>
                </a:lnTo>
                <a:lnTo>
                  <a:pt x="784860" y="6096"/>
                </a:lnTo>
                <a:lnTo>
                  <a:pt x="784860" y="10667"/>
                </a:lnTo>
                <a:close/>
              </a:path>
              <a:path w="878204" h="518160">
                <a:moveTo>
                  <a:pt x="784860" y="512064"/>
                </a:moveTo>
                <a:lnTo>
                  <a:pt x="780288" y="507492"/>
                </a:lnTo>
                <a:lnTo>
                  <a:pt x="784860" y="507492"/>
                </a:lnTo>
                <a:lnTo>
                  <a:pt x="784860" y="512064"/>
                </a:lnTo>
                <a:close/>
              </a:path>
              <a:path w="878204" h="518160">
                <a:moveTo>
                  <a:pt x="877824" y="512064"/>
                </a:moveTo>
                <a:lnTo>
                  <a:pt x="784860" y="512064"/>
                </a:lnTo>
                <a:lnTo>
                  <a:pt x="784860" y="507492"/>
                </a:lnTo>
                <a:lnTo>
                  <a:pt x="877824" y="507492"/>
                </a:lnTo>
                <a:lnTo>
                  <a:pt x="877824" y="5120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7"/>
          </a:p>
        </p:txBody>
      </p:sp>
      <p:graphicFrame>
        <p:nvGraphicFramePr>
          <p:cNvPr id="12" name="object 12" descr="Multiple edge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367174"/>
              </p:ext>
            </p:extLst>
          </p:nvPr>
        </p:nvGraphicFramePr>
        <p:xfrm>
          <a:off x="5107337" y="3977884"/>
          <a:ext cx="1535041" cy="1128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38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34645" algn="r">
                        <a:lnSpc>
                          <a:spcPts val="1900"/>
                        </a:lnSpc>
                      </a:pPr>
                      <a:r>
                        <a:rPr sz="1500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oo</a:t>
                      </a:r>
                      <a:r>
                        <a:rPr sz="1500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500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sz="15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7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272415">
                        <a:lnSpc>
                          <a:spcPts val="1900"/>
                        </a:lnSpc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Author_ID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611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77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66395" algn="r">
                        <a:lnSpc>
                          <a:spcPts val="1895"/>
                        </a:lnSpc>
                      </a:pPr>
                      <a:r>
                        <a:rPr sz="1500" spc="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5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5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38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58140" algn="r">
                        <a:lnSpc>
                          <a:spcPts val="1900"/>
                        </a:lnSpc>
                      </a:pPr>
                      <a:r>
                        <a:rPr sz="1500" spc="-5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500" spc="1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5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ty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7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3545">
                        <a:lnSpc>
                          <a:spcPts val="1895"/>
                        </a:lnSpc>
                      </a:pPr>
                      <a:r>
                        <a:rPr sz="1500" spc="-5" dirty="0">
                          <a:latin typeface="Times New Roman"/>
                          <a:cs typeface="Times New Roman"/>
                        </a:rPr>
                        <a:t>Income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object 13" descr="Multiple edges"/>
          <p:cNvSpPr/>
          <p:nvPr/>
        </p:nvSpPr>
        <p:spPr>
          <a:xfrm>
            <a:off x="6669691" y="3704949"/>
            <a:ext cx="821004" cy="384439"/>
          </a:xfrm>
          <a:custGeom>
            <a:avLst/>
            <a:gdLst/>
            <a:ahLst/>
            <a:cxnLst/>
            <a:rect l="l" t="t" r="r" b="b"/>
            <a:pathLst>
              <a:path w="960120" h="449579">
                <a:moveTo>
                  <a:pt x="528828" y="445008"/>
                </a:moveTo>
                <a:lnTo>
                  <a:pt x="528828" y="3048"/>
                </a:lnTo>
                <a:lnTo>
                  <a:pt x="530352" y="0"/>
                </a:lnTo>
                <a:lnTo>
                  <a:pt x="960120" y="0"/>
                </a:lnTo>
                <a:lnTo>
                  <a:pt x="960120" y="6096"/>
                </a:lnTo>
                <a:lnTo>
                  <a:pt x="537972" y="6096"/>
                </a:lnTo>
                <a:lnTo>
                  <a:pt x="533400" y="10667"/>
                </a:lnTo>
                <a:lnTo>
                  <a:pt x="537972" y="10667"/>
                </a:lnTo>
                <a:lnTo>
                  <a:pt x="537972" y="438912"/>
                </a:lnTo>
                <a:lnTo>
                  <a:pt x="533400" y="438912"/>
                </a:lnTo>
                <a:lnTo>
                  <a:pt x="528828" y="445008"/>
                </a:lnTo>
                <a:close/>
              </a:path>
              <a:path w="960120" h="449579">
                <a:moveTo>
                  <a:pt x="537972" y="10667"/>
                </a:moveTo>
                <a:lnTo>
                  <a:pt x="533400" y="10667"/>
                </a:lnTo>
                <a:lnTo>
                  <a:pt x="537972" y="6096"/>
                </a:lnTo>
                <a:lnTo>
                  <a:pt x="537972" y="10667"/>
                </a:lnTo>
                <a:close/>
              </a:path>
              <a:path w="960120" h="449579">
                <a:moveTo>
                  <a:pt x="960120" y="10667"/>
                </a:moveTo>
                <a:lnTo>
                  <a:pt x="537972" y="10667"/>
                </a:lnTo>
                <a:lnTo>
                  <a:pt x="537972" y="6096"/>
                </a:lnTo>
                <a:lnTo>
                  <a:pt x="960120" y="6096"/>
                </a:lnTo>
                <a:lnTo>
                  <a:pt x="960120" y="10667"/>
                </a:lnTo>
                <a:close/>
              </a:path>
              <a:path w="960120" h="449579">
                <a:moveTo>
                  <a:pt x="536448" y="449580"/>
                </a:moveTo>
                <a:lnTo>
                  <a:pt x="0" y="449580"/>
                </a:lnTo>
                <a:lnTo>
                  <a:pt x="0" y="438912"/>
                </a:lnTo>
                <a:lnTo>
                  <a:pt x="528828" y="438912"/>
                </a:lnTo>
                <a:lnTo>
                  <a:pt x="528828" y="445008"/>
                </a:lnTo>
                <a:lnTo>
                  <a:pt x="537972" y="445008"/>
                </a:lnTo>
                <a:lnTo>
                  <a:pt x="537972" y="448056"/>
                </a:lnTo>
                <a:lnTo>
                  <a:pt x="536448" y="449580"/>
                </a:lnTo>
                <a:close/>
              </a:path>
              <a:path w="960120" h="449579">
                <a:moveTo>
                  <a:pt x="537972" y="445008"/>
                </a:moveTo>
                <a:lnTo>
                  <a:pt x="528828" y="445008"/>
                </a:lnTo>
                <a:lnTo>
                  <a:pt x="533400" y="438912"/>
                </a:lnTo>
                <a:lnTo>
                  <a:pt x="537972" y="438912"/>
                </a:lnTo>
                <a:lnTo>
                  <a:pt x="537972" y="445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7"/>
          </a:p>
        </p:txBody>
      </p:sp>
      <p:sp>
        <p:nvSpPr>
          <p:cNvPr id="14" name="object 14" descr="Multiple edges"/>
          <p:cNvSpPr txBox="1"/>
          <p:nvPr/>
        </p:nvSpPr>
        <p:spPr>
          <a:xfrm>
            <a:off x="5785681" y="3668063"/>
            <a:ext cx="531047" cy="294897"/>
          </a:xfrm>
          <a:prstGeom prst="rect">
            <a:avLst/>
          </a:prstGeom>
        </p:spPr>
        <p:txBody>
          <a:bodyPr vert="horz" wrap="square" lIns="0" tIns="11946" rIns="0" bIns="0" rtlCol="0">
            <a:spAutoFit/>
          </a:bodyPr>
          <a:lstStyle/>
          <a:p>
            <a:pPr marL="10860">
              <a:spcBef>
                <a:spcPts val="94"/>
              </a:spcBef>
            </a:pPr>
            <a:r>
              <a:rPr sz="1838" b="1" spc="9" dirty="0">
                <a:latin typeface="Times New Roman"/>
                <a:cs typeface="Times New Roman"/>
              </a:rPr>
              <a:t>S</a:t>
            </a:r>
            <a:r>
              <a:rPr sz="1838" b="1" spc="4" dirty="0">
                <a:latin typeface="Times New Roman"/>
                <a:cs typeface="Times New Roman"/>
              </a:rPr>
              <a:t>a</a:t>
            </a:r>
            <a:r>
              <a:rPr sz="1838" b="1" spc="-17" dirty="0">
                <a:latin typeface="Times New Roman"/>
                <a:cs typeface="Times New Roman"/>
              </a:rPr>
              <a:t>l</a:t>
            </a:r>
            <a:r>
              <a:rPr sz="1838" b="1" spc="9" dirty="0">
                <a:latin typeface="Times New Roman"/>
                <a:cs typeface="Times New Roman"/>
              </a:rPr>
              <a:t>e</a:t>
            </a:r>
            <a:r>
              <a:rPr sz="1838" b="1" dirty="0">
                <a:latin typeface="Times New Roman"/>
                <a:cs typeface="Times New Roman"/>
              </a:rPr>
              <a:t>s</a:t>
            </a:r>
            <a:endParaRPr sz="1838">
              <a:latin typeface="Times New Roman"/>
              <a:cs typeface="Times New Roman"/>
            </a:endParaRPr>
          </a:p>
        </p:txBody>
      </p:sp>
      <p:graphicFrame>
        <p:nvGraphicFramePr>
          <p:cNvPr id="18" name="object 18" descr="Multiple edge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482466"/>
              </p:ext>
            </p:extLst>
          </p:nvPr>
        </p:nvGraphicFramePr>
        <p:xfrm>
          <a:off x="1855243" y="3825411"/>
          <a:ext cx="2708990" cy="709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9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9933">
                <a:tc rowSpan="2"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100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Book_ID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7602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02260">
                        <a:lnSpc>
                          <a:spcPts val="1705"/>
                        </a:lnSpc>
                      </a:pPr>
                      <a:r>
                        <a:rPr sz="1500" spc="-2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Book_ID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7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350">
                <a:tc>
                  <a:txBody>
                    <a:bodyPr/>
                    <a:lstStyle/>
                    <a:p>
                      <a:pPr marL="1905" algn="ctr">
                        <a:lnSpc>
                          <a:spcPts val="1220"/>
                        </a:lnSpc>
                      </a:pPr>
                      <a:r>
                        <a:rPr sz="1100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Book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248920">
                        <a:lnSpc>
                          <a:spcPts val="2060"/>
                        </a:lnSpc>
                        <a:spcBef>
                          <a:spcPts val="130"/>
                        </a:spcBef>
                      </a:pPr>
                      <a:r>
                        <a:rPr sz="1500" spc="-229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Author_ID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411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72">
                <a:tc rowSpan="2">
                  <a:txBody>
                    <a:bodyPr/>
                    <a:lstStyle/>
                    <a:p>
                      <a:pPr marL="363855">
                        <a:lnSpc>
                          <a:spcPts val="1405"/>
                        </a:lnSpc>
                      </a:pPr>
                      <a:r>
                        <a:rPr sz="1100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Genre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07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366395">
                        <a:lnSpc>
                          <a:spcPts val="2000"/>
                        </a:lnSpc>
                      </a:pPr>
                      <a:r>
                        <a:rPr sz="1500" spc="-2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Weight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994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9" name="object 19" descr="Multiple edge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250180"/>
              </p:ext>
            </p:extLst>
          </p:nvPr>
        </p:nvGraphicFramePr>
        <p:xfrm>
          <a:off x="43860" y="4235915"/>
          <a:ext cx="1160375" cy="664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75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ts val="1410"/>
                        </a:lnSpc>
                      </a:pPr>
                      <a:r>
                        <a:rPr sz="1100" spc="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Book_ID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10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3845">
                        <a:lnSpc>
                          <a:spcPts val="140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Date_ID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101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140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Quantity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10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20675">
                        <a:lnSpc>
                          <a:spcPts val="140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Income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object 20" descr="Multiple edges"/>
          <p:cNvSpPr txBox="1"/>
          <p:nvPr/>
        </p:nvSpPr>
        <p:spPr>
          <a:xfrm>
            <a:off x="1707169" y="4937759"/>
            <a:ext cx="1202729" cy="218008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 marL="298101">
              <a:lnSpc>
                <a:spcPts val="1693"/>
              </a:lnSpc>
            </a:pPr>
            <a:r>
              <a:rPr sz="1496" spc="-201" dirty="0">
                <a:solidFill>
                  <a:srgbClr val="FFFFFF"/>
                </a:solidFill>
                <a:latin typeface="Times New Roman"/>
                <a:cs typeface="Times New Roman"/>
              </a:rPr>
              <a:t>Author_ID</a:t>
            </a:r>
            <a:endParaRPr sz="1496" dirty="0">
              <a:latin typeface="Times New Roman"/>
              <a:cs typeface="Times New Roman"/>
            </a:endParaRPr>
          </a:p>
        </p:txBody>
      </p:sp>
      <p:sp>
        <p:nvSpPr>
          <p:cNvPr id="40" name="object 40" descr="Multiple edges"/>
          <p:cNvSpPr txBox="1"/>
          <p:nvPr/>
        </p:nvSpPr>
        <p:spPr>
          <a:xfrm>
            <a:off x="1707169" y="5163211"/>
            <a:ext cx="1202729" cy="218008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0" rIns="0" bIns="0" rtlCol="0">
            <a:spAutoFit/>
          </a:bodyPr>
          <a:lstStyle/>
          <a:p>
            <a:pPr marL="2172" algn="ctr">
              <a:lnSpc>
                <a:spcPts val="1685"/>
              </a:lnSpc>
            </a:pPr>
            <a:r>
              <a:rPr sz="1496" spc="-196" dirty="0">
                <a:solidFill>
                  <a:srgbClr val="FFFFFF"/>
                </a:solidFill>
                <a:latin typeface="Times New Roman"/>
                <a:cs typeface="Times New Roman"/>
              </a:rPr>
              <a:t>Author</a:t>
            </a:r>
            <a:endParaRPr sz="1496" dirty="0">
              <a:latin typeface="Times New Roman"/>
              <a:cs typeface="Times New Roman"/>
            </a:endParaRPr>
          </a:p>
        </p:txBody>
      </p:sp>
      <p:grpSp>
        <p:nvGrpSpPr>
          <p:cNvPr id="91" name="Group 90" descr="Multiple edges">
            <a:extLst>
              <a:ext uri="{FF2B5EF4-FFF2-40B4-BE49-F238E27FC236}">
                <a16:creationId xmlns:a16="http://schemas.microsoft.com/office/drawing/2014/main" id="{C98C0597-7EB2-4AC8-876B-CD77C2D9BFB6}"/>
              </a:ext>
            </a:extLst>
          </p:cNvPr>
          <p:cNvGrpSpPr/>
          <p:nvPr/>
        </p:nvGrpSpPr>
        <p:grpSpPr>
          <a:xfrm>
            <a:off x="1702852" y="4931245"/>
            <a:ext cx="1213046" cy="456548"/>
            <a:chOff x="1702852" y="4931245"/>
            <a:chExt cx="1213046" cy="456548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2F987C81-50D3-4F44-95D5-B0E72571D2D4}"/>
                </a:ext>
              </a:extLst>
            </p:cNvPr>
            <p:cNvGrpSpPr/>
            <p:nvPr/>
          </p:nvGrpSpPr>
          <p:grpSpPr>
            <a:xfrm>
              <a:off x="1702852" y="4931245"/>
              <a:ext cx="1213046" cy="225884"/>
              <a:chOff x="1702852" y="4931245"/>
              <a:chExt cx="1213046" cy="225884"/>
            </a:xfrm>
          </p:grpSpPr>
          <p:sp>
            <p:nvSpPr>
              <p:cNvPr id="22" name="object 22"/>
              <p:cNvSpPr/>
              <p:nvPr/>
            </p:nvSpPr>
            <p:spPr>
              <a:xfrm>
                <a:off x="1703260" y="4931245"/>
                <a:ext cx="4344" cy="6516"/>
              </a:xfrm>
              <a:custGeom>
                <a:avLst/>
                <a:gdLst/>
                <a:ahLst/>
                <a:cxnLst/>
                <a:rect l="l" t="t" r="r" b="b"/>
                <a:pathLst>
                  <a:path w="5080" h="7620">
                    <a:moveTo>
                      <a:pt x="4572" y="7619"/>
                    </a:moveTo>
                    <a:lnTo>
                      <a:pt x="0" y="7619"/>
                    </a:lnTo>
                    <a:lnTo>
                      <a:pt x="0" y="0"/>
                    </a:lnTo>
                    <a:lnTo>
                      <a:pt x="4572" y="0"/>
                    </a:lnTo>
                    <a:lnTo>
                      <a:pt x="4572" y="761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197"/>
              </a:p>
            </p:txBody>
          </p:sp>
          <p:sp>
            <p:nvSpPr>
              <p:cNvPr id="23" name="object 23"/>
              <p:cNvSpPr/>
              <p:nvPr/>
            </p:nvSpPr>
            <p:spPr>
              <a:xfrm>
                <a:off x="1702852" y="4931814"/>
                <a:ext cx="4344" cy="0"/>
              </a:xfrm>
              <a:custGeom>
                <a:avLst/>
                <a:gdLst/>
                <a:ahLst/>
                <a:cxnLst/>
                <a:rect l="l" t="t" r="r" b="b"/>
                <a:pathLst>
                  <a:path w="5080">
                    <a:moveTo>
                      <a:pt x="0" y="0"/>
                    </a:moveTo>
                    <a:lnTo>
                      <a:pt x="4857" y="0"/>
                    </a:lnTo>
                  </a:path>
                </a:pathLst>
              </a:custGeom>
              <a:ln w="476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197"/>
              </a:p>
            </p:txBody>
          </p:sp>
          <p:sp>
            <p:nvSpPr>
              <p:cNvPr id="24" name="object 24"/>
              <p:cNvSpPr/>
              <p:nvPr/>
            </p:nvSpPr>
            <p:spPr>
              <a:xfrm>
                <a:off x="1702852" y="4931814"/>
                <a:ext cx="0" cy="5973"/>
              </a:xfrm>
              <a:custGeom>
                <a:avLst/>
                <a:gdLst/>
                <a:ahLst/>
                <a:cxnLst/>
                <a:rect l="l" t="t" r="r" b="b"/>
                <a:pathLst>
                  <a:path h="6985">
                    <a:moveTo>
                      <a:pt x="-2381" y="3333"/>
                    </a:moveTo>
                    <a:lnTo>
                      <a:pt x="2381" y="3333"/>
                    </a:lnTo>
                  </a:path>
                </a:pathLst>
              </a:custGeom>
              <a:ln w="666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197"/>
              </a:p>
            </p:txBody>
          </p:sp>
          <p:sp>
            <p:nvSpPr>
              <p:cNvPr id="25" name="object 25"/>
              <p:cNvSpPr/>
              <p:nvPr/>
            </p:nvSpPr>
            <p:spPr>
              <a:xfrm>
                <a:off x="1703260" y="4931245"/>
                <a:ext cx="4344" cy="6516"/>
              </a:xfrm>
              <a:custGeom>
                <a:avLst/>
                <a:gdLst/>
                <a:ahLst/>
                <a:cxnLst/>
                <a:rect l="l" t="t" r="r" b="b"/>
                <a:pathLst>
                  <a:path w="5080" h="7620">
                    <a:moveTo>
                      <a:pt x="4572" y="7619"/>
                    </a:moveTo>
                    <a:lnTo>
                      <a:pt x="0" y="7619"/>
                    </a:lnTo>
                    <a:lnTo>
                      <a:pt x="0" y="0"/>
                    </a:lnTo>
                    <a:lnTo>
                      <a:pt x="4572" y="0"/>
                    </a:lnTo>
                    <a:lnTo>
                      <a:pt x="4572" y="761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197"/>
              </a:p>
            </p:txBody>
          </p:sp>
          <p:sp>
            <p:nvSpPr>
              <p:cNvPr id="26" name="object 26"/>
              <p:cNvSpPr/>
              <p:nvPr/>
            </p:nvSpPr>
            <p:spPr>
              <a:xfrm>
                <a:off x="1702852" y="4931814"/>
                <a:ext cx="4344" cy="0"/>
              </a:xfrm>
              <a:custGeom>
                <a:avLst/>
                <a:gdLst/>
                <a:ahLst/>
                <a:cxnLst/>
                <a:rect l="l" t="t" r="r" b="b"/>
                <a:pathLst>
                  <a:path w="5080">
                    <a:moveTo>
                      <a:pt x="0" y="0"/>
                    </a:moveTo>
                    <a:lnTo>
                      <a:pt x="4857" y="0"/>
                    </a:lnTo>
                  </a:path>
                </a:pathLst>
              </a:custGeom>
              <a:ln w="476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197"/>
              </a:p>
            </p:txBody>
          </p:sp>
          <p:sp>
            <p:nvSpPr>
              <p:cNvPr id="27" name="object 27"/>
              <p:cNvSpPr/>
              <p:nvPr/>
            </p:nvSpPr>
            <p:spPr>
              <a:xfrm>
                <a:off x="1702852" y="4931814"/>
                <a:ext cx="0" cy="5973"/>
              </a:xfrm>
              <a:custGeom>
                <a:avLst/>
                <a:gdLst/>
                <a:ahLst/>
                <a:cxnLst/>
                <a:rect l="l" t="t" r="r" b="b"/>
                <a:pathLst>
                  <a:path h="6985">
                    <a:moveTo>
                      <a:pt x="-2381" y="3333"/>
                    </a:moveTo>
                    <a:lnTo>
                      <a:pt x="2381" y="3333"/>
                    </a:lnTo>
                  </a:path>
                </a:pathLst>
              </a:custGeom>
              <a:ln w="666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197"/>
              </a:p>
            </p:txBody>
          </p:sp>
          <p:sp>
            <p:nvSpPr>
              <p:cNvPr id="28" name="object 28"/>
              <p:cNvSpPr/>
              <p:nvPr/>
            </p:nvSpPr>
            <p:spPr>
              <a:xfrm>
                <a:off x="1707169" y="4931245"/>
                <a:ext cx="1204358" cy="6516"/>
              </a:xfrm>
              <a:custGeom>
                <a:avLst/>
                <a:gdLst/>
                <a:ahLst/>
                <a:cxnLst/>
                <a:rect l="l" t="t" r="r" b="b"/>
                <a:pathLst>
                  <a:path w="1408429" h="7620">
                    <a:moveTo>
                      <a:pt x="1408175" y="7619"/>
                    </a:moveTo>
                    <a:lnTo>
                      <a:pt x="0" y="7619"/>
                    </a:lnTo>
                    <a:lnTo>
                      <a:pt x="0" y="0"/>
                    </a:lnTo>
                    <a:lnTo>
                      <a:pt x="1408175" y="0"/>
                    </a:lnTo>
                    <a:lnTo>
                      <a:pt x="1408175" y="761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197"/>
              </a:p>
            </p:txBody>
          </p:sp>
          <p:sp>
            <p:nvSpPr>
              <p:cNvPr id="29" name="object 29"/>
              <p:cNvSpPr/>
              <p:nvPr/>
            </p:nvSpPr>
            <p:spPr>
              <a:xfrm>
                <a:off x="1707006" y="4931814"/>
                <a:ext cx="1204901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09064">
                    <a:moveTo>
                      <a:pt x="0" y="0"/>
                    </a:moveTo>
                    <a:lnTo>
                      <a:pt x="1408652" y="0"/>
                    </a:lnTo>
                  </a:path>
                </a:pathLst>
              </a:custGeom>
              <a:ln w="476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197"/>
              </a:p>
            </p:txBody>
          </p:sp>
          <p:sp>
            <p:nvSpPr>
              <p:cNvPr id="30" name="object 30"/>
              <p:cNvSpPr/>
              <p:nvPr/>
            </p:nvSpPr>
            <p:spPr>
              <a:xfrm>
                <a:off x="2911310" y="4931245"/>
                <a:ext cx="4344" cy="6516"/>
              </a:xfrm>
              <a:custGeom>
                <a:avLst/>
                <a:gdLst/>
                <a:ahLst/>
                <a:cxnLst/>
                <a:rect l="l" t="t" r="r" b="b"/>
                <a:pathLst>
                  <a:path w="5079" h="7620">
                    <a:moveTo>
                      <a:pt x="4572" y="7619"/>
                    </a:moveTo>
                    <a:lnTo>
                      <a:pt x="0" y="7619"/>
                    </a:lnTo>
                    <a:lnTo>
                      <a:pt x="0" y="0"/>
                    </a:lnTo>
                    <a:lnTo>
                      <a:pt x="4572" y="0"/>
                    </a:lnTo>
                    <a:lnTo>
                      <a:pt x="4572" y="761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197"/>
              </a:p>
            </p:txBody>
          </p:sp>
          <p:sp>
            <p:nvSpPr>
              <p:cNvPr id="31" name="object 31"/>
              <p:cNvSpPr/>
              <p:nvPr/>
            </p:nvSpPr>
            <p:spPr>
              <a:xfrm>
                <a:off x="2911554" y="4931814"/>
                <a:ext cx="4344" cy="0"/>
              </a:xfrm>
              <a:custGeom>
                <a:avLst/>
                <a:gdLst/>
                <a:ahLst/>
                <a:cxnLst/>
                <a:rect l="l" t="t" r="r" b="b"/>
                <a:pathLst>
                  <a:path w="5079">
                    <a:moveTo>
                      <a:pt x="0" y="0"/>
                    </a:moveTo>
                    <a:lnTo>
                      <a:pt x="4857" y="0"/>
                    </a:lnTo>
                  </a:path>
                </a:pathLst>
              </a:custGeom>
              <a:ln w="476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197"/>
              </a:p>
            </p:txBody>
          </p:sp>
          <p:sp>
            <p:nvSpPr>
              <p:cNvPr id="32" name="object 32"/>
              <p:cNvSpPr/>
              <p:nvPr/>
            </p:nvSpPr>
            <p:spPr>
              <a:xfrm>
                <a:off x="2911554" y="4931814"/>
                <a:ext cx="0" cy="5973"/>
              </a:xfrm>
              <a:custGeom>
                <a:avLst/>
                <a:gdLst/>
                <a:ahLst/>
                <a:cxnLst/>
                <a:rect l="l" t="t" r="r" b="b"/>
                <a:pathLst>
                  <a:path h="6985">
                    <a:moveTo>
                      <a:pt x="-2381" y="3333"/>
                    </a:moveTo>
                    <a:lnTo>
                      <a:pt x="2381" y="3333"/>
                    </a:lnTo>
                  </a:path>
                </a:pathLst>
              </a:custGeom>
              <a:ln w="666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197"/>
              </a:p>
            </p:txBody>
          </p:sp>
          <p:sp>
            <p:nvSpPr>
              <p:cNvPr id="33" name="object 33"/>
              <p:cNvSpPr/>
              <p:nvPr/>
            </p:nvSpPr>
            <p:spPr>
              <a:xfrm>
                <a:off x="2911310" y="4931245"/>
                <a:ext cx="4344" cy="6516"/>
              </a:xfrm>
              <a:custGeom>
                <a:avLst/>
                <a:gdLst/>
                <a:ahLst/>
                <a:cxnLst/>
                <a:rect l="l" t="t" r="r" b="b"/>
                <a:pathLst>
                  <a:path w="5079" h="7620">
                    <a:moveTo>
                      <a:pt x="4572" y="7619"/>
                    </a:moveTo>
                    <a:lnTo>
                      <a:pt x="0" y="7619"/>
                    </a:lnTo>
                    <a:lnTo>
                      <a:pt x="0" y="0"/>
                    </a:lnTo>
                    <a:lnTo>
                      <a:pt x="4572" y="0"/>
                    </a:lnTo>
                    <a:lnTo>
                      <a:pt x="4572" y="761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197"/>
              </a:p>
            </p:txBody>
          </p:sp>
          <p:sp>
            <p:nvSpPr>
              <p:cNvPr id="34" name="object 34"/>
              <p:cNvSpPr/>
              <p:nvPr/>
            </p:nvSpPr>
            <p:spPr>
              <a:xfrm>
                <a:off x="2911554" y="4931814"/>
                <a:ext cx="4344" cy="0"/>
              </a:xfrm>
              <a:custGeom>
                <a:avLst/>
                <a:gdLst/>
                <a:ahLst/>
                <a:cxnLst/>
                <a:rect l="l" t="t" r="r" b="b"/>
                <a:pathLst>
                  <a:path w="5079">
                    <a:moveTo>
                      <a:pt x="0" y="0"/>
                    </a:moveTo>
                    <a:lnTo>
                      <a:pt x="4857" y="0"/>
                    </a:lnTo>
                  </a:path>
                </a:pathLst>
              </a:custGeom>
              <a:ln w="476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197"/>
              </a:p>
            </p:txBody>
          </p:sp>
          <p:sp>
            <p:nvSpPr>
              <p:cNvPr id="35" name="object 35"/>
              <p:cNvSpPr/>
              <p:nvPr/>
            </p:nvSpPr>
            <p:spPr>
              <a:xfrm>
                <a:off x="2911554" y="4931814"/>
                <a:ext cx="0" cy="5973"/>
              </a:xfrm>
              <a:custGeom>
                <a:avLst/>
                <a:gdLst/>
                <a:ahLst/>
                <a:cxnLst/>
                <a:rect l="l" t="t" r="r" b="b"/>
                <a:pathLst>
                  <a:path h="6985">
                    <a:moveTo>
                      <a:pt x="-2381" y="3333"/>
                    </a:moveTo>
                    <a:lnTo>
                      <a:pt x="2381" y="3333"/>
                    </a:lnTo>
                  </a:path>
                </a:pathLst>
              </a:custGeom>
              <a:ln w="666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197"/>
              </a:p>
            </p:txBody>
          </p:sp>
          <p:sp>
            <p:nvSpPr>
              <p:cNvPr id="36" name="object 36"/>
              <p:cNvSpPr/>
              <p:nvPr/>
            </p:nvSpPr>
            <p:spPr>
              <a:xfrm>
                <a:off x="1703260" y="4937760"/>
                <a:ext cx="4344" cy="219369"/>
              </a:xfrm>
              <a:custGeom>
                <a:avLst/>
                <a:gdLst/>
                <a:ahLst/>
                <a:cxnLst/>
                <a:rect l="l" t="t" r="r" b="b"/>
                <a:pathLst>
                  <a:path w="5080" h="256539">
                    <a:moveTo>
                      <a:pt x="4572" y="256032"/>
                    </a:moveTo>
                    <a:lnTo>
                      <a:pt x="0" y="256032"/>
                    </a:lnTo>
                    <a:lnTo>
                      <a:pt x="0" y="0"/>
                    </a:lnTo>
                    <a:lnTo>
                      <a:pt x="4572" y="0"/>
                    </a:lnTo>
                    <a:lnTo>
                      <a:pt x="4572" y="2560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197"/>
              </a:p>
            </p:txBody>
          </p:sp>
          <p:sp>
            <p:nvSpPr>
              <p:cNvPr id="37" name="object 37"/>
              <p:cNvSpPr/>
              <p:nvPr/>
            </p:nvSpPr>
            <p:spPr>
              <a:xfrm>
                <a:off x="1702852" y="4937516"/>
                <a:ext cx="0" cy="219369"/>
              </a:xfrm>
              <a:custGeom>
                <a:avLst/>
                <a:gdLst/>
                <a:ahLst/>
                <a:cxnLst/>
                <a:rect l="l" t="t" r="r" b="b"/>
                <a:pathLst>
                  <a:path h="256539">
                    <a:moveTo>
                      <a:pt x="0" y="0"/>
                    </a:moveTo>
                    <a:lnTo>
                      <a:pt x="0" y="256412"/>
                    </a:lnTo>
                  </a:path>
                </a:pathLst>
              </a:custGeom>
              <a:ln w="476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197"/>
              </a:p>
            </p:txBody>
          </p:sp>
          <p:sp>
            <p:nvSpPr>
              <p:cNvPr id="38" name="object 38"/>
              <p:cNvSpPr/>
              <p:nvPr/>
            </p:nvSpPr>
            <p:spPr>
              <a:xfrm>
                <a:off x="2911310" y="4937760"/>
                <a:ext cx="4344" cy="219369"/>
              </a:xfrm>
              <a:custGeom>
                <a:avLst/>
                <a:gdLst/>
                <a:ahLst/>
                <a:cxnLst/>
                <a:rect l="l" t="t" r="r" b="b"/>
                <a:pathLst>
                  <a:path w="5079" h="256539">
                    <a:moveTo>
                      <a:pt x="4572" y="256032"/>
                    </a:moveTo>
                    <a:lnTo>
                      <a:pt x="0" y="256032"/>
                    </a:lnTo>
                    <a:lnTo>
                      <a:pt x="0" y="0"/>
                    </a:lnTo>
                    <a:lnTo>
                      <a:pt x="4572" y="0"/>
                    </a:lnTo>
                    <a:lnTo>
                      <a:pt x="4572" y="2560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197"/>
              </a:p>
            </p:txBody>
          </p:sp>
          <p:sp>
            <p:nvSpPr>
              <p:cNvPr id="39" name="object 39"/>
              <p:cNvSpPr/>
              <p:nvPr/>
            </p:nvSpPr>
            <p:spPr>
              <a:xfrm>
                <a:off x="2911554" y="4937516"/>
                <a:ext cx="0" cy="219369"/>
              </a:xfrm>
              <a:custGeom>
                <a:avLst/>
                <a:gdLst/>
                <a:ahLst/>
                <a:cxnLst/>
                <a:rect l="l" t="t" r="r" b="b"/>
                <a:pathLst>
                  <a:path h="256539">
                    <a:moveTo>
                      <a:pt x="0" y="0"/>
                    </a:moveTo>
                    <a:lnTo>
                      <a:pt x="0" y="256412"/>
                    </a:lnTo>
                  </a:path>
                </a:pathLst>
              </a:custGeom>
              <a:ln w="476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197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1B902074-5CBB-4792-BD39-1CB1684D8DFD}"/>
                </a:ext>
              </a:extLst>
            </p:cNvPr>
            <p:cNvGrpSpPr/>
            <p:nvPr/>
          </p:nvGrpSpPr>
          <p:grpSpPr>
            <a:xfrm>
              <a:off x="1702852" y="5156694"/>
              <a:ext cx="1213046" cy="231099"/>
              <a:chOff x="1702852" y="5156694"/>
              <a:chExt cx="1213046" cy="231099"/>
            </a:xfrm>
          </p:grpSpPr>
          <p:sp>
            <p:nvSpPr>
              <p:cNvPr id="42" name="object 42"/>
              <p:cNvSpPr/>
              <p:nvPr/>
            </p:nvSpPr>
            <p:spPr>
              <a:xfrm>
                <a:off x="1703259" y="5156694"/>
                <a:ext cx="4344" cy="6516"/>
              </a:xfrm>
              <a:custGeom>
                <a:avLst/>
                <a:gdLst/>
                <a:ahLst/>
                <a:cxnLst/>
                <a:rect l="l" t="t" r="r" b="b"/>
                <a:pathLst>
                  <a:path w="5080" h="7620">
                    <a:moveTo>
                      <a:pt x="4572" y="7619"/>
                    </a:moveTo>
                    <a:lnTo>
                      <a:pt x="0" y="7619"/>
                    </a:lnTo>
                    <a:lnTo>
                      <a:pt x="0" y="0"/>
                    </a:lnTo>
                    <a:lnTo>
                      <a:pt x="4572" y="0"/>
                    </a:lnTo>
                    <a:lnTo>
                      <a:pt x="4572" y="761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197"/>
              </a:p>
            </p:txBody>
          </p:sp>
          <p:sp>
            <p:nvSpPr>
              <p:cNvPr id="43" name="object 43"/>
              <p:cNvSpPr/>
              <p:nvPr/>
            </p:nvSpPr>
            <p:spPr>
              <a:xfrm>
                <a:off x="1702852" y="5156776"/>
                <a:ext cx="4344" cy="0"/>
              </a:xfrm>
              <a:custGeom>
                <a:avLst/>
                <a:gdLst/>
                <a:ahLst/>
                <a:cxnLst/>
                <a:rect l="l" t="t" r="r" b="b"/>
                <a:pathLst>
                  <a:path w="5080">
                    <a:moveTo>
                      <a:pt x="0" y="0"/>
                    </a:moveTo>
                    <a:lnTo>
                      <a:pt x="4857" y="0"/>
                    </a:lnTo>
                  </a:path>
                </a:pathLst>
              </a:custGeom>
              <a:ln w="476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197"/>
              </a:p>
            </p:txBody>
          </p:sp>
          <p:sp>
            <p:nvSpPr>
              <p:cNvPr id="44" name="object 44"/>
              <p:cNvSpPr/>
              <p:nvPr/>
            </p:nvSpPr>
            <p:spPr>
              <a:xfrm>
                <a:off x="1702852" y="5156776"/>
                <a:ext cx="0" cy="5973"/>
              </a:xfrm>
              <a:custGeom>
                <a:avLst/>
                <a:gdLst/>
                <a:ahLst/>
                <a:cxnLst/>
                <a:rect l="l" t="t" r="r" b="b"/>
                <a:pathLst>
                  <a:path h="6985">
                    <a:moveTo>
                      <a:pt x="-2381" y="3381"/>
                    </a:moveTo>
                    <a:lnTo>
                      <a:pt x="2381" y="3381"/>
                    </a:lnTo>
                  </a:path>
                </a:pathLst>
              </a:custGeom>
              <a:ln w="676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197"/>
              </a:p>
            </p:txBody>
          </p:sp>
          <p:sp>
            <p:nvSpPr>
              <p:cNvPr id="45" name="object 45"/>
              <p:cNvSpPr/>
              <p:nvPr/>
            </p:nvSpPr>
            <p:spPr>
              <a:xfrm>
                <a:off x="1707169" y="5156694"/>
                <a:ext cx="1204358" cy="6516"/>
              </a:xfrm>
              <a:custGeom>
                <a:avLst/>
                <a:gdLst/>
                <a:ahLst/>
                <a:cxnLst/>
                <a:rect l="l" t="t" r="r" b="b"/>
                <a:pathLst>
                  <a:path w="1408429" h="7620">
                    <a:moveTo>
                      <a:pt x="1408175" y="7619"/>
                    </a:moveTo>
                    <a:lnTo>
                      <a:pt x="0" y="7619"/>
                    </a:lnTo>
                    <a:lnTo>
                      <a:pt x="0" y="0"/>
                    </a:lnTo>
                    <a:lnTo>
                      <a:pt x="1408175" y="0"/>
                    </a:lnTo>
                    <a:lnTo>
                      <a:pt x="1408175" y="761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197"/>
              </a:p>
            </p:txBody>
          </p:sp>
          <p:sp>
            <p:nvSpPr>
              <p:cNvPr id="46" name="object 46"/>
              <p:cNvSpPr/>
              <p:nvPr/>
            </p:nvSpPr>
            <p:spPr>
              <a:xfrm>
                <a:off x="1707006" y="5156776"/>
                <a:ext cx="1204901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09064">
                    <a:moveTo>
                      <a:pt x="0" y="0"/>
                    </a:moveTo>
                    <a:lnTo>
                      <a:pt x="1408652" y="0"/>
                    </a:lnTo>
                  </a:path>
                </a:pathLst>
              </a:custGeom>
              <a:ln w="476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197"/>
              </a:p>
            </p:txBody>
          </p:sp>
          <p:sp>
            <p:nvSpPr>
              <p:cNvPr id="47" name="object 47"/>
              <p:cNvSpPr/>
              <p:nvPr/>
            </p:nvSpPr>
            <p:spPr>
              <a:xfrm>
                <a:off x="2911310" y="5156694"/>
                <a:ext cx="4344" cy="6516"/>
              </a:xfrm>
              <a:custGeom>
                <a:avLst/>
                <a:gdLst/>
                <a:ahLst/>
                <a:cxnLst/>
                <a:rect l="l" t="t" r="r" b="b"/>
                <a:pathLst>
                  <a:path w="5079" h="7620">
                    <a:moveTo>
                      <a:pt x="4572" y="7619"/>
                    </a:moveTo>
                    <a:lnTo>
                      <a:pt x="0" y="7619"/>
                    </a:lnTo>
                    <a:lnTo>
                      <a:pt x="0" y="0"/>
                    </a:lnTo>
                    <a:lnTo>
                      <a:pt x="4572" y="0"/>
                    </a:lnTo>
                    <a:lnTo>
                      <a:pt x="4572" y="761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197"/>
              </a:p>
            </p:txBody>
          </p:sp>
          <p:sp>
            <p:nvSpPr>
              <p:cNvPr id="48" name="object 48"/>
              <p:cNvSpPr/>
              <p:nvPr/>
            </p:nvSpPr>
            <p:spPr>
              <a:xfrm>
                <a:off x="2911554" y="5156776"/>
                <a:ext cx="4344" cy="0"/>
              </a:xfrm>
              <a:custGeom>
                <a:avLst/>
                <a:gdLst/>
                <a:ahLst/>
                <a:cxnLst/>
                <a:rect l="l" t="t" r="r" b="b"/>
                <a:pathLst>
                  <a:path w="5079">
                    <a:moveTo>
                      <a:pt x="0" y="0"/>
                    </a:moveTo>
                    <a:lnTo>
                      <a:pt x="4857" y="0"/>
                    </a:lnTo>
                  </a:path>
                </a:pathLst>
              </a:custGeom>
              <a:ln w="476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197"/>
              </a:p>
            </p:txBody>
          </p:sp>
          <p:sp>
            <p:nvSpPr>
              <p:cNvPr id="49" name="object 49"/>
              <p:cNvSpPr/>
              <p:nvPr/>
            </p:nvSpPr>
            <p:spPr>
              <a:xfrm>
                <a:off x="2911554" y="5156776"/>
                <a:ext cx="0" cy="5973"/>
              </a:xfrm>
              <a:custGeom>
                <a:avLst/>
                <a:gdLst/>
                <a:ahLst/>
                <a:cxnLst/>
                <a:rect l="l" t="t" r="r" b="b"/>
                <a:pathLst>
                  <a:path h="6985">
                    <a:moveTo>
                      <a:pt x="-2381" y="3381"/>
                    </a:moveTo>
                    <a:lnTo>
                      <a:pt x="2381" y="3381"/>
                    </a:lnTo>
                  </a:path>
                </a:pathLst>
              </a:custGeom>
              <a:ln w="676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197"/>
              </a:p>
            </p:txBody>
          </p:sp>
          <p:sp>
            <p:nvSpPr>
              <p:cNvPr id="50" name="object 50"/>
              <p:cNvSpPr/>
              <p:nvPr/>
            </p:nvSpPr>
            <p:spPr>
              <a:xfrm>
                <a:off x="1703259" y="5163210"/>
                <a:ext cx="4344" cy="219369"/>
              </a:xfrm>
              <a:custGeom>
                <a:avLst/>
                <a:gdLst/>
                <a:ahLst/>
                <a:cxnLst/>
                <a:rect l="l" t="t" r="r" b="b"/>
                <a:pathLst>
                  <a:path w="5080" h="256539">
                    <a:moveTo>
                      <a:pt x="4572" y="256032"/>
                    </a:moveTo>
                    <a:lnTo>
                      <a:pt x="0" y="256032"/>
                    </a:lnTo>
                    <a:lnTo>
                      <a:pt x="0" y="0"/>
                    </a:lnTo>
                    <a:lnTo>
                      <a:pt x="4572" y="0"/>
                    </a:lnTo>
                    <a:lnTo>
                      <a:pt x="4572" y="2560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197"/>
              </a:p>
            </p:txBody>
          </p:sp>
          <p:sp>
            <p:nvSpPr>
              <p:cNvPr id="51" name="object 51"/>
              <p:cNvSpPr/>
              <p:nvPr/>
            </p:nvSpPr>
            <p:spPr>
              <a:xfrm>
                <a:off x="1702852" y="5162559"/>
                <a:ext cx="0" cy="219369"/>
              </a:xfrm>
              <a:custGeom>
                <a:avLst/>
                <a:gdLst/>
                <a:ahLst/>
                <a:cxnLst/>
                <a:rect l="l" t="t" r="r" b="b"/>
                <a:pathLst>
                  <a:path h="256539">
                    <a:moveTo>
                      <a:pt x="0" y="0"/>
                    </a:moveTo>
                    <a:lnTo>
                      <a:pt x="0" y="256412"/>
                    </a:lnTo>
                  </a:path>
                </a:pathLst>
              </a:custGeom>
              <a:ln w="476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197"/>
              </a:p>
            </p:txBody>
          </p:sp>
          <p:sp>
            <p:nvSpPr>
              <p:cNvPr id="52" name="object 52"/>
              <p:cNvSpPr/>
              <p:nvPr/>
            </p:nvSpPr>
            <p:spPr>
              <a:xfrm>
                <a:off x="1703259" y="5382145"/>
                <a:ext cx="4344" cy="5430"/>
              </a:xfrm>
              <a:custGeom>
                <a:avLst/>
                <a:gdLst/>
                <a:ahLst/>
                <a:cxnLst/>
                <a:rect l="l" t="t" r="r" b="b"/>
                <a:pathLst>
                  <a:path w="5080" h="6350">
                    <a:moveTo>
                      <a:pt x="4572" y="6096"/>
                    </a:moveTo>
                    <a:lnTo>
                      <a:pt x="0" y="6096"/>
                    </a:lnTo>
                    <a:lnTo>
                      <a:pt x="0" y="0"/>
                    </a:lnTo>
                    <a:lnTo>
                      <a:pt x="4572" y="0"/>
                    </a:lnTo>
                    <a:lnTo>
                      <a:pt x="4572" y="609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197"/>
              </a:p>
            </p:txBody>
          </p:sp>
          <p:sp>
            <p:nvSpPr>
              <p:cNvPr id="53" name="object 53"/>
              <p:cNvSpPr/>
              <p:nvPr/>
            </p:nvSpPr>
            <p:spPr>
              <a:xfrm>
                <a:off x="1702852" y="5381820"/>
                <a:ext cx="4344" cy="0"/>
              </a:xfrm>
              <a:custGeom>
                <a:avLst/>
                <a:gdLst/>
                <a:ahLst/>
                <a:cxnLst/>
                <a:rect l="l" t="t" r="r" b="b"/>
                <a:pathLst>
                  <a:path w="5080">
                    <a:moveTo>
                      <a:pt x="0" y="0"/>
                    </a:moveTo>
                    <a:lnTo>
                      <a:pt x="4857" y="0"/>
                    </a:lnTo>
                  </a:path>
                </a:pathLst>
              </a:custGeom>
              <a:ln w="476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197"/>
              </a:p>
            </p:txBody>
          </p:sp>
          <p:sp>
            <p:nvSpPr>
              <p:cNvPr id="54" name="object 54"/>
              <p:cNvSpPr/>
              <p:nvPr/>
            </p:nvSpPr>
            <p:spPr>
              <a:xfrm>
                <a:off x="1702852" y="5381820"/>
                <a:ext cx="0" cy="5973"/>
              </a:xfrm>
              <a:custGeom>
                <a:avLst/>
                <a:gdLst/>
                <a:ahLst/>
                <a:cxnLst/>
                <a:rect l="l" t="t" r="r" b="b"/>
                <a:pathLst>
                  <a:path h="6985">
                    <a:moveTo>
                      <a:pt x="-2381" y="3333"/>
                    </a:moveTo>
                    <a:lnTo>
                      <a:pt x="2381" y="3333"/>
                    </a:lnTo>
                  </a:path>
                </a:pathLst>
              </a:custGeom>
              <a:ln w="666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197"/>
              </a:p>
            </p:txBody>
          </p:sp>
          <p:sp>
            <p:nvSpPr>
              <p:cNvPr id="55" name="object 55"/>
              <p:cNvSpPr/>
              <p:nvPr/>
            </p:nvSpPr>
            <p:spPr>
              <a:xfrm>
                <a:off x="1703259" y="5382145"/>
                <a:ext cx="4344" cy="5430"/>
              </a:xfrm>
              <a:custGeom>
                <a:avLst/>
                <a:gdLst/>
                <a:ahLst/>
                <a:cxnLst/>
                <a:rect l="l" t="t" r="r" b="b"/>
                <a:pathLst>
                  <a:path w="5080" h="6350">
                    <a:moveTo>
                      <a:pt x="4572" y="6096"/>
                    </a:moveTo>
                    <a:lnTo>
                      <a:pt x="0" y="6096"/>
                    </a:lnTo>
                    <a:lnTo>
                      <a:pt x="0" y="0"/>
                    </a:lnTo>
                    <a:lnTo>
                      <a:pt x="4572" y="0"/>
                    </a:lnTo>
                    <a:lnTo>
                      <a:pt x="4572" y="609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197"/>
              </a:p>
            </p:txBody>
          </p:sp>
          <p:sp>
            <p:nvSpPr>
              <p:cNvPr id="56" name="object 56"/>
              <p:cNvSpPr/>
              <p:nvPr/>
            </p:nvSpPr>
            <p:spPr>
              <a:xfrm>
                <a:off x="1702852" y="5381820"/>
                <a:ext cx="4344" cy="0"/>
              </a:xfrm>
              <a:custGeom>
                <a:avLst/>
                <a:gdLst/>
                <a:ahLst/>
                <a:cxnLst/>
                <a:rect l="l" t="t" r="r" b="b"/>
                <a:pathLst>
                  <a:path w="5080">
                    <a:moveTo>
                      <a:pt x="0" y="0"/>
                    </a:moveTo>
                    <a:lnTo>
                      <a:pt x="4857" y="0"/>
                    </a:lnTo>
                  </a:path>
                </a:pathLst>
              </a:custGeom>
              <a:ln w="476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197"/>
              </a:p>
            </p:txBody>
          </p:sp>
          <p:sp>
            <p:nvSpPr>
              <p:cNvPr id="57" name="object 57"/>
              <p:cNvSpPr/>
              <p:nvPr/>
            </p:nvSpPr>
            <p:spPr>
              <a:xfrm>
                <a:off x="1702852" y="5381820"/>
                <a:ext cx="0" cy="5973"/>
              </a:xfrm>
              <a:custGeom>
                <a:avLst/>
                <a:gdLst/>
                <a:ahLst/>
                <a:cxnLst/>
                <a:rect l="l" t="t" r="r" b="b"/>
                <a:pathLst>
                  <a:path h="6985">
                    <a:moveTo>
                      <a:pt x="-2381" y="3333"/>
                    </a:moveTo>
                    <a:lnTo>
                      <a:pt x="2381" y="3333"/>
                    </a:lnTo>
                  </a:path>
                </a:pathLst>
              </a:custGeom>
              <a:ln w="666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197"/>
              </a:p>
            </p:txBody>
          </p:sp>
          <p:sp>
            <p:nvSpPr>
              <p:cNvPr id="58" name="object 58"/>
              <p:cNvSpPr/>
              <p:nvPr/>
            </p:nvSpPr>
            <p:spPr>
              <a:xfrm>
                <a:off x="1707169" y="5382145"/>
                <a:ext cx="1204358" cy="5430"/>
              </a:xfrm>
              <a:custGeom>
                <a:avLst/>
                <a:gdLst/>
                <a:ahLst/>
                <a:cxnLst/>
                <a:rect l="l" t="t" r="r" b="b"/>
                <a:pathLst>
                  <a:path w="1408429" h="6350">
                    <a:moveTo>
                      <a:pt x="1408175" y="6096"/>
                    </a:moveTo>
                    <a:lnTo>
                      <a:pt x="0" y="6096"/>
                    </a:lnTo>
                    <a:lnTo>
                      <a:pt x="0" y="0"/>
                    </a:lnTo>
                    <a:lnTo>
                      <a:pt x="1408175" y="0"/>
                    </a:lnTo>
                    <a:lnTo>
                      <a:pt x="1408175" y="609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197"/>
              </a:p>
            </p:txBody>
          </p:sp>
          <p:sp>
            <p:nvSpPr>
              <p:cNvPr id="59" name="object 59"/>
              <p:cNvSpPr/>
              <p:nvPr/>
            </p:nvSpPr>
            <p:spPr>
              <a:xfrm>
                <a:off x="1707006" y="5381820"/>
                <a:ext cx="1204901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09064">
                    <a:moveTo>
                      <a:pt x="0" y="0"/>
                    </a:moveTo>
                    <a:lnTo>
                      <a:pt x="1408652" y="0"/>
                    </a:lnTo>
                  </a:path>
                </a:pathLst>
              </a:custGeom>
              <a:ln w="476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197"/>
              </a:p>
            </p:txBody>
          </p:sp>
          <p:sp>
            <p:nvSpPr>
              <p:cNvPr id="60" name="object 60"/>
              <p:cNvSpPr/>
              <p:nvPr/>
            </p:nvSpPr>
            <p:spPr>
              <a:xfrm>
                <a:off x="2911310" y="5163210"/>
                <a:ext cx="4344" cy="219369"/>
              </a:xfrm>
              <a:custGeom>
                <a:avLst/>
                <a:gdLst/>
                <a:ahLst/>
                <a:cxnLst/>
                <a:rect l="l" t="t" r="r" b="b"/>
                <a:pathLst>
                  <a:path w="5079" h="256539">
                    <a:moveTo>
                      <a:pt x="4572" y="256032"/>
                    </a:moveTo>
                    <a:lnTo>
                      <a:pt x="0" y="256032"/>
                    </a:lnTo>
                    <a:lnTo>
                      <a:pt x="0" y="0"/>
                    </a:lnTo>
                    <a:lnTo>
                      <a:pt x="4572" y="0"/>
                    </a:lnTo>
                    <a:lnTo>
                      <a:pt x="4572" y="25603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197"/>
              </a:p>
            </p:txBody>
          </p:sp>
          <p:sp>
            <p:nvSpPr>
              <p:cNvPr id="61" name="object 61"/>
              <p:cNvSpPr/>
              <p:nvPr/>
            </p:nvSpPr>
            <p:spPr>
              <a:xfrm>
                <a:off x="2911554" y="5162559"/>
                <a:ext cx="0" cy="219369"/>
              </a:xfrm>
              <a:custGeom>
                <a:avLst/>
                <a:gdLst/>
                <a:ahLst/>
                <a:cxnLst/>
                <a:rect l="l" t="t" r="r" b="b"/>
                <a:pathLst>
                  <a:path h="256539">
                    <a:moveTo>
                      <a:pt x="0" y="0"/>
                    </a:moveTo>
                    <a:lnTo>
                      <a:pt x="0" y="256412"/>
                    </a:lnTo>
                  </a:path>
                </a:pathLst>
              </a:custGeom>
              <a:ln w="476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197"/>
              </a:p>
            </p:txBody>
          </p:sp>
          <p:sp>
            <p:nvSpPr>
              <p:cNvPr id="62" name="object 62"/>
              <p:cNvSpPr/>
              <p:nvPr/>
            </p:nvSpPr>
            <p:spPr>
              <a:xfrm>
                <a:off x="2911310" y="5382145"/>
                <a:ext cx="4344" cy="5430"/>
              </a:xfrm>
              <a:custGeom>
                <a:avLst/>
                <a:gdLst/>
                <a:ahLst/>
                <a:cxnLst/>
                <a:rect l="l" t="t" r="r" b="b"/>
                <a:pathLst>
                  <a:path w="5079" h="6350">
                    <a:moveTo>
                      <a:pt x="4572" y="6096"/>
                    </a:moveTo>
                    <a:lnTo>
                      <a:pt x="0" y="6096"/>
                    </a:lnTo>
                    <a:lnTo>
                      <a:pt x="0" y="0"/>
                    </a:lnTo>
                    <a:lnTo>
                      <a:pt x="4572" y="0"/>
                    </a:lnTo>
                    <a:lnTo>
                      <a:pt x="4572" y="609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197"/>
              </a:p>
            </p:txBody>
          </p:sp>
          <p:sp>
            <p:nvSpPr>
              <p:cNvPr id="63" name="object 63"/>
              <p:cNvSpPr/>
              <p:nvPr/>
            </p:nvSpPr>
            <p:spPr>
              <a:xfrm>
                <a:off x="2911554" y="5381820"/>
                <a:ext cx="4344" cy="0"/>
              </a:xfrm>
              <a:custGeom>
                <a:avLst/>
                <a:gdLst/>
                <a:ahLst/>
                <a:cxnLst/>
                <a:rect l="l" t="t" r="r" b="b"/>
                <a:pathLst>
                  <a:path w="5079">
                    <a:moveTo>
                      <a:pt x="0" y="0"/>
                    </a:moveTo>
                    <a:lnTo>
                      <a:pt x="4857" y="0"/>
                    </a:lnTo>
                  </a:path>
                </a:pathLst>
              </a:custGeom>
              <a:ln w="476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197"/>
              </a:p>
            </p:txBody>
          </p:sp>
          <p:sp>
            <p:nvSpPr>
              <p:cNvPr id="64" name="object 64"/>
              <p:cNvSpPr/>
              <p:nvPr/>
            </p:nvSpPr>
            <p:spPr>
              <a:xfrm>
                <a:off x="2911554" y="5381820"/>
                <a:ext cx="0" cy="5973"/>
              </a:xfrm>
              <a:custGeom>
                <a:avLst/>
                <a:gdLst/>
                <a:ahLst/>
                <a:cxnLst/>
                <a:rect l="l" t="t" r="r" b="b"/>
                <a:pathLst>
                  <a:path h="6985">
                    <a:moveTo>
                      <a:pt x="-2381" y="3333"/>
                    </a:moveTo>
                    <a:lnTo>
                      <a:pt x="2381" y="3333"/>
                    </a:lnTo>
                  </a:path>
                </a:pathLst>
              </a:custGeom>
              <a:ln w="666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197"/>
              </a:p>
            </p:txBody>
          </p:sp>
          <p:sp>
            <p:nvSpPr>
              <p:cNvPr id="65" name="object 65"/>
              <p:cNvSpPr/>
              <p:nvPr/>
            </p:nvSpPr>
            <p:spPr>
              <a:xfrm>
                <a:off x="2911310" y="5382145"/>
                <a:ext cx="4344" cy="5430"/>
              </a:xfrm>
              <a:custGeom>
                <a:avLst/>
                <a:gdLst/>
                <a:ahLst/>
                <a:cxnLst/>
                <a:rect l="l" t="t" r="r" b="b"/>
                <a:pathLst>
                  <a:path w="5079" h="6350">
                    <a:moveTo>
                      <a:pt x="4572" y="6096"/>
                    </a:moveTo>
                    <a:lnTo>
                      <a:pt x="0" y="6096"/>
                    </a:lnTo>
                    <a:lnTo>
                      <a:pt x="0" y="0"/>
                    </a:lnTo>
                    <a:lnTo>
                      <a:pt x="4572" y="0"/>
                    </a:lnTo>
                    <a:lnTo>
                      <a:pt x="4572" y="609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197"/>
              </a:p>
            </p:txBody>
          </p:sp>
          <p:sp>
            <p:nvSpPr>
              <p:cNvPr id="66" name="object 66"/>
              <p:cNvSpPr/>
              <p:nvPr/>
            </p:nvSpPr>
            <p:spPr>
              <a:xfrm>
                <a:off x="2911554" y="5381820"/>
                <a:ext cx="4344" cy="0"/>
              </a:xfrm>
              <a:custGeom>
                <a:avLst/>
                <a:gdLst/>
                <a:ahLst/>
                <a:cxnLst/>
                <a:rect l="l" t="t" r="r" b="b"/>
                <a:pathLst>
                  <a:path w="5079">
                    <a:moveTo>
                      <a:pt x="0" y="0"/>
                    </a:moveTo>
                    <a:lnTo>
                      <a:pt x="4857" y="0"/>
                    </a:lnTo>
                  </a:path>
                </a:pathLst>
              </a:custGeom>
              <a:ln w="476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197"/>
              </a:p>
            </p:txBody>
          </p:sp>
          <p:sp>
            <p:nvSpPr>
              <p:cNvPr id="67" name="object 67"/>
              <p:cNvSpPr/>
              <p:nvPr/>
            </p:nvSpPr>
            <p:spPr>
              <a:xfrm>
                <a:off x="2911554" y="5381820"/>
                <a:ext cx="0" cy="5973"/>
              </a:xfrm>
              <a:custGeom>
                <a:avLst/>
                <a:gdLst/>
                <a:ahLst/>
                <a:cxnLst/>
                <a:rect l="l" t="t" r="r" b="b"/>
                <a:pathLst>
                  <a:path h="6985">
                    <a:moveTo>
                      <a:pt x="-2381" y="3333"/>
                    </a:moveTo>
                    <a:lnTo>
                      <a:pt x="2381" y="3333"/>
                    </a:lnTo>
                  </a:path>
                </a:pathLst>
              </a:custGeom>
              <a:ln w="666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197"/>
              </a:p>
            </p:txBody>
          </p:sp>
        </p:grpSp>
      </p:grpSp>
      <p:sp>
        <p:nvSpPr>
          <p:cNvPr id="68" name="object 68" descr="Multiple edges"/>
          <p:cNvSpPr txBox="1"/>
          <p:nvPr/>
        </p:nvSpPr>
        <p:spPr>
          <a:xfrm>
            <a:off x="2070296" y="3518133"/>
            <a:ext cx="634216" cy="294897"/>
          </a:xfrm>
          <a:prstGeom prst="rect">
            <a:avLst/>
          </a:prstGeom>
        </p:spPr>
        <p:txBody>
          <a:bodyPr vert="horz" wrap="square" lIns="0" tIns="11946" rIns="0" bIns="0" rtlCol="0">
            <a:spAutoFit/>
          </a:bodyPr>
          <a:lstStyle/>
          <a:p>
            <a:pPr marL="10860">
              <a:spcBef>
                <a:spcPts val="94"/>
              </a:spcBef>
            </a:pPr>
            <a:r>
              <a:rPr sz="1838" b="1" spc="9" dirty="0">
                <a:latin typeface="Times New Roman"/>
                <a:cs typeface="Times New Roman"/>
              </a:rPr>
              <a:t>B</a:t>
            </a:r>
            <a:r>
              <a:rPr sz="1838" b="1" spc="4" dirty="0">
                <a:latin typeface="Times New Roman"/>
                <a:cs typeface="Times New Roman"/>
              </a:rPr>
              <a:t>oo</a:t>
            </a:r>
            <a:r>
              <a:rPr sz="1838" b="1" spc="-9" dirty="0">
                <a:latin typeface="Times New Roman"/>
                <a:cs typeface="Times New Roman"/>
              </a:rPr>
              <a:t>k</a:t>
            </a:r>
            <a:r>
              <a:rPr sz="1838" b="1" dirty="0">
                <a:latin typeface="Times New Roman"/>
                <a:cs typeface="Times New Roman"/>
              </a:rPr>
              <a:t>s</a:t>
            </a:r>
            <a:endParaRPr sz="1838">
              <a:latin typeface="Times New Roman"/>
              <a:cs typeface="Times New Roman"/>
            </a:endParaRPr>
          </a:p>
        </p:txBody>
      </p:sp>
      <p:sp>
        <p:nvSpPr>
          <p:cNvPr id="69" name="object 69" descr="Multiple edges"/>
          <p:cNvSpPr txBox="1"/>
          <p:nvPr/>
        </p:nvSpPr>
        <p:spPr>
          <a:xfrm>
            <a:off x="1941327" y="4565928"/>
            <a:ext cx="842724" cy="294897"/>
          </a:xfrm>
          <a:prstGeom prst="rect">
            <a:avLst/>
          </a:prstGeom>
        </p:spPr>
        <p:txBody>
          <a:bodyPr vert="horz" wrap="square" lIns="0" tIns="11946" rIns="0" bIns="0" rtlCol="0">
            <a:spAutoFit/>
          </a:bodyPr>
          <a:lstStyle/>
          <a:p>
            <a:pPr marL="10860">
              <a:spcBef>
                <a:spcPts val="94"/>
              </a:spcBef>
            </a:pPr>
            <a:r>
              <a:rPr sz="1838" b="1" dirty="0">
                <a:latin typeface="Times New Roman"/>
                <a:cs typeface="Times New Roman"/>
              </a:rPr>
              <a:t>A</a:t>
            </a:r>
            <a:r>
              <a:rPr sz="1838" b="1" spc="9" dirty="0">
                <a:latin typeface="Times New Roman"/>
                <a:cs typeface="Times New Roman"/>
              </a:rPr>
              <a:t>u</a:t>
            </a:r>
            <a:r>
              <a:rPr sz="1838" b="1" spc="-9" dirty="0">
                <a:latin typeface="Times New Roman"/>
                <a:cs typeface="Times New Roman"/>
              </a:rPr>
              <a:t>t</a:t>
            </a:r>
            <a:r>
              <a:rPr sz="1838" b="1" spc="9" dirty="0">
                <a:latin typeface="Times New Roman"/>
                <a:cs typeface="Times New Roman"/>
              </a:rPr>
              <a:t>h</a:t>
            </a:r>
            <a:r>
              <a:rPr sz="1838" b="1" spc="4" dirty="0">
                <a:latin typeface="Times New Roman"/>
                <a:cs typeface="Times New Roman"/>
              </a:rPr>
              <a:t>o</a:t>
            </a:r>
            <a:r>
              <a:rPr sz="1838" b="1" spc="-9" dirty="0">
                <a:latin typeface="Times New Roman"/>
                <a:cs typeface="Times New Roman"/>
              </a:rPr>
              <a:t>r</a:t>
            </a:r>
            <a:r>
              <a:rPr sz="1838" b="1" dirty="0">
                <a:latin typeface="Times New Roman"/>
                <a:cs typeface="Times New Roman"/>
              </a:rPr>
              <a:t>s</a:t>
            </a:r>
            <a:endParaRPr sz="1838">
              <a:latin typeface="Times New Roman"/>
              <a:cs typeface="Times New Roman"/>
            </a:endParaRPr>
          </a:p>
        </p:txBody>
      </p:sp>
      <p:sp>
        <p:nvSpPr>
          <p:cNvPr id="70" name="object 70" descr="Multiple edges"/>
          <p:cNvSpPr/>
          <p:nvPr/>
        </p:nvSpPr>
        <p:spPr>
          <a:xfrm>
            <a:off x="2941283" y="4174095"/>
            <a:ext cx="565799" cy="857929"/>
          </a:xfrm>
          <a:custGeom>
            <a:avLst/>
            <a:gdLst/>
            <a:ahLst/>
            <a:cxnLst/>
            <a:rect l="l" t="t" r="r" b="b"/>
            <a:pathLst>
              <a:path w="661670" h="1003300">
                <a:moveTo>
                  <a:pt x="582168" y="998220"/>
                </a:moveTo>
                <a:lnTo>
                  <a:pt x="582168" y="3048"/>
                </a:lnTo>
                <a:lnTo>
                  <a:pt x="585216" y="0"/>
                </a:lnTo>
                <a:lnTo>
                  <a:pt x="661416" y="0"/>
                </a:lnTo>
                <a:lnTo>
                  <a:pt x="661416" y="6096"/>
                </a:lnTo>
                <a:lnTo>
                  <a:pt x="592836" y="6096"/>
                </a:lnTo>
                <a:lnTo>
                  <a:pt x="588264" y="10668"/>
                </a:lnTo>
                <a:lnTo>
                  <a:pt x="592836" y="10668"/>
                </a:lnTo>
                <a:lnTo>
                  <a:pt x="592836" y="992124"/>
                </a:lnTo>
                <a:lnTo>
                  <a:pt x="588264" y="992124"/>
                </a:lnTo>
                <a:lnTo>
                  <a:pt x="582168" y="998220"/>
                </a:lnTo>
                <a:close/>
              </a:path>
              <a:path w="661670" h="1003300">
                <a:moveTo>
                  <a:pt x="592836" y="10668"/>
                </a:moveTo>
                <a:lnTo>
                  <a:pt x="588264" y="10668"/>
                </a:lnTo>
                <a:lnTo>
                  <a:pt x="592836" y="6096"/>
                </a:lnTo>
                <a:lnTo>
                  <a:pt x="592836" y="10668"/>
                </a:lnTo>
                <a:close/>
              </a:path>
              <a:path w="661670" h="1003300">
                <a:moveTo>
                  <a:pt x="661416" y="10668"/>
                </a:moveTo>
                <a:lnTo>
                  <a:pt x="592836" y="10668"/>
                </a:lnTo>
                <a:lnTo>
                  <a:pt x="592836" y="6096"/>
                </a:lnTo>
                <a:lnTo>
                  <a:pt x="661416" y="6096"/>
                </a:lnTo>
                <a:lnTo>
                  <a:pt x="661416" y="10668"/>
                </a:lnTo>
                <a:close/>
              </a:path>
              <a:path w="661670" h="1003300">
                <a:moveTo>
                  <a:pt x="591312" y="1002792"/>
                </a:moveTo>
                <a:lnTo>
                  <a:pt x="0" y="1002792"/>
                </a:lnTo>
                <a:lnTo>
                  <a:pt x="0" y="992124"/>
                </a:lnTo>
                <a:lnTo>
                  <a:pt x="582168" y="992124"/>
                </a:lnTo>
                <a:lnTo>
                  <a:pt x="582168" y="998220"/>
                </a:lnTo>
                <a:lnTo>
                  <a:pt x="592836" y="998220"/>
                </a:lnTo>
                <a:lnTo>
                  <a:pt x="592836" y="999743"/>
                </a:lnTo>
                <a:lnTo>
                  <a:pt x="591312" y="1002792"/>
                </a:lnTo>
                <a:close/>
              </a:path>
              <a:path w="661670" h="1003300">
                <a:moveTo>
                  <a:pt x="592836" y="998220"/>
                </a:moveTo>
                <a:lnTo>
                  <a:pt x="582168" y="998220"/>
                </a:lnTo>
                <a:lnTo>
                  <a:pt x="588264" y="992124"/>
                </a:lnTo>
                <a:lnTo>
                  <a:pt x="592836" y="992124"/>
                </a:lnTo>
                <a:lnTo>
                  <a:pt x="592836" y="998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7"/>
          </a:p>
        </p:txBody>
      </p:sp>
      <p:sp>
        <p:nvSpPr>
          <p:cNvPr id="71" name="object 71" descr="Multiple edges"/>
          <p:cNvSpPr txBox="1"/>
          <p:nvPr/>
        </p:nvSpPr>
        <p:spPr>
          <a:xfrm>
            <a:off x="3592506" y="3488239"/>
            <a:ext cx="948066" cy="294897"/>
          </a:xfrm>
          <a:prstGeom prst="rect">
            <a:avLst/>
          </a:prstGeom>
        </p:spPr>
        <p:txBody>
          <a:bodyPr vert="horz" wrap="square" lIns="0" tIns="11946" rIns="0" bIns="0" rtlCol="0">
            <a:spAutoFit/>
          </a:bodyPr>
          <a:lstStyle/>
          <a:p>
            <a:pPr marL="10860">
              <a:spcBef>
                <a:spcPts val="94"/>
              </a:spcBef>
            </a:pPr>
            <a:r>
              <a:rPr sz="1838" b="1" spc="9" dirty="0">
                <a:latin typeface="Times New Roman"/>
                <a:cs typeface="Times New Roman"/>
              </a:rPr>
              <a:t>B</a:t>
            </a:r>
            <a:r>
              <a:rPr sz="1838" b="1" dirty="0">
                <a:latin typeface="Times New Roman"/>
                <a:cs typeface="Times New Roman"/>
              </a:rPr>
              <a:t>RID</a:t>
            </a:r>
            <a:r>
              <a:rPr sz="1838" b="1" spc="4" dirty="0">
                <a:latin typeface="Times New Roman"/>
                <a:cs typeface="Times New Roman"/>
              </a:rPr>
              <a:t>GE</a:t>
            </a:r>
            <a:endParaRPr sz="1838">
              <a:latin typeface="Times New Roman"/>
              <a:cs typeface="Times New Roman"/>
            </a:endParaRPr>
          </a:p>
        </p:txBody>
      </p:sp>
      <p:sp>
        <p:nvSpPr>
          <p:cNvPr id="72" name="object 72" descr="Multiple edges"/>
          <p:cNvSpPr/>
          <p:nvPr/>
        </p:nvSpPr>
        <p:spPr>
          <a:xfrm>
            <a:off x="1223689" y="3956463"/>
            <a:ext cx="620641" cy="396385"/>
          </a:xfrm>
          <a:custGeom>
            <a:avLst/>
            <a:gdLst/>
            <a:ahLst/>
            <a:cxnLst/>
            <a:rect l="l" t="t" r="r" b="b"/>
            <a:pathLst>
              <a:path w="725805" h="463550">
                <a:moveTo>
                  <a:pt x="397763" y="458724"/>
                </a:moveTo>
                <a:lnTo>
                  <a:pt x="397763" y="1523"/>
                </a:lnTo>
                <a:lnTo>
                  <a:pt x="400812" y="0"/>
                </a:lnTo>
                <a:lnTo>
                  <a:pt x="725424" y="0"/>
                </a:lnTo>
                <a:lnTo>
                  <a:pt x="725424" y="4571"/>
                </a:lnTo>
                <a:lnTo>
                  <a:pt x="408432" y="4571"/>
                </a:lnTo>
                <a:lnTo>
                  <a:pt x="402336" y="9143"/>
                </a:lnTo>
                <a:lnTo>
                  <a:pt x="408432" y="9143"/>
                </a:lnTo>
                <a:lnTo>
                  <a:pt x="408432" y="454152"/>
                </a:lnTo>
                <a:lnTo>
                  <a:pt x="402336" y="454152"/>
                </a:lnTo>
                <a:lnTo>
                  <a:pt x="397763" y="458724"/>
                </a:lnTo>
                <a:close/>
              </a:path>
              <a:path w="725805" h="463550">
                <a:moveTo>
                  <a:pt x="408432" y="9143"/>
                </a:moveTo>
                <a:lnTo>
                  <a:pt x="402336" y="9143"/>
                </a:lnTo>
                <a:lnTo>
                  <a:pt x="408432" y="4571"/>
                </a:lnTo>
                <a:lnTo>
                  <a:pt x="408432" y="9143"/>
                </a:lnTo>
                <a:close/>
              </a:path>
              <a:path w="725805" h="463550">
                <a:moveTo>
                  <a:pt x="725424" y="9143"/>
                </a:moveTo>
                <a:lnTo>
                  <a:pt x="408432" y="9143"/>
                </a:lnTo>
                <a:lnTo>
                  <a:pt x="408432" y="4571"/>
                </a:lnTo>
                <a:lnTo>
                  <a:pt x="725424" y="4571"/>
                </a:lnTo>
                <a:lnTo>
                  <a:pt x="725424" y="9143"/>
                </a:lnTo>
                <a:close/>
              </a:path>
              <a:path w="725805" h="463550">
                <a:moveTo>
                  <a:pt x="405384" y="463296"/>
                </a:moveTo>
                <a:lnTo>
                  <a:pt x="0" y="463296"/>
                </a:lnTo>
                <a:lnTo>
                  <a:pt x="0" y="454152"/>
                </a:lnTo>
                <a:lnTo>
                  <a:pt x="397763" y="454152"/>
                </a:lnTo>
                <a:lnTo>
                  <a:pt x="397763" y="458724"/>
                </a:lnTo>
                <a:lnTo>
                  <a:pt x="408432" y="458724"/>
                </a:lnTo>
                <a:lnTo>
                  <a:pt x="408432" y="461772"/>
                </a:lnTo>
                <a:lnTo>
                  <a:pt x="405384" y="463296"/>
                </a:lnTo>
                <a:close/>
              </a:path>
              <a:path w="725805" h="463550">
                <a:moveTo>
                  <a:pt x="408432" y="458724"/>
                </a:moveTo>
                <a:lnTo>
                  <a:pt x="397763" y="458724"/>
                </a:lnTo>
                <a:lnTo>
                  <a:pt x="402336" y="454152"/>
                </a:lnTo>
                <a:lnTo>
                  <a:pt x="408432" y="454152"/>
                </a:lnTo>
                <a:lnTo>
                  <a:pt x="408432" y="458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7"/>
          </a:p>
        </p:txBody>
      </p:sp>
      <p:sp>
        <p:nvSpPr>
          <p:cNvPr id="73" name="object 73" descr="Multiple edges"/>
          <p:cNvSpPr txBox="1"/>
          <p:nvPr/>
        </p:nvSpPr>
        <p:spPr>
          <a:xfrm>
            <a:off x="433548" y="3916954"/>
            <a:ext cx="531047" cy="294897"/>
          </a:xfrm>
          <a:prstGeom prst="rect">
            <a:avLst/>
          </a:prstGeom>
        </p:spPr>
        <p:txBody>
          <a:bodyPr vert="horz" wrap="square" lIns="0" tIns="11946" rIns="0" bIns="0" rtlCol="0">
            <a:spAutoFit/>
          </a:bodyPr>
          <a:lstStyle/>
          <a:p>
            <a:pPr marL="10860">
              <a:spcBef>
                <a:spcPts val="94"/>
              </a:spcBef>
            </a:pPr>
            <a:r>
              <a:rPr sz="1838" b="1" spc="9" dirty="0">
                <a:latin typeface="Times New Roman"/>
                <a:cs typeface="Times New Roman"/>
              </a:rPr>
              <a:t>S</a:t>
            </a:r>
            <a:r>
              <a:rPr sz="1838" b="1" spc="4" dirty="0">
                <a:latin typeface="Times New Roman"/>
                <a:cs typeface="Times New Roman"/>
              </a:rPr>
              <a:t>a</a:t>
            </a:r>
            <a:r>
              <a:rPr sz="1838" b="1" spc="-17" dirty="0">
                <a:latin typeface="Times New Roman"/>
                <a:cs typeface="Times New Roman"/>
              </a:rPr>
              <a:t>l</a:t>
            </a:r>
            <a:r>
              <a:rPr sz="1838" b="1" spc="9" dirty="0">
                <a:latin typeface="Times New Roman"/>
                <a:cs typeface="Times New Roman"/>
              </a:rPr>
              <a:t>e</a:t>
            </a:r>
            <a:r>
              <a:rPr sz="1838" b="1" dirty="0">
                <a:latin typeface="Times New Roman"/>
                <a:cs typeface="Times New Roman"/>
              </a:rPr>
              <a:t>s</a:t>
            </a:r>
            <a:endParaRPr sz="1838">
              <a:latin typeface="Times New Roman"/>
              <a:cs typeface="Times New Roman"/>
            </a:endParaRPr>
          </a:p>
        </p:txBody>
      </p:sp>
      <p:grpSp>
        <p:nvGrpSpPr>
          <p:cNvPr id="3" name="Group 2" descr="Multiple edges">
            <a:extLst>
              <a:ext uri="{FF2B5EF4-FFF2-40B4-BE49-F238E27FC236}">
                <a16:creationId xmlns:a16="http://schemas.microsoft.com/office/drawing/2014/main" id="{DDD59764-E888-489B-AC5B-F1FEED9844D2}"/>
              </a:ext>
            </a:extLst>
          </p:cNvPr>
          <p:cNvGrpSpPr/>
          <p:nvPr/>
        </p:nvGrpSpPr>
        <p:grpSpPr>
          <a:xfrm>
            <a:off x="2571992" y="1293065"/>
            <a:ext cx="4097699" cy="1736251"/>
            <a:chOff x="2568152" y="1691120"/>
            <a:chExt cx="4097699" cy="1736251"/>
          </a:xfrm>
        </p:grpSpPr>
        <p:grpSp>
          <p:nvGrpSpPr>
            <p:cNvPr id="15" name="object 15"/>
            <p:cNvGrpSpPr/>
            <p:nvPr/>
          </p:nvGrpSpPr>
          <p:grpSpPr>
            <a:xfrm>
              <a:off x="5229672" y="2962134"/>
              <a:ext cx="449598" cy="430050"/>
              <a:chOff x="6115811" y="3235451"/>
              <a:chExt cx="525780" cy="502920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6124955" y="3244596"/>
                <a:ext cx="504825" cy="483234"/>
              </a:xfrm>
              <a:custGeom>
                <a:avLst/>
                <a:gdLst/>
                <a:ahLst/>
                <a:cxnLst/>
                <a:rect l="l" t="t" r="r" b="b"/>
                <a:pathLst>
                  <a:path w="504825" h="483235">
                    <a:moveTo>
                      <a:pt x="504444" y="483107"/>
                    </a:moveTo>
                    <a:lnTo>
                      <a:pt x="123444" y="370331"/>
                    </a:lnTo>
                    <a:lnTo>
                      <a:pt x="188976" y="300227"/>
                    </a:lnTo>
                    <a:lnTo>
                      <a:pt x="0" y="121919"/>
                    </a:lnTo>
                    <a:lnTo>
                      <a:pt x="115824" y="0"/>
                    </a:lnTo>
                    <a:lnTo>
                      <a:pt x="304800" y="178307"/>
                    </a:lnTo>
                    <a:lnTo>
                      <a:pt x="370332" y="108203"/>
                    </a:lnTo>
                    <a:lnTo>
                      <a:pt x="504444" y="483107"/>
                    </a:lnTo>
                    <a:close/>
                  </a:path>
                </a:pathLst>
              </a:custGeom>
              <a:solidFill>
                <a:srgbClr val="00CC99"/>
              </a:solidFill>
            </p:spPr>
            <p:txBody>
              <a:bodyPr wrap="square" lIns="0" tIns="0" rIns="0" bIns="0" rtlCol="0"/>
              <a:lstStyle/>
              <a:p>
                <a:endParaRPr sz="1197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6115811" y="3235451"/>
                <a:ext cx="525780" cy="502920"/>
              </a:xfrm>
              <a:custGeom>
                <a:avLst/>
                <a:gdLst/>
                <a:ahLst/>
                <a:cxnLst/>
                <a:rect l="l" t="t" r="r" b="b"/>
                <a:pathLst>
                  <a:path w="525779" h="502920">
                    <a:moveTo>
                      <a:pt x="188175" y="310391"/>
                    </a:moveTo>
                    <a:lnTo>
                      <a:pt x="0" y="132588"/>
                    </a:lnTo>
                    <a:lnTo>
                      <a:pt x="124968" y="0"/>
                    </a:lnTo>
                    <a:lnTo>
                      <a:pt x="139484" y="13716"/>
                    </a:lnTo>
                    <a:lnTo>
                      <a:pt x="120396" y="13716"/>
                    </a:lnTo>
                    <a:lnTo>
                      <a:pt x="125214" y="18269"/>
                    </a:lnTo>
                    <a:lnTo>
                      <a:pt x="22402" y="126492"/>
                    </a:lnTo>
                    <a:lnTo>
                      <a:pt x="13716" y="126492"/>
                    </a:lnTo>
                    <a:lnTo>
                      <a:pt x="13716" y="135636"/>
                    </a:lnTo>
                    <a:lnTo>
                      <a:pt x="23393" y="135636"/>
                    </a:lnTo>
                    <a:lnTo>
                      <a:pt x="202425" y="304800"/>
                    </a:lnTo>
                    <a:lnTo>
                      <a:pt x="193548" y="304800"/>
                    </a:lnTo>
                    <a:lnTo>
                      <a:pt x="188175" y="310391"/>
                    </a:lnTo>
                    <a:close/>
                  </a:path>
                  <a:path w="525779" h="502920">
                    <a:moveTo>
                      <a:pt x="125214" y="18269"/>
                    </a:moveTo>
                    <a:lnTo>
                      <a:pt x="120396" y="13716"/>
                    </a:lnTo>
                    <a:lnTo>
                      <a:pt x="129540" y="13716"/>
                    </a:lnTo>
                    <a:lnTo>
                      <a:pt x="125214" y="18269"/>
                    </a:lnTo>
                    <a:close/>
                  </a:path>
                  <a:path w="525779" h="502920">
                    <a:moveTo>
                      <a:pt x="313944" y="196595"/>
                    </a:moveTo>
                    <a:lnTo>
                      <a:pt x="125214" y="18269"/>
                    </a:lnTo>
                    <a:lnTo>
                      <a:pt x="129540" y="13716"/>
                    </a:lnTo>
                    <a:lnTo>
                      <a:pt x="139484" y="13716"/>
                    </a:lnTo>
                    <a:lnTo>
                      <a:pt x="313676" y="178306"/>
                    </a:lnTo>
                    <a:lnTo>
                      <a:pt x="309372" y="182880"/>
                    </a:lnTo>
                    <a:lnTo>
                      <a:pt x="327088" y="182880"/>
                    </a:lnTo>
                    <a:lnTo>
                      <a:pt x="313944" y="196595"/>
                    </a:lnTo>
                    <a:close/>
                  </a:path>
                  <a:path w="525779" h="502920">
                    <a:moveTo>
                      <a:pt x="327088" y="182880"/>
                    </a:moveTo>
                    <a:lnTo>
                      <a:pt x="318516" y="182880"/>
                    </a:lnTo>
                    <a:lnTo>
                      <a:pt x="313676" y="178306"/>
                    </a:lnTo>
                    <a:lnTo>
                      <a:pt x="382524" y="105156"/>
                    </a:lnTo>
                    <a:lnTo>
                      <a:pt x="388012" y="120396"/>
                    </a:lnTo>
                    <a:lnTo>
                      <a:pt x="373380" y="120396"/>
                    </a:lnTo>
                    <a:lnTo>
                      <a:pt x="377073" y="130721"/>
                    </a:lnTo>
                    <a:lnTo>
                      <a:pt x="327088" y="182880"/>
                    </a:lnTo>
                    <a:close/>
                  </a:path>
                  <a:path w="525779" h="502920">
                    <a:moveTo>
                      <a:pt x="377073" y="130721"/>
                    </a:moveTo>
                    <a:lnTo>
                      <a:pt x="373380" y="120396"/>
                    </a:lnTo>
                    <a:lnTo>
                      <a:pt x="384048" y="123444"/>
                    </a:lnTo>
                    <a:lnTo>
                      <a:pt x="377073" y="130721"/>
                    </a:lnTo>
                    <a:close/>
                  </a:path>
                  <a:path w="525779" h="502920">
                    <a:moveTo>
                      <a:pt x="523035" y="495300"/>
                    </a:moveTo>
                    <a:lnTo>
                      <a:pt x="507492" y="495300"/>
                    </a:lnTo>
                    <a:lnTo>
                      <a:pt x="516636" y="486156"/>
                    </a:lnTo>
                    <a:lnTo>
                      <a:pt x="502757" y="482064"/>
                    </a:lnTo>
                    <a:lnTo>
                      <a:pt x="377073" y="130721"/>
                    </a:lnTo>
                    <a:lnTo>
                      <a:pt x="384048" y="123444"/>
                    </a:lnTo>
                    <a:lnTo>
                      <a:pt x="373380" y="120396"/>
                    </a:lnTo>
                    <a:lnTo>
                      <a:pt x="388012" y="120396"/>
                    </a:lnTo>
                    <a:lnTo>
                      <a:pt x="523035" y="495300"/>
                    </a:lnTo>
                    <a:close/>
                  </a:path>
                  <a:path w="525779" h="502920">
                    <a:moveTo>
                      <a:pt x="13716" y="135636"/>
                    </a:moveTo>
                    <a:lnTo>
                      <a:pt x="13716" y="126492"/>
                    </a:lnTo>
                    <a:lnTo>
                      <a:pt x="18293" y="130817"/>
                    </a:lnTo>
                    <a:lnTo>
                      <a:pt x="13716" y="135636"/>
                    </a:lnTo>
                    <a:close/>
                  </a:path>
                  <a:path w="525779" h="502920">
                    <a:moveTo>
                      <a:pt x="18293" y="130817"/>
                    </a:moveTo>
                    <a:lnTo>
                      <a:pt x="13716" y="126492"/>
                    </a:lnTo>
                    <a:lnTo>
                      <a:pt x="22402" y="126492"/>
                    </a:lnTo>
                    <a:lnTo>
                      <a:pt x="18293" y="130817"/>
                    </a:lnTo>
                    <a:close/>
                  </a:path>
                  <a:path w="525779" h="502920">
                    <a:moveTo>
                      <a:pt x="23393" y="135636"/>
                    </a:moveTo>
                    <a:lnTo>
                      <a:pt x="13716" y="135636"/>
                    </a:lnTo>
                    <a:lnTo>
                      <a:pt x="18293" y="130817"/>
                    </a:lnTo>
                    <a:lnTo>
                      <a:pt x="23393" y="135636"/>
                    </a:lnTo>
                    <a:close/>
                  </a:path>
                  <a:path w="525779" h="502920">
                    <a:moveTo>
                      <a:pt x="318516" y="182880"/>
                    </a:moveTo>
                    <a:lnTo>
                      <a:pt x="309372" y="182880"/>
                    </a:lnTo>
                    <a:lnTo>
                      <a:pt x="313676" y="178306"/>
                    </a:lnTo>
                    <a:lnTo>
                      <a:pt x="318516" y="182880"/>
                    </a:lnTo>
                    <a:close/>
                  </a:path>
                  <a:path w="525779" h="502920">
                    <a:moveTo>
                      <a:pt x="193548" y="315467"/>
                    </a:moveTo>
                    <a:lnTo>
                      <a:pt x="188175" y="310391"/>
                    </a:lnTo>
                    <a:lnTo>
                      <a:pt x="193548" y="304800"/>
                    </a:lnTo>
                    <a:lnTo>
                      <a:pt x="193548" y="315467"/>
                    </a:lnTo>
                    <a:close/>
                  </a:path>
                  <a:path w="525779" h="502920">
                    <a:moveTo>
                      <a:pt x="201541" y="315467"/>
                    </a:moveTo>
                    <a:lnTo>
                      <a:pt x="193548" y="315467"/>
                    </a:lnTo>
                    <a:lnTo>
                      <a:pt x="193548" y="304800"/>
                    </a:lnTo>
                    <a:lnTo>
                      <a:pt x="202425" y="304800"/>
                    </a:lnTo>
                    <a:lnTo>
                      <a:pt x="207264" y="309372"/>
                    </a:lnTo>
                    <a:lnTo>
                      <a:pt x="201541" y="315467"/>
                    </a:lnTo>
                    <a:close/>
                  </a:path>
                  <a:path w="525779" h="502920">
                    <a:moveTo>
                      <a:pt x="525780" y="502920"/>
                    </a:moveTo>
                    <a:lnTo>
                      <a:pt x="118872" y="382524"/>
                    </a:lnTo>
                    <a:lnTo>
                      <a:pt x="188175" y="310391"/>
                    </a:lnTo>
                    <a:lnTo>
                      <a:pt x="193548" y="315467"/>
                    </a:lnTo>
                    <a:lnTo>
                      <a:pt x="201541" y="315467"/>
                    </a:lnTo>
                    <a:lnTo>
                      <a:pt x="147174" y="373380"/>
                    </a:lnTo>
                    <a:lnTo>
                      <a:pt x="134112" y="373380"/>
                    </a:lnTo>
                    <a:lnTo>
                      <a:pt x="137160" y="384048"/>
                    </a:lnTo>
                    <a:lnTo>
                      <a:pt x="170296" y="384048"/>
                    </a:lnTo>
                    <a:lnTo>
                      <a:pt x="502757" y="482064"/>
                    </a:lnTo>
                    <a:lnTo>
                      <a:pt x="507492" y="495300"/>
                    </a:lnTo>
                    <a:lnTo>
                      <a:pt x="523035" y="495300"/>
                    </a:lnTo>
                    <a:lnTo>
                      <a:pt x="525780" y="502920"/>
                    </a:lnTo>
                    <a:close/>
                  </a:path>
                  <a:path w="525779" h="502920">
                    <a:moveTo>
                      <a:pt x="137160" y="384048"/>
                    </a:moveTo>
                    <a:lnTo>
                      <a:pt x="134112" y="373380"/>
                    </a:lnTo>
                    <a:lnTo>
                      <a:pt x="144343" y="376396"/>
                    </a:lnTo>
                    <a:lnTo>
                      <a:pt x="137160" y="384048"/>
                    </a:lnTo>
                    <a:close/>
                  </a:path>
                  <a:path w="525779" h="502920">
                    <a:moveTo>
                      <a:pt x="144343" y="376396"/>
                    </a:moveTo>
                    <a:lnTo>
                      <a:pt x="134112" y="373380"/>
                    </a:lnTo>
                    <a:lnTo>
                      <a:pt x="147174" y="373380"/>
                    </a:lnTo>
                    <a:lnTo>
                      <a:pt x="144343" y="376396"/>
                    </a:lnTo>
                    <a:close/>
                  </a:path>
                  <a:path w="525779" h="502920">
                    <a:moveTo>
                      <a:pt x="170296" y="384048"/>
                    </a:moveTo>
                    <a:lnTo>
                      <a:pt x="137160" y="384048"/>
                    </a:lnTo>
                    <a:lnTo>
                      <a:pt x="144343" y="376396"/>
                    </a:lnTo>
                    <a:lnTo>
                      <a:pt x="170296" y="384048"/>
                    </a:lnTo>
                    <a:close/>
                  </a:path>
                  <a:path w="525779" h="502920">
                    <a:moveTo>
                      <a:pt x="507492" y="495300"/>
                    </a:moveTo>
                    <a:lnTo>
                      <a:pt x="502757" y="482064"/>
                    </a:lnTo>
                    <a:lnTo>
                      <a:pt x="516636" y="486156"/>
                    </a:lnTo>
                    <a:lnTo>
                      <a:pt x="507492" y="4953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197"/>
              </a:p>
            </p:txBody>
          </p:sp>
        </p:grpSp>
        <p:grpSp>
          <p:nvGrpSpPr>
            <p:cNvPr id="74" name="object 74"/>
            <p:cNvGrpSpPr/>
            <p:nvPr/>
          </p:nvGrpSpPr>
          <p:grpSpPr>
            <a:xfrm>
              <a:off x="2980379" y="2997321"/>
              <a:ext cx="449598" cy="430050"/>
              <a:chOff x="3485388" y="3276600"/>
              <a:chExt cx="525780" cy="502920"/>
            </a:xfrm>
          </p:grpSpPr>
          <p:sp>
            <p:nvSpPr>
              <p:cNvPr id="75" name="object 75"/>
              <p:cNvSpPr/>
              <p:nvPr/>
            </p:nvSpPr>
            <p:spPr>
              <a:xfrm>
                <a:off x="3496056" y="3285743"/>
                <a:ext cx="504825" cy="483234"/>
              </a:xfrm>
              <a:custGeom>
                <a:avLst/>
                <a:gdLst/>
                <a:ahLst/>
                <a:cxnLst/>
                <a:rect l="l" t="t" r="r" b="b"/>
                <a:pathLst>
                  <a:path w="504825" h="483235">
                    <a:moveTo>
                      <a:pt x="0" y="483108"/>
                    </a:moveTo>
                    <a:lnTo>
                      <a:pt x="134111" y="108204"/>
                    </a:lnTo>
                    <a:lnTo>
                      <a:pt x="201167" y="178308"/>
                    </a:lnTo>
                    <a:lnTo>
                      <a:pt x="388619" y="0"/>
                    </a:lnTo>
                    <a:lnTo>
                      <a:pt x="504443" y="121920"/>
                    </a:lnTo>
                    <a:lnTo>
                      <a:pt x="316991" y="300228"/>
                    </a:lnTo>
                    <a:lnTo>
                      <a:pt x="382524" y="370332"/>
                    </a:lnTo>
                    <a:lnTo>
                      <a:pt x="0" y="483108"/>
                    </a:lnTo>
                    <a:close/>
                  </a:path>
                </a:pathLst>
              </a:custGeom>
              <a:solidFill>
                <a:srgbClr val="00CC99"/>
              </a:solidFill>
            </p:spPr>
            <p:txBody>
              <a:bodyPr wrap="square" lIns="0" tIns="0" rIns="0" bIns="0" rtlCol="0"/>
              <a:lstStyle/>
              <a:p>
                <a:endParaRPr sz="1197"/>
              </a:p>
            </p:txBody>
          </p:sp>
          <p:sp>
            <p:nvSpPr>
              <p:cNvPr id="76" name="object 76"/>
              <p:cNvSpPr/>
              <p:nvPr/>
            </p:nvSpPr>
            <p:spPr>
              <a:xfrm>
                <a:off x="3485388" y="3276600"/>
                <a:ext cx="525780" cy="502920"/>
              </a:xfrm>
              <a:custGeom>
                <a:avLst/>
                <a:gdLst/>
                <a:ahLst/>
                <a:cxnLst/>
                <a:rect l="l" t="t" r="r" b="b"/>
                <a:pathLst>
                  <a:path w="525779" h="502920">
                    <a:moveTo>
                      <a:pt x="224828" y="182880"/>
                    </a:moveTo>
                    <a:lnTo>
                      <a:pt x="216408" y="182880"/>
                    </a:lnTo>
                    <a:lnTo>
                      <a:pt x="211407" y="177566"/>
                    </a:lnTo>
                    <a:lnTo>
                      <a:pt x="400812" y="0"/>
                    </a:lnTo>
                    <a:lnTo>
                      <a:pt x="413739" y="13716"/>
                    </a:lnTo>
                    <a:lnTo>
                      <a:pt x="394716" y="13716"/>
                    </a:lnTo>
                    <a:lnTo>
                      <a:pt x="399041" y="18269"/>
                    </a:lnTo>
                    <a:lnTo>
                      <a:pt x="224828" y="182880"/>
                    </a:lnTo>
                    <a:close/>
                  </a:path>
                  <a:path w="525779" h="502920">
                    <a:moveTo>
                      <a:pt x="399041" y="18269"/>
                    </a:moveTo>
                    <a:lnTo>
                      <a:pt x="394716" y="13716"/>
                    </a:lnTo>
                    <a:lnTo>
                      <a:pt x="403860" y="13716"/>
                    </a:lnTo>
                    <a:lnTo>
                      <a:pt x="399041" y="18269"/>
                    </a:lnTo>
                    <a:close/>
                  </a:path>
                  <a:path w="525779" h="502920">
                    <a:moveTo>
                      <a:pt x="505962" y="130817"/>
                    </a:moveTo>
                    <a:lnTo>
                      <a:pt x="399041" y="18269"/>
                    </a:lnTo>
                    <a:lnTo>
                      <a:pt x="403860" y="13716"/>
                    </a:lnTo>
                    <a:lnTo>
                      <a:pt x="413739" y="13716"/>
                    </a:lnTo>
                    <a:lnTo>
                      <a:pt x="520034" y="126492"/>
                    </a:lnTo>
                    <a:lnTo>
                      <a:pt x="510540" y="126492"/>
                    </a:lnTo>
                    <a:lnTo>
                      <a:pt x="505962" y="130817"/>
                    </a:lnTo>
                    <a:close/>
                  </a:path>
                  <a:path w="525779" h="502920">
                    <a:moveTo>
                      <a:pt x="0" y="502920"/>
                    </a:moveTo>
                    <a:lnTo>
                      <a:pt x="143256" y="105156"/>
                    </a:lnTo>
                    <a:lnTo>
                      <a:pt x="157599" y="120396"/>
                    </a:lnTo>
                    <a:lnTo>
                      <a:pt x="152400" y="120396"/>
                    </a:lnTo>
                    <a:lnTo>
                      <a:pt x="140208" y="123444"/>
                    </a:lnTo>
                    <a:lnTo>
                      <a:pt x="148258" y="131844"/>
                    </a:lnTo>
                    <a:lnTo>
                      <a:pt x="21382" y="482533"/>
                    </a:lnTo>
                    <a:lnTo>
                      <a:pt x="9144" y="486156"/>
                    </a:lnTo>
                    <a:lnTo>
                      <a:pt x="16764" y="495300"/>
                    </a:lnTo>
                    <a:lnTo>
                      <a:pt x="25657" y="495300"/>
                    </a:lnTo>
                    <a:lnTo>
                      <a:pt x="0" y="502920"/>
                    </a:lnTo>
                    <a:close/>
                  </a:path>
                  <a:path w="525779" h="502920">
                    <a:moveTo>
                      <a:pt x="148258" y="131844"/>
                    </a:moveTo>
                    <a:lnTo>
                      <a:pt x="140208" y="123444"/>
                    </a:lnTo>
                    <a:lnTo>
                      <a:pt x="152400" y="120396"/>
                    </a:lnTo>
                    <a:lnTo>
                      <a:pt x="148258" y="131844"/>
                    </a:lnTo>
                    <a:close/>
                  </a:path>
                  <a:path w="525779" h="502920">
                    <a:moveTo>
                      <a:pt x="210312" y="196595"/>
                    </a:moveTo>
                    <a:lnTo>
                      <a:pt x="148258" y="131844"/>
                    </a:lnTo>
                    <a:lnTo>
                      <a:pt x="152400" y="120396"/>
                    </a:lnTo>
                    <a:lnTo>
                      <a:pt x="157599" y="120396"/>
                    </a:lnTo>
                    <a:lnTo>
                      <a:pt x="211407" y="177566"/>
                    </a:lnTo>
                    <a:lnTo>
                      <a:pt x="205740" y="182880"/>
                    </a:lnTo>
                    <a:lnTo>
                      <a:pt x="224828" y="182880"/>
                    </a:lnTo>
                    <a:lnTo>
                      <a:pt x="210312" y="196595"/>
                    </a:lnTo>
                    <a:close/>
                  </a:path>
                  <a:path w="525779" h="502920">
                    <a:moveTo>
                      <a:pt x="510540" y="135636"/>
                    </a:moveTo>
                    <a:lnTo>
                      <a:pt x="505962" y="130817"/>
                    </a:lnTo>
                    <a:lnTo>
                      <a:pt x="510540" y="126492"/>
                    </a:lnTo>
                    <a:lnTo>
                      <a:pt x="510540" y="135636"/>
                    </a:lnTo>
                    <a:close/>
                  </a:path>
                  <a:path w="525779" h="502920">
                    <a:moveTo>
                      <a:pt x="522554" y="135636"/>
                    </a:moveTo>
                    <a:lnTo>
                      <a:pt x="510540" y="135636"/>
                    </a:lnTo>
                    <a:lnTo>
                      <a:pt x="510540" y="126492"/>
                    </a:lnTo>
                    <a:lnTo>
                      <a:pt x="520034" y="126492"/>
                    </a:lnTo>
                    <a:lnTo>
                      <a:pt x="525780" y="132588"/>
                    </a:lnTo>
                    <a:lnTo>
                      <a:pt x="522554" y="135636"/>
                    </a:lnTo>
                    <a:close/>
                  </a:path>
                  <a:path w="525779" h="502920">
                    <a:moveTo>
                      <a:pt x="379921" y="376405"/>
                    </a:moveTo>
                    <a:lnTo>
                      <a:pt x="316992" y="309372"/>
                    </a:lnTo>
                    <a:lnTo>
                      <a:pt x="505962" y="130817"/>
                    </a:lnTo>
                    <a:lnTo>
                      <a:pt x="510540" y="135636"/>
                    </a:lnTo>
                    <a:lnTo>
                      <a:pt x="522554" y="135636"/>
                    </a:lnTo>
                    <a:lnTo>
                      <a:pt x="343522" y="304800"/>
                    </a:lnTo>
                    <a:lnTo>
                      <a:pt x="332232" y="304800"/>
                    </a:lnTo>
                    <a:lnTo>
                      <a:pt x="332232" y="315467"/>
                    </a:lnTo>
                    <a:lnTo>
                      <a:pt x="342272" y="315467"/>
                    </a:lnTo>
                    <a:lnTo>
                      <a:pt x="396777" y="373380"/>
                    </a:lnTo>
                    <a:lnTo>
                      <a:pt x="390144" y="373380"/>
                    </a:lnTo>
                    <a:lnTo>
                      <a:pt x="379921" y="376405"/>
                    </a:lnTo>
                    <a:close/>
                  </a:path>
                  <a:path w="525779" h="502920">
                    <a:moveTo>
                      <a:pt x="216408" y="182880"/>
                    </a:moveTo>
                    <a:lnTo>
                      <a:pt x="205740" y="182880"/>
                    </a:lnTo>
                    <a:lnTo>
                      <a:pt x="211407" y="177566"/>
                    </a:lnTo>
                    <a:lnTo>
                      <a:pt x="216408" y="182880"/>
                    </a:lnTo>
                    <a:close/>
                  </a:path>
                  <a:path w="525779" h="502920">
                    <a:moveTo>
                      <a:pt x="332232" y="315467"/>
                    </a:moveTo>
                    <a:lnTo>
                      <a:pt x="332232" y="304800"/>
                    </a:lnTo>
                    <a:lnTo>
                      <a:pt x="337546" y="310446"/>
                    </a:lnTo>
                    <a:lnTo>
                      <a:pt x="332232" y="315467"/>
                    </a:lnTo>
                    <a:close/>
                  </a:path>
                  <a:path w="525779" h="502920">
                    <a:moveTo>
                      <a:pt x="337546" y="310446"/>
                    </a:moveTo>
                    <a:lnTo>
                      <a:pt x="332232" y="304800"/>
                    </a:lnTo>
                    <a:lnTo>
                      <a:pt x="343522" y="304800"/>
                    </a:lnTo>
                    <a:lnTo>
                      <a:pt x="337546" y="310446"/>
                    </a:lnTo>
                    <a:close/>
                  </a:path>
                  <a:path w="525779" h="502920">
                    <a:moveTo>
                      <a:pt x="342272" y="315467"/>
                    </a:moveTo>
                    <a:lnTo>
                      <a:pt x="332232" y="315467"/>
                    </a:lnTo>
                    <a:lnTo>
                      <a:pt x="337546" y="310446"/>
                    </a:lnTo>
                    <a:lnTo>
                      <a:pt x="342272" y="315467"/>
                    </a:lnTo>
                    <a:close/>
                  </a:path>
                  <a:path w="525779" h="502920">
                    <a:moveTo>
                      <a:pt x="387096" y="384048"/>
                    </a:moveTo>
                    <a:lnTo>
                      <a:pt x="379921" y="376405"/>
                    </a:lnTo>
                    <a:lnTo>
                      <a:pt x="390144" y="373380"/>
                    </a:lnTo>
                    <a:lnTo>
                      <a:pt x="387096" y="384048"/>
                    </a:lnTo>
                    <a:close/>
                  </a:path>
                  <a:path w="525779" h="502920">
                    <a:moveTo>
                      <a:pt x="400252" y="384048"/>
                    </a:moveTo>
                    <a:lnTo>
                      <a:pt x="387096" y="384048"/>
                    </a:lnTo>
                    <a:lnTo>
                      <a:pt x="390144" y="373380"/>
                    </a:lnTo>
                    <a:lnTo>
                      <a:pt x="396777" y="373380"/>
                    </a:lnTo>
                    <a:lnTo>
                      <a:pt x="405384" y="382524"/>
                    </a:lnTo>
                    <a:lnTo>
                      <a:pt x="400252" y="384048"/>
                    </a:lnTo>
                    <a:close/>
                  </a:path>
                  <a:path w="525779" h="502920">
                    <a:moveTo>
                      <a:pt x="25657" y="495300"/>
                    </a:moveTo>
                    <a:lnTo>
                      <a:pt x="16764" y="495300"/>
                    </a:lnTo>
                    <a:lnTo>
                      <a:pt x="21382" y="482533"/>
                    </a:lnTo>
                    <a:lnTo>
                      <a:pt x="379921" y="376405"/>
                    </a:lnTo>
                    <a:lnTo>
                      <a:pt x="387096" y="384048"/>
                    </a:lnTo>
                    <a:lnTo>
                      <a:pt x="400252" y="384048"/>
                    </a:lnTo>
                    <a:lnTo>
                      <a:pt x="25657" y="495300"/>
                    </a:lnTo>
                    <a:close/>
                  </a:path>
                  <a:path w="525779" h="502920">
                    <a:moveTo>
                      <a:pt x="16764" y="495300"/>
                    </a:moveTo>
                    <a:lnTo>
                      <a:pt x="9144" y="486156"/>
                    </a:lnTo>
                    <a:lnTo>
                      <a:pt x="21382" y="482533"/>
                    </a:lnTo>
                    <a:lnTo>
                      <a:pt x="16764" y="4953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197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6E5FE1D-4A51-45BC-A41D-54B4960FB62D}"/>
                </a:ext>
              </a:extLst>
            </p:cNvPr>
            <p:cNvGrpSpPr/>
            <p:nvPr/>
          </p:nvGrpSpPr>
          <p:grpSpPr>
            <a:xfrm>
              <a:off x="2568152" y="1691120"/>
              <a:ext cx="4097699" cy="1045563"/>
              <a:chOff x="2568152" y="1691120"/>
              <a:chExt cx="4097699" cy="1045563"/>
            </a:xfrm>
          </p:grpSpPr>
          <p:sp>
            <p:nvSpPr>
              <p:cNvPr id="78" name="object 78"/>
              <p:cNvSpPr/>
              <p:nvPr/>
            </p:nvSpPr>
            <p:spPr>
              <a:xfrm>
                <a:off x="2719743" y="1812726"/>
                <a:ext cx="3774018" cy="923957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197"/>
              </a:p>
            </p:txBody>
          </p:sp>
          <p:sp>
            <p:nvSpPr>
              <p:cNvPr id="79" name="object 79"/>
              <p:cNvSpPr txBox="1"/>
              <p:nvPr/>
            </p:nvSpPr>
            <p:spPr>
              <a:xfrm>
                <a:off x="2568152" y="2349202"/>
                <a:ext cx="487065" cy="209489"/>
              </a:xfrm>
              <a:prstGeom prst="rect">
                <a:avLst/>
              </a:prstGeom>
            </p:spPr>
            <p:txBody>
              <a:bodyPr vert="horz" wrap="square" lIns="0" tIns="11946" rIns="0" bIns="0" rtlCol="0">
                <a:spAutoFit/>
              </a:bodyPr>
              <a:lstStyle/>
              <a:p>
                <a:pPr marL="10860">
                  <a:spcBef>
                    <a:spcPts val="94"/>
                  </a:spcBef>
                </a:pPr>
                <a:r>
                  <a:rPr sz="1283" spc="9" dirty="0">
                    <a:latin typeface="Arial"/>
                    <a:cs typeface="Arial"/>
                  </a:rPr>
                  <a:t>a</a:t>
                </a:r>
                <a:r>
                  <a:rPr sz="1283" spc="-4" dirty="0">
                    <a:latin typeface="Arial"/>
                    <a:cs typeface="Arial"/>
                  </a:rPr>
                  <a:t>u</a:t>
                </a:r>
                <a:r>
                  <a:rPr sz="1283" dirty="0">
                    <a:latin typeface="Arial"/>
                    <a:cs typeface="Arial"/>
                  </a:rPr>
                  <a:t>t</a:t>
                </a:r>
                <a:r>
                  <a:rPr sz="1283" spc="-4" dirty="0">
                    <a:latin typeface="Arial"/>
                    <a:cs typeface="Arial"/>
                  </a:rPr>
                  <a:t>h</a:t>
                </a:r>
                <a:r>
                  <a:rPr sz="1283" spc="9" dirty="0">
                    <a:latin typeface="Arial"/>
                    <a:cs typeface="Arial"/>
                  </a:rPr>
                  <a:t>o</a:t>
                </a:r>
                <a:r>
                  <a:rPr sz="1283" dirty="0">
                    <a:latin typeface="Arial"/>
                    <a:cs typeface="Arial"/>
                  </a:rPr>
                  <a:t>r</a:t>
                </a:r>
                <a:endParaRPr sz="1283">
                  <a:latin typeface="Arial"/>
                  <a:cs typeface="Arial"/>
                </a:endParaRPr>
              </a:p>
            </p:txBody>
          </p:sp>
          <p:sp>
            <p:nvSpPr>
              <p:cNvPr id="80" name="object 80"/>
              <p:cNvSpPr txBox="1"/>
              <p:nvPr/>
            </p:nvSpPr>
            <p:spPr>
              <a:xfrm>
                <a:off x="6326480" y="2349202"/>
                <a:ext cx="339371" cy="209489"/>
              </a:xfrm>
              <a:prstGeom prst="rect">
                <a:avLst/>
              </a:prstGeom>
            </p:spPr>
            <p:txBody>
              <a:bodyPr vert="horz" wrap="square" lIns="0" tIns="11946" rIns="0" bIns="0" rtlCol="0">
                <a:spAutoFit/>
              </a:bodyPr>
              <a:lstStyle/>
              <a:p>
                <a:pPr marL="10860">
                  <a:spcBef>
                    <a:spcPts val="94"/>
                  </a:spcBef>
                </a:pPr>
                <a:r>
                  <a:rPr sz="1283" spc="-26" dirty="0">
                    <a:latin typeface="Arial"/>
                    <a:cs typeface="Arial"/>
                  </a:rPr>
                  <a:t>y</a:t>
                </a:r>
                <a:r>
                  <a:rPr sz="1283" spc="9" dirty="0">
                    <a:latin typeface="Arial"/>
                    <a:cs typeface="Arial"/>
                  </a:rPr>
                  <a:t>ea</a:t>
                </a:r>
                <a:r>
                  <a:rPr sz="1283" dirty="0">
                    <a:latin typeface="Arial"/>
                    <a:cs typeface="Arial"/>
                  </a:rPr>
                  <a:t>r</a:t>
                </a:r>
                <a:endParaRPr sz="1283">
                  <a:latin typeface="Arial"/>
                  <a:cs typeface="Arial"/>
                </a:endParaRPr>
              </a:p>
            </p:txBody>
          </p:sp>
          <p:sp>
            <p:nvSpPr>
              <p:cNvPr id="81" name="object 81"/>
              <p:cNvSpPr txBox="1"/>
              <p:nvPr/>
            </p:nvSpPr>
            <p:spPr>
              <a:xfrm>
                <a:off x="5293065" y="2349202"/>
                <a:ext cx="341543" cy="209489"/>
              </a:xfrm>
              <a:prstGeom prst="rect">
                <a:avLst/>
              </a:prstGeom>
            </p:spPr>
            <p:txBody>
              <a:bodyPr vert="horz" wrap="square" lIns="0" tIns="11946" rIns="0" bIns="0" rtlCol="0">
                <a:spAutoFit/>
              </a:bodyPr>
              <a:lstStyle/>
              <a:p>
                <a:pPr marL="10860">
                  <a:spcBef>
                    <a:spcPts val="94"/>
                  </a:spcBef>
                </a:pPr>
                <a:r>
                  <a:rPr sz="1283" spc="9" dirty="0">
                    <a:latin typeface="Arial"/>
                    <a:cs typeface="Arial"/>
                  </a:rPr>
                  <a:t>d</a:t>
                </a:r>
                <a:r>
                  <a:rPr sz="1283" spc="-4" dirty="0">
                    <a:latin typeface="Arial"/>
                    <a:cs typeface="Arial"/>
                  </a:rPr>
                  <a:t>a</a:t>
                </a:r>
                <a:r>
                  <a:rPr sz="1283" spc="4" dirty="0">
                    <a:latin typeface="Arial"/>
                    <a:cs typeface="Arial"/>
                  </a:rPr>
                  <a:t>te</a:t>
                </a:r>
                <a:endParaRPr sz="1283">
                  <a:latin typeface="Arial"/>
                  <a:cs typeface="Arial"/>
                </a:endParaRPr>
              </a:p>
            </p:txBody>
          </p:sp>
          <p:sp>
            <p:nvSpPr>
              <p:cNvPr id="82" name="object 82"/>
              <p:cNvSpPr txBox="1"/>
              <p:nvPr/>
            </p:nvSpPr>
            <p:spPr>
              <a:xfrm>
                <a:off x="5742971" y="2349202"/>
                <a:ext cx="477834" cy="209489"/>
              </a:xfrm>
              <a:prstGeom prst="rect">
                <a:avLst/>
              </a:prstGeom>
            </p:spPr>
            <p:txBody>
              <a:bodyPr vert="horz" wrap="square" lIns="0" tIns="11946" rIns="0" bIns="0" rtlCol="0">
                <a:spAutoFit/>
              </a:bodyPr>
              <a:lstStyle/>
              <a:p>
                <a:pPr marL="10860">
                  <a:spcBef>
                    <a:spcPts val="94"/>
                  </a:spcBef>
                </a:pPr>
                <a:r>
                  <a:rPr sz="1283" spc="4" dirty="0">
                    <a:latin typeface="Arial"/>
                    <a:cs typeface="Arial"/>
                  </a:rPr>
                  <a:t>m</a:t>
                </a:r>
                <a:r>
                  <a:rPr sz="1283" spc="9" dirty="0">
                    <a:latin typeface="Arial"/>
                    <a:cs typeface="Arial"/>
                  </a:rPr>
                  <a:t>o</a:t>
                </a:r>
                <a:r>
                  <a:rPr sz="1283" spc="-4" dirty="0">
                    <a:latin typeface="Arial"/>
                    <a:cs typeface="Arial"/>
                  </a:rPr>
                  <a:t>n</a:t>
                </a:r>
                <a:r>
                  <a:rPr sz="1283" spc="4" dirty="0">
                    <a:latin typeface="Arial"/>
                    <a:cs typeface="Arial"/>
                  </a:rPr>
                  <a:t>th</a:t>
                </a:r>
                <a:endParaRPr sz="1283">
                  <a:latin typeface="Arial"/>
                  <a:cs typeface="Arial"/>
                </a:endParaRPr>
              </a:p>
            </p:txBody>
          </p:sp>
          <p:sp>
            <p:nvSpPr>
              <p:cNvPr id="83" name="object 83"/>
              <p:cNvSpPr txBox="1"/>
              <p:nvPr/>
            </p:nvSpPr>
            <p:spPr>
              <a:xfrm>
                <a:off x="3198895" y="2349202"/>
                <a:ext cx="378466" cy="209489"/>
              </a:xfrm>
              <a:prstGeom prst="rect">
                <a:avLst/>
              </a:prstGeom>
            </p:spPr>
            <p:txBody>
              <a:bodyPr vert="horz" wrap="square" lIns="0" tIns="11946" rIns="0" bIns="0" rtlCol="0">
                <a:spAutoFit/>
              </a:bodyPr>
              <a:lstStyle/>
              <a:p>
                <a:pPr marL="10860">
                  <a:spcBef>
                    <a:spcPts val="94"/>
                  </a:spcBef>
                </a:pPr>
                <a:r>
                  <a:rPr sz="1283" spc="9" dirty="0">
                    <a:latin typeface="Arial"/>
                    <a:cs typeface="Arial"/>
                  </a:rPr>
                  <a:t>b</a:t>
                </a:r>
                <a:r>
                  <a:rPr sz="1283" spc="-4" dirty="0">
                    <a:latin typeface="Arial"/>
                    <a:cs typeface="Arial"/>
                  </a:rPr>
                  <a:t>o</a:t>
                </a:r>
                <a:r>
                  <a:rPr sz="1283" spc="9" dirty="0">
                    <a:latin typeface="Arial"/>
                    <a:cs typeface="Arial"/>
                  </a:rPr>
                  <a:t>o</a:t>
                </a:r>
                <a:r>
                  <a:rPr sz="1283" spc="4" dirty="0">
                    <a:latin typeface="Arial"/>
                    <a:cs typeface="Arial"/>
                  </a:rPr>
                  <a:t>k</a:t>
                </a:r>
                <a:endParaRPr sz="1283">
                  <a:latin typeface="Arial"/>
                  <a:cs typeface="Arial"/>
                </a:endParaRPr>
              </a:p>
            </p:txBody>
          </p:sp>
          <p:sp>
            <p:nvSpPr>
              <p:cNvPr id="84" name="object 84"/>
              <p:cNvSpPr txBox="1"/>
              <p:nvPr/>
            </p:nvSpPr>
            <p:spPr>
              <a:xfrm>
                <a:off x="3894741" y="1799485"/>
                <a:ext cx="739013" cy="804901"/>
              </a:xfrm>
              <a:prstGeom prst="rect">
                <a:avLst/>
              </a:prstGeom>
            </p:spPr>
            <p:txBody>
              <a:bodyPr vert="horz" wrap="square" lIns="0" tIns="117286" rIns="0" bIns="0" rtlCol="0">
                <a:spAutoFit/>
              </a:bodyPr>
              <a:lstStyle/>
              <a:p>
                <a:pPr marL="307874">
                  <a:spcBef>
                    <a:spcPts val="924"/>
                  </a:spcBef>
                </a:pPr>
                <a:r>
                  <a:rPr sz="1283" spc="4" dirty="0">
                    <a:latin typeface="Arial"/>
                    <a:cs typeface="Arial"/>
                  </a:rPr>
                  <a:t>S</a:t>
                </a:r>
                <a:r>
                  <a:rPr sz="1283" spc="-9" dirty="0">
                    <a:latin typeface="Arial"/>
                    <a:cs typeface="Arial"/>
                  </a:rPr>
                  <a:t>A</a:t>
                </a:r>
                <a:r>
                  <a:rPr sz="1283" spc="9" dirty="0">
                    <a:latin typeface="Arial"/>
                    <a:cs typeface="Arial"/>
                  </a:rPr>
                  <a:t>L</a:t>
                </a:r>
                <a:r>
                  <a:rPr sz="1283" spc="4" dirty="0">
                    <a:latin typeface="Arial"/>
                    <a:cs typeface="Arial"/>
                  </a:rPr>
                  <a:t>E</a:t>
                </a:r>
                <a:endParaRPr sz="1283" dirty="0">
                  <a:latin typeface="Arial"/>
                  <a:cs typeface="Arial"/>
                </a:endParaRPr>
              </a:p>
              <a:p>
                <a:pPr marL="18462" marR="146607" indent="-8145">
                  <a:lnSpc>
                    <a:spcPct val="100699"/>
                  </a:lnSpc>
                  <a:spcBef>
                    <a:spcPts val="829"/>
                  </a:spcBef>
                </a:pPr>
                <a:r>
                  <a:rPr sz="1283" spc="9" dirty="0">
                    <a:latin typeface="Arial"/>
                    <a:cs typeface="Arial"/>
                  </a:rPr>
                  <a:t>q</a:t>
                </a:r>
                <a:r>
                  <a:rPr sz="1283" spc="-4" dirty="0">
                    <a:latin typeface="Arial"/>
                    <a:cs typeface="Arial"/>
                  </a:rPr>
                  <a:t>u</a:t>
                </a:r>
                <a:r>
                  <a:rPr sz="1283" spc="9" dirty="0">
                    <a:latin typeface="Arial"/>
                    <a:cs typeface="Arial"/>
                  </a:rPr>
                  <a:t>a</a:t>
                </a:r>
                <a:r>
                  <a:rPr sz="1283" spc="-4" dirty="0">
                    <a:latin typeface="Arial"/>
                    <a:cs typeface="Arial"/>
                  </a:rPr>
                  <a:t>n</a:t>
                </a:r>
                <a:r>
                  <a:rPr sz="1283" dirty="0">
                    <a:latin typeface="Arial"/>
                    <a:cs typeface="Arial"/>
                  </a:rPr>
                  <a:t>t</a:t>
                </a:r>
                <a:r>
                  <a:rPr sz="1283" spc="-4" dirty="0">
                    <a:latin typeface="Arial"/>
                    <a:cs typeface="Arial"/>
                  </a:rPr>
                  <a:t>i</a:t>
                </a:r>
                <a:r>
                  <a:rPr sz="1283" dirty="0">
                    <a:latin typeface="Arial"/>
                    <a:cs typeface="Arial"/>
                  </a:rPr>
                  <a:t>ty  </a:t>
                </a:r>
                <a:r>
                  <a:rPr sz="1283" spc="4" dirty="0">
                    <a:latin typeface="Arial"/>
                    <a:cs typeface="Arial"/>
                  </a:rPr>
                  <a:t>income</a:t>
                </a:r>
                <a:endParaRPr sz="1283" dirty="0">
                  <a:latin typeface="Arial"/>
                  <a:cs typeface="Arial"/>
                </a:endParaRPr>
              </a:p>
            </p:txBody>
          </p:sp>
          <p:sp>
            <p:nvSpPr>
              <p:cNvPr id="85" name="object 85"/>
              <p:cNvSpPr txBox="1"/>
              <p:nvPr/>
            </p:nvSpPr>
            <p:spPr>
              <a:xfrm>
                <a:off x="2643678" y="1691120"/>
                <a:ext cx="441453" cy="209489"/>
              </a:xfrm>
              <a:prstGeom prst="rect">
                <a:avLst/>
              </a:prstGeom>
            </p:spPr>
            <p:txBody>
              <a:bodyPr vert="horz" wrap="square" lIns="0" tIns="11946" rIns="0" bIns="0" rtlCol="0">
                <a:spAutoFit/>
              </a:bodyPr>
              <a:lstStyle/>
              <a:p>
                <a:pPr marL="10860">
                  <a:spcBef>
                    <a:spcPts val="94"/>
                  </a:spcBef>
                </a:pPr>
                <a:r>
                  <a:rPr sz="1283" spc="9" dirty="0">
                    <a:latin typeface="Arial"/>
                    <a:cs typeface="Arial"/>
                  </a:rPr>
                  <a:t>g</a:t>
                </a:r>
                <a:r>
                  <a:rPr sz="1283" spc="-4" dirty="0">
                    <a:latin typeface="Arial"/>
                    <a:cs typeface="Arial"/>
                  </a:rPr>
                  <a:t>e</a:t>
                </a:r>
                <a:r>
                  <a:rPr sz="1283" spc="9" dirty="0">
                    <a:latin typeface="Arial"/>
                    <a:cs typeface="Arial"/>
                  </a:rPr>
                  <a:t>n</a:t>
                </a:r>
                <a:r>
                  <a:rPr sz="1283" spc="-4" dirty="0">
                    <a:latin typeface="Arial"/>
                    <a:cs typeface="Arial"/>
                  </a:rPr>
                  <a:t>r</a:t>
                </a:r>
                <a:r>
                  <a:rPr sz="1283" spc="4" dirty="0">
                    <a:latin typeface="Arial"/>
                    <a:cs typeface="Arial"/>
                  </a:rPr>
                  <a:t>e</a:t>
                </a:r>
                <a:endParaRPr sz="1283">
                  <a:latin typeface="Arial"/>
                  <a:cs typeface="Arial"/>
                </a:endParaRPr>
              </a:p>
            </p:txBody>
          </p:sp>
        </p:grpSp>
      </p:grpSp>
      <p:sp>
        <p:nvSpPr>
          <p:cNvPr id="87" name="object 87"/>
          <p:cNvSpPr txBox="1">
            <a:spLocks noGrp="1"/>
          </p:cNvSpPr>
          <p:nvPr>
            <p:ph type="dt" sz="half" idx="6"/>
          </p:nvPr>
        </p:nvSpPr>
        <p:spPr>
          <a:xfrm>
            <a:off x="9077894" y="7059420"/>
            <a:ext cx="1379854" cy="34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1" i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60" marR="4344">
              <a:lnSpc>
                <a:spcPts val="1112"/>
              </a:lnSpc>
              <a:spcBef>
                <a:spcPts val="30"/>
              </a:spcBef>
            </a:pPr>
            <a:r>
              <a:rPr lang="it-IT" spc="10"/>
              <a:t>Elena Baralis  Politecnico di</a:t>
            </a:r>
            <a:r>
              <a:rPr lang="it-IT" spc="-75"/>
              <a:t> </a:t>
            </a:r>
            <a:r>
              <a:rPr lang="it-IT" spc="10"/>
              <a:t>Torino</a:t>
            </a:r>
            <a:endParaRPr spc="9" dirty="0"/>
          </a:p>
        </p:txBody>
      </p:sp>
      <p:sp>
        <p:nvSpPr>
          <p:cNvPr id="88" name="object 88"/>
          <p:cNvSpPr txBox="1">
            <a:spLocks noGrp="1"/>
          </p:cNvSpPr>
          <p:nvPr>
            <p:ph type="sldNum" sz="quarter" idx="7"/>
          </p:nvPr>
        </p:nvSpPr>
        <p:spPr>
          <a:xfrm>
            <a:off x="4152366" y="7167579"/>
            <a:ext cx="2227579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60">
              <a:spcBef>
                <a:spcPts val="21"/>
              </a:spcBef>
            </a:pPr>
            <a:r>
              <a:rPr lang="en-GB" spc="15"/>
              <a:t>DATA </a:t>
            </a:r>
            <a:r>
              <a:rPr lang="en-GB" spc="20"/>
              <a:t>WAREHOUSE: </a:t>
            </a:r>
            <a:r>
              <a:rPr lang="en-GB" spc="15"/>
              <a:t>DESIGN </a:t>
            </a:r>
            <a:r>
              <a:rPr lang="en-GB" spc="10"/>
              <a:t>-</a:t>
            </a:r>
            <a:r>
              <a:rPr lang="en-GB" spc="-135"/>
              <a:t> </a:t>
            </a:r>
            <a:fld id="{81D60167-4931-47E6-BA6A-407CBD079E47}" type="slidenum">
              <a:rPr spc="15" smtClean="0"/>
              <a:pPr marL="12700">
                <a:spcBef>
                  <a:spcPts val="25"/>
                </a:spcBef>
              </a:pPr>
              <a:t>12</a:t>
            </a:fld>
            <a:endParaRPr spc="13" dirty="0"/>
          </a:p>
        </p:txBody>
      </p:sp>
      <p:sp>
        <p:nvSpPr>
          <p:cNvPr id="89" name="object 89"/>
          <p:cNvSpPr txBox="1">
            <a:spLocks noGrp="1"/>
          </p:cNvSpPr>
          <p:nvPr>
            <p:ph type="ftr" sz="quarter" idx="5"/>
          </p:nvPr>
        </p:nvSpPr>
        <p:spPr>
          <a:xfrm>
            <a:off x="523747" y="7187420"/>
            <a:ext cx="202692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1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60">
              <a:spcBef>
                <a:spcPts val="21"/>
              </a:spcBef>
            </a:pPr>
            <a:r>
              <a:rPr lang="en-GB" spc="5"/>
              <a:t>Copyright </a:t>
            </a:r>
            <a:r>
              <a:rPr lang="en-GB" spc="15"/>
              <a:t>– </a:t>
            </a:r>
            <a:r>
              <a:rPr lang="en-GB"/>
              <a:t>All </a:t>
            </a:r>
            <a:r>
              <a:rPr lang="en-GB" spc="10"/>
              <a:t>rights</a:t>
            </a:r>
            <a:r>
              <a:rPr lang="en-GB" spc="15"/>
              <a:t> </a:t>
            </a:r>
            <a:r>
              <a:rPr lang="en-GB" spc="10"/>
              <a:t>reserved</a:t>
            </a:r>
            <a:endParaRPr spc="9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DFM “Sales”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DFM “Sales”</a:t>
            </a:r>
          </a:p>
        </p:txBody>
      </p:sp>
      <p:pic>
        <p:nvPicPr>
          <p:cNvPr id="2050" name="Picture 2" descr="DFM “Sales”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268760"/>
            <a:ext cx="6262068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Star ‘Sales’ Schema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 ‘Sales’ Schema</a:t>
            </a:r>
          </a:p>
        </p:txBody>
      </p:sp>
      <p:pic>
        <p:nvPicPr>
          <p:cNvPr id="3074" name="Picture 2" descr="Star ‘Sales’ Schem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905000"/>
            <a:ext cx="7416824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Snowflake ‘Sales’ Schema</a:t>
            </a:r>
          </a:p>
        </p:txBody>
      </p:sp>
      <p:pic>
        <p:nvPicPr>
          <p:cNvPr id="4098" name="Picture 2" descr="Snowflake ‘Sales’ Schem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12776"/>
            <a:ext cx="7272808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Snowflake Schema Sale</a:t>
            </a:r>
          </a:p>
        </p:txBody>
      </p:sp>
      <p:pic>
        <p:nvPicPr>
          <p:cNvPr id="5122" name="Picture 2" descr="Relational Snowflake Schema Sa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12776"/>
            <a:ext cx="6912768" cy="4032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Fact Constellation Schema</a:t>
            </a:r>
          </a:p>
        </p:txBody>
      </p:sp>
      <p:pic>
        <p:nvPicPr>
          <p:cNvPr id="1026" name="Picture 2" descr=" FACT CONSTELLATION SCHEM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556792"/>
            <a:ext cx="6896100" cy="48577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DMQL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DMQL: A Data Mining Query Language for Relational Databases (Han et al, Simon Fraser University)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Data warehouses and data marts can be defined  by cube definition and dimension definition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DMQL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Create and manipulate data mining models through a SQL-based interface (“Command-driven” data mining)</a:t>
            </a:r>
          </a:p>
          <a:p>
            <a:pPr>
              <a:lnSpc>
                <a:spcPct val="90000"/>
              </a:lnSpc>
            </a:pPr>
            <a:r>
              <a:rPr lang="en-US" sz="2800"/>
              <a:t>Abstract away the data mining particulars</a:t>
            </a:r>
          </a:p>
          <a:p>
            <a:pPr>
              <a:lnSpc>
                <a:spcPct val="90000"/>
              </a:lnSpc>
            </a:pPr>
            <a:r>
              <a:rPr lang="en-US" sz="2800"/>
              <a:t>Data mining should be performed on data in the database (should not need to export to a special-purpose environment)</a:t>
            </a:r>
          </a:p>
          <a:p>
            <a:pPr>
              <a:lnSpc>
                <a:spcPct val="90000"/>
              </a:lnSpc>
            </a:pPr>
            <a:r>
              <a:rPr lang="en-US" sz="2800"/>
              <a:t>Approaches differ on what kinds of models should be created, and what operations we should be able to perform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2" y="114300"/>
            <a:ext cx="8485188" cy="793750"/>
          </a:xfrm>
        </p:spPr>
        <p:txBody>
          <a:bodyPr/>
          <a:lstStyle/>
          <a:p>
            <a:r>
              <a:rPr lang="en-GB"/>
              <a:t>Data Warehouse Process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30214" y="1484784"/>
            <a:ext cx="8713788" cy="5256213"/>
          </a:xfrm>
          <a:noFill/>
        </p:spPr>
        <p:txBody>
          <a:bodyPr/>
          <a:lstStyle/>
          <a:p>
            <a:r>
              <a:rPr lang="en-GB" dirty="0"/>
              <a:t>From a functional point of view, the data warehouse-process consists of three phases: </a:t>
            </a:r>
          </a:p>
          <a:p>
            <a:pPr lvl="1"/>
            <a:r>
              <a:rPr lang="en-GB" sz="2000" dirty="0"/>
              <a:t>The </a:t>
            </a:r>
            <a:r>
              <a:rPr lang="en-GB" sz="2000" dirty="0">
                <a:solidFill>
                  <a:schemeClr val="tx2"/>
                </a:solidFill>
              </a:rPr>
              <a:t>first phase</a:t>
            </a:r>
            <a:r>
              <a:rPr lang="en-GB" sz="2000" dirty="0"/>
              <a:t> encompasses typical issues concerning distributed heterogeneous information integration, such as inconsistent data, incompatible data structures, data granularity, etc., …</a:t>
            </a:r>
            <a:r>
              <a:rPr lang="en-GB" sz="2000" i="1" dirty="0"/>
              <a:t>known as </a:t>
            </a:r>
            <a:r>
              <a:rPr lang="en-GB" sz="2000" i="1" dirty="0">
                <a:solidFill>
                  <a:srgbClr val="FF0000"/>
                </a:solidFill>
              </a:rPr>
              <a:t>ETL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The second phase, </a:t>
            </a:r>
            <a:r>
              <a:rPr lang="en-GB" sz="2000" dirty="0"/>
              <a:t>encompasses typical issues concerning  the conceptual </a:t>
            </a:r>
            <a:r>
              <a:rPr lang="en-US" sz="2000" dirty="0"/>
              <a:t>design of a DWH. DWH design requires techniques completely different from those adopted for operational information systems.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endParaRPr lang="en-GB" sz="2000" dirty="0"/>
          </a:p>
          <a:p>
            <a:pPr lvl="1"/>
            <a:r>
              <a:rPr lang="en-GB" sz="2000" dirty="0"/>
              <a:t> The </a:t>
            </a:r>
            <a:r>
              <a:rPr lang="en-GB" sz="2000" dirty="0">
                <a:solidFill>
                  <a:srgbClr val="FF0000"/>
                </a:solidFill>
              </a:rPr>
              <a:t>third phase </a:t>
            </a:r>
            <a:r>
              <a:rPr lang="en-GB" sz="2000" dirty="0"/>
              <a:t>requires capabilities of aggregate navigation, optimization of complex queries, friendly visual interface to be used for On-Line Analytical Processing (OLAP) and data mining.</a:t>
            </a:r>
          </a:p>
          <a:p>
            <a:pPr lvl="1">
              <a:buFont typeface="Zapf Dingbats" charset="2"/>
              <a:buNone/>
            </a:pPr>
            <a:endParaRPr lang="en-GB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458200" cy="6096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/>
              <a:t>Cube Definition Syntax in DMQL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8229600" cy="4800600"/>
          </a:xfrm>
          <a:noFill/>
          <a:ln/>
        </p:spPr>
        <p:txBody>
          <a:bodyPr lIns="92075" tIns="46038" rIns="92075" bIns="46038"/>
          <a:lstStyle/>
          <a:p>
            <a:r>
              <a:rPr lang="en-US" sz="2800" dirty="0"/>
              <a:t>Cube Definition (Fact Table)</a:t>
            </a:r>
          </a:p>
          <a:p>
            <a:pPr lvl="1">
              <a:buFont typeface="Wingdings" pitchFamily="2" charset="2"/>
              <a:buNone/>
            </a:pPr>
            <a:r>
              <a:rPr lang="en-US" sz="2400" dirty="0">
                <a:solidFill>
                  <a:schemeClr val="hlink"/>
                </a:solidFill>
              </a:rPr>
              <a:t>define cube</a:t>
            </a:r>
            <a:r>
              <a:rPr lang="en-US" sz="2400" dirty="0"/>
              <a:t> &lt;</a:t>
            </a:r>
            <a:r>
              <a:rPr lang="en-US" sz="2400" dirty="0" err="1"/>
              <a:t>cube_name</a:t>
            </a:r>
            <a:r>
              <a:rPr lang="en-US" sz="2400" dirty="0"/>
              <a:t>&gt; [&lt;</a:t>
            </a:r>
            <a:r>
              <a:rPr lang="en-US" sz="2400" dirty="0" err="1"/>
              <a:t>dimension_list</a:t>
            </a:r>
            <a:r>
              <a:rPr lang="en-US" sz="2400" dirty="0"/>
              <a:t>&gt;]:         &lt;</a:t>
            </a:r>
            <a:r>
              <a:rPr lang="en-US" sz="2400" dirty="0" err="1"/>
              <a:t>measure_list</a:t>
            </a:r>
            <a:r>
              <a:rPr lang="en-US" sz="2400" dirty="0"/>
              <a:t>&gt;</a:t>
            </a:r>
          </a:p>
          <a:p>
            <a:pPr lvl="1">
              <a:buFont typeface="Wingdings" pitchFamily="2" charset="2"/>
              <a:buNone/>
            </a:pPr>
            <a:endParaRPr lang="en-US" sz="2400" dirty="0"/>
          </a:p>
          <a:p>
            <a:r>
              <a:rPr lang="en-US" sz="2800" dirty="0"/>
              <a:t>Dimension Definition (Dimension Table)</a:t>
            </a:r>
            <a:endParaRPr lang="en-US" sz="2800" b="1" dirty="0"/>
          </a:p>
          <a:p>
            <a:pPr lvl="1">
              <a:buFont typeface="Wingdings" pitchFamily="2" charset="2"/>
              <a:buNone/>
            </a:pPr>
            <a:r>
              <a:rPr lang="en-US" sz="2400" dirty="0">
                <a:solidFill>
                  <a:schemeClr val="hlink"/>
                </a:solidFill>
              </a:rPr>
              <a:t>define dimension</a:t>
            </a:r>
            <a:r>
              <a:rPr lang="en-US" sz="2400" dirty="0"/>
              <a:t> &lt;</a:t>
            </a:r>
            <a:r>
              <a:rPr lang="en-US" sz="2400" dirty="0" err="1"/>
              <a:t>dimension_name</a:t>
            </a:r>
            <a:r>
              <a:rPr lang="en-US" sz="2400" dirty="0"/>
              <a:t>&gt; </a:t>
            </a:r>
            <a:r>
              <a:rPr lang="en-US" sz="2400" dirty="0">
                <a:solidFill>
                  <a:schemeClr val="hlink"/>
                </a:solidFill>
              </a:rPr>
              <a:t>as</a:t>
            </a:r>
            <a:r>
              <a:rPr lang="en-US" sz="2400" dirty="0"/>
              <a:t> (&lt;</a:t>
            </a:r>
            <a:r>
              <a:rPr lang="en-US" sz="2400" dirty="0" err="1"/>
              <a:t>attribute_or_subdimension_list</a:t>
            </a:r>
            <a:r>
              <a:rPr lang="en-US" sz="2400" dirty="0"/>
              <a:t>&gt;)</a:t>
            </a:r>
          </a:p>
          <a:p>
            <a:pPr lvl="2">
              <a:buFontTx/>
              <a:buNone/>
            </a:pPr>
            <a:endParaRPr lang="en-US" sz="2000" dirty="0"/>
          </a:p>
        </p:txBody>
      </p:sp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8610600" cy="762000"/>
          </a:xfrm>
        </p:spPr>
        <p:txBody>
          <a:bodyPr/>
          <a:lstStyle/>
          <a:p>
            <a:r>
              <a:rPr lang="en-US" dirty="0"/>
              <a:t>Defining Snowflake Schema</a:t>
            </a:r>
            <a:br>
              <a:rPr lang="en-US" dirty="0"/>
            </a:br>
            <a:r>
              <a:rPr lang="en-US" dirty="0"/>
              <a:t>in DMQL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838" y="2095500"/>
            <a:ext cx="8037512" cy="3937000"/>
          </a:xfrm>
        </p:spPr>
        <p:txBody>
          <a:bodyPr/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hlink"/>
                </a:solidFill>
              </a:rPr>
              <a:t>define cube</a:t>
            </a:r>
            <a:r>
              <a:rPr lang="en-US" sz="2000" dirty="0"/>
              <a:t> </a:t>
            </a:r>
            <a:r>
              <a:rPr lang="en-US" sz="2000" dirty="0" err="1"/>
              <a:t>sales_snowflake</a:t>
            </a:r>
            <a:r>
              <a:rPr lang="en-US" sz="2000" dirty="0"/>
              <a:t> [time, item, branch, location]: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sz="1800" dirty="0" err="1">
                <a:solidFill>
                  <a:srgbClr val="006666"/>
                </a:solidFill>
              </a:rPr>
              <a:t>dollars_sold</a:t>
            </a:r>
            <a:r>
              <a:rPr lang="en-US" sz="1800" dirty="0">
                <a:solidFill>
                  <a:srgbClr val="006666"/>
                </a:solidFill>
              </a:rPr>
              <a:t> = sum(</a:t>
            </a:r>
            <a:r>
              <a:rPr lang="en-US" sz="1800" dirty="0" err="1">
                <a:solidFill>
                  <a:srgbClr val="006666"/>
                </a:solidFill>
              </a:rPr>
              <a:t>sales_in_dollars</a:t>
            </a:r>
            <a:r>
              <a:rPr lang="en-US" sz="1800" dirty="0">
                <a:solidFill>
                  <a:srgbClr val="006666"/>
                </a:solidFill>
              </a:rPr>
              <a:t>), </a:t>
            </a:r>
            <a:r>
              <a:rPr lang="en-US" sz="1800" i="1" dirty="0" err="1">
                <a:solidFill>
                  <a:schemeClr val="hlink"/>
                </a:solidFill>
              </a:rPr>
              <a:t>avg_sales</a:t>
            </a:r>
            <a:r>
              <a:rPr lang="en-US" sz="1800" i="1" dirty="0">
                <a:solidFill>
                  <a:schemeClr val="hlink"/>
                </a:solidFill>
              </a:rPr>
              <a:t> = </a:t>
            </a:r>
            <a:r>
              <a:rPr lang="en-US" sz="1800" i="1" dirty="0" err="1">
                <a:solidFill>
                  <a:schemeClr val="hlink"/>
                </a:solidFill>
              </a:rPr>
              <a:t>avg</a:t>
            </a:r>
            <a:r>
              <a:rPr lang="en-US" sz="1800" i="1" dirty="0">
                <a:solidFill>
                  <a:schemeClr val="hlink"/>
                </a:solidFill>
              </a:rPr>
              <a:t>(</a:t>
            </a:r>
            <a:r>
              <a:rPr lang="en-US" sz="1800" i="1" dirty="0" err="1">
                <a:solidFill>
                  <a:schemeClr val="hlink"/>
                </a:solidFill>
              </a:rPr>
              <a:t>sales_in_dollars</a:t>
            </a:r>
            <a:r>
              <a:rPr lang="en-US" sz="1800" i="1" dirty="0">
                <a:solidFill>
                  <a:schemeClr val="hlink"/>
                </a:solidFill>
              </a:rPr>
              <a:t>),</a:t>
            </a:r>
            <a:r>
              <a:rPr lang="en-US" sz="1800" dirty="0">
                <a:solidFill>
                  <a:srgbClr val="006666"/>
                </a:solidFill>
              </a:rPr>
              <a:t> </a:t>
            </a:r>
            <a:r>
              <a:rPr lang="en-US" sz="1800" dirty="0" err="1">
                <a:solidFill>
                  <a:srgbClr val="006666"/>
                </a:solidFill>
              </a:rPr>
              <a:t>units_sold</a:t>
            </a:r>
            <a:r>
              <a:rPr lang="en-US" sz="1800" dirty="0">
                <a:solidFill>
                  <a:srgbClr val="006666"/>
                </a:solidFill>
              </a:rPr>
              <a:t> = count(*)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hlink"/>
                </a:solidFill>
              </a:rPr>
              <a:t>define dimension</a:t>
            </a:r>
            <a:r>
              <a:rPr lang="en-US" sz="2000" dirty="0"/>
              <a:t> time </a:t>
            </a:r>
            <a:r>
              <a:rPr lang="en-US" sz="2000" dirty="0">
                <a:solidFill>
                  <a:schemeClr val="hlink"/>
                </a:solidFill>
              </a:rPr>
              <a:t>as </a:t>
            </a:r>
            <a:r>
              <a:rPr lang="en-US" sz="2000" dirty="0"/>
              <a:t>(time_key, day, day_of_week, month, quarter, year)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hlink"/>
                </a:solidFill>
              </a:rPr>
              <a:t>define dimension </a:t>
            </a:r>
            <a:r>
              <a:rPr lang="en-US" sz="2000" dirty="0"/>
              <a:t>item </a:t>
            </a:r>
            <a:r>
              <a:rPr lang="en-US" sz="2000" dirty="0">
                <a:solidFill>
                  <a:schemeClr val="hlink"/>
                </a:solidFill>
              </a:rPr>
              <a:t>as </a:t>
            </a:r>
            <a:r>
              <a:rPr lang="en-US" sz="2000" dirty="0"/>
              <a:t>(item_key, item_name, brand, type, </a:t>
            </a:r>
            <a:r>
              <a:rPr lang="en-US" sz="2000" dirty="0">
                <a:solidFill>
                  <a:schemeClr val="tx2"/>
                </a:solidFill>
              </a:rPr>
              <a:t>supplier(</a:t>
            </a:r>
            <a:r>
              <a:rPr lang="en-US" sz="2000" dirty="0" err="1">
                <a:solidFill>
                  <a:schemeClr val="tx2"/>
                </a:solidFill>
              </a:rPr>
              <a:t>supplier_key</a:t>
            </a:r>
            <a:r>
              <a:rPr lang="en-US" sz="2000" dirty="0">
                <a:solidFill>
                  <a:schemeClr val="tx2"/>
                </a:solidFill>
              </a:rPr>
              <a:t>, supplier_type))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hlink"/>
                </a:solidFill>
              </a:rPr>
              <a:t>define dimension </a:t>
            </a:r>
            <a:r>
              <a:rPr lang="en-US" sz="2000" dirty="0"/>
              <a:t>branch </a:t>
            </a:r>
            <a:r>
              <a:rPr lang="en-US" sz="2000" dirty="0">
                <a:solidFill>
                  <a:schemeClr val="hlink"/>
                </a:solidFill>
              </a:rPr>
              <a:t>as</a:t>
            </a:r>
            <a:r>
              <a:rPr lang="en-US" sz="2000" dirty="0"/>
              <a:t> (branch_key, branch_name, branch_type)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hlink"/>
                </a:solidFill>
              </a:rPr>
              <a:t>define dimension</a:t>
            </a:r>
            <a:r>
              <a:rPr lang="en-US" sz="2000" dirty="0"/>
              <a:t> location </a:t>
            </a:r>
            <a:r>
              <a:rPr lang="en-US" sz="2000" dirty="0">
                <a:solidFill>
                  <a:schemeClr val="hlink"/>
                </a:solidFill>
              </a:rPr>
              <a:t>as</a:t>
            </a:r>
            <a:r>
              <a:rPr lang="en-US" sz="2000" dirty="0"/>
              <a:t> (location_key, street, </a:t>
            </a:r>
            <a:r>
              <a:rPr lang="en-US" sz="2000" dirty="0">
                <a:solidFill>
                  <a:schemeClr val="tx2"/>
                </a:solidFill>
              </a:rPr>
              <a:t>city(</a:t>
            </a:r>
            <a:r>
              <a:rPr lang="en-US" sz="2000" dirty="0" err="1">
                <a:solidFill>
                  <a:schemeClr val="tx2"/>
                </a:solidFill>
              </a:rPr>
              <a:t>city_key</a:t>
            </a:r>
            <a:r>
              <a:rPr lang="en-US" sz="2000" dirty="0">
                <a:solidFill>
                  <a:schemeClr val="tx2"/>
                </a:solidFill>
              </a:rPr>
              <a:t>, province_or_state, country))</a:t>
            </a:r>
          </a:p>
        </p:txBody>
      </p:sp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8001000" cy="838200"/>
          </a:xfrm>
        </p:spPr>
        <p:txBody>
          <a:bodyPr/>
          <a:lstStyle/>
          <a:p>
            <a:r>
              <a:rPr lang="en-US" dirty="0"/>
              <a:t>Defining Fact Constellation</a:t>
            </a:r>
            <a:br>
              <a:rPr lang="en-US" dirty="0"/>
            </a:br>
            <a:r>
              <a:rPr lang="en-US" dirty="0"/>
              <a:t>in DMQL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08720"/>
            <a:ext cx="8731696" cy="5772472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hlink"/>
                </a:solidFill>
              </a:rPr>
              <a:t>define cube</a:t>
            </a:r>
            <a:r>
              <a:rPr lang="en-US" sz="1800" dirty="0"/>
              <a:t> sales [time, item, branch, location]: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 dirty="0" err="1">
                <a:solidFill>
                  <a:srgbClr val="006666"/>
                </a:solidFill>
              </a:rPr>
              <a:t>dollars_sold</a:t>
            </a:r>
            <a:r>
              <a:rPr lang="en-US" sz="1600" dirty="0">
                <a:solidFill>
                  <a:srgbClr val="006666"/>
                </a:solidFill>
              </a:rPr>
              <a:t> = sum(</a:t>
            </a:r>
            <a:r>
              <a:rPr lang="en-US" sz="1600" dirty="0" err="1">
                <a:solidFill>
                  <a:srgbClr val="006666"/>
                </a:solidFill>
              </a:rPr>
              <a:t>sales_in_dollars</a:t>
            </a:r>
            <a:r>
              <a:rPr lang="en-US" sz="1600" dirty="0">
                <a:solidFill>
                  <a:srgbClr val="006666"/>
                </a:solidFill>
              </a:rPr>
              <a:t>), </a:t>
            </a:r>
            <a:r>
              <a:rPr lang="en-US" sz="1600" dirty="0" err="1">
                <a:solidFill>
                  <a:srgbClr val="006666"/>
                </a:solidFill>
              </a:rPr>
              <a:t>avg_sales</a:t>
            </a:r>
            <a:r>
              <a:rPr lang="en-US" sz="1600" dirty="0">
                <a:solidFill>
                  <a:srgbClr val="006666"/>
                </a:solidFill>
              </a:rPr>
              <a:t> = avg(</a:t>
            </a:r>
            <a:r>
              <a:rPr lang="en-US" sz="1600" dirty="0" err="1">
                <a:solidFill>
                  <a:srgbClr val="006666"/>
                </a:solidFill>
              </a:rPr>
              <a:t>sales_in_dollars</a:t>
            </a:r>
            <a:r>
              <a:rPr lang="en-US" sz="1600" dirty="0">
                <a:solidFill>
                  <a:srgbClr val="006666"/>
                </a:solidFill>
              </a:rPr>
              <a:t>), </a:t>
            </a:r>
            <a:r>
              <a:rPr lang="en-US" sz="1600" dirty="0" err="1">
                <a:solidFill>
                  <a:srgbClr val="006666"/>
                </a:solidFill>
              </a:rPr>
              <a:t>units_sold</a:t>
            </a:r>
            <a:r>
              <a:rPr lang="en-US" sz="1600" dirty="0">
                <a:solidFill>
                  <a:srgbClr val="006666"/>
                </a:solidFill>
              </a:rPr>
              <a:t> = count(*)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hlink"/>
                </a:solidFill>
              </a:rPr>
              <a:t>define dimension</a:t>
            </a:r>
            <a:r>
              <a:rPr lang="en-US" sz="1800" dirty="0"/>
              <a:t> time </a:t>
            </a:r>
            <a:r>
              <a:rPr lang="en-US" sz="1800" dirty="0">
                <a:solidFill>
                  <a:schemeClr val="hlink"/>
                </a:solidFill>
              </a:rPr>
              <a:t>as </a:t>
            </a:r>
            <a:r>
              <a:rPr lang="en-US" sz="1800" dirty="0"/>
              <a:t>(time_key, day, day_of_week, month, quarter, year)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hlink"/>
                </a:solidFill>
              </a:rPr>
              <a:t>define dimension </a:t>
            </a:r>
            <a:r>
              <a:rPr lang="en-US" sz="1800" dirty="0"/>
              <a:t>item </a:t>
            </a:r>
            <a:r>
              <a:rPr lang="en-US" sz="1800" dirty="0">
                <a:solidFill>
                  <a:schemeClr val="hlink"/>
                </a:solidFill>
              </a:rPr>
              <a:t>as </a:t>
            </a:r>
            <a:r>
              <a:rPr lang="en-US" sz="1800" dirty="0"/>
              <a:t>(item_key, item_name, brand, type, supplier_type)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hlink"/>
                </a:solidFill>
              </a:rPr>
              <a:t>define dimension </a:t>
            </a:r>
            <a:r>
              <a:rPr lang="en-US" sz="1800" dirty="0"/>
              <a:t>branch </a:t>
            </a:r>
            <a:r>
              <a:rPr lang="en-US" sz="1800" dirty="0">
                <a:solidFill>
                  <a:schemeClr val="hlink"/>
                </a:solidFill>
              </a:rPr>
              <a:t>as</a:t>
            </a:r>
            <a:r>
              <a:rPr lang="en-US" sz="1800" dirty="0"/>
              <a:t> (branch_key, branch_name, branch_type)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hlink"/>
                </a:solidFill>
              </a:rPr>
              <a:t>define dimension</a:t>
            </a:r>
            <a:r>
              <a:rPr lang="en-US" sz="1800" dirty="0"/>
              <a:t> location </a:t>
            </a:r>
            <a:r>
              <a:rPr lang="en-US" sz="1800" dirty="0">
                <a:solidFill>
                  <a:schemeClr val="hlink"/>
                </a:solidFill>
              </a:rPr>
              <a:t>as</a:t>
            </a:r>
            <a:r>
              <a:rPr lang="en-US" sz="1800" dirty="0"/>
              <a:t> (location_key, street, city, province_or_state, country)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hlink"/>
                </a:solidFill>
              </a:rPr>
              <a:t>define cube</a:t>
            </a:r>
            <a:r>
              <a:rPr lang="en-US" sz="1800" dirty="0"/>
              <a:t> shipping [time, item, shipper, from_location, to_location]: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 dirty="0" err="1">
                <a:solidFill>
                  <a:srgbClr val="006666"/>
                </a:solidFill>
              </a:rPr>
              <a:t>dollar_cost</a:t>
            </a:r>
            <a:r>
              <a:rPr lang="en-US" sz="1600" dirty="0">
                <a:solidFill>
                  <a:srgbClr val="006666"/>
                </a:solidFill>
              </a:rPr>
              <a:t> = sum(</a:t>
            </a:r>
            <a:r>
              <a:rPr lang="en-US" sz="1600" dirty="0" err="1">
                <a:solidFill>
                  <a:srgbClr val="006666"/>
                </a:solidFill>
              </a:rPr>
              <a:t>cost_in_dollars</a:t>
            </a:r>
            <a:r>
              <a:rPr lang="en-US" sz="1600" dirty="0">
                <a:solidFill>
                  <a:srgbClr val="006666"/>
                </a:solidFill>
              </a:rPr>
              <a:t>), </a:t>
            </a:r>
            <a:r>
              <a:rPr lang="en-US" sz="1600" dirty="0" err="1">
                <a:solidFill>
                  <a:srgbClr val="006666"/>
                </a:solidFill>
              </a:rPr>
              <a:t>unit_shipped</a:t>
            </a:r>
            <a:r>
              <a:rPr lang="en-US" sz="1600" dirty="0">
                <a:solidFill>
                  <a:srgbClr val="006666"/>
                </a:solidFill>
              </a:rPr>
              <a:t> = count(*)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hlink"/>
                </a:solidFill>
              </a:rPr>
              <a:t>define dimension</a:t>
            </a:r>
            <a:r>
              <a:rPr lang="en-US" sz="1800" dirty="0"/>
              <a:t> time </a:t>
            </a:r>
            <a:r>
              <a:rPr lang="en-US" sz="1800" dirty="0">
                <a:solidFill>
                  <a:schemeClr val="hlink"/>
                </a:solidFill>
              </a:rPr>
              <a:t>as </a:t>
            </a:r>
            <a:r>
              <a:rPr lang="en-US" sz="1800" dirty="0"/>
              <a:t>time </a:t>
            </a:r>
            <a:r>
              <a:rPr lang="en-US" sz="1800" dirty="0">
                <a:solidFill>
                  <a:schemeClr val="hlink"/>
                </a:solidFill>
              </a:rPr>
              <a:t>in cube</a:t>
            </a:r>
            <a:r>
              <a:rPr lang="en-US" sz="1800" dirty="0"/>
              <a:t> sales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hlink"/>
                </a:solidFill>
              </a:rPr>
              <a:t>define dimension </a:t>
            </a:r>
            <a:r>
              <a:rPr lang="en-US" sz="1800" dirty="0"/>
              <a:t>item </a:t>
            </a:r>
            <a:r>
              <a:rPr lang="en-US" sz="1800" dirty="0">
                <a:solidFill>
                  <a:schemeClr val="hlink"/>
                </a:solidFill>
              </a:rPr>
              <a:t>as </a:t>
            </a:r>
            <a:r>
              <a:rPr lang="en-US" sz="1800" dirty="0"/>
              <a:t>item </a:t>
            </a:r>
            <a:r>
              <a:rPr lang="en-US" sz="1800" dirty="0">
                <a:solidFill>
                  <a:schemeClr val="hlink"/>
                </a:solidFill>
              </a:rPr>
              <a:t>in cube</a:t>
            </a:r>
            <a:r>
              <a:rPr lang="en-US" sz="1800" dirty="0"/>
              <a:t> sales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hlink"/>
                </a:solidFill>
              </a:rPr>
              <a:t>define dimension </a:t>
            </a:r>
            <a:r>
              <a:rPr lang="en-US" sz="1800" dirty="0"/>
              <a:t>shipper </a:t>
            </a:r>
            <a:r>
              <a:rPr lang="en-US" sz="1800" dirty="0">
                <a:solidFill>
                  <a:schemeClr val="hlink"/>
                </a:solidFill>
              </a:rPr>
              <a:t>as</a:t>
            </a:r>
            <a:r>
              <a:rPr lang="en-US" sz="1800" dirty="0"/>
              <a:t> (shipper_key, shipper_name, location</a:t>
            </a:r>
            <a:r>
              <a:rPr lang="en-US" sz="1800" dirty="0">
                <a:solidFill>
                  <a:schemeClr val="hlink"/>
                </a:solidFill>
              </a:rPr>
              <a:t> as</a:t>
            </a:r>
            <a:r>
              <a:rPr lang="en-US" sz="1800" dirty="0"/>
              <a:t> location </a:t>
            </a:r>
            <a:r>
              <a:rPr lang="en-US" sz="1800" dirty="0">
                <a:solidFill>
                  <a:schemeClr val="hlink"/>
                </a:solidFill>
              </a:rPr>
              <a:t>in cube</a:t>
            </a:r>
            <a:r>
              <a:rPr lang="en-US" sz="1800" dirty="0"/>
              <a:t> sales, shipper_type)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hlink"/>
                </a:solidFill>
              </a:rPr>
              <a:t>define dimension</a:t>
            </a:r>
            <a:r>
              <a:rPr lang="en-US" sz="1800" dirty="0"/>
              <a:t> from_location </a:t>
            </a:r>
            <a:r>
              <a:rPr lang="en-US" sz="1800" dirty="0">
                <a:solidFill>
                  <a:schemeClr val="hlink"/>
                </a:solidFill>
              </a:rPr>
              <a:t>as</a:t>
            </a:r>
            <a:r>
              <a:rPr lang="en-US" sz="1800" dirty="0"/>
              <a:t> location </a:t>
            </a:r>
            <a:r>
              <a:rPr lang="en-US" sz="1800" dirty="0">
                <a:solidFill>
                  <a:schemeClr val="hlink"/>
                </a:solidFill>
              </a:rPr>
              <a:t>in cube</a:t>
            </a:r>
            <a:r>
              <a:rPr lang="en-US" sz="1800" dirty="0"/>
              <a:t> sales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hlink"/>
                </a:solidFill>
              </a:rPr>
              <a:t>define dimension</a:t>
            </a:r>
            <a:r>
              <a:rPr lang="en-US" sz="1800" dirty="0"/>
              <a:t> to_location </a:t>
            </a:r>
            <a:r>
              <a:rPr lang="en-US" sz="1800" dirty="0">
                <a:solidFill>
                  <a:schemeClr val="hlink"/>
                </a:solidFill>
              </a:rPr>
              <a:t>as</a:t>
            </a:r>
            <a:r>
              <a:rPr lang="en-US" sz="1800" dirty="0"/>
              <a:t> location </a:t>
            </a:r>
            <a:r>
              <a:rPr lang="en-US" sz="1800" dirty="0">
                <a:solidFill>
                  <a:schemeClr val="hlink"/>
                </a:solidFill>
              </a:rPr>
              <a:t>in cube</a:t>
            </a:r>
            <a:r>
              <a:rPr lang="en-US" sz="1800" dirty="0"/>
              <a:t> sales</a:t>
            </a:r>
          </a:p>
        </p:txBody>
      </p:sp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val 1026"/>
          <p:cNvSpPr>
            <a:spLocks noChangeArrowheads="1"/>
          </p:cNvSpPr>
          <p:nvPr/>
        </p:nvSpPr>
        <p:spPr bwMode="auto">
          <a:xfrm rot="-5399701">
            <a:off x="1371600" y="1524000"/>
            <a:ext cx="762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123" name="Oval 1027"/>
          <p:cNvSpPr>
            <a:spLocks noChangeArrowheads="1"/>
          </p:cNvSpPr>
          <p:nvPr/>
        </p:nvSpPr>
        <p:spPr bwMode="auto">
          <a:xfrm>
            <a:off x="914400" y="1981200"/>
            <a:ext cx="762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127" name="Oval 1031"/>
          <p:cNvSpPr>
            <a:spLocks noChangeArrowheads="1"/>
          </p:cNvSpPr>
          <p:nvPr/>
        </p:nvSpPr>
        <p:spPr bwMode="auto">
          <a:xfrm>
            <a:off x="838200" y="1524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128" name="Rectangle 1032"/>
          <p:cNvSpPr>
            <a:spLocks noChangeArrowheads="1"/>
          </p:cNvSpPr>
          <p:nvPr/>
        </p:nvSpPr>
        <p:spPr bwMode="auto">
          <a:xfrm>
            <a:off x="1371600" y="1600200"/>
            <a:ext cx="7162800" cy="762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129" name="Rectangle 1033"/>
          <p:cNvSpPr>
            <a:spLocks noChangeArrowheads="1"/>
          </p:cNvSpPr>
          <p:nvPr/>
        </p:nvSpPr>
        <p:spPr bwMode="auto">
          <a:xfrm flipH="1">
            <a:off x="914400" y="2057400"/>
            <a:ext cx="76200" cy="44958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130" name="Oval 1034"/>
          <p:cNvSpPr>
            <a:spLocks noChangeArrowheads="1"/>
          </p:cNvSpPr>
          <p:nvPr/>
        </p:nvSpPr>
        <p:spPr bwMode="auto">
          <a:xfrm>
            <a:off x="914400" y="6400800"/>
            <a:ext cx="762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131" name="Oval 1035"/>
          <p:cNvSpPr>
            <a:spLocks noChangeArrowheads="1"/>
          </p:cNvSpPr>
          <p:nvPr/>
        </p:nvSpPr>
        <p:spPr bwMode="auto">
          <a:xfrm rot="-5313353">
            <a:off x="8458200" y="1524000"/>
            <a:ext cx="762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132" name="Line 1036"/>
          <p:cNvSpPr>
            <a:spLocks noChangeShapeType="1"/>
          </p:cNvSpPr>
          <p:nvPr/>
        </p:nvSpPr>
        <p:spPr bwMode="auto">
          <a:xfrm>
            <a:off x="914400" y="2057400"/>
            <a:ext cx="635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133" name="Line 1037"/>
          <p:cNvSpPr>
            <a:spLocks noChangeShapeType="1"/>
          </p:cNvSpPr>
          <p:nvPr/>
        </p:nvSpPr>
        <p:spPr bwMode="auto">
          <a:xfrm>
            <a:off x="914400" y="2057400"/>
            <a:ext cx="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134" name="Line 1038"/>
          <p:cNvSpPr>
            <a:spLocks noChangeShapeType="1"/>
          </p:cNvSpPr>
          <p:nvPr/>
        </p:nvSpPr>
        <p:spPr bwMode="auto">
          <a:xfrm>
            <a:off x="1371600" y="1600200"/>
            <a:ext cx="0" cy="762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135" name="Line 1039"/>
          <p:cNvSpPr>
            <a:spLocks noChangeShapeType="1"/>
          </p:cNvSpPr>
          <p:nvPr/>
        </p:nvSpPr>
        <p:spPr bwMode="auto">
          <a:xfrm>
            <a:off x="1371600" y="1676400"/>
            <a:ext cx="3048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136" name="Line 1040"/>
          <p:cNvSpPr>
            <a:spLocks noChangeShapeType="1"/>
          </p:cNvSpPr>
          <p:nvPr/>
        </p:nvSpPr>
        <p:spPr bwMode="auto">
          <a:xfrm flipH="1">
            <a:off x="1371600" y="1600200"/>
            <a:ext cx="762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138" name="Text Box 1042"/>
          <p:cNvSpPr txBox="1">
            <a:spLocks noChangeArrowheads="1"/>
          </p:cNvSpPr>
          <p:nvPr/>
        </p:nvSpPr>
        <p:spPr bwMode="auto">
          <a:xfrm>
            <a:off x="7832725" y="630078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Tx/>
            </a:pPr>
            <a:endParaRPr lang="en-US" sz="1800" i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39" name="Text Box 1043"/>
          <p:cNvSpPr txBox="1">
            <a:spLocks noChangeArrowheads="1"/>
          </p:cNvSpPr>
          <p:nvPr/>
        </p:nvSpPr>
        <p:spPr bwMode="auto">
          <a:xfrm>
            <a:off x="8366125" y="63023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Tx/>
            </a:pPr>
            <a:endParaRPr lang="en-US" sz="1800" i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40" name="Rectangle 1046"/>
          <p:cNvSpPr>
            <a:spLocks noChangeArrowheads="1"/>
          </p:cNvSpPr>
          <p:nvPr/>
        </p:nvSpPr>
        <p:spPr bwMode="auto">
          <a:xfrm>
            <a:off x="4479925" y="3048000"/>
            <a:ext cx="1841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Tx/>
            </a:pPr>
            <a:endParaRPr lang="en-US" sz="4400" i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47482" name="Text Box 1050"/>
          <p:cNvSpPr txBox="1">
            <a:spLocks noGrp="1" noChangeArrowheads="1"/>
          </p:cNvSpPr>
          <p:nvPr>
            <p:ph idx="1"/>
          </p:nvPr>
        </p:nvSpPr>
        <p:spPr>
          <a:xfrm>
            <a:off x="1295400" y="2286000"/>
            <a:ext cx="7696200" cy="2895600"/>
          </a:xfrm>
          <a:prstGeom prst="rect">
            <a:avLst/>
          </a:prstGeo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FFFF00"/>
              </a:buClr>
              <a:defRPr/>
            </a:pPr>
            <a:r>
              <a:rPr lang="it-IT" altLang="en-US" sz="2000" b="1"/>
              <a:t>Model </a:t>
            </a:r>
            <a:r>
              <a:rPr lang="it-IT" altLang="en-US" sz="2000"/>
              <a:t>= A semantically closed abstraction of a system</a:t>
            </a:r>
          </a:p>
          <a:p>
            <a:pPr eaLnBrk="1" hangingPunct="1">
              <a:spcBef>
                <a:spcPct val="0"/>
              </a:spcBef>
              <a:buClr>
                <a:srgbClr val="FFFF00"/>
              </a:buClr>
              <a:defRPr/>
            </a:pPr>
            <a:endParaRPr lang="it-IT" altLang="en-US" sz="2000"/>
          </a:p>
          <a:p>
            <a:pPr eaLnBrk="1" hangingPunct="1">
              <a:spcBef>
                <a:spcPct val="0"/>
              </a:spcBef>
              <a:buClr>
                <a:srgbClr val="FFFF00"/>
              </a:buClr>
              <a:defRPr/>
            </a:pPr>
            <a:r>
              <a:rPr lang="it-IT" altLang="en-US" sz="2000" b="1"/>
              <a:t>Meta-model</a:t>
            </a:r>
            <a:r>
              <a:rPr lang="it-IT" altLang="en-US" sz="2000"/>
              <a:t> = A semantic information model</a:t>
            </a:r>
          </a:p>
          <a:p>
            <a:pPr eaLnBrk="1" hangingPunct="1">
              <a:spcBef>
                <a:spcPct val="0"/>
              </a:spcBef>
              <a:buClr>
                <a:srgbClr val="FFFF00"/>
              </a:buClr>
              <a:defRPr/>
            </a:pPr>
            <a:endParaRPr lang="it-IT" altLang="en-US" sz="2000"/>
          </a:p>
          <a:p>
            <a:pPr eaLnBrk="1" hangingPunct="1">
              <a:spcBef>
                <a:spcPct val="0"/>
              </a:spcBef>
              <a:buClr>
                <a:srgbClr val="FFFF00"/>
              </a:buClr>
              <a:defRPr/>
            </a:pPr>
            <a:r>
              <a:rPr lang="it-IT" altLang="en-US" sz="2000" b="1"/>
              <a:t>Meta-metamodel</a:t>
            </a:r>
            <a:r>
              <a:rPr lang="it-IT" altLang="en-US" sz="2000"/>
              <a:t> = The language in which to express </a:t>
            </a:r>
          </a:p>
          <a:p>
            <a:pPr eaLnBrk="1" hangingPunct="1">
              <a:spcBef>
                <a:spcPct val="0"/>
              </a:spcBef>
              <a:buClr>
                <a:srgbClr val="FFFF00"/>
              </a:buClr>
              <a:buFontTx/>
              <a:buNone/>
              <a:defRPr/>
            </a:pPr>
            <a:r>
              <a:rPr lang="it-IT" altLang="en-US" sz="2000"/>
              <a:t>                                    </a:t>
            </a:r>
            <a:r>
              <a:rPr lang="en-US" sz="2000"/>
              <a:t> </a:t>
            </a:r>
            <a:r>
              <a:rPr lang="it-IT" altLang="en-US" sz="2000"/>
              <a:t>meta-models</a:t>
            </a:r>
          </a:p>
          <a:p>
            <a:pPr eaLnBrk="1" hangingPunct="1">
              <a:spcBef>
                <a:spcPct val="0"/>
              </a:spcBef>
              <a:buClr>
                <a:srgbClr val="FFFF00"/>
              </a:buClr>
              <a:buFontTx/>
              <a:buNone/>
              <a:defRPr/>
            </a:pPr>
            <a:endParaRPr lang="it-IT" altLang="en-US" sz="2000"/>
          </a:p>
          <a:p>
            <a:pPr eaLnBrk="1" hangingPunct="1">
              <a:spcBef>
                <a:spcPct val="0"/>
              </a:spcBef>
              <a:buClr>
                <a:srgbClr val="FFFF00"/>
              </a:buClr>
              <a:defRPr/>
            </a:pPr>
            <a:endParaRPr lang="it-IT" altLang="en-US" sz="28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143" name="Text Box 1052"/>
          <p:cNvSpPr txBox="1">
            <a:spLocks noChangeArrowheads="1"/>
          </p:cNvSpPr>
          <p:nvPr/>
        </p:nvSpPr>
        <p:spPr bwMode="auto">
          <a:xfrm>
            <a:off x="1219200" y="4495800"/>
            <a:ext cx="7696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FFFF66"/>
              </a:buClr>
              <a:buFont typeface="Wingdings" pitchFamily="2" charset="2"/>
              <a:buChar char="v"/>
            </a:pPr>
            <a:r>
              <a:rPr lang="en-US" b="1" i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it-IT" altLang="en-US" sz="2000" b="1" i="0">
                <a:solidFill>
                  <a:schemeClr val="tx1"/>
                </a:solidFill>
                <a:latin typeface="Times New Roman" pitchFamily="18" charset="0"/>
              </a:rPr>
              <a:t>Metamodeling</a:t>
            </a:r>
            <a:r>
              <a:rPr lang="it-IT" altLang="en-US" sz="2000" i="0">
                <a:solidFill>
                  <a:schemeClr val="tx1"/>
                </a:solidFill>
                <a:latin typeface="Times New Roman" pitchFamily="18" charset="0"/>
              </a:rPr>
              <a:t> = Is an activity, and this activity produces</a:t>
            </a:r>
          </a:p>
          <a:p>
            <a:r>
              <a:rPr lang="it-IT" altLang="en-US" sz="2000" i="0">
                <a:solidFill>
                  <a:schemeClr val="tx1"/>
                </a:solidFill>
                <a:latin typeface="Times New Roman" pitchFamily="18" charset="0"/>
              </a:rPr>
              <a:t>                              </a:t>
            </a:r>
            <a:r>
              <a:rPr lang="en-US" sz="2000" i="0">
                <a:solidFill>
                  <a:schemeClr val="tx1"/>
                </a:solidFill>
                <a:latin typeface="Times New Roman" pitchFamily="18" charset="0"/>
              </a:rPr>
              <a:t>    </a:t>
            </a:r>
            <a:r>
              <a:rPr lang="it-IT" altLang="en-US" sz="2000" i="0">
                <a:solidFill>
                  <a:schemeClr val="tx1"/>
                </a:solidFill>
                <a:latin typeface="Times New Roman" pitchFamily="18" charset="0"/>
              </a:rPr>
              <a:t>meta-models</a:t>
            </a:r>
            <a:endParaRPr lang="it-IT" altLang="en-US" sz="2000" i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Terminology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val 2"/>
          <p:cNvSpPr>
            <a:spLocks noChangeArrowheads="1"/>
          </p:cNvSpPr>
          <p:nvPr/>
        </p:nvSpPr>
        <p:spPr bwMode="auto">
          <a:xfrm rot="-5399701">
            <a:off x="1371600" y="1524000"/>
            <a:ext cx="762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171" name="Oval 3"/>
          <p:cNvSpPr>
            <a:spLocks noChangeArrowheads="1"/>
          </p:cNvSpPr>
          <p:nvPr/>
        </p:nvSpPr>
        <p:spPr bwMode="auto">
          <a:xfrm>
            <a:off x="914400" y="1981200"/>
            <a:ext cx="762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838200" y="1524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1371600" y="1600200"/>
            <a:ext cx="7162800" cy="762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 flipH="1">
            <a:off x="914400" y="2057400"/>
            <a:ext cx="76200" cy="44958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178" name="Oval 10"/>
          <p:cNvSpPr>
            <a:spLocks noChangeArrowheads="1"/>
          </p:cNvSpPr>
          <p:nvPr/>
        </p:nvSpPr>
        <p:spPr bwMode="auto">
          <a:xfrm>
            <a:off x="914400" y="6400800"/>
            <a:ext cx="762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179" name="Oval 11"/>
          <p:cNvSpPr>
            <a:spLocks noChangeArrowheads="1"/>
          </p:cNvSpPr>
          <p:nvPr/>
        </p:nvSpPr>
        <p:spPr bwMode="auto">
          <a:xfrm rot="-5313353">
            <a:off x="8458200" y="1524000"/>
            <a:ext cx="762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914400" y="2057400"/>
            <a:ext cx="635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914400" y="2057400"/>
            <a:ext cx="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>
            <a:off x="1371600" y="1600200"/>
            <a:ext cx="0" cy="762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>
            <a:off x="1371600" y="1676400"/>
            <a:ext cx="3048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 flipH="1">
            <a:off x="1371600" y="1600200"/>
            <a:ext cx="762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7832725" y="630078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Tx/>
            </a:pPr>
            <a:endParaRPr lang="en-US" sz="1800" i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8366125" y="63023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Tx/>
            </a:pPr>
            <a:endParaRPr lang="en-US" sz="1800" i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188" name="Rectangle 22"/>
          <p:cNvSpPr>
            <a:spLocks noChangeArrowheads="1"/>
          </p:cNvSpPr>
          <p:nvPr/>
        </p:nvSpPr>
        <p:spPr bwMode="auto">
          <a:xfrm>
            <a:off x="4479925" y="3048000"/>
            <a:ext cx="1841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Tx/>
            </a:pPr>
            <a:endParaRPr lang="en-US" sz="4400" i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7190" name="Rectangle 26"/>
          <p:cNvSpPr>
            <a:spLocks noGrp="1" noChangeArrowheads="1"/>
          </p:cNvSpPr>
          <p:nvPr>
            <p:ph sz="half" idx="1"/>
          </p:nvPr>
        </p:nvSpPr>
        <p:spPr>
          <a:xfrm>
            <a:off x="1295400" y="1981200"/>
            <a:ext cx="6629400" cy="8382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rgbClr val="FFFF00"/>
              </a:buClr>
            </a:pPr>
            <a:r>
              <a:rPr lang="it-IT" altLang="en-US" sz="2000"/>
              <a:t>An attempt at describing the world around us for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rgbClr val="FFFF00"/>
              </a:buClr>
              <a:buFontTx/>
              <a:buNone/>
            </a:pPr>
            <a:r>
              <a:rPr lang="it-IT" altLang="en-US" sz="2000"/>
              <a:t>    a particular purpose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rgbClr val="FFFF00"/>
              </a:buClr>
              <a:buFontTx/>
              <a:buNone/>
            </a:pPr>
            <a:r>
              <a:rPr lang="it-IT" altLang="en-US" sz="2000"/>
              <a:t>      </a:t>
            </a:r>
          </a:p>
          <a:p>
            <a:pPr eaLnBrk="1" hangingPunct="1">
              <a:lnSpc>
                <a:spcPct val="90000"/>
              </a:lnSpc>
            </a:pPr>
            <a:endParaRPr lang="it-IT" altLang="en-US" sz="2000"/>
          </a:p>
        </p:txBody>
      </p:sp>
      <p:sp>
        <p:nvSpPr>
          <p:cNvPr id="7191" name="Rectangle 43"/>
          <p:cNvSpPr>
            <a:spLocks noGrp="1" noChangeArrowheads="1"/>
          </p:cNvSpPr>
          <p:nvPr>
            <p:ph sz="half" idx="2"/>
          </p:nvPr>
        </p:nvSpPr>
        <p:spPr>
          <a:xfrm>
            <a:off x="1752600" y="3048000"/>
            <a:ext cx="6858000" cy="27432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  <a:buClr>
                <a:srgbClr val="0066FF"/>
              </a:buClr>
            </a:pPr>
            <a:r>
              <a:rPr lang="it-IT" altLang="en-US" sz="2000" dirty="0"/>
              <a:t>As a schema for data that needs to be exchanged or </a:t>
            </a:r>
          </a:p>
          <a:p>
            <a:pPr eaLnBrk="1" hangingPunct="1">
              <a:spcBef>
                <a:spcPct val="0"/>
              </a:spcBef>
              <a:buClr>
                <a:srgbClr val="FFFF00"/>
              </a:buClr>
              <a:buFontTx/>
              <a:buNone/>
            </a:pPr>
            <a:r>
              <a:rPr lang="it-IT" altLang="en-US" sz="2000" dirty="0"/>
              <a:t>    that needs to be stored</a:t>
            </a:r>
          </a:p>
          <a:p>
            <a:pPr eaLnBrk="1" hangingPunct="1">
              <a:spcBef>
                <a:spcPct val="0"/>
              </a:spcBef>
              <a:buClr>
                <a:srgbClr val="FFFF00"/>
              </a:buClr>
              <a:buFontTx/>
              <a:buNone/>
            </a:pPr>
            <a:endParaRPr lang="it-IT" altLang="en-US" sz="2000" dirty="0"/>
          </a:p>
          <a:p>
            <a:pPr eaLnBrk="1" hangingPunct="1">
              <a:spcBef>
                <a:spcPct val="0"/>
              </a:spcBef>
              <a:buClr>
                <a:srgbClr val="0066FF"/>
              </a:buClr>
            </a:pPr>
            <a:r>
              <a:rPr lang="it-IT" altLang="en-US" sz="2000" dirty="0"/>
              <a:t>As a language that supports a particular methodology or process(the original purpose of the UML meta-model)</a:t>
            </a:r>
          </a:p>
          <a:p>
            <a:pPr eaLnBrk="1" hangingPunct="1">
              <a:buNone/>
            </a:pPr>
            <a:endParaRPr lang="it-IT" altLang="en-US" sz="2000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val 2"/>
          <p:cNvSpPr>
            <a:spLocks noChangeArrowheads="1"/>
          </p:cNvSpPr>
          <p:nvPr/>
        </p:nvSpPr>
        <p:spPr bwMode="auto">
          <a:xfrm rot="-5399701">
            <a:off x="1371600" y="1524000"/>
            <a:ext cx="762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243" name="Oval 3"/>
          <p:cNvSpPr>
            <a:spLocks noChangeArrowheads="1"/>
          </p:cNvSpPr>
          <p:nvPr/>
        </p:nvSpPr>
        <p:spPr bwMode="auto">
          <a:xfrm>
            <a:off x="914400" y="1981200"/>
            <a:ext cx="762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838200" y="1524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1371600" y="1600200"/>
            <a:ext cx="7162800" cy="762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 flipH="1">
            <a:off x="914400" y="2057400"/>
            <a:ext cx="76200" cy="44958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250" name="Oval 10"/>
          <p:cNvSpPr>
            <a:spLocks noChangeArrowheads="1"/>
          </p:cNvSpPr>
          <p:nvPr/>
        </p:nvSpPr>
        <p:spPr bwMode="auto">
          <a:xfrm>
            <a:off x="914400" y="6400800"/>
            <a:ext cx="762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251" name="Oval 11"/>
          <p:cNvSpPr>
            <a:spLocks noChangeArrowheads="1"/>
          </p:cNvSpPr>
          <p:nvPr/>
        </p:nvSpPr>
        <p:spPr bwMode="auto">
          <a:xfrm rot="-5313353">
            <a:off x="8458200" y="1524000"/>
            <a:ext cx="762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914400" y="2057400"/>
            <a:ext cx="635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914400" y="2057400"/>
            <a:ext cx="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1371600" y="1600200"/>
            <a:ext cx="0" cy="762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1371600" y="1676400"/>
            <a:ext cx="3048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 flipH="1">
            <a:off x="1371600" y="1600200"/>
            <a:ext cx="762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7832725" y="630078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Tx/>
            </a:pPr>
            <a:endParaRPr lang="en-US" sz="1800" i="0">
              <a:solidFill>
                <a:schemeClr val="tx1"/>
              </a:solidFill>
            </a:endParaRPr>
          </a:p>
        </p:txBody>
      </p:sp>
      <p:sp>
        <p:nvSpPr>
          <p:cNvPr id="10260" name="Rectangle 25"/>
          <p:cNvSpPr>
            <a:spLocks noGrp="1" noChangeArrowheads="1"/>
          </p:cNvSpPr>
          <p:nvPr>
            <p:ph idx="1"/>
          </p:nvPr>
        </p:nvSpPr>
        <p:spPr>
          <a:xfrm>
            <a:off x="1143000" y="1905000"/>
            <a:ext cx="7696200" cy="3756248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1800" b="1" dirty="0"/>
              <a:t>Some traditional types of users for meta-models: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1800" b="1" dirty="0"/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sz="1800" b="1" dirty="0"/>
              <a:t>Repository vendor: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1400" dirty="0"/>
              <a:t>For example, you may sell a repository (or database, or directory, ...) to customers who want to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1400" dirty="0"/>
              <a:t>store software/systems development information in it. They may call it "meta-data".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sz="1800" b="1" dirty="0"/>
              <a:t>Systems integrator: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1400" dirty="0"/>
              <a:t>One the first activities in such a project is to understand the meaning of the data in all the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1400" dirty="0"/>
              <a:t>systems that need to be integrated: which data has the same meaning, which data is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1400" dirty="0"/>
              <a:t>complementary, and how everything relates. Performing this analysis yields a semantic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1400" dirty="0"/>
              <a:t>model for the types of data to be integrated, in other words, a meta-model.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1800" dirty="0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Oval 2"/>
          <p:cNvSpPr>
            <a:spLocks noChangeArrowheads="1"/>
          </p:cNvSpPr>
          <p:nvPr/>
        </p:nvSpPr>
        <p:spPr bwMode="auto">
          <a:xfrm rot="-5399701">
            <a:off x="1371600" y="1524000"/>
            <a:ext cx="762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891" name="Oval 3"/>
          <p:cNvSpPr>
            <a:spLocks noChangeArrowheads="1"/>
          </p:cNvSpPr>
          <p:nvPr/>
        </p:nvSpPr>
        <p:spPr bwMode="auto">
          <a:xfrm>
            <a:off x="914400" y="1981200"/>
            <a:ext cx="762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895" name="Oval 7"/>
          <p:cNvSpPr>
            <a:spLocks noChangeArrowheads="1"/>
          </p:cNvSpPr>
          <p:nvPr/>
        </p:nvSpPr>
        <p:spPr bwMode="auto">
          <a:xfrm>
            <a:off x="838200" y="1524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1371600" y="1600200"/>
            <a:ext cx="7162800" cy="762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 flipH="1">
            <a:off x="914400" y="2057400"/>
            <a:ext cx="76200" cy="44958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898" name="Oval 10"/>
          <p:cNvSpPr>
            <a:spLocks noChangeArrowheads="1"/>
          </p:cNvSpPr>
          <p:nvPr/>
        </p:nvSpPr>
        <p:spPr bwMode="auto">
          <a:xfrm>
            <a:off x="914400" y="6400800"/>
            <a:ext cx="762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899" name="Oval 11"/>
          <p:cNvSpPr>
            <a:spLocks noChangeArrowheads="1"/>
          </p:cNvSpPr>
          <p:nvPr/>
        </p:nvSpPr>
        <p:spPr bwMode="auto">
          <a:xfrm rot="-5313353">
            <a:off x="8458200" y="1524000"/>
            <a:ext cx="762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>
            <a:off x="914400" y="2057400"/>
            <a:ext cx="635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914400" y="2057400"/>
            <a:ext cx="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>
            <a:off x="1371600" y="1600200"/>
            <a:ext cx="0" cy="762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>
            <a:off x="1371600" y="1676400"/>
            <a:ext cx="3048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 flipH="1">
            <a:off x="1371600" y="1600200"/>
            <a:ext cx="762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7832725" y="630078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Tx/>
            </a:pPr>
            <a:endParaRPr lang="en-US" sz="1800" i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7907" name="Rectangle 22"/>
          <p:cNvSpPr>
            <a:spLocks noChangeArrowheads="1"/>
          </p:cNvSpPr>
          <p:nvPr/>
        </p:nvSpPr>
        <p:spPr bwMode="auto">
          <a:xfrm>
            <a:off x="4479925" y="3048000"/>
            <a:ext cx="1841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Tx/>
            </a:pPr>
            <a:endParaRPr lang="en-US" sz="4400" i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7909" name="Rectangle 24"/>
          <p:cNvSpPr>
            <a:spLocks noGrp="1" noChangeArrowheads="1"/>
          </p:cNvSpPr>
          <p:nvPr>
            <p:ph idx="1"/>
          </p:nvPr>
        </p:nvSpPr>
        <p:spPr>
          <a:xfrm>
            <a:off x="1295400" y="2057400"/>
            <a:ext cx="8077200" cy="4114800"/>
          </a:xfrm>
          <a:prstGeom prst="rect">
            <a:avLst/>
          </a:prstGeo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FFFF00"/>
              </a:buClr>
            </a:pPr>
            <a:r>
              <a:rPr lang="it-IT" altLang="en-US" sz="2000" b="1" dirty="0"/>
              <a:t>M0</a:t>
            </a:r>
            <a:r>
              <a:rPr lang="it-IT" altLang="en-US" sz="2000" dirty="0"/>
              <a:t> it represents the data busines level</a:t>
            </a:r>
          </a:p>
          <a:p>
            <a:pPr eaLnBrk="1" hangingPunct="1">
              <a:spcBef>
                <a:spcPct val="0"/>
              </a:spcBef>
              <a:buClr>
                <a:srgbClr val="FFFF00"/>
              </a:buClr>
              <a:buFontTx/>
              <a:buNone/>
            </a:pPr>
            <a:r>
              <a:rPr lang="it-IT" altLang="en-US" sz="2000" dirty="0"/>
              <a:t>    (client n° </a:t>
            </a:r>
            <a:r>
              <a:rPr lang="it-IT" altLang="en-US" sz="2000" u="sng" dirty="0"/>
              <a:t>1234</a:t>
            </a:r>
            <a:r>
              <a:rPr lang="it-IT" altLang="en-US" sz="2000" dirty="0"/>
              <a:t>.)used from DBMS, the value.</a:t>
            </a:r>
          </a:p>
          <a:p>
            <a:pPr eaLnBrk="1" hangingPunct="1">
              <a:spcBef>
                <a:spcPct val="0"/>
              </a:spcBef>
              <a:buClr>
                <a:srgbClr val="FFFF00"/>
              </a:buClr>
              <a:buFontTx/>
              <a:buNone/>
            </a:pPr>
            <a:endParaRPr lang="it-IT" altLang="en-US" sz="2000" dirty="0"/>
          </a:p>
          <a:p>
            <a:pPr eaLnBrk="1" hangingPunct="1">
              <a:spcBef>
                <a:spcPct val="0"/>
              </a:spcBef>
              <a:buClr>
                <a:srgbClr val="FFFF00"/>
              </a:buClr>
            </a:pPr>
            <a:r>
              <a:rPr lang="it-IT" altLang="en-US" sz="2000" b="1" dirty="0"/>
              <a:t>M1</a:t>
            </a:r>
            <a:r>
              <a:rPr lang="it-IT" altLang="en-US" sz="2000" dirty="0"/>
              <a:t>(model) describes the structure of M0 level</a:t>
            </a:r>
          </a:p>
          <a:p>
            <a:pPr eaLnBrk="1" hangingPunct="1">
              <a:spcBef>
                <a:spcPct val="0"/>
              </a:spcBef>
              <a:buClr>
                <a:srgbClr val="FFFF00"/>
              </a:buClr>
              <a:buFontTx/>
              <a:buNone/>
            </a:pPr>
            <a:r>
              <a:rPr lang="it-IT" altLang="en-US" sz="2000" dirty="0"/>
              <a:t>     (</a:t>
            </a:r>
            <a:r>
              <a:rPr lang="it-IT" altLang="en-US" sz="2000" u="sng" dirty="0"/>
              <a:t>identifier client</a:t>
            </a:r>
            <a:r>
              <a:rPr lang="it-IT" altLang="en-US" sz="2000" dirty="0"/>
              <a:t>=1234)1234 is an instances of M1 level.</a:t>
            </a:r>
          </a:p>
          <a:p>
            <a:pPr eaLnBrk="1" hangingPunct="1">
              <a:spcBef>
                <a:spcPct val="0"/>
              </a:spcBef>
              <a:buClr>
                <a:srgbClr val="FFFF00"/>
              </a:buClr>
              <a:buFontTx/>
              <a:buNone/>
            </a:pPr>
            <a:endParaRPr lang="it-IT" altLang="en-US" sz="2000" dirty="0"/>
          </a:p>
          <a:p>
            <a:pPr eaLnBrk="1" hangingPunct="1">
              <a:spcBef>
                <a:spcPct val="0"/>
              </a:spcBef>
              <a:buClr>
                <a:srgbClr val="FFFF00"/>
              </a:buClr>
            </a:pPr>
            <a:r>
              <a:rPr lang="it-IT" altLang="en-US" sz="2000" b="1" dirty="0"/>
              <a:t>M2</a:t>
            </a:r>
            <a:r>
              <a:rPr lang="it-IT" altLang="en-US" sz="2000" dirty="0"/>
              <a:t>(metamodel) describes the structures of M1 level</a:t>
            </a:r>
          </a:p>
          <a:p>
            <a:pPr eaLnBrk="1" hangingPunct="1">
              <a:spcBef>
                <a:spcPct val="0"/>
              </a:spcBef>
              <a:buClr>
                <a:srgbClr val="FFFF00"/>
              </a:buClr>
              <a:buFontTx/>
              <a:buNone/>
            </a:pPr>
            <a:r>
              <a:rPr lang="it-IT" altLang="en-US" sz="2000" dirty="0"/>
              <a:t>     (</a:t>
            </a:r>
            <a:r>
              <a:rPr lang="it-IT" altLang="en-US" sz="2000" u="sng" dirty="0"/>
              <a:t>attribute</a:t>
            </a:r>
            <a:r>
              <a:rPr lang="it-IT" altLang="en-US" sz="2000" dirty="0"/>
              <a:t>=identifier client) identifier client is an </a:t>
            </a:r>
          </a:p>
          <a:p>
            <a:pPr eaLnBrk="1" hangingPunct="1">
              <a:spcBef>
                <a:spcPct val="0"/>
              </a:spcBef>
              <a:buClr>
                <a:srgbClr val="FFFF00"/>
              </a:buClr>
              <a:buFontTx/>
              <a:buNone/>
            </a:pPr>
            <a:r>
              <a:rPr lang="it-IT" altLang="en-US" sz="2000" dirty="0"/>
              <a:t>     instances of M2.</a:t>
            </a:r>
          </a:p>
          <a:p>
            <a:pPr eaLnBrk="1" hangingPunct="1">
              <a:spcBef>
                <a:spcPct val="0"/>
              </a:spcBef>
              <a:buClr>
                <a:srgbClr val="FFFF00"/>
              </a:buClr>
              <a:buFontTx/>
              <a:buNone/>
            </a:pPr>
            <a:endParaRPr lang="it-IT" altLang="en-US" sz="2000" dirty="0"/>
          </a:p>
          <a:p>
            <a:pPr eaLnBrk="1" hangingPunct="1">
              <a:spcBef>
                <a:spcPct val="0"/>
              </a:spcBef>
              <a:buClr>
                <a:srgbClr val="FFFF00"/>
              </a:buClr>
            </a:pPr>
            <a:r>
              <a:rPr lang="it-IT" altLang="en-US" sz="2000" b="1" dirty="0"/>
              <a:t>M3</a:t>
            </a:r>
            <a:r>
              <a:rPr lang="it-IT" altLang="en-US" sz="2000" dirty="0"/>
              <a:t>(meta-metamodel)its a model to decribe another</a:t>
            </a:r>
          </a:p>
          <a:p>
            <a:pPr eaLnBrk="1" hangingPunct="1">
              <a:spcBef>
                <a:spcPct val="0"/>
              </a:spcBef>
              <a:buClr>
                <a:srgbClr val="FFFF00"/>
              </a:buClr>
              <a:buFontTx/>
              <a:buNone/>
            </a:pPr>
            <a:r>
              <a:rPr lang="it-IT" altLang="en-US" sz="2000" dirty="0"/>
              <a:t>     model and the structures of m2 level(i.e.</a:t>
            </a:r>
            <a:r>
              <a:rPr lang="it-IT" altLang="en-US" sz="2000" u="sng" dirty="0"/>
              <a:t>meta-atr </a:t>
            </a:r>
            <a:r>
              <a:rPr lang="it-IT" altLang="en-US" sz="2000" dirty="0"/>
              <a:t>= attribute).</a:t>
            </a:r>
          </a:p>
          <a:p>
            <a:pPr eaLnBrk="1" hangingPunct="1"/>
            <a:endParaRPr lang="it-IT" altLang="en-US" sz="2000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Four Levels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 descr="Star Schema Metamodel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SimSun" pitchFamily="2" charset="-122"/>
              </a:rPr>
              <a:t>DFM Schema Metamodel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528" y="2564904"/>
            <a:ext cx="3672408" cy="3240584"/>
          </a:xfrm>
        </p:spPr>
        <p:txBody>
          <a:bodyPr>
            <a:normAutofit/>
          </a:bodyPr>
          <a:lstStyle/>
          <a:p>
            <a:pPr marL="457200" indent="-457200"/>
            <a:r>
              <a:rPr lang="en-GB" altLang="zh-CN" sz="1800" i="1" dirty="0">
                <a:ea typeface="SimSun" pitchFamily="2" charset="-122"/>
              </a:rPr>
              <a:t>The profile used here adapts the UML class diagram for multi-dimensional </a:t>
            </a:r>
            <a:r>
              <a:rPr lang="en-GB" altLang="zh-CN" sz="1800" i="1" dirty="0" err="1">
                <a:ea typeface="SimSun" pitchFamily="2" charset="-122"/>
              </a:rPr>
              <a:t>modeling</a:t>
            </a:r>
            <a:r>
              <a:rPr lang="en-GB" altLang="zh-CN" sz="1800" i="1" dirty="0">
                <a:ea typeface="SimSun" pitchFamily="2" charset="-122"/>
              </a:rPr>
              <a:t>,</a:t>
            </a:r>
          </a:p>
          <a:p>
            <a:pPr marL="457200" indent="-457200"/>
            <a:r>
              <a:rPr lang="en-GB" altLang="zh-CN" sz="1800" i="1" dirty="0">
                <a:ea typeface="SimSun" pitchFamily="2" charset="-122"/>
              </a:rPr>
              <a:t>the base class of the stereotypes is the Class. It allows to create detailed models of the conceptual Characteristics</a:t>
            </a:r>
          </a:p>
          <a:p>
            <a:pPr marL="457200" indent="-457200">
              <a:buFont typeface="Monotype Sorts" pitchFamily="-65" charset="2"/>
              <a:buNone/>
            </a:pPr>
            <a:r>
              <a:rPr lang="en-US" altLang="zh-CN" sz="2000" dirty="0">
                <a:ea typeface="SimSun" pitchFamily="2" charset="-122"/>
              </a:rPr>
              <a:t>      </a:t>
            </a:r>
          </a:p>
          <a:p>
            <a:pPr marL="457200" indent="-457200"/>
            <a:endParaRPr lang="en-US" altLang="zh-CN" sz="2000" dirty="0">
              <a:ea typeface="SimSun" pitchFamily="2" charset="-122"/>
            </a:endParaRPr>
          </a:p>
          <a:p>
            <a:pPr marL="457200" indent="-457200">
              <a:buFont typeface="Monotype Sorts" pitchFamily="-65" charset="2"/>
              <a:buNone/>
            </a:pPr>
            <a:endParaRPr lang="en-US" altLang="zh-CN" sz="1800" dirty="0">
              <a:ea typeface="SimSun" pitchFamily="2" charset="-122"/>
            </a:endParaRPr>
          </a:p>
          <a:p>
            <a:pPr marL="457200" indent="-457200">
              <a:buFont typeface="Monotype Sorts" pitchFamily="-65" charset="2"/>
              <a:buNone/>
            </a:pPr>
            <a:endParaRPr lang="en-US" altLang="zh-CN" sz="1800" dirty="0">
              <a:ea typeface="SimSun" pitchFamily="2" charset="-122"/>
            </a:endParaRPr>
          </a:p>
        </p:txBody>
      </p:sp>
      <p:pic>
        <p:nvPicPr>
          <p:cNvPr id="6148" name="Picture 102" descr="DFM Schema Metamod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196975"/>
            <a:ext cx="7215188" cy="93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103"/>
          <p:cNvSpPr>
            <a:spLocks noChangeArrowheads="1"/>
          </p:cNvSpPr>
          <p:nvPr/>
        </p:nvSpPr>
        <p:spPr bwMode="auto">
          <a:xfrm>
            <a:off x="4140200" y="2276475"/>
            <a:ext cx="4103688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457200" indent="-457200">
              <a:defRPr sz="14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30000"/>
              </a:spcBef>
              <a:buClr>
                <a:schemeClr val="accent2"/>
              </a:buClr>
              <a:buSzPct val="75000"/>
            </a:pPr>
            <a:r>
              <a:rPr lang="en-GB" altLang="zh-CN" sz="2000" dirty="0">
                <a:latin typeface="Century Schoolbook" pitchFamily="18" charset="0"/>
                <a:ea typeface="SimSun" pitchFamily="2" charset="-122"/>
              </a:rPr>
              <a:t>It allows to model any number of Fact tables. Each fact table can have any number of optional Measures and must have </a:t>
            </a:r>
            <a:r>
              <a:rPr lang="en-GB" altLang="zh-CN" sz="2000" dirty="0" err="1">
                <a:latin typeface="Century Schoolbook" pitchFamily="18" charset="0"/>
                <a:ea typeface="SimSun" pitchFamily="2" charset="-122"/>
              </a:rPr>
              <a:t>atleast</a:t>
            </a:r>
            <a:r>
              <a:rPr lang="en-GB" altLang="zh-CN" sz="2000" dirty="0">
                <a:latin typeface="Century Schoolbook" pitchFamily="18" charset="0"/>
                <a:ea typeface="SimSun" pitchFamily="2" charset="-122"/>
              </a:rPr>
              <a:t> two Dimensions connected to it, at least one of which is usually a Time dimensions.</a:t>
            </a:r>
          </a:p>
          <a:p>
            <a:pPr>
              <a:lnSpc>
                <a:spcPct val="70000"/>
              </a:lnSpc>
              <a:spcBef>
                <a:spcPct val="30000"/>
              </a:spcBef>
              <a:buClr>
                <a:schemeClr val="accent2"/>
              </a:buClr>
              <a:buSzPct val="75000"/>
            </a:pPr>
            <a:r>
              <a:rPr lang="en-GB" altLang="zh-CN" sz="2000" dirty="0">
                <a:latin typeface="Century Schoolbook" pitchFamily="18" charset="0"/>
                <a:ea typeface="SimSun" pitchFamily="2" charset="-122"/>
              </a:rPr>
              <a:t>Dimensions may be shared between facts and have one or more Aggregation Levels, which form the aggregation hierarchy.</a:t>
            </a:r>
          </a:p>
          <a:p>
            <a:pPr>
              <a:lnSpc>
                <a:spcPct val="70000"/>
              </a:lnSpc>
              <a:spcBef>
                <a:spcPct val="30000"/>
              </a:spcBef>
              <a:buClr>
                <a:schemeClr val="accent2"/>
              </a:buClr>
              <a:buSzPct val="75000"/>
            </a:pPr>
            <a:r>
              <a:rPr lang="en-GB" altLang="zh-CN" sz="2000" dirty="0">
                <a:latin typeface="Century Schoolbook" pitchFamily="18" charset="0"/>
                <a:ea typeface="SimSun" pitchFamily="2" charset="-122"/>
              </a:rPr>
              <a:t>There is no universally accepted, generic </a:t>
            </a:r>
            <a:r>
              <a:rPr lang="en-GB" altLang="zh-CN" sz="2000" dirty="0" err="1">
                <a:latin typeface="Century Schoolbook" pitchFamily="18" charset="0"/>
                <a:ea typeface="SimSun" pitchFamily="2" charset="-122"/>
              </a:rPr>
              <a:t>metamodel</a:t>
            </a:r>
            <a:r>
              <a:rPr lang="en-GB" altLang="zh-CN" sz="2000" dirty="0">
                <a:latin typeface="Century Schoolbook" pitchFamily="18" charset="0"/>
                <a:ea typeface="SimSun" pitchFamily="2" charset="-122"/>
              </a:rPr>
              <a:t> for multi-dimensional </a:t>
            </a:r>
            <a:r>
              <a:rPr lang="en-GB" altLang="zh-CN" sz="2000" dirty="0" err="1">
                <a:latin typeface="Century Schoolbook" pitchFamily="18" charset="0"/>
                <a:ea typeface="SimSun" pitchFamily="2" charset="-122"/>
              </a:rPr>
              <a:t>modeling</a:t>
            </a:r>
            <a:r>
              <a:rPr lang="en-GB" altLang="zh-CN" sz="2000" dirty="0">
                <a:latin typeface="Century Schoolbook" pitchFamily="18" charset="0"/>
                <a:ea typeface="SimSun" pitchFamily="2" charset="-122"/>
              </a:rPr>
              <a:t>.</a:t>
            </a:r>
            <a:r>
              <a:rPr lang="en-US" altLang="zh-CN" sz="2000" dirty="0">
                <a:latin typeface="Century Schoolbook" pitchFamily="18" charset="0"/>
                <a:ea typeface="SimSun" pitchFamily="2" charset="-122"/>
              </a:rPr>
              <a:t> </a:t>
            </a:r>
          </a:p>
          <a:p>
            <a:pPr>
              <a:lnSpc>
                <a:spcPct val="70000"/>
              </a:lnSpc>
              <a:spcBef>
                <a:spcPct val="30000"/>
              </a:spcBef>
              <a:buClr>
                <a:schemeClr val="accent2"/>
              </a:buClr>
              <a:buSzPct val="75000"/>
              <a:buFont typeface="Monotype Sorts" pitchFamily="-65" charset="2"/>
              <a:buChar char=""/>
            </a:pPr>
            <a:endParaRPr lang="en-US" altLang="zh-CN" sz="2000" dirty="0">
              <a:latin typeface="Century Schoolbook" pitchFamily="18" charset="0"/>
              <a:ea typeface="SimSun" pitchFamily="2" charset="-122"/>
            </a:endParaRPr>
          </a:p>
          <a:p>
            <a:pPr>
              <a:lnSpc>
                <a:spcPct val="70000"/>
              </a:lnSpc>
              <a:spcBef>
                <a:spcPct val="30000"/>
              </a:spcBef>
              <a:buClr>
                <a:schemeClr val="accent2"/>
              </a:buClr>
              <a:buSzPct val="75000"/>
              <a:buFont typeface="Monotype Sorts" pitchFamily="-65" charset="2"/>
              <a:buNone/>
            </a:pPr>
            <a:endParaRPr lang="en-US" altLang="zh-CN" sz="2000" dirty="0">
              <a:latin typeface="Century Schoolbook" pitchFamily="18" charset="0"/>
              <a:ea typeface="SimSun" pitchFamily="2" charset="-122"/>
            </a:endParaRPr>
          </a:p>
          <a:p>
            <a:pPr>
              <a:lnSpc>
                <a:spcPct val="70000"/>
              </a:lnSpc>
              <a:spcBef>
                <a:spcPct val="30000"/>
              </a:spcBef>
              <a:buClr>
                <a:schemeClr val="accent2"/>
              </a:buClr>
              <a:buSzPct val="75000"/>
              <a:buFont typeface="Monotype Sorts" pitchFamily="-65" charset="2"/>
              <a:buNone/>
            </a:pPr>
            <a:endParaRPr lang="en-US" altLang="zh-CN" sz="1200" dirty="0">
              <a:latin typeface="Century Schoolbook" pitchFamily="18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Conclusions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76400"/>
            <a:ext cx="8424863" cy="4114800"/>
          </a:xfrm>
        </p:spPr>
        <p:txBody>
          <a:bodyPr/>
          <a:lstStyle/>
          <a:p>
            <a:r>
              <a:rPr lang="en-GB" sz="2000" dirty="0"/>
              <a:t>Data warehouse Design</a:t>
            </a:r>
          </a:p>
          <a:p>
            <a:pPr>
              <a:buFont typeface="Monotype Sorts" pitchFamily="-65" charset="2"/>
              <a:buNone/>
            </a:pPr>
            <a:endParaRPr lang="en-GB" sz="2000" dirty="0"/>
          </a:p>
          <a:p>
            <a:r>
              <a:rPr lang="en-GB" sz="2000" dirty="0"/>
              <a:t>Data warehouse Models</a:t>
            </a:r>
          </a:p>
          <a:p>
            <a:pPr>
              <a:buFont typeface="Monotype Sorts" pitchFamily="-65" charset="2"/>
              <a:buNone/>
            </a:pPr>
            <a:endParaRPr lang="en-GB" sz="2000" dirty="0"/>
          </a:p>
          <a:p>
            <a:pPr lvl="1"/>
            <a:endParaRPr lang="en-GB" sz="1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70" y="0"/>
            <a:ext cx="7931224" cy="908720"/>
          </a:xfrm>
        </p:spPr>
        <p:txBody>
          <a:bodyPr/>
          <a:lstStyle/>
          <a:p>
            <a:r>
              <a:rPr lang="en-GB" dirty="0"/>
              <a:t>Conceptual DWH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GB" dirty="0"/>
              <a:t>Is now universally recognized that a DW is based on a multidimensional view of data (</a:t>
            </a:r>
            <a:r>
              <a:rPr lang="en-GB" dirty="0">
                <a:solidFill>
                  <a:srgbClr val="FF0000"/>
                </a:solidFill>
              </a:rPr>
              <a:t>facts and dimensions</a:t>
            </a:r>
            <a:r>
              <a:rPr lang="en-GB" dirty="0"/>
              <a:t>): But there is still no agreement on HOW to implement its conceptual design !</a:t>
            </a:r>
          </a:p>
          <a:p>
            <a:pPr algn="just"/>
            <a:r>
              <a:rPr lang="en-GB" dirty="0"/>
              <a:t> Most of the time, DW design is at the logical level : a      multidimensional model (star/snowflake schema) is directly designed :</a:t>
            </a:r>
          </a:p>
          <a:p>
            <a:pPr algn="just"/>
            <a:r>
              <a:rPr lang="en-GB" dirty="0"/>
              <a:t>But a star schema is nothing but a relational schema: it contains only the definition of a set of relations and integrity</a:t>
            </a:r>
          </a:p>
          <a:p>
            <a:pPr algn="just">
              <a:buNone/>
            </a:pPr>
            <a:r>
              <a:rPr lang="en-GB" dirty="0"/>
              <a:t>	constraints !</a:t>
            </a:r>
          </a:p>
          <a:p>
            <a:pPr algn="just"/>
            <a:r>
              <a:rPr lang="en-GB" dirty="0"/>
              <a:t>A better approach:</a:t>
            </a:r>
          </a:p>
          <a:p>
            <a:pPr algn="just">
              <a:buNone/>
            </a:pPr>
            <a:r>
              <a:rPr lang="en-GB" dirty="0"/>
              <a:t>		1) design first a conceptual model : Conceptual Design</a:t>
            </a:r>
          </a:p>
          <a:p>
            <a:pPr algn="just">
              <a:buNone/>
            </a:pPr>
            <a:r>
              <a:rPr lang="en-GB" dirty="0"/>
              <a:t>		2) which is then translated into a logical model : Logical 	Design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8534205" cy="1040160"/>
          </a:xfrm>
        </p:spPr>
        <p:txBody>
          <a:bodyPr/>
          <a:lstStyle/>
          <a:p>
            <a:r>
              <a:rPr lang="en-GB" dirty="0"/>
              <a:t>From DFM to Relational Schema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84784"/>
            <a:ext cx="7132066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18858" y="260648"/>
            <a:ext cx="3306284" cy="505602"/>
          </a:xfrm>
          <a:prstGeom prst="rect">
            <a:avLst/>
          </a:prstGeom>
        </p:spPr>
        <p:txBody>
          <a:bodyPr vert="horz" wrap="square" lIns="0" tIns="13032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0860">
              <a:lnSpc>
                <a:spcPct val="100000"/>
              </a:lnSpc>
              <a:spcBef>
                <a:spcPts val="103"/>
              </a:spcBef>
            </a:pPr>
            <a:r>
              <a:rPr spc="4" dirty="0"/>
              <a:t>Logical</a:t>
            </a:r>
            <a:r>
              <a:rPr spc="-68" dirty="0"/>
              <a:t> </a:t>
            </a:r>
            <a:r>
              <a:rPr spc="9" dirty="0"/>
              <a:t>design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6001" y="1268231"/>
            <a:ext cx="6700532" cy="4722946"/>
          </a:xfrm>
          <a:prstGeom prst="rect">
            <a:avLst/>
          </a:prstGeom>
        </p:spPr>
        <p:txBody>
          <a:bodyPr vert="horz" wrap="square" lIns="0" tIns="93395" rIns="0" bIns="0" rtlCol="0">
            <a:spAutoFit/>
          </a:bodyPr>
          <a:lstStyle/>
          <a:p>
            <a:pPr marL="325793" indent="-315476">
              <a:spcBef>
                <a:spcPts val="735"/>
              </a:spcBef>
              <a:buChar char="•"/>
              <a:tabLst>
                <a:tab pos="325793" algn="l"/>
                <a:tab pos="326336" algn="l"/>
              </a:tabLst>
            </a:pPr>
            <a:r>
              <a:rPr sz="2565" spc="21" dirty="0">
                <a:latin typeface="Arial"/>
                <a:cs typeface="Arial"/>
              </a:rPr>
              <a:t>We </a:t>
            </a:r>
            <a:r>
              <a:rPr sz="2565" spc="9" dirty="0">
                <a:latin typeface="Arial"/>
                <a:cs typeface="Arial"/>
              </a:rPr>
              <a:t>address </a:t>
            </a:r>
            <a:r>
              <a:rPr sz="2565" spc="13" dirty="0">
                <a:latin typeface="Arial"/>
                <a:cs typeface="Arial"/>
              </a:rPr>
              <a:t>the </a:t>
            </a:r>
            <a:r>
              <a:rPr sz="2565" spc="4" dirty="0">
                <a:latin typeface="Arial"/>
                <a:cs typeface="Arial"/>
              </a:rPr>
              <a:t>relational </a:t>
            </a:r>
            <a:r>
              <a:rPr sz="2565" spc="9" dirty="0">
                <a:latin typeface="Arial"/>
                <a:cs typeface="Arial"/>
              </a:rPr>
              <a:t>model</a:t>
            </a:r>
            <a:r>
              <a:rPr sz="2565" spc="-13" dirty="0">
                <a:latin typeface="Arial"/>
                <a:cs typeface="Arial"/>
              </a:rPr>
              <a:t> </a:t>
            </a:r>
            <a:r>
              <a:rPr sz="2565" spc="9" dirty="0">
                <a:latin typeface="Arial"/>
                <a:cs typeface="Arial"/>
              </a:rPr>
              <a:t>(ROLAP)</a:t>
            </a:r>
            <a:endParaRPr sz="2565" dirty="0">
              <a:latin typeface="Arial"/>
              <a:cs typeface="Arial"/>
            </a:endParaRPr>
          </a:p>
          <a:p>
            <a:pPr marL="697197" lvl="1" indent="-264978">
              <a:spcBef>
                <a:spcPts val="539"/>
              </a:spcBef>
              <a:buChar char="–"/>
              <a:tabLst>
                <a:tab pos="697740" algn="l"/>
              </a:tabLst>
            </a:pPr>
            <a:r>
              <a:rPr sz="2223" spc="-4" dirty="0">
                <a:latin typeface="Arial"/>
                <a:cs typeface="Arial"/>
              </a:rPr>
              <a:t>inputs</a:t>
            </a:r>
            <a:endParaRPr sz="2223" dirty="0">
              <a:latin typeface="Arial"/>
              <a:cs typeface="Arial"/>
            </a:endParaRPr>
          </a:p>
          <a:p>
            <a:pPr marL="1066429" lvl="2" indent="-211766">
              <a:spcBef>
                <a:spcPts val="466"/>
              </a:spcBef>
              <a:buChar char="•"/>
              <a:tabLst>
                <a:tab pos="1065886" algn="l"/>
                <a:tab pos="1066972" algn="l"/>
              </a:tabLst>
            </a:pPr>
            <a:r>
              <a:rPr sz="1838" dirty="0">
                <a:latin typeface="Arial"/>
                <a:cs typeface="Arial"/>
              </a:rPr>
              <a:t>conceptual fact</a:t>
            </a:r>
            <a:r>
              <a:rPr sz="1838" spc="-13" dirty="0">
                <a:latin typeface="Arial"/>
                <a:cs typeface="Arial"/>
              </a:rPr>
              <a:t> </a:t>
            </a:r>
            <a:r>
              <a:rPr sz="1838" spc="4" dirty="0">
                <a:latin typeface="Arial"/>
                <a:cs typeface="Arial"/>
              </a:rPr>
              <a:t>schema</a:t>
            </a:r>
            <a:endParaRPr sz="1838" dirty="0">
              <a:latin typeface="Arial"/>
              <a:cs typeface="Arial"/>
            </a:endParaRPr>
          </a:p>
          <a:p>
            <a:pPr marL="1066429" lvl="2" indent="-211766">
              <a:spcBef>
                <a:spcPts val="449"/>
              </a:spcBef>
              <a:buChar char="•"/>
              <a:tabLst>
                <a:tab pos="1065886" algn="l"/>
                <a:tab pos="1066972" algn="l"/>
              </a:tabLst>
            </a:pPr>
            <a:r>
              <a:rPr sz="1838" dirty="0">
                <a:latin typeface="Arial"/>
                <a:cs typeface="Arial"/>
              </a:rPr>
              <a:t>workload</a:t>
            </a:r>
          </a:p>
          <a:p>
            <a:pPr marL="1066429" lvl="2" indent="-211766">
              <a:spcBef>
                <a:spcPts val="453"/>
              </a:spcBef>
              <a:buChar char="•"/>
              <a:tabLst>
                <a:tab pos="1065886" algn="l"/>
                <a:tab pos="1066972" algn="l"/>
              </a:tabLst>
            </a:pPr>
            <a:r>
              <a:rPr sz="1838" dirty="0">
                <a:latin typeface="Arial"/>
                <a:cs typeface="Arial"/>
              </a:rPr>
              <a:t>data</a:t>
            </a:r>
            <a:r>
              <a:rPr sz="1838" spc="-13" dirty="0">
                <a:latin typeface="Arial"/>
                <a:cs typeface="Arial"/>
              </a:rPr>
              <a:t> </a:t>
            </a:r>
            <a:r>
              <a:rPr sz="1838" dirty="0">
                <a:latin typeface="Arial"/>
                <a:cs typeface="Arial"/>
              </a:rPr>
              <a:t>volume</a:t>
            </a:r>
          </a:p>
          <a:p>
            <a:pPr marL="1066429" lvl="2" indent="-211766">
              <a:spcBef>
                <a:spcPts val="453"/>
              </a:spcBef>
              <a:buChar char="•"/>
              <a:tabLst>
                <a:tab pos="1065886" algn="l"/>
                <a:tab pos="1066972" algn="l"/>
              </a:tabLst>
            </a:pPr>
            <a:r>
              <a:rPr sz="1838" dirty="0">
                <a:latin typeface="Arial"/>
                <a:cs typeface="Arial"/>
              </a:rPr>
              <a:t>system</a:t>
            </a:r>
            <a:r>
              <a:rPr sz="1838" spc="-4" dirty="0">
                <a:latin typeface="Arial"/>
                <a:cs typeface="Arial"/>
              </a:rPr>
              <a:t> </a:t>
            </a:r>
            <a:r>
              <a:rPr sz="1838" dirty="0">
                <a:latin typeface="Arial"/>
                <a:cs typeface="Arial"/>
              </a:rPr>
              <a:t>constraints</a:t>
            </a:r>
          </a:p>
          <a:p>
            <a:pPr marL="697197" lvl="1" indent="-264978">
              <a:spcBef>
                <a:spcPts val="517"/>
              </a:spcBef>
              <a:buChar char="–"/>
              <a:tabLst>
                <a:tab pos="697740" algn="l"/>
              </a:tabLst>
            </a:pPr>
            <a:r>
              <a:rPr sz="2223" spc="-9" dirty="0">
                <a:latin typeface="Arial"/>
                <a:cs typeface="Arial"/>
              </a:rPr>
              <a:t>output</a:t>
            </a:r>
            <a:endParaRPr sz="2223" dirty="0">
              <a:latin typeface="Arial"/>
              <a:cs typeface="Arial"/>
            </a:endParaRPr>
          </a:p>
          <a:p>
            <a:pPr marL="1066429" lvl="2" indent="-211766">
              <a:spcBef>
                <a:spcPts val="457"/>
              </a:spcBef>
              <a:buChar char="•"/>
              <a:tabLst>
                <a:tab pos="1065886" algn="l"/>
                <a:tab pos="1066972" algn="l"/>
              </a:tabLst>
            </a:pPr>
            <a:r>
              <a:rPr sz="1838" dirty="0">
                <a:latin typeface="Arial"/>
                <a:cs typeface="Arial"/>
              </a:rPr>
              <a:t>relational logical</a:t>
            </a:r>
            <a:r>
              <a:rPr sz="1838" spc="30" dirty="0">
                <a:latin typeface="Arial"/>
                <a:cs typeface="Arial"/>
              </a:rPr>
              <a:t> </a:t>
            </a:r>
            <a:r>
              <a:rPr sz="1838" dirty="0">
                <a:latin typeface="Arial"/>
                <a:cs typeface="Arial"/>
              </a:rPr>
              <a:t>schema</a:t>
            </a:r>
          </a:p>
          <a:p>
            <a:pPr marL="327422" marR="4344" indent="-317105">
              <a:lnSpc>
                <a:spcPct val="100699"/>
              </a:lnSpc>
              <a:spcBef>
                <a:spcPts val="603"/>
              </a:spcBef>
              <a:buChar char="•"/>
              <a:tabLst>
                <a:tab pos="325793" algn="l"/>
                <a:tab pos="326336" algn="l"/>
              </a:tabLst>
            </a:pPr>
            <a:r>
              <a:rPr sz="2565" spc="9" dirty="0">
                <a:latin typeface="Arial"/>
                <a:cs typeface="Arial"/>
              </a:rPr>
              <a:t>Based </a:t>
            </a:r>
            <a:r>
              <a:rPr sz="2565" spc="13" dirty="0">
                <a:latin typeface="Arial"/>
                <a:cs typeface="Arial"/>
              </a:rPr>
              <a:t>on </a:t>
            </a:r>
            <a:r>
              <a:rPr sz="2565" spc="4" dirty="0">
                <a:latin typeface="Arial"/>
                <a:cs typeface="Arial"/>
              </a:rPr>
              <a:t>different principles with respect </a:t>
            </a:r>
            <a:r>
              <a:rPr sz="2565" spc="9" dirty="0">
                <a:latin typeface="Arial"/>
                <a:cs typeface="Arial"/>
              </a:rPr>
              <a:t>to  </a:t>
            </a:r>
            <a:r>
              <a:rPr sz="2565" spc="4" dirty="0">
                <a:latin typeface="Arial"/>
                <a:cs typeface="Arial"/>
              </a:rPr>
              <a:t>traditional logical</a:t>
            </a:r>
            <a:r>
              <a:rPr sz="2565" spc="77" dirty="0">
                <a:latin typeface="Arial"/>
                <a:cs typeface="Arial"/>
              </a:rPr>
              <a:t> </a:t>
            </a:r>
            <a:r>
              <a:rPr sz="2565" spc="4" dirty="0">
                <a:latin typeface="Arial"/>
                <a:cs typeface="Arial"/>
              </a:rPr>
              <a:t>design</a:t>
            </a:r>
            <a:endParaRPr sz="2565" dirty="0">
              <a:latin typeface="Arial"/>
              <a:cs typeface="Arial"/>
            </a:endParaRPr>
          </a:p>
          <a:p>
            <a:pPr marL="697197" lvl="1" indent="-264978">
              <a:spcBef>
                <a:spcPts val="552"/>
              </a:spcBef>
              <a:buChar char="–"/>
              <a:tabLst>
                <a:tab pos="697740" algn="l"/>
              </a:tabLst>
            </a:pPr>
            <a:r>
              <a:rPr sz="2223" spc="-9" dirty="0">
                <a:latin typeface="Arial"/>
                <a:cs typeface="Arial"/>
              </a:rPr>
              <a:t>data</a:t>
            </a:r>
            <a:r>
              <a:rPr sz="2223" spc="-17" dirty="0">
                <a:latin typeface="Arial"/>
                <a:cs typeface="Arial"/>
              </a:rPr>
              <a:t> </a:t>
            </a:r>
            <a:r>
              <a:rPr sz="2223" spc="-9" dirty="0">
                <a:latin typeface="Arial"/>
                <a:cs typeface="Arial"/>
              </a:rPr>
              <a:t>redundancy</a:t>
            </a:r>
            <a:endParaRPr sz="2223" dirty="0">
              <a:latin typeface="Arial"/>
              <a:cs typeface="Arial"/>
            </a:endParaRPr>
          </a:p>
          <a:p>
            <a:pPr marL="697197" lvl="1" indent="-264978">
              <a:spcBef>
                <a:spcPts val="522"/>
              </a:spcBef>
              <a:buChar char="–"/>
              <a:tabLst>
                <a:tab pos="697740" algn="l"/>
              </a:tabLst>
            </a:pPr>
            <a:r>
              <a:rPr sz="2223" spc="-9" dirty="0">
                <a:latin typeface="Arial"/>
                <a:cs typeface="Arial"/>
              </a:rPr>
              <a:t>table</a:t>
            </a:r>
            <a:r>
              <a:rPr sz="2223" spc="4" dirty="0">
                <a:latin typeface="Arial"/>
                <a:cs typeface="Arial"/>
              </a:rPr>
              <a:t> </a:t>
            </a:r>
            <a:r>
              <a:rPr sz="2223" spc="-9" dirty="0">
                <a:latin typeface="Arial"/>
                <a:cs typeface="Arial"/>
              </a:rPr>
              <a:t>denormalization</a:t>
            </a:r>
            <a:endParaRPr sz="2223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9077894" y="7059420"/>
            <a:ext cx="1379854" cy="34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1" i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60" marR="4344">
              <a:lnSpc>
                <a:spcPts val="1112"/>
              </a:lnSpc>
              <a:spcBef>
                <a:spcPts val="30"/>
              </a:spcBef>
            </a:pPr>
            <a:r>
              <a:rPr lang="it-IT" spc="10"/>
              <a:t>Elena Baralis  Politecnico di</a:t>
            </a:r>
            <a:r>
              <a:rPr lang="it-IT" spc="-75"/>
              <a:t> </a:t>
            </a:r>
            <a:r>
              <a:rPr lang="it-IT" spc="10"/>
              <a:t>Torino</a:t>
            </a:r>
            <a:endParaRPr spc="9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4152366" y="7167579"/>
            <a:ext cx="2227579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60">
              <a:spcBef>
                <a:spcPts val="21"/>
              </a:spcBef>
            </a:pPr>
            <a:r>
              <a:rPr lang="en-GB" spc="15"/>
              <a:t>DATA </a:t>
            </a:r>
            <a:r>
              <a:rPr lang="en-GB" spc="20"/>
              <a:t>WAREHOUSE: </a:t>
            </a:r>
            <a:r>
              <a:rPr lang="en-GB" spc="15"/>
              <a:t>DESIGN </a:t>
            </a:r>
            <a:r>
              <a:rPr lang="en-GB" spc="10"/>
              <a:t>-</a:t>
            </a:r>
            <a:r>
              <a:rPr lang="en-GB" spc="-135"/>
              <a:t> </a:t>
            </a:r>
            <a:fld id="{81D60167-4931-47E6-BA6A-407CBD079E47}" type="slidenum">
              <a:rPr spc="15" smtClean="0"/>
              <a:pPr marL="12700">
                <a:spcBef>
                  <a:spcPts val="25"/>
                </a:spcBef>
              </a:pPr>
              <a:t>5</a:t>
            </a:fld>
            <a:endParaRPr spc="13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23747" y="7187420"/>
            <a:ext cx="202692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1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60">
              <a:spcBef>
                <a:spcPts val="21"/>
              </a:spcBef>
            </a:pPr>
            <a:r>
              <a:rPr lang="en-GB" spc="5"/>
              <a:t>Copyright </a:t>
            </a:r>
            <a:r>
              <a:rPr lang="en-GB" spc="15"/>
              <a:t>– </a:t>
            </a:r>
            <a:r>
              <a:rPr lang="en-GB"/>
              <a:t>All </a:t>
            </a:r>
            <a:r>
              <a:rPr lang="en-GB" spc="10"/>
              <a:t>rights</a:t>
            </a:r>
            <a:r>
              <a:rPr lang="en-GB" spc="15"/>
              <a:t> </a:t>
            </a:r>
            <a:r>
              <a:rPr lang="en-GB" spc="10"/>
              <a:t>reserved</a:t>
            </a:r>
            <a:endParaRPr spc="9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3528" y="364490"/>
            <a:ext cx="7297657" cy="505602"/>
          </a:xfrm>
          <a:prstGeom prst="rect">
            <a:avLst/>
          </a:prstGeom>
        </p:spPr>
        <p:txBody>
          <a:bodyPr vert="horz" wrap="square" lIns="0" tIns="13032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0860">
              <a:lnSpc>
                <a:spcPct val="100000"/>
              </a:lnSpc>
              <a:spcBef>
                <a:spcPts val="103"/>
              </a:spcBef>
            </a:pPr>
            <a:r>
              <a:rPr spc="9" dirty="0"/>
              <a:t>Star</a:t>
            </a:r>
            <a:r>
              <a:rPr spc="-43" dirty="0"/>
              <a:t> </a:t>
            </a:r>
            <a:r>
              <a:rPr dirty="0"/>
              <a:t>schema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0597" y="1280684"/>
            <a:ext cx="6187404" cy="4842708"/>
          </a:xfrm>
          <a:prstGeom prst="rect">
            <a:avLst/>
          </a:prstGeom>
        </p:spPr>
        <p:txBody>
          <a:bodyPr vert="horz" wrap="square" lIns="0" tIns="53756" rIns="0" bIns="0" rtlCol="0">
            <a:spAutoFit/>
          </a:bodyPr>
          <a:lstStyle/>
          <a:p>
            <a:pPr marL="325793" indent="-315476">
              <a:spcBef>
                <a:spcPts val="423"/>
              </a:spcBef>
              <a:buChar char="•"/>
              <a:tabLst>
                <a:tab pos="325793" algn="l"/>
                <a:tab pos="326336" algn="l"/>
              </a:tabLst>
            </a:pPr>
            <a:r>
              <a:rPr sz="2565" spc="9" dirty="0">
                <a:latin typeface="Arial"/>
                <a:cs typeface="Arial"/>
              </a:rPr>
              <a:t>Dimensions</a:t>
            </a:r>
            <a:endParaRPr sz="2565">
              <a:latin typeface="Arial"/>
              <a:cs typeface="Arial"/>
            </a:endParaRPr>
          </a:p>
          <a:p>
            <a:pPr marL="697197" lvl="1" indent="-264978">
              <a:spcBef>
                <a:spcPts val="269"/>
              </a:spcBef>
              <a:buChar char="–"/>
              <a:tabLst>
                <a:tab pos="697740" algn="l"/>
              </a:tabLst>
            </a:pPr>
            <a:r>
              <a:rPr sz="2223" spc="-9" dirty="0">
                <a:latin typeface="Arial"/>
                <a:cs typeface="Arial"/>
              </a:rPr>
              <a:t>one table for each</a:t>
            </a:r>
            <a:r>
              <a:rPr sz="2223" spc="43" dirty="0">
                <a:latin typeface="Arial"/>
                <a:cs typeface="Arial"/>
              </a:rPr>
              <a:t> </a:t>
            </a:r>
            <a:r>
              <a:rPr sz="2223" spc="-9" dirty="0">
                <a:latin typeface="Arial"/>
                <a:cs typeface="Arial"/>
              </a:rPr>
              <a:t>dimension</a:t>
            </a:r>
            <a:endParaRPr sz="2223">
              <a:latin typeface="Arial"/>
              <a:cs typeface="Arial"/>
            </a:endParaRPr>
          </a:p>
          <a:p>
            <a:pPr marL="697197" lvl="1" indent="-264978">
              <a:spcBef>
                <a:spcPts val="257"/>
              </a:spcBef>
              <a:buChar char="–"/>
              <a:tabLst>
                <a:tab pos="697740" algn="l"/>
              </a:tabLst>
            </a:pPr>
            <a:r>
              <a:rPr sz="2223" spc="-4" dirty="0">
                <a:latin typeface="Arial"/>
                <a:cs typeface="Arial"/>
              </a:rPr>
              <a:t>surrogate (generated) </a:t>
            </a:r>
            <a:r>
              <a:rPr sz="2223" spc="-9" dirty="0">
                <a:latin typeface="Arial"/>
                <a:cs typeface="Arial"/>
              </a:rPr>
              <a:t>primary</a:t>
            </a:r>
            <a:r>
              <a:rPr sz="2223" spc="4" dirty="0">
                <a:latin typeface="Arial"/>
                <a:cs typeface="Arial"/>
              </a:rPr>
              <a:t> </a:t>
            </a:r>
            <a:r>
              <a:rPr sz="2223" spc="-4" dirty="0">
                <a:latin typeface="Arial"/>
                <a:cs typeface="Arial"/>
              </a:rPr>
              <a:t>key</a:t>
            </a:r>
            <a:endParaRPr sz="2223">
              <a:latin typeface="Arial"/>
              <a:cs typeface="Arial"/>
            </a:endParaRPr>
          </a:p>
          <a:p>
            <a:pPr marL="697197" lvl="1" indent="-264978">
              <a:spcBef>
                <a:spcPts val="257"/>
              </a:spcBef>
              <a:buChar char="–"/>
              <a:tabLst>
                <a:tab pos="697740" algn="l"/>
              </a:tabLst>
            </a:pPr>
            <a:r>
              <a:rPr sz="2223" spc="-9" dirty="0">
                <a:latin typeface="Arial"/>
                <a:cs typeface="Arial"/>
              </a:rPr>
              <a:t>it contains </a:t>
            </a:r>
            <a:r>
              <a:rPr sz="2223" spc="-4" dirty="0">
                <a:latin typeface="Arial"/>
                <a:cs typeface="Arial"/>
              </a:rPr>
              <a:t>all </a:t>
            </a:r>
            <a:r>
              <a:rPr sz="2223" spc="-9" dirty="0">
                <a:latin typeface="Arial"/>
                <a:cs typeface="Arial"/>
              </a:rPr>
              <a:t>dimension</a:t>
            </a:r>
            <a:r>
              <a:rPr sz="2223" spc="51" dirty="0">
                <a:latin typeface="Arial"/>
                <a:cs typeface="Arial"/>
              </a:rPr>
              <a:t> </a:t>
            </a:r>
            <a:r>
              <a:rPr sz="2223" spc="-9" dirty="0">
                <a:latin typeface="Arial"/>
                <a:cs typeface="Arial"/>
              </a:rPr>
              <a:t>attributes</a:t>
            </a:r>
            <a:endParaRPr sz="2223">
              <a:latin typeface="Arial"/>
              <a:cs typeface="Arial"/>
            </a:endParaRPr>
          </a:p>
          <a:p>
            <a:pPr marL="697197" lvl="1" indent="-264978">
              <a:spcBef>
                <a:spcPts val="265"/>
              </a:spcBef>
              <a:buChar char="–"/>
              <a:tabLst>
                <a:tab pos="697740" algn="l"/>
              </a:tabLst>
            </a:pPr>
            <a:r>
              <a:rPr sz="2223" spc="-9" dirty="0">
                <a:latin typeface="Arial"/>
                <a:cs typeface="Arial"/>
              </a:rPr>
              <a:t>hierarchies </a:t>
            </a:r>
            <a:r>
              <a:rPr sz="2223" spc="-13" dirty="0">
                <a:latin typeface="Arial"/>
                <a:cs typeface="Arial"/>
              </a:rPr>
              <a:t>are </a:t>
            </a:r>
            <a:r>
              <a:rPr sz="2223" spc="-9" dirty="0">
                <a:latin typeface="Arial"/>
                <a:cs typeface="Arial"/>
              </a:rPr>
              <a:t>not </a:t>
            </a:r>
            <a:r>
              <a:rPr sz="2223" spc="-4" dirty="0">
                <a:latin typeface="Arial"/>
                <a:cs typeface="Arial"/>
              </a:rPr>
              <a:t>explicitly</a:t>
            </a:r>
            <a:r>
              <a:rPr sz="2223" spc="64" dirty="0">
                <a:latin typeface="Arial"/>
                <a:cs typeface="Arial"/>
              </a:rPr>
              <a:t> </a:t>
            </a:r>
            <a:r>
              <a:rPr sz="2223" spc="-9" dirty="0">
                <a:latin typeface="Arial"/>
                <a:cs typeface="Arial"/>
              </a:rPr>
              <a:t>represented</a:t>
            </a:r>
            <a:endParaRPr sz="2223">
              <a:latin typeface="Arial"/>
              <a:cs typeface="Arial"/>
            </a:endParaRPr>
          </a:p>
          <a:p>
            <a:pPr marL="1065886" lvl="2" indent="-211223">
              <a:spcBef>
                <a:spcPts val="231"/>
              </a:spcBef>
              <a:buChar char="•"/>
              <a:tabLst>
                <a:tab pos="1065886" algn="l"/>
                <a:tab pos="1066429" algn="l"/>
              </a:tabLst>
            </a:pPr>
            <a:r>
              <a:rPr sz="1838" dirty="0">
                <a:latin typeface="Arial"/>
                <a:cs typeface="Arial"/>
              </a:rPr>
              <a:t>all attributes in </a:t>
            </a:r>
            <a:r>
              <a:rPr sz="1838" spc="4" dirty="0">
                <a:latin typeface="Arial"/>
                <a:cs typeface="Arial"/>
              </a:rPr>
              <a:t>a </a:t>
            </a:r>
            <a:r>
              <a:rPr sz="1838" dirty="0">
                <a:latin typeface="Arial"/>
                <a:cs typeface="Arial"/>
              </a:rPr>
              <a:t>table are </a:t>
            </a:r>
            <a:r>
              <a:rPr sz="1838" spc="4" dirty="0">
                <a:latin typeface="Arial"/>
                <a:cs typeface="Arial"/>
              </a:rPr>
              <a:t>at </a:t>
            </a:r>
            <a:r>
              <a:rPr sz="1838" spc="-4" dirty="0">
                <a:latin typeface="Arial"/>
                <a:cs typeface="Arial"/>
              </a:rPr>
              <a:t>the </a:t>
            </a:r>
            <a:r>
              <a:rPr sz="1838" dirty="0">
                <a:latin typeface="Arial"/>
                <a:cs typeface="Arial"/>
              </a:rPr>
              <a:t>same</a:t>
            </a:r>
            <a:r>
              <a:rPr sz="1838" spc="-68" dirty="0">
                <a:latin typeface="Arial"/>
                <a:cs typeface="Arial"/>
              </a:rPr>
              <a:t> </a:t>
            </a:r>
            <a:r>
              <a:rPr sz="1838" dirty="0">
                <a:latin typeface="Arial"/>
                <a:cs typeface="Arial"/>
              </a:rPr>
              <a:t>level</a:t>
            </a:r>
            <a:endParaRPr sz="1838">
              <a:latin typeface="Arial"/>
              <a:cs typeface="Arial"/>
            </a:endParaRPr>
          </a:p>
          <a:p>
            <a:pPr marL="697197" lvl="1" indent="-264978">
              <a:spcBef>
                <a:spcPts val="252"/>
              </a:spcBef>
              <a:buChar char="–"/>
              <a:tabLst>
                <a:tab pos="697740" algn="l"/>
              </a:tabLst>
            </a:pPr>
            <a:r>
              <a:rPr sz="2223" spc="-9" dirty="0">
                <a:latin typeface="Arial"/>
                <a:cs typeface="Arial"/>
              </a:rPr>
              <a:t>totally denormalized</a:t>
            </a:r>
            <a:r>
              <a:rPr sz="2223" spc="38" dirty="0">
                <a:latin typeface="Arial"/>
                <a:cs typeface="Arial"/>
              </a:rPr>
              <a:t> </a:t>
            </a:r>
            <a:r>
              <a:rPr sz="2223" spc="-9" dirty="0">
                <a:latin typeface="Arial"/>
                <a:cs typeface="Arial"/>
              </a:rPr>
              <a:t>representation</a:t>
            </a:r>
            <a:endParaRPr sz="2223">
              <a:latin typeface="Arial"/>
              <a:cs typeface="Arial"/>
            </a:endParaRPr>
          </a:p>
          <a:p>
            <a:pPr marL="1065886" lvl="2" indent="-211223">
              <a:spcBef>
                <a:spcPts val="243"/>
              </a:spcBef>
              <a:buChar char="•"/>
              <a:tabLst>
                <a:tab pos="1065886" algn="l"/>
                <a:tab pos="1066429" algn="l"/>
              </a:tabLst>
            </a:pPr>
            <a:r>
              <a:rPr sz="1838" dirty="0">
                <a:latin typeface="Arial"/>
                <a:cs typeface="Arial"/>
              </a:rPr>
              <a:t>it causes data redundancy</a:t>
            </a:r>
            <a:endParaRPr sz="1838">
              <a:latin typeface="Arial"/>
              <a:cs typeface="Arial"/>
            </a:endParaRPr>
          </a:p>
          <a:p>
            <a:pPr marL="325793" indent="-315476">
              <a:spcBef>
                <a:spcPts val="308"/>
              </a:spcBef>
              <a:buChar char="•"/>
              <a:tabLst>
                <a:tab pos="325793" algn="l"/>
                <a:tab pos="326336" algn="l"/>
              </a:tabLst>
            </a:pPr>
            <a:r>
              <a:rPr sz="2565" spc="9" dirty="0">
                <a:latin typeface="Arial"/>
                <a:cs typeface="Arial"/>
              </a:rPr>
              <a:t>Facts</a:t>
            </a:r>
            <a:endParaRPr sz="2565">
              <a:latin typeface="Arial"/>
              <a:cs typeface="Arial"/>
            </a:endParaRPr>
          </a:p>
          <a:p>
            <a:pPr marL="697197" lvl="1" indent="-264978">
              <a:spcBef>
                <a:spcPts val="282"/>
              </a:spcBef>
              <a:buChar char="–"/>
              <a:tabLst>
                <a:tab pos="697740" algn="l"/>
              </a:tabLst>
            </a:pPr>
            <a:r>
              <a:rPr sz="2223" spc="-9" dirty="0">
                <a:latin typeface="Arial"/>
                <a:cs typeface="Arial"/>
              </a:rPr>
              <a:t>one fact table </a:t>
            </a:r>
            <a:r>
              <a:rPr sz="2223" dirty="0">
                <a:latin typeface="Arial"/>
                <a:cs typeface="Arial"/>
              </a:rPr>
              <a:t>for </a:t>
            </a:r>
            <a:r>
              <a:rPr sz="2223" spc="-9" dirty="0">
                <a:latin typeface="Arial"/>
                <a:cs typeface="Arial"/>
              </a:rPr>
              <a:t>each fact</a:t>
            </a:r>
            <a:r>
              <a:rPr sz="2223" spc="9" dirty="0">
                <a:latin typeface="Arial"/>
                <a:cs typeface="Arial"/>
              </a:rPr>
              <a:t> </a:t>
            </a:r>
            <a:r>
              <a:rPr sz="2223" spc="-9" dirty="0">
                <a:latin typeface="Arial"/>
                <a:cs typeface="Arial"/>
              </a:rPr>
              <a:t>schema</a:t>
            </a:r>
            <a:endParaRPr sz="2223">
              <a:latin typeface="Arial"/>
              <a:cs typeface="Arial"/>
            </a:endParaRPr>
          </a:p>
          <a:p>
            <a:pPr marL="697197" marR="4344" lvl="1" indent="-264978">
              <a:lnSpc>
                <a:spcPts val="2394"/>
              </a:lnSpc>
              <a:spcBef>
                <a:spcPts val="564"/>
              </a:spcBef>
              <a:buChar char="–"/>
              <a:tabLst>
                <a:tab pos="697740" algn="l"/>
              </a:tabLst>
            </a:pPr>
            <a:r>
              <a:rPr sz="2223" spc="-9" dirty="0">
                <a:latin typeface="Arial"/>
                <a:cs typeface="Arial"/>
              </a:rPr>
              <a:t>primary </a:t>
            </a:r>
            <a:r>
              <a:rPr sz="2223" spc="-13" dirty="0">
                <a:latin typeface="Arial"/>
                <a:cs typeface="Arial"/>
              </a:rPr>
              <a:t>key </a:t>
            </a:r>
            <a:r>
              <a:rPr sz="2223" spc="-9" dirty="0">
                <a:latin typeface="Arial"/>
                <a:cs typeface="Arial"/>
              </a:rPr>
              <a:t>composed </a:t>
            </a:r>
            <a:r>
              <a:rPr sz="2223" dirty="0">
                <a:latin typeface="Arial"/>
                <a:cs typeface="Arial"/>
              </a:rPr>
              <a:t>by </a:t>
            </a:r>
            <a:r>
              <a:rPr sz="2223" spc="-9" dirty="0">
                <a:latin typeface="Arial"/>
                <a:cs typeface="Arial"/>
              </a:rPr>
              <a:t>foreign </a:t>
            </a:r>
            <a:r>
              <a:rPr sz="2223" spc="-4" dirty="0">
                <a:latin typeface="Arial"/>
                <a:cs typeface="Arial"/>
              </a:rPr>
              <a:t>keys </a:t>
            </a:r>
            <a:r>
              <a:rPr sz="2223" spc="-13" dirty="0">
                <a:latin typeface="Arial"/>
                <a:cs typeface="Arial"/>
              </a:rPr>
              <a:t>of </a:t>
            </a:r>
            <a:r>
              <a:rPr sz="2223" spc="-4" dirty="0">
                <a:latin typeface="Arial"/>
                <a:cs typeface="Arial"/>
              </a:rPr>
              <a:t>all  dimensions</a:t>
            </a:r>
            <a:endParaRPr sz="2223">
              <a:latin typeface="Arial"/>
              <a:cs typeface="Arial"/>
            </a:endParaRPr>
          </a:p>
          <a:p>
            <a:pPr marL="697197" lvl="1" indent="-264978">
              <a:spcBef>
                <a:spcPts val="217"/>
              </a:spcBef>
              <a:buChar char="–"/>
              <a:tabLst>
                <a:tab pos="697740" algn="l"/>
              </a:tabLst>
            </a:pPr>
            <a:r>
              <a:rPr sz="2223" spc="-9" dirty="0">
                <a:latin typeface="Arial"/>
                <a:cs typeface="Arial"/>
              </a:rPr>
              <a:t>measures </a:t>
            </a:r>
            <a:r>
              <a:rPr sz="2223" spc="-4" dirty="0">
                <a:latin typeface="Arial"/>
                <a:cs typeface="Arial"/>
              </a:rPr>
              <a:t>are </a:t>
            </a:r>
            <a:r>
              <a:rPr sz="2223" spc="-9" dirty="0">
                <a:latin typeface="Arial"/>
                <a:cs typeface="Arial"/>
              </a:rPr>
              <a:t>attributes </a:t>
            </a:r>
            <a:r>
              <a:rPr sz="2223" spc="-13" dirty="0">
                <a:latin typeface="Arial"/>
                <a:cs typeface="Arial"/>
              </a:rPr>
              <a:t>of </a:t>
            </a:r>
            <a:r>
              <a:rPr sz="2223" spc="-9" dirty="0">
                <a:latin typeface="Arial"/>
                <a:cs typeface="Arial"/>
              </a:rPr>
              <a:t>the </a:t>
            </a:r>
            <a:r>
              <a:rPr sz="2223" dirty="0">
                <a:latin typeface="Arial"/>
                <a:cs typeface="Arial"/>
              </a:rPr>
              <a:t>fact</a:t>
            </a:r>
            <a:r>
              <a:rPr sz="2223" spc="26" dirty="0">
                <a:latin typeface="Arial"/>
                <a:cs typeface="Arial"/>
              </a:rPr>
              <a:t> </a:t>
            </a:r>
            <a:r>
              <a:rPr sz="2223" spc="-9" dirty="0">
                <a:latin typeface="Arial"/>
                <a:cs typeface="Arial"/>
              </a:rPr>
              <a:t>table</a:t>
            </a:r>
            <a:endParaRPr sz="2223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9077894" y="7059420"/>
            <a:ext cx="1379854" cy="34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1" i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60" marR="4344">
              <a:lnSpc>
                <a:spcPts val="1112"/>
              </a:lnSpc>
              <a:spcBef>
                <a:spcPts val="30"/>
              </a:spcBef>
            </a:pPr>
            <a:r>
              <a:rPr lang="it-IT" spc="10"/>
              <a:t>Elena Baralis  Politecnico di</a:t>
            </a:r>
            <a:r>
              <a:rPr lang="it-IT" spc="-75"/>
              <a:t> </a:t>
            </a:r>
            <a:r>
              <a:rPr lang="it-IT" spc="10"/>
              <a:t>Torino</a:t>
            </a:r>
            <a:endParaRPr spc="9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4152366" y="7167579"/>
            <a:ext cx="2227579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60">
              <a:spcBef>
                <a:spcPts val="21"/>
              </a:spcBef>
            </a:pPr>
            <a:r>
              <a:rPr lang="en-GB" spc="15"/>
              <a:t>DATA </a:t>
            </a:r>
            <a:r>
              <a:rPr lang="en-GB" spc="20"/>
              <a:t>WAREHOUSE: </a:t>
            </a:r>
            <a:r>
              <a:rPr lang="en-GB" spc="15"/>
              <a:t>DESIGN </a:t>
            </a:r>
            <a:r>
              <a:rPr lang="en-GB" spc="10"/>
              <a:t>-</a:t>
            </a:r>
            <a:r>
              <a:rPr lang="en-GB" spc="-135"/>
              <a:t> </a:t>
            </a:r>
            <a:fld id="{81D60167-4931-47E6-BA6A-407CBD079E47}" type="slidenum">
              <a:rPr spc="15" smtClean="0"/>
              <a:pPr marL="12700">
                <a:spcBef>
                  <a:spcPts val="25"/>
                </a:spcBef>
              </a:pPr>
              <a:t>6</a:t>
            </a:fld>
            <a:endParaRPr spc="13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23747" y="7187420"/>
            <a:ext cx="202692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1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60">
              <a:spcBef>
                <a:spcPts val="21"/>
              </a:spcBef>
            </a:pPr>
            <a:r>
              <a:rPr lang="en-GB" spc="5"/>
              <a:t>Copyright </a:t>
            </a:r>
            <a:r>
              <a:rPr lang="en-GB" spc="15"/>
              <a:t>– </a:t>
            </a:r>
            <a:r>
              <a:rPr lang="en-GB"/>
              <a:t>All </a:t>
            </a:r>
            <a:r>
              <a:rPr lang="en-GB" spc="10"/>
              <a:t>rights</a:t>
            </a:r>
            <a:r>
              <a:rPr lang="en-GB" spc="15"/>
              <a:t> </a:t>
            </a:r>
            <a:r>
              <a:rPr lang="en-GB" spc="10"/>
              <a:t>reserved</a:t>
            </a:r>
            <a:endParaRPr spc="9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043" y="378464"/>
            <a:ext cx="7297657" cy="505602"/>
          </a:xfrm>
          <a:prstGeom prst="rect">
            <a:avLst/>
          </a:prstGeom>
        </p:spPr>
        <p:txBody>
          <a:bodyPr vert="horz" wrap="square" lIns="0" tIns="13032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0860">
              <a:lnSpc>
                <a:spcPct val="100000"/>
              </a:lnSpc>
              <a:spcBef>
                <a:spcPts val="103"/>
              </a:spcBef>
            </a:pPr>
            <a:r>
              <a:rPr spc="9" dirty="0"/>
              <a:t>Star</a:t>
            </a:r>
            <a:r>
              <a:rPr spc="-43" dirty="0"/>
              <a:t> </a:t>
            </a:r>
            <a:r>
              <a:rPr dirty="0"/>
              <a:t>schema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73882" y="6029338"/>
            <a:ext cx="6873204" cy="209489"/>
          </a:xfrm>
          <a:prstGeom prst="rect">
            <a:avLst/>
          </a:prstGeom>
        </p:spPr>
        <p:txBody>
          <a:bodyPr vert="horz" wrap="square" lIns="0" tIns="11946" rIns="0" bIns="0" rtlCol="0">
            <a:spAutoFit/>
          </a:bodyPr>
          <a:lstStyle/>
          <a:p>
            <a:pPr marL="10860">
              <a:spcBef>
                <a:spcPts val="94"/>
              </a:spcBef>
            </a:pPr>
            <a:r>
              <a:rPr sz="1283" spc="4" dirty="0">
                <a:latin typeface="Arial"/>
                <a:cs typeface="Arial"/>
              </a:rPr>
              <a:t>From </a:t>
            </a:r>
            <a:r>
              <a:rPr sz="1283" dirty="0">
                <a:latin typeface="Arial"/>
                <a:cs typeface="Arial"/>
              </a:rPr>
              <a:t>Golfarelli, </a:t>
            </a:r>
            <a:r>
              <a:rPr sz="1283" dirty="0" err="1">
                <a:latin typeface="Arial"/>
                <a:cs typeface="Arial"/>
              </a:rPr>
              <a:t>Rizzi</a:t>
            </a:r>
            <a:r>
              <a:rPr sz="1283" dirty="0">
                <a:latin typeface="Arial"/>
                <a:cs typeface="Arial"/>
              </a:rPr>
              <a:t>, </a:t>
            </a:r>
            <a:r>
              <a:rPr sz="1283" spc="4" dirty="0">
                <a:latin typeface="Arial"/>
                <a:cs typeface="Arial"/>
              </a:rPr>
              <a:t>McGraw </a:t>
            </a:r>
            <a:r>
              <a:rPr sz="1283" dirty="0">
                <a:latin typeface="Arial"/>
                <a:cs typeface="Arial"/>
              </a:rPr>
              <a:t>Hill</a:t>
            </a:r>
          </a:p>
        </p:txBody>
      </p:sp>
      <p:graphicFrame>
        <p:nvGraphicFramePr>
          <p:cNvPr id="21" name="object 21" descr="Star schem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576155"/>
              </p:ext>
            </p:extLst>
          </p:nvPr>
        </p:nvGraphicFramePr>
        <p:xfrm>
          <a:off x="1911687" y="3766768"/>
          <a:ext cx="1188068" cy="676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8405">
                <a:tc>
                  <a:txBody>
                    <a:bodyPr/>
                    <a:lstStyle/>
                    <a:p>
                      <a:pPr marL="1270" algn="ctr">
                        <a:lnSpc>
                          <a:spcPts val="1910"/>
                        </a:lnSpc>
                      </a:pPr>
                      <a:r>
                        <a:rPr sz="1500" spc="5" dirty="0">
                          <a:latin typeface="Times New Roman"/>
                          <a:cs typeface="Times New Roman"/>
                        </a:rPr>
                        <a:t>Week_ID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138"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500" spc="5" dirty="0">
                          <a:latin typeface="Times New Roman"/>
                          <a:cs typeface="Times New Roman"/>
                        </a:rPr>
                        <a:t>Week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138"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500" spc="5" dirty="0">
                          <a:latin typeface="Times New Roman"/>
                          <a:cs typeface="Times New Roman"/>
                        </a:rPr>
                        <a:t>Month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object 22" descr="Star schem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443225"/>
              </p:ext>
            </p:extLst>
          </p:nvPr>
        </p:nvGraphicFramePr>
        <p:xfrm>
          <a:off x="6045465" y="4151207"/>
          <a:ext cx="1294495" cy="1128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9911">
                <a:tc>
                  <a:txBody>
                    <a:bodyPr/>
                    <a:lstStyle/>
                    <a:p>
                      <a:pPr marL="1905" algn="ctr">
                        <a:lnSpc>
                          <a:spcPts val="1925"/>
                        </a:lnSpc>
                      </a:pPr>
                      <a:r>
                        <a:rPr sz="1500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Shop_ID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645">
                <a:tc>
                  <a:txBody>
                    <a:bodyPr/>
                    <a:lstStyle/>
                    <a:p>
                      <a:pPr algn="ctr">
                        <a:lnSpc>
                          <a:spcPts val="1930"/>
                        </a:lnSpc>
                      </a:pPr>
                      <a:r>
                        <a:rPr sz="1500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Shop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911">
                <a:tc>
                  <a:txBody>
                    <a:bodyPr/>
                    <a:lstStyle/>
                    <a:p>
                      <a:pPr algn="ctr">
                        <a:lnSpc>
                          <a:spcPts val="1925"/>
                        </a:lnSpc>
                      </a:pPr>
                      <a:r>
                        <a:rPr sz="1500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City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255">
                <a:tc>
                  <a:txBody>
                    <a:bodyPr/>
                    <a:lstStyle/>
                    <a:p>
                      <a:pPr algn="ctr">
                        <a:lnSpc>
                          <a:spcPts val="1935"/>
                        </a:lnSpc>
                      </a:pPr>
                      <a:r>
                        <a:rPr sz="1500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Country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604">
                <a:tc>
                  <a:txBody>
                    <a:bodyPr/>
                    <a:lstStyle/>
                    <a:p>
                      <a:pPr algn="ctr">
                        <a:lnSpc>
                          <a:spcPts val="1925"/>
                        </a:lnSpc>
                      </a:pPr>
                      <a:r>
                        <a:rPr sz="1500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Salesman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object 23" descr="Star schem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186421"/>
              </p:ext>
            </p:extLst>
          </p:nvPr>
        </p:nvGraphicFramePr>
        <p:xfrm>
          <a:off x="1886927" y="4774128"/>
          <a:ext cx="1273318" cy="1128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3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713">
                <a:tc>
                  <a:txBody>
                    <a:bodyPr/>
                    <a:lstStyle/>
                    <a:p>
                      <a:pPr algn="ctr">
                        <a:lnSpc>
                          <a:spcPts val="1905"/>
                        </a:lnSpc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Product_ID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708"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Product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672">
                <a:tc>
                  <a:txBody>
                    <a:bodyPr/>
                    <a:lstStyle/>
                    <a:p>
                      <a:pPr algn="ctr">
                        <a:lnSpc>
                          <a:spcPts val="1905"/>
                        </a:lnSpc>
                      </a:pPr>
                      <a:r>
                        <a:rPr sz="1500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Type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56"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5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Category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56"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Supplier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Group 2" descr="Star schema">
            <a:extLst>
              <a:ext uri="{FF2B5EF4-FFF2-40B4-BE49-F238E27FC236}">
                <a16:creationId xmlns:a16="http://schemas.microsoft.com/office/drawing/2014/main" id="{B05151CC-281A-4730-8963-92A7748EC35E}"/>
              </a:ext>
            </a:extLst>
          </p:cNvPr>
          <p:cNvGrpSpPr/>
          <p:nvPr/>
        </p:nvGrpSpPr>
        <p:grpSpPr>
          <a:xfrm>
            <a:off x="2169373" y="980728"/>
            <a:ext cx="4997303" cy="2802170"/>
            <a:chOff x="2169373" y="980728"/>
            <a:chExt cx="4997303" cy="2802170"/>
          </a:xfrm>
        </p:grpSpPr>
        <p:grpSp>
          <p:nvGrpSpPr>
            <p:cNvPr id="18" name="object 18"/>
            <p:cNvGrpSpPr/>
            <p:nvPr/>
          </p:nvGrpSpPr>
          <p:grpSpPr>
            <a:xfrm>
              <a:off x="4421763" y="3086782"/>
              <a:ext cx="495210" cy="696116"/>
              <a:chOff x="5173979" y="3861815"/>
              <a:chExt cx="579120" cy="814069"/>
            </a:xfrm>
          </p:grpSpPr>
          <p:sp>
            <p:nvSpPr>
              <p:cNvPr id="19" name="object 19"/>
              <p:cNvSpPr/>
              <p:nvPr/>
            </p:nvSpPr>
            <p:spPr>
              <a:xfrm>
                <a:off x="5183123" y="3864864"/>
                <a:ext cx="559435" cy="807720"/>
              </a:xfrm>
              <a:custGeom>
                <a:avLst/>
                <a:gdLst/>
                <a:ahLst/>
                <a:cxnLst/>
                <a:rect l="l" t="t" r="r" b="b"/>
                <a:pathLst>
                  <a:path w="559435" h="807720">
                    <a:moveTo>
                      <a:pt x="280416" y="807719"/>
                    </a:moveTo>
                    <a:lnTo>
                      <a:pt x="0" y="605027"/>
                    </a:lnTo>
                    <a:lnTo>
                      <a:pt x="140208" y="605027"/>
                    </a:lnTo>
                    <a:lnTo>
                      <a:pt x="140208" y="0"/>
                    </a:lnTo>
                    <a:lnTo>
                      <a:pt x="419100" y="0"/>
                    </a:lnTo>
                    <a:lnTo>
                      <a:pt x="419100" y="605027"/>
                    </a:lnTo>
                    <a:lnTo>
                      <a:pt x="559308" y="605027"/>
                    </a:lnTo>
                    <a:lnTo>
                      <a:pt x="280416" y="807719"/>
                    </a:lnTo>
                    <a:close/>
                  </a:path>
                </a:pathLst>
              </a:custGeom>
              <a:solidFill>
                <a:srgbClr val="3333CC"/>
              </a:solidFill>
            </p:spPr>
            <p:txBody>
              <a:bodyPr wrap="square" lIns="0" tIns="0" rIns="0" bIns="0" rtlCol="0"/>
              <a:lstStyle/>
              <a:p>
                <a:endParaRPr sz="1197"/>
              </a:p>
            </p:txBody>
          </p:sp>
          <p:sp>
            <p:nvSpPr>
              <p:cNvPr id="20" name="object 20"/>
              <p:cNvSpPr/>
              <p:nvPr/>
            </p:nvSpPr>
            <p:spPr>
              <a:xfrm>
                <a:off x="5173979" y="3861815"/>
                <a:ext cx="579120" cy="814069"/>
              </a:xfrm>
              <a:custGeom>
                <a:avLst/>
                <a:gdLst/>
                <a:ahLst/>
                <a:cxnLst/>
                <a:rect l="l" t="t" r="r" b="b"/>
                <a:pathLst>
                  <a:path w="579120" h="814070">
                    <a:moveTo>
                      <a:pt x="146304" y="608076"/>
                    </a:moveTo>
                    <a:lnTo>
                      <a:pt x="146304" y="0"/>
                    </a:lnTo>
                    <a:lnTo>
                      <a:pt x="432816" y="0"/>
                    </a:lnTo>
                    <a:lnTo>
                      <a:pt x="432816" y="3047"/>
                    </a:lnTo>
                    <a:lnTo>
                      <a:pt x="152400" y="3047"/>
                    </a:lnTo>
                    <a:lnTo>
                      <a:pt x="149352" y="6095"/>
                    </a:lnTo>
                    <a:lnTo>
                      <a:pt x="152400" y="6095"/>
                    </a:lnTo>
                    <a:lnTo>
                      <a:pt x="152400" y="605028"/>
                    </a:lnTo>
                    <a:lnTo>
                      <a:pt x="149352" y="605028"/>
                    </a:lnTo>
                    <a:lnTo>
                      <a:pt x="146304" y="608076"/>
                    </a:lnTo>
                    <a:close/>
                  </a:path>
                  <a:path w="579120" h="814070">
                    <a:moveTo>
                      <a:pt x="152400" y="6095"/>
                    </a:moveTo>
                    <a:lnTo>
                      <a:pt x="149352" y="6095"/>
                    </a:lnTo>
                    <a:lnTo>
                      <a:pt x="152400" y="3047"/>
                    </a:lnTo>
                    <a:lnTo>
                      <a:pt x="152400" y="6095"/>
                    </a:lnTo>
                    <a:close/>
                  </a:path>
                  <a:path w="579120" h="814070">
                    <a:moveTo>
                      <a:pt x="425196" y="6095"/>
                    </a:moveTo>
                    <a:lnTo>
                      <a:pt x="152400" y="6095"/>
                    </a:lnTo>
                    <a:lnTo>
                      <a:pt x="152400" y="3047"/>
                    </a:lnTo>
                    <a:lnTo>
                      <a:pt x="425196" y="3047"/>
                    </a:lnTo>
                    <a:lnTo>
                      <a:pt x="425196" y="6095"/>
                    </a:lnTo>
                    <a:close/>
                  </a:path>
                  <a:path w="579120" h="814070">
                    <a:moveTo>
                      <a:pt x="558494" y="611124"/>
                    </a:moveTo>
                    <a:lnTo>
                      <a:pt x="425196" y="611124"/>
                    </a:lnTo>
                    <a:lnTo>
                      <a:pt x="425196" y="3047"/>
                    </a:lnTo>
                    <a:lnTo>
                      <a:pt x="428244" y="6095"/>
                    </a:lnTo>
                    <a:lnTo>
                      <a:pt x="432816" y="6095"/>
                    </a:lnTo>
                    <a:lnTo>
                      <a:pt x="432816" y="605028"/>
                    </a:lnTo>
                    <a:lnTo>
                      <a:pt x="428244" y="605028"/>
                    </a:lnTo>
                    <a:lnTo>
                      <a:pt x="432816" y="608076"/>
                    </a:lnTo>
                    <a:lnTo>
                      <a:pt x="562711" y="608076"/>
                    </a:lnTo>
                    <a:lnTo>
                      <a:pt x="558494" y="611124"/>
                    </a:lnTo>
                    <a:close/>
                  </a:path>
                  <a:path w="579120" h="814070">
                    <a:moveTo>
                      <a:pt x="432816" y="6095"/>
                    </a:moveTo>
                    <a:lnTo>
                      <a:pt x="428244" y="6095"/>
                    </a:lnTo>
                    <a:lnTo>
                      <a:pt x="425196" y="3047"/>
                    </a:lnTo>
                    <a:lnTo>
                      <a:pt x="432816" y="3047"/>
                    </a:lnTo>
                    <a:lnTo>
                      <a:pt x="432816" y="6095"/>
                    </a:lnTo>
                    <a:close/>
                  </a:path>
                  <a:path w="579120" h="814070">
                    <a:moveTo>
                      <a:pt x="289560" y="813816"/>
                    </a:moveTo>
                    <a:lnTo>
                      <a:pt x="0" y="605028"/>
                    </a:lnTo>
                    <a:lnTo>
                      <a:pt x="12192" y="605028"/>
                    </a:lnTo>
                    <a:lnTo>
                      <a:pt x="9144" y="611124"/>
                    </a:lnTo>
                    <a:lnTo>
                      <a:pt x="20579" y="611124"/>
                    </a:lnTo>
                    <a:lnTo>
                      <a:pt x="288804" y="806063"/>
                    </a:lnTo>
                    <a:lnTo>
                      <a:pt x="286512" y="807720"/>
                    </a:lnTo>
                    <a:lnTo>
                      <a:pt x="298014" y="807720"/>
                    </a:lnTo>
                    <a:lnTo>
                      <a:pt x="289560" y="813816"/>
                    </a:lnTo>
                    <a:close/>
                  </a:path>
                  <a:path w="579120" h="814070">
                    <a:moveTo>
                      <a:pt x="20579" y="611124"/>
                    </a:moveTo>
                    <a:lnTo>
                      <a:pt x="9144" y="611124"/>
                    </a:lnTo>
                    <a:lnTo>
                      <a:pt x="12192" y="605028"/>
                    </a:lnTo>
                    <a:lnTo>
                      <a:pt x="20579" y="611124"/>
                    </a:lnTo>
                    <a:close/>
                  </a:path>
                  <a:path w="579120" h="814070">
                    <a:moveTo>
                      <a:pt x="152400" y="611124"/>
                    </a:moveTo>
                    <a:lnTo>
                      <a:pt x="20579" y="611124"/>
                    </a:lnTo>
                    <a:lnTo>
                      <a:pt x="12192" y="605028"/>
                    </a:lnTo>
                    <a:lnTo>
                      <a:pt x="146304" y="605028"/>
                    </a:lnTo>
                    <a:lnTo>
                      <a:pt x="146304" y="608076"/>
                    </a:lnTo>
                    <a:lnTo>
                      <a:pt x="152400" y="608076"/>
                    </a:lnTo>
                    <a:lnTo>
                      <a:pt x="152400" y="611124"/>
                    </a:lnTo>
                    <a:close/>
                  </a:path>
                  <a:path w="579120" h="814070">
                    <a:moveTo>
                      <a:pt x="152400" y="608076"/>
                    </a:moveTo>
                    <a:lnTo>
                      <a:pt x="146304" y="608076"/>
                    </a:lnTo>
                    <a:lnTo>
                      <a:pt x="149352" y="605028"/>
                    </a:lnTo>
                    <a:lnTo>
                      <a:pt x="152400" y="605028"/>
                    </a:lnTo>
                    <a:lnTo>
                      <a:pt x="152400" y="608076"/>
                    </a:lnTo>
                    <a:close/>
                  </a:path>
                  <a:path w="579120" h="814070">
                    <a:moveTo>
                      <a:pt x="432816" y="608076"/>
                    </a:moveTo>
                    <a:lnTo>
                      <a:pt x="428244" y="605028"/>
                    </a:lnTo>
                    <a:lnTo>
                      <a:pt x="432816" y="605028"/>
                    </a:lnTo>
                    <a:lnTo>
                      <a:pt x="432816" y="608076"/>
                    </a:lnTo>
                    <a:close/>
                  </a:path>
                  <a:path w="579120" h="814070">
                    <a:moveTo>
                      <a:pt x="562711" y="608076"/>
                    </a:moveTo>
                    <a:lnTo>
                      <a:pt x="432816" y="608076"/>
                    </a:lnTo>
                    <a:lnTo>
                      <a:pt x="432816" y="605028"/>
                    </a:lnTo>
                    <a:lnTo>
                      <a:pt x="566928" y="605028"/>
                    </a:lnTo>
                    <a:lnTo>
                      <a:pt x="562711" y="608076"/>
                    </a:lnTo>
                    <a:close/>
                  </a:path>
                  <a:path w="579120" h="814070">
                    <a:moveTo>
                      <a:pt x="298014" y="807720"/>
                    </a:moveTo>
                    <a:lnTo>
                      <a:pt x="291083" y="807720"/>
                    </a:lnTo>
                    <a:lnTo>
                      <a:pt x="288804" y="806063"/>
                    </a:lnTo>
                    <a:lnTo>
                      <a:pt x="566928" y="605028"/>
                    </a:lnTo>
                    <a:lnTo>
                      <a:pt x="568452" y="611124"/>
                    </a:lnTo>
                    <a:lnTo>
                      <a:pt x="570665" y="611124"/>
                    </a:lnTo>
                    <a:lnTo>
                      <a:pt x="298014" y="807720"/>
                    </a:lnTo>
                    <a:close/>
                  </a:path>
                  <a:path w="579120" h="814070">
                    <a:moveTo>
                      <a:pt x="570665" y="611124"/>
                    </a:moveTo>
                    <a:lnTo>
                      <a:pt x="568452" y="611124"/>
                    </a:lnTo>
                    <a:lnTo>
                      <a:pt x="566928" y="605028"/>
                    </a:lnTo>
                    <a:lnTo>
                      <a:pt x="579120" y="605028"/>
                    </a:lnTo>
                    <a:lnTo>
                      <a:pt x="570665" y="611124"/>
                    </a:lnTo>
                    <a:close/>
                  </a:path>
                  <a:path w="579120" h="814070">
                    <a:moveTo>
                      <a:pt x="291083" y="807720"/>
                    </a:moveTo>
                    <a:lnTo>
                      <a:pt x="286512" y="807720"/>
                    </a:lnTo>
                    <a:lnTo>
                      <a:pt x="288804" y="806063"/>
                    </a:lnTo>
                    <a:lnTo>
                      <a:pt x="291083" y="80772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197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D9F1333-1663-4D7C-935D-5C098EC60FCA}"/>
                </a:ext>
              </a:extLst>
            </p:cNvPr>
            <p:cNvGrpSpPr/>
            <p:nvPr/>
          </p:nvGrpSpPr>
          <p:grpSpPr>
            <a:xfrm>
              <a:off x="2169373" y="980728"/>
              <a:ext cx="4997303" cy="2739691"/>
              <a:chOff x="2169373" y="1399200"/>
              <a:chExt cx="4997303" cy="2739691"/>
            </a:xfrm>
          </p:grpSpPr>
          <p:sp>
            <p:nvSpPr>
              <p:cNvPr id="5" name="object 5"/>
              <p:cNvSpPr/>
              <p:nvPr/>
            </p:nvSpPr>
            <p:spPr>
              <a:xfrm>
                <a:off x="3115910" y="1514299"/>
                <a:ext cx="3717981" cy="1918284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197"/>
              </a:p>
            </p:txBody>
          </p:sp>
          <p:sp>
            <p:nvSpPr>
              <p:cNvPr id="6" name="object 6"/>
              <p:cNvSpPr txBox="1"/>
              <p:nvPr/>
            </p:nvSpPr>
            <p:spPr>
              <a:xfrm>
                <a:off x="4257054" y="2685379"/>
                <a:ext cx="523988" cy="209489"/>
              </a:xfrm>
              <a:prstGeom prst="rect">
                <a:avLst/>
              </a:prstGeom>
            </p:spPr>
            <p:txBody>
              <a:bodyPr vert="horz" wrap="square" lIns="0" tIns="11946" rIns="0" bIns="0" rtlCol="0">
                <a:spAutoFit/>
              </a:bodyPr>
              <a:lstStyle/>
              <a:p>
                <a:pPr marL="10860">
                  <a:spcBef>
                    <a:spcPts val="94"/>
                  </a:spcBef>
                </a:pPr>
                <a:r>
                  <a:rPr sz="1283" spc="9" dirty="0">
                    <a:latin typeface="Times New Roman"/>
                    <a:cs typeface="Times New Roman"/>
                  </a:rPr>
                  <a:t>S</a:t>
                </a:r>
                <a:r>
                  <a:rPr sz="1283" dirty="0">
                    <a:latin typeface="Times New Roman"/>
                    <a:cs typeface="Times New Roman"/>
                  </a:rPr>
                  <a:t>ALE</a:t>
                </a:r>
                <a:r>
                  <a:rPr sz="1283" spc="4" dirty="0">
                    <a:latin typeface="Times New Roman"/>
                    <a:cs typeface="Times New Roman"/>
                  </a:rPr>
                  <a:t>S</a:t>
                </a:r>
                <a:endParaRPr sz="1283">
                  <a:latin typeface="Times New Roman"/>
                  <a:cs typeface="Times New Roman"/>
                </a:endParaRPr>
              </a:p>
            </p:txBody>
          </p:sp>
          <p:sp>
            <p:nvSpPr>
              <p:cNvPr id="7" name="object 7"/>
              <p:cNvSpPr txBox="1"/>
              <p:nvPr/>
            </p:nvSpPr>
            <p:spPr>
              <a:xfrm>
                <a:off x="3931220" y="2220199"/>
                <a:ext cx="532133" cy="209489"/>
              </a:xfrm>
              <a:prstGeom prst="rect">
                <a:avLst/>
              </a:prstGeom>
            </p:spPr>
            <p:txBody>
              <a:bodyPr vert="horz" wrap="square" lIns="0" tIns="11946" rIns="0" bIns="0" rtlCol="0">
                <a:spAutoFit/>
              </a:bodyPr>
              <a:lstStyle/>
              <a:p>
                <a:pPr marL="10860">
                  <a:spcBef>
                    <a:spcPts val="94"/>
                  </a:spcBef>
                </a:pPr>
                <a:r>
                  <a:rPr sz="1283" spc="9" dirty="0">
                    <a:latin typeface="Times New Roman"/>
                    <a:cs typeface="Times New Roman"/>
                  </a:rPr>
                  <a:t>P</a:t>
                </a:r>
                <a:r>
                  <a:rPr sz="1283" spc="-4" dirty="0">
                    <a:latin typeface="Times New Roman"/>
                    <a:cs typeface="Times New Roman"/>
                  </a:rPr>
                  <a:t>r</a:t>
                </a:r>
                <a:r>
                  <a:rPr sz="1283" spc="4" dirty="0">
                    <a:latin typeface="Times New Roman"/>
                    <a:cs typeface="Times New Roman"/>
                  </a:rPr>
                  <a:t>odu</a:t>
                </a:r>
                <a:r>
                  <a:rPr sz="1283" spc="-4" dirty="0">
                    <a:latin typeface="Times New Roman"/>
                    <a:cs typeface="Times New Roman"/>
                  </a:rPr>
                  <a:t>c</a:t>
                </a:r>
                <a:r>
                  <a:rPr sz="1283" dirty="0">
                    <a:latin typeface="Times New Roman"/>
                    <a:cs typeface="Times New Roman"/>
                  </a:rPr>
                  <a:t>t</a:t>
                </a:r>
                <a:endParaRPr sz="1283">
                  <a:latin typeface="Times New Roman"/>
                  <a:cs typeface="Times New Roman"/>
                </a:endParaRPr>
              </a:p>
            </p:txBody>
          </p:sp>
          <p:sp>
            <p:nvSpPr>
              <p:cNvPr id="8" name="object 8"/>
              <p:cNvSpPr txBox="1"/>
              <p:nvPr/>
            </p:nvSpPr>
            <p:spPr>
              <a:xfrm>
                <a:off x="4078503" y="2968158"/>
                <a:ext cx="596749" cy="409394"/>
              </a:xfrm>
              <a:prstGeom prst="rect">
                <a:avLst/>
              </a:prstGeom>
            </p:spPr>
            <p:txBody>
              <a:bodyPr vert="horz" wrap="square" lIns="0" tIns="24435" rIns="0" bIns="0" rtlCol="0">
                <a:spAutoFit/>
              </a:bodyPr>
              <a:lstStyle/>
              <a:p>
                <a:pPr marL="10860" marR="4344">
                  <a:lnSpc>
                    <a:spcPts val="1479"/>
                  </a:lnSpc>
                  <a:spcBef>
                    <a:spcPts val="192"/>
                  </a:spcBef>
                </a:pPr>
                <a:r>
                  <a:rPr sz="1283" dirty="0">
                    <a:latin typeface="Times New Roman"/>
                    <a:cs typeface="Times New Roman"/>
                  </a:rPr>
                  <a:t>Q</a:t>
                </a:r>
                <a:r>
                  <a:rPr sz="1283" spc="4" dirty="0">
                    <a:latin typeface="Times New Roman"/>
                    <a:cs typeface="Times New Roman"/>
                  </a:rPr>
                  <a:t>u</a:t>
                </a:r>
                <a:r>
                  <a:rPr sz="1283" spc="9" dirty="0">
                    <a:latin typeface="Times New Roman"/>
                    <a:cs typeface="Times New Roman"/>
                  </a:rPr>
                  <a:t>a</a:t>
                </a:r>
                <a:r>
                  <a:rPr sz="1283" spc="4" dirty="0">
                    <a:latin typeface="Times New Roman"/>
                    <a:cs typeface="Times New Roman"/>
                  </a:rPr>
                  <a:t>n</a:t>
                </a:r>
                <a:r>
                  <a:rPr sz="1283" spc="-13" dirty="0">
                    <a:latin typeface="Times New Roman"/>
                    <a:cs typeface="Times New Roman"/>
                  </a:rPr>
                  <a:t>t</a:t>
                </a:r>
                <a:r>
                  <a:rPr sz="1283" dirty="0">
                    <a:latin typeface="Times New Roman"/>
                    <a:cs typeface="Times New Roman"/>
                  </a:rPr>
                  <a:t>ity  </a:t>
                </a:r>
                <a:r>
                  <a:rPr sz="1283" spc="4" dirty="0">
                    <a:latin typeface="Times New Roman"/>
                    <a:cs typeface="Times New Roman"/>
                  </a:rPr>
                  <a:t>Amount</a:t>
                </a:r>
                <a:endParaRPr sz="1283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9" name="object 9"/>
              <p:cNvSpPr txBox="1"/>
              <p:nvPr/>
            </p:nvSpPr>
            <p:spPr>
              <a:xfrm>
                <a:off x="5203117" y="1399200"/>
                <a:ext cx="624442" cy="209489"/>
              </a:xfrm>
              <a:prstGeom prst="rect">
                <a:avLst/>
              </a:prstGeom>
            </p:spPr>
            <p:txBody>
              <a:bodyPr vert="horz" wrap="square" lIns="0" tIns="11946" rIns="0" bIns="0" rtlCol="0">
                <a:spAutoFit/>
              </a:bodyPr>
              <a:lstStyle/>
              <a:p>
                <a:pPr marL="10860">
                  <a:spcBef>
                    <a:spcPts val="94"/>
                  </a:spcBef>
                </a:pPr>
                <a:r>
                  <a:rPr sz="1283" dirty="0">
                    <a:latin typeface="Times New Roman"/>
                    <a:cs typeface="Times New Roman"/>
                  </a:rPr>
                  <a:t>Category</a:t>
                </a:r>
                <a:endParaRPr sz="1283">
                  <a:latin typeface="Times New Roman"/>
                  <a:cs typeface="Times New Roman"/>
                </a:endParaRPr>
              </a:p>
            </p:txBody>
          </p:sp>
          <p:sp>
            <p:nvSpPr>
              <p:cNvPr id="10" name="object 10"/>
              <p:cNvSpPr txBox="1"/>
              <p:nvPr/>
            </p:nvSpPr>
            <p:spPr>
              <a:xfrm>
                <a:off x="4490285" y="1661134"/>
                <a:ext cx="345886" cy="209489"/>
              </a:xfrm>
              <a:prstGeom prst="rect">
                <a:avLst/>
              </a:prstGeom>
            </p:spPr>
            <p:txBody>
              <a:bodyPr vert="horz" wrap="square" lIns="0" tIns="11946" rIns="0" bIns="0" rtlCol="0">
                <a:spAutoFit/>
              </a:bodyPr>
              <a:lstStyle/>
              <a:p>
                <a:pPr marL="10860">
                  <a:spcBef>
                    <a:spcPts val="94"/>
                  </a:spcBef>
                </a:pPr>
                <a:r>
                  <a:rPr sz="1283" spc="-90" dirty="0">
                    <a:latin typeface="Times New Roman"/>
                    <a:cs typeface="Times New Roman"/>
                  </a:rPr>
                  <a:t>T</a:t>
                </a:r>
                <a:r>
                  <a:rPr sz="1283" spc="-13" dirty="0">
                    <a:latin typeface="Times New Roman"/>
                    <a:cs typeface="Times New Roman"/>
                  </a:rPr>
                  <a:t>y</a:t>
                </a:r>
                <a:r>
                  <a:rPr sz="1283" spc="4" dirty="0">
                    <a:latin typeface="Times New Roman"/>
                    <a:cs typeface="Times New Roman"/>
                  </a:rPr>
                  <a:t>pe</a:t>
                </a:r>
                <a:endParaRPr sz="1283">
                  <a:latin typeface="Times New Roman"/>
                  <a:cs typeface="Times New Roman"/>
                </a:endParaRPr>
              </a:p>
            </p:txBody>
          </p:sp>
          <p:sp>
            <p:nvSpPr>
              <p:cNvPr id="11" name="object 11"/>
              <p:cNvSpPr txBox="1"/>
              <p:nvPr/>
            </p:nvSpPr>
            <p:spPr>
              <a:xfrm>
                <a:off x="3587186" y="1754939"/>
                <a:ext cx="579373" cy="209489"/>
              </a:xfrm>
              <a:prstGeom prst="rect">
                <a:avLst/>
              </a:prstGeom>
            </p:spPr>
            <p:txBody>
              <a:bodyPr vert="horz" wrap="square" lIns="0" tIns="11946" rIns="0" bIns="0" rtlCol="0">
                <a:spAutoFit/>
              </a:bodyPr>
              <a:lstStyle/>
              <a:p>
                <a:pPr marL="10860">
                  <a:spcBef>
                    <a:spcPts val="94"/>
                  </a:spcBef>
                </a:pPr>
                <a:r>
                  <a:rPr sz="1283" dirty="0">
                    <a:latin typeface="Times New Roman"/>
                    <a:cs typeface="Times New Roman"/>
                  </a:rPr>
                  <a:t>Supplier</a:t>
                </a:r>
                <a:endParaRPr sz="1283">
                  <a:latin typeface="Times New Roman"/>
                  <a:cs typeface="Times New Roman"/>
                </a:endParaRPr>
              </a:p>
            </p:txBody>
          </p:sp>
          <p:sp>
            <p:nvSpPr>
              <p:cNvPr id="12" name="object 12"/>
              <p:cNvSpPr txBox="1"/>
              <p:nvPr/>
            </p:nvSpPr>
            <p:spPr>
              <a:xfrm>
                <a:off x="3004709" y="2719292"/>
                <a:ext cx="714579" cy="547979"/>
              </a:xfrm>
              <a:prstGeom prst="rect">
                <a:avLst/>
              </a:prstGeom>
            </p:spPr>
            <p:txBody>
              <a:bodyPr vert="horz" wrap="square" lIns="0" tIns="11946" rIns="0" bIns="0" rtlCol="0">
                <a:spAutoFit/>
              </a:bodyPr>
              <a:lstStyle/>
              <a:p>
                <a:pPr marL="10860">
                  <a:spcBef>
                    <a:spcPts val="94"/>
                  </a:spcBef>
                </a:pPr>
                <a:r>
                  <a:rPr sz="1283" spc="4" dirty="0">
                    <a:latin typeface="Times New Roman"/>
                    <a:cs typeface="Times New Roman"/>
                  </a:rPr>
                  <a:t>Month</a:t>
                </a:r>
                <a:endParaRPr sz="1283">
                  <a:latin typeface="Times New Roman"/>
                  <a:cs typeface="Times New Roman"/>
                </a:endParaRPr>
              </a:p>
              <a:p>
                <a:pPr marL="333938">
                  <a:spcBef>
                    <a:spcPts val="1069"/>
                  </a:spcBef>
                </a:pPr>
                <a:r>
                  <a:rPr sz="1283" spc="-103" dirty="0">
                    <a:latin typeface="Times New Roman"/>
                    <a:cs typeface="Times New Roman"/>
                  </a:rPr>
                  <a:t>W</a:t>
                </a:r>
                <a:r>
                  <a:rPr sz="1283" spc="-4" dirty="0">
                    <a:latin typeface="Times New Roman"/>
                    <a:cs typeface="Times New Roman"/>
                  </a:rPr>
                  <a:t>e</a:t>
                </a:r>
                <a:r>
                  <a:rPr sz="1283" spc="9" dirty="0">
                    <a:latin typeface="Times New Roman"/>
                    <a:cs typeface="Times New Roman"/>
                  </a:rPr>
                  <a:t>e</a:t>
                </a:r>
                <a:r>
                  <a:rPr sz="1283" spc="4" dirty="0">
                    <a:latin typeface="Times New Roman"/>
                    <a:cs typeface="Times New Roman"/>
                  </a:rPr>
                  <a:t>k</a:t>
                </a:r>
                <a:endParaRPr sz="1283">
                  <a:latin typeface="Times New Roman"/>
                  <a:cs typeface="Times New Roman"/>
                </a:endParaRPr>
              </a:p>
            </p:txBody>
          </p:sp>
          <p:sp>
            <p:nvSpPr>
              <p:cNvPr id="13" name="object 13"/>
              <p:cNvSpPr txBox="1"/>
              <p:nvPr/>
            </p:nvSpPr>
            <p:spPr>
              <a:xfrm>
                <a:off x="5256585" y="3042481"/>
                <a:ext cx="360004" cy="209489"/>
              </a:xfrm>
              <a:prstGeom prst="rect">
                <a:avLst/>
              </a:prstGeom>
            </p:spPr>
            <p:txBody>
              <a:bodyPr vert="horz" wrap="square" lIns="0" tIns="11946" rIns="0" bIns="0" rtlCol="0">
                <a:spAutoFit/>
              </a:bodyPr>
              <a:lstStyle/>
              <a:p>
                <a:pPr marL="10860">
                  <a:spcBef>
                    <a:spcPts val="94"/>
                  </a:spcBef>
                </a:pPr>
                <a:r>
                  <a:rPr sz="1283" spc="9" dirty="0">
                    <a:latin typeface="Times New Roman"/>
                    <a:cs typeface="Times New Roman"/>
                  </a:rPr>
                  <a:t>S</a:t>
                </a:r>
                <a:r>
                  <a:rPr sz="1283" spc="4" dirty="0">
                    <a:latin typeface="Times New Roman"/>
                    <a:cs typeface="Times New Roman"/>
                  </a:rPr>
                  <a:t>hop</a:t>
                </a:r>
                <a:endParaRPr sz="1283">
                  <a:latin typeface="Times New Roman"/>
                  <a:cs typeface="Times New Roman"/>
                </a:endParaRPr>
              </a:p>
            </p:txBody>
          </p:sp>
          <p:sp>
            <p:nvSpPr>
              <p:cNvPr id="14" name="object 14"/>
              <p:cNvSpPr txBox="1"/>
              <p:nvPr/>
            </p:nvSpPr>
            <p:spPr>
              <a:xfrm>
                <a:off x="5936372" y="3042481"/>
                <a:ext cx="304619" cy="209489"/>
              </a:xfrm>
              <a:prstGeom prst="rect">
                <a:avLst/>
              </a:prstGeom>
            </p:spPr>
            <p:txBody>
              <a:bodyPr vert="horz" wrap="square" lIns="0" tIns="11946" rIns="0" bIns="0" rtlCol="0">
                <a:spAutoFit/>
              </a:bodyPr>
              <a:lstStyle/>
              <a:p>
                <a:pPr marL="10860">
                  <a:spcBef>
                    <a:spcPts val="94"/>
                  </a:spcBef>
                </a:pPr>
                <a:r>
                  <a:rPr sz="1283" spc="4" dirty="0">
                    <a:latin typeface="Times New Roman"/>
                    <a:cs typeface="Times New Roman"/>
                  </a:rPr>
                  <a:t>Ci</a:t>
                </a:r>
                <a:r>
                  <a:rPr sz="1283" spc="-13" dirty="0">
                    <a:latin typeface="Times New Roman"/>
                    <a:cs typeface="Times New Roman"/>
                  </a:rPr>
                  <a:t>t</a:t>
                </a:r>
                <a:r>
                  <a:rPr sz="1283" spc="4" dirty="0">
                    <a:latin typeface="Times New Roman"/>
                    <a:cs typeface="Times New Roman"/>
                  </a:rPr>
                  <a:t>y</a:t>
                </a:r>
                <a:endParaRPr sz="1283">
                  <a:latin typeface="Times New Roman"/>
                  <a:cs typeface="Times New Roman"/>
                </a:endParaRPr>
              </a:p>
            </p:txBody>
          </p:sp>
          <p:sp>
            <p:nvSpPr>
              <p:cNvPr id="15" name="object 15"/>
              <p:cNvSpPr txBox="1"/>
              <p:nvPr/>
            </p:nvSpPr>
            <p:spPr>
              <a:xfrm>
                <a:off x="6606307" y="3042481"/>
                <a:ext cx="560369" cy="209489"/>
              </a:xfrm>
              <a:prstGeom prst="rect">
                <a:avLst/>
              </a:prstGeom>
            </p:spPr>
            <p:txBody>
              <a:bodyPr vert="horz" wrap="square" lIns="0" tIns="11946" rIns="0" bIns="0" rtlCol="0">
                <a:spAutoFit/>
              </a:bodyPr>
              <a:lstStyle/>
              <a:p>
                <a:pPr marL="10860">
                  <a:spcBef>
                    <a:spcPts val="94"/>
                  </a:spcBef>
                </a:pPr>
                <a:r>
                  <a:rPr sz="1283" dirty="0">
                    <a:latin typeface="Times New Roman"/>
                    <a:cs typeface="Times New Roman"/>
                  </a:rPr>
                  <a:t>Country</a:t>
                </a:r>
                <a:endParaRPr sz="1283">
                  <a:latin typeface="Times New Roman"/>
                  <a:cs typeface="Times New Roman"/>
                </a:endParaRPr>
              </a:p>
            </p:txBody>
          </p:sp>
          <p:sp>
            <p:nvSpPr>
              <p:cNvPr id="16" name="object 16"/>
              <p:cNvSpPr txBox="1"/>
              <p:nvPr/>
            </p:nvSpPr>
            <p:spPr>
              <a:xfrm>
                <a:off x="5386870" y="2315288"/>
                <a:ext cx="651048" cy="209489"/>
              </a:xfrm>
              <a:prstGeom prst="rect">
                <a:avLst/>
              </a:prstGeom>
            </p:spPr>
            <p:txBody>
              <a:bodyPr vert="horz" wrap="square" lIns="0" tIns="11946" rIns="0" bIns="0" rtlCol="0">
                <a:spAutoFit/>
              </a:bodyPr>
              <a:lstStyle/>
              <a:p>
                <a:pPr marL="10860">
                  <a:spcBef>
                    <a:spcPts val="94"/>
                  </a:spcBef>
                </a:pPr>
                <a:r>
                  <a:rPr sz="1283" dirty="0">
                    <a:latin typeface="Times New Roman"/>
                    <a:cs typeface="Times New Roman"/>
                  </a:rPr>
                  <a:t>Salesman</a:t>
                </a:r>
                <a:endParaRPr sz="1283">
                  <a:latin typeface="Times New Roman"/>
                  <a:cs typeface="Times New Roman"/>
                </a:endParaRPr>
              </a:p>
            </p:txBody>
          </p:sp>
          <p:sp>
            <p:nvSpPr>
              <p:cNvPr id="24" name="object 24"/>
              <p:cNvSpPr txBox="1"/>
              <p:nvPr/>
            </p:nvSpPr>
            <p:spPr>
              <a:xfrm>
                <a:off x="6360433" y="3843994"/>
                <a:ext cx="529961" cy="294897"/>
              </a:xfrm>
              <a:prstGeom prst="rect">
                <a:avLst/>
              </a:prstGeom>
            </p:spPr>
            <p:txBody>
              <a:bodyPr vert="horz" wrap="square" lIns="0" tIns="11946" rIns="0" bIns="0" rtlCol="0">
                <a:spAutoFit/>
              </a:bodyPr>
              <a:lstStyle/>
              <a:p>
                <a:pPr marL="10860">
                  <a:spcBef>
                    <a:spcPts val="94"/>
                  </a:spcBef>
                </a:pPr>
                <a:r>
                  <a:rPr sz="1838" b="1" spc="9" dirty="0">
                    <a:latin typeface="Times New Roman"/>
                    <a:cs typeface="Times New Roman"/>
                  </a:rPr>
                  <a:t>S</a:t>
                </a:r>
                <a:r>
                  <a:rPr sz="1838" b="1" spc="-9" dirty="0">
                    <a:latin typeface="Times New Roman"/>
                    <a:cs typeface="Times New Roman"/>
                  </a:rPr>
                  <a:t>h</a:t>
                </a:r>
                <a:r>
                  <a:rPr sz="1838" b="1" spc="4" dirty="0">
                    <a:latin typeface="Times New Roman"/>
                    <a:cs typeface="Times New Roman"/>
                  </a:rPr>
                  <a:t>op</a:t>
                </a:r>
                <a:endParaRPr sz="1838">
                  <a:latin typeface="Times New Roman"/>
                  <a:cs typeface="Times New Roman"/>
                </a:endParaRPr>
              </a:p>
            </p:txBody>
          </p:sp>
          <p:sp>
            <p:nvSpPr>
              <p:cNvPr id="25" name="object 25"/>
              <p:cNvSpPr txBox="1"/>
              <p:nvPr/>
            </p:nvSpPr>
            <p:spPr>
              <a:xfrm>
                <a:off x="2169373" y="3436124"/>
                <a:ext cx="581545" cy="294897"/>
              </a:xfrm>
              <a:prstGeom prst="rect">
                <a:avLst/>
              </a:prstGeom>
            </p:spPr>
            <p:txBody>
              <a:bodyPr vert="horz" wrap="square" lIns="0" tIns="11946" rIns="0" bIns="0" rtlCol="0">
                <a:spAutoFit/>
              </a:bodyPr>
              <a:lstStyle/>
              <a:p>
                <a:pPr marL="10860">
                  <a:spcBef>
                    <a:spcPts val="94"/>
                  </a:spcBef>
                </a:pPr>
                <a:r>
                  <a:rPr sz="1838" b="1" spc="-103" dirty="0">
                    <a:latin typeface="Times New Roman"/>
                    <a:cs typeface="Times New Roman"/>
                  </a:rPr>
                  <a:t>W</a:t>
                </a:r>
                <a:r>
                  <a:rPr sz="1838" b="1" spc="9" dirty="0">
                    <a:latin typeface="Times New Roman"/>
                    <a:cs typeface="Times New Roman"/>
                  </a:rPr>
                  <a:t>e</a:t>
                </a:r>
                <a:r>
                  <a:rPr sz="1838" b="1" spc="-9" dirty="0">
                    <a:latin typeface="Times New Roman"/>
                    <a:cs typeface="Times New Roman"/>
                  </a:rPr>
                  <a:t>e</a:t>
                </a:r>
                <a:r>
                  <a:rPr sz="1838" b="1" spc="4" dirty="0">
                    <a:latin typeface="Times New Roman"/>
                    <a:cs typeface="Times New Roman"/>
                  </a:rPr>
                  <a:t>k</a:t>
                </a:r>
                <a:endParaRPr sz="1838">
                  <a:latin typeface="Times New Roman"/>
                  <a:cs typeface="Times New Roman"/>
                </a:endParaRPr>
              </a:p>
            </p:txBody>
          </p:sp>
        </p:grpSp>
      </p:grpSp>
      <p:sp>
        <p:nvSpPr>
          <p:cNvPr id="26" name="object 26" descr="Star schema"/>
          <p:cNvSpPr txBox="1"/>
          <p:nvPr/>
        </p:nvSpPr>
        <p:spPr>
          <a:xfrm>
            <a:off x="2119892" y="4448640"/>
            <a:ext cx="824806" cy="294897"/>
          </a:xfrm>
          <a:prstGeom prst="rect">
            <a:avLst/>
          </a:prstGeom>
        </p:spPr>
        <p:txBody>
          <a:bodyPr vert="horz" wrap="square" lIns="0" tIns="11946" rIns="0" bIns="0" rtlCol="0">
            <a:spAutoFit/>
          </a:bodyPr>
          <a:lstStyle/>
          <a:p>
            <a:pPr marL="10860">
              <a:spcBef>
                <a:spcPts val="94"/>
              </a:spcBef>
            </a:pPr>
            <a:r>
              <a:rPr sz="1838" b="1" dirty="0">
                <a:latin typeface="Times New Roman"/>
                <a:cs typeface="Times New Roman"/>
              </a:rPr>
              <a:t>P</a:t>
            </a:r>
            <a:r>
              <a:rPr sz="1838" b="1" spc="-26" dirty="0">
                <a:latin typeface="Times New Roman"/>
                <a:cs typeface="Times New Roman"/>
              </a:rPr>
              <a:t>r</a:t>
            </a:r>
            <a:r>
              <a:rPr sz="1838" b="1" spc="4" dirty="0">
                <a:latin typeface="Times New Roman"/>
                <a:cs typeface="Times New Roman"/>
              </a:rPr>
              <a:t>o</a:t>
            </a:r>
            <a:r>
              <a:rPr sz="1838" b="1" spc="-9" dirty="0">
                <a:latin typeface="Times New Roman"/>
                <a:cs typeface="Times New Roman"/>
              </a:rPr>
              <a:t>d</a:t>
            </a:r>
            <a:r>
              <a:rPr sz="1838" b="1" spc="9" dirty="0">
                <a:latin typeface="Times New Roman"/>
                <a:cs typeface="Times New Roman"/>
              </a:rPr>
              <a:t>u</a:t>
            </a:r>
            <a:r>
              <a:rPr sz="1838" b="1" spc="-9" dirty="0">
                <a:latin typeface="Times New Roman"/>
                <a:cs typeface="Times New Roman"/>
              </a:rPr>
              <a:t>c</a:t>
            </a:r>
            <a:r>
              <a:rPr sz="1838" b="1" dirty="0">
                <a:latin typeface="Times New Roman"/>
                <a:cs typeface="Times New Roman"/>
              </a:rPr>
              <a:t>t</a:t>
            </a:r>
            <a:endParaRPr sz="1838">
              <a:latin typeface="Times New Roman"/>
              <a:cs typeface="Times New Roman"/>
            </a:endParaRPr>
          </a:p>
        </p:txBody>
      </p:sp>
      <p:sp>
        <p:nvSpPr>
          <p:cNvPr id="27" name="object 27" descr="Star schema"/>
          <p:cNvSpPr txBox="1"/>
          <p:nvPr/>
        </p:nvSpPr>
        <p:spPr>
          <a:xfrm>
            <a:off x="7677987" y="4259710"/>
            <a:ext cx="981188" cy="451785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271494" marR="4344" indent="-261177">
              <a:lnSpc>
                <a:spcPct val="101699"/>
              </a:lnSpc>
              <a:spcBef>
                <a:spcPts val="77"/>
              </a:spcBef>
            </a:pPr>
            <a:r>
              <a:rPr sz="1454" b="1" i="1" spc="13" dirty="0">
                <a:solidFill>
                  <a:srgbClr val="00CC99"/>
                </a:solidFill>
                <a:latin typeface="Arial"/>
                <a:cs typeface="Arial"/>
              </a:rPr>
              <a:t>Dim</a:t>
            </a:r>
            <a:r>
              <a:rPr sz="1454" b="1" i="1" dirty="0">
                <a:solidFill>
                  <a:srgbClr val="00CC99"/>
                </a:solidFill>
                <a:latin typeface="Arial"/>
                <a:cs typeface="Arial"/>
              </a:rPr>
              <a:t>e</a:t>
            </a:r>
            <a:r>
              <a:rPr sz="1454" b="1" i="1" spc="26" dirty="0">
                <a:solidFill>
                  <a:srgbClr val="00CC99"/>
                </a:solidFill>
                <a:latin typeface="Arial"/>
                <a:cs typeface="Arial"/>
              </a:rPr>
              <a:t>n</a:t>
            </a:r>
            <a:r>
              <a:rPr sz="1454" b="1" i="1" dirty="0">
                <a:solidFill>
                  <a:srgbClr val="00CC99"/>
                </a:solidFill>
                <a:latin typeface="Arial"/>
                <a:cs typeface="Arial"/>
              </a:rPr>
              <a:t>s</a:t>
            </a:r>
            <a:r>
              <a:rPr sz="1454" b="1" i="1" spc="4" dirty="0">
                <a:solidFill>
                  <a:srgbClr val="00CC99"/>
                </a:solidFill>
                <a:latin typeface="Arial"/>
                <a:cs typeface="Arial"/>
              </a:rPr>
              <a:t>i</a:t>
            </a:r>
            <a:r>
              <a:rPr sz="1454" b="1" i="1" spc="9" dirty="0">
                <a:solidFill>
                  <a:srgbClr val="00CC99"/>
                </a:solidFill>
                <a:latin typeface="Arial"/>
                <a:cs typeface="Arial"/>
              </a:rPr>
              <a:t>on </a:t>
            </a:r>
            <a:r>
              <a:rPr sz="1454" b="1" i="1" spc="4" dirty="0">
                <a:solidFill>
                  <a:srgbClr val="00CC99"/>
                </a:solidFill>
                <a:latin typeface="Arial"/>
                <a:cs typeface="Arial"/>
              </a:rPr>
              <a:t> </a:t>
            </a:r>
            <a:r>
              <a:rPr sz="1454" b="1" i="1" spc="9" dirty="0">
                <a:solidFill>
                  <a:srgbClr val="00CC99"/>
                </a:solidFill>
                <a:latin typeface="Arial"/>
                <a:cs typeface="Arial"/>
              </a:rPr>
              <a:t>table</a:t>
            </a:r>
            <a:endParaRPr sz="1454">
              <a:latin typeface="Arial"/>
              <a:cs typeface="Arial"/>
            </a:endParaRPr>
          </a:p>
        </p:txBody>
      </p:sp>
      <p:sp>
        <p:nvSpPr>
          <p:cNvPr id="28" name="object 28" descr="Star schema"/>
          <p:cNvSpPr txBox="1"/>
          <p:nvPr/>
        </p:nvSpPr>
        <p:spPr>
          <a:xfrm>
            <a:off x="527379" y="5139365"/>
            <a:ext cx="981188" cy="451785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270951" marR="4344" indent="-260634">
              <a:lnSpc>
                <a:spcPct val="101699"/>
              </a:lnSpc>
              <a:spcBef>
                <a:spcPts val="77"/>
              </a:spcBef>
            </a:pPr>
            <a:r>
              <a:rPr sz="1454" b="1" i="1" spc="13" dirty="0">
                <a:solidFill>
                  <a:srgbClr val="00CC99"/>
                </a:solidFill>
                <a:latin typeface="Arial"/>
                <a:cs typeface="Arial"/>
              </a:rPr>
              <a:t>Dim</a:t>
            </a:r>
            <a:r>
              <a:rPr sz="1454" b="1" i="1" dirty="0">
                <a:solidFill>
                  <a:srgbClr val="00CC99"/>
                </a:solidFill>
                <a:latin typeface="Arial"/>
                <a:cs typeface="Arial"/>
              </a:rPr>
              <a:t>e</a:t>
            </a:r>
            <a:r>
              <a:rPr sz="1454" b="1" i="1" spc="26" dirty="0">
                <a:solidFill>
                  <a:srgbClr val="00CC99"/>
                </a:solidFill>
                <a:latin typeface="Arial"/>
                <a:cs typeface="Arial"/>
              </a:rPr>
              <a:t>n</a:t>
            </a:r>
            <a:r>
              <a:rPr sz="1454" b="1" i="1" dirty="0">
                <a:solidFill>
                  <a:srgbClr val="00CC99"/>
                </a:solidFill>
                <a:latin typeface="Arial"/>
                <a:cs typeface="Arial"/>
              </a:rPr>
              <a:t>s</a:t>
            </a:r>
            <a:r>
              <a:rPr sz="1454" b="1" i="1" spc="4" dirty="0">
                <a:solidFill>
                  <a:srgbClr val="00CC99"/>
                </a:solidFill>
                <a:latin typeface="Arial"/>
                <a:cs typeface="Arial"/>
              </a:rPr>
              <a:t>i</a:t>
            </a:r>
            <a:r>
              <a:rPr sz="1454" b="1" i="1" spc="9" dirty="0">
                <a:solidFill>
                  <a:srgbClr val="00CC99"/>
                </a:solidFill>
                <a:latin typeface="Arial"/>
                <a:cs typeface="Arial"/>
              </a:rPr>
              <a:t>on </a:t>
            </a:r>
            <a:r>
              <a:rPr sz="1454" b="1" i="1" spc="4" dirty="0">
                <a:solidFill>
                  <a:srgbClr val="00CC99"/>
                </a:solidFill>
                <a:latin typeface="Arial"/>
                <a:cs typeface="Arial"/>
              </a:rPr>
              <a:t> </a:t>
            </a:r>
            <a:r>
              <a:rPr sz="1454" b="1" i="1" spc="9" dirty="0">
                <a:solidFill>
                  <a:srgbClr val="00CC99"/>
                </a:solidFill>
                <a:latin typeface="Arial"/>
                <a:cs typeface="Arial"/>
              </a:rPr>
              <a:t>table</a:t>
            </a:r>
            <a:endParaRPr sz="1454">
              <a:latin typeface="Arial"/>
              <a:cs typeface="Arial"/>
            </a:endParaRPr>
          </a:p>
        </p:txBody>
      </p:sp>
      <p:sp>
        <p:nvSpPr>
          <p:cNvPr id="29" name="object 29" descr="Star schema"/>
          <p:cNvSpPr txBox="1"/>
          <p:nvPr/>
        </p:nvSpPr>
        <p:spPr>
          <a:xfrm>
            <a:off x="562565" y="3814018"/>
            <a:ext cx="981188" cy="451785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270951" marR="4344" indent="-260634">
              <a:lnSpc>
                <a:spcPct val="101699"/>
              </a:lnSpc>
              <a:spcBef>
                <a:spcPts val="77"/>
              </a:spcBef>
            </a:pPr>
            <a:r>
              <a:rPr sz="1454" b="1" i="1" spc="13" dirty="0">
                <a:solidFill>
                  <a:srgbClr val="00CC99"/>
                </a:solidFill>
                <a:latin typeface="Arial"/>
                <a:cs typeface="Arial"/>
              </a:rPr>
              <a:t>Dim</a:t>
            </a:r>
            <a:r>
              <a:rPr sz="1454" b="1" i="1" dirty="0">
                <a:solidFill>
                  <a:srgbClr val="00CC99"/>
                </a:solidFill>
                <a:latin typeface="Arial"/>
                <a:cs typeface="Arial"/>
              </a:rPr>
              <a:t>e</a:t>
            </a:r>
            <a:r>
              <a:rPr sz="1454" b="1" i="1" spc="26" dirty="0">
                <a:solidFill>
                  <a:srgbClr val="00CC99"/>
                </a:solidFill>
                <a:latin typeface="Arial"/>
                <a:cs typeface="Arial"/>
              </a:rPr>
              <a:t>n</a:t>
            </a:r>
            <a:r>
              <a:rPr sz="1454" b="1" i="1" dirty="0">
                <a:solidFill>
                  <a:srgbClr val="00CC99"/>
                </a:solidFill>
                <a:latin typeface="Arial"/>
                <a:cs typeface="Arial"/>
              </a:rPr>
              <a:t>s</a:t>
            </a:r>
            <a:r>
              <a:rPr sz="1454" b="1" i="1" spc="4" dirty="0">
                <a:solidFill>
                  <a:srgbClr val="00CC99"/>
                </a:solidFill>
                <a:latin typeface="Arial"/>
                <a:cs typeface="Arial"/>
              </a:rPr>
              <a:t>i</a:t>
            </a:r>
            <a:r>
              <a:rPr sz="1454" b="1" i="1" spc="9" dirty="0">
                <a:solidFill>
                  <a:srgbClr val="00CC99"/>
                </a:solidFill>
                <a:latin typeface="Arial"/>
                <a:cs typeface="Arial"/>
              </a:rPr>
              <a:t>on </a:t>
            </a:r>
            <a:r>
              <a:rPr sz="1454" b="1" i="1" spc="4" dirty="0">
                <a:solidFill>
                  <a:srgbClr val="00CC99"/>
                </a:solidFill>
                <a:latin typeface="Arial"/>
                <a:cs typeface="Arial"/>
              </a:rPr>
              <a:t> </a:t>
            </a:r>
            <a:r>
              <a:rPr sz="1454" b="1" i="1" spc="9" dirty="0">
                <a:solidFill>
                  <a:srgbClr val="00CC99"/>
                </a:solidFill>
                <a:latin typeface="Arial"/>
                <a:cs typeface="Arial"/>
              </a:rPr>
              <a:t>table</a:t>
            </a:r>
            <a:endParaRPr sz="1454">
              <a:latin typeface="Arial"/>
              <a:cs typeface="Arial"/>
            </a:endParaRPr>
          </a:p>
        </p:txBody>
      </p:sp>
      <p:graphicFrame>
        <p:nvGraphicFramePr>
          <p:cNvPr id="30" name="object 30" descr="Star schem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514884"/>
              </p:ext>
            </p:extLst>
          </p:nvPr>
        </p:nvGraphicFramePr>
        <p:xfrm>
          <a:off x="4052817" y="4242430"/>
          <a:ext cx="1292866" cy="1128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2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9789">
                <a:tc>
                  <a:txBody>
                    <a:bodyPr/>
                    <a:lstStyle/>
                    <a:p>
                      <a:pPr algn="ctr">
                        <a:lnSpc>
                          <a:spcPts val="1925"/>
                        </a:lnSpc>
                      </a:pPr>
                      <a:r>
                        <a:rPr sz="1500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Shop_ID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523">
                <a:tc>
                  <a:txBody>
                    <a:bodyPr/>
                    <a:lstStyle/>
                    <a:p>
                      <a:pPr marL="635" algn="ctr">
                        <a:lnSpc>
                          <a:spcPts val="1925"/>
                        </a:lnSpc>
                      </a:pPr>
                      <a:r>
                        <a:rPr sz="1500" spc="5" dirty="0">
                          <a:latin typeface="Times New Roman"/>
                          <a:cs typeface="Times New Roman"/>
                        </a:rPr>
                        <a:t>Week_ID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138">
                <a:tc>
                  <a:txBody>
                    <a:bodyPr/>
                    <a:lstStyle/>
                    <a:p>
                      <a:pPr marL="2540" algn="ctr">
                        <a:lnSpc>
                          <a:spcPts val="1920"/>
                        </a:lnSpc>
                      </a:pPr>
                      <a:r>
                        <a:rPr sz="1500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Product_ID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174">
                <a:tc>
                  <a:txBody>
                    <a:bodyPr/>
                    <a:lstStyle/>
                    <a:p>
                      <a:pPr marL="2540" algn="ctr">
                        <a:lnSpc>
                          <a:spcPts val="1935"/>
                        </a:lnSpc>
                      </a:pPr>
                      <a:r>
                        <a:rPr sz="1500" spc="5" dirty="0">
                          <a:latin typeface="Times New Roman"/>
                          <a:cs typeface="Times New Roman"/>
                        </a:rPr>
                        <a:t>Quantity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ctr">
                        <a:lnSpc>
                          <a:spcPts val="1930"/>
                        </a:lnSpc>
                      </a:pPr>
                      <a:r>
                        <a:rPr sz="1500" spc="10" dirty="0">
                          <a:latin typeface="Times New Roman"/>
                          <a:cs typeface="Times New Roman"/>
                        </a:rPr>
                        <a:t>Amount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 descr="Star schema"/>
          <p:cNvSpPr/>
          <p:nvPr/>
        </p:nvSpPr>
        <p:spPr>
          <a:xfrm>
            <a:off x="5346959" y="4267924"/>
            <a:ext cx="718380" cy="95567"/>
          </a:xfrm>
          <a:custGeom>
            <a:avLst/>
            <a:gdLst/>
            <a:ahLst/>
            <a:cxnLst/>
            <a:rect l="l" t="t" r="r" b="b"/>
            <a:pathLst>
              <a:path w="840104" h="111760">
                <a:moveTo>
                  <a:pt x="1524" y="111251"/>
                </a:moveTo>
                <a:lnTo>
                  <a:pt x="0" y="97535"/>
                </a:lnTo>
                <a:lnTo>
                  <a:pt x="838200" y="0"/>
                </a:lnTo>
                <a:lnTo>
                  <a:pt x="839724" y="13716"/>
                </a:lnTo>
                <a:lnTo>
                  <a:pt x="1524" y="1112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7"/>
          </a:p>
        </p:txBody>
      </p:sp>
      <p:sp>
        <p:nvSpPr>
          <p:cNvPr id="32" name="object 32" descr="Star schema"/>
          <p:cNvSpPr/>
          <p:nvPr/>
        </p:nvSpPr>
        <p:spPr>
          <a:xfrm>
            <a:off x="3152399" y="4773559"/>
            <a:ext cx="901911" cy="139549"/>
          </a:xfrm>
          <a:custGeom>
            <a:avLst/>
            <a:gdLst/>
            <a:ahLst/>
            <a:cxnLst/>
            <a:rect l="l" t="t" r="r" b="b"/>
            <a:pathLst>
              <a:path w="1054735" h="163195">
                <a:moveTo>
                  <a:pt x="3047" y="163067"/>
                </a:moveTo>
                <a:lnTo>
                  <a:pt x="0" y="149351"/>
                </a:lnTo>
                <a:lnTo>
                  <a:pt x="1053083" y="0"/>
                </a:lnTo>
                <a:lnTo>
                  <a:pt x="1054608" y="13716"/>
                </a:lnTo>
                <a:lnTo>
                  <a:pt x="3047" y="163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7"/>
          </a:p>
        </p:txBody>
      </p:sp>
      <p:sp>
        <p:nvSpPr>
          <p:cNvPr id="33" name="object 33" descr="Star schema"/>
          <p:cNvSpPr/>
          <p:nvPr/>
        </p:nvSpPr>
        <p:spPr>
          <a:xfrm>
            <a:off x="3092453" y="3875666"/>
            <a:ext cx="964355" cy="697203"/>
          </a:xfrm>
          <a:custGeom>
            <a:avLst/>
            <a:gdLst/>
            <a:ahLst/>
            <a:cxnLst/>
            <a:rect l="l" t="t" r="r" b="b"/>
            <a:pathLst>
              <a:path w="1127760" h="815339">
                <a:moveTo>
                  <a:pt x="1120140" y="815340"/>
                </a:moveTo>
                <a:lnTo>
                  <a:pt x="0" y="10667"/>
                </a:lnTo>
                <a:lnTo>
                  <a:pt x="9144" y="0"/>
                </a:lnTo>
                <a:lnTo>
                  <a:pt x="1127759" y="804672"/>
                </a:lnTo>
                <a:lnTo>
                  <a:pt x="1120140" y="815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7"/>
          </a:p>
        </p:txBody>
      </p:sp>
      <p:sp>
        <p:nvSpPr>
          <p:cNvPr id="34" name="object 34" descr="Star schema"/>
          <p:cNvSpPr txBox="1"/>
          <p:nvPr/>
        </p:nvSpPr>
        <p:spPr>
          <a:xfrm>
            <a:off x="4167133" y="5489943"/>
            <a:ext cx="897567" cy="237487"/>
          </a:xfrm>
          <a:prstGeom prst="rect">
            <a:avLst/>
          </a:prstGeom>
        </p:spPr>
        <p:txBody>
          <a:bodyPr vert="horz" wrap="square" lIns="0" tIns="13575" rIns="0" bIns="0" rtlCol="0">
            <a:spAutoFit/>
          </a:bodyPr>
          <a:lstStyle/>
          <a:p>
            <a:pPr marL="10860">
              <a:spcBef>
                <a:spcPts val="107"/>
              </a:spcBef>
            </a:pPr>
            <a:r>
              <a:rPr sz="1454" b="1" i="1" spc="9" dirty="0">
                <a:solidFill>
                  <a:srgbClr val="00CC99"/>
                </a:solidFill>
                <a:latin typeface="Arial"/>
                <a:cs typeface="Arial"/>
              </a:rPr>
              <a:t>Fact</a:t>
            </a:r>
            <a:r>
              <a:rPr sz="1454" b="1" i="1" spc="-60" dirty="0">
                <a:solidFill>
                  <a:srgbClr val="00CC99"/>
                </a:solidFill>
                <a:latin typeface="Arial"/>
                <a:cs typeface="Arial"/>
              </a:rPr>
              <a:t> </a:t>
            </a:r>
            <a:r>
              <a:rPr sz="1454" b="1" i="1" spc="9" dirty="0">
                <a:solidFill>
                  <a:srgbClr val="00CC99"/>
                </a:solidFill>
                <a:latin typeface="Arial"/>
                <a:cs typeface="Arial"/>
              </a:rPr>
              <a:t>table</a:t>
            </a:r>
            <a:endParaRPr sz="1454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dt" sz="half" idx="6"/>
          </p:nvPr>
        </p:nvSpPr>
        <p:spPr>
          <a:xfrm>
            <a:off x="9077894" y="7059420"/>
            <a:ext cx="1379854" cy="34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1" i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60" marR="4344">
              <a:lnSpc>
                <a:spcPts val="1112"/>
              </a:lnSpc>
              <a:spcBef>
                <a:spcPts val="30"/>
              </a:spcBef>
            </a:pPr>
            <a:r>
              <a:rPr lang="it-IT" spc="10"/>
              <a:t>Elena Baralis  Politecnico di</a:t>
            </a:r>
            <a:r>
              <a:rPr lang="it-IT" spc="-75"/>
              <a:t> </a:t>
            </a:r>
            <a:r>
              <a:rPr lang="it-IT" spc="10"/>
              <a:t>Torino</a:t>
            </a:r>
            <a:endParaRPr spc="9" dirty="0"/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xfrm>
            <a:off x="4152366" y="7167579"/>
            <a:ext cx="2227579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60">
              <a:spcBef>
                <a:spcPts val="21"/>
              </a:spcBef>
            </a:pPr>
            <a:r>
              <a:rPr lang="en-GB" spc="15"/>
              <a:t>DATA </a:t>
            </a:r>
            <a:r>
              <a:rPr lang="en-GB" spc="20"/>
              <a:t>WAREHOUSE: </a:t>
            </a:r>
            <a:r>
              <a:rPr lang="en-GB" spc="15"/>
              <a:t>DESIGN </a:t>
            </a:r>
            <a:r>
              <a:rPr lang="en-GB" spc="10"/>
              <a:t>-</a:t>
            </a:r>
            <a:r>
              <a:rPr lang="en-GB" spc="-135"/>
              <a:t> </a:t>
            </a:r>
            <a:fld id="{81D60167-4931-47E6-BA6A-407CBD079E47}" type="slidenum">
              <a:rPr spc="15" smtClean="0"/>
              <a:pPr marL="12700">
                <a:spcBef>
                  <a:spcPts val="25"/>
                </a:spcBef>
              </a:pPr>
              <a:t>7</a:t>
            </a:fld>
            <a:endParaRPr spc="13" dirty="0"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xfrm>
            <a:off x="523747" y="7187420"/>
            <a:ext cx="202692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1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60">
              <a:spcBef>
                <a:spcPts val="21"/>
              </a:spcBef>
            </a:pPr>
            <a:r>
              <a:rPr lang="en-GB" spc="5"/>
              <a:t>Copyright </a:t>
            </a:r>
            <a:r>
              <a:rPr lang="en-GB" spc="15"/>
              <a:t>– </a:t>
            </a:r>
            <a:r>
              <a:rPr lang="en-GB"/>
              <a:t>All </a:t>
            </a:r>
            <a:r>
              <a:rPr lang="en-GB" spc="10"/>
              <a:t>rights</a:t>
            </a:r>
            <a:r>
              <a:rPr lang="en-GB" spc="15"/>
              <a:t> </a:t>
            </a:r>
            <a:r>
              <a:rPr lang="en-GB" spc="10"/>
              <a:t>reserved</a:t>
            </a:r>
            <a:endParaRPr spc="9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9396" y="332656"/>
            <a:ext cx="4219055" cy="505602"/>
          </a:xfrm>
          <a:prstGeom prst="rect">
            <a:avLst/>
          </a:prstGeom>
        </p:spPr>
        <p:txBody>
          <a:bodyPr vert="horz" wrap="square" lIns="0" tIns="13032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0860">
              <a:lnSpc>
                <a:spcPct val="100000"/>
              </a:lnSpc>
              <a:spcBef>
                <a:spcPts val="103"/>
              </a:spcBef>
            </a:pPr>
            <a:r>
              <a:rPr spc="4" dirty="0"/>
              <a:t>Snowflake</a:t>
            </a:r>
            <a:r>
              <a:rPr spc="-60" dirty="0"/>
              <a:t> </a:t>
            </a:r>
            <a:r>
              <a:rPr spc="9" dirty="0"/>
              <a:t>schema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0597" y="1360163"/>
            <a:ext cx="7490044" cy="4479462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327422" marR="4344" indent="-317105">
              <a:lnSpc>
                <a:spcPct val="100699"/>
              </a:lnSpc>
              <a:spcBef>
                <a:spcPts val="81"/>
              </a:spcBef>
              <a:buChar char="•"/>
              <a:tabLst>
                <a:tab pos="325793" algn="l"/>
                <a:tab pos="326336" algn="l"/>
              </a:tabLst>
            </a:pPr>
            <a:r>
              <a:rPr sz="2565" spc="13" dirty="0">
                <a:latin typeface="Arial"/>
                <a:cs typeface="Arial"/>
              </a:rPr>
              <a:t>Some </a:t>
            </a:r>
            <a:r>
              <a:rPr sz="2565" spc="4" dirty="0">
                <a:latin typeface="Arial"/>
                <a:cs typeface="Arial"/>
              </a:rPr>
              <a:t>functional </a:t>
            </a:r>
            <a:r>
              <a:rPr sz="2565" spc="9" dirty="0">
                <a:latin typeface="Arial"/>
                <a:cs typeface="Arial"/>
              </a:rPr>
              <a:t>dependencies are separated, </a:t>
            </a:r>
            <a:r>
              <a:rPr sz="2565" dirty="0">
                <a:latin typeface="Arial"/>
                <a:cs typeface="Arial"/>
              </a:rPr>
              <a:t>by  </a:t>
            </a:r>
            <a:r>
              <a:rPr sz="2565" spc="4" dirty="0">
                <a:latin typeface="Arial"/>
                <a:cs typeface="Arial"/>
              </a:rPr>
              <a:t>partitioning dimension </a:t>
            </a:r>
            <a:r>
              <a:rPr sz="2565" spc="9" dirty="0">
                <a:latin typeface="Arial"/>
                <a:cs typeface="Arial"/>
              </a:rPr>
              <a:t>data </a:t>
            </a:r>
            <a:r>
              <a:rPr sz="2565" dirty="0">
                <a:latin typeface="Arial"/>
                <a:cs typeface="Arial"/>
              </a:rPr>
              <a:t>in </a:t>
            </a:r>
            <a:r>
              <a:rPr sz="2565" spc="4" dirty="0">
                <a:latin typeface="Arial"/>
                <a:cs typeface="Arial"/>
              </a:rPr>
              <a:t>several</a:t>
            </a:r>
            <a:r>
              <a:rPr sz="2565" spc="150" dirty="0">
                <a:latin typeface="Arial"/>
                <a:cs typeface="Arial"/>
              </a:rPr>
              <a:t> </a:t>
            </a:r>
            <a:r>
              <a:rPr sz="2565" dirty="0">
                <a:latin typeface="Arial"/>
                <a:cs typeface="Arial"/>
              </a:rPr>
              <a:t>tables</a:t>
            </a:r>
            <a:endParaRPr sz="2565">
              <a:latin typeface="Arial"/>
              <a:cs typeface="Arial"/>
            </a:endParaRPr>
          </a:p>
          <a:p>
            <a:pPr marL="697197" marR="149865" lvl="1" indent="-264978">
              <a:lnSpc>
                <a:spcPts val="2659"/>
              </a:lnSpc>
              <a:spcBef>
                <a:spcPts val="646"/>
              </a:spcBef>
              <a:buChar char="–"/>
              <a:tabLst>
                <a:tab pos="697740" algn="l"/>
              </a:tabLst>
            </a:pPr>
            <a:r>
              <a:rPr sz="2223" spc="-4" dirty="0">
                <a:latin typeface="Arial"/>
                <a:cs typeface="Arial"/>
              </a:rPr>
              <a:t>a </a:t>
            </a:r>
            <a:r>
              <a:rPr sz="2223" spc="-9" dirty="0">
                <a:latin typeface="Arial"/>
                <a:cs typeface="Arial"/>
              </a:rPr>
              <a:t>new table separates two branches </a:t>
            </a:r>
            <a:r>
              <a:rPr sz="2223" spc="-13" dirty="0">
                <a:latin typeface="Arial"/>
                <a:cs typeface="Arial"/>
              </a:rPr>
              <a:t>of </a:t>
            </a:r>
            <a:r>
              <a:rPr sz="2223" spc="-4" dirty="0">
                <a:latin typeface="Arial"/>
                <a:cs typeface="Arial"/>
              </a:rPr>
              <a:t>a </a:t>
            </a:r>
            <a:r>
              <a:rPr sz="2223" spc="-9" dirty="0">
                <a:latin typeface="Arial"/>
                <a:cs typeface="Arial"/>
              </a:rPr>
              <a:t>dimensional  hierarchy (hierarchy is </a:t>
            </a:r>
            <a:r>
              <a:rPr sz="2223" spc="-13" dirty="0">
                <a:latin typeface="Arial"/>
                <a:cs typeface="Arial"/>
              </a:rPr>
              <a:t>cut on </a:t>
            </a:r>
            <a:r>
              <a:rPr sz="2223" spc="-4" dirty="0">
                <a:latin typeface="Arial"/>
                <a:cs typeface="Arial"/>
              </a:rPr>
              <a:t>a </a:t>
            </a:r>
            <a:r>
              <a:rPr sz="2223" spc="-9" dirty="0">
                <a:latin typeface="Arial"/>
                <a:cs typeface="Arial"/>
              </a:rPr>
              <a:t>given</a:t>
            </a:r>
            <a:r>
              <a:rPr sz="2223" spc="115" dirty="0">
                <a:latin typeface="Arial"/>
                <a:cs typeface="Arial"/>
              </a:rPr>
              <a:t> </a:t>
            </a:r>
            <a:r>
              <a:rPr sz="2223" spc="-9" dirty="0">
                <a:latin typeface="Arial"/>
                <a:cs typeface="Arial"/>
              </a:rPr>
              <a:t>attribute)</a:t>
            </a:r>
            <a:endParaRPr sz="2223">
              <a:latin typeface="Arial"/>
              <a:cs typeface="Arial"/>
            </a:endParaRPr>
          </a:p>
          <a:p>
            <a:pPr marL="697197" marR="382264" lvl="1" indent="-264978">
              <a:lnSpc>
                <a:spcPts val="2659"/>
              </a:lnSpc>
              <a:spcBef>
                <a:spcPts val="530"/>
              </a:spcBef>
              <a:buChar char="–"/>
              <a:tabLst>
                <a:tab pos="697740" algn="l"/>
              </a:tabLst>
            </a:pPr>
            <a:r>
              <a:rPr sz="2223" spc="-4" dirty="0">
                <a:latin typeface="Arial"/>
                <a:cs typeface="Arial"/>
              </a:rPr>
              <a:t>a </a:t>
            </a:r>
            <a:r>
              <a:rPr sz="2223" spc="-9" dirty="0">
                <a:latin typeface="Arial"/>
                <a:cs typeface="Arial"/>
              </a:rPr>
              <a:t>new foreign </a:t>
            </a:r>
            <a:r>
              <a:rPr sz="2223" spc="-13" dirty="0">
                <a:latin typeface="Arial"/>
                <a:cs typeface="Arial"/>
              </a:rPr>
              <a:t>key </a:t>
            </a:r>
            <a:r>
              <a:rPr sz="2223" spc="-4" dirty="0">
                <a:latin typeface="Arial"/>
                <a:cs typeface="Arial"/>
              </a:rPr>
              <a:t>correlates </a:t>
            </a:r>
            <a:r>
              <a:rPr sz="2223" spc="-9" dirty="0">
                <a:latin typeface="Arial"/>
                <a:cs typeface="Arial"/>
              </a:rPr>
              <a:t>the dimension with the  new</a:t>
            </a:r>
            <a:r>
              <a:rPr sz="2223" spc="13" dirty="0">
                <a:latin typeface="Arial"/>
                <a:cs typeface="Arial"/>
              </a:rPr>
              <a:t> </a:t>
            </a:r>
            <a:r>
              <a:rPr sz="2223" spc="-9" dirty="0">
                <a:latin typeface="Arial"/>
                <a:cs typeface="Arial"/>
              </a:rPr>
              <a:t>table</a:t>
            </a:r>
            <a:endParaRPr sz="2223">
              <a:latin typeface="Arial"/>
              <a:cs typeface="Arial"/>
            </a:endParaRPr>
          </a:p>
          <a:p>
            <a:pPr marL="327422" marR="1026791" indent="-317105">
              <a:lnSpc>
                <a:spcPct val="100699"/>
              </a:lnSpc>
              <a:spcBef>
                <a:spcPts val="522"/>
              </a:spcBef>
              <a:buChar char="•"/>
              <a:tabLst>
                <a:tab pos="325793" algn="l"/>
                <a:tab pos="326336" algn="l"/>
              </a:tabLst>
            </a:pPr>
            <a:r>
              <a:rPr sz="2565" spc="9" dirty="0">
                <a:latin typeface="Arial"/>
                <a:cs typeface="Arial"/>
              </a:rPr>
              <a:t>Decrease </a:t>
            </a:r>
            <a:r>
              <a:rPr sz="2565" dirty="0">
                <a:latin typeface="Arial"/>
                <a:cs typeface="Arial"/>
              </a:rPr>
              <a:t>in </a:t>
            </a:r>
            <a:r>
              <a:rPr sz="2565" spc="9" dirty="0">
                <a:latin typeface="Arial"/>
                <a:cs typeface="Arial"/>
              </a:rPr>
              <a:t>space </a:t>
            </a:r>
            <a:r>
              <a:rPr sz="2565" spc="4" dirty="0">
                <a:latin typeface="Arial"/>
                <a:cs typeface="Arial"/>
              </a:rPr>
              <a:t>required </a:t>
            </a:r>
            <a:r>
              <a:rPr sz="2565" dirty="0">
                <a:latin typeface="Arial"/>
                <a:cs typeface="Arial"/>
              </a:rPr>
              <a:t>for </a:t>
            </a:r>
            <a:r>
              <a:rPr sz="2565" spc="4" dirty="0">
                <a:latin typeface="Arial"/>
                <a:cs typeface="Arial"/>
              </a:rPr>
              <a:t>storing </a:t>
            </a:r>
            <a:r>
              <a:rPr sz="2565" spc="13" dirty="0">
                <a:latin typeface="Arial"/>
                <a:cs typeface="Arial"/>
              </a:rPr>
              <a:t>the  </a:t>
            </a:r>
            <a:r>
              <a:rPr sz="2565" spc="4" dirty="0">
                <a:latin typeface="Arial"/>
                <a:cs typeface="Arial"/>
              </a:rPr>
              <a:t>dimension</a:t>
            </a:r>
            <a:endParaRPr sz="2565">
              <a:latin typeface="Arial"/>
              <a:cs typeface="Arial"/>
            </a:endParaRPr>
          </a:p>
          <a:p>
            <a:pPr marL="697197" lvl="1" indent="-264978">
              <a:spcBef>
                <a:spcPts val="539"/>
              </a:spcBef>
              <a:buChar char="–"/>
              <a:tabLst>
                <a:tab pos="697740" algn="l"/>
              </a:tabLst>
            </a:pPr>
            <a:r>
              <a:rPr sz="2223" spc="-4" dirty="0">
                <a:latin typeface="Arial"/>
                <a:cs typeface="Arial"/>
              </a:rPr>
              <a:t>decrease </a:t>
            </a:r>
            <a:r>
              <a:rPr sz="2223" spc="-9" dirty="0">
                <a:latin typeface="Arial"/>
                <a:cs typeface="Arial"/>
              </a:rPr>
              <a:t>is frequently not</a:t>
            </a:r>
            <a:r>
              <a:rPr sz="2223" spc="30" dirty="0">
                <a:latin typeface="Arial"/>
                <a:cs typeface="Arial"/>
              </a:rPr>
              <a:t> </a:t>
            </a:r>
            <a:r>
              <a:rPr sz="2223" spc="-9" dirty="0">
                <a:latin typeface="Arial"/>
                <a:cs typeface="Arial"/>
              </a:rPr>
              <a:t>significant</a:t>
            </a:r>
            <a:endParaRPr sz="2223">
              <a:latin typeface="Arial"/>
              <a:cs typeface="Arial"/>
            </a:endParaRPr>
          </a:p>
          <a:p>
            <a:pPr marL="325793" indent="-315476">
              <a:spcBef>
                <a:spcPts val="633"/>
              </a:spcBef>
              <a:buChar char="•"/>
              <a:tabLst>
                <a:tab pos="325793" algn="l"/>
                <a:tab pos="326336" algn="l"/>
              </a:tabLst>
            </a:pPr>
            <a:r>
              <a:rPr sz="2565" spc="9" dirty="0">
                <a:latin typeface="Arial"/>
                <a:cs typeface="Arial"/>
              </a:rPr>
              <a:t>Increase </a:t>
            </a:r>
            <a:r>
              <a:rPr sz="2565" spc="13" dirty="0">
                <a:latin typeface="Arial"/>
                <a:cs typeface="Arial"/>
              </a:rPr>
              <a:t>in </a:t>
            </a:r>
            <a:r>
              <a:rPr sz="2565" spc="9" dirty="0">
                <a:latin typeface="Arial"/>
                <a:cs typeface="Arial"/>
              </a:rPr>
              <a:t>cost for reading </a:t>
            </a:r>
            <a:r>
              <a:rPr sz="2565" spc="4" dirty="0">
                <a:latin typeface="Arial"/>
                <a:cs typeface="Arial"/>
              </a:rPr>
              <a:t>entire</a:t>
            </a:r>
            <a:r>
              <a:rPr sz="2565" spc="9" dirty="0">
                <a:latin typeface="Arial"/>
                <a:cs typeface="Arial"/>
              </a:rPr>
              <a:t> </a:t>
            </a:r>
            <a:r>
              <a:rPr sz="2565" spc="4" dirty="0">
                <a:latin typeface="Arial"/>
                <a:cs typeface="Arial"/>
              </a:rPr>
              <a:t>dimension</a:t>
            </a:r>
            <a:endParaRPr sz="2565">
              <a:latin typeface="Arial"/>
              <a:cs typeface="Arial"/>
            </a:endParaRPr>
          </a:p>
          <a:p>
            <a:pPr marL="697197" lvl="1" indent="-264978">
              <a:spcBef>
                <a:spcPts val="534"/>
              </a:spcBef>
              <a:buChar char="–"/>
              <a:tabLst>
                <a:tab pos="697740" algn="l"/>
              </a:tabLst>
            </a:pPr>
            <a:r>
              <a:rPr sz="2223" spc="-9" dirty="0">
                <a:latin typeface="Arial"/>
                <a:cs typeface="Arial"/>
              </a:rPr>
              <a:t>one </a:t>
            </a:r>
            <a:r>
              <a:rPr sz="2223" spc="-13" dirty="0">
                <a:latin typeface="Arial"/>
                <a:cs typeface="Arial"/>
              </a:rPr>
              <a:t>or </a:t>
            </a:r>
            <a:r>
              <a:rPr sz="2223" spc="-9" dirty="0">
                <a:latin typeface="Arial"/>
                <a:cs typeface="Arial"/>
              </a:rPr>
              <a:t>more </a:t>
            </a:r>
            <a:r>
              <a:rPr sz="2223" spc="-4" dirty="0">
                <a:latin typeface="Arial"/>
                <a:cs typeface="Arial"/>
              </a:rPr>
              <a:t>joins </a:t>
            </a:r>
            <a:r>
              <a:rPr sz="2223" spc="-9" dirty="0">
                <a:latin typeface="Arial"/>
                <a:cs typeface="Arial"/>
              </a:rPr>
              <a:t>are</a:t>
            </a:r>
            <a:r>
              <a:rPr sz="2223" spc="51" dirty="0">
                <a:latin typeface="Arial"/>
                <a:cs typeface="Arial"/>
              </a:rPr>
              <a:t> </a:t>
            </a:r>
            <a:r>
              <a:rPr sz="2223" spc="-13" dirty="0">
                <a:latin typeface="Arial"/>
                <a:cs typeface="Arial"/>
              </a:rPr>
              <a:t>needed</a:t>
            </a:r>
            <a:endParaRPr sz="2223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9077894" y="7059420"/>
            <a:ext cx="1379854" cy="34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1" i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60" marR="4344">
              <a:lnSpc>
                <a:spcPts val="1112"/>
              </a:lnSpc>
              <a:spcBef>
                <a:spcPts val="30"/>
              </a:spcBef>
            </a:pPr>
            <a:r>
              <a:rPr lang="it-IT" spc="10"/>
              <a:t>Elena Baralis  Politecnico di</a:t>
            </a:r>
            <a:r>
              <a:rPr lang="it-IT" spc="-75"/>
              <a:t> </a:t>
            </a:r>
            <a:r>
              <a:rPr lang="it-IT" spc="10"/>
              <a:t>Torino</a:t>
            </a:r>
            <a:endParaRPr spc="9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4152366" y="7167579"/>
            <a:ext cx="2227579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60">
              <a:spcBef>
                <a:spcPts val="21"/>
              </a:spcBef>
            </a:pPr>
            <a:r>
              <a:rPr lang="en-GB" spc="15"/>
              <a:t>DATA </a:t>
            </a:r>
            <a:r>
              <a:rPr lang="en-GB" spc="20"/>
              <a:t>WAREHOUSE: </a:t>
            </a:r>
            <a:r>
              <a:rPr lang="en-GB" spc="15"/>
              <a:t>DESIGN </a:t>
            </a:r>
            <a:r>
              <a:rPr lang="en-GB" spc="10"/>
              <a:t>-</a:t>
            </a:r>
            <a:r>
              <a:rPr lang="en-GB" spc="-135"/>
              <a:t> </a:t>
            </a:r>
            <a:fld id="{81D60167-4931-47E6-BA6A-407CBD079E47}" type="slidenum">
              <a:rPr spc="15" smtClean="0"/>
              <a:pPr marL="12700">
                <a:spcBef>
                  <a:spcPts val="25"/>
                </a:spcBef>
              </a:pPr>
              <a:t>8</a:t>
            </a:fld>
            <a:endParaRPr spc="13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23747" y="7187420"/>
            <a:ext cx="202692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1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60">
              <a:spcBef>
                <a:spcPts val="21"/>
              </a:spcBef>
            </a:pPr>
            <a:r>
              <a:rPr lang="en-GB" spc="5"/>
              <a:t>Copyright </a:t>
            </a:r>
            <a:r>
              <a:rPr lang="en-GB" spc="15"/>
              <a:t>– </a:t>
            </a:r>
            <a:r>
              <a:rPr lang="en-GB"/>
              <a:t>All </a:t>
            </a:r>
            <a:r>
              <a:rPr lang="en-GB" spc="10"/>
              <a:t>rights</a:t>
            </a:r>
            <a:r>
              <a:rPr lang="en-GB" spc="15"/>
              <a:t> </a:t>
            </a:r>
            <a:r>
              <a:rPr lang="en-GB" spc="10"/>
              <a:t>reserved</a:t>
            </a:r>
            <a:endParaRPr spc="9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 descr="Snowflake schema"/>
          <p:cNvSpPr/>
          <p:nvPr/>
        </p:nvSpPr>
        <p:spPr>
          <a:xfrm>
            <a:off x="5392570" y="3927792"/>
            <a:ext cx="719466" cy="95567"/>
          </a:xfrm>
          <a:custGeom>
            <a:avLst/>
            <a:gdLst/>
            <a:ahLst/>
            <a:cxnLst/>
            <a:rect l="l" t="t" r="r" b="b"/>
            <a:pathLst>
              <a:path w="841375" h="111760">
                <a:moveTo>
                  <a:pt x="3048" y="111252"/>
                </a:moveTo>
                <a:lnTo>
                  <a:pt x="0" y="97536"/>
                </a:lnTo>
                <a:lnTo>
                  <a:pt x="839723" y="0"/>
                </a:lnTo>
                <a:lnTo>
                  <a:pt x="841248" y="13716"/>
                </a:lnTo>
                <a:lnTo>
                  <a:pt x="3048" y="111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7"/>
          </a:p>
        </p:txBody>
      </p:sp>
      <p:graphicFrame>
        <p:nvGraphicFramePr>
          <p:cNvPr id="9" name="object 9" descr="Snowflake schem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790611"/>
              </p:ext>
            </p:extLst>
          </p:nvPr>
        </p:nvGraphicFramePr>
        <p:xfrm>
          <a:off x="3607576" y="3902299"/>
          <a:ext cx="1785904" cy="1128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3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912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5"/>
                        </a:lnSpc>
                      </a:pPr>
                      <a:r>
                        <a:rPr sz="1500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Shop_ID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6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30"/>
                        </a:lnSpc>
                      </a:pPr>
                      <a:r>
                        <a:rPr sz="1500" spc="5" dirty="0">
                          <a:latin typeface="Times New Roman"/>
                          <a:cs typeface="Times New Roman"/>
                        </a:rPr>
                        <a:t>Week_ID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1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46379">
                        <a:lnSpc>
                          <a:spcPts val="1925"/>
                        </a:lnSpc>
                      </a:pPr>
                      <a:r>
                        <a:rPr sz="1500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Product_ID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752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2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35"/>
                        </a:lnSpc>
                      </a:pPr>
                      <a:r>
                        <a:rPr sz="1500" spc="5" dirty="0">
                          <a:latin typeface="Times New Roman"/>
                          <a:cs typeface="Times New Roman"/>
                        </a:rPr>
                        <a:t>Quantity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60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5"/>
                        </a:lnSpc>
                      </a:pPr>
                      <a:r>
                        <a:rPr sz="1500" spc="10" dirty="0">
                          <a:latin typeface="Times New Roman"/>
                          <a:cs typeface="Times New Roman"/>
                        </a:rPr>
                        <a:t>Amount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object 10" descr="Snowflake schema"/>
          <p:cNvSpPr/>
          <p:nvPr/>
        </p:nvSpPr>
        <p:spPr>
          <a:xfrm>
            <a:off x="3139367" y="3535534"/>
            <a:ext cx="964355" cy="697203"/>
          </a:xfrm>
          <a:custGeom>
            <a:avLst/>
            <a:gdLst/>
            <a:ahLst/>
            <a:cxnLst/>
            <a:rect l="l" t="t" r="r" b="b"/>
            <a:pathLst>
              <a:path w="1127760" h="815339">
                <a:moveTo>
                  <a:pt x="1120140" y="815340"/>
                </a:moveTo>
                <a:lnTo>
                  <a:pt x="0" y="10668"/>
                </a:lnTo>
                <a:lnTo>
                  <a:pt x="9143" y="0"/>
                </a:lnTo>
                <a:lnTo>
                  <a:pt x="1127759" y="804672"/>
                </a:lnTo>
                <a:lnTo>
                  <a:pt x="1120140" y="815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7"/>
          </a:p>
        </p:txBody>
      </p:sp>
      <p:graphicFrame>
        <p:nvGraphicFramePr>
          <p:cNvPr id="11" name="object 11" descr="Snowflake schem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708989"/>
              </p:ext>
            </p:extLst>
          </p:nvPr>
        </p:nvGraphicFramePr>
        <p:xfrm>
          <a:off x="1958602" y="3426638"/>
          <a:ext cx="1188068" cy="7822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737">
                <a:tc>
                  <a:txBody>
                    <a:bodyPr/>
                    <a:lstStyle/>
                    <a:p>
                      <a:pPr marL="1270" algn="ctr">
                        <a:lnSpc>
                          <a:spcPts val="1914"/>
                        </a:lnSpc>
                      </a:pPr>
                      <a:r>
                        <a:rPr sz="1500" spc="5" dirty="0">
                          <a:latin typeface="Times New Roman"/>
                          <a:cs typeface="Times New Roman"/>
                        </a:rPr>
                        <a:t>Week_ID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737"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500" spc="5" dirty="0">
                          <a:latin typeface="Times New Roman"/>
                          <a:cs typeface="Times New Roman"/>
                        </a:rPr>
                        <a:t>Week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737"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500" spc="10" dirty="0">
                          <a:latin typeface="Times New Roman"/>
                          <a:cs typeface="Times New Roman"/>
                        </a:rPr>
                        <a:t>Month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2" descr="Snowflake schema"/>
          <p:cNvSpPr txBox="1"/>
          <p:nvPr/>
        </p:nvSpPr>
        <p:spPr>
          <a:xfrm>
            <a:off x="2053345" y="3097205"/>
            <a:ext cx="581545" cy="294897"/>
          </a:xfrm>
          <a:prstGeom prst="rect">
            <a:avLst/>
          </a:prstGeom>
        </p:spPr>
        <p:txBody>
          <a:bodyPr vert="horz" wrap="square" lIns="0" tIns="11946" rIns="0" bIns="0" rtlCol="0">
            <a:spAutoFit/>
          </a:bodyPr>
          <a:lstStyle/>
          <a:p>
            <a:pPr marL="10860">
              <a:spcBef>
                <a:spcPts val="94"/>
              </a:spcBef>
            </a:pPr>
            <a:r>
              <a:rPr sz="1838" b="1" spc="-103" dirty="0">
                <a:latin typeface="Times New Roman"/>
                <a:cs typeface="Times New Roman"/>
              </a:rPr>
              <a:t>W</a:t>
            </a:r>
            <a:r>
              <a:rPr sz="1838" b="1" spc="9" dirty="0">
                <a:latin typeface="Times New Roman"/>
                <a:cs typeface="Times New Roman"/>
              </a:rPr>
              <a:t>e</a:t>
            </a:r>
            <a:r>
              <a:rPr sz="1838" b="1" spc="-9" dirty="0">
                <a:latin typeface="Times New Roman"/>
                <a:cs typeface="Times New Roman"/>
              </a:rPr>
              <a:t>e</a:t>
            </a:r>
            <a:r>
              <a:rPr sz="1838" b="1" spc="4" dirty="0">
                <a:latin typeface="Times New Roman"/>
                <a:cs typeface="Times New Roman"/>
              </a:rPr>
              <a:t>k</a:t>
            </a:r>
            <a:endParaRPr sz="1838">
              <a:latin typeface="Times New Roman"/>
              <a:cs typeface="Times New Roman"/>
            </a:endParaRPr>
          </a:p>
        </p:txBody>
      </p:sp>
      <p:graphicFrame>
        <p:nvGraphicFramePr>
          <p:cNvPr id="13" name="object 13" descr="Snowflake schem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811112"/>
              </p:ext>
            </p:extLst>
          </p:nvPr>
        </p:nvGraphicFramePr>
        <p:xfrm>
          <a:off x="2296819" y="4318015"/>
          <a:ext cx="1282006" cy="890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2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369"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400" spc="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Product_ID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54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400" spc="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Product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020">
                <a:tc>
                  <a:txBody>
                    <a:bodyPr/>
                    <a:lstStyle/>
                    <a:p>
                      <a:pPr marL="2540" algn="ctr">
                        <a:lnSpc>
                          <a:spcPts val="1900"/>
                        </a:lnSpc>
                      </a:pPr>
                      <a:r>
                        <a:rPr sz="1400" spc="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Type_ID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713">
                <a:tc>
                  <a:txBody>
                    <a:bodyPr/>
                    <a:lstStyle/>
                    <a:p>
                      <a:pPr algn="ctr">
                        <a:lnSpc>
                          <a:spcPts val="1905"/>
                        </a:lnSpc>
                      </a:pPr>
                      <a:r>
                        <a:rPr sz="1400" spc="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Supplier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object 14" descr="Snowflake schema"/>
          <p:cNvSpPr txBox="1"/>
          <p:nvPr/>
        </p:nvSpPr>
        <p:spPr>
          <a:xfrm>
            <a:off x="1402805" y="4386995"/>
            <a:ext cx="824806" cy="294897"/>
          </a:xfrm>
          <a:prstGeom prst="rect">
            <a:avLst/>
          </a:prstGeom>
        </p:spPr>
        <p:txBody>
          <a:bodyPr vert="horz" wrap="square" lIns="0" tIns="11946" rIns="0" bIns="0" rtlCol="0">
            <a:spAutoFit/>
          </a:bodyPr>
          <a:lstStyle/>
          <a:p>
            <a:pPr marL="10860">
              <a:spcBef>
                <a:spcPts val="94"/>
              </a:spcBef>
            </a:pPr>
            <a:r>
              <a:rPr sz="1838" b="1" dirty="0">
                <a:latin typeface="Times New Roman"/>
                <a:cs typeface="Times New Roman"/>
              </a:rPr>
              <a:t>P</a:t>
            </a:r>
            <a:r>
              <a:rPr sz="1838" b="1" spc="-26" dirty="0">
                <a:latin typeface="Times New Roman"/>
                <a:cs typeface="Times New Roman"/>
              </a:rPr>
              <a:t>r</a:t>
            </a:r>
            <a:r>
              <a:rPr sz="1838" b="1" spc="4" dirty="0">
                <a:latin typeface="Times New Roman"/>
                <a:cs typeface="Times New Roman"/>
              </a:rPr>
              <a:t>o</a:t>
            </a:r>
            <a:r>
              <a:rPr sz="1838" b="1" spc="-9" dirty="0">
                <a:latin typeface="Times New Roman"/>
                <a:cs typeface="Times New Roman"/>
              </a:rPr>
              <a:t>d</a:t>
            </a:r>
            <a:r>
              <a:rPr sz="1838" b="1" spc="9" dirty="0">
                <a:latin typeface="Times New Roman"/>
                <a:cs typeface="Times New Roman"/>
              </a:rPr>
              <a:t>u</a:t>
            </a:r>
            <a:r>
              <a:rPr sz="1838" b="1" spc="-9" dirty="0">
                <a:latin typeface="Times New Roman"/>
                <a:cs typeface="Times New Roman"/>
              </a:rPr>
              <a:t>c</a:t>
            </a:r>
            <a:r>
              <a:rPr sz="1838" b="1" dirty="0">
                <a:latin typeface="Times New Roman"/>
                <a:cs typeface="Times New Roman"/>
              </a:rPr>
              <a:t>t</a:t>
            </a:r>
            <a:endParaRPr sz="1838" dirty="0">
              <a:latin typeface="Times New Roman"/>
              <a:cs typeface="Times New Roman"/>
            </a:endParaRPr>
          </a:p>
        </p:txBody>
      </p:sp>
      <p:graphicFrame>
        <p:nvGraphicFramePr>
          <p:cNvPr id="15" name="object 15" descr="Snowflake schem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027126"/>
              </p:ext>
            </p:extLst>
          </p:nvPr>
        </p:nvGraphicFramePr>
        <p:xfrm>
          <a:off x="2296208" y="5477848"/>
          <a:ext cx="1273861" cy="668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3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065"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</a:pPr>
                      <a:r>
                        <a:rPr sz="1400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Type_ID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410"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400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Type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020">
                <a:tc>
                  <a:txBody>
                    <a:bodyPr/>
                    <a:lstStyle/>
                    <a:p>
                      <a:pPr marL="1905" algn="ctr">
                        <a:lnSpc>
                          <a:spcPts val="1900"/>
                        </a:lnSpc>
                      </a:pPr>
                      <a:r>
                        <a:rPr sz="1400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Category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16" descr="Snowflake schema"/>
          <p:cNvSpPr/>
          <p:nvPr/>
        </p:nvSpPr>
        <p:spPr>
          <a:xfrm>
            <a:off x="2141129" y="4877814"/>
            <a:ext cx="156382" cy="735212"/>
          </a:xfrm>
          <a:custGeom>
            <a:avLst/>
            <a:gdLst/>
            <a:ahLst/>
            <a:cxnLst/>
            <a:rect l="l" t="t" r="r" b="b"/>
            <a:pathLst>
              <a:path w="182880" h="859789">
                <a:moveTo>
                  <a:pt x="182880" y="859536"/>
                </a:moveTo>
                <a:lnTo>
                  <a:pt x="3048" y="859536"/>
                </a:lnTo>
                <a:lnTo>
                  <a:pt x="0" y="858012"/>
                </a:lnTo>
                <a:lnTo>
                  <a:pt x="0" y="1524"/>
                </a:lnTo>
                <a:lnTo>
                  <a:pt x="3048" y="0"/>
                </a:lnTo>
                <a:lnTo>
                  <a:pt x="182880" y="0"/>
                </a:lnTo>
                <a:lnTo>
                  <a:pt x="182880" y="4572"/>
                </a:lnTo>
                <a:lnTo>
                  <a:pt x="10668" y="4572"/>
                </a:lnTo>
                <a:lnTo>
                  <a:pt x="4572" y="10668"/>
                </a:lnTo>
                <a:lnTo>
                  <a:pt x="10668" y="10668"/>
                </a:lnTo>
                <a:lnTo>
                  <a:pt x="10668" y="850392"/>
                </a:lnTo>
                <a:lnTo>
                  <a:pt x="4572" y="850392"/>
                </a:lnTo>
                <a:lnTo>
                  <a:pt x="10668" y="854964"/>
                </a:lnTo>
                <a:lnTo>
                  <a:pt x="182880" y="854964"/>
                </a:lnTo>
                <a:lnTo>
                  <a:pt x="182880" y="859536"/>
                </a:lnTo>
                <a:close/>
              </a:path>
              <a:path w="182880" h="859789">
                <a:moveTo>
                  <a:pt x="10668" y="10668"/>
                </a:moveTo>
                <a:lnTo>
                  <a:pt x="4572" y="10668"/>
                </a:lnTo>
                <a:lnTo>
                  <a:pt x="10668" y="4572"/>
                </a:lnTo>
                <a:lnTo>
                  <a:pt x="10668" y="10668"/>
                </a:lnTo>
                <a:close/>
              </a:path>
              <a:path w="182880" h="859789">
                <a:moveTo>
                  <a:pt x="182880" y="10668"/>
                </a:moveTo>
                <a:lnTo>
                  <a:pt x="10668" y="10668"/>
                </a:lnTo>
                <a:lnTo>
                  <a:pt x="10668" y="4572"/>
                </a:lnTo>
                <a:lnTo>
                  <a:pt x="182880" y="4572"/>
                </a:lnTo>
                <a:lnTo>
                  <a:pt x="182880" y="10668"/>
                </a:lnTo>
                <a:close/>
              </a:path>
              <a:path w="182880" h="859789">
                <a:moveTo>
                  <a:pt x="10668" y="854964"/>
                </a:moveTo>
                <a:lnTo>
                  <a:pt x="4572" y="850392"/>
                </a:lnTo>
                <a:lnTo>
                  <a:pt x="10668" y="850392"/>
                </a:lnTo>
                <a:lnTo>
                  <a:pt x="10668" y="854964"/>
                </a:lnTo>
                <a:close/>
              </a:path>
              <a:path w="182880" h="859789">
                <a:moveTo>
                  <a:pt x="182880" y="854964"/>
                </a:moveTo>
                <a:lnTo>
                  <a:pt x="10668" y="854964"/>
                </a:lnTo>
                <a:lnTo>
                  <a:pt x="10668" y="850392"/>
                </a:lnTo>
                <a:lnTo>
                  <a:pt x="182880" y="850392"/>
                </a:lnTo>
                <a:lnTo>
                  <a:pt x="182880" y="854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7"/>
          </a:p>
        </p:txBody>
      </p:sp>
      <p:sp>
        <p:nvSpPr>
          <p:cNvPr id="17" name="object 17" descr="Snowflake schema"/>
          <p:cNvSpPr txBox="1"/>
          <p:nvPr/>
        </p:nvSpPr>
        <p:spPr>
          <a:xfrm>
            <a:off x="2651577" y="5175842"/>
            <a:ext cx="513128" cy="294897"/>
          </a:xfrm>
          <a:prstGeom prst="rect">
            <a:avLst/>
          </a:prstGeom>
        </p:spPr>
        <p:txBody>
          <a:bodyPr vert="horz" wrap="square" lIns="0" tIns="11946" rIns="0" bIns="0" rtlCol="0">
            <a:spAutoFit/>
          </a:bodyPr>
          <a:lstStyle/>
          <a:p>
            <a:pPr marL="10860">
              <a:spcBef>
                <a:spcPts val="94"/>
              </a:spcBef>
            </a:pPr>
            <a:r>
              <a:rPr sz="1838" b="1" spc="-141" dirty="0">
                <a:latin typeface="Times New Roman"/>
                <a:cs typeface="Times New Roman"/>
              </a:rPr>
              <a:t>T</a:t>
            </a:r>
            <a:r>
              <a:rPr sz="1838" b="1" spc="4" dirty="0">
                <a:latin typeface="Times New Roman"/>
                <a:cs typeface="Times New Roman"/>
              </a:rPr>
              <a:t>y</a:t>
            </a:r>
            <a:r>
              <a:rPr sz="1838" b="1" spc="9" dirty="0">
                <a:latin typeface="Times New Roman"/>
                <a:cs typeface="Times New Roman"/>
              </a:rPr>
              <a:t>p</a:t>
            </a:r>
            <a:r>
              <a:rPr sz="1838" b="1" dirty="0">
                <a:latin typeface="Times New Roman"/>
                <a:cs typeface="Times New Roman"/>
              </a:rPr>
              <a:t>e</a:t>
            </a:r>
            <a:endParaRPr sz="1838">
              <a:latin typeface="Times New Roman"/>
              <a:cs typeface="Times New Roman"/>
            </a:endParaRPr>
          </a:p>
        </p:txBody>
      </p:sp>
      <p:graphicFrame>
        <p:nvGraphicFramePr>
          <p:cNvPr id="18" name="object 18" descr="Snowflake schem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645084"/>
              </p:ext>
            </p:extLst>
          </p:nvPr>
        </p:nvGraphicFramePr>
        <p:xfrm>
          <a:off x="6096371" y="5090803"/>
          <a:ext cx="1296124" cy="676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754">
                <a:tc>
                  <a:txBody>
                    <a:bodyPr/>
                    <a:lstStyle/>
                    <a:p>
                      <a:pPr marL="635" algn="ctr">
                        <a:lnSpc>
                          <a:spcPts val="1905"/>
                        </a:lnSpc>
                      </a:pPr>
                      <a:r>
                        <a:rPr sz="1500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City_ID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789"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500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City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97"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sz="1500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Country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object 19" descr="Snowflake schema"/>
          <p:cNvSpPr txBox="1"/>
          <p:nvPr/>
        </p:nvSpPr>
        <p:spPr>
          <a:xfrm>
            <a:off x="6524682" y="4782289"/>
            <a:ext cx="451227" cy="294897"/>
          </a:xfrm>
          <a:prstGeom prst="rect">
            <a:avLst/>
          </a:prstGeom>
        </p:spPr>
        <p:txBody>
          <a:bodyPr vert="horz" wrap="square" lIns="0" tIns="11946" rIns="0" bIns="0" rtlCol="0">
            <a:spAutoFit/>
          </a:bodyPr>
          <a:lstStyle/>
          <a:p>
            <a:pPr marL="10860">
              <a:spcBef>
                <a:spcPts val="94"/>
              </a:spcBef>
            </a:pPr>
            <a:r>
              <a:rPr sz="1838" b="1" dirty="0">
                <a:latin typeface="Times New Roman"/>
                <a:cs typeface="Times New Roman"/>
              </a:rPr>
              <a:t>Ci</a:t>
            </a:r>
            <a:r>
              <a:rPr sz="1838" b="1" spc="-9" dirty="0">
                <a:latin typeface="Times New Roman"/>
                <a:cs typeface="Times New Roman"/>
              </a:rPr>
              <a:t>t</a:t>
            </a:r>
            <a:r>
              <a:rPr sz="1838" b="1" spc="4" dirty="0">
                <a:latin typeface="Times New Roman"/>
                <a:cs typeface="Times New Roman"/>
              </a:rPr>
              <a:t>y</a:t>
            </a:r>
            <a:endParaRPr sz="1838">
              <a:latin typeface="Times New Roman"/>
              <a:cs typeface="Times New Roman"/>
            </a:endParaRPr>
          </a:p>
        </p:txBody>
      </p:sp>
      <p:graphicFrame>
        <p:nvGraphicFramePr>
          <p:cNvPr id="20" name="object 20" descr="Snowflake schem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847866"/>
              </p:ext>
            </p:extLst>
          </p:nvPr>
        </p:nvGraphicFramePr>
        <p:xfrm>
          <a:off x="6096208" y="3813683"/>
          <a:ext cx="1293409" cy="902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3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9912">
                <a:tc>
                  <a:txBody>
                    <a:bodyPr/>
                    <a:lstStyle/>
                    <a:p>
                      <a:pPr algn="ctr">
                        <a:lnSpc>
                          <a:spcPts val="1925"/>
                        </a:lnSpc>
                      </a:pPr>
                      <a:r>
                        <a:rPr sz="1500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Shop_ID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645">
                <a:tc>
                  <a:txBody>
                    <a:bodyPr/>
                    <a:lstStyle/>
                    <a:p>
                      <a:pPr algn="ctr">
                        <a:lnSpc>
                          <a:spcPts val="1930"/>
                        </a:lnSpc>
                      </a:pPr>
                      <a:r>
                        <a:rPr sz="1500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Shop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911">
                <a:tc>
                  <a:txBody>
                    <a:bodyPr/>
                    <a:lstStyle/>
                    <a:p>
                      <a:pPr marL="1270" algn="ctr">
                        <a:lnSpc>
                          <a:spcPts val="1925"/>
                        </a:lnSpc>
                      </a:pPr>
                      <a:r>
                        <a:rPr sz="1500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City_ID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255">
                <a:tc>
                  <a:txBody>
                    <a:bodyPr/>
                    <a:lstStyle/>
                    <a:p>
                      <a:pPr algn="ctr">
                        <a:lnSpc>
                          <a:spcPts val="1935"/>
                        </a:lnSpc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Salesman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object 21" descr="Snowflake schema"/>
          <p:cNvSpPr txBox="1"/>
          <p:nvPr/>
        </p:nvSpPr>
        <p:spPr>
          <a:xfrm>
            <a:off x="6407394" y="3503816"/>
            <a:ext cx="529961" cy="294897"/>
          </a:xfrm>
          <a:prstGeom prst="rect">
            <a:avLst/>
          </a:prstGeom>
        </p:spPr>
        <p:txBody>
          <a:bodyPr vert="horz" wrap="square" lIns="0" tIns="11946" rIns="0" bIns="0" rtlCol="0">
            <a:spAutoFit/>
          </a:bodyPr>
          <a:lstStyle/>
          <a:p>
            <a:pPr marL="10860">
              <a:spcBef>
                <a:spcPts val="94"/>
              </a:spcBef>
            </a:pPr>
            <a:r>
              <a:rPr sz="1838" b="1" spc="9" dirty="0">
                <a:latin typeface="Times New Roman"/>
                <a:cs typeface="Times New Roman"/>
              </a:rPr>
              <a:t>S</a:t>
            </a:r>
            <a:r>
              <a:rPr sz="1838" b="1" spc="-9" dirty="0">
                <a:latin typeface="Times New Roman"/>
                <a:cs typeface="Times New Roman"/>
              </a:rPr>
              <a:t>h</a:t>
            </a:r>
            <a:r>
              <a:rPr sz="1838" b="1" spc="4" dirty="0">
                <a:latin typeface="Times New Roman"/>
                <a:cs typeface="Times New Roman"/>
              </a:rPr>
              <a:t>op</a:t>
            </a:r>
            <a:endParaRPr sz="1838">
              <a:latin typeface="Times New Roman"/>
              <a:cs typeface="Times New Roman"/>
            </a:endParaRPr>
          </a:p>
        </p:txBody>
      </p:sp>
      <p:sp>
        <p:nvSpPr>
          <p:cNvPr id="22" name="object 22" descr="Snowflake schema"/>
          <p:cNvSpPr/>
          <p:nvPr/>
        </p:nvSpPr>
        <p:spPr>
          <a:xfrm>
            <a:off x="5915146" y="4338296"/>
            <a:ext cx="169414" cy="864444"/>
          </a:xfrm>
          <a:custGeom>
            <a:avLst/>
            <a:gdLst/>
            <a:ahLst/>
            <a:cxnLst/>
            <a:rect l="l" t="t" r="r" b="b"/>
            <a:pathLst>
              <a:path w="198120" h="1010920">
                <a:moveTo>
                  <a:pt x="198119" y="1010412"/>
                </a:moveTo>
                <a:lnTo>
                  <a:pt x="3047" y="1010412"/>
                </a:lnTo>
                <a:lnTo>
                  <a:pt x="0" y="1008888"/>
                </a:lnTo>
                <a:lnTo>
                  <a:pt x="0" y="3048"/>
                </a:lnTo>
                <a:lnTo>
                  <a:pt x="3047" y="0"/>
                </a:lnTo>
                <a:lnTo>
                  <a:pt x="198119" y="0"/>
                </a:lnTo>
                <a:lnTo>
                  <a:pt x="198119" y="6096"/>
                </a:lnTo>
                <a:lnTo>
                  <a:pt x="10667" y="6096"/>
                </a:lnTo>
                <a:lnTo>
                  <a:pt x="6095" y="10668"/>
                </a:lnTo>
                <a:lnTo>
                  <a:pt x="10667" y="10668"/>
                </a:lnTo>
                <a:lnTo>
                  <a:pt x="10667" y="1001268"/>
                </a:lnTo>
                <a:lnTo>
                  <a:pt x="6095" y="1001268"/>
                </a:lnTo>
                <a:lnTo>
                  <a:pt x="10667" y="1005840"/>
                </a:lnTo>
                <a:lnTo>
                  <a:pt x="198119" y="1005840"/>
                </a:lnTo>
                <a:lnTo>
                  <a:pt x="198119" y="1010412"/>
                </a:lnTo>
                <a:close/>
              </a:path>
              <a:path w="198120" h="1010920">
                <a:moveTo>
                  <a:pt x="10667" y="10668"/>
                </a:moveTo>
                <a:lnTo>
                  <a:pt x="6095" y="10668"/>
                </a:lnTo>
                <a:lnTo>
                  <a:pt x="10667" y="6096"/>
                </a:lnTo>
                <a:lnTo>
                  <a:pt x="10667" y="10668"/>
                </a:lnTo>
                <a:close/>
              </a:path>
              <a:path w="198120" h="1010920">
                <a:moveTo>
                  <a:pt x="198119" y="10668"/>
                </a:moveTo>
                <a:lnTo>
                  <a:pt x="10667" y="10668"/>
                </a:lnTo>
                <a:lnTo>
                  <a:pt x="10667" y="6096"/>
                </a:lnTo>
                <a:lnTo>
                  <a:pt x="198119" y="6096"/>
                </a:lnTo>
                <a:lnTo>
                  <a:pt x="198119" y="10668"/>
                </a:lnTo>
                <a:close/>
              </a:path>
              <a:path w="198120" h="1010920">
                <a:moveTo>
                  <a:pt x="10667" y="1005840"/>
                </a:moveTo>
                <a:lnTo>
                  <a:pt x="6095" y="1001268"/>
                </a:lnTo>
                <a:lnTo>
                  <a:pt x="10667" y="1001268"/>
                </a:lnTo>
                <a:lnTo>
                  <a:pt x="10667" y="1005840"/>
                </a:lnTo>
                <a:close/>
              </a:path>
              <a:path w="198120" h="1010920">
                <a:moveTo>
                  <a:pt x="198119" y="1005840"/>
                </a:moveTo>
                <a:lnTo>
                  <a:pt x="10667" y="1005840"/>
                </a:lnTo>
                <a:lnTo>
                  <a:pt x="10667" y="1001268"/>
                </a:lnTo>
                <a:lnTo>
                  <a:pt x="198119" y="1001268"/>
                </a:lnTo>
                <a:lnTo>
                  <a:pt x="198119" y="10058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7"/>
          </a:p>
        </p:txBody>
      </p:sp>
      <p:sp>
        <p:nvSpPr>
          <p:cNvPr id="23" name="object 23" descr="Snowflake schema"/>
          <p:cNvSpPr txBox="1"/>
          <p:nvPr/>
        </p:nvSpPr>
        <p:spPr>
          <a:xfrm>
            <a:off x="7528034" y="4268769"/>
            <a:ext cx="813946" cy="181555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1112" b="1" spc="-4" dirty="0">
                <a:solidFill>
                  <a:srgbClr val="0066FF"/>
                </a:solidFill>
                <a:latin typeface="Arial"/>
                <a:cs typeface="Arial"/>
              </a:rPr>
              <a:t>Foreign</a:t>
            </a:r>
            <a:r>
              <a:rPr sz="1112" b="1" spc="-47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1112" b="1" spc="-4" dirty="0">
                <a:solidFill>
                  <a:srgbClr val="0066FF"/>
                </a:solidFill>
                <a:latin typeface="Arial"/>
                <a:cs typeface="Arial"/>
              </a:rPr>
              <a:t>key</a:t>
            </a:r>
            <a:endParaRPr sz="1112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338183" y="360911"/>
            <a:ext cx="4219055" cy="505602"/>
          </a:xfrm>
          <a:prstGeom prst="rect">
            <a:avLst/>
          </a:prstGeom>
        </p:spPr>
        <p:txBody>
          <a:bodyPr vert="horz" wrap="square" lIns="0" tIns="13032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0860">
              <a:lnSpc>
                <a:spcPct val="100000"/>
              </a:lnSpc>
              <a:spcBef>
                <a:spcPts val="103"/>
              </a:spcBef>
            </a:pPr>
            <a:r>
              <a:rPr spc="4" dirty="0"/>
              <a:t>Snowflake</a:t>
            </a:r>
            <a:r>
              <a:rPr spc="-60" dirty="0"/>
              <a:t> </a:t>
            </a:r>
            <a:r>
              <a:rPr spc="9" dirty="0"/>
              <a:t>schema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dt" sz="half" idx="6"/>
          </p:nvPr>
        </p:nvSpPr>
        <p:spPr>
          <a:xfrm>
            <a:off x="9077894" y="7059420"/>
            <a:ext cx="1379854" cy="34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1" i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60" marR="4344">
              <a:lnSpc>
                <a:spcPts val="1112"/>
              </a:lnSpc>
              <a:spcBef>
                <a:spcPts val="30"/>
              </a:spcBef>
            </a:pPr>
            <a:r>
              <a:rPr lang="it-IT" spc="10"/>
              <a:t>Elena Baralis  Politecnico di</a:t>
            </a:r>
            <a:r>
              <a:rPr lang="it-IT" spc="-75"/>
              <a:t> </a:t>
            </a:r>
            <a:r>
              <a:rPr lang="it-IT" spc="10"/>
              <a:t>Torino</a:t>
            </a:r>
            <a:endParaRPr spc="9" dirty="0"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4152366" y="7167579"/>
            <a:ext cx="2227579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60">
              <a:spcBef>
                <a:spcPts val="21"/>
              </a:spcBef>
            </a:pPr>
            <a:r>
              <a:rPr lang="en-GB" spc="15"/>
              <a:t>DATA </a:t>
            </a:r>
            <a:r>
              <a:rPr lang="en-GB" spc="20"/>
              <a:t>WAREHOUSE: </a:t>
            </a:r>
            <a:r>
              <a:rPr lang="en-GB" spc="15"/>
              <a:t>DESIGN </a:t>
            </a:r>
            <a:r>
              <a:rPr lang="en-GB" spc="10"/>
              <a:t>-</a:t>
            </a:r>
            <a:r>
              <a:rPr lang="en-GB" spc="-135"/>
              <a:t> </a:t>
            </a:r>
            <a:fld id="{81D60167-4931-47E6-BA6A-407CBD079E47}" type="slidenum">
              <a:rPr spc="15" smtClean="0"/>
              <a:pPr marL="12700">
                <a:spcBef>
                  <a:spcPts val="25"/>
                </a:spcBef>
              </a:pPr>
              <a:t>9</a:t>
            </a:fld>
            <a:endParaRPr spc="13" dirty="0"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xfrm>
            <a:off x="523747" y="7187420"/>
            <a:ext cx="202692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1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60">
              <a:spcBef>
                <a:spcPts val="21"/>
              </a:spcBef>
            </a:pPr>
            <a:r>
              <a:rPr lang="en-GB" spc="5"/>
              <a:t>Copyright </a:t>
            </a:r>
            <a:r>
              <a:rPr lang="en-GB" spc="15"/>
              <a:t>– </a:t>
            </a:r>
            <a:r>
              <a:rPr lang="en-GB"/>
              <a:t>All </a:t>
            </a:r>
            <a:r>
              <a:rPr lang="en-GB" spc="10"/>
              <a:t>rights</a:t>
            </a:r>
            <a:r>
              <a:rPr lang="en-GB" spc="15"/>
              <a:t> </a:t>
            </a:r>
            <a:r>
              <a:rPr lang="en-GB" spc="10"/>
              <a:t>reserved</a:t>
            </a:r>
            <a:endParaRPr spc="9" dirty="0"/>
          </a:p>
        </p:txBody>
      </p:sp>
      <p:grpSp>
        <p:nvGrpSpPr>
          <p:cNvPr id="2" name="Group 1" descr="Snowflake schema">
            <a:extLst>
              <a:ext uri="{FF2B5EF4-FFF2-40B4-BE49-F238E27FC236}">
                <a16:creationId xmlns:a16="http://schemas.microsoft.com/office/drawing/2014/main" id="{95AB9542-3A3C-4530-BE96-B7049C0EF28A}"/>
              </a:ext>
            </a:extLst>
          </p:cNvPr>
          <p:cNvGrpSpPr/>
          <p:nvPr/>
        </p:nvGrpSpPr>
        <p:grpSpPr>
          <a:xfrm>
            <a:off x="2227610" y="991617"/>
            <a:ext cx="4863045" cy="2011010"/>
            <a:chOff x="1961628" y="1023019"/>
            <a:chExt cx="6033712" cy="2831796"/>
          </a:xfrm>
        </p:grpSpPr>
        <p:grpSp>
          <p:nvGrpSpPr>
            <p:cNvPr id="5" name="object 5"/>
            <p:cNvGrpSpPr/>
            <p:nvPr/>
          </p:nvGrpSpPr>
          <p:grpSpPr>
            <a:xfrm>
              <a:off x="4481646" y="3157612"/>
              <a:ext cx="496838" cy="697203"/>
              <a:chOff x="5241035" y="3464052"/>
              <a:chExt cx="581025" cy="815340"/>
            </a:xfrm>
          </p:grpSpPr>
          <p:sp>
            <p:nvSpPr>
              <p:cNvPr id="6" name="object 6"/>
              <p:cNvSpPr/>
              <p:nvPr/>
            </p:nvSpPr>
            <p:spPr>
              <a:xfrm>
                <a:off x="5251703" y="3467100"/>
                <a:ext cx="559435" cy="807720"/>
              </a:xfrm>
              <a:custGeom>
                <a:avLst/>
                <a:gdLst/>
                <a:ahLst/>
                <a:cxnLst/>
                <a:rect l="l" t="t" r="r" b="b"/>
                <a:pathLst>
                  <a:path w="559435" h="807720">
                    <a:moveTo>
                      <a:pt x="280416" y="807719"/>
                    </a:moveTo>
                    <a:lnTo>
                      <a:pt x="0" y="605027"/>
                    </a:lnTo>
                    <a:lnTo>
                      <a:pt x="140208" y="605027"/>
                    </a:lnTo>
                    <a:lnTo>
                      <a:pt x="140208" y="0"/>
                    </a:lnTo>
                    <a:lnTo>
                      <a:pt x="419100" y="0"/>
                    </a:lnTo>
                    <a:lnTo>
                      <a:pt x="419100" y="605027"/>
                    </a:lnTo>
                    <a:lnTo>
                      <a:pt x="559308" y="605027"/>
                    </a:lnTo>
                    <a:lnTo>
                      <a:pt x="280416" y="807719"/>
                    </a:lnTo>
                    <a:close/>
                  </a:path>
                </a:pathLst>
              </a:custGeom>
              <a:solidFill>
                <a:srgbClr val="3333CC"/>
              </a:solidFill>
            </p:spPr>
            <p:txBody>
              <a:bodyPr wrap="square" lIns="0" tIns="0" rIns="0" bIns="0" rtlCol="0"/>
              <a:lstStyle/>
              <a:p>
                <a:endParaRPr sz="1197"/>
              </a:p>
            </p:txBody>
          </p:sp>
          <p:sp>
            <p:nvSpPr>
              <p:cNvPr id="7" name="object 7"/>
              <p:cNvSpPr/>
              <p:nvPr/>
            </p:nvSpPr>
            <p:spPr>
              <a:xfrm>
                <a:off x="5241035" y="3464052"/>
                <a:ext cx="581025" cy="815340"/>
              </a:xfrm>
              <a:custGeom>
                <a:avLst/>
                <a:gdLst/>
                <a:ahLst/>
                <a:cxnLst/>
                <a:rect l="l" t="t" r="r" b="b"/>
                <a:pathLst>
                  <a:path w="581025" h="815339">
                    <a:moveTo>
                      <a:pt x="147828" y="608076"/>
                    </a:moveTo>
                    <a:lnTo>
                      <a:pt x="147828" y="0"/>
                    </a:lnTo>
                    <a:lnTo>
                      <a:pt x="434339" y="0"/>
                    </a:lnTo>
                    <a:lnTo>
                      <a:pt x="434339" y="3047"/>
                    </a:lnTo>
                    <a:lnTo>
                      <a:pt x="153924" y="3047"/>
                    </a:lnTo>
                    <a:lnTo>
                      <a:pt x="150876" y="6095"/>
                    </a:lnTo>
                    <a:lnTo>
                      <a:pt x="153924" y="6095"/>
                    </a:lnTo>
                    <a:lnTo>
                      <a:pt x="153924" y="605028"/>
                    </a:lnTo>
                    <a:lnTo>
                      <a:pt x="150876" y="605028"/>
                    </a:lnTo>
                    <a:lnTo>
                      <a:pt x="147828" y="608076"/>
                    </a:lnTo>
                    <a:close/>
                  </a:path>
                  <a:path w="581025" h="815339">
                    <a:moveTo>
                      <a:pt x="153924" y="6095"/>
                    </a:moveTo>
                    <a:lnTo>
                      <a:pt x="150876" y="6095"/>
                    </a:lnTo>
                    <a:lnTo>
                      <a:pt x="153924" y="3047"/>
                    </a:lnTo>
                    <a:lnTo>
                      <a:pt x="153924" y="6095"/>
                    </a:lnTo>
                    <a:close/>
                  </a:path>
                  <a:path w="581025" h="815339">
                    <a:moveTo>
                      <a:pt x="426720" y="6095"/>
                    </a:moveTo>
                    <a:lnTo>
                      <a:pt x="153924" y="6095"/>
                    </a:lnTo>
                    <a:lnTo>
                      <a:pt x="153924" y="3047"/>
                    </a:lnTo>
                    <a:lnTo>
                      <a:pt x="426720" y="3047"/>
                    </a:lnTo>
                    <a:lnTo>
                      <a:pt x="426720" y="6095"/>
                    </a:lnTo>
                    <a:close/>
                  </a:path>
                  <a:path w="581025" h="815339">
                    <a:moveTo>
                      <a:pt x="559954" y="612648"/>
                    </a:moveTo>
                    <a:lnTo>
                      <a:pt x="426720" y="612648"/>
                    </a:lnTo>
                    <a:lnTo>
                      <a:pt x="426720" y="3047"/>
                    </a:lnTo>
                    <a:lnTo>
                      <a:pt x="429768" y="6095"/>
                    </a:lnTo>
                    <a:lnTo>
                      <a:pt x="434339" y="6095"/>
                    </a:lnTo>
                    <a:lnTo>
                      <a:pt x="434339" y="605028"/>
                    </a:lnTo>
                    <a:lnTo>
                      <a:pt x="429768" y="605028"/>
                    </a:lnTo>
                    <a:lnTo>
                      <a:pt x="434339" y="608076"/>
                    </a:lnTo>
                    <a:lnTo>
                      <a:pt x="566327" y="608076"/>
                    </a:lnTo>
                    <a:lnTo>
                      <a:pt x="559954" y="612648"/>
                    </a:lnTo>
                    <a:close/>
                  </a:path>
                  <a:path w="581025" h="815339">
                    <a:moveTo>
                      <a:pt x="434339" y="6095"/>
                    </a:moveTo>
                    <a:lnTo>
                      <a:pt x="429768" y="6095"/>
                    </a:lnTo>
                    <a:lnTo>
                      <a:pt x="426720" y="3047"/>
                    </a:lnTo>
                    <a:lnTo>
                      <a:pt x="434339" y="3047"/>
                    </a:lnTo>
                    <a:lnTo>
                      <a:pt x="434339" y="6095"/>
                    </a:lnTo>
                    <a:close/>
                  </a:path>
                  <a:path w="581025" h="815339">
                    <a:moveTo>
                      <a:pt x="291083" y="815340"/>
                    </a:moveTo>
                    <a:lnTo>
                      <a:pt x="0" y="605028"/>
                    </a:lnTo>
                    <a:lnTo>
                      <a:pt x="147828" y="605028"/>
                    </a:lnTo>
                    <a:lnTo>
                      <a:pt x="147828" y="606552"/>
                    </a:lnTo>
                    <a:lnTo>
                      <a:pt x="13716" y="606552"/>
                    </a:lnTo>
                    <a:lnTo>
                      <a:pt x="10668" y="612648"/>
                    </a:lnTo>
                    <a:lnTo>
                      <a:pt x="22167" y="612648"/>
                    </a:lnTo>
                    <a:lnTo>
                      <a:pt x="290328" y="806075"/>
                    </a:lnTo>
                    <a:lnTo>
                      <a:pt x="288036" y="807720"/>
                    </a:lnTo>
                    <a:lnTo>
                      <a:pt x="301575" y="807720"/>
                    </a:lnTo>
                    <a:lnTo>
                      <a:pt x="291083" y="815340"/>
                    </a:lnTo>
                    <a:close/>
                  </a:path>
                  <a:path w="581025" h="815339">
                    <a:moveTo>
                      <a:pt x="153924" y="608076"/>
                    </a:moveTo>
                    <a:lnTo>
                      <a:pt x="147828" y="608076"/>
                    </a:lnTo>
                    <a:lnTo>
                      <a:pt x="150876" y="605028"/>
                    </a:lnTo>
                    <a:lnTo>
                      <a:pt x="153924" y="605028"/>
                    </a:lnTo>
                    <a:lnTo>
                      <a:pt x="153924" y="608076"/>
                    </a:lnTo>
                    <a:close/>
                  </a:path>
                  <a:path w="581025" h="815339">
                    <a:moveTo>
                      <a:pt x="434339" y="608076"/>
                    </a:moveTo>
                    <a:lnTo>
                      <a:pt x="429768" y="605028"/>
                    </a:lnTo>
                    <a:lnTo>
                      <a:pt x="434339" y="605028"/>
                    </a:lnTo>
                    <a:lnTo>
                      <a:pt x="434339" y="608076"/>
                    </a:lnTo>
                    <a:close/>
                  </a:path>
                  <a:path w="581025" h="815339">
                    <a:moveTo>
                      <a:pt x="566327" y="608076"/>
                    </a:moveTo>
                    <a:lnTo>
                      <a:pt x="434339" y="608076"/>
                    </a:lnTo>
                    <a:lnTo>
                      <a:pt x="434339" y="605028"/>
                    </a:lnTo>
                    <a:lnTo>
                      <a:pt x="580644" y="605028"/>
                    </a:lnTo>
                    <a:lnTo>
                      <a:pt x="578545" y="606552"/>
                    </a:lnTo>
                    <a:lnTo>
                      <a:pt x="568452" y="606552"/>
                    </a:lnTo>
                    <a:lnTo>
                      <a:pt x="566327" y="608076"/>
                    </a:lnTo>
                    <a:close/>
                  </a:path>
                  <a:path w="581025" h="815339">
                    <a:moveTo>
                      <a:pt x="22167" y="612648"/>
                    </a:moveTo>
                    <a:lnTo>
                      <a:pt x="10668" y="612648"/>
                    </a:lnTo>
                    <a:lnTo>
                      <a:pt x="13716" y="606552"/>
                    </a:lnTo>
                    <a:lnTo>
                      <a:pt x="22167" y="612648"/>
                    </a:lnTo>
                    <a:close/>
                  </a:path>
                  <a:path w="581025" h="815339">
                    <a:moveTo>
                      <a:pt x="153924" y="612648"/>
                    </a:moveTo>
                    <a:lnTo>
                      <a:pt x="22167" y="612648"/>
                    </a:lnTo>
                    <a:lnTo>
                      <a:pt x="13716" y="606552"/>
                    </a:lnTo>
                    <a:lnTo>
                      <a:pt x="147828" y="606552"/>
                    </a:lnTo>
                    <a:lnTo>
                      <a:pt x="147828" y="608076"/>
                    </a:lnTo>
                    <a:lnTo>
                      <a:pt x="153924" y="608076"/>
                    </a:lnTo>
                    <a:lnTo>
                      <a:pt x="153924" y="612648"/>
                    </a:lnTo>
                    <a:close/>
                  </a:path>
                  <a:path w="581025" h="815339">
                    <a:moveTo>
                      <a:pt x="301575" y="807720"/>
                    </a:moveTo>
                    <a:lnTo>
                      <a:pt x="292607" y="807720"/>
                    </a:lnTo>
                    <a:lnTo>
                      <a:pt x="290328" y="806075"/>
                    </a:lnTo>
                    <a:lnTo>
                      <a:pt x="568452" y="606552"/>
                    </a:lnTo>
                    <a:lnTo>
                      <a:pt x="569976" y="612648"/>
                    </a:lnTo>
                    <a:lnTo>
                      <a:pt x="570152" y="612648"/>
                    </a:lnTo>
                    <a:lnTo>
                      <a:pt x="301575" y="807720"/>
                    </a:lnTo>
                    <a:close/>
                  </a:path>
                  <a:path w="581025" h="815339">
                    <a:moveTo>
                      <a:pt x="570152" y="612648"/>
                    </a:moveTo>
                    <a:lnTo>
                      <a:pt x="569976" y="612648"/>
                    </a:lnTo>
                    <a:lnTo>
                      <a:pt x="568452" y="606552"/>
                    </a:lnTo>
                    <a:lnTo>
                      <a:pt x="578545" y="606552"/>
                    </a:lnTo>
                    <a:lnTo>
                      <a:pt x="570152" y="612648"/>
                    </a:lnTo>
                    <a:close/>
                  </a:path>
                  <a:path w="581025" h="815339">
                    <a:moveTo>
                      <a:pt x="292607" y="807720"/>
                    </a:moveTo>
                    <a:lnTo>
                      <a:pt x="288036" y="807720"/>
                    </a:lnTo>
                    <a:lnTo>
                      <a:pt x="290328" y="806075"/>
                    </a:lnTo>
                    <a:lnTo>
                      <a:pt x="292607" y="80772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197"/>
              </a:p>
            </p:txBody>
          </p:sp>
        </p:grpSp>
        <p:pic>
          <p:nvPicPr>
            <p:cNvPr id="41" name="Picture 40" descr="Snowflake schema">
              <a:extLst>
                <a:ext uri="{FF2B5EF4-FFF2-40B4-BE49-F238E27FC236}">
                  <a16:creationId xmlns:a16="http://schemas.microsoft.com/office/drawing/2014/main" id="{335F5034-42CC-475B-B553-D01BF9538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61628" y="1023019"/>
              <a:ext cx="6033712" cy="20684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D4"/>
      </a:dk2>
      <a:lt2>
        <a:srgbClr val="000080"/>
      </a:lt2>
      <a:accent1>
        <a:srgbClr val="FF8000"/>
      </a:accent1>
      <a:accent2>
        <a:srgbClr val="F20884"/>
      </a:accent2>
      <a:accent3>
        <a:srgbClr val="FFFFFF"/>
      </a:accent3>
      <a:accent4>
        <a:srgbClr val="000000"/>
      </a:accent4>
      <a:accent5>
        <a:srgbClr val="FFC0AA"/>
      </a:accent5>
      <a:accent6>
        <a:srgbClr val="DB0677"/>
      </a:accent6>
      <a:hlink>
        <a:srgbClr val="DD0806"/>
      </a:hlink>
      <a:folHlink>
        <a:srgbClr val="0067DB"/>
      </a:folHlink>
    </a:clrScheme>
    <a:fontScheme name="Microsoft Office 98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Microsoft Office 98">
  <a:themeElements>
    <a:clrScheme name="">
      <a:dk1>
        <a:srgbClr val="000000"/>
      </a:dk1>
      <a:lt1>
        <a:srgbClr val="FFFFFF"/>
      </a:lt1>
      <a:dk2>
        <a:srgbClr val="0000D4"/>
      </a:dk2>
      <a:lt2>
        <a:srgbClr val="000080"/>
      </a:lt2>
      <a:accent1>
        <a:srgbClr val="FF8000"/>
      </a:accent1>
      <a:accent2>
        <a:srgbClr val="F20884"/>
      </a:accent2>
      <a:accent3>
        <a:srgbClr val="FFFFFF"/>
      </a:accent3>
      <a:accent4>
        <a:srgbClr val="000000"/>
      </a:accent4>
      <a:accent5>
        <a:srgbClr val="FFC0AA"/>
      </a:accent5>
      <a:accent6>
        <a:srgbClr val="DB0677"/>
      </a:accent6>
      <a:hlink>
        <a:srgbClr val="DD0806"/>
      </a:hlink>
      <a:folHlink>
        <a:srgbClr val="0067DB"/>
      </a:folHlink>
    </a:clrScheme>
    <a:fontScheme name="Microsoft Office 98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Microsoft Office 98">
  <a:themeElements>
    <a:clrScheme name="">
      <a:dk1>
        <a:srgbClr val="000000"/>
      </a:dk1>
      <a:lt1>
        <a:srgbClr val="FFFFFF"/>
      </a:lt1>
      <a:dk2>
        <a:srgbClr val="0000D4"/>
      </a:dk2>
      <a:lt2>
        <a:srgbClr val="000080"/>
      </a:lt2>
      <a:accent1>
        <a:srgbClr val="FF8000"/>
      </a:accent1>
      <a:accent2>
        <a:srgbClr val="F20884"/>
      </a:accent2>
      <a:accent3>
        <a:srgbClr val="FFFFFF"/>
      </a:accent3>
      <a:accent4>
        <a:srgbClr val="000000"/>
      </a:accent4>
      <a:accent5>
        <a:srgbClr val="FFC0AA"/>
      </a:accent5>
      <a:accent6>
        <a:srgbClr val="DB0677"/>
      </a:accent6>
      <a:hlink>
        <a:srgbClr val="DD0806"/>
      </a:hlink>
      <a:folHlink>
        <a:srgbClr val="0067DB"/>
      </a:folHlink>
    </a:clrScheme>
    <a:fontScheme name="Microsoft Office 98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Microsoft Office 98">
  <a:themeElements>
    <a:clrScheme name="">
      <a:dk1>
        <a:srgbClr val="000000"/>
      </a:dk1>
      <a:lt1>
        <a:srgbClr val="FFFFFF"/>
      </a:lt1>
      <a:dk2>
        <a:srgbClr val="0000D4"/>
      </a:dk2>
      <a:lt2>
        <a:srgbClr val="000080"/>
      </a:lt2>
      <a:accent1>
        <a:srgbClr val="FF8000"/>
      </a:accent1>
      <a:accent2>
        <a:srgbClr val="F20884"/>
      </a:accent2>
      <a:accent3>
        <a:srgbClr val="FFFFFF"/>
      </a:accent3>
      <a:accent4>
        <a:srgbClr val="000000"/>
      </a:accent4>
      <a:accent5>
        <a:srgbClr val="FFC0AA"/>
      </a:accent5>
      <a:accent6>
        <a:srgbClr val="DB0677"/>
      </a:accent6>
      <a:hlink>
        <a:srgbClr val="DD0806"/>
      </a:hlink>
      <a:folHlink>
        <a:srgbClr val="0067DB"/>
      </a:folHlink>
    </a:clrScheme>
    <a:fontScheme name="Microsoft Office 98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2_Microsoft Office 98">
  <a:themeElements>
    <a:clrScheme name="">
      <a:dk1>
        <a:srgbClr val="000000"/>
      </a:dk1>
      <a:lt1>
        <a:srgbClr val="FFFFFF"/>
      </a:lt1>
      <a:dk2>
        <a:srgbClr val="0000D4"/>
      </a:dk2>
      <a:lt2>
        <a:srgbClr val="000080"/>
      </a:lt2>
      <a:accent1>
        <a:srgbClr val="FF8000"/>
      </a:accent1>
      <a:accent2>
        <a:srgbClr val="F20884"/>
      </a:accent2>
      <a:accent3>
        <a:srgbClr val="FFFFFF"/>
      </a:accent3>
      <a:accent4>
        <a:srgbClr val="000000"/>
      </a:accent4>
      <a:accent5>
        <a:srgbClr val="FFC0AA"/>
      </a:accent5>
      <a:accent6>
        <a:srgbClr val="DB0677"/>
      </a:accent6>
      <a:hlink>
        <a:srgbClr val="DD0806"/>
      </a:hlink>
      <a:folHlink>
        <a:srgbClr val="0067DB"/>
      </a:folHlink>
    </a:clrScheme>
    <a:fontScheme name="Microsoft Office 98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3_Microsoft Office 98">
  <a:themeElements>
    <a:clrScheme name="">
      <a:dk1>
        <a:srgbClr val="000000"/>
      </a:dk1>
      <a:lt1>
        <a:srgbClr val="FFFFFF"/>
      </a:lt1>
      <a:dk2>
        <a:srgbClr val="0000D4"/>
      </a:dk2>
      <a:lt2>
        <a:srgbClr val="000080"/>
      </a:lt2>
      <a:accent1>
        <a:srgbClr val="FF8000"/>
      </a:accent1>
      <a:accent2>
        <a:srgbClr val="F20884"/>
      </a:accent2>
      <a:accent3>
        <a:srgbClr val="FFFFFF"/>
      </a:accent3>
      <a:accent4>
        <a:srgbClr val="000000"/>
      </a:accent4>
      <a:accent5>
        <a:srgbClr val="FFC0AA"/>
      </a:accent5>
      <a:accent6>
        <a:srgbClr val="DB0677"/>
      </a:accent6>
      <a:hlink>
        <a:srgbClr val="DD0806"/>
      </a:hlink>
      <a:folHlink>
        <a:srgbClr val="0067DB"/>
      </a:folHlink>
    </a:clrScheme>
    <a:fontScheme name="Microsoft Office 98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4_Microsoft Office 98">
  <a:themeElements>
    <a:clrScheme name="">
      <a:dk1>
        <a:srgbClr val="000000"/>
      </a:dk1>
      <a:lt1>
        <a:srgbClr val="FFFFFF"/>
      </a:lt1>
      <a:dk2>
        <a:srgbClr val="0000D4"/>
      </a:dk2>
      <a:lt2>
        <a:srgbClr val="000080"/>
      </a:lt2>
      <a:accent1>
        <a:srgbClr val="FF8000"/>
      </a:accent1>
      <a:accent2>
        <a:srgbClr val="F20884"/>
      </a:accent2>
      <a:accent3>
        <a:srgbClr val="FFFFFF"/>
      </a:accent3>
      <a:accent4>
        <a:srgbClr val="000000"/>
      </a:accent4>
      <a:accent5>
        <a:srgbClr val="FFC0AA"/>
      </a:accent5>
      <a:accent6>
        <a:srgbClr val="DB0677"/>
      </a:accent6>
      <a:hlink>
        <a:srgbClr val="DD0806"/>
      </a:hlink>
      <a:folHlink>
        <a:srgbClr val="0067DB"/>
      </a:folHlink>
    </a:clrScheme>
    <a:fontScheme name="Microsoft Office 98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Theme1">
  <a:themeElements>
    <a:clrScheme name="">
      <a:dk1>
        <a:srgbClr val="336699"/>
      </a:dk1>
      <a:lt1>
        <a:srgbClr val="FFFFFF"/>
      </a:lt1>
      <a:dk2>
        <a:srgbClr val="339966"/>
      </a:dk2>
      <a:lt2>
        <a:srgbClr val="010000"/>
      </a:lt2>
      <a:accent1>
        <a:srgbClr val="CCECFF"/>
      </a:accent1>
      <a:accent2>
        <a:srgbClr val="FFFFCC"/>
      </a:accent2>
      <a:accent3>
        <a:srgbClr val="FFFFFF"/>
      </a:accent3>
      <a:accent4>
        <a:srgbClr val="2A5682"/>
      </a:accent4>
      <a:accent5>
        <a:srgbClr val="E2F4FF"/>
      </a:accent5>
      <a:accent6>
        <a:srgbClr val="E7E7B9"/>
      </a:accent6>
      <a:hlink>
        <a:srgbClr val="FF9966"/>
      </a:hlink>
      <a:folHlink>
        <a:srgbClr val="FFFFCC"/>
      </a:folHlink>
    </a:clrScheme>
    <a:fontScheme name="Modèle par défaut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342900" marR="0" indent="-342900" algn="l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342900" marR="0" indent="-342900" algn="l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èle par défaut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icrosoft Office 98">
  <a:themeElements>
    <a:clrScheme name="">
      <a:dk1>
        <a:srgbClr val="000000"/>
      </a:dk1>
      <a:lt1>
        <a:srgbClr val="FFFFFF"/>
      </a:lt1>
      <a:dk2>
        <a:srgbClr val="0000D4"/>
      </a:dk2>
      <a:lt2>
        <a:srgbClr val="000080"/>
      </a:lt2>
      <a:accent1>
        <a:srgbClr val="FF8000"/>
      </a:accent1>
      <a:accent2>
        <a:srgbClr val="F20884"/>
      </a:accent2>
      <a:accent3>
        <a:srgbClr val="FFFFFF"/>
      </a:accent3>
      <a:accent4>
        <a:srgbClr val="000000"/>
      </a:accent4>
      <a:accent5>
        <a:srgbClr val="FFC0AA"/>
      </a:accent5>
      <a:accent6>
        <a:srgbClr val="DB0677"/>
      </a:accent6>
      <a:hlink>
        <a:srgbClr val="DD0806"/>
      </a:hlink>
      <a:folHlink>
        <a:srgbClr val="0067DB"/>
      </a:folHlink>
    </a:clrScheme>
    <a:fontScheme name="Microsoft Office 98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Microsoft Office 98">
  <a:themeElements>
    <a:clrScheme name="">
      <a:dk1>
        <a:srgbClr val="000000"/>
      </a:dk1>
      <a:lt1>
        <a:srgbClr val="FFFFFF"/>
      </a:lt1>
      <a:dk2>
        <a:srgbClr val="0000D4"/>
      </a:dk2>
      <a:lt2>
        <a:srgbClr val="000080"/>
      </a:lt2>
      <a:accent1>
        <a:srgbClr val="FF8000"/>
      </a:accent1>
      <a:accent2>
        <a:srgbClr val="F20884"/>
      </a:accent2>
      <a:accent3>
        <a:srgbClr val="FFFFFF"/>
      </a:accent3>
      <a:accent4>
        <a:srgbClr val="000000"/>
      </a:accent4>
      <a:accent5>
        <a:srgbClr val="FFC0AA"/>
      </a:accent5>
      <a:accent6>
        <a:srgbClr val="DB0677"/>
      </a:accent6>
      <a:hlink>
        <a:srgbClr val="DD0806"/>
      </a:hlink>
      <a:folHlink>
        <a:srgbClr val="0067DB"/>
      </a:folHlink>
    </a:clrScheme>
    <a:fontScheme name="Microsoft Office 98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Microsoft Office 98">
  <a:themeElements>
    <a:clrScheme name="">
      <a:dk1>
        <a:srgbClr val="000000"/>
      </a:dk1>
      <a:lt1>
        <a:srgbClr val="FFFFFF"/>
      </a:lt1>
      <a:dk2>
        <a:srgbClr val="0000D4"/>
      </a:dk2>
      <a:lt2>
        <a:srgbClr val="000080"/>
      </a:lt2>
      <a:accent1>
        <a:srgbClr val="FF8000"/>
      </a:accent1>
      <a:accent2>
        <a:srgbClr val="F20884"/>
      </a:accent2>
      <a:accent3>
        <a:srgbClr val="FFFFFF"/>
      </a:accent3>
      <a:accent4>
        <a:srgbClr val="000000"/>
      </a:accent4>
      <a:accent5>
        <a:srgbClr val="FFC0AA"/>
      </a:accent5>
      <a:accent6>
        <a:srgbClr val="DB0677"/>
      </a:accent6>
      <a:hlink>
        <a:srgbClr val="DD0806"/>
      </a:hlink>
      <a:folHlink>
        <a:srgbClr val="0067DB"/>
      </a:folHlink>
    </a:clrScheme>
    <a:fontScheme name="Microsoft Office 98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Microsoft Office 98">
  <a:themeElements>
    <a:clrScheme name="">
      <a:dk1>
        <a:srgbClr val="000000"/>
      </a:dk1>
      <a:lt1>
        <a:srgbClr val="FFFFFF"/>
      </a:lt1>
      <a:dk2>
        <a:srgbClr val="0000D4"/>
      </a:dk2>
      <a:lt2>
        <a:srgbClr val="000080"/>
      </a:lt2>
      <a:accent1>
        <a:srgbClr val="FF8000"/>
      </a:accent1>
      <a:accent2>
        <a:srgbClr val="F20884"/>
      </a:accent2>
      <a:accent3>
        <a:srgbClr val="FFFFFF"/>
      </a:accent3>
      <a:accent4>
        <a:srgbClr val="000000"/>
      </a:accent4>
      <a:accent5>
        <a:srgbClr val="FFC0AA"/>
      </a:accent5>
      <a:accent6>
        <a:srgbClr val="DB0677"/>
      </a:accent6>
      <a:hlink>
        <a:srgbClr val="DD0806"/>
      </a:hlink>
      <a:folHlink>
        <a:srgbClr val="0067DB"/>
      </a:folHlink>
    </a:clrScheme>
    <a:fontScheme name="Microsoft Office 98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Microsoft Office 98">
  <a:themeElements>
    <a:clrScheme name="">
      <a:dk1>
        <a:srgbClr val="000000"/>
      </a:dk1>
      <a:lt1>
        <a:srgbClr val="FFFFFF"/>
      </a:lt1>
      <a:dk2>
        <a:srgbClr val="0000D4"/>
      </a:dk2>
      <a:lt2>
        <a:srgbClr val="000080"/>
      </a:lt2>
      <a:accent1>
        <a:srgbClr val="FF8000"/>
      </a:accent1>
      <a:accent2>
        <a:srgbClr val="F20884"/>
      </a:accent2>
      <a:accent3>
        <a:srgbClr val="FFFFFF"/>
      </a:accent3>
      <a:accent4>
        <a:srgbClr val="000000"/>
      </a:accent4>
      <a:accent5>
        <a:srgbClr val="FFC0AA"/>
      </a:accent5>
      <a:accent6>
        <a:srgbClr val="DB0677"/>
      </a:accent6>
      <a:hlink>
        <a:srgbClr val="DD0806"/>
      </a:hlink>
      <a:folHlink>
        <a:srgbClr val="0067DB"/>
      </a:folHlink>
    </a:clrScheme>
    <a:fontScheme name="Microsoft Office 98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Microsoft Office 98">
  <a:themeElements>
    <a:clrScheme name="">
      <a:dk1>
        <a:srgbClr val="000000"/>
      </a:dk1>
      <a:lt1>
        <a:srgbClr val="FFFFFF"/>
      </a:lt1>
      <a:dk2>
        <a:srgbClr val="0000D4"/>
      </a:dk2>
      <a:lt2>
        <a:srgbClr val="000080"/>
      </a:lt2>
      <a:accent1>
        <a:srgbClr val="FF8000"/>
      </a:accent1>
      <a:accent2>
        <a:srgbClr val="F20884"/>
      </a:accent2>
      <a:accent3>
        <a:srgbClr val="FFFFFF"/>
      </a:accent3>
      <a:accent4>
        <a:srgbClr val="000000"/>
      </a:accent4>
      <a:accent5>
        <a:srgbClr val="FFC0AA"/>
      </a:accent5>
      <a:accent6>
        <a:srgbClr val="DB0677"/>
      </a:accent6>
      <a:hlink>
        <a:srgbClr val="DD0806"/>
      </a:hlink>
      <a:folHlink>
        <a:srgbClr val="0067DB"/>
      </a:folHlink>
    </a:clrScheme>
    <a:fontScheme name="Microsoft Office 98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Microsoft Office 98">
  <a:themeElements>
    <a:clrScheme name="">
      <a:dk1>
        <a:srgbClr val="000000"/>
      </a:dk1>
      <a:lt1>
        <a:srgbClr val="FFFFFF"/>
      </a:lt1>
      <a:dk2>
        <a:srgbClr val="0000D4"/>
      </a:dk2>
      <a:lt2>
        <a:srgbClr val="000080"/>
      </a:lt2>
      <a:accent1>
        <a:srgbClr val="FF8000"/>
      </a:accent1>
      <a:accent2>
        <a:srgbClr val="F20884"/>
      </a:accent2>
      <a:accent3>
        <a:srgbClr val="FFFFFF"/>
      </a:accent3>
      <a:accent4>
        <a:srgbClr val="000000"/>
      </a:accent4>
      <a:accent5>
        <a:srgbClr val="FFC0AA"/>
      </a:accent5>
      <a:accent6>
        <a:srgbClr val="DB0677"/>
      </a:accent6>
      <a:hlink>
        <a:srgbClr val="DD0806"/>
      </a:hlink>
      <a:folHlink>
        <a:srgbClr val="0067DB"/>
      </a:folHlink>
    </a:clrScheme>
    <a:fontScheme name="Microsoft Office 98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Microsoft Office 98">
  <a:themeElements>
    <a:clrScheme name="">
      <a:dk1>
        <a:srgbClr val="000000"/>
      </a:dk1>
      <a:lt1>
        <a:srgbClr val="FFFFFF"/>
      </a:lt1>
      <a:dk2>
        <a:srgbClr val="0000D4"/>
      </a:dk2>
      <a:lt2>
        <a:srgbClr val="000080"/>
      </a:lt2>
      <a:accent1>
        <a:srgbClr val="FF8000"/>
      </a:accent1>
      <a:accent2>
        <a:srgbClr val="F20884"/>
      </a:accent2>
      <a:accent3>
        <a:srgbClr val="FFFFFF"/>
      </a:accent3>
      <a:accent4>
        <a:srgbClr val="000000"/>
      </a:accent4>
      <a:accent5>
        <a:srgbClr val="FFC0AA"/>
      </a:accent5>
      <a:accent6>
        <a:srgbClr val="DB0677"/>
      </a:accent6>
      <a:hlink>
        <a:srgbClr val="DD0806"/>
      </a:hlink>
      <a:folHlink>
        <a:srgbClr val="0067DB"/>
      </a:folHlink>
    </a:clrScheme>
    <a:fontScheme name="Microsoft Office 98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3722</TotalTime>
  <Pages>8</Pages>
  <Words>1840</Words>
  <Application>Microsoft Office PowerPoint</Application>
  <PresentationFormat>Letter Paper (8.5x11 in)</PresentationFormat>
  <Paragraphs>317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16</vt:i4>
      </vt:variant>
      <vt:variant>
        <vt:lpstr>Slide Titles</vt:lpstr>
      </vt:variant>
      <vt:variant>
        <vt:i4>28</vt:i4>
      </vt:variant>
    </vt:vector>
  </HeadingPairs>
  <TitlesOfParts>
    <vt:vector size="52" baseType="lpstr">
      <vt:lpstr>Arial</vt:lpstr>
      <vt:lpstr>Century Schoolbook</vt:lpstr>
      <vt:lpstr>Helvetica</vt:lpstr>
      <vt:lpstr>Monotype Sorts</vt:lpstr>
      <vt:lpstr>Symbol</vt:lpstr>
      <vt:lpstr>Times New Roman</vt:lpstr>
      <vt:lpstr>Wingdings</vt:lpstr>
      <vt:lpstr>Zapf Dingbats</vt:lpstr>
      <vt:lpstr>Microsoft Office 98</vt:lpstr>
      <vt:lpstr>1_Microsoft Office 98</vt:lpstr>
      <vt:lpstr>2_Microsoft Office 98</vt:lpstr>
      <vt:lpstr>3_Microsoft Office 98</vt:lpstr>
      <vt:lpstr>4_Microsoft Office 98</vt:lpstr>
      <vt:lpstr>5_Microsoft Office 98</vt:lpstr>
      <vt:lpstr>6_Microsoft Office 98</vt:lpstr>
      <vt:lpstr>7_Microsoft Office 98</vt:lpstr>
      <vt:lpstr>8_Microsoft Office 98</vt:lpstr>
      <vt:lpstr>9_Microsoft Office 98</vt:lpstr>
      <vt:lpstr>10_Microsoft Office 98</vt:lpstr>
      <vt:lpstr>11_Microsoft Office 98</vt:lpstr>
      <vt:lpstr>12_Microsoft Office 98</vt:lpstr>
      <vt:lpstr>13_Microsoft Office 98</vt:lpstr>
      <vt:lpstr>14_Microsoft Office 98</vt:lpstr>
      <vt:lpstr>Theme1</vt:lpstr>
      <vt:lpstr>PowerPoint Presentation</vt:lpstr>
      <vt:lpstr>Data Warehouse Process </vt:lpstr>
      <vt:lpstr>Conceptual DWH Design</vt:lpstr>
      <vt:lpstr>From DFM to Relational Schema</vt:lpstr>
      <vt:lpstr>Logical design</vt:lpstr>
      <vt:lpstr>Star schema</vt:lpstr>
      <vt:lpstr>Star schema</vt:lpstr>
      <vt:lpstr>Snowflake schema</vt:lpstr>
      <vt:lpstr>Snowflake schema</vt:lpstr>
      <vt:lpstr>Star or snowflake?</vt:lpstr>
      <vt:lpstr>Multiple edges</vt:lpstr>
      <vt:lpstr>Multiple edges</vt:lpstr>
      <vt:lpstr>DFM “Sales”</vt:lpstr>
      <vt:lpstr>Star ‘Sales’ Schema</vt:lpstr>
      <vt:lpstr>Snowflake ‘Sales’ Schema</vt:lpstr>
      <vt:lpstr>Relational Snowflake Schema Sale</vt:lpstr>
      <vt:lpstr>Relational Fact Constellation Schema</vt:lpstr>
      <vt:lpstr>DMQL</vt:lpstr>
      <vt:lpstr>DMQL</vt:lpstr>
      <vt:lpstr>Cube Definition Syntax in DMQL</vt:lpstr>
      <vt:lpstr>Defining Snowflake Schema in DMQL</vt:lpstr>
      <vt:lpstr>Defining Fact Constellation in DMQL</vt:lpstr>
      <vt:lpstr>Terminology</vt:lpstr>
      <vt:lpstr>Scope</vt:lpstr>
      <vt:lpstr>Use</vt:lpstr>
      <vt:lpstr>Four Levels</vt:lpstr>
      <vt:lpstr>DFM Schema Metamodel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DDBMS</dc:title>
  <dc:creator>Dr P. Chountas</dc:creator>
  <cp:lastModifiedBy>Panagiotis Chountas</cp:lastModifiedBy>
  <cp:revision>89</cp:revision>
  <cp:lastPrinted>1995-01-05T20:48:44Z</cp:lastPrinted>
  <dcterms:created xsi:type="dcterms:W3CDTF">1995-01-05T20:36:16Z</dcterms:created>
  <dcterms:modified xsi:type="dcterms:W3CDTF">2022-02-16T21:00:06Z</dcterms:modified>
</cp:coreProperties>
</file>