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9.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68" r:id="rId3"/>
    <p:sldId id="258" r:id="rId4"/>
    <p:sldId id="259" r:id="rId5"/>
    <p:sldId id="260" r:id="rId6"/>
    <p:sldId id="261" r:id="rId7"/>
    <p:sldId id="262" r:id="rId8"/>
    <p:sldId id="263" r:id="rId9"/>
    <p:sldId id="264" r:id="rId10"/>
    <p:sldId id="265" r:id="rId11"/>
    <p:sldId id="269" r:id="rId12"/>
    <p:sldId id="266" r:id="rId13"/>
    <p:sldId id="267" r:id="rId14"/>
    <p:sldId id="270" r:id="rId15"/>
    <p:sldId id="271" r:id="rId16"/>
    <p:sldId id="276" r:id="rId17"/>
    <p:sldId id="277" r:id="rId18"/>
    <p:sldId id="278" r:id="rId19"/>
    <p:sldId id="272" r:id="rId20"/>
    <p:sldId id="273"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4D1C"/>
    <a:srgbClr val="FD49F4"/>
    <a:srgbClr val="FF53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6581" autoAdjust="0"/>
  </p:normalViewPr>
  <p:slideViewPr>
    <p:cSldViewPr>
      <p:cViewPr>
        <p:scale>
          <a:sx n="64" d="100"/>
          <a:sy n="64" d="100"/>
        </p:scale>
        <p:origin x="900" y="1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view3D>
    <c:floor>
      <c:thickness val="0"/>
    </c:floor>
    <c:sideWall>
      <c:thickness val="0"/>
    </c:sideWall>
    <c:backWall>
      <c:thickness val="0"/>
    </c:backWall>
    <c:plotArea>
      <c:layout>
        <c:manualLayout>
          <c:layoutTarget val="inner"/>
          <c:xMode val="edge"/>
          <c:yMode val="edge"/>
          <c:x val="7.2182852143482065E-2"/>
          <c:y val="3.1655796414777441E-2"/>
          <c:w val="0.86444903762029746"/>
          <c:h val="0.86432961697066335"/>
        </c:manualLayout>
      </c:layout>
      <c:surface3DChart>
        <c:wireframe val="0"/>
        <c:ser>
          <c:idx val="0"/>
          <c:order val="0"/>
          <c:tx>
            <c:strRef>
              <c:f>Sheet1!$AM$3</c:f>
              <c:strCache>
                <c:ptCount val="1"/>
                <c:pt idx="0">
                  <c:v>200</c:v>
                </c:pt>
              </c:strCache>
            </c:strRef>
          </c:tx>
          <c:cat>
            <c:numRef>
              <c:f>Sheet1!$AL$4:$AL$14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Sheet1!$AM$4:$AM$14</c:f>
              <c:numCache>
                <c:formatCode>General</c:formatCode>
                <c:ptCount val="11"/>
                <c:pt idx="0">
                  <c:v>73.34</c:v>
                </c:pt>
                <c:pt idx="1">
                  <c:v>60.44</c:v>
                </c:pt>
                <c:pt idx="2">
                  <c:v>46.8</c:v>
                </c:pt>
                <c:pt idx="3">
                  <c:v>38.86</c:v>
                </c:pt>
                <c:pt idx="4">
                  <c:v>40.94</c:v>
                </c:pt>
                <c:pt idx="5">
                  <c:v>54.1</c:v>
                </c:pt>
                <c:pt idx="6">
                  <c:v>58.74</c:v>
                </c:pt>
                <c:pt idx="7">
                  <c:v>66.52</c:v>
                </c:pt>
                <c:pt idx="8">
                  <c:v>81.84</c:v>
                </c:pt>
                <c:pt idx="9">
                  <c:v>87.36</c:v>
                </c:pt>
                <c:pt idx="10">
                  <c:v>95.02</c:v>
                </c:pt>
              </c:numCache>
            </c:numRef>
          </c:val>
        </c:ser>
        <c:ser>
          <c:idx val="1"/>
          <c:order val="1"/>
          <c:tx>
            <c:strRef>
              <c:f>Sheet1!$AN$3</c:f>
              <c:strCache>
                <c:ptCount val="1"/>
                <c:pt idx="0">
                  <c:v>400</c:v>
                </c:pt>
              </c:strCache>
            </c:strRef>
          </c:tx>
          <c:cat>
            <c:numRef>
              <c:f>Sheet1!$AL$4:$AL$14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Sheet1!$AN$4:$AN$14</c:f>
              <c:numCache>
                <c:formatCode>General</c:formatCode>
                <c:ptCount val="11"/>
                <c:pt idx="0">
                  <c:v>87.56</c:v>
                </c:pt>
                <c:pt idx="1">
                  <c:v>73.28</c:v>
                </c:pt>
                <c:pt idx="2">
                  <c:v>58.94</c:v>
                </c:pt>
                <c:pt idx="3">
                  <c:v>48.06</c:v>
                </c:pt>
                <c:pt idx="4">
                  <c:v>48.62</c:v>
                </c:pt>
                <c:pt idx="5">
                  <c:v>61.32</c:v>
                </c:pt>
                <c:pt idx="6">
                  <c:v>66.400000000000006</c:v>
                </c:pt>
                <c:pt idx="7">
                  <c:v>73.58</c:v>
                </c:pt>
                <c:pt idx="8">
                  <c:v>85.22</c:v>
                </c:pt>
                <c:pt idx="9">
                  <c:v>91.76</c:v>
                </c:pt>
                <c:pt idx="10">
                  <c:v>96.32</c:v>
                </c:pt>
              </c:numCache>
            </c:numRef>
          </c:val>
        </c:ser>
        <c:ser>
          <c:idx val="2"/>
          <c:order val="2"/>
          <c:tx>
            <c:strRef>
              <c:f>Sheet1!$AO$3</c:f>
              <c:strCache>
                <c:ptCount val="1"/>
                <c:pt idx="0">
                  <c:v>600</c:v>
                </c:pt>
              </c:strCache>
            </c:strRef>
          </c:tx>
          <c:cat>
            <c:numRef>
              <c:f>Sheet1!$AL$4:$AL$14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Sheet1!$AO$4:$AO$14</c:f>
              <c:numCache>
                <c:formatCode>General</c:formatCode>
                <c:ptCount val="11"/>
                <c:pt idx="0">
                  <c:v>89.22</c:v>
                </c:pt>
                <c:pt idx="1">
                  <c:v>75.22</c:v>
                </c:pt>
                <c:pt idx="2">
                  <c:v>61.7</c:v>
                </c:pt>
                <c:pt idx="3">
                  <c:v>50.76</c:v>
                </c:pt>
                <c:pt idx="4">
                  <c:v>51.1</c:v>
                </c:pt>
                <c:pt idx="5">
                  <c:v>62.72</c:v>
                </c:pt>
                <c:pt idx="6">
                  <c:v>67.599999999999994</c:v>
                </c:pt>
                <c:pt idx="7">
                  <c:v>74.88</c:v>
                </c:pt>
                <c:pt idx="8">
                  <c:v>86.62</c:v>
                </c:pt>
                <c:pt idx="9">
                  <c:v>91.68</c:v>
                </c:pt>
                <c:pt idx="10">
                  <c:v>96.98</c:v>
                </c:pt>
              </c:numCache>
            </c:numRef>
          </c:val>
        </c:ser>
        <c:ser>
          <c:idx val="3"/>
          <c:order val="3"/>
          <c:tx>
            <c:strRef>
              <c:f>Sheet1!$AP$3</c:f>
              <c:strCache>
                <c:ptCount val="1"/>
                <c:pt idx="0">
                  <c:v>800</c:v>
                </c:pt>
              </c:strCache>
            </c:strRef>
          </c:tx>
          <c:cat>
            <c:numRef>
              <c:f>Sheet1!$AL$4:$AL$14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Sheet1!$AP$4:$AP$14</c:f>
              <c:numCache>
                <c:formatCode>General</c:formatCode>
                <c:ptCount val="11"/>
                <c:pt idx="0">
                  <c:v>90.64</c:v>
                </c:pt>
                <c:pt idx="1">
                  <c:v>77.72</c:v>
                </c:pt>
                <c:pt idx="2">
                  <c:v>62.64</c:v>
                </c:pt>
                <c:pt idx="3">
                  <c:v>52.9</c:v>
                </c:pt>
                <c:pt idx="4">
                  <c:v>52.86</c:v>
                </c:pt>
                <c:pt idx="5">
                  <c:v>63.14</c:v>
                </c:pt>
                <c:pt idx="6">
                  <c:v>69.28</c:v>
                </c:pt>
                <c:pt idx="7">
                  <c:v>76.14</c:v>
                </c:pt>
                <c:pt idx="8">
                  <c:v>87.7</c:v>
                </c:pt>
                <c:pt idx="9">
                  <c:v>91.72</c:v>
                </c:pt>
                <c:pt idx="10">
                  <c:v>96.94</c:v>
                </c:pt>
              </c:numCache>
            </c:numRef>
          </c:val>
        </c:ser>
        <c:ser>
          <c:idx val="4"/>
          <c:order val="4"/>
          <c:tx>
            <c:strRef>
              <c:f>Sheet1!$AQ$3</c:f>
              <c:strCache>
                <c:ptCount val="1"/>
                <c:pt idx="0">
                  <c:v>1000</c:v>
                </c:pt>
              </c:strCache>
            </c:strRef>
          </c:tx>
          <c:cat>
            <c:numRef>
              <c:f>Sheet1!$AL$4:$AL$14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Sheet1!$AQ$4:$AQ$14</c:f>
              <c:numCache>
                <c:formatCode>General</c:formatCode>
                <c:ptCount val="11"/>
                <c:pt idx="0">
                  <c:v>90.64</c:v>
                </c:pt>
                <c:pt idx="1">
                  <c:v>78.599999999999994</c:v>
                </c:pt>
                <c:pt idx="2">
                  <c:v>63.6</c:v>
                </c:pt>
                <c:pt idx="3">
                  <c:v>54.16</c:v>
                </c:pt>
                <c:pt idx="4">
                  <c:v>53.36</c:v>
                </c:pt>
                <c:pt idx="5">
                  <c:v>64.38</c:v>
                </c:pt>
                <c:pt idx="6">
                  <c:v>69.180000000000007</c:v>
                </c:pt>
                <c:pt idx="7">
                  <c:v>75.64</c:v>
                </c:pt>
                <c:pt idx="8">
                  <c:v>87.52</c:v>
                </c:pt>
                <c:pt idx="9">
                  <c:v>91.78</c:v>
                </c:pt>
                <c:pt idx="10">
                  <c:v>96.7</c:v>
                </c:pt>
              </c:numCache>
            </c:numRef>
          </c:val>
        </c:ser>
        <c:bandFmts/>
        <c:axId val="210954776"/>
        <c:axId val="210955560"/>
        <c:axId val="311152688"/>
      </c:surface3DChart>
      <c:catAx>
        <c:axId val="210954776"/>
        <c:scaling>
          <c:orientation val="minMax"/>
        </c:scaling>
        <c:delete val="0"/>
        <c:axPos val="b"/>
        <c:title>
          <c:tx>
            <c:rich>
              <a:bodyPr/>
              <a:lstStyle/>
              <a:p>
                <a:pPr>
                  <a:defRPr/>
                </a:pPr>
                <a:r>
                  <a:rPr lang="ja-JP" altLang="en-US"/>
                  <a:t>制約密度 </a:t>
                </a:r>
                <a:r>
                  <a:rPr lang="en-US" altLang="ja-JP" i="1"/>
                  <a:t>d</a:t>
                </a:r>
                <a:endParaRPr lang="ja-JP" altLang="en-US" i="1"/>
              </a:p>
            </c:rich>
          </c:tx>
          <c:layout>
            <c:manualLayout>
              <c:xMode val="edge"/>
              <c:yMode val="edge"/>
              <c:x val="0.76220756780402454"/>
              <c:y val="0.89736352823542487"/>
            </c:manualLayout>
          </c:layout>
          <c:overlay val="0"/>
        </c:title>
        <c:numFmt formatCode="General" sourceLinked="1"/>
        <c:majorTickMark val="out"/>
        <c:minorTickMark val="none"/>
        <c:tickLblPos val="nextTo"/>
        <c:crossAx val="210955560"/>
        <c:crosses val="autoZero"/>
        <c:auto val="1"/>
        <c:lblAlgn val="ctr"/>
        <c:lblOffset val="100"/>
        <c:noMultiLvlLbl val="0"/>
      </c:catAx>
      <c:valAx>
        <c:axId val="210955560"/>
        <c:scaling>
          <c:orientation val="minMax"/>
          <c:max val="100"/>
          <c:min val="30"/>
        </c:scaling>
        <c:delete val="0"/>
        <c:axPos val="l"/>
        <c:majorGridlines/>
        <c:title>
          <c:tx>
            <c:rich>
              <a:bodyPr rot="-5400000" vert="horz"/>
              <a:lstStyle/>
              <a:p>
                <a:pPr>
                  <a:defRPr/>
                </a:pPr>
                <a:r>
                  <a:rPr lang="ja-JP" altLang="en-US"/>
                  <a:t>探索成功率</a:t>
                </a:r>
                <a:r>
                  <a:rPr lang="en-US" altLang="ja-JP"/>
                  <a:t>(%)</a:t>
                </a:r>
                <a:endParaRPr lang="ja-JP" altLang="en-US"/>
              </a:p>
            </c:rich>
          </c:tx>
          <c:layout>
            <c:manualLayout>
              <c:xMode val="edge"/>
              <c:yMode val="edge"/>
              <c:x val="2.7777777777777779E-3"/>
              <c:y val="0.28949479469601419"/>
            </c:manualLayout>
          </c:layout>
          <c:overlay val="0"/>
        </c:title>
        <c:numFmt formatCode="General" sourceLinked="1"/>
        <c:majorTickMark val="out"/>
        <c:minorTickMark val="none"/>
        <c:tickLblPos val="nextTo"/>
        <c:crossAx val="210954776"/>
        <c:crosses val="autoZero"/>
        <c:crossBetween val="midCat"/>
        <c:majorUnit val="10"/>
      </c:valAx>
      <c:serAx>
        <c:axId val="311152688"/>
        <c:scaling>
          <c:orientation val="minMax"/>
        </c:scaling>
        <c:delete val="0"/>
        <c:axPos val="b"/>
        <c:title>
          <c:tx>
            <c:rich>
              <a:bodyPr rot="0" vert="horz"/>
              <a:lstStyle/>
              <a:p>
                <a:pPr>
                  <a:defRPr/>
                </a:pPr>
                <a:r>
                  <a:rPr lang="ja-JP" altLang="en-US"/>
                  <a:t>世代数</a:t>
                </a:r>
              </a:p>
            </c:rich>
          </c:tx>
          <c:layout>
            <c:manualLayout>
              <c:xMode val="edge"/>
              <c:yMode val="edge"/>
              <c:x val="0.89966666666666661"/>
              <c:y val="0.84401079618604469"/>
            </c:manualLayout>
          </c:layout>
          <c:overlay val="0"/>
        </c:title>
        <c:majorTickMark val="out"/>
        <c:minorTickMark val="none"/>
        <c:tickLblPos val="nextTo"/>
        <c:crossAx val="210955560"/>
        <c:crosses val="autoZero"/>
      </c:serAx>
    </c:plotArea>
    <c:plotVisOnly val="1"/>
    <c:dispBlanksAs val="zero"/>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view3D>
    <c:floor>
      <c:thickness val="0"/>
    </c:floor>
    <c:sideWall>
      <c:thickness val="0"/>
    </c:sideWall>
    <c:backWall>
      <c:thickness val="0"/>
    </c:backWall>
    <c:plotArea>
      <c:layout>
        <c:manualLayout>
          <c:layoutTarget val="inner"/>
          <c:xMode val="edge"/>
          <c:yMode val="edge"/>
          <c:x val="7.2182852143482065E-2"/>
          <c:y val="3.1659313725490197E-2"/>
          <c:w val="0.86444903762029746"/>
          <c:h val="0.86431454248366013"/>
        </c:manualLayout>
      </c:layout>
      <c:surface3DChart>
        <c:wireframe val="0"/>
        <c:ser>
          <c:idx val="0"/>
          <c:order val="0"/>
          <c:tx>
            <c:strRef>
              <c:f>Sheet1!$AU$3</c:f>
              <c:strCache>
                <c:ptCount val="1"/>
                <c:pt idx="0">
                  <c:v>200</c:v>
                </c:pt>
              </c:strCache>
            </c:strRef>
          </c:tx>
          <c:cat>
            <c:numRef>
              <c:f>Sheet1!$AT$4:$AT$14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Sheet1!$AU$4:$AU$14</c:f>
              <c:numCache>
                <c:formatCode>General</c:formatCode>
                <c:ptCount val="11"/>
                <c:pt idx="0">
                  <c:v>77.459999999999994</c:v>
                </c:pt>
                <c:pt idx="1">
                  <c:v>60.38</c:v>
                </c:pt>
                <c:pt idx="2">
                  <c:v>47.52</c:v>
                </c:pt>
                <c:pt idx="3">
                  <c:v>38.94</c:v>
                </c:pt>
                <c:pt idx="4">
                  <c:v>41.46</c:v>
                </c:pt>
                <c:pt idx="5">
                  <c:v>52.32</c:v>
                </c:pt>
                <c:pt idx="6">
                  <c:v>55.72</c:v>
                </c:pt>
                <c:pt idx="7">
                  <c:v>66.239999999999995</c:v>
                </c:pt>
                <c:pt idx="8">
                  <c:v>80.34</c:v>
                </c:pt>
                <c:pt idx="9">
                  <c:v>86.72</c:v>
                </c:pt>
                <c:pt idx="10">
                  <c:v>94.3</c:v>
                </c:pt>
              </c:numCache>
            </c:numRef>
          </c:val>
        </c:ser>
        <c:ser>
          <c:idx val="1"/>
          <c:order val="1"/>
          <c:tx>
            <c:strRef>
              <c:f>Sheet1!$AV$3</c:f>
              <c:strCache>
                <c:ptCount val="1"/>
                <c:pt idx="0">
                  <c:v>400</c:v>
                </c:pt>
              </c:strCache>
            </c:strRef>
          </c:tx>
          <c:cat>
            <c:numRef>
              <c:f>Sheet1!$AT$4:$AT$14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Sheet1!$AV$4:$AV$14</c:f>
              <c:numCache>
                <c:formatCode>General</c:formatCode>
                <c:ptCount val="11"/>
                <c:pt idx="0">
                  <c:v>84.24</c:v>
                </c:pt>
                <c:pt idx="1">
                  <c:v>67.92</c:v>
                </c:pt>
                <c:pt idx="2">
                  <c:v>53.36</c:v>
                </c:pt>
                <c:pt idx="3">
                  <c:v>43.96</c:v>
                </c:pt>
                <c:pt idx="4">
                  <c:v>45.56</c:v>
                </c:pt>
                <c:pt idx="5">
                  <c:v>56.06</c:v>
                </c:pt>
                <c:pt idx="6">
                  <c:v>62.94</c:v>
                </c:pt>
                <c:pt idx="7">
                  <c:v>70.08</c:v>
                </c:pt>
                <c:pt idx="8">
                  <c:v>84.22</c:v>
                </c:pt>
                <c:pt idx="9">
                  <c:v>88.96</c:v>
                </c:pt>
                <c:pt idx="10">
                  <c:v>95.26</c:v>
                </c:pt>
              </c:numCache>
            </c:numRef>
          </c:val>
        </c:ser>
        <c:ser>
          <c:idx val="2"/>
          <c:order val="2"/>
          <c:tx>
            <c:strRef>
              <c:f>Sheet1!$AW$3</c:f>
              <c:strCache>
                <c:ptCount val="1"/>
                <c:pt idx="0">
                  <c:v>600</c:v>
                </c:pt>
              </c:strCache>
            </c:strRef>
          </c:tx>
          <c:cat>
            <c:numRef>
              <c:f>Sheet1!$AT$4:$AT$14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Sheet1!$AW$4:$AW$14</c:f>
              <c:numCache>
                <c:formatCode>General</c:formatCode>
                <c:ptCount val="11"/>
                <c:pt idx="0">
                  <c:v>85.24</c:v>
                </c:pt>
                <c:pt idx="1">
                  <c:v>70.08</c:v>
                </c:pt>
                <c:pt idx="2">
                  <c:v>55.88</c:v>
                </c:pt>
                <c:pt idx="3">
                  <c:v>44.88</c:v>
                </c:pt>
                <c:pt idx="4">
                  <c:v>48.8</c:v>
                </c:pt>
                <c:pt idx="5">
                  <c:v>57.58</c:v>
                </c:pt>
                <c:pt idx="6">
                  <c:v>63.52</c:v>
                </c:pt>
                <c:pt idx="7">
                  <c:v>71.400000000000006</c:v>
                </c:pt>
                <c:pt idx="8">
                  <c:v>85.04</c:v>
                </c:pt>
                <c:pt idx="9">
                  <c:v>90.3</c:v>
                </c:pt>
                <c:pt idx="10">
                  <c:v>96.24</c:v>
                </c:pt>
              </c:numCache>
            </c:numRef>
          </c:val>
        </c:ser>
        <c:ser>
          <c:idx val="3"/>
          <c:order val="3"/>
          <c:tx>
            <c:strRef>
              <c:f>Sheet1!$AX$3</c:f>
              <c:strCache>
                <c:ptCount val="1"/>
                <c:pt idx="0">
                  <c:v>800</c:v>
                </c:pt>
              </c:strCache>
            </c:strRef>
          </c:tx>
          <c:cat>
            <c:numRef>
              <c:f>Sheet1!$AT$4:$AT$14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Sheet1!$AX$4:$AX$14</c:f>
              <c:numCache>
                <c:formatCode>General</c:formatCode>
                <c:ptCount val="11"/>
                <c:pt idx="0">
                  <c:v>87.22</c:v>
                </c:pt>
                <c:pt idx="1">
                  <c:v>71.12</c:v>
                </c:pt>
                <c:pt idx="2">
                  <c:v>57.06</c:v>
                </c:pt>
                <c:pt idx="3">
                  <c:v>46.7</c:v>
                </c:pt>
                <c:pt idx="4">
                  <c:v>48.38</c:v>
                </c:pt>
                <c:pt idx="5">
                  <c:v>58.76</c:v>
                </c:pt>
                <c:pt idx="6">
                  <c:v>64.8</c:v>
                </c:pt>
                <c:pt idx="7">
                  <c:v>72.98</c:v>
                </c:pt>
                <c:pt idx="8">
                  <c:v>85.4</c:v>
                </c:pt>
                <c:pt idx="9">
                  <c:v>91.3</c:v>
                </c:pt>
                <c:pt idx="10">
                  <c:v>96.5</c:v>
                </c:pt>
              </c:numCache>
            </c:numRef>
          </c:val>
        </c:ser>
        <c:ser>
          <c:idx val="4"/>
          <c:order val="4"/>
          <c:tx>
            <c:strRef>
              <c:f>Sheet1!$AY$3</c:f>
              <c:strCache>
                <c:ptCount val="1"/>
                <c:pt idx="0">
                  <c:v>1000</c:v>
                </c:pt>
              </c:strCache>
            </c:strRef>
          </c:tx>
          <c:cat>
            <c:numRef>
              <c:f>Sheet1!$AT$4:$AT$14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Sheet1!$AY$4:$AY$14</c:f>
              <c:numCache>
                <c:formatCode>General</c:formatCode>
                <c:ptCount val="11"/>
                <c:pt idx="0">
                  <c:v>87.3</c:v>
                </c:pt>
                <c:pt idx="1">
                  <c:v>73.2</c:v>
                </c:pt>
                <c:pt idx="2">
                  <c:v>58.82</c:v>
                </c:pt>
                <c:pt idx="3">
                  <c:v>47.48</c:v>
                </c:pt>
                <c:pt idx="4">
                  <c:v>49.36</c:v>
                </c:pt>
                <c:pt idx="5">
                  <c:v>57.82</c:v>
                </c:pt>
                <c:pt idx="6">
                  <c:v>65.680000000000007</c:v>
                </c:pt>
                <c:pt idx="7">
                  <c:v>72.72</c:v>
                </c:pt>
                <c:pt idx="8">
                  <c:v>85.04</c:v>
                </c:pt>
                <c:pt idx="9">
                  <c:v>90.54</c:v>
                </c:pt>
                <c:pt idx="10">
                  <c:v>96.28</c:v>
                </c:pt>
              </c:numCache>
            </c:numRef>
          </c:val>
        </c:ser>
        <c:bandFmts/>
        <c:axId val="210956344"/>
        <c:axId val="210956736"/>
        <c:axId val="214952584"/>
      </c:surface3DChart>
      <c:catAx>
        <c:axId val="210956344"/>
        <c:scaling>
          <c:orientation val="minMax"/>
        </c:scaling>
        <c:delete val="0"/>
        <c:axPos val="b"/>
        <c:title>
          <c:tx>
            <c:rich>
              <a:bodyPr/>
              <a:lstStyle/>
              <a:p>
                <a:pPr>
                  <a:defRPr/>
                </a:pPr>
                <a:r>
                  <a:rPr lang="ja-JP" altLang="en-US"/>
                  <a:t>制約密度 </a:t>
                </a:r>
                <a:r>
                  <a:rPr lang="en-US" altLang="ja-JP" i="1"/>
                  <a:t>d</a:t>
                </a:r>
                <a:endParaRPr lang="ja-JP" altLang="en-US" i="1"/>
              </a:p>
            </c:rich>
          </c:tx>
          <c:layout>
            <c:manualLayout>
              <c:xMode val="edge"/>
              <c:yMode val="edge"/>
              <c:x val="0.75387401574803148"/>
              <c:y val="0.89737377450980393"/>
            </c:manualLayout>
          </c:layout>
          <c:overlay val="0"/>
        </c:title>
        <c:numFmt formatCode="General" sourceLinked="1"/>
        <c:majorTickMark val="out"/>
        <c:minorTickMark val="none"/>
        <c:tickLblPos val="nextTo"/>
        <c:crossAx val="210956736"/>
        <c:crosses val="autoZero"/>
        <c:auto val="1"/>
        <c:lblAlgn val="ctr"/>
        <c:lblOffset val="100"/>
        <c:noMultiLvlLbl val="0"/>
      </c:catAx>
      <c:valAx>
        <c:axId val="210956736"/>
        <c:scaling>
          <c:orientation val="minMax"/>
          <c:max val="100"/>
          <c:min val="30"/>
        </c:scaling>
        <c:delete val="0"/>
        <c:axPos val="l"/>
        <c:majorGridlines/>
        <c:title>
          <c:tx>
            <c:rich>
              <a:bodyPr rot="-5400000" vert="horz"/>
              <a:lstStyle/>
              <a:p>
                <a:pPr>
                  <a:defRPr/>
                </a:pPr>
                <a:r>
                  <a:rPr lang="ja-JP" altLang="en-US"/>
                  <a:t>探索成功率</a:t>
                </a:r>
                <a:r>
                  <a:rPr lang="en-US" altLang="ja-JP"/>
                  <a:t>(%)</a:t>
                </a:r>
                <a:endParaRPr lang="ja-JP" altLang="en-US"/>
              </a:p>
            </c:rich>
          </c:tx>
          <c:layout>
            <c:manualLayout>
              <c:xMode val="edge"/>
              <c:yMode val="edge"/>
              <c:x val="0"/>
              <c:y val="0.28947099673202614"/>
            </c:manualLayout>
          </c:layout>
          <c:overlay val="0"/>
        </c:title>
        <c:numFmt formatCode="General" sourceLinked="1"/>
        <c:majorTickMark val="out"/>
        <c:minorTickMark val="none"/>
        <c:tickLblPos val="nextTo"/>
        <c:crossAx val="210956344"/>
        <c:crosses val="autoZero"/>
        <c:crossBetween val="midCat"/>
        <c:majorUnit val="10"/>
      </c:valAx>
      <c:serAx>
        <c:axId val="214952584"/>
        <c:scaling>
          <c:orientation val="minMax"/>
        </c:scaling>
        <c:delete val="0"/>
        <c:axPos val="b"/>
        <c:title>
          <c:tx>
            <c:rich>
              <a:bodyPr rot="0" vert="horz"/>
              <a:lstStyle/>
              <a:p>
                <a:pPr>
                  <a:defRPr/>
                </a:pPr>
                <a:r>
                  <a:rPr lang="ja-JP" altLang="en-US"/>
                  <a:t>世代数</a:t>
                </a:r>
              </a:p>
            </c:rich>
          </c:tx>
          <c:layout>
            <c:manualLayout>
              <c:xMode val="edge"/>
              <c:yMode val="edge"/>
              <c:x val="0.89754090113735774"/>
              <c:y val="0.84402042483660134"/>
            </c:manualLayout>
          </c:layout>
          <c:overlay val="0"/>
        </c:title>
        <c:majorTickMark val="out"/>
        <c:minorTickMark val="none"/>
        <c:tickLblPos val="nextTo"/>
        <c:crossAx val="210956736"/>
        <c:crosses val="autoZero"/>
      </c:serAx>
    </c:plotArea>
    <c:plotVisOnly val="1"/>
    <c:dispBlanksAs val="zero"/>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view3D>
    <c:floor>
      <c:thickness val="0"/>
    </c:floor>
    <c:sideWall>
      <c:thickness val="0"/>
    </c:sideWall>
    <c:backWall>
      <c:thickness val="0"/>
    </c:backWall>
    <c:plotArea>
      <c:layout>
        <c:manualLayout>
          <c:layoutTarget val="inner"/>
          <c:xMode val="edge"/>
          <c:yMode val="edge"/>
          <c:x val="7.2182852143482065E-2"/>
          <c:y val="3.1659313725490197E-2"/>
          <c:w val="0.86444903762029746"/>
          <c:h val="0.86431454248366013"/>
        </c:manualLayout>
      </c:layout>
      <c:surface3DChart>
        <c:wireframe val="0"/>
        <c:ser>
          <c:idx val="0"/>
          <c:order val="0"/>
          <c:tx>
            <c:strRef>
              <c:f>Sheet1!$BC$3</c:f>
              <c:strCache>
                <c:ptCount val="1"/>
                <c:pt idx="0">
                  <c:v>200</c:v>
                </c:pt>
              </c:strCache>
            </c:strRef>
          </c:tx>
          <c:cat>
            <c:numRef>
              <c:f>Sheet1!$BB$4:$BB$14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Sheet1!$BC$4:$BC$14</c:f>
              <c:numCache>
                <c:formatCode>General</c:formatCode>
                <c:ptCount val="11"/>
                <c:pt idx="0">
                  <c:v>46.62</c:v>
                </c:pt>
                <c:pt idx="1">
                  <c:v>40.74</c:v>
                </c:pt>
                <c:pt idx="2">
                  <c:v>34.72</c:v>
                </c:pt>
                <c:pt idx="3">
                  <c:v>31.14</c:v>
                </c:pt>
                <c:pt idx="4">
                  <c:v>38.32</c:v>
                </c:pt>
                <c:pt idx="5">
                  <c:v>50.2</c:v>
                </c:pt>
                <c:pt idx="6">
                  <c:v>56.84</c:v>
                </c:pt>
                <c:pt idx="7">
                  <c:v>66.94</c:v>
                </c:pt>
                <c:pt idx="8">
                  <c:v>81.66</c:v>
                </c:pt>
                <c:pt idx="9">
                  <c:v>88.22</c:v>
                </c:pt>
                <c:pt idx="10">
                  <c:v>94.88</c:v>
                </c:pt>
              </c:numCache>
            </c:numRef>
          </c:val>
        </c:ser>
        <c:ser>
          <c:idx val="1"/>
          <c:order val="1"/>
          <c:tx>
            <c:strRef>
              <c:f>Sheet1!$BD$3</c:f>
              <c:strCache>
                <c:ptCount val="1"/>
                <c:pt idx="0">
                  <c:v>400</c:v>
                </c:pt>
              </c:strCache>
            </c:strRef>
          </c:tx>
          <c:cat>
            <c:numRef>
              <c:f>Sheet1!$BB$4:$BB$14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Sheet1!$BD$4:$BD$14</c:f>
              <c:numCache>
                <c:formatCode>General</c:formatCode>
                <c:ptCount val="11"/>
                <c:pt idx="0">
                  <c:v>86.38</c:v>
                </c:pt>
                <c:pt idx="1">
                  <c:v>76.88</c:v>
                </c:pt>
                <c:pt idx="2">
                  <c:v>62.84</c:v>
                </c:pt>
                <c:pt idx="3">
                  <c:v>53.2</c:v>
                </c:pt>
                <c:pt idx="4">
                  <c:v>55.68</c:v>
                </c:pt>
                <c:pt idx="5">
                  <c:v>68.540000000000006</c:v>
                </c:pt>
                <c:pt idx="6">
                  <c:v>74.44</c:v>
                </c:pt>
                <c:pt idx="7">
                  <c:v>80.84</c:v>
                </c:pt>
                <c:pt idx="8">
                  <c:v>90.3</c:v>
                </c:pt>
                <c:pt idx="9">
                  <c:v>93.5</c:v>
                </c:pt>
                <c:pt idx="10">
                  <c:v>98</c:v>
                </c:pt>
              </c:numCache>
            </c:numRef>
          </c:val>
        </c:ser>
        <c:ser>
          <c:idx val="2"/>
          <c:order val="2"/>
          <c:tx>
            <c:strRef>
              <c:f>Sheet1!$BE$3</c:f>
              <c:strCache>
                <c:ptCount val="1"/>
                <c:pt idx="0">
                  <c:v>600</c:v>
                </c:pt>
              </c:strCache>
            </c:strRef>
          </c:tx>
          <c:cat>
            <c:numRef>
              <c:f>Sheet1!$BB$4:$BB$14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Sheet1!$BE$4:$BE$14</c:f>
              <c:numCache>
                <c:formatCode>General</c:formatCode>
                <c:ptCount val="11"/>
                <c:pt idx="0">
                  <c:v>91.56</c:v>
                </c:pt>
                <c:pt idx="1">
                  <c:v>80.819999999999993</c:v>
                </c:pt>
                <c:pt idx="2">
                  <c:v>67.06</c:v>
                </c:pt>
                <c:pt idx="3">
                  <c:v>59.46</c:v>
                </c:pt>
                <c:pt idx="4">
                  <c:v>58.62</c:v>
                </c:pt>
                <c:pt idx="5">
                  <c:v>71.28</c:v>
                </c:pt>
                <c:pt idx="6">
                  <c:v>76.42</c:v>
                </c:pt>
                <c:pt idx="7">
                  <c:v>82.02</c:v>
                </c:pt>
                <c:pt idx="8">
                  <c:v>90.08</c:v>
                </c:pt>
                <c:pt idx="9">
                  <c:v>93.86</c:v>
                </c:pt>
                <c:pt idx="10">
                  <c:v>98.1</c:v>
                </c:pt>
              </c:numCache>
            </c:numRef>
          </c:val>
        </c:ser>
        <c:ser>
          <c:idx val="3"/>
          <c:order val="3"/>
          <c:tx>
            <c:strRef>
              <c:f>Sheet1!$BF$3</c:f>
              <c:strCache>
                <c:ptCount val="1"/>
                <c:pt idx="0">
                  <c:v>800</c:v>
                </c:pt>
              </c:strCache>
            </c:strRef>
          </c:tx>
          <c:cat>
            <c:numRef>
              <c:f>Sheet1!$BB$4:$BB$14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Sheet1!$BF$4:$BF$14</c:f>
              <c:numCache>
                <c:formatCode>General</c:formatCode>
                <c:ptCount val="11"/>
                <c:pt idx="0">
                  <c:v>93.16</c:v>
                </c:pt>
                <c:pt idx="1">
                  <c:v>82.88</c:v>
                </c:pt>
                <c:pt idx="2">
                  <c:v>68.88</c:v>
                </c:pt>
                <c:pt idx="3">
                  <c:v>60.3</c:v>
                </c:pt>
                <c:pt idx="4">
                  <c:v>59.6</c:v>
                </c:pt>
                <c:pt idx="5">
                  <c:v>72.319999999999993</c:v>
                </c:pt>
                <c:pt idx="6">
                  <c:v>77.28</c:v>
                </c:pt>
                <c:pt idx="7">
                  <c:v>82.62</c:v>
                </c:pt>
                <c:pt idx="8">
                  <c:v>91.26</c:v>
                </c:pt>
                <c:pt idx="9">
                  <c:v>93.76</c:v>
                </c:pt>
                <c:pt idx="10">
                  <c:v>98.1</c:v>
                </c:pt>
              </c:numCache>
            </c:numRef>
          </c:val>
        </c:ser>
        <c:ser>
          <c:idx val="4"/>
          <c:order val="4"/>
          <c:tx>
            <c:strRef>
              <c:f>Sheet1!$BG$3</c:f>
              <c:strCache>
                <c:ptCount val="1"/>
                <c:pt idx="0">
                  <c:v>1000</c:v>
                </c:pt>
              </c:strCache>
            </c:strRef>
          </c:tx>
          <c:cat>
            <c:numRef>
              <c:f>Sheet1!$BB$4:$BB$14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Sheet1!$BG$4:$BG$14</c:f>
              <c:numCache>
                <c:formatCode>General</c:formatCode>
                <c:ptCount val="11"/>
                <c:pt idx="0">
                  <c:v>93.74</c:v>
                </c:pt>
                <c:pt idx="1">
                  <c:v>84.62</c:v>
                </c:pt>
                <c:pt idx="2">
                  <c:v>70.58</c:v>
                </c:pt>
                <c:pt idx="3">
                  <c:v>61.08</c:v>
                </c:pt>
                <c:pt idx="4">
                  <c:v>61.26</c:v>
                </c:pt>
                <c:pt idx="5">
                  <c:v>73.680000000000007</c:v>
                </c:pt>
                <c:pt idx="6">
                  <c:v>77.06</c:v>
                </c:pt>
                <c:pt idx="7">
                  <c:v>83.2</c:v>
                </c:pt>
                <c:pt idx="8">
                  <c:v>91.18</c:v>
                </c:pt>
                <c:pt idx="9">
                  <c:v>94.32</c:v>
                </c:pt>
                <c:pt idx="10">
                  <c:v>98.24</c:v>
                </c:pt>
              </c:numCache>
            </c:numRef>
          </c:val>
        </c:ser>
        <c:bandFmts/>
        <c:axId val="214669624"/>
        <c:axId val="214672760"/>
        <c:axId val="214955552"/>
      </c:surface3DChart>
      <c:catAx>
        <c:axId val="214669624"/>
        <c:scaling>
          <c:orientation val="minMax"/>
        </c:scaling>
        <c:delete val="0"/>
        <c:axPos val="b"/>
        <c:title>
          <c:tx>
            <c:rich>
              <a:bodyPr/>
              <a:lstStyle/>
              <a:p>
                <a:pPr>
                  <a:defRPr/>
                </a:pPr>
                <a:r>
                  <a:rPr lang="ja-JP" altLang="en-US"/>
                  <a:t>制約密度 </a:t>
                </a:r>
                <a:r>
                  <a:rPr lang="en-US" altLang="ja-JP" i="1"/>
                  <a:t>d</a:t>
                </a:r>
                <a:endParaRPr lang="ja-JP" altLang="en-US" i="1"/>
              </a:p>
            </c:rich>
          </c:tx>
          <c:layout>
            <c:manualLayout>
              <c:xMode val="edge"/>
              <c:yMode val="edge"/>
              <c:x val="0.76220734908136478"/>
              <c:y val="0.89737377450980393"/>
            </c:manualLayout>
          </c:layout>
          <c:overlay val="0"/>
        </c:title>
        <c:numFmt formatCode="General" sourceLinked="1"/>
        <c:majorTickMark val="out"/>
        <c:minorTickMark val="none"/>
        <c:tickLblPos val="nextTo"/>
        <c:crossAx val="214672760"/>
        <c:crosses val="autoZero"/>
        <c:auto val="1"/>
        <c:lblAlgn val="ctr"/>
        <c:lblOffset val="100"/>
        <c:noMultiLvlLbl val="0"/>
      </c:catAx>
      <c:valAx>
        <c:axId val="214672760"/>
        <c:scaling>
          <c:orientation val="minMax"/>
          <c:max val="100"/>
          <c:min val="30"/>
        </c:scaling>
        <c:delete val="0"/>
        <c:axPos val="l"/>
        <c:majorGridlines/>
        <c:title>
          <c:tx>
            <c:rich>
              <a:bodyPr rot="-5400000" vert="horz"/>
              <a:lstStyle/>
              <a:p>
                <a:pPr>
                  <a:defRPr/>
                </a:pPr>
                <a:r>
                  <a:rPr lang="ja-JP" altLang="en-US"/>
                  <a:t>探索成功率</a:t>
                </a:r>
                <a:r>
                  <a:rPr lang="en-US" altLang="ja-JP"/>
                  <a:t>(%)</a:t>
                </a:r>
                <a:endParaRPr lang="ja-JP" altLang="en-US"/>
              </a:p>
            </c:rich>
          </c:tx>
          <c:layout>
            <c:manualLayout>
              <c:xMode val="edge"/>
              <c:yMode val="edge"/>
              <c:x val="0"/>
              <c:y val="0.2604799836601307"/>
            </c:manualLayout>
          </c:layout>
          <c:overlay val="0"/>
        </c:title>
        <c:numFmt formatCode="General" sourceLinked="1"/>
        <c:majorTickMark val="out"/>
        <c:minorTickMark val="none"/>
        <c:tickLblPos val="nextTo"/>
        <c:crossAx val="214669624"/>
        <c:crosses val="autoZero"/>
        <c:crossBetween val="midCat"/>
        <c:majorUnit val="10"/>
      </c:valAx>
      <c:serAx>
        <c:axId val="214955552"/>
        <c:scaling>
          <c:orientation val="minMax"/>
        </c:scaling>
        <c:delete val="0"/>
        <c:axPos val="b"/>
        <c:title>
          <c:tx>
            <c:rich>
              <a:bodyPr rot="0" vert="horz"/>
              <a:lstStyle/>
              <a:p>
                <a:pPr>
                  <a:defRPr/>
                </a:pPr>
                <a:r>
                  <a:rPr lang="ja-JP" altLang="en-US"/>
                  <a:t>世代数</a:t>
                </a:r>
              </a:p>
            </c:rich>
          </c:tx>
          <c:layout>
            <c:manualLayout>
              <c:xMode val="edge"/>
              <c:yMode val="edge"/>
              <c:x val="0.89966666666666661"/>
              <c:y val="0.83969730392156849"/>
            </c:manualLayout>
          </c:layout>
          <c:overlay val="0"/>
        </c:title>
        <c:majorTickMark val="out"/>
        <c:minorTickMark val="none"/>
        <c:tickLblPos val="nextTo"/>
        <c:crossAx val="214672760"/>
        <c:crosses val="autoZero"/>
      </c:serAx>
    </c:plotArea>
    <c:plotVisOnly val="1"/>
    <c:dispBlanksAs val="zero"/>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view3D>
    <c:floor>
      <c:thickness val="0"/>
    </c:floor>
    <c:sideWall>
      <c:thickness val="0"/>
    </c:sideWall>
    <c:backWall>
      <c:thickness val="0"/>
    </c:backWall>
    <c:plotArea>
      <c:layout>
        <c:manualLayout>
          <c:layoutTarget val="inner"/>
          <c:xMode val="edge"/>
          <c:yMode val="edge"/>
          <c:x val="7.2182852143482065E-2"/>
          <c:y val="3.1659313725490197E-2"/>
          <c:w val="0.86444903762029746"/>
          <c:h val="0.86431454248366013"/>
        </c:manualLayout>
      </c:layout>
      <c:surface3DChart>
        <c:wireframe val="0"/>
        <c:ser>
          <c:idx val="0"/>
          <c:order val="0"/>
          <c:tx>
            <c:strRef>
              <c:f>Sheet1!$BK$3</c:f>
              <c:strCache>
                <c:ptCount val="1"/>
                <c:pt idx="0">
                  <c:v>200</c:v>
                </c:pt>
              </c:strCache>
            </c:strRef>
          </c:tx>
          <c:cat>
            <c:numRef>
              <c:f>Sheet1!$BJ$4:$BJ$14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Sheet1!$BK$4:$BK$14</c:f>
              <c:numCache>
                <c:formatCode>General</c:formatCode>
                <c:ptCount val="11"/>
                <c:pt idx="0">
                  <c:v>71.14</c:v>
                </c:pt>
                <c:pt idx="1">
                  <c:v>57.92</c:v>
                </c:pt>
                <c:pt idx="2">
                  <c:v>47</c:v>
                </c:pt>
                <c:pt idx="3">
                  <c:v>40.58</c:v>
                </c:pt>
                <c:pt idx="4">
                  <c:v>44.22</c:v>
                </c:pt>
                <c:pt idx="5">
                  <c:v>57.28</c:v>
                </c:pt>
                <c:pt idx="6">
                  <c:v>62.12</c:v>
                </c:pt>
                <c:pt idx="7">
                  <c:v>70.28</c:v>
                </c:pt>
                <c:pt idx="8">
                  <c:v>84.44</c:v>
                </c:pt>
                <c:pt idx="9">
                  <c:v>89.5</c:v>
                </c:pt>
                <c:pt idx="10">
                  <c:v>96.22</c:v>
                </c:pt>
              </c:numCache>
            </c:numRef>
          </c:val>
        </c:ser>
        <c:ser>
          <c:idx val="1"/>
          <c:order val="1"/>
          <c:tx>
            <c:strRef>
              <c:f>Sheet1!$BL$3</c:f>
              <c:strCache>
                <c:ptCount val="1"/>
                <c:pt idx="0">
                  <c:v>400</c:v>
                </c:pt>
              </c:strCache>
            </c:strRef>
          </c:tx>
          <c:cat>
            <c:numRef>
              <c:f>Sheet1!$BJ$4:$BJ$14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Sheet1!$BL$4:$BL$14</c:f>
              <c:numCache>
                <c:formatCode>General</c:formatCode>
                <c:ptCount val="11"/>
                <c:pt idx="0">
                  <c:v>88.24</c:v>
                </c:pt>
                <c:pt idx="1">
                  <c:v>75.78</c:v>
                </c:pt>
                <c:pt idx="2">
                  <c:v>60.96</c:v>
                </c:pt>
                <c:pt idx="3">
                  <c:v>52.06</c:v>
                </c:pt>
                <c:pt idx="4">
                  <c:v>54.56</c:v>
                </c:pt>
                <c:pt idx="5">
                  <c:v>64.86</c:v>
                </c:pt>
                <c:pt idx="6">
                  <c:v>71.52</c:v>
                </c:pt>
                <c:pt idx="7">
                  <c:v>77.12</c:v>
                </c:pt>
                <c:pt idx="8">
                  <c:v>88.18</c:v>
                </c:pt>
                <c:pt idx="9">
                  <c:v>92.5</c:v>
                </c:pt>
                <c:pt idx="10">
                  <c:v>97.42</c:v>
                </c:pt>
              </c:numCache>
            </c:numRef>
          </c:val>
        </c:ser>
        <c:ser>
          <c:idx val="2"/>
          <c:order val="2"/>
          <c:tx>
            <c:strRef>
              <c:f>Sheet1!$BM$3</c:f>
              <c:strCache>
                <c:ptCount val="1"/>
                <c:pt idx="0">
                  <c:v>600</c:v>
                </c:pt>
              </c:strCache>
            </c:strRef>
          </c:tx>
          <c:cat>
            <c:numRef>
              <c:f>Sheet1!$BJ$4:$BJ$14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Sheet1!$BM$4:$BM$14</c:f>
              <c:numCache>
                <c:formatCode>General</c:formatCode>
                <c:ptCount val="11"/>
                <c:pt idx="0">
                  <c:v>90.34</c:v>
                </c:pt>
                <c:pt idx="1">
                  <c:v>79.180000000000007</c:v>
                </c:pt>
                <c:pt idx="2">
                  <c:v>64.12</c:v>
                </c:pt>
                <c:pt idx="3">
                  <c:v>54.78</c:v>
                </c:pt>
                <c:pt idx="4">
                  <c:v>56.38</c:v>
                </c:pt>
                <c:pt idx="5">
                  <c:v>67.14</c:v>
                </c:pt>
                <c:pt idx="6">
                  <c:v>72.06</c:v>
                </c:pt>
                <c:pt idx="7">
                  <c:v>79.680000000000007</c:v>
                </c:pt>
                <c:pt idx="8">
                  <c:v>88.98</c:v>
                </c:pt>
                <c:pt idx="9">
                  <c:v>92.92</c:v>
                </c:pt>
                <c:pt idx="10">
                  <c:v>97.9</c:v>
                </c:pt>
              </c:numCache>
            </c:numRef>
          </c:val>
        </c:ser>
        <c:ser>
          <c:idx val="3"/>
          <c:order val="3"/>
          <c:tx>
            <c:strRef>
              <c:f>Sheet1!$BN$3</c:f>
              <c:strCache>
                <c:ptCount val="1"/>
                <c:pt idx="0">
                  <c:v>800</c:v>
                </c:pt>
              </c:strCache>
            </c:strRef>
          </c:tx>
          <c:cat>
            <c:numRef>
              <c:f>Sheet1!$BJ$4:$BJ$14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Sheet1!$BN$4:$BN$14</c:f>
              <c:numCache>
                <c:formatCode>General</c:formatCode>
                <c:ptCount val="11"/>
                <c:pt idx="0">
                  <c:v>92.14</c:v>
                </c:pt>
                <c:pt idx="1">
                  <c:v>81.459999999999994</c:v>
                </c:pt>
                <c:pt idx="2">
                  <c:v>66.42</c:v>
                </c:pt>
                <c:pt idx="3">
                  <c:v>56.88</c:v>
                </c:pt>
                <c:pt idx="4">
                  <c:v>57.7</c:v>
                </c:pt>
                <c:pt idx="5">
                  <c:v>69.14</c:v>
                </c:pt>
                <c:pt idx="6">
                  <c:v>74.48</c:v>
                </c:pt>
                <c:pt idx="7">
                  <c:v>80.84</c:v>
                </c:pt>
                <c:pt idx="8">
                  <c:v>89.94</c:v>
                </c:pt>
                <c:pt idx="9">
                  <c:v>93.76</c:v>
                </c:pt>
                <c:pt idx="10">
                  <c:v>97.48</c:v>
                </c:pt>
              </c:numCache>
            </c:numRef>
          </c:val>
        </c:ser>
        <c:ser>
          <c:idx val="4"/>
          <c:order val="4"/>
          <c:tx>
            <c:strRef>
              <c:f>Sheet1!$BO$3</c:f>
              <c:strCache>
                <c:ptCount val="1"/>
                <c:pt idx="0">
                  <c:v>1000</c:v>
                </c:pt>
              </c:strCache>
            </c:strRef>
          </c:tx>
          <c:cat>
            <c:numRef>
              <c:f>Sheet1!$BJ$4:$BJ$14</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Sheet1!$BO$4:$BO$14</c:f>
              <c:numCache>
                <c:formatCode>General</c:formatCode>
                <c:ptCount val="11"/>
                <c:pt idx="0">
                  <c:v>92.68</c:v>
                </c:pt>
                <c:pt idx="1">
                  <c:v>82.36</c:v>
                </c:pt>
                <c:pt idx="2">
                  <c:v>67.78</c:v>
                </c:pt>
                <c:pt idx="3">
                  <c:v>57.18</c:v>
                </c:pt>
                <c:pt idx="4">
                  <c:v>57.18</c:v>
                </c:pt>
                <c:pt idx="5">
                  <c:v>69.72</c:v>
                </c:pt>
                <c:pt idx="6">
                  <c:v>75.56</c:v>
                </c:pt>
                <c:pt idx="7">
                  <c:v>81.22</c:v>
                </c:pt>
                <c:pt idx="8">
                  <c:v>89.9</c:v>
                </c:pt>
                <c:pt idx="9">
                  <c:v>94.1</c:v>
                </c:pt>
                <c:pt idx="10">
                  <c:v>97.56</c:v>
                </c:pt>
              </c:numCache>
            </c:numRef>
          </c:val>
        </c:ser>
        <c:bandFmts/>
        <c:axId val="214672368"/>
        <c:axId val="214670016"/>
        <c:axId val="214950464"/>
      </c:surface3DChart>
      <c:catAx>
        <c:axId val="214672368"/>
        <c:scaling>
          <c:orientation val="minMax"/>
        </c:scaling>
        <c:delete val="0"/>
        <c:axPos val="b"/>
        <c:title>
          <c:tx>
            <c:rich>
              <a:bodyPr/>
              <a:lstStyle/>
              <a:p>
                <a:pPr>
                  <a:defRPr/>
                </a:pPr>
                <a:r>
                  <a:rPr lang="ja-JP" altLang="en-US"/>
                  <a:t>制約密度 </a:t>
                </a:r>
                <a:r>
                  <a:rPr lang="en-US" altLang="ja-JP" i="1"/>
                  <a:t>d</a:t>
                </a:r>
                <a:endParaRPr lang="ja-JP" altLang="en-US" i="1"/>
              </a:p>
            </c:rich>
          </c:tx>
          <c:layout>
            <c:manualLayout>
              <c:xMode val="edge"/>
              <c:yMode val="edge"/>
              <c:x val="0.7705406824146982"/>
              <c:y val="0.89737377450980393"/>
            </c:manualLayout>
          </c:layout>
          <c:overlay val="0"/>
        </c:title>
        <c:numFmt formatCode="General" sourceLinked="1"/>
        <c:majorTickMark val="out"/>
        <c:minorTickMark val="none"/>
        <c:tickLblPos val="nextTo"/>
        <c:crossAx val="214670016"/>
        <c:crosses val="autoZero"/>
        <c:auto val="1"/>
        <c:lblAlgn val="ctr"/>
        <c:lblOffset val="100"/>
        <c:noMultiLvlLbl val="0"/>
      </c:catAx>
      <c:valAx>
        <c:axId val="214670016"/>
        <c:scaling>
          <c:orientation val="minMax"/>
          <c:max val="100"/>
          <c:min val="30"/>
        </c:scaling>
        <c:delete val="0"/>
        <c:axPos val="l"/>
        <c:majorGridlines/>
        <c:title>
          <c:tx>
            <c:rich>
              <a:bodyPr rot="-5400000" vert="horz"/>
              <a:lstStyle/>
              <a:p>
                <a:pPr>
                  <a:defRPr/>
                </a:pPr>
                <a:r>
                  <a:rPr lang="ja-JP" altLang="en-US"/>
                  <a:t>探索成功率</a:t>
                </a:r>
                <a:r>
                  <a:rPr lang="en-US" altLang="ja-JP"/>
                  <a:t>(%)</a:t>
                </a:r>
                <a:endParaRPr lang="ja-JP" altLang="en-US"/>
              </a:p>
            </c:rich>
          </c:tx>
          <c:layout>
            <c:manualLayout>
              <c:xMode val="edge"/>
              <c:yMode val="edge"/>
              <c:x val="0"/>
              <c:y val="0.28641952614379085"/>
            </c:manualLayout>
          </c:layout>
          <c:overlay val="0"/>
        </c:title>
        <c:numFmt formatCode="General" sourceLinked="1"/>
        <c:majorTickMark val="out"/>
        <c:minorTickMark val="none"/>
        <c:tickLblPos val="nextTo"/>
        <c:crossAx val="214672368"/>
        <c:crosses val="autoZero"/>
        <c:crossBetween val="midCat"/>
        <c:majorUnit val="10"/>
      </c:valAx>
      <c:serAx>
        <c:axId val="214950464"/>
        <c:scaling>
          <c:orientation val="minMax"/>
        </c:scaling>
        <c:delete val="0"/>
        <c:axPos val="b"/>
        <c:title>
          <c:tx>
            <c:rich>
              <a:bodyPr rot="0" vert="horz"/>
              <a:lstStyle/>
              <a:p>
                <a:pPr>
                  <a:defRPr/>
                </a:pPr>
                <a:r>
                  <a:rPr lang="ja-JP" altLang="en-US"/>
                  <a:t>世代数</a:t>
                </a:r>
              </a:p>
            </c:rich>
          </c:tx>
          <c:layout>
            <c:manualLayout>
              <c:xMode val="edge"/>
              <c:yMode val="edge"/>
              <c:x val="0.8987602799650044"/>
              <c:y val="0.83969730392156872"/>
            </c:manualLayout>
          </c:layout>
          <c:overlay val="0"/>
        </c:title>
        <c:majorTickMark val="out"/>
        <c:minorTickMark val="none"/>
        <c:tickLblPos val="nextTo"/>
        <c:crossAx val="214670016"/>
        <c:crosses val="autoZero"/>
      </c:serAx>
    </c:plotArea>
    <c:plotVisOnly val="1"/>
    <c:dispBlanksAs val="zero"/>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view3D>
    <c:floor>
      <c:thickness val="0"/>
    </c:floor>
    <c:sideWall>
      <c:thickness val="0"/>
    </c:sideWall>
    <c:backWall>
      <c:thickness val="0"/>
    </c:backWall>
    <c:plotArea>
      <c:layout>
        <c:manualLayout>
          <c:layoutTarget val="inner"/>
          <c:xMode val="edge"/>
          <c:yMode val="edge"/>
          <c:x val="0.10034951881014872"/>
          <c:y val="3.1659313725490197E-2"/>
          <c:w val="0.83628237095363078"/>
          <c:h val="0.86431454248366013"/>
        </c:manualLayout>
      </c:layout>
      <c:surface3DChart>
        <c:wireframe val="0"/>
        <c:ser>
          <c:idx val="0"/>
          <c:order val="0"/>
          <c:tx>
            <c:strRef>
              <c:f>Sheet1!$AM$17</c:f>
              <c:strCache>
                <c:ptCount val="1"/>
                <c:pt idx="0">
                  <c:v>200</c:v>
                </c:pt>
              </c:strCache>
            </c:strRef>
          </c:tx>
          <c:cat>
            <c:numRef>
              <c:f>Sheet1!$AL$18:$AL$28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Sheet1!$AM$18:$AM$28</c:f>
              <c:numCache>
                <c:formatCode>General</c:formatCode>
                <c:ptCount val="11"/>
                <c:pt idx="0">
                  <c:v>7281</c:v>
                </c:pt>
                <c:pt idx="1">
                  <c:v>7378</c:v>
                </c:pt>
                <c:pt idx="2">
                  <c:v>7297</c:v>
                </c:pt>
                <c:pt idx="3">
                  <c:v>7391</c:v>
                </c:pt>
                <c:pt idx="4">
                  <c:v>7208</c:v>
                </c:pt>
                <c:pt idx="5">
                  <c:v>7144</c:v>
                </c:pt>
                <c:pt idx="6">
                  <c:v>7160</c:v>
                </c:pt>
                <c:pt idx="7">
                  <c:v>6895</c:v>
                </c:pt>
                <c:pt idx="8">
                  <c:v>6771</c:v>
                </c:pt>
                <c:pt idx="9">
                  <c:v>6606</c:v>
                </c:pt>
                <c:pt idx="10">
                  <c:v>6492</c:v>
                </c:pt>
              </c:numCache>
            </c:numRef>
          </c:val>
        </c:ser>
        <c:ser>
          <c:idx val="1"/>
          <c:order val="1"/>
          <c:tx>
            <c:strRef>
              <c:f>Sheet1!$AN$17</c:f>
              <c:strCache>
                <c:ptCount val="1"/>
                <c:pt idx="0">
                  <c:v>400</c:v>
                </c:pt>
              </c:strCache>
            </c:strRef>
          </c:tx>
          <c:cat>
            <c:numRef>
              <c:f>Sheet1!$AL$18:$AL$28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Sheet1!$AN$18:$AN$28</c:f>
              <c:numCache>
                <c:formatCode>General</c:formatCode>
                <c:ptCount val="11"/>
                <c:pt idx="0">
                  <c:v>8108</c:v>
                </c:pt>
                <c:pt idx="1">
                  <c:v>8467</c:v>
                </c:pt>
                <c:pt idx="2">
                  <c:v>8437</c:v>
                </c:pt>
                <c:pt idx="3">
                  <c:v>8472</c:v>
                </c:pt>
                <c:pt idx="4">
                  <c:v>8109</c:v>
                </c:pt>
                <c:pt idx="5">
                  <c:v>7987</c:v>
                </c:pt>
                <c:pt idx="6">
                  <c:v>7818</c:v>
                </c:pt>
                <c:pt idx="7">
                  <c:v>7334</c:v>
                </c:pt>
                <c:pt idx="8">
                  <c:v>7047</c:v>
                </c:pt>
                <c:pt idx="9">
                  <c:v>6807</c:v>
                </c:pt>
                <c:pt idx="10">
                  <c:v>6635</c:v>
                </c:pt>
              </c:numCache>
            </c:numRef>
          </c:val>
        </c:ser>
        <c:ser>
          <c:idx val="2"/>
          <c:order val="2"/>
          <c:tx>
            <c:strRef>
              <c:f>Sheet1!$AO$17</c:f>
              <c:strCache>
                <c:ptCount val="1"/>
                <c:pt idx="0">
                  <c:v>600</c:v>
                </c:pt>
              </c:strCache>
            </c:strRef>
          </c:tx>
          <c:cat>
            <c:numRef>
              <c:f>Sheet1!$AL$18:$AL$28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Sheet1!$AO$18:$AO$28</c:f>
              <c:numCache>
                <c:formatCode>General</c:formatCode>
                <c:ptCount val="11"/>
                <c:pt idx="0">
                  <c:v>8561</c:v>
                </c:pt>
                <c:pt idx="1">
                  <c:v>9009</c:v>
                </c:pt>
                <c:pt idx="2">
                  <c:v>9286</c:v>
                </c:pt>
                <c:pt idx="3">
                  <c:v>9125</c:v>
                </c:pt>
                <c:pt idx="4">
                  <c:v>8655</c:v>
                </c:pt>
                <c:pt idx="5">
                  <c:v>8431</c:v>
                </c:pt>
                <c:pt idx="6">
                  <c:v>8291</c:v>
                </c:pt>
                <c:pt idx="7">
                  <c:v>7696</c:v>
                </c:pt>
                <c:pt idx="8">
                  <c:v>7257</c:v>
                </c:pt>
                <c:pt idx="9">
                  <c:v>6934</c:v>
                </c:pt>
                <c:pt idx="10">
                  <c:v>6688</c:v>
                </c:pt>
              </c:numCache>
            </c:numRef>
          </c:val>
        </c:ser>
        <c:ser>
          <c:idx val="3"/>
          <c:order val="3"/>
          <c:tx>
            <c:strRef>
              <c:f>Sheet1!$AP$17</c:f>
              <c:strCache>
                <c:ptCount val="1"/>
                <c:pt idx="0">
                  <c:v>800</c:v>
                </c:pt>
              </c:strCache>
            </c:strRef>
          </c:tx>
          <c:cat>
            <c:numRef>
              <c:f>Sheet1!$AL$18:$AL$28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Sheet1!$AP$18:$AP$28</c:f>
              <c:numCache>
                <c:formatCode>General</c:formatCode>
                <c:ptCount val="11"/>
                <c:pt idx="0">
                  <c:v>8805</c:v>
                </c:pt>
                <c:pt idx="1">
                  <c:v>9510</c:v>
                </c:pt>
                <c:pt idx="2">
                  <c:v>9821</c:v>
                </c:pt>
                <c:pt idx="3">
                  <c:v>9750</c:v>
                </c:pt>
                <c:pt idx="4">
                  <c:v>9363</c:v>
                </c:pt>
                <c:pt idx="5">
                  <c:v>8924</c:v>
                </c:pt>
                <c:pt idx="6">
                  <c:v>8710</c:v>
                </c:pt>
                <c:pt idx="7">
                  <c:v>7866</c:v>
                </c:pt>
                <c:pt idx="8">
                  <c:v>7495</c:v>
                </c:pt>
                <c:pt idx="9">
                  <c:v>7029</c:v>
                </c:pt>
                <c:pt idx="10">
                  <c:v>6700</c:v>
                </c:pt>
              </c:numCache>
            </c:numRef>
          </c:val>
        </c:ser>
        <c:ser>
          <c:idx val="4"/>
          <c:order val="4"/>
          <c:tx>
            <c:strRef>
              <c:f>Sheet1!$AQ$17</c:f>
              <c:strCache>
                <c:ptCount val="1"/>
                <c:pt idx="0">
                  <c:v>1000</c:v>
                </c:pt>
              </c:strCache>
            </c:strRef>
          </c:tx>
          <c:cat>
            <c:numRef>
              <c:f>Sheet1!$AL$18:$AL$28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Sheet1!$AQ$18:$AQ$28</c:f>
              <c:numCache>
                <c:formatCode>General</c:formatCode>
                <c:ptCount val="11"/>
                <c:pt idx="0">
                  <c:v>8944</c:v>
                </c:pt>
                <c:pt idx="1">
                  <c:v>10173</c:v>
                </c:pt>
                <c:pt idx="2">
                  <c:v>10305</c:v>
                </c:pt>
                <c:pt idx="3">
                  <c:v>10824</c:v>
                </c:pt>
                <c:pt idx="4">
                  <c:v>9845</c:v>
                </c:pt>
                <c:pt idx="5">
                  <c:v>9114</c:v>
                </c:pt>
                <c:pt idx="6">
                  <c:v>9057</c:v>
                </c:pt>
                <c:pt idx="7">
                  <c:v>8090</c:v>
                </c:pt>
                <c:pt idx="8">
                  <c:v>7492</c:v>
                </c:pt>
                <c:pt idx="9">
                  <c:v>7047</c:v>
                </c:pt>
                <c:pt idx="10">
                  <c:v>6707</c:v>
                </c:pt>
              </c:numCache>
            </c:numRef>
          </c:val>
        </c:ser>
        <c:bandFmts/>
        <c:axId val="214666880"/>
        <c:axId val="214667664"/>
        <c:axId val="215413992"/>
      </c:surface3DChart>
      <c:catAx>
        <c:axId val="214666880"/>
        <c:scaling>
          <c:orientation val="minMax"/>
        </c:scaling>
        <c:delete val="0"/>
        <c:axPos val="b"/>
        <c:title>
          <c:tx>
            <c:rich>
              <a:bodyPr/>
              <a:lstStyle/>
              <a:p>
                <a:pPr>
                  <a:defRPr/>
                </a:pPr>
                <a:r>
                  <a:rPr lang="ja-JP" altLang="en-US"/>
                  <a:t>制約密度 </a:t>
                </a:r>
                <a:r>
                  <a:rPr lang="en-US" altLang="ja-JP" i="1"/>
                  <a:t>d</a:t>
                </a:r>
                <a:endParaRPr lang="ja-JP" altLang="en-US" i="1"/>
              </a:p>
            </c:rich>
          </c:tx>
          <c:layout>
            <c:manualLayout>
              <c:xMode val="edge"/>
              <c:yMode val="edge"/>
              <c:x val="0.76246609798775156"/>
              <c:y val="0.89627614379084963"/>
            </c:manualLayout>
          </c:layout>
          <c:overlay val="0"/>
        </c:title>
        <c:numFmt formatCode="General" sourceLinked="1"/>
        <c:majorTickMark val="out"/>
        <c:minorTickMark val="none"/>
        <c:tickLblPos val="nextTo"/>
        <c:crossAx val="214667664"/>
        <c:crosses val="autoZero"/>
        <c:auto val="1"/>
        <c:lblAlgn val="ctr"/>
        <c:lblOffset val="100"/>
        <c:noMultiLvlLbl val="0"/>
      </c:catAx>
      <c:valAx>
        <c:axId val="214667664"/>
        <c:scaling>
          <c:orientation val="minMax"/>
          <c:max val="11000"/>
          <c:min val="5000"/>
        </c:scaling>
        <c:delete val="0"/>
        <c:axPos val="l"/>
        <c:majorGridlines/>
        <c:title>
          <c:tx>
            <c:rich>
              <a:bodyPr rot="-5400000" vert="horz"/>
              <a:lstStyle/>
              <a:p>
                <a:pPr>
                  <a:defRPr/>
                </a:pPr>
                <a:r>
                  <a:rPr lang="ja-JP" altLang="en-US"/>
                  <a:t>探索コスト</a:t>
                </a:r>
              </a:p>
            </c:rich>
          </c:tx>
          <c:layout>
            <c:manualLayout>
              <c:xMode val="edge"/>
              <c:yMode val="edge"/>
              <c:x val="0"/>
              <c:y val="0.33806781045751633"/>
            </c:manualLayout>
          </c:layout>
          <c:overlay val="0"/>
        </c:title>
        <c:numFmt formatCode="General" sourceLinked="1"/>
        <c:majorTickMark val="out"/>
        <c:minorTickMark val="none"/>
        <c:tickLblPos val="nextTo"/>
        <c:crossAx val="214666880"/>
        <c:crosses val="autoZero"/>
        <c:crossBetween val="midCat"/>
        <c:majorUnit val="1000"/>
      </c:valAx>
      <c:serAx>
        <c:axId val="215413992"/>
        <c:scaling>
          <c:orientation val="minMax"/>
        </c:scaling>
        <c:delete val="0"/>
        <c:axPos val="b"/>
        <c:title>
          <c:tx>
            <c:rich>
              <a:bodyPr rot="0" vert="horz"/>
              <a:lstStyle/>
              <a:p>
                <a:pPr>
                  <a:defRPr/>
                </a:pPr>
                <a:r>
                  <a:rPr lang="ja-JP" altLang="en-US"/>
                  <a:t>世代数</a:t>
                </a:r>
              </a:p>
            </c:rich>
          </c:tx>
          <c:layout>
            <c:manualLayout>
              <c:xMode val="edge"/>
              <c:yMode val="edge"/>
              <c:x val="0.89966666666666661"/>
              <c:y val="0.84088112745098043"/>
            </c:manualLayout>
          </c:layout>
          <c:overlay val="0"/>
        </c:title>
        <c:majorTickMark val="out"/>
        <c:minorTickMark val="none"/>
        <c:tickLblPos val="nextTo"/>
        <c:crossAx val="214667664"/>
        <c:crosses val="autoZero"/>
      </c:serAx>
    </c:plotArea>
    <c:plotVisOnly val="1"/>
    <c:dispBlanksAs val="zero"/>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view3D>
    <c:floor>
      <c:thickness val="0"/>
    </c:floor>
    <c:sideWall>
      <c:thickness val="0"/>
    </c:sideWall>
    <c:backWall>
      <c:thickness val="0"/>
    </c:backWall>
    <c:plotArea>
      <c:layout>
        <c:manualLayout>
          <c:layoutTarget val="inner"/>
          <c:xMode val="edge"/>
          <c:yMode val="edge"/>
          <c:x val="8.6266185476815402E-2"/>
          <c:y val="3.1659313725490197E-2"/>
          <c:w val="0.85036570428696412"/>
          <c:h val="0.86431454248366013"/>
        </c:manualLayout>
      </c:layout>
      <c:surface3DChart>
        <c:wireframe val="0"/>
        <c:ser>
          <c:idx val="0"/>
          <c:order val="0"/>
          <c:tx>
            <c:strRef>
              <c:f>Sheet1!$AU$17</c:f>
              <c:strCache>
                <c:ptCount val="1"/>
                <c:pt idx="0">
                  <c:v>200</c:v>
                </c:pt>
              </c:strCache>
            </c:strRef>
          </c:tx>
          <c:cat>
            <c:numRef>
              <c:f>Sheet1!$AT$18:$AT$28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Sheet1!$AU$18:$AU$28</c:f>
              <c:numCache>
                <c:formatCode>General</c:formatCode>
                <c:ptCount val="11"/>
                <c:pt idx="0">
                  <c:v>6008</c:v>
                </c:pt>
                <c:pt idx="1">
                  <c:v>6129</c:v>
                </c:pt>
                <c:pt idx="2">
                  <c:v>6106</c:v>
                </c:pt>
                <c:pt idx="3">
                  <c:v>6125</c:v>
                </c:pt>
                <c:pt idx="4">
                  <c:v>6005</c:v>
                </c:pt>
                <c:pt idx="5">
                  <c:v>5988</c:v>
                </c:pt>
                <c:pt idx="6">
                  <c:v>5921</c:v>
                </c:pt>
                <c:pt idx="7">
                  <c:v>5659</c:v>
                </c:pt>
                <c:pt idx="8">
                  <c:v>5510</c:v>
                </c:pt>
                <c:pt idx="9">
                  <c:v>5347</c:v>
                </c:pt>
                <c:pt idx="10">
                  <c:v>5233</c:v>
                </c:pt>
              </c:numCache>
            </c:numRef>
          </c:val>
        </c:ser>
        <c:ser>
          <c:idx val="1"/>
          <c:order val="1"/>
          <c:tx>
            <c:strRef>
              <c:f>Sheet1!$AV$17</c:f>
              <c:strCache>
                <c:ptCount val="1"/>
                <c:pt idx="0">
                  <c:v>400</c:v>
                </c:pt>
              </c:strCache>
            </c:strRef>
          </c:tx>
          <c:cat>
            <c:numRef>
              <c:f>Sheet1!$AT$18:$AT$28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Sheet1!$AV$18:$AV$28</c:f>
              <c:numCache>
                <c:formatCode>General</c:formatCode>
                <c:ptCount val="11"/>
                <c:pt idx="0">
                  <c:v>6544</c:v>
                </c:pt>
                <c:pt idx="1">
                  <c:v>6902</c:v>
                </c:pt>
                <c:pt idx="2">
                  <c:v>7017</c:v>
                </c:pt>
                <c:pt idx="3">
                  <c:v>7102</c:v>
                </c:pt>
                <c:pt idx="4">
                  <c:v>6741</c:v>
                </c:pt>
                <c:pt idx="5">
                  <c:v>6600</c:v>
                </c:pt>
                <c:pt idx="6">
                  <c:v>6552</c:v>
                </c:pt>
                <c:pt idx="7">
                  <c:v>6144</c:v>
                </c:pt>
                <c:pt idx="8">
                  <c:v>5867</c:v>
                </c:pt>
                <c:pt idx="9">
                  <c:v>5566</c:v>
                </c:pt>
                <c:pt idx="10">
                  <c:v>5395</c:v>
                </c:pt>
              </c:numCache>
            </c:numRef>
          </c:val>
        </c:ser>
        <c:ser>
          <c:idx val="2"/>
          <c:order val="2"/>
          <c:tx>
            <c:strRef>
              <c:f>Sheet1!$AW$17</c:f>
              <c:strCache>
                <c:ptCount val="1"/>
                <c:pt idx="0">
                  <c:v>600</c:v>
                </c:pt>
              </c:strCache>
            </c:strRef>
          </c:tx>
          <c:cat>
            <c:numRef>
              <c:f>Sheet1!$AT$18:$AT$28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Sheet1!$AW$18:$AW$28</c:f>
              <c:numCache>
                <c:formatCode>General</c:formatCode>
                <c:ptCount val="11"/>
                <c:pt idx="0">
                  <c:v>6930</c:v>
                </c:pt>
                <c:pt idx="1">
                  <c:v>7405</c:v>
                </c:pt>
                <c:pt idx="2">
                  <c:v>7706</c:v>
                </c:pt>
                <c:pt idx="3">
                  <c:v>7650</c:v>
                </c:pt>
                <c:pt idx="4">
                  <c:v>7412</c:v>
                </c:pt>
                <c:pt idx="5">
                  <c:v>7252</c:v>
                </c:pt>
                <c:pt idx="6">
                  <c:v>7029</c:v>
                </c:pt>
                <c:pt idx="7">
                  <c:v>6476</c:v>
                </c:pt>
                <c:pt idx="8">
                  <c:v>6019</c:v>
                </c:pt>
                <c:pt idx="9">
                  <c:v>5720</c:v>
                </c:pt>
                <c:pt idx="10">
                  <c:v>5477</c:v>
                </c:pt>
              </c:numCache>
            </c:numRef>
          </c:val>
        </c:ser>
        <c:ser>
          <c:idx val="3"/>
          <c:order val="3"/>
          <c:tx>
            <c:strRef>
              <c:f>Sheet1!$AX$17</c:f>
              <c:strCache>
                <c:ptCount val="1"/>
                <c:pt idx="0">
                  <c:v>800</c:v>
                </c:pt>
              </c:strCache>
            </c:strRef>
          </c:tx>
          <c:cat>
            <c:numRef>
              <c:f>Sheet1!$AT$18:$AT$28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Sheet1!$AX$18:$AX$28</c:f>
              <c:numCache>
                <c:formatCode>General</c:formatCode>
                <c:ptCount val="11"/>
                <c:pt idx="0">
                  <c:v>7299</c:v>
                </c:pt>
                <c:pt idx="1">
                  <c:v>8257</c:v>
                </c:pt>
                <c:pt idx="2">
                  <c:v>8356</c:v>
                </c:pt>
                <c:pt idx="3">
                  <c:v>8444</c:v>
                </c:pt>
                <c:pt idx="4">
                  <c:v>8012</c:v>
                </c:pt>
                <c:pt idx="5">
                  <c:v>7460</c:v>
                </c:pt>
                <c:pt idx="6">
                  <c:v>7519</c:v>
                </c:pt>
                <c:pt idx="7">
                  <c:v>6669</c:v>
                </c:pt>
                <c:pt idx="8">
                  <c:v>6209</c:v>
                </c:pt>
                <c:pt idx="9">
                  <c:v>5812</c:v>
                </c:pt>
                <c:pt idx="10">
                  <c:v>5512</c:v>
                </c:pt>
              </c:numCache>
            </c:numRef>
          </c:val>
        </c:ser>
        <c:ser>
          <c:idx val="4"/>
          <c:order val="4"/>
          <c:tx>
            <c:strRef>
              <c:f>Sheet1!$AY$17</c:f>
              <c:strCache>
                <c:ptCount val="1"/>
                <c:pt idx="0">
                  <c:v>1000</c:v>
                </c:pt>
              </c:strCache>
            </c:strRef>
          </c:tx>
          <c:cat>
            <c:numRef>
              <c:f>Sheet1!$AT$18:$AT$28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Sheet1!$AY$18:$AY$28</c:f>
              <c:numCache>
                <c:formatCode>General</c:formatCode>
                <c:ptCount val="11"/>
                <c:pt idx="0">
                  <c:v>7601</c:v>
                </c:pt>
                <c:pt idx="1">
                  <c:v>8500</c:v>
                </c:pt>
                <c:pt idx="2">
                  <c:v>8907</c:v>
                </c:pt>
                <c:pt idx="3">
                  <c:v>9088</c:v>
                </c:pt>
                <c:pt idx="4">
                  <c:v>8564</c:v>
                </c:pt>
                <c:pt idx="5">
                  <c:v>7897</c:v>
                </c:pt>
                <c:pt idx="6">
                  <c:v>7728</c:v>
                </c:pt>
                <c:pt idx="7">
                  <c:v>7078</c:v>
                </c:pt>
                <c:pt idx="8">
                  <c:v>6342</c:v>
                </c:pt>
                <c:pt idx="9">
                  <c:v>5833</c:v>
                </c:pt>
                <c:pt idx="10">
                  <c:v>5584</c:v>
                </c:pt>
              </c:numCache>
            </c:numRef>
          </c:val>
        </c:ser>
        <c:bandFmts/>
        <c:axId val="214670800"/>
        <c:axId val="214666488"/>
        <c:axId val="215417384"/>
      </c:surface3DChart>
      <c:catAx>
        <c:axId val="214670800"/>
        <c:scaling>
          <c:orientation val="minMax"/>
        </c:scaling>
        <c:delete val="0"/>
        <c:axPos val="b"/>
        <c:title>
          <c:tx>
            <c:rich>
              <a:bodyPr/>
              <a:lstStyle/>
              <a:p>
                <a:pPr>
                  <a:defRPr/>
                </a:pPr>
                <a:r>
                  <a:rPr lang="ja-JP" altLang="en-US"/>
                  <a:t>制約密度 </a:t>
                </a:r>
                <a:r>
                  <a:rPr lang="en-US" altLang="ja-JP" i="1"/>
                  <a:t>d</a:t>
                </a:r>
                <a:endParaRPr lang="ja-JP" altLang="en-US" i="1"/>
              </a:p>
            </c:rich>
          </c:tx>
          <c:layout>
            <c:manualLayout>
              <c:xMode val="edge"/>
              <c:yMode val="edge"/>
              <c:x val="0.77079943132108486"/>
              <c:y val="0.89627614379084963"/>
            </c:manualLayout>
          </c:layout>
          <c:overlay val="0"/>
        </c:title>
        <c:numFmt formatCode="General" sourceLinked="1"/>
        <c:majorTickMark val="out"/>
        <c:minorTickMark val="none"/>
        <c:tickLblPos val="nextTo"/>
        <c:crossAx val="214666488"/>
        <c:crosses val="autoZero"/>
        <c:auto val="1"/>
        <c:lblAlgn val="ctr"/>
        <c:lblOffset val="100"/>
        <c:noMultiLvlLbl val="0"/>
      </c:catAx>
      <c:valAx>
        <c:axId val="214666488"/>
        <c:scaling>
          <c:orientation val="minMax"/>
          <c:max val="10000"/>
          <c:min val="5000"/>
        </c:scaling>
        <c:delete val="0"/>
        <c:axPos val="l"/>
        <c:majorGridlines/>
        <c:title>
          <c:tx>
            <c:rich>
              <a:bodyPr rot="-5400000" vert="horz"/>
              <a:lstStyle/>
              <a:p>
                <a:pPr>
                  <a:defRPr/>
                </a:pPr>
                <a:r>
                  <a:rPr lang="ja-JP" altLang="en-US"/>
                  <a:t>探索コスト</a:t>
                </a:r>
              </a:p>
            </c:rich>
          </c:tx>
          <c:layout>
            <c:manualLayout>
              <c:xMode val="edge"/>
              <c:yMode val="edge"/>
              <c:x val="9.0441819772528497E-4"/>
              <c:y val="0.34235498366013073"/>
            </c:manualLayout>
          </c:layout>
          <c:overlay val="0"/>
        </c:title>
        <c:numFmt formatCode="General" sourceLinked="1"/>
        <c:majorTickMark val="out"/>
        <c:minorTickMark val="none"/>
        <c:tickLblPos val="nextTo"/>
        <c:crossAx val="214670800"/>
        <c:crosses val="autoZero"/>
        <c:crossBetween val="midCat"/>
        <c:majorUnit val="1000"/>
        <c:minorUnit val="400"/>
      </c:valAx>
      <c:serAx>
        <c:axId val="215417384"/>
        <c:scaling>
          <c:orientation val="minMax"/>
        </c:scaling>
        <c:delete val="0"/>
        <c:axPos val="b"/>
        <c:title>
          <c:tx>
            <c:rich>
              <a:bodyPr rot="0" vert="horz"/>
              <a:lstStyle/>
              <a:p>
                <a:pPr>
                  <a:defRPr/>
                </a:pPr>
                <a:r>
                  <a:rPr lang="ja-JP" altLang="en-US"/>
                  <a:t>世代数</a:t>
                </a:r>
              </a:p>
            </c:rich>
          </c:tx>
          <c:layout>
            <c:manualLayout>
              <c:xMode val="edge"/>
              <c:yMode val="edge"/>
              <c:x val="0.89921937882764658"/>
              <c:y val="0.84028717320261448"/>
            </c:manualLayout>
          </c:layout>
          <c:overlay val="0"/>
        </c:title>
        <c:majorTickMark val="out"/>
        <c:minorTickMark val="none"/>
        <c:tickLblPos val="nextTo"/>
        <c:crossAx val="214666488"/>
        <c:crosses val="autoZero"/>
      </c:serAx>
    </c:plotArea>
    <c:plotVisOnly val="1"/>
    <c:dispBlanksAs val="zero"/>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view3D>
    <c:floor>
      <c:thickness val="0"/>
    </c:floor>
    <c:sideWall>
      <c:thickness val="0"/>
    </c:sideWall>
    <c:backWall>
      <c:thickness val="0"/>
    </c:backWall>
    <c:plotArea>
      <c:layout>
        <c:manualLayout>
          <c:layoutTarget val="inner"/>
          <c:xMode val="edge"/>
          <c:yMode val="edge"/>
          <c:x val="0.10034951881014872"/>
          <c:y val="3.1659313725490197E-2"/>
          <c:w val="0.83628237095363078"/>
          <c:h val="0.86431454248366013"/>
        </c:manualLayout>
      </c:layout>
      <c:surface3DChart>
        <c:wireframe val="0"/>
        <c:ser>
          <c:idx val="0"/>
          <c:order val="0"/>
          <c:tx>
            <c:strRef>
              <c:f>Sheet1!$BC$17</c:f>
              <c:strCache>
                <c:ptCount val="1"/>
                <c:pt idx="0">
                  <c:v>200</c:v>
                </c:pt>
              </c:strCache>
            </c:strRef>
          </c:tx>
          <c:cat>
            <c:numRef>
              <c:f>Sheet1!$BB$18:$BB$28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Sheet1!$BC$18:$BC$28</c:f>
              <c:numCache>
                <c:formatCode>General</c:formatCode>
                <c:ptCount val="11"/>
                <c:pt idx="0">
                  <c:v>8144</c:v>
                </c:pt>
                <c:pt idx="1">
                  <c:v>8148</c:v>
                </c:pt>
                <c:pt idx="2">
                  <c:v>8046</c:v>
                </c:pt>
                <c:pt idx="3">
                  <c:v>8091</c:v>
                </c:pt>
                <c:pt idx="4">
                  <c:v>7964</c:v>
                </c:pt>
                <c:pt idx="5">
                  <c:v>7876</c:v>
                </c:pt>
                <c:pt idx="6">
                  <c:v>7820</c:v>
                </c:pt>
                <c:pt idx="7">
                  <c:v>7603</c:v>
                </c:pt>
                <c:pt idx="8">
                  <c:v>7364</c:v>
                </c:pt>
                <c:pt idx="9">
                  <c:v>7169</c:v>
                </c:pt>
                <c:pt idx="10">
                  <c:v>7026</c:v>
                </c:pt>
              </c:numCache>
            </c:numRef>
          </c:val>
        </c:ser>
        <c:ser>
          <c:idx val="1"/>
          <c:order val="1"/>
          <c:tx>
            <c:strRef>
              <c:f>Sheet1!$BD$17</c:f>
              <c:strCache>
                <c:ptCount val="1"/>
                <c:pt idx="0">
                  <c:v>400</c:v>
                </c:pt>
              </c:strCache>
            </c:strRef>
          </c:tx>
          <c:cat>
            <c:numRef>
              <c:f>Sheet1!$BB$18:$BB$28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Sheet1!$BD$18:$BD$28</c:f>
              <c:numCache>
                <c:formatCode>General</c:formatCode>
                <c:ptCount val="11"/>
                <c:pt idx="0">
                  <c:v>10372</c:v>
                </c:pt>
                <c:pt idx="1">
                  <c:v>10471</c:v>
                </c:pt>
                <c:pt idx="2">
                  <c:v>10340</c:v>
                </c:pt>
                <c:pt idx="3">
                  <c:v>10088</c:v>
                </c:pt>
                <c:pt idx="4">
                  <c:v>9600</c:v>
                </c:pt>
                <c:pt idx="5">
                  <c:v>9219</c:v>
                </c:pt>
                <c:pt idx="6">
                  <c:v>9004</c:v>
                </c:pt>
                <c:pt idx="7">
                  <c:v>8333</c:v>
                </c:pt>
                <c:pt idx="8">
                  <c:v>7794</c:v>
                </c:pt>
                <c:pt idx="9">
                  <c:v>7469</c:v>
                </c:pt>
                <c:pt idx="10">
                  <c:v>7177</c:v>
                </c:pt>
              </c:numCache>
            </c:numRef>
          </c:val>
        </c:ser>
        <c:ser>
          <c:idx val="2"/>
          <c:order val="2"/>
          <c:tx>
            <c:strRef>
              <c:f>Sheet1!$BE$17</c:f>
              <c:strCache>
                <c:ptCount val="1"/>
                <c:pt idx="0">
                  <c:v>600</c:v>
                </c:pt>
              </c:strCache>
            </c:strRef>
          </c:tx>
          <c:cat>
            <c:numRef>
              <c:f>Sheet1!$BB$18:$BB$28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Sheet1!$BE$18:$BE$28</c:f>
              <c:numCache>
                <c:formatCode>General</c:formatCode>
                <c:ptCount val="11"/>
                <c:pt idx="0">
                  <c:v>11089</c:v>
                </c:pt>
                <c:pt idx="1">
                  <c:v>11431</c:v>
                </c:pt>
                <c:pt idx="2">
                  <c:v>11268</c:v>
                </c:pt>
                <c:pt idx="3">
                  <c:v>11211</c:v>
                </c:pt>
                <c:pt idx="4">
                  <c:v>10323</c:v>
                </c:pt>
                <c:pt idx="5">
                  <c:v>9660</c:v>
                </c:pt>
                <c:pt idx="6">
                  <c:v>9415</c:v>
                </c:pt>
                <c:pt idx="7">
                  <c:v>8714</c:v>
                </c:pt>
                <c:pt idx="8">
                  <c:v>7930</c:v>
                </c:pt>
                <c:pt idx="9">
                  <c:v>7570</c:v>
                </c:pt>
                <c:pt idx="10">
                  <c:v>7222</c:v>
                </c:pt>
              </c:numCache>
            </c:numRef>
          </c:val>
        </c:ser>
        <c:ser>
          <c:idx val="3"/>
          <c:order val="3"/>
          <c:tx>
            <c:strRef>
              <c:f>Sheet1!$BF$17</c:f>
              <c:strCache>
                <c:ptCount val="1"/>
                <c:pt idx="0">
                  <c:v>800</c:v>
                </c:pt>
              </c:strCache>
            </c:strRef>
          </c:tx>
          <c:cat>
            <c:numRef>
              <c:f>Sheet1!$BB$18:$BB$28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Sheet1!$BF$18:$BF$28</c:f>
              <c:numCache>
                <c:formatCode>General</c:formatCode>
                <c:ptCount val="11"/>
                <c:pt idx="0">
                  <c:v>11432</c:v>
                </c:pt>
                <c:pt idx="1">
                  <c:v>12015</c:v>
                </c:pt>
                <c:pt idx="2">
                  <c:v>11833</c:v>
                </c:pt>
                <c:pt idx="3">
                  <c:v>11910</c:v>
                </c:pt>
                <c:pt idx="4">
                  <c:v>10682</c:v>
                </c:pt>
                <c:pt idx="5">
                  <c:v>10280</c:v>
                </c:pt>
                <c:pt idx="6">
                  <c:v>9729</c:v>
                </c:pt>
                <c:pt idx="7">
                  <c:v>9069</c:v>
                </c:pt>
                <c:pt idx="8">
                  <c:v>8115</c:v>
                </c:pt>
                <c:pt idx="9">
                  <c:v>7618</c:v>
                </c:pt>
                <c:pt idx="10">
                  <c:v>7202</c:v>
                </c:pt>
              </c:numCache>
            </c:numRef>
          </c:val>
        </c:ser>
        <c:ser>
          <c:idx val="4"/>
          <c:order val="4"/>
          <c:tx>
            <c:strRef>
              <c:f>Sheet1!$BG$17</c:f>
              <c:strCache>
                <c:ptCount val="1"/>
                <c:pt idx="0">
                  <c:v>1000</c:v>
                </c:pt>
              </c:strCache>
            </c:strRef>
          </c:tx>
          <c:cat>
            <c:numRef>
              <c:f>Sheet1!$BB$18:$BB$28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Sheet1!$BG$18:$BG$28</c:f>
              <c:numCache>
                <c:formatCode>General</c:formatCode>
                <c:ptCount val="11"/>
                <c:pt idx="0">
                  <c:v>11751</c:v>
                </c:pt>
                <c:pt idx="1">
                  <c:v>12551</c:v>
                </c:pt>
                <c:pt idx="2">
                  <c:v>12695</c:v>
                </c:pt>
                <c:pt idx="3">
                  <c:v>12690</c:v>
                </c:pt>
                <c:pt idx="4">
                  <c:v>11467</c:v>
                </c:pt>
                <c:pt idx="5">
                  <c:v>10616</c:v>
                </c:pt>
                <c:pt idx="6">
                  <c:v>10138</c:v>
                </c:pt>
                <c:pt idx="7">
                  <c:v>9254</c:v>
                </c:pt>
                <c:pt idx="8">
                  <c:v>8091</c:v>
                </c:pt>
                <c:pt idx="9">
                  <c:v>7692</c:v>
                </c:pt>
                <c:pt idx="10">
                  <c:v>7259</c:v>
                </c:pt>
              </c:numCache>
            </c:numRef>
          </c:val>
        </c:ser>
        <c:bandFmts/>
        <c:axId val="214666096"/>
        <c:axId val="214667272"/>
        <c:axId val="215416960"/>
      </c:surface3DChart>
      <c:catAx>
        <c:axId val="214666096"/>
        <c:scaling>
          <c:orientation val="minMax"/>
        </c:scaling>
        <c:delete val="0"/>
        <c:axPos val="b"/>
        <c:title>
          <c:tx>
            <c:rich>
              <a:bodyPr/>
              <a:lstStyle/>
              <a:p>
                <a:pPr>
                  <a:defRPr/>
                </a:pPr>
                <a:r>
                  <a:rPr lang="ja-JP" altLang="en-US"/>
                  <a:t>制約密度 </a:t>
                </a:r>
                <a:r>
                  <a:rPr lang="en-US" altLang="ja-JP" i="1"/>
                  <a:t>d</a:t>
                </a:r>
                <a:endParaRPr lang="ja-JP" altLang="en-US" i="1"/>
              </a:p>
            </c:rich>
          </c:tx>
          <c:layout>
            <c:manualLayout>
              <c:xMode val="edge"/>
              <c:yMode val="edge"/>
              <c:x val="0.76246609798775156"/>
              <c:y val="0.89627614379084963"/>
            </c:manualLayout>
          </c:layout>
          <c:overlay val="0"/>
        </c:title>
        <c:numFmt formatCode="General" sourceLinked="1"/>
        <c:majorTickMark val="out"/>
        <c:minorTickMark val="none"/>
        <c:tickLblPos val="nextTo"/>
        <c:crossAx val="214667272"/>
        <c:crosses val="autoZero"/>
        <c:auto val="1"/>
        <c:lblAlgn val="ctr"/>
        <c:lblOffset val="100"/>
        <c:noMultiLvlLbl val="0"/>
      </c:catAx>
      <c:valAx>
        <c:axId val="214667272"/>
        <c:scaling>
          <c:orientation val="minMax"/>
          <c:max val="13000"/>
          <c:min val="5000"/>
        </c:scaling>
        <c:delete val="0"/>
        <c:axPos val="l"/>
        <c:majorGridlines/>
        <c:title>
          <c:tx>
            <c:rich>
              <a:bodyPr rot="-5400000" vert="horz"/>
              <a:lstStyle/>
              <a:p>
                <a:pPr>
                  <a:defRPr/>
                </a:pPr>
                <a:r>
                  <a:rPr lang="ja-JP" altLang="en-US"/>
                  <a:t>探索コスト</a:t>
                </a:r>
              </a:p>
            </c:rich>
          </c:tx>
          <c:layout>
            <c:manualLayout>
              <c:xMode val="edge"/>
              <c:yMode val="edge"/>
              <c:x val="0"/>
              <c:y val="0.33806781045751633"/>
            </c:manualLayout>
          </c:layout>
          <c:overlay val="0"/>
        </c:title>
        <c:numFmt formatCode="General" sourceLinked="1"/>
        <c:majorTickMark val="out"/>
        <c:minorTickMark val="none"/>
        <c:tickLblPos val="nextTo"/>
        <c:crossAx val="214666096"/>
        <c:crosses val="autoZero"/>
        <c:crossBetween val="midCat"/>
        <c:majorUnit val="1000"/>
      </c:valAx>
      <c:serAx>
        <c:axId val="215416960"/>
        <c:scaling>
          <c:orientation val="minMax"/>
        </c:scaling>
        <c:delete val="0"/>
        <c:axPos val="b"/>
        <c:title>
          <c:tx>
            <c:rich>
              <a:bodyPr rot="0" vert="horz"/>
              <a:lstStyle/>
              <a:p>
                <a:pPr>
                  <a:defRPr/>
                </a:pPr>
                <a:r>
                  <a:rPr lang="ja-JP" altLang="en-US"/>
                  <a:t>世代数</a:t>
                </a:r>
              </a:p>
            </c:rich>
          </c:tx>
          <c:layout>
            <c:manualLayout>
              <c:xMode val="edge"/>
              <c:yMode val="edge"/>
              <c:x val="0.89966666666666661"/>
              <c:y val="0.84088112745098043"/>
            </c:manualLayout>
          </c:layout>
          <c:overlay val="0"/>
        </c:title>
        <c:majorTickMark val="out"/>
        <c:minorTickMark val="none"/>
        <c:tickLblPos val="nextTo"/>
        <c:crossAx val="214667272"/>
        <c:crosses val="autoZero"/>
      </c:serAx>
    </c:plotArea>
    <c:plotVisOnly val="1"/>
    <c:dispBlanksAs val="zero"/>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view3D>
    <c:floor>
      <c:thickness val="0"/>
    </c:floor>
    <c:sideWall>
      <c:thickness val="0"/>
    </c:sideWall>
    <c:backWall>
      <c:thickness val="0"/>
    </c:backWall>
    <c:plotArea>
      <c:layout>
        <c:manualLayout>
          <c:layoutTarget val="inner"/>
          <c:xMode val="edge"/>
          <c:yMode val="edge"/>
          <c:x val="0.10034951881014872"/>
          <c:y val="3.1659313725490197E-2"/>
          <c:w val="0.83628237095363078"/>
          <c:h val="0.86431454248366013"/>
        </c:manualLayout>
      </c:layout>
      <c:surface3DChart>
        <c:wireframe val="0"/>
        <c:ser>
          <c:idx val="0"/>
          <c:order val="0"/>
          <c:tx>
            <c:strRef>
              <c:f>Sheet1!$BK$17</c:f>
              <c:strCache>
                <c:ptCount val="1"/>
                <c:pt idx="0">
                  <c:v>200</c:v>
                </c:pt>
              </c:strCache>
            </c:strRef>
          </c:tx>
          <c:cat>
            <c:numRef>
              <c:f>Sheet1!$BJ$18:$BJ$28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Sheet1!$BK$18:$BK$28</c:f>
              <c:numCache>
                <c:formatCode>General</c:formatCode>
                <c:ptCount val="11"/>
                <c:pt idx="0">
                  <c:v>6992</c:v>
                </c:pt>
                <c:pt idx="1">
                  <c:v>7009</c:v>
                </c:pt>
                <c:pt idx="2">
                  <c:v>6868</c:v>
                </c:pt>
                <c:pt idx="3">
                  <c:v>6905</c:v>
                </c:pt>
                <c:pt idx="4">
                  <c:v>6683</c:v>
                </c:pt>
                <c:pt idx="5">
                  <c:v>6636</c:v>
                </c:pt>
                <c:pt idx="6">
                  <c:v>6498</c:v>
                </c:pt>
                <c:pt idx="7">
                  <c:v>6284</c:v>
                </c:pt>
                <c:pt idx="8">
                  <c:v>6000</c:v>
                </c:pt>
                <c:pt idx="9">
                  <c:v>5792</c:v>
                </c:pt>
                <c:pt idx="10">
                  <c:v>5573</c:v>
                </c:pt>
              </c:numCache>
            </c:numRef>
          </c:val>
        </c:ser>
        <c:ser>
          <c:idx val="1"/>
          <c:order val="1"/>
          <c:tx>
            <c:strRef>
              <c:f>Sheet1!$BL$17</c:f>
              <c:strCache>
                <c:ptCount val="1"/>
                <c:pt idx="0">
                  <c:v>400</c:v>
                </c:pt>
              </c:strCache>
            </c:strRef>
          </c:tx>
          <c:cat>
            <c:numRef>
              <c:f>Sheet1!$BJ$18:$BJ$28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Sheet1!$BL$18:$BL$28</c:f>
              <c:numCache>
                <c:formatCode>General</c:formatCode>
                <c:ptCount val="11"/>
                <c:pt idx="0">
                  <c:v>8100</c:v>
                </c:pt>
                <c:pt idx="1">
                  <c:v>8438</c:v>
                </c:pt>
                <c:pt idx="2">
                  <c:v>8457</c:v>
                </c:pt>
                <c:pt idx="3">
                  <c:v>8294</c:v>
                </c:pt>
                <c:pt idx="4">
                  <c:v>7846</c:v>
                </c:pt>
                <c:pt idx="5">
                  <c:v>7573</c:v>
                </c:pt>
                <c:pt idx="6">
                  <c:v>7419</c:v>
                </c:pt>
                <c:pt idx="7">
                  <c:v>6775</c:v>
                </c:pt>
                <c:pt idx="8">
                  <c:v>6317</c:v>
                </c:pt>
                <c:pt idx="9">
                  <c:v>5991</c:v>
                </c:pt>
                <c:pt idx="10">
                  <c:v>5717</c:v>
                </c:pt>
              </c:numCache>
            </c:numRef>
          </c:val>
        </c:ser>
        <c:ser>
          <c:idx val="2"/>
          <c:order val="2"/>
          <c:tx>
            <c:strRef>
              <c:f>Sheet1!$BM$17</c:f>
              <c:strCache>
                <c:ptCount val="1"/>
                <c:pt idx="0">
                  <c:v>600</c:v>
                </c:pt>
              </c:strCache>
            </c:strRef>
          </c:tx>
          <c:cat>
            <c:numRef>
              <c:f>Sheet1!$BJ$18:$BJ$28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Sheet1!$BM$18:$BM$28</c:f>
              <c:numCache>
                <c:formatCode>General</c:formatCode>
                <c:ptCount val="11"/>
                <c:pt idx="0">
                  <c:v>8613</c:v>
                </c:pt>
                <c:pt idx="1">
                  <c:v>9316</c:v>
                </c:pt>
                <c:pt idx="2">
                  <c:v>9181</c:v>
                </c:pt>
                <c:pt idx="3">
                  <c:v>9359</c:v>
                </c:pt>
                <c:pt idx="4">
                  <c:v>8678</c:v>
                </c:pt>
                <c:pt idx="5">
                  <c:v>8186</c:v>
                </c:pt>
                <c:pt idx="6">
                  <c:v>7928</c:v>
                </c:pt>
                <c:pt idx="7">
                  <c:v>7242</c:v>
                </c:pt>
                <c:pt idx="8">
                  <c:v>6438</c:v>
                </c:pt>
                <c:pt idx="9">
                  <c:v>6014</c:v>
                </c:pt>
                <c:pt idx="10">
                  <c:v>5775</c:v>
                </c:pt>
              </c:numCache>
            </c:numRef>
          </c:val>
        </c:ser>
        <c:ser>
          <c:idx val="3"/>
          <c:order val="3"/>
          <c:tx>
            <c:strRef>
              <c:f>Sheet1!$BN$17</c:f>
              <c:strCache>
                <c:ptCount val="1"/>
                <c:pt idx="0">
                  <c:v>800</c:v>
                </c:pt>
              </c:strCache>
            </c:strRef>
          </c:tx>
          <c:cat>
            <c:numRef>
              <c:f>Sheet1!$BJ$18:$BJ$28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Sheet1!$BN$18:$BN$28</c:f>
              <c:numCache>
                <c:formatCode>General</c:formatCode>
                <c:ptCount val="11"/>
                <c:pt idx="0">
                  <c:v>9023</c:v>
                </c:pt>
                <c:pt idx="1">
                  <c:v>9859</c:v>
                </c:pt>
                <c:pt idx="2">
                  <c:v>9768</c:v>
                </c:pt>
                <c:pt idx="3">
                  <c:v>9959</c:v>
                </c:pt>
                <c:pt idx="4">
                  <c:v>9351</c:v>
                </c:pt>
                <c:pt idx="5">
                  <c:v>8825</c:v>
                </c:pt>
                <c:pt idx="6">
                  <c:v>8421</c:v>
                </c:pt>
                <c:pt idx="7">
                  <c:v>7635</c:v>
                </c:pt>
                <c:pt idx="8">
                  <c:v>6589</c:v>
                </c:pt>
                <c:pt idx="9">
                  <c:v>6172</c:v>
                </c:pt>
                <c:pt idx="10">
                  <c:v>5745</c:v>
                </c:pt>
              </c:numCache>
            </c:numRef>
          </c:val>
        </c:ser>
        <c:ser>
          <c:idx val="4"/>
          <c:order val="4"/>
          <c:tx>
            <c:strRef>
              <c:f>Sheet1!$BO$17</c:f>
              <c:strCache>
                <c:ptCount val="1"/>
                <c:pt idx="0">
                  <c:v>1000</c:v>
                </c:pt>
              </c:strCache>
            </c:strRef>
          </c:tx>
          <c:cat>
            <c:numRef>
              <c:f>Sheet1!$BJ$18:$BJ$28</c:f>
              <c:numCache>
                <c:formatCode>General</c:formatCode>
                <c:ptCount val="11"/>
                <c:pt idx="0">
                  <c:v>2</c:v>
                </c:pt>
                <c:pt idx="1">
                  <c:v>2.1</c:v>
                </c:pt>
                <c:pt idx="2">
                  <c:v>2.2000000000000002</c:v>
                </c:pt>
                <c:pt idx="3">
                  <c:v>2.2999999999999998</c:v>
                </c:pt>
                <c:pt idx="4">
                  <c:v>2.4</c:v>
                </c:pt>
                <c:pt idx="5">
                  <c:v>2.5</c:v>
                </c:pt>
                <c:pt idx="6">
                  <c:v>2.6</c:v>
                </c:pt>
                <c:pt idx="7">
                  <c:v>2.7</c:v>
                </c:pt>
                <c:pt idx="8">
                  <c:v>2.8</c:v>
                </c:pt>
                <c:pt idx="9">
                  <c:v>2.9</c:v>
                </c:pt>
                <c:pt idx="10">
                  <c:v>3</c:v>
                </c:pt>
              </c:numCache>
            </c:numRef>
          </c:cat>
          <c:val>
            <c:numRef>
              <c:f>Sheet1!$BO$18:$BO$28</c:f>
              <c:numCache>
                <c:formatCode>General</c:formatCode>
                <c:ptCount val="11"/>
                <c:pt idx="0">
                  <c:v>9189</c:v>
                </c:pt>
                <c:pt idx="1">
                  <c:v>10286</c:v>
                </c:pt>
                <c:pt idx="2">
                  <c:v>10715</c:v>
                </c:pt>
                <c:pt idx="3">
                  <c:v>10654</c:v>
                </c:pt>
                <c:pt idx="4">
                  <c:v>9744</c:v>
                </c:pt>
                <c:pt idx="5">
                  <c:v>9158</c:v>
                </c:pt>
                <c:pt idx="6">
                  <c:v>8629</c:v>
                </c:pt>
                <c:pt idx="7">
                  <c:v>7943</c:v>
                </c:pt>
                <c:pt idx="8">
                  <c:v>6721</c:v>
                </c:pt>
                <c:pt idx="9">
                  <c:v>6252</c:v>
                </c:pt>
                <c:pt idx="10">
                  <c:v>5766</c:v>
                </c:pt>
              </c:numCache>
            </c:numRef>
          </c:val>
        </c:ser>
        <c:bandFmts/>
        <c:axId val="214671584"/>
        <c:axId val="214668840"/>
        <c:axId val="216109864"/>
      </c:surface3DChart>
      <c:catAx>
        <c:axId val="214671584"/>
        <c:scaling>
          <c:orientation val="minMax"/>
        </c:scaling>
        <c:delete val="0"/>
        <c:axPos val="b"/>
        <c:title>
          <c:tx>
            <c:rich>
              <a:bodyPr/>
              <a:lstStyle/>
              <a:p>
                <a:pPr>
                  <a:defRPr/>
                </a:pPr>
                <a:r>
                  <a:rPr lang="ja-JP" altLang="en-US"/>
                  <a:t>制約密度 </a:t>
                </a:r>
                <a:r>
                  <a:rPr lang="en-US" altLang="ja-JP" i="1"/>
                  <a:t>d</a:t>
                </a:r>
                <a:endParaRPr lang="ja-JP" altLang="en-US" i="1"/>
              </a:p>
            </c:rich>
          </c:tx>
          <c:layout>
            <c:manualLayout>
              <c:xMode val="edge"/>
              <c:yMode val="edge"/>
              <c:x val="0.75413276465441825"/>
              <c:y val="0.89627614379084963"/>
            </c:manualLayout>
          </c:layout>
          <c:overlay val="0"/>
        </c:title>
        <c:numFmt formatCode="General" sourceLinked="1"/>
        <c:majorTickMark val="out"/>
        <c:minorTickMark val="none"/>
        <c:tickLblPos val="nextTo"/>
        <c:crossAx val="214668840"/>
        <c:crosses val="autoZero"/>
        <c:auto val="1"/>
        <c:lblAlgn val="ctr"/>
        <c:lblOffset val="100"/>
        <c:noMultiLvlLbl val="0"/>
      </c:catAx>
      <c:valAx>
        <c:axId val="214668840"/>
        <c:scaling>
          <c:orientation val="minMax"/>
          <c:max val="11000"/>
          <c:min val="5000"/>
        </c:scaling>
        <c:delete val="0"/>
        <c:axPos val="l"/>
        <c:majorGridlines/>
        <c:title>
          <c:tx>
            <c:rich>
              <a:bodyPr rot="-5400000" vert="horz"/>
              <a:lstStyle/>
              <a:p>
                <a:pPr>
                  <a:defRPr/>
                </a:pPr>
                <a:r>
                  <a:rPr lang="ja-JP" altLang="en-US"/>
                  <a:t>探索コスト</a:t>
                </a:r>
              </a:p>
            </c:rich>
          </c:tx>
          <c:layout>
            <c:manualLayout>
              <c:xMode val="edge"/>
              <c:yMode val="edge"/>
              <c:x val="7.0209973753280813E-4"/>
              <c:y val="0.33806781045751633"/>
            </c:manualLayout>
          </c:layout>
          <c:overlay val="0"/>
        </c:title>
        <c:numFmt formatCode="General" sourceLinked="1"/>
        <c:majorTickMark val="out"/>
        <c:minorTickMark val="none"/>
        <c:tickLblPos val="nextTo"/>
        <c:crossAx val="214671584"/>
        <c:crosses val="autoZero"/>
        <c:crossBetween val="midCat"/>
        <c:majorUnit val="1000"/>
      </c:valAx>
      <c:serAx>
        <c:axId val="216109864"/>
        <c:scaling>
          <c:orientation val="minMax"/>
        </c:scaling>
        <c:delete val="0"/>
        <c:axPos val="b"/>
        <c:title>
          <c:tx>
            <c:rich>
              <a:bodyPr rot="0" vert="horz"/>
              <a:lstStyle/>
              <a:p>
                <a:pPr>
                  <a:defRPr/>
                </a:pPr>
                <a:r>
                  <a:rPr lang="ja-JP" altLang="en-US"/>
                  <a:t>世代数</a:t>
                </a:r>
              </a:p>
            </c:rich>
          </c:tx>
          <c:layout>
            <c:manualLayout>
              <c:xMode val="edge"/>
              <c:yMode val="edge"/>
              <c:x val="0.89689938757655296"/>
              <c:y val="0.84088112745098043"/>
            </c:manualLayout>
          </c:layout>
          <c:overlay val="0"/>
        </c:title>
        <c:majorTickMark val="out"/>
        <c:minorTickMark val="none"/>
        <c:tickLblPos val="nextTo"/>
        <c:crossAx val="214668840"/>
        <c:crosses val="autoZero"/>
      </c:serAx>
    </c:plotArea>
    <c:plotVisOnly val="1"/>
    <c:dispBlanksAs val="zero"/>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8B717-49CE-4348-922C-63FFEA78C728}" type="datetimeFigureOut">
              <a:rPr kumimoji="1" lang="ja-JP" altLang="en-US" smtClean="0"/>
              <a:t>2016/12/21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C8DB3-A651-4791-833F-593DE26F4340}" type="slidenum">
              <a:rPr kumimoji="1" lang="ja-JP" altLang="en-US" smtClean="0"/>
              <a:t>‹#›</a:t>
            </a:fld>
            <a:endParaRPr kumimoji="1" lang="ja-JP" altLang="en-US"/>
          </a:p>
        </p:txBody>
      </p:sp>
    </p:spTree>
    <p:extLst>
      <p:ext uri="{BB962C8B-B14F-4D97-AF65-F5344CB8AC3E}">
        <p14:creationId xmlns:p14="http://schemas.microsoft.com/office/powerpoint/2010/main" val="771167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“タイトル”と題しまして，水野研究室増金拓弥が発表します．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1</a:t>
            </a:fld>
            <a:endParaRPr kumimoji="1" lang="ja-JP" altLang="en-US"/>
          </a:p>
        </p:txBody>
      </p:sp>
    </p:spTree>
    <p:extLst>
      <p:ext uri="{BB962C8B-B14F-4D97-AF65-F5344CB8AC3E}">
        <p14:creationId xmlns:p14="http://schemas.microsoft.com/office/powerpoint/2010/main" val="2364808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5E47</a:t>
            </a:r>
            <a:endParaRPr kumimoji="1" lang="ja-JP" altLang="en-US" dirty="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13</a:t>
            </a:fld>
            <a:endParaRPr kumimoji="1" lang="ja-JP" altLang="en-US"/>
          </a:p>
        </p:txBody>
      </p:sp>
    </p:spTree>
    <p:extLst>
      <p:ext uri="{BB962C8B-B14F-4D97-AF65-F5344CB8AC3E}">
        <p14:creationId xmlns:p14="http://schemas.microsoft.com/office/powerpoint/2010/main" val="3279581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これは，無向グラフ中の各頂点を，隣接する頂点同士が同じ色にならないように</a:t>
            </a:r>
            <a:r>
              <a:rPr kumimoji="1" lang="en-US" altLang="ja-JP" dirty="0" smtClean="0"/>
              <a:t>3</a:t>
            </a:r>
            <a:r>
              <a:rPr kumimoji="1" lang="ja-JP" altLang="en-US" dirty="0" err="1" smtClean="0"/>
              <a:t>つの</a:t>
            </a:r>
            <a:r>
              <a:rPr kumimoji="1" lang="ja-JP" altLang="en-US" dirty="0" smtClean="0"/>
              <a:t>色で塗れるかを判定する問題です．</a:t>
            </a:r>
            <a:endParaRPr kumimoji="1" lang="en-US" altLang="ja-JP" dirty="0" smtClean="0"/>
          </a:p>
          <a:p>
            <a:endParaRPr kumimoji="1" lang="en-US" altLang="ja-JP" dirty="0" smtClean="0"/>
          </a:p>
          <a:p>
            <a:r>
              <a:rPr kumimoji="1" lang="en-US" altLang="ja-JP" dirty="0" smtClean="0"/>
              <a:t>8/5=1.6</a:t>
            </a:r>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3</a:t>
            </a:fld>
            <a:endParaRPr kumimoji="1" lang="ja-JP" altLang="en-US"/>
          </a:p>
        </p:txBody>
      </p:sp>
    </p:spTree>
    <p:extLst>
      <p:ext uri="{BB962C8B-B14F-4D97-AF65-F5344CB8AC3E}">
        <p14:creationId xmlns:p14="http://schemas.microsoft.com/office/powerpoint/2010/main" val="2832542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本研究の提案手法は</a:t>
            </a:r>
            <a:r>
              <a:rPr kumimoji="1" lang="en-US" altLang="ja-JP" dirty="0" smtClean="0"/>
              <a:t>Ant Colony Optimization</a:t>
            </a:r>
            <a:r>
              <a:rPr kumimoji="1" lang="ja-JP" altLang="en-US" dirty="0" smtClean="0"/>
              <a:t>というメタヒューリスティクスに基づいています．</a:t>
            </a:r>
            <a:endParaRPr kumimoji="1" lang="en-US" altLang="ja-JP" dirty="0" smtClean="0"/>
          </a:p>
          <a:p>
            <a:r>
              <a:rPr kumimoji="1" lang="ja-JP" altLang="en-US" dirty="0" smtClean="0"/>
              <a:t>他の蟻はフェロモンに従って</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4</a:t>
            </a:fld>
            <a:endParaRPr kumimoji="1" lang="ja-JP" altLang="en-US"/>
          </a:p>
        </p:txBody>
      </p:sp>
    </p:spTree>
    <p:extLst>
      <p:ext uri="{BB962C8B-B14F-4D97-AF65-F5344CB8AC3E}">
        <p14:creationId xmlns:p14="http://schemas.microsoft.com/office/powerpoint/2010/main" val="404870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それぞれの蟻が１つの解候補を持ちます．</a:t>
            </a:r>
            <a:endParaRPr kumimoji="1" lang="en-US" altLang="ja-JP" dirty="0" smtClean="0"/>
          </a:p>
          <a:p>
            <a:endParaRPr kumimoji="1" lang="en-US" altLang="ja-JP" dirty="0" smtClean="0"/>
          </a:p>
          <a:p>
            <a:r>
              <a:rPr kumimoji="1" lang="ja-JP" altLang="en-US" dirty="0" smtClean="0"/>
              <a:t>ここで更新されたフェロモングラフを参考に，次の世代の蟻は解候補を構築していきます．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5</a:t>
            </a:fld>
            <a:endParaRPr kumimoji="1" lang="ja-JP" altLang="en-US"/>
          </a:p>
        </p:txBody>
      </p:sp>
    </p:spTree>
    <p:extLst>
      <p:ext uri="{BB962C8B-B14F-4D97-AF65-F5344CB8AC3E}">
        <p14:creationId xmlns:p14="http://schemas.microsoft.com/office/powerpoint/2010/main" val="281438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本研究では，提案手法の比較対象として，</a:t>
            </a:r>
            <a:r>
              <a:rPr kumimoji="1" lang="en-US" altLang="ja-JP" dirty="0" smtClean="0"/>
              <a:t>Ant System</a:t>
            </a:r>
            <a:r>
              <a:rPr kumimoji="1" lang="ja-JP" altLang="en-US" dirty="0" smtClean="0"/>
              <a:t>を改良したものである</a:t>
            </a:r>
            <a:r>
              <a:rPr kumimoji="1" lang="en-US" altLang="ja-JP" dirty="0" smtClean="0"/>
              <a:t>cunning Ant System</a:t>
            </a:r>
            <a:r>
              <a:rPr kumimoji="1" lang="ja-JP" altLang="en-US" dirty="0" smtClean="0"/>
              <a:t>というものも用います．</a:t>
            </a:r>
            <a:endParaRPr kumimoji="1" lang="en-US" altLang="ja-JP" dirty="0" smtClean="0"/>
          </a:p>
          <a:p>
            <a:endParaRPr kumimoji="1" lang="en-US" altLang="ja-JP" dirty="0" smtClean="0"/>
          </a:p>
          <a:p>
            <a:r>
              <a:rPr kumimoji="1" lang="ja-JP" altLang="en-US" dirty="0" smtClean="0"/>
              <a:t>この継承により，探索時間の短縮や，前の世代が持っていた有効な部分解の利用ができます．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6</a:t>
            </a:fld>
            <a:endParaRPr kumimoji="1" lang="ja-JP" altLang="en-US"/>
          </a:p>
        </p:txBody>
      </p:sp>
    </p:spTree>
    <p:extLst>
      <p:ext uri="{BB962C8B-B14F-4D97-AF65-F5344CB8AC3E}">
        <p14:creationId xmlns:p14="http://schemas.microsoft.com/office/powerpoint/2010/main" val="357597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従来手法は，フェロモングラフを更新する際に集団の中で最も良い解候補１つだけを用います．</a:t>
            </a:r>
            <a:endParaRPr kumimoji="1" lang="en-US" altLang="ja-JP" dirty="0" smtClean="0"/>
          </a:p>
          <a:p>
            <a:endParaRPr kumimoji="1" lang="en-US" altLang="ja-JP" dirty="0" smtClean="0"/>
          </a:p>
          <a:p>
            <a:r>
              <a:rPr kumimoji="1" lang="ja-JP" altLang="en-US" dirty="0" smtClean="0"/>
              <a:t>本手法は，ネガティブフェロモンを避けつつ通常のフェロモンに近づくような探索を行うことで，従来の手法より効率的な探索を目的としています．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7</a:t>
            </a:fld>
            <a:endParaRPr kumimoji="1" lang="ja-JP" altLang="en-US"/>
          </a:p>
        </p:txBody>
      </p:sp>
    </p:spTree>
    <p:extLst>
      <p:ext uri="{BB962C8B-B14F-4D97-AF65-F5344CB8AC3E}">
        <p14:creationId xmlns:p14="http://schemas.microsoft.com/office/powerpoint/2010/main" val="64851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値を割当てる際にネガティブフェロモンを考慮することで，探索がより効率的になると思われます．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8</a:t>
            </a:fld>
            <a:endParaRPr kumimoji="1" lang="ja-JP" altLang="en-US"/>
          </a:p>
        </p:txBody>
      </p:sp>
    </p:spTree>
    <p:extLst>
      <p:ext uri="{BB962C8B-B14F-4D97-AF65-F5344CB8AC3E}">
        <p14:creationId xmlns:p14="http://schemas.microsoft.com/office/powerpoint/2010/main" val="160585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5E47</a:t>
            </a:r>
          </a:p>
          <a:p>
            <a:r>
              <a:rPr kumimoji="1" lang="ja-JP" altLang="en-US" dirty="0" smtClean="0"/>
              <a:t>全て解が存在するもの</a:t>
            </a:r>
            <a:endParaRPr kumimoji="1" lang="en-US" altLang="ja-JP" dirty="0" smtClean="0"/>
          </a:p>
          <a:p>
            <a:r>
              <a:rPr kumimoji="1" lang="ja-JP" altLang="en-US" dirty="0" smtClean="0"/>
              <a:t>千百問</a:t>
            </a:r>
            <a:endParaRPr kumimoji="1" lang="en-US" altLang="ja-JP" dirty="0" smtClean="0"/>
          </a:p>
          <a:p>
            <a:r>
              <a:rPr kumimoji="1" lang="ja-JP" altLang="en-US" dirty="0" smtClean="0"/>
              <a:t>最大の解候補数は</a:t>
            </a:r>
            <a:r>
              <a:rPr kumimoji="1" lang="en-US" altLang="ja-JP" dirty="0" smtClean="0"/>
              <a:t>10000~50000</a:t>
            </a:r>
            <a:endParaRPr kumimoji="1" lang="ja-JP" altLang="en-US" dirty="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9</a:t>
            </a:fld>
            <a:endParaRPr kumimoji="1" lang="ja-JP" altLang="en-US"/>
          </a:p>
        </p:txBody>
      </p:sp>
    </p:spTree>
    <p:extLst>
      <p:ext uri="{BB962C8B-B14F-4D97-AF65-F5344CB8AC3E}">
        <p14:creationId xmlns:p14="http://schemas.microsoft.com/office/powerpoint/2010/main" val="4123245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0BC8DB3-A651-4791-833F-593DE26F4340}" type="slidenum">
              <a:rPr kumimoji="1" lang="ja-JP" altLang="en-US" smtClean="0"/>
              <a:t>11</a:t>
            </a:fld>
            <a:endParaRPr kumimoji="1" lang="ja-JP" altLang="en-US"/>
          </a:p>
        </p:txBody>
      </p:sp>
    </p:spTree>
    <p:extLst>
      <p:ext uri="{BB962C8B-B14F-4D97-AF65-F5344CB8AC3E}">
        <p14:creationId xmlns:p14="http://schemas.microsoft.com/office/powerpoint/2010/main" val="392656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grpSp>
        <p:nvGrpSpPr>
          <p:cNvPr id="3" name="グループ化 2"/>
          <p:cNvGrpSpPr/>
          <p:nvPr/>
        </p:nvGrpSpPr>
        <p:grpSpPr>
          <a:xfrm>
            <a:off x="-3461" y="0"/>
            <a:ext cx="9147461"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9526" y="5715017"/>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685800" y="2130425"/>
            <a:ext cx="77724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371600" y="3886200"/>
            <a:ext cx="64008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C3303BDF-1D75-4EF2-8C98-734A1A83E381}" type="datetimeFigureOut">
              <a:rPr kumimoji="1" lang="ja-JP" altLang="en-US" smtClean="0"/>
              <a:t>2016/12/20</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667E8906-02F7-4CEF-B9BA-DC64DA7B8B95}"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3306482" y="2907281"/>
            <a:ext cx="6855280" cy="1038095"/>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42908" y="0"/>
            <a:ext cx="7072362"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7143768" y="274640"/>
            <a:ext cx="1543032"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590075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9526" y="4295805"/>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9144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722313" y="5286388"/>
            <a:ext cx="77724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286124"/>
            <a:ext cx="77724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C3303BDF-1D75-4EF2-8C98-734A1A83E381}" type="datetimeFigureOut">
              <a:rPr kumimoji="1" lang="ja-JP" altLang="en-US" smtClean="0"/>
              <a:t>2016/12/20</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8258202"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1571613"/>
            <a:ext cx="5111750"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2" y="1571613"/>
            <a:ext cx="3008313"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3461" y="0"/>
            <a:ext cx="9147461"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8"/>
            <a:ext cx="9144000" cy="1430123"/>
          </a:xfrm>
          <a:prstGeom prst="rect">
            <a:avLst/>
          </a:prstGeom>
          <a:noFill/>
          <a:ln>
            <a:noFill/>
          </a:ln>
        </p:spPr>
      </p:pic>
      <p:sp>
        <p:nvSpPr>
          <p:cNvPr id="15" name="正方形/長方形 14"/>
          <p:cNvSpPr/>
          <p:nvPr/>
        </p:nvSpPr>
        <p:spPr bwMode="auto">
          <a:xfrm>
            <a:off x="0" y="3857628"/>
            <a:ext cx="9144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1792288" y="4800600"/>
            <a:ext cx="54864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792288" y="612775"/>
            <a:ext cx="54864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3303BDF-1D75-4EF2-8C98-734A1A83E381}" type="datetimeFigureOut">
              <a:rPr kumimoji="1" lang="ja-JP" altLang="en-US" smtClean="0"/>
              <a:t>2016/12/20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7E8906-02F7-4CEF-B9BA-DC64DA7B8B95}"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2" y="714356"/>
            <a:ext cx="9143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9144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428596" y="214290"/>
            <a:ext cx="82296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457200" y="1500175"/>
            <a:ext cx="82296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rgbClr val="080808"/>
                </a:solidFill>
              </a:defRPr>
            </a:lvl1pPr>
          </a:lstStyle>
          <a:p>
            <a:fld id="{C3303BDF-1D75-4EF2-8C98-734A1A83E381}" type="datetimeFigureOut">
              <a:rPr kumimoji="1" lang="ja-JP" altLang="en-US" smtClean="0"/>
              <a:t>2016/12/20</a:t>
            </a:fld>
            <a:endParaRPr kumimoji="1" lang="ja-JP" altLang="en-US"/>
          </a:p>
        </p:txBody>
      </p:sp>
      <p:sp>
        <p:nvSpPr>
          <p:cNvPr id="4" name="フッター プレースホルダー 3"/>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rgbClr val="080808"/>
                </a:solidFill>
              </a:defRPr>
            </a:lvl1pPr>
          </a:lstStyle>
          <a:p>
            <a:fld id="{667E8906-02F7-4CEF-B9BA-DC64DA7B8B95}"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132856"/>
            <a:ext cx="7918648" cy="1470025"/>
          </a:xfrm>
        </p:spPr>
        <p:txBody>
          <a:bodyPr>
            <a:normAutofit fontScale="90000"/>
          </a:bodyPr>
          <a:lstStyle/>
          <a:p>
            <a:r>
              <a:rPr kumimoji="1" lang="ja-JP" altLang="en-US" dirty="0" smtClean="0"/>
              <a:t>複数のフェロモングラフを用いた</a:t>
            </a:r>
            <a:r>
              <a:rPr lang="en-US" altLang="ja-JP" dirty="0" smtClean="0">
                <a:latin typeface="Times New Roman" panose="02020603050405020304" pitchFamily="18" charset="0"/>
                <a:cs typeface="Times New Roman" panose="02020603050405020304" pitchFamily="18" charset="0"/>
              </a:rPr>
              <a:t>ACO</a:t>
            </a:r>
            <a:r>
              <a:rPr kumimoji="1" lang="ja-JP" altLang="en-US" dirty="0" smtClean="0"/>
              <a:t>による制約充足問題の解法</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水野研究室</a:t>
            </a:r>
            <a:endParaRPr kumimoji="1" lang="en-US" altLang="ja-JP" dirty="0" smtClean="0"/>
          </a:p>
          <a:p>
            <a:r>
              <a:rPr lang="ja-JP" altLang="en-US" dirty="0"/>
              <a:t>増</a:t>
            </a:r>
            <a:r>
              <a:rPr lang="ja-JP" altLang="en-US" dirty="0" smtClean="0"/>
              <a:t>金拓弥</a:t>
            </a:r>
            <a:endParaRPr kumimoji="1" lang="ja-JP" altLang="en-US" dirty="0"/>
          </a:p>
        </p:txBody>
      </p:sp>
    </p:spTree>
    <p:extLst>
      <p:ext uri="{BB962C8B-B14F-4D97-AF65-F5344CB8AC3E}">
        <p14:creationId xmlns:p14="http://schemas.microsoft.com/office/powerpoint/2010/main" val="412625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kumimoji="1" lang="ja-JP" altLang="en-US" dirty="0" smtClean="0"/>
              <a:t>実験結果 </a:t>
            </a:r>
            <a:r>
              <a:rPr lang="en-US" altLang="ja-JP" dirty="0" smtClean="0">
                <a:latin typeface="Times New Roman" panose="02020603050405020304" pitchFamily="18" charset="0"/>
                <a:cs typeface="Times New Roman" panose="02020603050405020304" pitchFamily="18" charset="0"/>
              </a:rPr>
              <a:t>1/2</a:t>
            </a:r>
            <a:br>
              <a:rPr lang="en-US" altLang="ja-JP" dirty="0" smtClean="0">
                <a:latin typeface="Times New Roman" panose="02020603050405020304" pitchFamily="18" charset="0"/>
                <a:cs typeface="Times New Roman" panose="02020603050405020304" pitchFamily="18" charset="0"/>
              </a:rPr>
            </a:br>
            <a:r>
              <a:rPr kumimoji="1" lang="en-US" altLang="ja-JP" dirty="0" smtClean="0"/>
              <a:t>(</a:t>
            </a:r>
            <a:r>
              <a:rPr kumimoji="1" lang="ja-JP" altLang="en-US" dirty="0" smtClean="0"/>
              <a:t>探索成功率</a:t>
            </a:r>
            <a:r>
              <a:rPr kumimoji="1" lang="en-US" altLang="ja-JP" dirty="0" smtClean="0"/>
              <a:t>)</a:t>
            </a:r>
            <a:endParaRPr kumimoji="1" lang="ja-JP" altLang="en-US" dirty="0"/>
          </a:p>
        </p:txBody>
      </p:sp>
      <p:graphicFrame>
        <p:nvGraphicFramePr>
          <p:cNvPr id="3" name="グラフ 2"/>
          <p:cNvGraphicFramePr>
            <a:graphicFrameLocks/>
          </p:cNvGraphicFramePr>
          <p:nvPr>
            <p:extLst>
              <p:ext uri="{D42A27DB-BD31-4B8C-83A1-F6EECF244321}">
                <p14:modId xmlns:p14="http://schemas.microsoft.com/office/powerpoint/2010/main" val="1022064257"/>
              </p:ext>
            </p:extLst>
          </p:nvPr>
        </p:nvGraphicFramePr>
        <p:xfrm>
          <a:off x="0" y="1440000"/>
          <a:ext cx="4572000" cy="24482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グラフ 3"/>
          <p:cNvGraphicFramePr>
            <a:graphicFrameLocks/>
          </p:cNvGraphicFramePr>
          <p:nvPr>
            <p:extLst>
              <p:ext uri="{D42A27DB-BD31-4B8C-83A1-F6EECF244321}">
                <p14:modId xmlns:p14="http://schemas.microsoft.com/office/powerpoint/2010/main" val="4243031103"/>
              </p:ext>
            </p:extLst>
          </p:nvPr>
        </p:nvGraphicFramePr>
        <p:xfrm>
          <a:off x="4572000" y="1440000"/>
          <a:ext cx="4572000" cy="24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p:cNvGraphicFramePr>
            <a:graphicFrameLocks/>
          </p:cNvGraphicFramePr>
          <p:nvPr>
            <p:extLst>
              <p:ext uri="{D42A27DB-BD31-4B8C-83A1-F6EECF244321}">
                <p14:modId xmlns:p14="http://schemas.microsoft.com/office/powerpoint/2010/main" val="3819447367"/>
              </p:ext>
            </p:extLst>
          </p:nvPr>
        </p:nvGraphicFramePr>
        <p:xfrm>
          <a:off x="0" y="3888000"/>
          <a:ext cx="4572000" cy="24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p:cNvGraphicFramePr>
            <a:graphicFrameLocks/>
          </p:cNvGraphicFramePr>
          <p:nvPr>
            <p:extLst>
              <p:ext uri="{D42A27DB-BD31-4B8C-83A1-F6EECF244321}">
                <p14:modId xmlns:p14="http://schemas.microsoft.com/office/powerpoint/2010/main" val="4025697437"/>
              </p:ext>
            </p:extLst>
          </p:nvPr>
        </p:nvGraphicFramePr>
        <p:xfrm>
          <a:off x="4572000" y="3888000"/>
          <a:ext cx="4572000" cy="2448000"/>
        </p:xfrm>
        <a:graphic>
          <a:graphicData uri="http://schemas.openxmlformats.org/drawingml/2006/chart">
            <c:chart xmlns:c="http://schemas.openxmlformats.org/drawingml/2006/chart" xmlns:r="http://schemas.openxmlformats.org/officeDocument/2006/relationships" r:id="rId5"/>
          </a:graphicData>
        </a:graphic>
      </p:graphicFrame>
      <p:sp>
        <p:nvSpPr>
          <p:cNvPr id="7" name="テキスト ボックス 6"/>
          <p:cNvSpPr txBox="1"/>
          <p:nvPr/>
        </p:nvSpPr>
        <p:spPr>
          <a:xfrm>
            <a:off x="1907704" y="3733332"/>
            <a:ext cx="5089855"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AS                                                                        </a:t>
            </a:r>
            <a:r>
              <a:rPr lang="en-US" altLang="ja-JP" dirty="0" err="1" smtClean="0">
                <a:latin typeface="Times New Roman" panose="02020603050405020304" pitchFamily="18" charset="0"/>
                <a:cs typeface="Times New Roman" panose="02020603050405020304" pitchFamily="18" charset="0"/>
              </a:rPr>
              <a:t>cAS</a:t>
            </a:r>
            <a:r>
              <a:rPr lang="en-US" altLang="ja-JP" dirty="0" smtClean="0">
                <a:latin typeface="Times New Roman" panose="02020603050405020304" pitchFamily="18" charset="0"/>
                <a:cs typeface="Times New Roman" panose="02020603050405020304" pitchFamily="18" charset="0"/>
              </a:rPr>
              <a:t> </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a:off x="1775807" y="6165304"/>
            <a:ext cx="5376215"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ASNEP                                                               </a:t>
            </a:r>
            <a:r>
              <a:rPr lang="en-US" altLang="ja-JP" dirty="0" err="1" smtClean="0">
                <a:latin typeface="Times New Roman" panose="02020603050405020304" pitchFamily="18" charset="0"/>
                <a:cs typeface="Times New Roman" panose="02020603050405020304" pitchFamily="18" charset="0"/>
              </a:rPr>
              <a:t>cASNEP</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060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ja-JP" altLang="en-US" dirty="0"/>
              <a:t>実験結果 </a:t>
            </a:r>
            <a:r>
              <a:rPr lang="en-US" altLang="ja-JP" dirty="0" smtClean="0">
                <a:latin typeface="Times New Roman" panose="02020603050405020304" pitchFamily="18" charset="0"/>
                <a:cs typeface="Times New Roman" panose="02020603050405020304" pitchFamily="18" charset="0"/>
              </a:rPr>
              <a:t>2/2</a:t>
            </a:r>
            <a:r>
              <a:rPr lang="en-US" altLang="ja-JP" dirty="0">
                <a:latin typeface="Times New Roman" panose="02020603050405020304" pitchFamily="18" charset="0"/>
                <a:cs typeface="Times New Roman" panose="02020603050405020304" pitchFamily="18" charset="0"/>
              </a:rPr>
              <a:t/>
            </a:r>
            <a:br>
              <a:rPr lang="en-US" altLang="ja-JP" dirty="0">
                <a:latin typeface="Times New Roman" panose="02020603050405020304" pitchFamily="18" charset="0"/>
                <a:cs typeface="Times New Roman" panose="02020603050405020304" pitchFamily="18" charset="0"/>
              </a:rPr>
            </a:br>
            <a:r>
              <a:rPr lang="en-US" altLang="ja-JP" dirty="0" smtClean="0"/>
              <a:t>(</a:t>
            </a:r>
            <a:r>
              <a:rPr lang="ja-JP" altLang="en-US" dirty="0" smtClean="0"/>
              <a:t>探索コスト</a:t>
            </a:r>
            <a:r>
              <a:rPr lang="en-US" altLang="ja-JP" dirty="0" smtClean="0"/>
              <a:t>)</a:t>
            </a:r>
            <a:endParaRPr kumimoji="1" lang="ja-JP" altLang="en-US" dirty="0"/>
          </a:p>
        </p:txBody>
      </p:sp>
      <p:graphicFrame>
        <p:nvGraphicFramePr>
          <p:cNvPr id="3" name="グラフ 2"/>
          <p:cNvGraphicFramePr>
            <a:graphicFrameLocks/>
          </p:cNvGraphicFramePr>
          <p:nvPr>
            <p:extLst>
              <p:ext uri="{D42A27DB-BD31-4B8C-83A1-F6EECF244321}">
                <p14:modId xmlns:p14="http://schemas.microsoft.com/office/powerpoint/2010/main" val="1008667800"/>
              </p:ext>
            </p:extLst>
          </p:nvPr>
        </p:nvGraphicFramePr>
        <p:xfrm>
          <a:off x="0" y="1440000"/>
          <a:ext cx="4572000" cy="24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グラフ 3"/>
          <p:cNvGraphicFramePr>
            <a:graphicFrameLocks/>
          </p:cNvGraphicFramePr>
          <p:nvPr>
            <p:extLst>
              <p:ext uri="{D42A27DB-BD31-4B8C-83A1-F6EECF244321}">
                <p14:modId xmlns:p14="http://schemas.microsoft.com/office/powerpoint/2010/main" val="2205632472"/>
              </p:ext>
            </p:extLst>
          </p:nvPr>
        </p:nvGraphicFramePr>
        <p:xfrm>
          <a:off x="4572000" y="1440000"/>
          <a:ext cx="4572000" cy="24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グラフ 4"/>
          <p:cNvGraphicFramePr>
            <a:graphicFrameLocks/>
          </p:cNvGraphicFramePr>
          <p:nvPr>
            <p:extLst>
              <p:ext uri="{D42A27DB-BD31-4B8C-83A1-F6EECF244321}">
                <p14:modId xmlns:p14="http://schemas.microsoft.com/office/powerpoint/2010/main" val="59344794"/>
              </p:ext>
            </p:extLst>
          </p:nvPr>
        </p:nvGraphicFramePr>
        <p:xfrm>
          <a:off x="0" y="3888000"/>
          <a:ext cx="4572000" cy="244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グラフ 5"/>
          <p:cNvGraphicFramePr>
            <a:graphicFrameLocks/>
          </p:cNvGraphicFramePr>
          <p:nvPr>
            <p:extLst>
              <p:ext uri="{D42A27DB-BD31-4B8C-83A1-F6EECF244321}">
                <p14:modId xmlns:p14="http://schemas.microsoft.com/office/powerpoint/2010/main" val="1599668219"/>
              </p:ext>
            </p:extLst>
          </p:nvPr>
        </p:nvGraphicFramePr>
        <p:xfrm>
          <a:off x="4572000" y="3888000"/>
          <a:ext cx="4572000" cy="2448000"/>
        </p:xfrm>
        <a:graphic>
          <a:graphicData uri="http://schemas.openxmlformats.org/drawingml/2006/chart">
            <c:chart xmlns:c="http://schemas.openxmlformats.org/drawingml/2006/chart" xmlns:r="http://schemas.openxmlformats.org/officeDocument/2006/relationships" r:id="rId6"/>
          </a:graphicData>
        </a:graphic>
      </p:graphicFrame>
      <p:sp>
        <p:nvSpPr>
          <p:cNvPr id="8" name="テキスト ボックス 7"/>
          <p:cNvSpPr txBox="1"/>
          <p:nvPr/>
        </p:nvSpPr>
        <p:spPr>
          <a:xfrm>
            <a:off x="1907704" y="3733332"/>
            <a:ext cx="5089855"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AS                                                                        </a:t>
            </a:r>
            <a:r>
              <a:rPr lang="en-US" altLang="ja-JP" dirty="0" err="1" smtClean="0">
                <a:latin typeface="Times New Roman" panose="02020603050405020304" pitchFamily="18" charset="0"/>
                <a:cs typeface="Times New Roman" panose="02020603050405020304" pitchFamily="18" charset="0"/>
              </a:rPr>
              <a:t>cAS</a:t>
            </a:r>
            <a:r>
              <a:rPr lang="en-US" altLang="ja-JP" dirty="0" smtClean="0">
                <a:latin typeface="Times New Roman" panose="02020603050405020304" pitchFamily="18" charset="0"/>
                <a:cs typeface="Times New Roman" panose="02020603050405020304" pitchFamily="18" charset="0"/>
              </a:rPr>
              <a:t> </a:t>
            </a:r>
            <a:endParaRPr kumimoji="1" lang="ja-JP" altLang="en-US" dirty="0">
              <a:latin typeface="Times New Roman" panose="02020603050405020304" pitchFamily="18" charset="0"/>
              <a:cs typeface="Times New Roman" panose="02020603050405020304" pitchFamily="18" charset="0"/>
            </a:endParaRPr>
          </a:p>
        </p:txBody>
      </p:sp>
      <p:sp>
        <p:nvSpPr>
          <p:cNvPr id="9" name="テキスト ボックス 8"/>
          <p:cNvSpPr txBox="1"/>
          <p:nvPr/>
        </p:nvSpPr>
        <p:spPr>
          <a:xfrm>
            <a:off x="1775807" y="6165304"/>
            <a:ext cx="5376215"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ASNEP                                                               </a:t>
            </a:r>
            <a:r>
              <a:rPr lang="en-US" altLang="ja-JP" dirty="0" err="1" smtClean="0">
                <a:latin typeface="Times New Roman" panose="02020603050405020304" pitchFamily="18" charset="0"/>
                <a:cs typeface="Times New Roman" panose="02020603050405020304" pitchFamily="18" charset="0"/>
              </a:rPr>
              <a:t>cASNEP</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120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ネガティブフェロモンを用いることで，局所最適解に陥る確率を減らせる．</a:t>
            </a:r>
            <a:endParaRPr kumimoji="1" lang="en-US" altLang="ja-JP" sz="2800" dirty="0" smtClean="0"/>
          </a:p>
          <a:p>
            <a:endParaRPr kumimoji="1" lang="en-US" altLang="ja-JP" sz="2800" dirty="0" smtClean="0"/>
          </a:p>
          <a:p>
            <a:r>
              <a:rPr kumimoji="1" lang="ja-JP" altLang="en-US" sz="2800" dirty="0" smtClean="0"/>
              <a:t>ネガティブフェロモングラフに有益な情報が蓄積されるまでには</a:t>
            </a:r>
            <a:r>
              <a:rPr kumimoji="1" lang="ja-JP" altLang="en-US" sz="2800" dirty="0" smtClean="0">
                <a:solidFill>
                  <a:srgbClr val="FF0000"/>
                </a:solidFill>
              </a:rPr>
              <a:t>多くのコストがかかる</a:t>
            </a:r>
            <a:r>
              <a:rPr kumimoji="1" lang="ja-JP" altLang="en-US" sz="2800" dirty="0" smtClean="0"/>
              <a:t>．</a:t>
            </a:r>
            <a:endParaRPr kumimoji="1" lang="en-US" altLang="ja-JP" sz="2800" dirty="0" smtClean="0"/>
          </a:p>
          <a:p>
            <a:pPr lvl="1"/>
            <a:r>
              <a:rPr lang="ja-JP" altLang="en-US" sz="2400" dirty="0"/>
              <a:t>蓄積</a:t>
            </a:r>
            <a:r>
              <a:rPr lang="ja-JP" altLang="en-US" sz="2400" dirty="0" smtClean="0"/>
              <a:t>するフェロモン量を増やす．</a:t>
            </a:r>
            <a:endParaRPr kumimoji="1" lang="en-US" altLang="ja-JP" sz="2400" dirty="0" smtClean="0"/>
          </a:p>
          <a:p>
            <a:pPr lvl="1"/>
            <a:r>
              <a:rPr kumimoji="1" lang="ja-JP" altLang="en-US" sz="2400" dirty="0" smtClean="0"/>
              <a:t>参考にする解候補の数を増やす．</a:t>
            </a:r>
            <a:endParaRPr kumimoji="1" lang="ja-JP" altLang="en-US" sz="2400" dirty="0"/>
          </a:p>
        </p:txBody>
      </p:sp>
    </p:spTree>
    <p:extLst>
      <p:ext uri="{BB962C8B-B14F-4D97-AF65-F5344CB8AC3E}">
        <p14:creationId xmlns:p14="http://schemas.microsoft.com/office/powerpoint/2010/main" val="45856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latin typeface="Times New Roman" panose="02020603050405020304" pitchFamily="18" charset="0"/>
                <a:cs typeface="Times New Roman" panose="02020603050405020304" pitchFamily="18" charset="0"/>
              </a:rPr>
              <a:t>大規模</a:t>
            </a:r>
            <a:r>
              <a:rPr lang="ja-JP" altLang="en-US" sz="2800" dirty="0" smtClean="0">
                <a:latin typeface="Times New Roman" panose="02020603050405020304" pitchFamily="18" charset="0"/>
                <a:cs typeface="Times New Roman" panose="02020603050405020304" pitchFamily="18" charset="0"/>
              </a:rPr>
              <a:t>な制約充足問題を対象に，より効率的な探索方法の提案を目的とした．</a:t>
            </a:r>
            <a:endParaRPr lang="en-US" altLang="ja-JP" sz="2800" dirty="0" smtClean="0">
              <a:latin typeface="Times New Roman" panose="02020603050405020304" pitchFamily="18" charset="0"/>
              <a:cs typeface="Times New Roman" panose="02020603050405020304" pitchFamily="18" charset="0"/>
            </a:endParaRPr>
          </a:p>
          <a:p>
            <a:r>
              <a:rPr lang="ja-JP" altLang="en-US" sz="2800" dirty="0" smtClean="0">
                <a:latin typeface="Times New Roman" panose="02020603050405020304" pitchFamily="18" charset="0"/>
                <a:cs typeface="Times New Roman" panose="02020603050405020304" pitchFamily="18" charset="0"/>
              </a:rPr>
              <a:t>フェロモン</a:t>
            </a:r>
            <a:r>
              <a:rPr lang="ja-JP" altLang="en-US" sz="2800" dirty="0">
                <a:latin typeface="Times New Roman" panose="02020603050405020304" pitchFamily="18" charset="0"/>
                <a:cs typeface="Times New Roman" panose="02020603050405020304" pitchFamily="18" charset="0"/>
              </a:rPr>
              <a:t>グラフ</a:t>
            </a:r>
            <a:r>
              <a:rPr lang="ja-JP" altLang="en-US" sz="2800" dirty="0" smtClean="0">
                <a:latin typeface="Times New Roman" panose="02020603050405020304" pitchFamily="18" charset="0"/>
                <a:cs typeface="Times New Roman" panose="02020603050405020304" pitchFamily="18" charset="0"/>
              </a:rPr>
              <a:t>を</a:t>
            </a:r>
            <a:r>
              <a:rPr lang="en-US" altLang="ja-JP" sz="2800" dirty="0" smtClean="0">
                <a:latin typeface="Times New Roman" panose="02020603050405020304" pitchFamily="18" charset="0"/>
                <a:cs typeface="Times New Roman" panose="02020603050405020304" pitchFamily="18" charset="0"/>
              </a:rPr>
              <a:t>2</a:t>
            </a:r>
            <a:r>
              <a:rPr lang="ja-JP" altLang="en-US" sz="2800" dirty="0" smtClean="0">
                <a:latin typeface="Times New Roman" panose="02020603050405020304" pitchFamily="18" charset="0"/>
                <a:cs typeface="Times New Roman" panose="02020603050405020304" pitchFamily="18" charset="0"/>
              </a:rPr>
              <a:t>つ用いた</a:t>
            </a:r>
            <a:r>
              <a:rPr lang="en-US" altLang="ja-JP" sz="2800" dirty="0" smtClean="0">
                <a:latin typeface="Times New Roman" panose="02020603050405020304" pitchFamily="18" charset="0"/>
                <a:cs typeface="Times New Roman" panose="02020603050405020304" pitchFamily="18" charset="0"/>
              </a:rPr>
              <a:t>ACO</a:t>
            </a:r>
            <a:r>
              <a:rPr lang="ja-JP" altLang="en-US" sz="2800" dirty="0" smtClean="0">
                <a:latin typeface="Times New Roman" panose="02020603050405020304" pitchFamily="18" charset="0"/>
                <a:cs typeface="Times New Roman" panose="02020603050405020304" pitchFamily="18" charset="0"/>
              </a:rPr>
              <a:t>を提案した．</a:t>
            </a:r>
            <a:endParaRPr lang="en-US" altLang="ja-JP" sz="2800" dirty="0" smtClean="0">
              <a:latin typeface="Times New Roman" panose="02020603050405020304" pitchFamily="18" charset="0"/>
              <a:cs typeface="Times New Roman" panose="02020603050405020304" pitchFamily="18" charset="0"/>
            </a:endParaRPr>
          </a:p>
          <a:p>
            <a:r>
              <a:rPr lang="ja-JP" altLang="en-US" sz="2800" dirty="0">
                <a:latin typeface="Times New Roman" panose="02020603050405020304" pitchFamily="18" charset="0"/>
                <a:cs typeface="Times New Roman" panose="02020603050405020304" pitchFamily="18" charset="0"/>
              </a:rPr>
              <a:t>多</a:t>
            </a:r>
            <a:r>
              <a:rPr lang="ja-JP" altLang="en-US" sz="2800" dirty="0" smtClean="0">
                <a:latin typeface="Times New Roman" panose="02020603050405020304" pitchFamily="18" charset="0"/>
                <a:cs typeface="Times New Roman" panose="02020603050405020304" pitchFamily="18" charset="0"/>
              </a:rPr>
              <a:t>くの</a:t>
            </a:r>
            <a:r>
              <a:rPr lang="ja-JP" altLang="en-US" sz="2800" dirty="0">
                <a:latin typeface="Times New Roman" panose="02020603050405020304" pitchFamily="18" charset="0"/>
                <a:cs typeface="Times New Roman" panose="02020603050405020304" pitchFamily="18" charset="0"/>
              </a:rPr>
              <a:t>コスト</a:t>
            </a:r>
            <a:r>
              <a:rPr lang="ja-JP" altLang="en-US" sz="2800" dirty="0" smtClean="0">
                <a:latin typeface="Times New Roman" panose="02020603050405020304" pitchFamily="18" charset="0"/>
                <a:cs typeface="Times New Roman" panose="02020603050405020304" pitchFamily="18" charset="0"/>
              </a:rPr>
              <a:t>は</a:t>
            </a:r>
            <a:r>
              <a:rPr lang="ja-JP" altLang="en-US" sz="2800" dirty="0">
                <a:latin typeface="Times New Roman" panose="02020603050405020304" pitchFamily="18" charset="0"/>
                <a:cs typeface="Times New Roman" panose="02020603050405020304" pitchFamily="18" charset="0"/>
              </a:rPr>
              <a:t>必要</a:t>
            </a:r>
            <a:r>
              <a:rPr lang="ja-JP" altLang="en-US" sz="2800" dirty="0" smtClean="0">
                <a:latin typeface="Times New Roman" panose="02020603050405020304" pitchFamily="18" charset="0"/>
                <a:cs typeface="Times New Roman" panose="02020603050405020304" pitchFamily="18" charset="0"/>
              </a:rPr>
              <a:t>だが，高い解発見率を達成した．</a:t>
            </a:r>
            <a:endParaRPr lang="en-US" altLang="ja-JP" sz="2800" dirty="0" smtClean="0">
              <a:latin typeface="Times New Roman" panose="02020603050405020304" pitchFamily="18" charset="0"/>
              <a:cs typeface="Times New Roman" panose="02020603050405020304" pitchFamily="18" charset="0"/>
            </a:endParaRPr>
          </a:p>
          <a:p>
            <a:endParaRPr lang="en-US" altLang="ja-JP" sz="2800" dirty="0" smtClean="0">
              <a:latin typeface="Times New Roman" panose="02020603050405020304" pitchFamily="18" charset="0"/>
              <a:cs typeface="Times New Roman" panose="02020603050405020304" pitchFamily="18" charset="0"/>
            </a:endParaRPr>
          </a:p>
          <a:p>
            <a:r>
              <a:rPr kumimoji="1" lang="ja-JP" altLang="en-US" sz="2800" dirty="0" smtClean="0">
                <a:latin typeface="Times New Roman" panose="02020603050405020304" pitchFamily="18" charset="0"/>
                <a:cs typeface="Times New Roman" panose="02020603050405020304" pitchFamily="18" charset="0"/>
              </a:rPr>
              <a:t>今後の課題</a:t>
            </a:r>
            <a:endParaRPr kumimoji="1" lang="en-US" altLang="ja-JP" sz="2800" dirty="0" smtClean="0">
              <a:latin typeface="Times New Roman" panose="02020603050405020304" pitchFamily="18" charset="0"/>
              <a:cs typeface="Times New Roman" panose="02020603050405020304" pitchFamily="18" charset="0"/>
            </a:endParaRPr>
          </a:p>
          <a:p>
            <a:pPr lvl="1"/>
            <a:r>
              <a:rPr lang="ja-JP" altLang="en-US" sz="2400" dirty="0">
                <a:latin typeface="Times New Roman" panose="02020603050405020304" pitchFamily="18" charset="0"/>
                <a:cs typeface="Times New Roman" panose="02020603050405020304" pitchFamily="18" charset="0"/>
              </a:rPr>
              <a:t>他</a:t>
            </a:r>
            <a:r>
              <a:rPr lang="ja-JP" altLang="en-US" sz="2400" dirty="0" smtClean="0">
                <a:latin typeface="Times New Roman" panose="02020603050405020304" pitchFamily="18" charset="0"/>
                <a:cs typeface="Times New Roman" panose="02020603050405020304" pitchFamily="18" charset="0"/>
              </a:rPr>
              <a:t>のメタヒューリスティクスとの比較</a:t>
            </a:r>
            <a:endParaRPr lang="en-US" altLang="ja-JP" sz="2400" dirty="0" smtClean="0">
              <a:latin typeface="Times New Roman" panose="02020603050405020304" pitchFamily="18" charset="0"/>
              <a:cs typeface="Times New Roman" panose="02020603050405020304" pitchFamily="18" charset="0"/>
            </a:endParaRPr>
          </a:p>
          <a:p>
            <a:pPr lvl="1"/>
            <a:r>
              <a:rPr lang="ja-JP" altLang="en-US" sz="2400" dirty="0">
                <a:latin typeface="Times New Roman" panose="02020603050405020304" pitchFamily="18" charset="0"/>
                <a:cs typeface="Times New Roman" panose="02020603050405020304" pitchFamily="18" charset="0"/>
              </a:rPr>
              <a:t>他</a:t>
            </a:r>
            <a:r>
              <a:rPr lang="ja-JP" altLang="en-US" sz="2400" dirty="0" smtClean="0">
                <a:latin typeface="Times New Roman" panose="02020603050405020304" pitchFamily="18" charset="0"/>
                <a:cs typeface="Times New Roman" panose="02020603050405020304" pitchFamily="18" charset="0"/>
              </a:rPr>
              <a:t>の</a:t>
            </a:r>
            <a:r>
              <a:rPr kumimoji="1" lang="ja-JP" altLang="en-US" sz="2400" dirty="0" smtClean="0">
                <a:latin typeface="Times New Roman" panose="02020603050405020304" pitchFamily="18" charset="0"/>
                <a:cs typeface="Times New Roman" panose="02020603050405020304" pitchFamily="18" charset="0"/>
              </a:rPr>
              <a:t>制約充足問題への適用</a:t>
            </a:r>
            <a:endParaRPr kumimoji="1"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008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確率計算式</a:t>
            </a:r>
            <a:r>
              <a:rPr lang="en-US" altLang="ja-JP" dirty="0" smtClean="0">
                <a:latin typeface="Times New Roman" panose="02020603050405020304" pitchFamily="18" charset="0"/>
                <a:cs typeface="Times New Roman" panose="02020603050405020304" pitchFamily="18" charset="0"/>
              </a:rPr>
              <a:t>(AS, </a:t>
            </a:r>
            <a:r>
              <a:rPr lang="en-US" altLang="ja-JP" dirty="0" err="1" smtClean="0">
                <a:latin typeface="Times New Roman" panose="02020603050405020304" pitchFamily="18" charset="0"/>
                <a:cs typeface="Times New Roman" panose="02020603050405020304" pitchFamily="18" charset="0"/>
              </a:rPr>
              <a:t>cAS</a:t>
            </a:r>
            <a:r>
              <a:rPr lang="en-US" altLang="ja-JP" dirty="0" smtClean="0">
                <a:latin typeface="Times New Roman" panose="02020603050405020304" pitchFamily="18" charset="0"/>
                <a:cs typeface="Times New Roman" panose="02020603050405020304" pitchFamily="18" charset="0"/>
              </a:rPr>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500175"/>
                <a:ext cx="8229600" cy="5313201"/>
              </a:xfrm>
            </p:spPr>
            <p:txBody>
              <a:bodyPr>
                <a:noAutofit/>
              </a:bodyPr>
              <a:lstStyle/>
              <a:p>
                <a14:m>
                  <m:oMath xmlns:m="http://schemas.openxmlformats.org/officeDocument/2006/math">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𝑝</m:t>
                        </m:r>
                      </m:e>
                      <m:sub>
                        <m:r>
                          <a:rPr lang="en-US" altLang="ja-JP" sz="3600" i="1">
                            <a:latin typeface="Cambria Math" panose="02040503050406030204" pitchFamily="18" charset="0"/>
                          </a:rPr>
                          <m:t>𝐴</m:t>
                        </m:r>
                      </m:sub>
                    </m:sSub>
                    <m:r>
                      <a:rPr lang="en-US" altLang="ja-JP" sz="3600" i="1">
                        <a:latin typeface="Cambria Math" panose="02040503050406030204" pitchFamily="18" charset="0"/>
                      </a:rPr>
                      <m:t>(&lt;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i="1">
                            <a:latin typeface="Cambria Math" panose="02040503050406030204" pitchFamily="18" charset="0"/>
                          </a:rPr>
                          <m:t>𝑗</m:t>
                        </m:r>
                      </m:sub>
                    </m:sSub>
                    <m:r>
                      <a:rPr lang="en-US" altLang="ja-JP" sz="3600" i="1">
                        <a:latin typeface="Cambria Math" panose="02040503050406030204" pitchFamily="18" charset="0"/>
                      </a:rPr>
                      <m:t>,</m:t>
                    </m:r>
                    <m:r>
                      <a:rPr lang="en-US" altLang="ja-JP" sz="3600" i="1">
                        <a:latin typeface="Cambria Math" panose="02040503050406030204" pitchFamily="18" charset="0"/>
                      </a:rPr>
                      <m:t>𝑣</m:t>
                    </m:r>
                    <m:r>
                      <a:rPr lang="en-US" altLang="ja-JP" sz="3600" i="1">
                        <a:latin typeface="Cambria Math" panose="02040503050406030204" pitchFamily="18" charset="0"/>
                      </a:rPr>
                      <m:t>&gt;)=</m:t>
                    </m:r>
                    <m:f>
                      <m:fPr>
                        <m:ctrlPr>
                          <a:rPr lang="en-US" altLang="ja-JP" sz="3600" i="1">
                            <a:latin typeface="Cambria Math" panose="02040503050406030204" pitchFamily="18" charset="0"/>
                          </a:rPr>
                        </m:ctrlPr>
                      </m:fPr>
                      <m:num>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m:t>
                            </m:r>
                            <m:sSubSup>
                              <m:sSubSupPr>
                                <m:ctrlPr>
                                  <a:rPr lang="en-US" altLang="ja-JP" sz="3600" i="1">
                                    <a:solidFill>
                                      <a:srgbClr val="FF0000"/>
                                    </a:solidFill>
                                    <a:latin typeface="Cambria Math" panose="02040503050406030204" pitchFamily="18" charset="0"/>
                                  </a:rPr>
                                </m:ctrlPr>
                              </m:sSubSupPr>
                              <m:e>
                                <m:r>
                                  <a:rPr lang="ja-JP" altLang="en-US" sz="3600" i="1">
                                    <a:solidFill>
                                      <a:srgbClr val="FF0000"/>
                                    </a:solidFill>
                                    <a:latin typeface="Cambria Math" panose="02040503050406030204" pitchFamily="18" charset="0"/>
                                  </a:rPr>
                                  <m:t>𝜏</m:t>
                                </m:r>
                              </m:e>
                              <m:sub>
                                <m:r>
                                  <a:rPr lang="en-US" altLang="ja-JP" sz="3600" i="1">
                                    <a:solidFill>
                                      <a:srgbClr val="FF0000"/>
                                    </a:solidFill>
                                    <a:latin typeface="Cambria Math" panose="02040503050406030204" pitchFamily="18" charset="0"/>
                                  </a:rPr>
                                  <m:t>𝐴</m:t>
                                </m:r>
                              </m:sub>
                              <m:sup/>
                            </m:sSubSup>
                            <m:d>
                              <m:dPr>
                                <m:ctrlPr>
                                  <a:rPr lang="en-US" altLang="ja-JP" sz="3600" i="1">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&lt;</m:t>
                                </m:r>
                                <m:sSub>
                                  <m:sSubPr>
                                    <m:ctrlPr>
                                      <a:rPr lang="en-US" altLang="ja-JP" sz="3600" i="1">
                                        <a:solidFill>
                                          <a:srgbClr val="FF0000"/>
                                        </a:solidFill>
                                        <a:latin typeface="Cambria Math" panose="02040503050406030204" pitchFamily="18" charset="0"/>
                                      </a:rPr>
                                    </m:ctrlPr>
                                  </m:sSubPr>
                                  <m:e>
                                    <m:r>
                                      <a:rPr lang="en-US" altLang="ja-JP" sz="3600" i="1">
                                        <a:solidFill>
                                          <a:srgbClr val="FF0000"/>
                                        </a:solidFill>
                                        <a:latin typeface="Cambria Math" panose="02040503050406030204" pitchFamily="18" charset="0"/>
                                      </a:rPr>
                                      <m:t>𝑥</m:t>
                                    </m:r>
                                  </m:e>
                                  <m:sub>
                                    <m:r>
                                      <a:rPr lang="en-US" altLang="ja-JP" sz="3600" i="1">
                                        <a:solidFill>
                                          <a:srgbClr val="FF0000"/>
                                        </a:solidFill>
                                        <a:latin typeface="Cambria Math" panose="02040503050406030204" pitchFamily="18" charset="0"/>
                                      </a:rPr>
                                      <m:t>𝑗</m:t>
                                    </m:r>
                                  </m:sub>
                                </m:sSub>
                                <m:r>
                                  <a:rPr lang="en-US" altLang="ja-JP" sz="3600" i="1">
                                    <a:solidFill>
                                      <a:srgbClr val="FF0000"/>
                                    </a:solidFill>
                                    <a:latin typeface="Cambria Math" panose="02040503050406030204" pitchFamily="18" charset="0"/>
                                  </a:rPr>
                                  <m:t>,</m:t>
                                </m:r>
                                <m:r>
                                  <a:rPr lang="en-US" altLang="ja-JP" sz="3600" i="1">
                                    <a:solidFill>
                                      <a:srgbClr val="FF0000"/>
                                    </a:solidFill>
                                    <a:latin typeface="Cambria Math" panose="02040503050406030204" pitchFamily="18" charset="0"/>
                                  </a:rPr>
                                  <m:t>𝑣</m:t>
                                </m:r>
                                <m:r>
                                  <a:rPr lang="en-US" altLang="ja-JP" sz="3600" i="1">
                                    <a:solidFill>
                                      <a:srgbClr val="FF0000"/>
                                    </a:solidFill>
                                    <a:latin typeface="Cambria Math" panose="02040503050406030204" pitchFamily="18" charset="0"/>
                                  </a:rPr>
                                  <m:t>&gt;</m:t>
                                </m:r>
                              </m:e>
                            </m:d>
                            <m:r>
                              <a:rPr lang="en-US" altLang="ja-JP" sz="3600" i="1">
                                <a:latin typeface="Cambria Math" panose="02040503050406030204" pitchFamily="18" charset="0"/>
                              </a:rPr>
                              <m:t>]</m:t>
                            </m:r>
                          </m:e>
                          <m:sup>
                            <m:r>
                              <a:rPr lang="ja-JP" altLang="en-US" sz="3600" i="1">
                                <a:latin typeface="Cambria Math" panose="02040503050406030204" pitchFamily="18" charset="0"/>
                              </a:rPr>
                              <m:t>𝛼</m:t>
                            </m:r>
                          </m:sup>
                        </m:sSup>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m:t>
                            </m:r>
                            <m:sSubSup>
                              <m:sSubSupPr>
                                <m:ctrlPr>
                                  <a:rPr lang="en-US" altLang="ja-JP" sz="3600" i="1">
                                    <a:solidFill>
                                      <a:srgbClr val="00B050"/>
                                    </a:solidFill>
                                    <a:latin typeface="Cambria Math" panose="02040503050406030204" pitchFamily="18" charset="0"/>
                                  </a:rPr>
                                </m:ctrlPr>
                              </m:sSubSupPr>
                              <m:e>
                                <m:r>
                                  <m:rPr>
                                    <m:nor/>
                                  </m:rPr>
                                  <a:rPr lang="en-US" altLang="ja-JP" sz="3600" i="1" dirty="0">
                                    <a:solidFill>
                                      <a:srgbClr val="00B050"/>
                                    </a:solidFill>
                                    <a:latin typeface="Symbol" panose="05050102010706020507" pitchFamily="18" charset="2"/>
                                  </a:rPr>
                                  <m:t>h</m:t>
                                </m:r>
                              </m:e>
                              <m:sub>
                                <m:r>
                                  <a:rPr lang="en-US" altLang="ja-JP" sz="3600" i="1">
                                    <a:solidFill>
                                      <a:srgbClr val="00B050"/>
                                    </a:solidFill>
                                    <a:latin typeface="Cambria Math" panose="02040503050406030204" pitchFamily="18" charset="0"/>
                                  </a:rPr>
                                  <m:t>𝐴</m:t>
                                </m:r>
                              </m:sub>
                              <m:sup/>
                            </m:sSubSup>
                            <m:d>
                              <m:dPr>
                                <m:ctrlPr>
                                  <a:rPr lang="en-US" altLang="ja-JP" sz="3600" i="1">
                                    <a:solidFill>
                                      <a:srgbClr val="00B050"/>
                                    </a:solidFill>
                                    <a:latin typeface="Cambria Math" panose="02040503050406030204" pitchFamily="18" charset="0"/>
                                  </a:rPr>
                                </m:ctrlPr>
                              </m:dPr>
                              <m:e>
                                <m:r>
                                  <a:rPr lang="en-US" altLang="ja-JP" sz="3600" i="1">
                                    <a:solidFill>
                                      <a:srgbClr val="00B050"/>
                                    </a:solidFill>
                                    <a:latin typeface="Cambria Math" panose="02040503050406030204" pitchFamily="18" charset="0"/>
                                  </a:rPr>
                                  <m:t>&lt;</m:t>
                                </m:r>
                                <m:sSub>
                                  <m:sSubPr>
                                    <m:ctrlPr>
                                      <a:rPr lang="en-US" altLang="ja-JP" sz="3600" i="1">
                                        <a:solidFill>
                                          <a:srgbClr val="00B050"/>
                                        </a:solidFill>
                                        <a:latin typeface="Cambria Math" panose="02040503050406030204" pitchFamily="18" charset="0"/>
                                      </a:rPr>
                                    </m:ctrlPr>
                                  </m:sSubPr>
                                  <m:e>
                                    <m:r>
                                      <a:rPr lang="en-US" altLang="ja-JP" sz="3600" i="1">
                                        <a:solidFill>
                                          <a:srgbClr val="00B050"/>
                                        </a:solidFill>
                                        <a:latin typeface="Cambria Math" panose="02040503050406030204" pitchFamily="18" charset="0"/>
                                      </a:rPr>
                                      <m:t>𝑥</m:t>
                                    </m:r>
                                  </m:e>
                                  <m:sub>
                                    <m:r>
                                      <a:rPr lang="en-US" altLang="ja-JP" sz="3600" i="1">
                                        <a:solidFill>
                                          <a:srgbClr val="00B050"/>
                                        </a:solidFill>
                                        <a:latin typeface="Cambria Math" panose="02040503050406030204" pitchFamily="18" charset="0"/>
                                      </a:rPr>
                                      <m:t>𝑗</m:t>
                                    </m:r>
                                  </m:sub>
                                </m:sSub>
                                <m:r>
                                  <a:rPr lang="en-US" altLang="ja-JP" sz="3600" i="1">
                                    <a:solidFill>
                                      <a:srgbClr val="00B050"/>
                                    </a:solidFill>
                                    <a:latin typeface="Cambria Math" panose="02040503050406030204" pitchFamily="18" charset="0"/>
                                  </a:rPr>
                                  <m:t>,</m:t>
                                </m:r>
                                <m:r>
                                  <a:rPr lang="en-US" altLang="ja-JP" sz="3600" i="1">
                                    <a:solidFill>
                                      <a:srgbClr val="00B050"/>
                                    </a:solidFill>
                                    <a:latin typeface="Cambria Math" panose="02040503050406030204" pitchFamily="18" charset="0"/>
                                  </a:rPr>
                                  <m:t>𝑣</m:t>
                                </m:r>
                                <m:r>
                                  <a:rPr lang="en-US" altLang="ja-JP" sz="3600" i="1">
                                    <a:solidFill>
                                      <a:srgbClr val="00B050"/>
                                    </a:solidFill>
                                    <a:latin typeface="Cambria Math" panose="02040503050406030204" pitchFamily="18" charset="0"/>
                                  </a:rPr>
                                  <m:t>&gt;</m:t>
                                </m:r>
                              </m:e>
                            </m:d>
                            <m:r>
                              <a:rPr lang="en-US" altLang="ja-JP" sz="3600" i="1">
                                <a:latin typeface="Cambria Math" panose="02040503050406030204" pitchFamily="18" charset="0"/>
                              </a:rPr>
                              <m:t>]</m:t>
                            </m:r>
                          </m:e>
                          <m:sup>
                            <m:r>
                              <a:rPr lang="ja-JP" altLang="en-US" sz="3600" i="1">
                                <a:latin typeface="Cambria Math" panose="02040503050406030204" pitchFamily="18" charset="0"/>
                              </a:rPr>
                              <m:t>𝛽</m:t>
                            </m:r>
                          </m:sup>
                        </m:sSup>
                      </m:num>
                      <m:den>
                        <m:nary>
                          <m:naryPr>
                            <m:chr m:val="∑"/>
                            <m:limLoc m:val="subSup"/>
                            <m:supHide m:val="on"/>
                            <m:ctrlPr>
                              <a:rPr lang="en-US" altLang="ja-JP" sz="3600" i="1">
                                <a:latin typeface="Cambria Math" panose="02040503050406030204" pitchFamily="18" charset="0"/>
                              </a:rPr>
                            </m:ctrlPr>
                          </m:naryPr>
                          <m:sub>
                            <m:r>
                              <m:rPr>
                                <m:brk m:alnAt="9"/>
                              </m:rPr>
                              <a:rPr lang="ja-JP" altLang="en-US" sz="3600" i="1">
                                <a:latin typeface="Cambria Math" panose="02040503050406030204" pitchFamily="18" charset="0"/>
                              </a:rPr>
                              <m:t>𝜔</m:t>
                            </m:r>
                            <m:r>
                              <a:rPr lang="ja-JP" altLang="en-US" sz="3600" i="1">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𝐷</m:t>
                                </m:r>
                              </m:e>
                              <m:sub>
                                <m:r>
                                  <a:rPr lang="en-US" altLang="ja-JP" sz="3600" i="1">
                                    <a:latin typeface="Cambria Math" panose="02040503050406030204" pitchFamily="18" charset="0"/>
                                  </a:rPr>
                                  <m:t>𝑗</m:t>
                                </m:r>
                              </m:sub>
                            </m:sSub>
                          </m:sub>
                          <m:sup/>
                          <m:e>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m:t>
                                </m:r>
                                <m:sSubSup>
                                  <m:sSubSupPr>
                                    <m:ctrlPr>
                                      <a:rPr lang="en-US" altLang="ja-JP" sz="3600" i="1">
                                        <a:solidFill>
                                          <a:srgbClr val="FF0000"/>
                                        </a:solidFill>
                                        <a:latin typeface="Cambria Math" panose="02040503050406030204" pitchFamily="18" charset="0"/>
                                      </a:rPr>
                                    </m:ctrlPr>
                                  </m:sSubSupPr>
                                  <m:e>
                                    <m:r>
                                      <a:rPr lang="ja-JP" altLang="en-US" sz="3600" i="1">
                                        <a:solidFill>
                                          <a:srgbClr val="FF0000"/>
                                        </a:solidFill>
                                        <a:latin typeface="Cambria Math" panose="02040503050406030204" pitchFamily="18" charset="0"/>
                                      </a:rPr>
                                      <m:t>𝜏</m:t>
                                    </m:r>
                                  </m:e>
                                  <m:sub>
                                    <m:r>
                                      <a:rPr lang="en-US" altLang="ja-JP" sz="3600" i="1">
                                        <a:solidFill>
                                          <a:srgbClr val="FF0000"/>
                                        </a:solidFill>
                                        <a:latin typeface="Cambria Math" panose="02040503050406030204" pitchFamily="18" charset="0"/>
                                      </a:rPr>
                                      <m:t>𝐴</m:t>
                                    </m:r>
                                  </m:sub>
                                  <m:sup/>
                                </m:sSubSup>
                                <m:d>
                                  <m:dPr>
                                    <m:ctrlPr>
                                      <a:rPr lang="en-US" altLang="ja-JP" sz="3600" i="1">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&lt;</m:t>
                                    </m:r>
                                    <m:sSub>
                                      <m:sSubPr>
                                        <m:ctrlPr>
                                          <a:rPr lang="en-US" altLang="ja-JP" sz="3600" i="1">
                                            <a:solidFill>
                                              <a:srgbClr val="FF0000"/>
                                            </a:solidFill>
                                            <a:latin typeface="Cambria Math" panose="02040503050406030204" pitchFamily="18" charset="0"/>
                                          </a:rPr>
                                        </m:ctrlPr>
                                      </m:sSubPr>
                                      <m:e>
                                        <m:r>
                                          <a:rPr lang="en-US" altLang="ja-JP" sz="3600" i="1">
                                            <a:solidFill>
                                              <a:srgbClr val="FF0000"/>
                                            </a:solidFill>
                                            <a:latin typeface="Cambria Math" panose="02040503050406030204" pitchFamily="18" charset="0"/>
                                          </a:rPr>
                                          <m:t>𝑥</m:t>
                                        </m:r>
                                      </m:e>
                                      <m:sub>
                                        <m:r>
                                          <a:rPr lang="en-US" altLang="ja-JP" sz="3600" i="1">
                                            <a:solidFill>
                                              <a:srgbClr val="FF0000"/>
                                            </a:solidFill>
                                            <a:latin typeface="Cambria Math" panose="02040503050406030204" pitchFamily="18" charset="0"/>
                                          </a:rPr>
                                          <m:t>𝑗</m:t>
                                        </m:r>
                                      </m:sub>
                                    </m:sSub>
                                    <m:r>
                                      <a:rPr lang="en-US" altLang="ja-JP" sz="3600" i="1">
                                        <a:solidFill>
                                          <a:srgbClr val="FF0000"/>
                                        </a:solidFill>
                                        <a:latin typeface="Cambria Math" panose="02040503050406030204" pitchFamily="18" charset="0"/>
                                      </a:rPr>
                                      <m:t>,</m:t>
                                    </m:r>
                                    <m:r>
                                      <a:rPr lang="en-US" altLang="ja-JP" sz="3600" i="1">
                                        <a:solidFill>
                                          <a:srgbClr val="FF0000"/>
                                        </a:solidFill>
                                        <a:latin typeface="Cambria Math" panose="02040503050406030204" pitchFamily="18" charset="0"/>
                                      </a:rPr>
                                      <m:t>𝑣</m:t>
                                    </m:r>
                                    <m:r>
                                      <a:rPr lang="en-US" altLang="ja-JP" sz="3600" i="1">
                                        <a:solidFill>
                                          <a:srgbClr val="FF0000"/>
                                        </a:solidFill>
                                        <a:latin typeface="Cambria Math" panose="02040503050406030204" pitchFamily="18" charset="0"/>
                                      </a:rPr>
                                      <m:t>&gt;</m:t>
                                    </m:r>
                                  </m:e>
                                </m:d>
                                <m:r>
                                  <a:rPr lang="en-US" altLang="ja-JP" sz="3600" i="1">
                                    <a:latin typeface="Cambria Math" panose="02040503050406030204" pitchFamily="18" charset="0"/>
                                  </a:rPr>
                                  <m:t>]</m:t>
                                </m:r>
                              </m:e>
                              <m:sup>
                                <m:r>
                                  <a:rPr lang="ja-JP" altLang="en-US" sz="3600" i="1">
                                    <a:latin typeface="Cambria Math" panose="02040503050406030204" pitchFamily="18" charset="0"/>
                                  </a:rPr>
                                  <m:t>𝛼</m:t>
                                </m:r>
                              </m:sup>
                            </m:sSup>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m:t>
                                </m:r>
                                <m:sSubSup>
                                  <m:sSubSupPr>
                                    <m:ctrlPr>
                                      <a:rPr lang="en-US" altLang="ja-JP" sz="3600" i="1">
                                        <a:solidFill>
                                          <a:srgbClr val="00B050"/>
                                        </a:solidFill>
                                        <a:latin typeface="Cambria Math" panose="02040503050406030204" pitchFamily="18" charset="0"/>
                                      </a:rPr>
                                    </m:ctrlPr>
                                  </m:sSubSupPr>
                                  <m:e>
                                    <m:r>
                                      <m:rPr>
                                        <m:nor/>
                                      </m:rPr>
                                      <a:rPr lang="en-US" altLang="ja-JP" sz="3600" i="1" dirty="0">
                                        <a:solidFill>
                                          <a:srgbClr val="00B050"/>
                                        </a:solidFill>
                                        <a:latin typeface="Symbol" panose="05050102010706020507" pitchFamily="18" charset="2"/>
                                      </a:rPr>
                                      <m:t>h</m:t>
                                    </m:r>
                                  </m:e>
                                  <m:sub>
                                    <m:r>
                                      <a:rPr lang="en-US" altLang="ja-JP" sz="3600" i="1">
                                        <a:solidFill>
                                          <a:srgbClr val="00B050"/>
                                        </a:solidFill>
                                        <a:latin typeface="Cambria Math" panose="02040503050406030204" pitchFamily="18" charset="0"/>
                                      </a:rPr>
                                      <m:t>𝐴</m:t>
                                    </m:r>
                                  </m:sub>
                                  <m:sup/>
                                </m:sSubSup>
                                <m:d>
                                  <m:dPr>
                                    <m:ctrlPr>
                                      <a:rPr lang="en-US" altLang="ja-JP" sz="3600" i="1">
                                        <a:solidFill>
                                          <a:srgbClr val="00B050"/>
                                        </a:solidFill>
                                        <a:latin typeface="Cambria Math" panose="02040503050406030204" pitchFamily="18" charset="0"/>
                                      </a:rPr>
                                    </m:ctrlPr>
                                  </m:dPr>
                                  <m:e>
                                    <m:r>
                                      <a:rPr lang="en-US" altLang="ja-JP" sz="3600" i="1">
                                        <a:solidFill>
                                          <a:srgbClr val="00B050"/>
                                        </a:solidFill>
                                        <a:latin typeface="Cambria Math" panose="02040503050406030204" pitchFamily="18" charset="0"/>
                                      </a:rPr>
                                      <m:t>&lt;</m:t>
                                    </m:r>
                                    <m:sSub>
                                      <m:sSubPr>
                                        <m:ctrlPr>
                                          <a:rPr lang="en-US" altLang="ja-JP" sz="3600" i="1">
                                            <a:solidFill>
                                              <a:srgbClr val="00B050"/>
                                            </a:solidFill>
                                            <a:latin typeface="Cambria Math" panose="02040503050406030204" pitchFamily="18" charset="0"/>
                                          </a:rPr>
                                        </m:ctrlPr>
                                      </m:sSubPr>
                                      <m:e>
                                        <m:r>
                                          <a:rPr lang="en-US" altLang="ja-JP" sz="3600" i="1">
                                            <a:solidFill>
                                              <a:srgbClr val="00B050"/>
                                            </a:solidFill>
                                            <a:latin typeface="Cambria Math" panose="02040503050406030204" pitchFamily="18" charset="0"/>
                                          </a:rPr>
                                          <m:t>𝑥</m:t>
                                        </m:r>
                                      </m:e>
                                      <m:sub>
                                        <m:r>
                                          <a:rPr lang="en-US" altLang="ja-JP" sz="3600" i="1">
                                            <a:solidFill>
                                              <a:srgbClr val="00B050"/>
                                            </a:solidFill>
                                            <a:latin typeface="Cambria Math" panose="02040503050406030204" pitchFamily="18" charset="0"/>
                                          </a:rPr>
                                          <m:t>𝑗</m:t>
                                        </m:r>
                                      </m:sub>
                                    </m:sSub>
                                    <m:r>
                                      <a:rPr lang="en-US" altLang="ja-JP" sz="3600" i="1">
                                        <a:solidFill>
                                          <a:srgbClr val="00B050"/>
                                        </a:solidFill>
                                        <a:latin typeface="Cambria Math" panose="02040503050406030204" pitchFamily="18" charset="0"/>
                                      </a:rPr>
                                      <m:t>,</m:t>
                                    </m:r>
                                    <m:r>
                                      <a:rPr lang="en-US" altLang="ja-JP" sz="3600" i="1">
                                        <a:solidFill>
                                          <a:srgbClr val="00B050"/>
                                        </a:solidFill>
                                        <a:latin typeface="Cambria Math" panose="02040503050406030204" pitchFamily="18" charset="0"/>
                                      </a:rPr>
                                      <m:t>𝑣</m:t>
                                    </m:r>
                                    <m:r>
                                      <a:rPr lang="en-US" altLang="ja-JP" sz="3600" i="1">
                                        <a:solidFill>
                                          <a:srgbClr val="00B050"/>
                                        </a:solidFill>
                                        <a:latin typeface="Cambria Math" panose="02040503050406030204" pitchFamily="18" charset="0"/>
                                      </a:rPr>
                                      <m:t>&gt;</m:t>
                                    </m:r>
                                  </m:e>
                                </m:d>
                                <m:r>
                                  <a:rPr lang="en-US" altLang="ja-JP" sz="3600" i="1">
                                    <a:latin typeface="Cambria Math" panose="02040503050406030204" pitchFamily="18" charset="0"/>
                                  </a:rPr>
                                  <m:t>]</m:t>
                                </m:r>
                              </m:e>
                              <m:sup>
                                <m:r>
                                  <a:rPr lang="ja-JP" altLang="en-US" sz="3600" i="1">
                                    <a:latin typeface="Cambria Math" panose="02040503050406030204" pitchFamily="18" charset="0"/>
                                  </a:rPr>
                                  <m:t>𝛽</m:t>
                                </m:r>
                              </m:sup>
                            </m:sSup>
                          </m:e>
                        </m:nary>
                      </m:den>
                    </m:f>
                  </m:oMath>
                </a14:m>
                <a:endParaRPr lang="en-US" altLang="ja-JP" sz="3600" dirty="0"/>
              </a:p>
              <a:p>
                <a14:m>
                  <m:oMath xmlns:m="http://schemas.openxmlformats.org/officeDocument/2006/math">
                    <m:sSubSup>
                      <m:sSubSupPr>
                        <m:ctrlPr>
                          <a:rPr lang="en-US" altLang="ja-JP" sz="3600" i="1">
                            <a:solidFill>
                              <a:srgbClr val="FF0000"/>
                            </a:solidFill>
                            <a:latin typeface="Cambria Math" panose="02040503050406030204" pitchFamily="18" charset="0"/>
                          </a:rPr>
                        </m:ctrlPr>
                      </m:sSubSupPr>
                      <m:e>
                        <m:r>
                          <a:rPr lang="ja-JP" altLang="en-US" sz="3600" i="1">
                            <a:solidFill>
                              <a:srgbClr val="FF0000"/>
                            </a:solidFill>
                            <a:latin typeface="Cambria Math" panose="02040503050406030204" pitchFamily="18" charset="0"/>
                          </a:rPr>
                          <m:t>𝜏</m:t>
                        </m:r>
                      </m:e>
                      <m:sub>
                        <m:r>
                          <a:rPr lang="en-US" altLang="ja-JP" sz="3600" i="1">
                            <a:solidFill>
                              <a:srgbClr val="FF0000"/>
                            </a:solidFill>
                            <a:latin typeface="Cambria Math" panose="02040503050406030204" pitchFamily="18" charset="0"/>
                          </a:rPr>
                          <m:t>𝐴</m:t>
                        </m:r>
                      </m:sub>
                      <m:sup/>
                    </m:sSubSup>
                    <m:d>
                      <m:dPr>
                        <m:ctrlPr>
                          <a:rPr lang="en-US" altLang="ja-JP" sz="3600" i="1">
                            <a:solidFill>
                              <a:srgbClr val="FF0000"/>
                            </a:solidFill>
                            <a:latin typeface="Cambria Math" panose="02040503050406030204" pitchFamily="18" charset="0"/>
                          </a:rPr>
                        </m:ctrlPr>
                      </m:dPr>
                      <m:e>
                        <m:r>
                          <a:rPr lang="en-US" altLang="ja-JP" sz="3600" i="1">
                            <a:solidFill>
                              <a:srgbClr val="FF0000"/>
                            </a:solidFill>
                            <a:latin typeface="Cambria Math" panose="02040503050406030204" pitchFamily="18" charset="0"/>
                          </a:rPr>
                          <m:t>&lt;</m:t>
                        </m:r>
                        <m:sSub>
                          <m:sSubPr>
                            <m:ctrlPr>
                              <a:rPr lang="en-US" altLang="ja-JP" sz="3600" i="1">
                                <a:solidFill>
                                  <a:srgbClr val="FF0000"/>
                                </a:solidFill>
                                <a:latin typeface="Cambria Math" panose="02040503050406030204" pitchFamily="18" charset="0"/>
                              </a:rPr>
                            </m:ctrlPr>
                          </m:sSubPr>
                          <m:e>
                            <m:r>
                              <a:rPr lang="en-US" altLang="ja-JP" sz="3600" i="1">
                                <a:solidFill>
                                  <a:srgbClr val="FF0000"/>
                                </a:solidFill>
                                <a:latin typeface="Cambria Math" panose="02040503050406030204" pitchFamily="18" charset="0"/>
                              </a:rPr>
                              <m:t>𝑥</m:t>
                            </m:r>
                          </m:e>
                          <m:sub>
                            <m:r>
                              <a:rPr lang="en-US" altLang="ja-JP" sz="3600" i="1">
                                <a:solidFill>
                                  <a:srgbClr val="FF0000"/>
                                </a:solidFill>
                                <a:latin typeface="Cambria Math" panose="02040503050406030204" pitchFamily="18" charset="0"/>
                              </a:rPr>
                              <m:t>𝑗</m:t>
                            </m:r>
                          </m:sub>
                        </m:sSub>
                        <m:r>
                          <a:rPr lang="en-US" altLang="ja-JP" sz="3600" i="1">
                            <a:solidFill>
                              <a:srgbClr val="FF0000"/>
                            </a:solidFill>
                            <a:latin typeface="Cambria Math" panose="02040503050406030204" pitchFamily="18" charset="0"/>
                          </a:rPr>
                          <m:t>,</m:t>
                        </m:r>
                        <m:r>
                          <a:rPr lang="en-US" altLang="ja-JP" sz="3600" i="1">
                            <a:solidFill>
                              <a:srgbClr val="FF0000"/>
                            </a:solidFill>
                            <a:latin typeface="Cambria Math" panose="02040503050406030204" pitchFamily="18" charset="0"/>
                          </a:rPr>
                          <m:t>𝑣</m:t>
                        </m:r>
                        <m:r>
                          <a:rPr lang="en-US" altLang="ja-JP" sz="3600" i="1">
                            <a:solidFill>
                              <a:srgbClr val="FF0000"/>
                            </a:solidFill>
                            <a:latin typeface="Cambria Math" panose="02040503050406030204" pitchFamily="18" charset="0"/>
                          </a:rPr>
                          <m:t>&gt;</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m:rPr>
                            <m:brk m:alnAt="7"/>
                          </m:rPr>
                          <a:rPr lang="en-US" altLang="ja-JP" sz="3600" i="1">
                            <a:latin typeface="Cambria Math" panose="02040503050406030204" pitchFamily="18" charset="0"/>
                          </a:rPr>
                          <m:t>&lt;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i="1">
                                <a:latin typeface="Cambria Math" panose="02040503050406030204" pitchFamily="18" charset="0"/>
                              </a:rPr>
                              <m:t>𝑘</m:t>
                            </m:r>
                          </m:sub>
                        </m:sSub>
                        <m:r>
                          <m:rPr>
                            <m:brk m:alnAt="7"/>
                          </m:rPr>
                          <a:rPr lang="en-US" altLang="ja-JP" sz="3600" i="1">
                            <a:latin typeface="Cambria Math" panose="02040503050406030204" pitchFamily="18" charset="0"/>
                          </a:rPr>
                          <m:t>,</m:t>
                        </m:r>
                        <m:r>
                          <a:rPr lang="en-US" altLang="ja-JP" sz="3600" i="1">
                            <a:latin typeface="Cambria Math" panose="02040503050406030204" pitchFamily="18" charset="0"/>
                          </a:rPr>
                          <m:t>𝑢</m:t>
                        </m:r>
                        <m:r>
                          <a:rPr lang="en-US" altLang="ja-JP" sz="3600" i="1">
                            <a:latin typeface="Cambria Math" panose="02040503050406030204" pitchFamily="18" charset="0"/>
                          </a:rPr>
                          <m:t>&gt;∈</m:t>
                        </m:r>
                        <m:r>
                          <a:rPr lang="en-US" altLang="ja-JP" sz="3600" i="1">
                            <a:latin typeface="Cambria Math" panose="02040503050406030204" pitchFamily="18" charset="0"/>
                            <a:ea typeface="Cambria Math" panose="02040503050406030204" pitchFamily="18" charset="0"/>
                          </a:rPr>
                          <m:t>𝐴</m:t>
                        </m:r>
                      </m:sub>
                      <m:sup/>
                      <m:e>
                        <m:r>
                          <a:rPr lang="ja-JP" altLang="en-US" sz="3600" i="1">
                            <a:latin typeface="Cambria Math" panose="02040503050406030204" pitchFamily="18" charset="0"/>
                          </a:rPr>
                          <m:t>𝜏</m:t>
                        </m:r>
                        <m:r>
                          <a:rPr lang="en-US" altLang="ja-JP" sz="3600" i="1">
                            <a:latin typeface="Cambria Math" panose="02040503050406030204" pitchFamily="18" charset="0"/>
                          </a:rPr>
                          <m:t>(&lt;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i="1">
                                <a:latin typeface="Cambria Math" panose="02040503050406030204" pitchFamily="18" charset="0"/>
                              </a:rPr>
                              <m:t>𝑘</m:t>
                            </m:r>
                          </m:sub>
                        </m:sSub>
                        <m:r>
                          <a:rPr lang="en-US" altLang="ja-JP" sz="3600" i="1">
                            <a:latin typeface="Cambria Math" panose="02040503050406030204" pitchFamily="18" charset="0"/>
                          </a:rPr>
                          <m:t>,</m:t>
                        </m:r>
                        <m:r>
                          <a:rPr lang="en-US" altLang="ja-JP" sz="3600" i="1">
                            <a:latin typeface="Cambria Math" panose="02040503050406030204" pitchFamily="18" charset="0"/>
                          </a:rPr>
                          <m:t>𝑢</m:t>
                        </m:r>
                        <m:r>
                          <a:rPr lang="en-US" altLang="ja-JP" sz="3600" i="1">
                            <a:latin typeface="Cambria Math" panose="02040503050406030204" pitchFamily="18" charset="0"/>
                          </a:rPr>
                          <m:t>&gt;,&lt;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i="1">
                                <a:latin typeface="Cambria Math" panose="02040503050406030204" pitchFamily="18" charset="0"/>
                              </a:rPr>
                              <m:t>𝑗</m:t>
                            </m:r>
                          </m:sub>
                        </m:sSub>
                        <m:r>
                          <a:rPr lang="en-US" altLang="ja-JP" sz="3600" i="1">
                            <a:latin typeface="Cambria Math" panose="02040503050406030204" pitchFamily="18" charset="0"/>
                          </a:rPr>
                          <m:t>,</m:t>
                        </m:r>
                        <m:r>
                          <a:rPr lang="en-US" altLang="ja-JP" sz="3600" i="1">
                            <a:latin typeface="Cambria Math" panose="02040503050406030204" pitchFamily="18" charset="0"/>
                          </a:rPr>
                          <m:t>𝑣</m:t>
                        </m:r>
                        <m:r>
                          <a:rPr lang="en-US" altLang="ja-JP" sz="3600" i="1">
                            <a:latin typeface="Cambria Math" panose="02040503050406030204" pitchFamily="18" charset="0"/>
                          </a:rPr>
                          <m:t>&gt;)</m:t>
                        </m:r>
                      </m:e>
                    </m:nary>
                  </m:oMath>
                </a14:m>
                <a:endParaRPr lang="en-US" altLang="ja-JP" sz="3600" dirty="0"/>
              </a:p>
              <a:p>
                <a14:m>
                  <m:oMath xmlns:m="http://schemas.openxmlformats.org/officeDocument/2006/math">
                    <m:sSubSup>
                      <m:sSubSupPr>
                        <m:ctrlPr>
                          <a:rPr lang="en-US" altLang="ja-JP" sz="3600" i="1">
                            <a:solidFill>
                              <a:srgbClr val="00B050"/>
                            </a:solidFill>
                            <a:latin typeface="Cambria Math" panose="02040503050406030204" pitchFamily="18" charset="0"/>
                          </a:rPr>
                        </m:ctrlPr>
                      </m:sSubSupPr>
                      <m:e>
                        <m:r>
                          <m:rPr>
                            <m:nor/>
                          </m:rPr>
                          <a:rPr lang="en-US" altLang="ja-JP" sz="3600" i="1" dirty="0">
                            <a:solidFill>
                              <a:srgbClr val="00B050"/>
                            </a:solidFill>
                            <a:latin typeface="Symbol" panose="05050102010706020507" pitchFamily="18" charset="2"/>
                          </a:rPr>
                          <m:t>h</m:t>
                        </m:r>
                      </m:e>
                      <m:sub>
                        <m:r>
                          <a:rPr lang="en-US" altLang="ja-JP" sz="3600" i="1">
                            <a:solidFill>
                              <a:srgbClr val="00B050"/>
                            </a:solidFill>
                            <a:latin typeface="Cambria Math" panose="02040503050406030204" pitchFamily="18" charset="0"/>
                          </a:rPr>
                          <m:t>𝐴</m:t>
                        </m:r>
                      </m:sub>
                      <m:sup/>
                    </m:sSubSup>
                    <m:d>
                      <m:dPr>
                        <m:ctrlPr>
                          <a:rPr lang="en-US" altLang="ja-JP" sz="3600" i="1">
                            <a:solidFill>
                              <a:srgbClr val="00B050"/>
                            </a:solidFill>
                            <a:latin typeface="Cambria Math" panose="02040503050406030204" pitchFamily="18" charset="0"/>
                          </a:rPr>
                        </m:ctrlPr>
                      </m:dPr>
                      <m:e>
                        <m:r>
                          <a:rPr lang="en-US" altLang="ja-JP" sz="3600" i="1">
                            <a:solidFill>
                              <a:srgbClr val="00B050"/>
                            </a:solidFill>
                            <a:latin typeface="Cambria Math" panose="02040503050406030204" pitchFamily="18" charset="0"/>
                          </a:rPr>
                          <m:t>&lt;</m:t>
                        </m:r>
                        <m:sSub>
                          <m:sSubPr>
                            <m:ctrlPr>
                              <a:rPr lang="en-US" altLang="ja-JP" sz="3600" i="1">
                                <a:solidFill>
                                  <a:srgbClr val="00B050"/>
                                </a:solidFill>
                                <a:latin typeface="Cambria Math" panose="02040503050406030204" pitchFamily="18" charset="0"/>
                              </a:rPr>
                            </m:ctrlPr>
                          </m:sSubPr>
                          <m:e>
                            <m:r>
                              <a:rPr lang="en-US" altLang="ja-JP" sz="3600" i="1">
                                <a:solidFill>
                                  <a:srgbClr val="00B050"/>
                                </a:solidFill>
                                <a:latin typeface="Cambria Math" panose="02040503050406030204" pitchFamily="18" charset="0"/>
                              </a:rPr>
                              <m:t>𝑥</m:t>
                            </m:r>
                          </m:e>
                          <m:sub>
                            <m:r>
                              <a:rPr lang="en-US" altLang="ja-JP" sz="3600" i="1">
                                <a:solidFill>
                                  <a:srgbClr val="00B050"/>
                                </a:solidFill>
                                <a:latin typeface="Cambria Math" panose="02040503050406030204" pitchFamily="18" charset="0"/>
                              </a:rPr>
                              <m:t>𝑗</m:t>
                            </m:r>
                          </m:sub>
                        </m:sSub>
                        <m:r>
                          <a:rPr lang="en-US" altLang="ja-JP" sz="3600" i="1">
                            <a:solidFill>
                              <a:srgbClr val="00B050"/>
                            </a:solidFill>
                            <a:latin typeface="Cambria Math" panose="02040503050406030204" pitchFamily="18" charset="0"/>
                          </a:rPr>
                          <m:t>,</m:t>
                        </m:r>
                        <m:r>
                          <a:rPr lang="en-US" altLang="ja-JP" sz="3600" i="1">
                            <a:solidFill>
                              <a:srgbClr val="00B050"/>
                            </a:solidFill>
                            <a:latin typeface="Cambria Math" panose="02040503050406030204" pitchFamily="18" charset="0"/>
                          </a:rPr>
                          <m:t>𝑣</m:t>
                        </m:r>
                        <m:r>
                          <a:rPr lang="en-US" altLang="ja-JP" sz="3600" i="1">
                            <a:solidFill>
                              <a:srgbClr val="00B050"/>
                            </a:solidFill>
                            <a:latin typeface="Cambria Math" panose="02040503050406030204" pitchFamily="18" charset="0"/>
                          </a:rPr>
                          <m:t>&gt;</m:t>
                        </m:r>
                      </m:e>
                    </m:d>
                    <m:r>
                      <a:rPr lang="en-US" altLang="ja-JP" sz="3600" i="1">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1+</m:t>
                        </m:r>
                        <m:r>
                          <a:rPr lang="en-US" altLang="ja-JP" sz="3600" i="1">
                            <a:latin typeface="Cambria Math" panose="02040503050406030204" pitchFamily="18" charset="0"/>
                          </a:rPr>
                          <m:t>𝑐𝑜𝑛𝑓</m:t>
                        </m:r>
                        <m:d>
                          <m:dPr>
                            <m:ctrlPr>
                              <a:rPr lang="en-US" altLang="ja-JP" sz="3600" i="1">
                                <a:latin typeface="Cambria Math" panose="02040503050406030204" pitchFamily="18" charset="0"/>
                              </a:rPr>
                            </m:ctrlPr>
                          </m:dPr>
                          <m:e>
                            <m:d>
                              <m:dPr>
                                <m:begChr m:val="{"/>
                                <m:endChr m:val="}"/>
                                <m:ctrlPr>
                                  <a:rPr lang="en-US" altLang="ja-JP" sz="3600" i="1">
                                    <a:latin typeface="Cambria Math" panose="02040503050406030204" pitchFamily="18" charset="0"/>
                                  </a:rPr>
                                </m:ctrlPr>
                              </m:dPr>
                              <m:e>
                                <m:r>
                                  <a:rPr lang="en-US" altLang="ja-JP" sz="3600" i="1">
                                    <a:latin typeface="Cambria Math" panose="02040503050406030204" pitchFamily="18" charset="0"/>
                                  </a:rPr>
                                  <m:t>&lt;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i="1">
                                        <a:latin typeface="Cambria Math" panose="02040503050406030204" pitchFamily="18" charset="0"/>
                                      </a:rPr>
                                      <m:t>𝑗</m:t>
                                    </m:r>
                                  </m:sub>
                                </m:sSub>
                                <m:r>
                                  <a:rPr lang="en-US" altLang="ja-JP" sz="3600" i="1">
                                    <a:latin typeface="Cambria Math" panose="02040503050406030204" pitchFamily="18" charset="0"/>
                                  </a:rPr>
                                  <m:t>,</m:t>
                                </m:r>
                                <m:r>
                                  <a:rPr lang="en-US" altLang="ja-JP" sz="3600" i="1">
                                    <a:latin typeface="Cambria Math" panose="02040503050406030204" pitchFamily="18" charset="0"/>
                                  </a:rPr>
                                  <m:t>𝑣</m:t>
                                </m:r>
                                <m:r>
                                  <a:rPr lang="en-US" altLang="ja-JP" sz="3600" i="1">
                                    <a:latin typeface="Cambria Math" panose="02040503050406030204" pitchFamily="18" charset="0"/>
                                  </a:rPr>
                                  <m:t>&gt;</m:t>
                                </m:r>
                              </m:e>
                            </m:d>
                            <m:r>
                              <a:rPr lang="en-US" altLang="ja-JP" sz="3600" i="1">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𝐴</m:t>
                            </m:r>
                          </m:e>
                        </m:d>
                        <m:r>
                          <a:rPr lang="en-US" altLang="ja-JP" sz="3600" i="1">
                            <a:latin typeface="Cambria Math" panose="02040503050406030204" pitchFamily="18" charset="0"/>
                          </a:rPr>
                          <m:t>−</m:t>
                        </m:r>
                        <m:r>
                          <a:rPr lang="en-US" altLang="ja-JP" sz="3600" i="1">
                            <a:latin typeface="Cambria Math" panose="02040503050406030204" pitchFamily="18" charset="0"/>
                          </a:rPr>
                          <m:t>𝑐𝑜𝑛𝑓</m:t>
                        </m:r>
                        <m:r>
                          <a:rPr lang="en-US" altLang="ja-JP" sz="3600" i="1">
                            <a:latin typeface="Cambria Math" panose="02040503050406030204" pitchFamily="18" charset="0"/>
                          </a:rPr>
                          <m:t>(</m:t>
                        </m:r>
                        <m:r>
                          <a:rPr lang="en-US" altLang="ja-JP" sz="3600" i="1">
                            <a:latin typeface="Cambria Math" panose="02040503050406030204" pitchFamily="18" charset="0"/>
                          </a:rPr>
                          <m:t>𝐴</m:t>
                        </m:r>
                        <m:r>
                          <a:rPr lang="en-US" altLang="ja-JP" sz="3600" i="1">
                            <a:latin typeface="Cambria Math" panose="02040503050406030204" pitchFamily="18" charset="0"/>
                          </a:rPr>
                          <m:t>)</m:t>
                        </m:r>
                      </m:den>
                    </m:f>
                  </m:oMath>
                </a14:m>
                <a:endParaRPr lang="ja-JP" altLang="en-US" sz="3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500175"/>
                <a:ext cx="8229600" cy="5313201"/>
              </a:xfrm>
              <a:blipFill rotWithShape="0">
                <a:blip r:embed="rId2"/>
                <a:stretch>
                  <a:fillRect l="-11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7604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確率計</a:t>
            </a:r>
            <a:r>
              <a:rPr lang="ja-JP" altLang="en-US" dirty="0" smtClean="0"/>
              <a:t>算式</a:t>
            </a:r>
            <a:r>
              <a:rPr lang="en-US" altLang="ja-JP" dirty="0" smtClean="0">
                <a:latin typeface="Times New Roman" panose="02020603050405020304" pitchFamily="18" charset="0"/>
                <a:cs typeface="Times New Roman" panose="02020603050405020304" pitchFamily="18" charset="0"/>
              </a:rPr>
              <a:t>(ASNEP, </a:t>
            </a:r>
            <a:r>
              <a:rPr lang="en-US" altLang="ja-JP" dirty="0" err="1" smtClean="0">
                <a:latin typeface="Times New Roman" panose="02020603050405020304" pitchFamily="18" charset="0"/>
                <a:cs typeface="Times New Roman" panose="02020603050405020304" pitchFamily="18" charset="0"/>
              </a:rPr>
              <a:t>cASNEP</a:t>
            </a:r>
            <a:r>
              <a:rPr lang="en-US" altLang="ja-JP" dirty="0" smtClean="0">
                <a:latin typeface="Times New Roman" panose="02020603050405020304" pitchFamily="18" charset="0"/>
                <a:cs typeface="Times New Roman" panose="02020603050405020304" pitchFamily="18" charset="0"/>
              </a:rPr>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500175"/>
                <a:ext cx="8229600" cy="5169185"/>
              </a:xfrm>
            </p:spPr>
            <p:txBody>
              <a:bodyPr>
                <a:noAutofit/>
              </a:bodyPr>
              <a:lstStyle/>
              <a:p>
                <a14:m>
                  <m:oMath xmlns:m="http://schemas.openxmlformats.org/officeDocument/2006/math">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𝑝</m:t>
                        </m:r>
                      </m:e>
                      <m:sub>
                        <m:r>
                          <a:rPr lang="en-US" altLang="ja-JP" sz="4000" i="1">
                            <a:latin typeface="Cambria Math" panose="02040503050406030204" pitchFamily="18" charset="0"/>
                          </a:rPr>
                          <m:t>𝐴</m:t>
                        </m:r>
                      </m:sub>
                    </m:sSub>
                    <m:r>
                      <a:rPr lang="en-US" altLang="ja-JP" sz="4000" i="1">
                        <a:latin typeface="Cambria Math" panose="02040503050406030204" pitchFamily="18" charset="0"/>
                      </a:rPr>
                      <m:t>(&lt;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i="1">
                            <a:latin typeface="Cambria Math" panose="02040503050406030204" pitchFamily="18" charset="0"/>
                          </a:rPr>
                          <m:t>𝑗</m:t>
                        </m:r>
                      </m:sub>
                    </m:sSub>
                    <m:r>
                      <a:rPr lang="en-US" altLang="ja-JP" sz="4000" i="1">
                        <a:latin typeface="Cambria Math" panose="02040503050406030204" pitchFamily="18" charset="0"/>
                      </a:rPr>
                      <m:t>,</m:t>
                    </m:r>
                    <m:r>
                      <a:rPr lang="en-US" altLang="ja-JP" sz="4000" i="1">
                        <a:latin typeface="Cambria Math" panose="02040503050406030204" pitchFamily="18" charset="0"/>
                      </a:rPr>
                      <m:t>𝑣</m:t>
                    </m:r>
                    <m:r>
                      <a:rPr lang="en-US" altLang="ja-JP" sz="4000" i="1">
                        <a:latin typeface="Cambria Math" panose="02040503050406030204" pitchFamily="18" charset="0"/>
                      </a:rPr>
                      <m:t>&gt;)=</m:t>
                    </m:r>
                    <m:f>
                      <m:fPr>
                        <m:ctrlPr>
                          <a:rPr lang="en-US" altLang="ja-JP" sz="4000" i="1">
                            <a:latin typeface="Cambria Math" panose="02040503050406030204" pitchFamily="18" charset="0"/>
                          </a:rPr>
                        </m:ctrlPr>
                      </m:fPr>
                      <m:num>
                        <m:f>
                          <m:fPr>
                            <m:ctrlPr>
                              <a:rPr lang="en-US" altLang="ja-JP" sz="4000" i="1">
                                <a:latin typeface="Cambria Math" panose="02040503050406030204" pitchFamily="18" charset="0"/>
                              </a:rPr>
                            </m:ctrlPr>
                          </m:fPr>
                          <m:num>
                            <m:sSup>
                              <m:sSupPr>
                                <m:ctrlPr>
                                  <a:rPr lang="en-US" altLang="ja-JP" sz="4000" i="1">
                                    <a:latin typeface="Cambria Math" panose="02040503050406030204" pitchFamily="18" charset="0"/>
                                  </a:rPr>
                                </m:ctrlPr>
                              </m:sSupPr>
                              <m:e>
                                <m:r>
                                  <a:rPr lang="en-US" altLang="ja-JP" sz="4000" i="1">
                                    <a:latin typeface="Cambria Math" panose="02040503050406030204" pitchFamily="18" charset="0"/>
                                  </a:rPr>
                                  <m:t>[</m:t>
                                </m:r>
                                <m:sSubSup>
                                  <m:sSubSupPr>
                                    <m:ctrlPr>
                                      <a:rPr lang="en-US" altLang="ja-JP" sz="4000" i="1">
                                        <a:solidFill>
                                          <a:srgbClr val="FF0000"/>
                                        </a:solidFill>
                                        <a:latin typeface="Cambria Math" panose="02040503050406030204" pitchFamily="18" charset="0"/>
                                      </a:rPr>
                                    </m:ctrlPr>
                                  </m:sSubSupPr>
                                  <m:e>
                                    <m:r>
                                      <a:rPr lang="ja-JP" altLang="en-US" sz="4000" i="1">
                                        <a:solidFill>
                                          <a:srgbClr val="FF0000"/>
                                        </a:solidFill>
                                        <a:latin typeface="Cambria Math" panose="02040503050406030204" pitchFamily="18" charset="0"/>
                                      </a:rPr>
                                      <m:t>𝜏</m:t>
                                    </m:r>
                                  </m:e>
                                  <m:sub>
                                    <m:r>
                                      <a:rPr lang="en-US" altLang="ja-JP" sz="4000" i="1">
                                        <a:solidFill>
                                          <a:srgbClr val="FF0000"/>
                                        </a:solidFill>
                                        <a:latin typeface="Cambria Math" panose="02040503050406030204" pitchFamily="18" charset="0"/>
                                      </a:rPr>
                                      <m:t>𝐴</m:t>
                                    </m:r>
                                  </m:sub>
                                  <m:sup/>
                                </m:sSubSup>
                                <m:d>
                                  <m:dPr>
                                    <m:ctrlPr>
                                      <a:rPr lang="en-US" altLang="ja-JP" sz="4000" i="1">
                                        <a:solidFill>
                                          <a:srgbClr val="FF0000"/>
                                        </a:solidFill>
                                        <a:latin typeface="Cambria Math" panose="02040503050406030204" pitchFamily="18" charset="0"/>
                                      </a:rPr>
                                    </m:ctrlPr>
                                  </m:dPr>
                                  <m:e>
                                    <m:r>
                                      <a:rPr lang="en-US" altLang="ja-JP" sz="4000" i="1">
                                        <a:solidFill>
                                          <a:srgbClr val="FF0000"/>
                                        </a:solidFill>
                                        <a:latin typeface="Cambria Math" panose="02040503050406030204" pitchFamily="18" charset="0"/>
                                      </a:rPr>
                                      <m:t>&lt;</m:t>
                                    </m:r>
                                    <m:sSub>
                                      <m:sSubPr>
                                        <m:ctrlPr>
                                          <a:rPr lang="en-US" altLang="ja-JP" sz="4000" i="1">
                                            <a:solidFill>
                                              <a:srgbClr val="FF0000"/>
                                            </a:solidFill>
                                            <a:latin typeface="Cambria Math" panose="02040503050406030204" pitchFamily="18" charset="0"/>
                                          </a:rPr>
                                        </m:ctrlPr>
                                      </m:sSubPr>
                                      <m:e>
                                        <m:r>
                                          <a:rPr lang="en-US" altLang="ja-JP" sz="4000" i="1">
                                            <a:solidFill>
                                              <a:srgbClr val="FF0000"/>
                                            </a:solidFill>
                                            <a:latin typeface="Cambria Math" panose="02040503050406030204" pitchFamily="18" charset="0"/>
                                          </a:rPr>
                                          <m:t>𝑥</m:t>
                                        </m:r>
                                      </m:e>
                                      <m:sub>
                                        <m:r>
                                          <a:rPr lang="en-US" altLang="ja-JP" sz="4000" i="1">
                                            <a:solidFill>
                                              <a:srgbClr val="FF0000"/>
                                            </a:solidFill>
                                            <a:latin typeface="Cambria Math" panose="02040503050406030204" pitchFamily="18" charset="0"/>
                                          </a:rPr>
                                          <m:t>𝑗</m:t>
                                        </m:r>
                                      </m:sub>
                                    </m:sSub>
                                    <m:r>
                                      <a:rPr lang="en-US" altLang="ja-JP" sz="4000" i="1">
                                        <a:solidFill>
                                          <a:srgbClr val="FF0000"/>
                                        </a:solidFill>
                                        <a:latin typeface="Cambria Math" panose="02040503050406030204" pitchFamily="18" charset="0"/>
                                      </a:rPr>
                                      <m:t>,</m:t>
                                    </m:r>
                                    <m:r>
                                      <a:rPr lang="en-US" altLang="ja-JP" sz="4000" i="1">
                                        <a:solidFill>
                                          <a:srgbClr val="FF0000"/>
                                        </a:solidFill>
                                        <a:latin typeface="Cambria Math" panose="02040503050406030204" pitchFamily="18" charset="0"/>
                                      </a:rPr>
                                      <m:t>𝑣</m:t>
                                    </m:r>
                                    <m:r>
                                      <a:rPr lang="en-US" altLang="ja-JP" sz="4000" i="1">
                                        <a:solidFill>
                                          <a:srgbClr val="FF0000"/>
                                        </a:solidFill>
                                        <a:latin typeface="Cambria Math" panose="02040503050406030204" pitchFamily="18" charset="0"/>
                                      </a:rPr>
                                      <m:t>&gt;</m:t>
                                    </m:r>
                                  </m:e>
                                </m:d>
                                <m:r>
                                  <a:rPr lang="en-US" altLang="ja-JP" sz="4000" i="1">
                                    <a:latin typeface="Cambria Math" panose="02040503050406030204" pitchFamily="18" charset="0"/>
                                  </a:rPr>
                                  <m:t>]</m:t>
                                </m:r>
                              </m:e>
                              <m:sup>
                                <m:sSub>
                                  <m:sSubPr>
                                    <m:ctrlPr>
                                      <a:rPr lang="en-US" altLang="ja-JP" sz="4000" i="1">
                                        <a:latin typeface="Cambria Math" panose="02040503050406030204" pitchFamily="18" charset="0"/>
                                      </a:rPr>
                                    </m:ctrlPr>
                                  </m:sSubPr>
                                  <m:e>
                                    <m:r>
                                      <a:rPr lang="ja-JP" altLang="en-US" sz="4000" i="1">
                                        <a:latin typeface="Cambria Math" panose="02040503050406030204" pitchFamily="18" charset="0"/>
                                      </a:rPr>
                                      <m:t>𝛼</m:t>
                                    </m:r>
                                  </m:e>
                                  <m:sub>
                                    <m:r>
                                      <a:rPr lang="en-US" altLang="ja-JP" sz="4000" i="1">
                                        <a:latin typeface="Cambria Math" panose="02040503050406030204" pitchFamily="18" charset="0"/>
                                      </a:rPr>
                                      <m:t>𝑢</m:t>
                                    </m:r>
                                  </m:sub>
                                </m:sSub>
                              </m:sup>
                            </m:sSup>
                            <m:sSup>
                              <m:sSupPr>
                                <m:ctrlPr>
                                  <a:rPr lang="en-US" altLang="ja-JP" sz="4000" i="1">
                                    <a:latin typeface="Cambria Math" panose="02040503050406030204" pitchFamily="18" charset="0"/>
                                  </a:rPr>
                                </m:ctrlPr>
                              </m:sSupPr>
                              <m:e>
                                <m:r>
                                  <a:rPr lang="en-US" altLang="ja-JP" sz="4000" i="1">
                                    <a:latin typeface="Cambria Math" panose="02040503050406030204" pitchFamily="18" charset="0"/>
                                  </a:rPr>
                                  <m:t>[</m:t>
                                </m:r>
                                <m:sSubSup>
                                  <m:sSubSupPr>
                                    <m:ctrlPr>
                                      <a:rPr lang="en-US" altLang="ja-JP" sz="4000" i="1">
                                        <a:solidFill>
                                          <a:srgbClr val="00B050"/>
                                        </a:solidFill>
                                        <a:latin typeface="Cambria Math" panose="02040503050406030204" pitchFamily="18" charset="0"/>
                                      </a:rPr>
                                    </m:ctrlPr>
                                  </m:sSubSupPr>
                                  <m:e>
                                    <m:r>
                                      <m:rPr>
                                        <m:nor/>
                                      </m:rPr>
                                      <a:rPr lang="en-US" altLang="ja-JP" sz="4000" i="1" dirty="0">
                                        <a:solidFill>
                                          <a:srgbClr val="00B050"/>
                                        </a:solidFill>
                                        <a:latin typeface="Symbol" panose="05050102010706020507" pitchFamily="18" charset="2"/>
                                      </a:rPr>
                                      <m:t>h</m:t>
                                    </m:r>
                                  </m:e>
                                  <m:sub>
                                    <m:r>
                                      <a:rPr lang="en-US" altLang="ja-JP" sz="4000" i="1">
                                        <a:solidFill>
                                          <a:srgbClr val="00B050"/>
                                        </a:solidFill>
                                        <a:latin typeface="Cambria Math" panose="02040503050406030204" pitchFamily="18" charset="0"/>
                                      </a:rPr>
                                      <m:t>𝐴</m:t>
                                    </m:r>
                                  </m:sub>
                                  <m:sup/>
                                </m:sSubSup>
                                <m:d>
                                  <m:dPr>
                                    <m:ctrlPr>
                                      <a:rPr lang="en-US" altLang="ja-JP" sz="4000" i="1">
                                        <a:solidFill>
                                          <a:srgbClr val="00B050"/>
                                        </a:solidFill>
                                        <a:latin typeface="Cambria Math" panose="02040503050406030204" pitchFamily="18" charset="0"/>
                                      </a:rPr>
                                    </m:ctrlPr>
                                  </m:dPr>
                                  <m:e>
                                    <m:r>
                                      <a:rPr lang="en-US" altLang="ja-JP" sz="4000" i="1">
                                        <a:solidFill>
                                          <a:srgbClr val="00B050"/>
                                        </a:solidFill>
                                        <a:latin typeface="Cambria Math" panose="02040503050406030204" pitchFamily="18" charset="0"/>
                                      </a:rPr>
                                      <m:t>&lt;</m:t>
                                    </m:r>
                                    <m:sSub>
                                      <m:sSubPr>
                                        <m:ctrlPr>
                                          <a:rPr lang="en-US" altLang="ja-JP" sz="4000" i="1">
                                            <a:solidFill>
                                              <a:srgbClr val="00B050"/>
                                            </a:solidFill>
                                            <a:latin typeface="Cambria Math" panose="02040503050406030204" pitchFamily="18" charset="0"/>
                                          </a:rPr>
                                        </m:ctrlPr>
                                      </m:sSubPr>
                                      <m:e>
                                        <m:r>
                                          <a:rPr lang="en-US" altLang="ja-JP" sz="4000" i="1">
                                            <a:solidFill>
                                              <a:srgbClr val="00B050"/>
                                            </a:solidFill>
                                            <a:latin typeface="Cambria Math" panose="02040503050406030204" pitchFamily="18" charset="0"/>
                                          </a:rPr>
                                          <m:t>𝑥</m:t>
                                        </m:r>
                                      </m:e>
                                      <m:sub>
                                        <m:r>
                                          <a:rPr lang="en-US" altLang="ja-JP" sz="4000" i="1">
                                            <a:solidFill>
                                              <a:srgbClr val="00B050"/>
                                            </a:solidFill>
                                            <a:latin typeface="Cambria Math" panose="02040503050406030204" pitchFamily="18" charset="0"/>
                                          </a:rPr>
                                          <m:t>𝑗</m:t>
                                        </m:r>
                                      </m:sub>
                                    </m:sSub>
                                    <m:r>
                                      <a:rPr lang="en-US" altLang="ja-JP" sz="4000" i="1">
                                        <a:solidFill>
                                          <a:srgbClr val="00B050"/>
                                        </a:solidFill>
                                        <a:latin typeface="Cambria Math" panose="02040503050406030204" pitchFamily="18" charset="0"/>
                                      </a:rPr>
                                      <m:t>,</m:t>
                                    </m:r>
                                    <m:r>
                                      <a:rPr lang="en-US" altLang="ja-JP" sz="4000" i="1">
                                        <a:solidFill>
                                          <a:srgbClr val="00B050"/>
                                        </a:solidFill>
                                        <a:latin typeface="Cambria Math" panose="02040503050406030204" pitchFamily="18" charset="0"/>
                                      </a:rPr>
                                      <m:t>𝑣</m:t>
                                    </m:r>
                                    <m:r>
                                      <a:rPr lang="en-US" altLang="ja-JP" sz="4000" i="1">
                                        <a:solidFill>
                                          <a:srgbClr val="00B050"/>
                                        </a:solidFill>
                                        <a:latin typeface="Cambria Math" panose="02040503050406030204" pitchFamily="18" charset="0"/>
                                      </a:rPr>
                                      <m:t>&gt;</m:t>
                                    </m:r>
                                  </m:e>
                                </m:d>
                                <m:r>
                                  <a:rPr lang="en-US" altLang="ja-JP" sz="4000" i="1">
                                    <a:latin typeface="Cambria Math" panose="02040503050406030204" pitchFamily="18" charset="0"/>
                                  </a:rPr>
                                  <m:t>]</m:t>
                                </m:r>
                              </m:e>
                              <m:sup>
                                <m:r>
                                  <a:rPr lang="ja-JP" altLang="en-US" sz="4000" i="1">
                                    <a:latin typeface="Cambria Math" panose="02040503050406030204" pitchFamily="18" charset="0"/>
                                  </a:rPr>
                                  <m:t>𝛽</m:t>
                                </m:r>
                              </m:sup>
                            </m:sSup>
                          </m:num>
                          <m:den>
                            <m:sSup>
                              <m:sSupPr>
                                <m:ctrlPr>
                                  <a:rPr lang="en-US" altLang="ja-JP" sz="4000" i="1">
                                    <a:latin typeface="Cambria Math" panose="02040503050406030204" pitchFamily="18" charset="0"/>
                                  </a:rPr>
                                </m:ctrlPr>
                              </m:sSupPr>
                              <m:e>
                                <m:r>
                                  <a:rPr lang="en-US" altLang="ja-JP" sz="4000" i="1">
                                    <a:latin typeface="Cambria Math" panose="02040503050406030204" pitchFamily="18" charset="0"/>
                                  </a:rPr>
                                  <m:t>[</m:t>
                                </m:r>
                                <m:sSubSup>
                                  <m:sSubSupPr>
                                    <m:ctrlPr>
                                      <a:rPr lang="en-US" altLang="ja-JP" sz="4000" i="1">
                                        <a:solidFill>
                                          <a:srgbClr val="7030A0"/>
                                        </a:solidFill>
                                        <a:latin typeface="Cambria Math" panose="02040503050406030204" pitchFamily="18" charset="0"/>
                                      </a:rPr>
                                    </m:ctrlPr>
                                  </m:sSubSupPr>
                                  <m:e>
                                    <m:r>
                                      <a:rPr lang="en-US" altLang="ja-JP" sz="4000" i="1">
                                        <a:solidFill>
                                          <a:srgbClr val="7030A0"/>
                                        </a:solidFill>
                                        <a:latin typeface="Cambria Math" panose="02040503050406030204" pitchFamily="18" charset="0"/>
                                      </a:rPr>
                                      <m:t>𝑁</m:t>
                                    </m:r>
                                    <m:r>
                                      <a:rPr lang="ja-JP" altLang="en-US" sz="4000" i="1">
                                        <a:solidFill>
                                          <a:srgbClr val="7030A0"/>
                                        </a:solidFill>
                                        <a:latin typeface="Cambria Math" panose="02040503050406030204" pitchFamily="18" charset="0"/>
                                      </a:rPr>
                                      <m:t>𝜏</m:t>
                                    </m:r>
                                  </m:e>
                                  <m:sub>
                                    <m:r>
                                      <a:rPr lang="en-US" altLang="ja-JP" sz="4000" i="1">
                                        <a:solidFill>
                                          <a:srgbClr val="7030A0"/>
                                        </a:solidFill>
                                        <a:latin typeface="Cambria Math" panose="02040503050406030204" pitchFamily="18" charset="0"/>
                                      </a:rPr>
                                      <m:t>𝐴</m:t>
                                    </m:r>
                                  </m:sub>
                                  <m:sup/>
                                </m:sSubSup>
                                <m:r>
                                  <a:rPr lang="en-US" altLang="ja-JP" sz="4000" i="1">
                                    <a:solidFill>
                                      <a:srgbClr val="7030A0"/>
                                    </a:solidFill>
                                    <a:latin typeface="Cambria Math" panose="02040503050406030204" pitchFamily="18" charset="0"/>
                                  </a:rPr>
                                  <m:t>(&lt;</m:t>
                                </m:r>
                                <m:sSub>
                                  <m:sSubPr>
                                    <m:ctrlPr>
                                      <a:rPr lang="en-US" altLang="ja-JP" sz="4000" i="1">
                                        <a:solidFill>
                                          <a:srgbClr val="7030A0"/>
                                        </a:solidFill>
                                        <a:latin typeface="Cambria Math" panose="02040503050406030204" pitchFamily="18" charset="0"/>
                                      </a:rPr>
                                    </m:ctrlPr>
                                  </m:sSubPr>
                                  <m:e>
                                    <m:r>
                                      <a:rPr lang="en-US" altLang="ja-JP" sz="4000" i="1">
                                        <a:solidFill>
                                          <a:srgbClr val="7030A0"/>
                                        </a:solidFill>
                                        <a:latin typeface="Cambria Math" panose="02040503050406030204" pitchFamily="18" charset="0"/>
                                      </a:rPr>
                                      <m:t>𝑥</m:t>
                                    </m:r>
                                  </m:e>
                                  <m:sub>
                                    <m:r>
                                      <a:rPr lang="en-US" altLang="ja-JP" sz="4000" i="1">
                                        <a:solidFill>
                                          <a:srgbClr val="7030A0"/>
                                        </a:solidFill>
                                        <a:latin typeface="Cambria Math" panose="02040503050406030204" pitchFamily="18" charset="0"/>
                                      </a:rPr>
                                      <m:t>𝑗</m:t>
                                    </m:r>
                                  </m:sub>
                                </m:sSub>
                                <m:r>
                                  <a:rPr lang="en-US" altLang="ja-JP" sz="4000" i="1">
                                    <a:solidFill>
                                      <a:srgbClr val="7030A0"/>
                                    </a:solidFill>
                                    <a:latin typeface="Cambria Math" panose="02040503050406030204" pitchFamily="18" charset="0"/>
                                  </a:rPr>
                                  <m:t>,</m:t>
                                </m:r>
                                <m:r>
                                  <a:rPr lang="en-US" altLang="ja-JP" sz="4000" i="1">
                                    <a:solidFill>
                                      <a:srgbClr val="7030A0"/>
                                    </a:solidFill>
                                    <a:latin typeface="Cambria Math" panose="02040503050406030204" pitchFamily="18" charset="0"/>
                                  </a:rPr>
                                  <m:t>𝑣</m:t>
                                </m:r>
                                <m:r>
                                  <a:rPr lang="en-US" altLang="ja-JP" sz="4000" i="1">
                                    <a:solidFill>
                                      <a:srgbClr val="7030A0"/>
                                    </a:solidFill>
                                    <a:latin typeface="Cambria Math" panose="02040503050406030204" pitchFamily="18" charset="0"/>
                                  </a:rPr>
                                  <m:t>&gt;)]</m:t>
                                </m:r>
                              </m:e>
                              <m:sup>
                                <m:sSub>
                                  <m:sSubPr>
                                    <m:ctrlPr>
                                      <a:rPr lang="en-US" altLang="ja-JP" sz="4000" i="1">
                                        <a:latin typeface="Cambria Math" panose="02040503050406030204" pitchFamily="18" charset="0"/>
                                      </a:rPr>
                                    </m:ctrlPr>
                                  </m:sSubPr>
                                  <m:e>
                                    <m:r>
                                      <a:rPr lang="ja-JP" altLang="en-US" sz="4000" i="1">
                                        <a:latin typeface="Cambria Math" panose="02040503050406030204" pitchFamily="18" charset="0"/>
                                      </a:rPr>
                                      <m:t>𝛼</m:t>
                                    </m:r>
                                  </m:e>
                                  <m:sub>
                                    <m:r>
                                      <a:rPr lang="en-US" altLang="ja-JP" sz="4000" i="1">
                                        <a:latin typeface="Cambria Math" panose="02040503050406030204" pitchFamily="18" charset="0"/>
                                      </a:rPr>
                                      <m:t>𝑛</m:t>
                                    </m:r>
                                  </m:sub>
                                </m:sSub>
                              </m:sup>
                            </m:sSup>
                          </m:den>
                        </m:f>
                      </m:num>
                      <m:den>
                        <m:nary>
                          <m:naryPr>
                            <m:chr m:val="∑"/>
                            <m:limLoc m:val="subSup"/>
                            <m:supHide m:val="on"/>
                            <m:ctrlPr>
                              <a:rPr lang="en-US" altLang="ja-JP" sz="4000" i="1">
                                <a:latin typeface="Cambria Math" panose="02040503050406030204" pitchFamily="18" charset="0"/>
                              </a:rPr>
                            </m:ctrlPr>
                          </m:naryPr>
                          <m:sub>
                            <m:r>
                              <m:rPr>
                                <m:brk m:alnAt="9"/>
                              </m:rPr>
                              <a:rPr lang="ja-JP" altLang="en-US" sz="4000" i="1">
                                <a:latin typeface="Cambria Math" panose="02040503050406030204" pitchFamily="18" charset="0"/>
                              </a:rPr>
                              <m:t>𝜔</m:t>
                            </m:r>
                            <m:r>
                              <a:rPr lang="ja-JP" altLang="en-US" sz="4000" i="1">
                                <a:latin typeface="Cambria Math" panose="02040503050406030204" pitchFamily="18" charset="0"/>
                              </a:rPr>
                              <m:t>∈</m:t>
                            </m:r>
                            <m:r>
                              <a:rPr lang="en-US" altLang="ja-JP" sz="4000" i="1">
                                <a:latin typeface="Cambria Math" panose="02040503050406030204" pitchFamily="18" charset="0"/>
                              </a:rPr>
                              <m:t>𝐷</m:t>
                            </m:r>
                          </m:sub>
                          <m:sup/>
                          <m:e>
                            <m:f>
                              <m:fPr>
                                <m:ctrlPr>
                                  <a:rPr lang="en-US" altLang="ja-JP" sz="4000" i="1">
                                    <a:latin typeface="Cambria Math" panose="02040503050406030204" pitchFamily="18" charset="0"/>
                                  </a:rPr>
                                </m:ctrlPr>
                              </m:fPr>
                              <m:num>
                                <m:sSup>
                                  <m:sSupPr>
                                    <m:ctrlPr>
                                      <a:rPr lang="en-US" altLang="ja-JP" sz="4000" i="1">
                                        <a:latin typeface="Cambria Math" panose="02040503050406030204" pitchFamily="18" charset="0"/>
                                      </a:rPr>
                                    </m:ctrlPr>
                                  </m:sSupPr>
                                  <m:e>
                                    <m:r>
                                      <a:rPr lang="en-US" altLang="ja-JP" sz="4000" i="1">
                                        <a:latin typeface="Cambria Math" panose="02040503050406030204" pitchFamily="18" charset="0"/>
                                      </a:rPr>
                                      <m:t>[</m:t>
                                    </m:r>
                                    <m:sSubSup>
                                      <m:sSubSupPr>
                                        <m:ctrlPr>
                                          <a:rPr lang="en-US" altLang="ja-JP" sz="4000" i="1">
                                            <a:solidFill>
                                              <a:srgbClr val="FF0000"/>
                                            </a:solidFill>
                                            <a:latin typeface="Cambria Math" panose="02040503050406030204" pitchFamily="18" charset="0"/>
                                          </a:rPr>
                                        </m:ctrlPr>
                                      </m:sSubSupPr>
                                      <m:e>
                                        <m:r>
                                          <a:rPr lang="ja-JP" altLang="en-US" sz="4000" i="1">
                                            <a:solidFill>
                                              <a:srgbClr val="FF0000"/>
                                            </a:solidFill>
                                            <a:latin typeface="Cambria Math" panose="02040503050406030204" pitchFamily="18" charset="0"/>
                                          </a:rPr>
                                          <m:t>𝜏</m:t>
                                        </m:r>
                                      </m:e>
                                      <m:sub>
                                        <m:r>
                                          <a:rPr lang="en-US" altLang="ja-JP" sz="4000" i="1">
                                            <a:solidFill>
                                              <a:srgbClr val="FF0000"/>
                                            </a:solidFill>
                                            <a:latin typeface="Cambria Math" panose="02040503050406030204" pitchFamily="18" charset="0"/>
                                          </a:rPr>
                                          <m:t>𝐴</m:t>
                                        </m:r>
                                      </m:sub>
                                      <m:sup/>
                                    </m:sSubSup>
                                    <m:d>
                                      <m:dPr>
                                        <m:ctrlPr>
                                          <a:rPr lang="en-US" altLang="ja-JP" sz="4000" i="1">
                                            <a:solidFill>
                                              <a:srgbClr val="FF0000"/>
                                            </a:solidFill>
                                            <a:latin typeface="Cambria Math" panose="02040503050406030204" pitchFamily="18" charset="0"/>
                                          </a:rPr>
                                        </m:ctrlPr>
                                      </m:dPr>
                                      <m:e>
                                        <m:r>
                                          <a:rPr lang="en-US" altLang="ja-JP" sz="4000" i="1">
                                            <a:solidFill>
                                              <a:srgbClr val="FF0000"/>
                                            </a:solidFill>
                                            <a:latin typeface="Cambria Math" panose="02040503050406030204" pitchFamily="18" charset="0"/>
                                          </a:rPr>
                                          <m:t>&lt;</m:t>
                                        </m:r>
                                        <m:sSub>
                                          <m:sSubPr>
                                            <m:ctrlPr>
                                              <a:rPr lang="en-US" altLang="ja-JP" sz="4000" i="1">
                                                <a:solidFill>
                                                  <a:srgbClr val="FF0000"/>
                                                </a:solidFill>
                                                <a:latin typeface="Cambria Math" panose="02040503050406030204" pitchFamily="18" charset="0"/>
                                              </a:rPr>
                                            </m:ctrlPr>
                                          </m:sSubPr>
                                          <m:e>
                                            <m:r>
                                              <a:rPr lang="en-US" altLang="ja-JP" sz="4000" i="1">
                                                <a:solidFill>
                                                  <a:srgbClr val="FF0000"/>
                                                </a:solidFill>
                                                <a:latin typeface="Cambria Math" panose="02040503050406030204" pitchFamily="18" charset="0"/>
                                              </a:rPr>
                                              <m:t>𝑥</m:t>
                                            </m:r>
                                          </m:e>
                                          <m:sub>
                                            <m:r>
                                              <a:rPr lang="en-US" altLang="ja-JP" sz="4000" i="1">
                                                <a:solidFill>
                                                  <a:srgbClr val="FF0000"/>
                                                </a:solidFill>
                                                <a:latin typeface="Cambria Math" panose="02040503050406030204" pitchFamily="18" charset="0"/>
                                              </a:rPr>
                                              <m:t>𝑗</m:t>
                                            </m:r>
                                          </m:sub>
                                        </m:sSub>
                                        <m:r>
                                          <a:rPr lang="en-US" altLang="ja-JP" sz="4000" i="1">
                                            <a:solidFill>
                                              <a:srgbClr val="FF0000"/>
                                            </a:solidFill>
                                            <a:latin typeface="Cambria Math" panose="02040503050406030204" pitchFamily="18" charset="0"/>
                                          </a:rPr>
                                          <m:t>,</m:t>
                                        </m:r>
                                        <m:r>
                                          <a:rPr lang="en-US" altLang="ja-JP" sz="4000" i="1">
                                            <a:solidFill>
                                              <a:srgbClr val="FF0000"/>
                                            </a:solidFill>
                                            <a:latin typeface="Cambria Math" panose="02040503050406030204" pitchFamily="18" charset="0"/>
                                          </a:rPr>
                                          <m:t>𝑣</m:t>
                                        </m:r>
                                        <m:r>
                                          <a:rPr lang="en-US" altLang="ja-JP" sz="4000" i="1">
                                            <a:solidFill>
                                              <a:srgbClr val="FF0000"/>
                                            </a:solidFill>
                                            <a:latin typeface="Cambria Math" panose="02040503050406030204" pitchFamily="18" charset="0"/>
                                          </a:rPr>
                                          <m:t>&gt;</m:t>
                                        </m:r>
                                      </m:e>
                                    </m:d>
                                    <m:r>
                                      <a:rPr lang="en-US" altLang="ja-JP" sz="4000" i="1">
                                        <a:latin typeface="Cambria Math" panose="02040503050406030204" pitchFamily="18" charset="0"/>
                                      </a:rPr>
                                      <m:t>]</m:t>
                                    </m:r>
                                  </m:e>
                                  <m:sup>
                                    <m:sSub>
                                      <m:sSubPr>
                                        <m:ctrlPr>
                                          <a:rPr lang="en-US" altLang="ja-JP" sz="4000" i="1">
                                            <a:latin typeface="Cambria Math" panose="02040503050406030204" pitchFamily="18" charset="0"/>
                                          </a:rPr>
                                        </m:ctrlPr>
                                      </m:sSubPr>
                                      <m:e>
                                        <m:r>
                                          <a:rPr lang="ja-JP" altLang="en-US" sz="4000" i="1">
                                            <a:latin typeface="Cambria Math" panose="02040503050406030204" pitchFamily="18" charset="0"/>
                                          </a:rPr>
                                          <m:t>𝛼</m:t>
                                        </m:r>
                                      </m:e>
                                      <m:sub>
                                        <m:r>
                                          <a:rPr lang="en-US" altLang="ja-JP" sz="4000" i="1">
                                            <a:latin typeface="Cambria Math" panose="02040503050406030204" pitchFamily="18" charset="0"/>
                                          </a:rPr>
                                          <m:t>𝑢</m:t>
                                        </m:r>
                                      </m:sub>
                                    </m:sSub>
                                  </m:sup>
                                </m:sSup>
                                <m:sSup>
                                  <m:sSupPr>
                                    <m:ctrlPr>
                                      <a:rPr lang="en-US" altLang="ja-JP" sz="4000" i="1">
                                        <a:latin typeface="Cambria Math" panose="02040503050406030204" pitchFamily="18" charset="0"/>
                                      </a:rPr>
                                    </m:ctrlPr>
                                  </m:sSupPr>
                                  <m:e>
                                    <m:r>
                                      <a:rPr lang="en-US" altLang="ja-JP" sz="4000" i="1">
                                        <a:latin typeface="Cambria Math" panose="02040503050406030204" pitchFamily="18" charset="0"/>
                                      </a:rPr>
                                      <m:t>[</m:t>
                                    </m:r>
                                    <m:sSubSup>
                                      <m:sSubSupPr>
                                        <m:ctrlPr>
                                          <a:rPr lang="en-US" altLang="ja-JP" sz="4000" i="1">
                                            <a:solidFill>
                                              <a:srgbClr val="00B050"/>
                                            </a:solidFill>
                                            <a:latin typeface="Cambria Math" panose="02040503050406030204" pitchFamily="18" charset="0"/>
                                          </a:rPr>
                                        </m:ctrlPr>
                                      </m:sSubSupPr>
                                      <m:e>
                                        <m:r>
                                          <m:rPr>
                                            <m:nor/>
                                          </m:rPr>
                                          <a:rPr lang="en-US" altLang="ja-JP" sz="4000" i="1" dirty="0">
                                            <a:solidFill>
                                              <a:srgbClr val="00B050"/>
                                            </a:solidFill>
                                            <a:latin typeface="Symbol" panose="05050102010706020507" pitchFamily="18" charset="2"/>
                                          </a:rPr>
                                          <m:t>h</m:t>
                                        </m:r>
                                      </m:e>
                                      <m:sub>
                                        <m:r>
                                          <a:rPr lang="en-US" altLang="ja-JP" sz="4000" i="1">
                                            <a:solidFill>
                                              <a:srgbClr val="00B050"/>
                                            </a:solidFill>
                                            <a:latin typeface="Cambria Math" panose="02040503050406030204" pitchFamily="18" charset="0"/>
                                          </a:rPr>
                                          <m:t>𝐴</m:t>
                                        </m:r>
                                      </m:sub>
                                      <m:sup/>
                                    </m:sSubSup>
                                    <m:d>
                                      <m:dPr>
                                        <m:ctrlPr>
                                          <a:rPr lang="en-US" altLang="ja-JP" sz="4000" i="1">
                                            <a:solidFill>
                                              <a:srgbClr val="00B050"/>
                                            </a:solidFill>
                                            <a:latin typeface="Cambria Math" panose="02040503050406030204" pitchFamily="18" charset="0"/>
                                          </a:rPr>
                                        </m:ctrlPr>
                                      </m:dPr>
                                      <m:e>
                                        <m:r>
                                          <a:rPr lang="en-US" altLang="ja-JP" sz="4000" i="1">
                                            <a:solidFill>
                                              <a:srgbClr val="00B050"/>
                                            </a:solidFill>
                                            <a:latin typeface="Cambria Math" panose="02040503050406030204" pitchFamily="18" charset="0"/>
                                          </a:rPr>
                                          <m:t>&lt;</m:t>
                                        </m:r>
                                        <m:sSub>
                                          <m:sSubPr>
                                            <m:ctrlPr>
                                              <a:rPr lang="en-US" altLang="ja-JP" sz="4000" i="1">
                                                <a:solidFill>
                                                  <a:srgbClr val="00B050"/>
                                                </a:solidFill>
                                                <a:latin typeface="Cambria Math" panose="02040503050406030204" pitchFamily="18" charset="0"/>
                                              </a:rPr>
                                            </m:ctrlPr>
                                          </m:sSubPr>
                                          <m:e>
                                            <m:r>
                                              <a:rPr lang="en-US" altLang="ja-JP" sz="4000" i="1">
                                                <a:solidFill>
                                                  <a:srgbClr val="00B050"/>
                                                </a:solidFill>
                                                <a:latin typeface="Cambria Math" panose="02040503050406030204" pitchFamily="18" charset="0"/>
                                              </a:rPr>
                                              <m:t>𝑥</m:t>
                                            </m:r>
                                          </m:e>
                                          <m:sub>
                                            <m:r>
                                              <a:rPr lang="en-US" altLang="ja-JP" sz="4000" i="1">
                                                <a:solidFill>
                                                  <a:srgbClr val="00B050"/>
                                                </a:solidFill>
                                                <a:latin typeface="Cambria Math" panose="02040503050406030204" pitchFamily="18" charset="0"/>
                                              </a:rPr>
                                              <m:t>𝑗</m:t>
                                            </m:r>
                                          </m:sub>
                                        </m:sSub>
                                        <m:r>
                                          <a:rPr lang="en-US" altLang="ja-JP" sz="4000" i="1">
                                            <a:solidFill>
                                              <a:srgbClr val="00B050"/>
                                            </a:solidFill>
                                            <a:latin typeface="Cambria Math" panose="02040503050406030204" pitchFamily="18" charset="0"/>
                                          </a:rPr>
                                          <m:t>,</m:t>
                                        </m:r>
                                        <m:r>
                                          <a:rPr lang="en-US" altLang="ja-JP" sz="4000" i="1">
                                            <a:solidFill>
                                              <a:srgbClr val="00B050"/>
                                            </a:solidFill>
                                            <a:latin typeface="Cambria Math" panose="02040503050406030204" pitchFamily="18" charset="0"/>
                                          </a:rPr>
                                          <m:t>𝑣</m:t>
                                        </m:r>
                                        <m:r>
                                          <a:rPr lang="en-US" altLang="ja-JP" sz="4000" i="1">
                                            <a:solidFill>
                                              <a:srgbClr val="00B050"/>
                                            </a:solidFill>
                                            <a:latin typeface="Cambria Math" panose="02040503050406030204" pitchFamily="18" charset="0"/>
                                          </a:rPr>
                                          <m:t>&gt;</m:t>
                                        </m:r>
                                      </m:e>
                                    </m:d>
                                    <m:r>
                                      <a:rPr lang="en-US" altLang="ja-JP" sz="4000" i="1">
                                        <a:latin typeface="Cambria Math" panose="02040503050406030204" pitchFamily="18" charset="0"/>
                                      </a:rPr>
                                      <m:t>]</m:t>
                                    </m:r>
                                  </m:e>
                                  <m:sup>
                                    <m:r>
                                      <a:rPr lang="ja-JP" altLang="en-US" sz="4000" i="1">
                                        <a:latin typeface="Cambria Math" panose="02040503050406030204" pitchFamily="18" charset="0"/>
                                      </a:rPr>
                                      <m:t>𝛽</m:t>
                                    </m:r>
                                  </m:sup>
                                </m:sSup>
                              </m:num>
                              <m:den>
                                <m:sSup>
                                  <m:sSupPr>
                                    <m:ctrlPr>
                                      <a:rPr lang="en-US" altLang="ja-JP" sz="4000" i="1">
                                        <a:latin typeface="Cambria Math" panose="02040503050406030204" pitchFamily="18" charset="0"/>
                                      </a:rPr>
                                    </m:ctrlPr>
                                  </m:sSupPr>
                                  <m:e>
                                    <m:r>
                                      <a:rPr lang="en-US" altLang="ja-JP" sz="4000" i="1">
                                        <a:latin typeface="Cambria Math" panose="02040503050406030204" pitchFamily="18" charset="0"/>
                                      </a:rPr>
                                      <m:t>[</m:t>
                                    </m:r>
                                    <m:sSubSup>
                                      <m:sSubSupPr>
                                        <m:ctrlPr>
                                          <a:rPr lang="en-US" altLang="ja-JP" sz="4000" i="1">
                                            <a:solidFill>
                                              <a:srgbClr val="7030A0"/>
                                            </a:solidFill>
                                            <a:latin typeface="Cambria Math" panose="02040503050406030204" pitchFamily="18" charset="0"/>
                                          </a:rPr>
                                        </m:ctrlPr>
                                      </m:sSubSupPr>
                                      <m:e>
                                        <m:r>
                                          <a:rPr lang="en-US" altLang="ja-JP" sz="4000" i="1">
                                            <a:solidFill>
                                              <a:srgbClr val="7030A0"/>
                                            </a:solidFill>
                                            <a:latin typeface="Cambria Math" panose="02040503050406030204" pitchFamily="18" charset="0"/>
                                          </a:rPr>
                                          <m:t>𝑁</m:t>
                                        </m:r>
                                        <m:r>
                                          <a:rPr lang="ja-JP" altLang="en-US" sz="4000" i="1">
                                            <a:solidFill>
                                              <a:srgbClr val="7030A0"/>
                                            </a:solidFill>
                                            <a:latin typeface="Cambria Math" panose="02040503050406030204" pitchFamily="18" charset="0"/>
                                          </a:rPr>
                                          <m:t>𝜏</m:t>
                                        </m:r>
                                      </m:e>
                                      <m:sub>
                                        <m:r>
                                          <a:rPr lang="en-US" altLang="ja-JP" sz="4000" i="1">
                                            <a:solidFill>
                                              <a:srgbClr val="7030A0"/>
                                            </a:solidFill>
                                            <a:latin typeface="Cambria Math" panose="02040503050406030204" pitchFamily="18" charset="0"/>
                                          </a:rPr>
                                          <m:t>𝐴</m:t>
                                        </m:r>
                                      </m:sub>
                                      <m:sup/>
                                    </m:sSubSup>
                                    <m:r>
                                      <a:rPr lang="en-US" altLang="ja-JP" sz="4000" i="1">
                                        <a:solidFill>
                                          <a:srgbClr val="7030A0"/>
                                        </a:solidFill>
                                        <a:latin typeface="Cambria Math" panose="02040503050406030204" pitchFamily="18" charset="0"/>
                                      </a:rPr>
                                      <m:t>(&lt;</m:t>
                                    </m:r>
                                    <m:sSub>
                                      <m:sSubPr>
                                        <m:ctrlPr>
                                          <a:rPr lang="en-US" altLang="ja-JP" sz="4000" i="1">
                                            <a:solidFill>
                                              <a:srgbClr val="7030A0"/>
                                            </a:solidFill>
                                            <a:latin typeface="Cambria Math" panose="02040503050406030204" pitchFamily="18" charset="0"/>
                                          </a:rPr>
                                        </m:ctrlPr>
                                      </m:sSubPr>
                                      <m:e>
                                        <m:r>
                                          <a:rPr lang="en-US" altLang="ja-JP" sz="4000" i="1">
                                            <a:solidFill>
                                              <a:srgbClr val="7030A0"/>
                                            </a:solidFill>
                                            <a:latin typeface="Cambria Math" panose="02040503050406030204" pitchFamily="18" charset="0"/>
                                          </a:rPr>
                                          <m:t>𝑥</m:t>
                                        </m:r>
                                      </m:e>
                                      <m:sub>
                                        <m:r>
                                          <a:rPr lang="en-US" altLang="ja-JP" sz="4000" i="1">
                                            <a:solidFill>
                                              <a:srgbClr val="7030A0"/>
                                            </a:solidFill>
                                            <a:latin typeface="Cambria Math" panose="02040503050406030204" pitchFamily="18" charset="0"/>
                                          </a:rPr>
                                          <m:t>𝑗</m:t>
                                        </m:r>
                                      </m:sub>
                                    </m:sSub>
                                    <m:r>
                                      <a:rPr lang="en-US" altLang="ja-JP" sz="4000" i="1">
                                        <a:solidFill>
                                          <a:srgbClr val="7030A0"/>
                                        </a:solidFill>
                                        <a:latin typeface="Cambria Math" panose="02040503050406030204" pitchFamily="18" charset="0"/>
                                      </a:rPr>
                                      <m:t>,</m:t>
                                    </m:r>
                                    <m:r>
                                      <a:rPr lang="en-US" altLang="ja-JP" sz="4000" i="1">
                                        <a:solidFill>
                                          <a:srgbClr val="7030A0"/>
                                        </a:solidFill>
                                        <a:latin typeface="Cambria Math" panose="02040503050406030204" pitchFamily="18" charset="0"/>
                                      </a:rPr>
                                      <m:t>𝑣</m:t>
                                    </m:r>
                                    <m:r>
                                      <a:rPr lang="en-US" altLang="ja-JP" sz="4000" i="1">
                                        <a:solidFill>
                                          <a:srgbClr val="7030A0"/>
                                        </a:solidFill>
                                        <a:latin typeface="Cambria Math" panose="02040503050406030204" pitchFamily="18" charset="0"/>
                                      </a:rPr>
                                      <m:t>&gt;)]</m:t>
                                    </m:r>
                                  </m:e>
                                  <m:sup>
                                    <m:sSub>
                                      <m:sSubPr>
                                        <m:ctrlPr>
                                          <a:rPr lang="en-US" altLang="ja-JP" sz="4000" i="1">
                                            <a:latin typeface="Cambria Math" panose="02040503050406030204" pitchFamily="18" charset="0"/>
                                          </a:rPr>
                                        </m:ctrlPr>
                                      </m:sSubPr>
                                      <m:e>
                                        <m:r>
                                          <a:rPr lang="ja-JP" altLang="en-US" sz="4000" i="1">
                                            <a:latin typeface="Cambria Math" panose="02040503050406030204" pitchFamily="18" charset="0"/>
                                          </a:rPr>
                                          <m:t>𝛼</m:t>
                                        </m:r>
                                      </m:e>
                                      <m:sub>
                                        <m:r>
                                          <a:rPr lang="en-US" altLang="ja-JP" sz="4000" i="1">
                                            <a:latin typeface="Cambria Math" panose="02040503050406030204" pitchFamily="18" charset="0"/>
                                          </a:rPr>
                                          <m:t>𝑛</m:t>
                                        </m:r>
                                      </m:sub>
                                    </m:sSub>
                                  </m:sup>
                                </m:sSup>
                              </m:den>
                            </m:f>
                          </m:e>
                        </m:nary>
                      </m:den>
                    </m:f>
                  </m:oMath>
                </a14:m>
                <a:endParaRPr lang="en-US" altLang="ja-JP" sz="4000" dirty="0"/>
              </a:p>
              <a:p>
                <a14:m>
                  <m:oMath xmlns:m="http://schemas.openxmlformats.org/officeDocument/2006/math">
                    <m:sSubSup>
                      <m:sSubSupPr>
                        <m:ctrlPr>
                          <a:rPr lang="en-US" altLang="ja-JP" sz="4000" i="1">
                            <a:solidFill>
                              <a:srgbClr val="7030A0"/>
                            </a:solidFill>
                            <a:latin typeface="Cambria Math" panose="02040503050406030204" pitchFamily="18" charset="0"/>
                          </a:rPr>
                        </m:ctrlPr>
                      </m:sSubSupPr>
                      <m:e>
                        <m:r>
                          <a:rPr lang="en-US" altLang="ja-JP" sz="4000" i="1">
                            <a:solidFill>
                              <a:srgbClr val="7030A0"/>
                            </a:solidFill>
                            <a:latin typeface="Cambria Math" panose="02040503050406030204" pitchFamily="18" charset="0"/>
                          </a:rPr>
                          <m:t>𝑁</m:t>
                        </m:r>
                        <m:r>
                          <a:rPr lang="ja-JP" altLang="en-US" sz="4000" i="1">
                            <a:solidFill>
                              <a:srgbClr val="7030A0"/>
                            </a:solidFill>
                            <a:latin typeface="Cambria Math" panose="02040503050406030204" pitchFamily="18" charset="0"/>
                          </a:rPr>
                          <m:t>𝜏</m:t>
                        </m:r>
                      </m:e>
                      <m:sub>
                        <m:r>
                          <a:rPr lang="en-US" altLang="ja-JP" sz="4000" i="1">
                            <a:solidFill>
                              <a:srgbClr val="7030A0"/>
                            </a:solidFill>
                            <a:latin typeface="Cambria Math" panose="02040503050406030204" pitchFamily="18" charset="0"/>
                          </a:rPr>
                          <m:t>𝐴</m:t>
                        </m:r>
                      </m:sub>
                      <m:sup/>
                    </m:sSubSup>
                    <m:d>
                      <m:dPr>
                        <m:ctrlPr>
                          <a:rPr lang="en-US" altLang="ja-JP" sz="4000" i="1">
                            <a:solidFill>
                              <a:srgbClr val="7030A0"/>
                            </a:solidFill>
                            <a:latin typeface="Cambria Math" panose="02040503050406030204" pitchFamily="18" charset="0"/>
                          </a:rPr>
                        </m:ctrlPr>
                      </m:dPr>
                      <m:e>
                        <m:r>
                          <a:rPr lang="en-US" altLang="ja-JP" sz="4000" i="1">
                            <a:solidFill>
                              <a:srgbClr val="7030A0"/>
                            </a:solidFill>
                            <a:latin typeface="Cambria Math" panose="02040503050406030204" pitchFamily="18" charset="0"/>
                          </a:rPr>
                          <m:t>&lt;</m:t>
                        </m:r>
                        <m:sSub>
                          <m:sSubPr>
                            <m:ctrlPr>
                              <a:rPr lang="en-US" altLang="ja-JP" sz="4000" i="1">
                                <a:solidFill>
                                  <a:srgbClr val="7030A0"/>
                                </a:solidFill>
                                <a:latin typeface="Cambria Math" panose="02040503050406030204" pitchFamily="18" charset="0"/>
                              </a:rPr>
                            </m:ctrlPr>
                          </m:sSubPr>
                          <m:e>
                            <m:r>
                              <a:rPr lang="en-US" altLang="ja-JP" sz="4000" i="1">
                                <a:solidFill>
                                  <a:srgbClr val="7030A0"/>
                                </a:solidFill>
                                <a:latin typeface="Cambria Math" panose="02040503050406030204" pitchFamily="18" charset="0"/>
                              </a:rPr>
                              <m:t>𝑥</m:t>
                            </m:r>
                          </m:e>
                          <m:sub>
                            <m:r>
                              <a:rPr lang="en-US" altLang="ja-JP" sz="4000" i="1">
                                <a:solidFill>
                                  <a:srgbClr val="7030A0"/>
                                </a:solidFill>
                                <a:latin typeface="Cambria Math" panose="02040503050406030204" pitchFamily="18" charset="0"/>
                              </a:rPr>
                              <m:t>𝑗</m:t>
                            </m:r>
                          </m:sub>
                        </m:sSub>
                        <m:r>
                          <a:rPr lang="en-US" altLang="ja-JP" sz="4000" i="1">
                            <a:solidFill>
                              <a:srgbClr val="7030A0"/>
                            </a:solidFill>
                            <a:latin typeface="Cambria Math" panose="02040503050406030204" pitchFamily="18" charset="0"/>
                          </a:rPr>
                          <m:t>,</m:t>
                        </m:r>
                        <m:r>
                          <a:rPr lang="en-US" altLang="ja-JP" sz="4000" i="1">
                            <a:solidFill>
                              <a:srgbClr val="7030A0"/>
                            </a:solidFill>
                            <a:latin typeface="Cambria Math" panose="02040503050406030204" pitchFamily="18" charset="0"/>
                          </a:rPr>
                          <m:t>𝑣</m:t>
                        </m:r>
                        <m:r>
                          <a:rPr lang="en-US" altLang="ja-JP" sz="4000" i="1">
                            <a:solidFill>
                              <a:srgbClr val="7030A0"/>
                            </a:solidFill>
                            <a:latin typeface="Cambria Math" panose="02040503050406030204" pitchFamily="18" charset="0"/>
                          </a:rPr>
                          <m:t>&gt;</m:t>
                        </m:r>
                      </m:e>
                    </m:d>
                    <m:r>
                      <a:rPr lang="en-US" altLang="ja-JP" sz="4000" i="1">
                        <a:latin typeface="Cambria Math" panose="02040503050406030204" pitchFamily="18" charset="0"/>
                      </a:rPr>
                      <m:t>=</m:t>
                    </m:r>
                    <m:nary>
                      <m:naryPr>
                        <m:chr m:val="∑"/>
                        <m:supHide m:val="on"/>
                        <m:ctrlPr>
                          <a:rPr lang="en-US" altLang="ja-JP" sz="4000" i="1">
                            <a:latin typeface="Cambria Math" panose="02040503050406030204" pitchFamily="18" charset="0"/>
                          </a:rPr>
                        </m:ctrlPr>
                      </m:naryPr>
                      <m:sub>
                        <m:r>
                          <m:rPr>
                            <m:brk m:alnAt="7"/>
                          </m:rPr>
                          <a:rPr lang="en-US" altLang="ja-JP" sz="4000" i="1">
                            <a:latin typeface="Cambria Math" panose="02040503050406030204" pitchFamily="18" charset="0"/>
                          </a:rPr>
                          <m:t>&lt;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i="1">
                                <a:latin typeface="Cambria Math" panose="02040503050406030204" pitchFamily="18" charset="0"/>
                              </a:rPr>
                              <m:t>𝑘</m:t>
                            </m:r>
                          </m:sub>
                        </m:sSub>
                        <m:r>
                          <m:rPr>
                            <m:brk m:alnAt="7"/>
                          </m:rPr>
                          <a:rPr lang="en-US" altLang="ja-JP" sz="4000" i="1">
                            <a:latin typeface="Cambria Math" panose="02040503050406030204" pitchFamily="18" charset="0"/>
                          </a:rPr>
                          <m:t>,</m:t>
                        </m:r>
                        <m:r>
                          <a:rPr lang="en-US" altLang="ja-JP" sz="4000" i="1">
                            <a:latin typeface="Cambria Math" panose="02040503050406030204" pitchFamily="18" charset="0"/>
                          </a:rPr>
                          <m:t>𝑢</m:t>
                        </m:r>
                        <m:r>
                          <a:rPr lang="en-US" altLang="ja-JP" sz="4000" i="1">
                            <a:latin typeface="Cambria Math" panose="02040503050406030204" pitchFamily="18" charset="0"/>
                          </a:rPr>
                          <m:t>&gt;∈</m:t>
                        </m:r>
                        <m:r>
                          <a:rPr lang="en-US" altLang="ja-JP" sz="4000" i="1">
                            <a:latin typeface="Cambria Math" panose="02040503050406030204" pitchFamily="18" charset="0"/>
                            <a:ea typeface="Cambria Math" panose="02040503050406030204" pitchFamily="18" charset="0"/>
                          </a:rPr>
                          <m:t>𝐴</m:t>
                        </m:r>
                      </m:sub>
                      <m:sup/>
                      <m:e>
                        <m:r>
                          <a:rPr lang="en-US" altLang="ja-JP" sz="4000" i="1">
                            <a:latin typeface="Cambria Math" panose="02040503050406030204" pitchFamily="18" charset="0"/>
                            <a:ea typeface="Cambria Math" panose="02040503050406030204" pitchFamily="18" charset="0"/>
                          </a:rPr>
                          <m:t>𝑁</m:t>
                        </m:r>
                        <m:r>
                          <a:rPr lang="ja-JP" altLang="en-US" sz="4000" i="1">
                            <a:latin typeface="Cambria Math" panose="02040503050406030204" pitchFamily="18" charset="0"/>
                          </a:rPr>
                          <m:t>𝜏</m:t>
                        </m:r>
                        <m:r>
                          <a:rPr lang="en-US" altLang="ja-JP" sz="4000" i="1">
                            <a:latin typeface="Cambria Math" panose="02040503050406030204" pitchFamily="18" charset="0"/>
                          </a:rPr>
                          <m:t>(&lt;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i="1">
                                <a:latin typeface="Cambria Math" panose="02040503050406030204" pitchFamily="18" charset="0"/>
                              </a:rPr>
                              <m:t>𝑘</m:t>
                            </m:r>
                          </m:sub>
                        </m:sSub>
                        <m:r>
                          <a:rPr lang="en-US" altLang="ja-JP" sz="4000" i="1">
                            <a:latin typeface="Cambria Math" panose="02040503050406030204" pitchFamily="18" charset="0"/>
                          </a:rPr>
                          <m:t>,</m:t>
                        </m:r>
                        <m:r>
                          <a:rPr lang="en-US" altLang="ja-JP" sz="4000" i="1">
                            <a:latin typeface="Cambria Math" panose="02040503050406030204" pitchFamily="18" charset="0"/>
                          </a:rPr>
                          <m:t>𝑢</m:t>
                        </m:r>
                        <m:r>
                          <a:rPr lang="en-US" altLang="ja-JP" sz="4000" i="1">
                            <a:latin typeface="Cambria Math" panose="02040503050406030204" pitchFamily="18" charset="0"/>
                          </a:rPr>
                          <m:t>&gt;,&lt;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i="1">
                                <a:latin typeface="Cambria Math" panose="02040503050406030204" pitchFamily="18" charset="0"/>
                              </a:rPr>
                              <m:t>𝑗</m:t>
                            </m:r>
                          </m:sub>
                        </m:sSub>
                        <m:r>
                          <a:rPr lang="en-US" altLang="ja-JP" sz="4000" i="1">
                            <a:latin typeface="Cambria Math" panose="02040503050406030204" pitchFamily="18" charset="0"/>
                          </a:rPr>
                          <m:t>,</m:t>
                        </m:r>
                        <m:r>
                          <a:rPr lang="en-US" altLang="ja-JP" sz="4000" i="1">
                            <a:latin typeface="Cambria Math" panose="02040503050406030204" pitchFamily="18" charset="0"/>
                          </a:rPr>
                          <m:t>𝑣</m:t>
                        </m:r>
                        <m:r>
                          <a:rPr lang="en-US" altLang="ja-JP" sz="4000" i="1">
                            <a:latin typeface="Cambria Math" panose="02040503050406030204" pitchFamily="18" charset="0"/>
                          </a:rPr>
                          <m:t>&gt;)</m:t>
                        </m:r>
                      </m:e>
                    </m:nary>
                  </m:oMath>
                </a14:m>
                <a:endParaRPr lang="ja-JP" altLang="en-US" sz="4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500175"/>
                <a:ext cx="8229600" cy="5169185"/>
              </a:xfrm>
              <a:blipFill rotWithShape="0">
                <a:blip r:embed="rId2"/>
                <a:stretch>
                  <a:fillRect l="-14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8660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フェロモン更新式</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51520" y="1500175"/>
                <a:ext cx="8712968" cy="4625991"/>
              </a:xfrm>
            </p:spPr>
            <p:txBody>
              <a:bodyPr>
                <a:noAutofit/>
              </a:bodyPr>
              <a:lstStyle/>
              <a:p>
                <a14:m>
                  <m:oMath xmlns:m="http://schemas.openxmlformats.org/officeDocument/2006/math">
                    <m:r>
                      <a:rPr lang="en-US" altLang="ja-JP" sz="2800" b="0" i="1" smtClean="0">
                        <a:latin typeface="Cambria Math" panose="02040503050406030204" pitchFamily="18" charset="0"/>
                      </a:rPr>
                      <m:t>𝑈</m:t>
                    </m:r>
                    <m:r>
                      <a:rPr lang="en-US" altLang="ja-JP" sz="2800" i="1" smtClean="0">
                        <a:latin typeface="Cambria Math" panose="02040503050406030204" pitchFamily="18" charset="0"/>
                      </a:rPr>
                      <m:t>𝜏</m:t>
                    </m:r>
                    <m:d>
                      <m:dPr>
                        <m:ctrlPr>
                          <a:rPr lang="ja-JP"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r>
                      <a:rPr lang="en-US" altLang="ja-JP" sz="2800" i="1">
                        <a:latin typeface="Cambria Math" panose="02040503050406030204" pitchFamily="18" charset="0"/>
                      </a:rPr>
                      <m:t>=</m:t>
                    </m:r>
                    <m:d>
                      <m:dPr>
                        <m:begChr m:val="{"/>
                        <m:endChr m:val=""/>
                        <m:ctrlPr>
                          <a:rPr lang="ja-JP" altLang="ja-JP" sz="2800" i="1">
                            <a:latin typeface="Cambria Math" panose="02040503050406030204" pitchFamily="18" charset="0"/>
                          </a:rPr>
                        </m:ctrlPr>
                      </m:dPr>
                      <m:e>
                        <m:eqArr>
                          <m:eqArrPr>
                            <m:ctrlPr>
                              <a:rPr lang="ja-JP" altLang="ja-JP" sz="2800" i="1">
                                <a:latin typeface="Cambria Math" panose="02040503050406030204" pitchFamily="18" charset="0"/>
                              </a:rPr>
                            </m:ctrlPr>
                          </m:eqArrPr>
                          <m:e>
                            <m:d>
                              <m:dPr>
                                <m:ctrlPr>
                                  <a:rPr lang="ja-JP"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i="1">
                                    <a:latin typeface="Cambria Math" panose="02040503050406030204" pitchFamily="18" charset="0"/>
                                  </a:rPr>
                                  <m:t>𝜌</m:t>
                                </m:r>
                              </m:e>
                            </m:d>
                            <m:r>
                              <a:rPr lang="en-US" altLang="ja-JP" sz="2800" i="1">
                                <a:latin typeface="Cambria Math" panose="02040503050406030204" pitchFamily="18" charset="0"/>
                              </a:rPr>
                              <m:t>×</m:t>
                            </m:r>
                            <m:r>
                              <a:rPr lang="en-US" altLang="ja-JP" sz="2800" b="0" i="1" smtClean="0">
                                <a:latin typeface="Cambria Math" panose="02040503050406030204" pitchFamily="18" charset="0"/>
                              </a:rPr>
                              <m:t>𝑈</m:t>
                            </m:r>
                            <m:r>
                              <a:rPr lang="en-US" altLang="ja-JP" sz="2800" i="1">
                                <a:latin typeface="Cambria Math" panose="02040503050406030204" pitchFamily="18" charset="0"/>
                              </a:rPr>
                              <m:t>𝜏</m:t>
                            </m:r>
                            <m:d>
                              <m:dPr>
                                <m:ctrlPr>
                                  <a:rPr lang="ja-JP"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r>
                              <a:rPr lang="en-US" altLang="ja-JP" sz="2800" i="1">
                                <a:latin typeface="Cambria Math" panose="02040503050406030204" pitchFamily="18" charset="0"/>
                              </a:rPr>
                              <m:t>+</m:t>
                            </m:r>
                            <m:f>
                              <m:fPr>
                                <m:ctrlPr>
                                  <a:rPr lang="ja-JP"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𝑐𝑜𝑛𝑓</m:t>
                                </m:r>
                                <m:r>
                                  <a:rPr lang="en-US" altLang="ja-JP" sz="2800" i="1">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𝐴</m:t>
                                    </m:r>
                                  </m:e>
                                  <m:sub>
                                    <m:r>
                                      <a:rPr lang="en-US" altLang="ja-JP" sz="2800" i="1">
                                        <a:latin typeface="Cambria Math" panose="02040503050406030204" pitchFamily="18" charset="0"/>
                                      </a:rPr>
                                      <m:t>𝑏𝑒𝑠𝑡</m:t>
                                    </m:r>
                                  </m:sub>
                                </m:sSub>
                                <m:r>
                                  <a:rPr lang="en-US" altLang="ja-JP" sz="2800" i="1">
                                    <a:latin typeface="Cambria Math" panose="02040503050406030204" pitchFamily="18" charset="0"/>
                                  </a:rPr>
                                  <m:t>)</m:t>
                                </m:r>
                              </m:den>
                            </m:f>
                            <m:r>
                              <a:rPr lang="en-US" altLang="ja-JP" sz="2800" i="1">
                                <a:latin typeface="Cambria Math" panose="02040503050406030204" pitchFamily="18" charset="0"/>
                              </a:rPr>
                              <m:t>, </m:t>
                            </m:r>
                            <m:r>
                              <a:rPr lang="en-US" altLang="ja-JP" sz="2800" b="0" i="1" smtClean="0">
                                <a:latin typeface="Cambria Math" panose="02040503050406030204" pitchFamily="18" charset="0"/>
                              </a:rPr>
                              <m:t>     </m:t>
                            </m:r>
                            <m:r>
                              <a:rPr lang="en-US" altLang="ja-JP" sz="2800" i="1">
                                <a:latin typeface="Cambria Math" panose="02040503050406030204" pitchFamily="18" charset="0"/>
                              </a:rPr>
                              <m:t>(</m:t>
                            </m:r>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r>
                              <a:rPr lang="en-US" altLang="ja-JP" sz="2800" i="1">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𝐴</m:t>
                                </m:r>
                              </m:e>
                              <m:sub>
                                <m:r>
                                  <a:rPr lang="en-US" altLang="ja-JP" sz="2800" i="1">
                                    <a:latin typeface="Cambria Math" panose="02040503050406030204" pitchFamily="18" charset="0"/>
                                  </a:rPr>
                                  <m:t>𝑏𝑒𝑠𝑡</m:t>
                                </m:r>
                              </m:sub>
                            </m:sSub>
                          </m:e>
                          <m:e>
                            <m:d>
                              <m:dPr>
                                <m:ctrlPr>
                                  <a:rPr lang="ja-JP"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i="1">
                                    <a:latin typeface="Cambria Math" panose="02040503050406030204" pitchFamily="18" charset="0"/>
                                  </a:rPr>
                                  <m:t>𝜌</m:t>
                                </m:r>
                              </m:e>
                            </m:d>
                            <m:r>
                              <a:rPr lang="en-US" altLang="ja-JP" sz="2800" i="1">
                                <a:latin typeface="Cambria Math" panose="02040503050406030204" pitchFamily="18" charset="0"/>
                              </a:rPr>
                              <m:t>×</m:t>
                            </m:r>
                            <m:r>
                              <a:rPr lang="en-US" altLang="ja-JP" sz="2800" b="0" i="1" smtClean="0">
                                <a:latin typeface="Cambria Math" panose="02040503050406030204" pitchFamily="18" charset="0"/>
                              </a:rPr>
                              <m:t>𝑈</m:t>
                            </m:r>
                            <m:r>
                              <a:rPr lang="en-US" altLang="ja-JP" sz="2800" i="1">
                                <a:latin typeface="Cambria Math" panose="02040503050406030204" pitchFamily="18" charset="0"/>
                              </a:rPr>
                              <m:t>𝜏</m:t>
                            </m:r>
                            <m:d>
                              <m:dPr>
                                <m:ctrlPr>
                                  <a:rPr lang="ja-JP"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r>
                              <a:rPr lang="en-US" altLang="ja-JP" sz="2800" i="1">
                                <a:latin typeface="Cambria Math" panose="02040503050406030204" pitchFamily="18" charset="0"/>
                              </a:rPr>
                              <m:t>,                         </m:t>
                            </m:r>
                            <m:r>
                              <a:rPr lang="en-US" altLang="ja-JP" sz="2800" b="0" i="1" smtClean="0">
                                <a:latin typeface="Cambria Math" panose="02040503050406030204" pitchFamily="18" charset="0"/>
                              </a:rPr>
                              <m:t>   </m:t>
                            </m:r>
                            <m:r>
                              <a:rPr lang="en-US" altLang="ja-JP" sz="2800" i="1">
                                <a:latin typeface="Cambria Math" panose="02040503050406030204" pitchFamily="18" charset="0"/>
                              </a:rPr>
                              <m:t>     </m:t>
                            </m:r>
                            <m:r>
                              <m:rPr>
                                <m:sty m:val="p"/>
                              </m:rPr>
                              <a:rPr lang="en-US" altLang="ja-JP" sz="2800">
                                <a:latin typeface="Cambria Math" panose="02040503050406030204" pitchFamily="18" charset="0"/>
                              </a:rPr>
                              <m:t>otherwise</m:t>
                            </m:r>
                            <m:r>
                              <a:rPr lang="en-US" altLang="ja-JP" sz="2800">
                                <a:latin typeface="Cambria Math" panose="02040503050406030204" pitchFamily="18" charset="0"/>
                              </a:rPr>
                              <m:t>    </m:t>
                            </m:r>
                          </m:e>
                        </m:eqArr>
                      </m:e>
                    </m:d>
                  </m:oMath>
                </a14:m>
                <a:endParaRPr lang="ja-JP" altLang="ja-JP" sz="2800" dirty="0"/>
              </a:p>
              <a:p>
                <a14:m>
                  <m:oMath xmlns:m="http://schemas.openxmlformats.org/officeDocument/2006/math">
                    <m:r>
                      <a:rPr lang="en-US" altLang="ja-JP" sz="2800" i="1">
                        <a:latin typeface="Cambria Math" panose="02040503050406030204" pitchFamily="18" charset="0"/>
                      </a:rPr>
                      <m:t>𝑁</m:t>
                    </m:r>
                    <m:r>
                      <a:rPr lang="en-US" altLang="ja-JP" sz="2800" i="1">
                        <a:latin typeface="Cambria Math" panose="02040503050406030204" pitchFamily="18" charset="0"/>
                      </a:rPr>
                      <m:t>𝜏</m:t>
                    </m:r>
                    <m:d>
                      <m:dPr>
                        <m:ctrlPr>
                          <a:rPr lang="ja-JP"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r>
                      <a:rPr lang="en-US" altLang="ja-JP" sz="2800" i="1">
                        <a:latin typeface="Cambria Math" panose="02040503050406030204" pitchFamily="18" charset="0"/>
                      </a:rPr>
                      <m:t>=</m:t>
                    </m:r>
                    <m:d>
                      <m:dPr>
                        <m:begChr m:val="{"/>
                        <m:endChr m:val=""/>
                        <m:ctrlPr>
                          <a:rPr lang="ja-JP" altLang="ja-JP" sz="2800" i="1">
                            <a:latin typeface="Cambria Math" panose="02040503050406030204" pitchFamily="18" charset="0"/>
                          </a:rPr>
                        </m:ctrlPr>
                      </m:dPr>
                      <m:e>
                        <m:eqArr>
                          <m:eqArrPr>
                            <m:ctrlPr>
                              <a:rPr lang="ja-JP" altLang="ja-JP" sz="2800" i="1">
                                <a:latin typeface="Cambria Math" panose="02040503050406030204" pitchFamily="18" charset="0"/>
                              </a:rPr>
                            </m:ctrlPr>
                          </m:eqArrPr>
                          <m:e>
                            <m:d>
                              <m:dPr>
                                <m:ctrlPr>
                                  <a:rPr lang="ja-JP"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i="1">
                                    <a:latin typeface="Cambria Math" panose="02040503050406030204" pitchFamily="18" charset="0"/>
                                  </a:rPr>
                                  <m:t>𝜌</m:t>
                                </m:r>
                              </m:e>
                            </m:d>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𝜏</m:t>
                            </m:r>
                            <m:d>
                              <m:dPr>
                                <m:ctrlPr>
                                  <a:rPr lang="ja-JP"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r>
                              <a:rPr lang="en-US" altLang="ja-JP" sz="2800" i="1">
                                <a:latin typeface="Cambria Math" panose="02040503050406030204" pitchFamily="18" charset="0"/>
                              </a:rPr>
                              <m:t>+</m:t>
                            </m:r>
                            <m:r>
                              <a:rPr lang="en-US" altLang="ja-JP" sz="2800" i="1">
                                <a:latin typeface="Cambria Math" panose="02040503050406030204" pitchFamily="18" charset="0"/>
                              </a:rPr>
                              <m:t>𝑐𝑜𝑛𝑓</m:t>
                            </m:r>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𝐴</m:t>
                                    </m:r>
                                  </m:e>
                                  <m:sub>
                                    <m:r>
                                      <a:rPr lang="en-US" altLang="ja-JP" sz="2800" i="1">
                                        <a:latin typeface="Cambria Math" panose="02040503050406030204" pitchFamily="18" charset="0"/>
                                      </a:rPr>
                                      <m:t>𝑤𝑜𝑟𝑠𝑡</m:t>
                                    </m:r>
                                  </m:sub>
                                </m:sSub>
                              </m:e>
                            </m:d>
                            <m:r>
                              <a:rPr lang="en-US" altLang="ja-JP" sz="2800" i="1">
                                <a:latin typeface="Cambria Math" panose="02040503050406030204" pitchFamily="18" charset="0"/>
                              </a:rPr>
                              <m:t>,  </m:t>
                            </m:r>
                            <m:r>
                              <a:rPr lang="en-US" altLang="ja-JP" sz="2800" b="0" i="1" smtClean="0">
                                <a:latin typeface="Cambria Math" panose="02040503050406030204" pitchFamily="18" charset="0"/>
                              </a:rPr>
                              <m:t>        </m:t>
                            </m:r>
                            <m:r>
                              <a:rPr lang="en-US" altLang="ja-JP" sz="2800" i="1">
                                <a:latin typeface="Cambria Math" panose="02040503050406030204" pitchFamily="18" charset="0"/>
                              </a:rPr>
                              <m:t>(</m:t>
                            </m:r>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r>
                              <a:rPr lang="en-US" altLang="ja-JP" sz="2800" i="1">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𝐴</m:t>
                                </m:r>
                              </m:e>
                              <m:sub>
                                <m:r>
                                  <a:rPr lang="en-US" altLang="ja-JP" sz="2800" i="1">
                                    <a:latin typeface="Cambria Math" panose="02040503050406030204" pitchFamily="18" charset="0"/>
                                  </a:rPr>
                                  <m:t>𝑤𝑜𝑟𝑠𝑡</m:t>
                                </m:r>
                              </m:sub>
                            </m:sSub>
                          </m:e>
                          <m:e>
                            <m:d>
                              <m:dPr>
                                <m:ctrlPr>
                                  <a:rPr lang="ja-JP"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i="1">
                                    <a:latin typeface="Cambria Math" panose="02040503050406030204" pitchFamily="18" charset="0"/>
                                  </a:rPr>
                                  <m:t>𝜌</m:t>
                                </m:r>
                              </m:e>
                            </m:d>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𝜏</m:t>
                            </m:r>
                            <m:d>
                              <m:dPr>
                                <m:ctrlPr>
                                  <a:rPr lang="ja-JP"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r>
                              <a:rPr lang="en-US" altLang="ja-JP" sz="2800" i="1">
                                <a:latin typeface="Cambria Math" panose="02040503050406030204" pitchFamily="18" charset="0"/>
                              </a:rPr>
                              <m:t>,                               </m:t>
                            </m:r>
                            <m:r>
                              <a:rPr lang="en-US" altLang="ja-JP" sz="2800" b="0" i="1" smtClean="0">
                                <a:latin typeface="Cambria Math" panose="02040503050406030204" pitchFamily="18" charset="0"/>
                              </a:rPr>
                              <m:t>  </m:t>
                            </m:r>
                            <m:r>
                              <a:rPr lang="en-US" altLang="ja-JP" sz="2800" i="1">
                                <a:latin typeface="Cambria Math" panose="02040503050406030204" pitchFamily="18" charset="0"/>
                              </a:rPr>
                              <m:t>         </m:t>
                            </m:r>
                            <m:r>
                              <m:rPr>
                                <m:sty m:val="p"/>
                              </m:rPr>
                              <a:rPr lang="en-US" altLang="ja-JP" sz="2800">
                                <a:latin typeface="Cambria Math" panose="02040503050406030204" pitchFamily="18" charset="0"/>
                              </a:rPr>
                              <m:t>otherwise</m:t>
                            </m:r>
                            <m:r>
                              <a:rPr lang="en-US" altLang="ja-JP" sz="2800">
                                <a:latin typeface="Cambria Math" panose="02040503050406030204" pitchFamily="18" charset="0"/>
                              </a:rPr>
                              <m:t>       </m:t>
                            </m:r>
                          </m:e>
                        </m:eqArr>
                      </m:e>
                    </m:d>
                  </m:oMath>
                </a14:m>
                <a:endParaRPr lang="ja-JP" altLang="ja-JP" sz="2800" dirty="0"/>
              </a:p>
              <a:p>
                <a:endParaRPr kumimoji="1" lang="ja-JP" altLang="en-US" sz="2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51520" y="1500175"/>
                <a:ext cx="8712968" cy="4625991"/>
              </a:xfrm>
              <a:blipFill rotWithShape="0">
                <a:blip r:embed="rId2"/>
                <a:stretch>
                  <a:fillRect l="-69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2542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実験結果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684134691"/>
              </p:ext>
            </p:extLst>
          </p:nvPr>
        </p:nvGraphicFramePr>
        <p:xfrm>
          <a:off x="428597" y="1988840"/>
          <a:ext cx="8229599" cy="18542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kumimoji="1" lang="ja-JP" altLang="en-US" dirty="0" smtClean="0"/>
                        <a:t>制約密度</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2.2</a:t>
                      </a:r>
                      <a:endParaRPr kumimoji="1" lang="ja-JP" altLang="en-US" dirty="0"/>
                    </a:p>
                  </a:txBody>
                  <a:tcPr/>
                </a:tc>
                <a:tc>
                  <a:txBody>
                    <a:bodyPr/>
                    <a:lstStyle/>
                    <a:p>
                      <a:r>
                        <a:rPr kumimoji="1" lang="en-US" altLang="ja-JP" dirty="0" smtClean="0"/>
                        <a:t>2.3</a:t>
                      </a:r>
                      <a:endParaRPr kumimoji="1" lang="ja-JP" altLang="en-US" dirty="0"/>
                    </a:p>
                  </a:txBody>
                  <a:tcPr>
                    <a:solidFill>
                      <a:schemeClr val="accent1">
                        <a:lumMod val="75000"/>
                      </a:schemeClr>
                    </a:solidFill>
                  </a:tcPr>
                </a:tc>
                <a:tc>
                  <a:txBody>
                    <a:bodyPr/>
                    <a:lstStyle/>
                    <a:p>
                      <a:r>
                        <a:rPr kumimoji="1" lang="en-US" altLang="ja-JP" dirty="0" smtClean="0"/>
                        <a:t>2.4</a:t>
                      </a:r>
                      <a:endParaRPr kumimoji="1" lang="ja-JP" altLang="en-US" dirty="0"/>
                    </a:p>
                  </a:txBody>
                  <a:tcPr>
                    <a:solidFill>
                      <a:schemeClr val="accent1">
                        <a:lumMod val="75000"/>
                      </a:schemeClr>
                    </a:solidFill>
                  </a:tcPr>
                </a:tc>
                <a:tc>
                  <a:txBody>
                    <a:bodyPr/>
                    <a:lstStyle/>
                    <a:p>
                      <a:r>
                        <a:rPr kumimoji="1" lang="en-US" altLang="ja-JP" dirty="0" smtClean="0"/>
                        <a:t>2.5</a:t>
                      </a:r>
                      <a:endParaRPr kumimoji="1" lang="ja-JP" altLang="en-US" dirty="0"/>
                    </a:p>
                  </a:txBody>
                  <a:tcPr/>
                </a:tc>
                <a:tc>
                  <a:txBody>
                    <a:bodyPr/>
                    <a:lstStyle/>
                    <a:p>
                      <a:r>
                        <a:rPr kumimoji="1" lang="en-US" altLang="ja-JP" dirty="0" smtClean="0"/>
                        <a:t>2.6</a:t>
                      </a:r>
                    </a:p>
                  </a:txBody>
                  <a:tcPr/>
                </a:tc>
              </a:tr>
              <a:tr h="370840">
                <a:tc>
                  <a:txBody>
                    <a:bodyPr/>
                    <a:lstStyle/>
                    <a:p>
                      <a:r>
                        <a:rPr kumimoji="1" lang="en-US" altLang="ja-JP" dirty="0" smtClean="0"/>
                        <a:t>AS</a:t>
                      </a:r>
                    </a:p>
                  </a:txBody>
                  <a:tcPr/>
                </a:tc>
                <a:tc>
                  <a:txBody>
                    <a:bodyPr/>
                    <a:lstStyle/>
                    <a:p>
                      <a:r>
                        <a:rPr kumimoji="1" lang="en-US" altLang="ja-JP" dirty="0" smtClean="0">
                          <a:solidFill>
                            <a:srgbClr val="FF0000"/>
                          </a:solidFill>
                        </a:rPr>
                        <a:t>60.44</a:t>
                      </a:r>
                      <a:endParaRPr kumimoji="1" lang="ja-JP" altLang="en-US" dirty="0">
                        <a:solidFill>
                          <a:srgbClr val="FF0000"/>
                        </a:solidFill>
                      </a:endParaRPr>
                    </a:p>
                  </a:txBody>
                  <a:tcPr/>
                </a:tc>
                <a:tc>
                  <a:txBody>
                    <a:bodyPr/>
                    <a:lstStyle/>
                    <a:p>
                      <a:r>
                        <a:rPr kumimoji="1" lang="en-US" altLang="ja-JP" dirty="0" smtClean="0">
                          <a:solidFill>
                            <a:srgbClr val="FF0000"/>
                          </a:solidFill>
                        </a:rPr>
                        <a:t>46.80</a:t>
                      </a:r>
                      <a:endParaRPr kumimoji="1" lang="ja-JP" altLang="en-US" dirty="0">
                        <a:solidFill>
                          <a:srgbClr val="FF0000"/>
                        </a:solidFill>
                      </a:endParaRPr>
                    </a:p>
                  </a:txBody>
                  <a:tcPr/>
                </a:tc>
                <a:tc>
                  <a:txBody>
                    <a:bodyPr/>
                    <a:lstStyle/>
                    <a:p>
                      <a:r>
                        <a:rPr kumimoji="1" lang="en-US" altLang="ja-JP" dirty="0" smtClean="0">
                          <a:solidFill>
                            <a:srgbClr val="FF0000"/>
                          </a:solidFill>
                        </a:rPr>
                        <a:t>38.86</a:t>
                      </a:r>
                      <a:endParaRPr kumimoji="1" lang="ja-JP" altLang="en-US" dirty="0">
                        <a:solidFill>
                          <a:srgbClr val="FF0000"/>
                        </a:solidFill>
                      </a:endParaRPr>
                    </a:p>
                  </a:txBody>
                  <a:tcPr/>
                </a:tc>
                <a:tc>
                  <a:txBody>
                    <a:bodyPr/>
                    <a:lstStyle/>
                    <a:p>
                      <a:r>
                        <a:rPr kumimoji="1" lang="en-US" altLang="ja-JP" dirty="0" smtClean="0">
                          <a:solidFill>
                            <a:srgbClr val="FF0000"/>
                          </a:solidFill>
                        </a:rPr>
                        <a:t>40.94</a:t>
                      </a:r>
                      <a:endParaRPr kumimoji="1" lang="ja-JP" altLang="en-US" dirty="0">
                        <a:solidFill>
                          <a:srgbClr val="FF0000"/>
                        </a:solidFill>
                      </a:endParaRPr>
                    </a:p>
                  </a:txBody>
                  <a:tcPr/>
                </a:tc>
                <a:tc>
                  <a:txBody>
                    <a:bodyPr/>
                    <a:lstStyle/>
                    <a:p>
                      <a:r>
                        <a:rPr kumimoji="1" lang="en-US" altLang="ja-JP" dirty="0" smtClean="0">
                          <a:solidFill>
                            <a:srgbClr val="FF0000"/>
                          </a:solidFill>
                        </a:rPr>
                        <a:t>54.10</a:t>
                      </a:r>
                      <a:endParaRPr kumimoji="1" lang="ja-JP" altLang="en-US" dirty="0">
                        <a:solidFill>
                          <a:srgbClr val="FF0000"/>
                        </a:solidFill>
                      </a:endParaRPr>
                    </a:p>
                  </a:txBody>
                  <a:tcPr/>
                </a:tc>
                <a:tc>
                  <a:txBody>
                    <a:bodyPr/>
                    <a:lstStyle/>
                    <a:p>
                      <a:r>
                        <a:rPr kumimoji="1" lang="en-US" altLang="ja-JP" dirty="0" smtClean="0">
                          <a:solidFill>
                            <a:srgbClr val="FF0000"/>
                          </a:solidFill>
                        </a:rPr>
                        <a:t>58.74</a:t>
                      </a:r>
                      <a:endParaRPr kumimoji="1" lang="ja-JP" altLang="en-US" dirty="0">
                        <a:solidFill>
                          <a:srgbClr val="FF0000"/>
                        </a:solidFill>
                      </a:endParaRPr>
                    </a:p>
                  </a:txBody>
                  <a:tcPr/>
                </a:tc>
              </a:tr>
              <a:tr h="370840">
                <a:tc>
                  <a:txBody>
                    <a:bodyPr/>
                    <a:lstStyle/>
                    <a:p>
                      <a:r>
                        <a:rPr kumimoji="1" lang="en-US" altLang="ja-JP" dirty="0" smtClean="0"/>
                        <a:t>ASNEP</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40.74</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34.72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31.14</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38.32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50.20</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56.84</a:t>
                      </a:r>
                      <a:endParaRPr kumimoji="1" lang="ja-JP" altLang="en-US" dirty="0"/>
                    </a:p>
                  </a:txBody>
                  <a:tcPr>
                    <a:lnB w="12700" cap="flat" cmpd="sng" algn="ctr">
                      <a:solidFill>
                        <a:schemeClr val="tx1"/>
                      </a:solidFill>
                      <a:prstDash val="solid"/>
                      <a:round/>
                      <a:headEnd type="none" w="med" len="med"/>
                      <a:tailEnd type="none" w="med" len="med"/>
                    </a:lnB>
                  </a:tcPr>
                </a:tc>
              </a:tr>
              <a:tr h="370840">
                <a:tc>
                  <a:txBody>
                    <a:bodyPr/>
                    <a:lstStyle/>
                    <a:p>
                      <a:r>
                        <a:rPr kumimoji="1" lang="en-US" altLang="ja-JP" dirty="0" err="1" smtClean="0"/>
                        <a:t>cAS</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kumimoji="1" lang="en-US" altLang="ja-JP" dirty="0" smtClean="0">
                          <a:solidFill>
                            <a:srgbClr val="FF0000"/>
                          </a:solidFill>
                        </a:rPr>
                        <a:t>60.38</a:t>
                      </a:r>
                      <a:endParaRPr kumimoji="1"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kumimoji="1" lang="en-US" altLang="ja-JP" dirty="0" smtClean="0">
                          <a:solidFill>
                            <a:srgbClr val="FF0000"/>
                          </a:solidFill>
                        </a:rPr>
                        <a:t>47.52</a:t>
                      </a:r>
                      <a:endParaRPr kumimoji="1"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kumimoji="1" lang="en-US" altLang="ja-JP" dirty="0" smtClean="0"/>
                        <a:t>38.94</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kumimoji="1" lang="en-US" altLang="ja-JP" dirty="0" smtClean="0"/>
                        <a:t>41.46</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kumimoji="1" lang="en-US" altLang="ja-JP" dirty="0" smtClean="0"/>
                        <a:t>52.32</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kumimoji="1" lang="en-US" altLang="ja-JP" dirty="0" smtClean="0"/>
                        <a:t>55.72</a:t>
                      </a:r>
                      <a:endParaRPr kumimoji="1" lang="ja-JP" altLang="en-US" dirty="0"/>
                    </a:p>
                  </a:txBody>
                  <a:tcPr>
                    <a:lnT w="12700" cap="flat" cmpd="sng" algn="ctr">
                      <a:solidFill>
                        <a:schemeClr val="tx1"/>
                      </a:solidFill>
                      <a:prstDash val="solid"/>
                      <a:round/>
                      <a:headEnd type="none" w="med" len="med"/>
                      <a:tailEnd type="none" w="med" len="med"/>
                    </a:lnT>
                  </a:tcPr>
                </a:tc>
              </a:tr>
              <a:tr h="370840">
                <a:tc>
                  <a:txBody>
                    <a:bodyPr/>
                    <a:lstStyle/>
                    <a:p>
                      <a:r>
                        <a:rPr kumimoji="1" lang="en-US" altLang="ja-JP" dirty="0" err="1" smtClean="0"/>
                        <a:t>cASNEP</a:t>
                      </a:r>
                      <a:endParaRPr kumimoji="1" lang="ja-JP" altLang="en-US" dirty="0"/>
                    </a:p>
                  </a:txBody>
                  <a:tcPr/>
                </a:tc>
                <a:tc>
                  <a:txBody>
                    <a:bodyPr/>
                    <a:lstStyle/>
                    <a:p>
                      <a:r>
                        <a:rPr kumimoji="1" lang="en-US" altLang="ja-JP" dirty="0" smtClean="0"/>
                        <a:t>57.92</a:t>
                      </a:r>
                      <a:endParaRPr kumimoji="1" lang="ja-JP" altLang="en-US" dirty="0"/>
                    </a:p>
                  </a:txBody>
                  <a:tcPr/>
                </a:tc>
                <a:tc>
                  <a:txBody>
                    <a:bodyPr/>
                    <a:lstStyle/>
                    <a:p>
                      <a:r>
                        <a:rPr kumimoji="1" lang="en-US" altLang="ja-JP" dirty="0" smtClean="0"/>
                        <a:t>47.00</a:t>
                      </a:r>
                      <a:endParaRPr kumimoji="1" lang="ja-JP" altLang="en-US" dirty="0"/>
                    </a:p>
                  </a:txBody>
                  <a:tcPr/>
                </a:tc>
                <a:tc>
                  <a:txBody>
                    <a:bodyPr/>
                    <a:lstStyle/>
                    <a:p>
                      <a:r>
                        <a:rPr kumimoji="1" lang="en-US" altLang="ja-JP" dirty="0" smtClean="0">
                          <a:solidFill>
                            <a:srgbClr val="FF0000"/>
                          </a:solidFill>
                        </a:rPr>
                        <a:t>40.58</a:t>
                      </a:r>
                      <a:endParaRPr kumimoji="1" lang="ja-JP" altLang="en-US" dirty="0">
                        <a:solidFill>
                          <a:srgbClr val="FF0000"/>
                        </a:solidFill>
                      </a:endParaRPr>
                    </a:p>
                  </a:txBody>
                  <a:tcPr/>
                </a:tc>
                <a:tc>
                  <a:txBody>
                    <a:bodyPr/>
                    <a:lstStyle/>
                    <a:p>
                      <a:r>
                        <a:rPr kumimoji="1" lang="en-US" altLang="ja-JP" dirty="0" smtClean="0">
                          <a:solidFill>
                            <a:srgbClr val="FF0000"/>
                          </a:solidFill>
                        </a:rPr>
                        <a:t>44.22</a:t>
                      </a:r>
                      <a:endParaRPr kumimoji="1" lang="ja-JP" altLang="en-US" dirty="0">
                        <a:solidFill>
                          <a:srgbClr val="FF0000"/>
                        </a:solidFill>
                      </a:endParaRPr>
                    </a:p>
                  </a:txBody>
                  <a:tcPr/>
                </a:tc>
                <a:tc>
                  <a:txBody>
                    <a:bodyPr/>
                    <a:lstStyle/>
                    <a:p>
                      <a:r>
                        <a:rPr kumimoji="1" lang="en-US" altLang="ja-JP" dirty="0" smtClean="0">
                          <a:solidFill>
                            <a:srgbClr val="FF0000"/>
                          </a:solidFill>
                        </a:rPr>
                        <a:t>57.28</a:t>
                      </a:r>
                      <a:endParaRPr kumimoji="1" lang="ja-JP" altLang="en-US" dirty="0">
                        <a:solidFill>
                          <a:srgbClr val="FF0000"/>
                        </a:solidFill>
                      </a:endParaRPr>
                    </a:p>
                  </a:txBody>
                  <a:tcPr/>
                </a:tc>
                <a:tc>
                  <a:txBody>
                    <a:bodyPr/>
                    <a:lstStyle/>
                    <a:p>
                      <a:r>
                        <a:rPr kumimoji="1" lang="en-US" altLang="ja-JP" dirty="0" smtClean="0">
                          <a:solidFill>
                            <a:srgbClr val="FF0000"/>
                          </a:solidFill>
                        </a:rPr>
                        <a:t>62.12</a:t>
                      </a:r>
                      <a:endParaRPr kumimoji="1" lang="ja-JP" altLang="en-US" dirty="0">
                        <a:solidFill>
                          <a:srgbClr val="FF0000"/>
                        </a:solidFill>
                      </a:endParaRPr>
                    </a:p>
                  </a:txBody>
                  <a:tcPr/>
                </a:tc>
              </a:tr>
            </a:tbl>
          </a:graphicData>
        </a:graphic>
      </p:graphicFrame>
      <p:sp>
        <p:nvSpPr>
          <p:cNvPr id="5" name="テキスト ボックス 4"/>
          <p:cNvSpPr txBox="1"/>
          <p:nvPr/>
        </p:nvSpPr>
        <p:spPr>
          <a:xfrm>
            <a:off x="428596" y="1619508"/>
            <a:ext cx="3207300" cy="369332"/>
          </a:xfrm>
          <a:prstGeom prst="rect">
            <a:avLst/>
          </a:prstGeom>
          <a:noFill/>
        </p:spPr>
        <p:txBody>
          <a:bodyPr wrap="square" rtlCol="0">
            <a:spAutoFit/>
          </a:bodyPr>
          <a:lstStyle/>
          <a:p>
            <a:r>
              <a:rPr kumimoji="1" lang="ja-JP" altLang="en-US" dirty="0" smtClean="0"/>
              <a:t>探索成功率</a:t>
            </a:r>
            <a:r>
              <a:rPr kumimoji="1" lang="en-US" altLang="ja-JP" dirty="0" smtClean="0"/>
              <a:t>(%)(</a:t>
            </a:r>
            <a:r>
              <a:rPr kumimoji="1" lang="ja-JP" altLang="en-US" dirty="0" smtClean="0"/>
              <a:t>世代数</a:t>
            </a:r>
            <a:r>
              <a:rPr kumimoji="1" lang="en-US" altLang="ja-JP" dirty="0" smtClean="0"/>
              <a:t>=200)</a:t>
            </a:r>
            <a:endParaRPr kumimoji="1" lang="ja-JP" altLang="en-US" dirty="0"/>
          </a:p>
        </p:txBody>
      </p:sp>
      <p:graphicFrame>
        <p:nvGraphicFramePr>
          <p:cNvPr id="7" name="コンテンツ プレースホルダー 3"/>
          <p:cNvGraphicFramePr>
            <a:graphicFrameLocks/>
          </p:cNvGraphicFramePr>
          <p:nvPr>
            <p:extLst>
              <p:ext uri="{D42A27DB-BD31-4B8C-83A1-F6EECF244321}">
                <p14:modId xmlns:p14="http://schemas.microsoft.com/office/powerpoint/2010/main" val="1584437786"/>
              </p:ext>
            </p:extLst>
          </p:nvPr>
        </p:nvGraphicFramePr>
        <p:xfrm>
          <a:off x="467545" y="4455120"/>
          <a:ext cx="8229599" cy="18542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kumimoji="1" lang="ja-JP" altLang="en-US" dirty="0" smtClean="0"/>
                        <a:t>制約密度</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2.2</a:t>
                      </a:r>
                      <a:endParaRPr kumimoji="1" lang="ja-JP" altLang="en-US" dirty="0"/>
                    </a:p>
                  </a:txBody>
                  <a:tcPr/>
                </a:tc>
                <a:tc>
                  <a:txBody>
                    <a:bodyPr/>
                    <a:lstStyle/>
                    <a:p>
                      <a:r>
                        <a:rPr kumimoji="1" lang="en-US" altLang="ja-JP" dirty="0" smtClean="0"/>
                        <a:t>2.3</a:t>
                      </a:r>
                      <a:endParaRPr kumimoji="1" lang="ja-JP" altLang="en-US" dirty="0"/>
                    </a:p>
                  </a:txBody>
                  <a:tcPr>
                    <a:solidFill>
                      <a:schemeClr val="accent1">
                        <a:lumMod val="75000"/>
                      </a:schemeClr>
                    </a:solidFill>
                  </a:tcPr>
                </a:tc>
                <a:tc>
                  <a:txBody>
                    <a:bodyPr/>
                    <a:lstStyle/>
                    <a:p>
                      <a:r>
                        <a:rPr kumimoji="1" lang="en-US" altLang="ja-JP" dirty="0" smtClean="0"/>
                        <a:t>2.4</a:t>
                      </a:r>
                      <a:endParaRPr kumimoji="1" lang="ja-JP" altLang="en-US" dirty="0"/>
                    </a:p>
                  </a:txBody>
                  <a:tcPr>
                    <a:solidFill>
                      <a:schemeClr val="accent1">
                        <a:lumMod val="75000"/>
                      </a:schemeClr>
                    </a:solidFill>
                  </a:tcPr>
                </a:tc>
                <a:tc>
                  <a:txBody>
                    <a:bodyPr/>
                    <a:lstStyle/>
                    <a:p>
                      <a:r>
                        <a:rPr kumimoji="1" lang="en-US" altLang="ja-JP" dirty="0" smtClean="0"/>
                        <a:t>2.5</a:t>
                      </a:r>
                      <a:endParaRPr kumimoji="1" lang="ja-JP" altLang="en-US" dirty="0"/>
                    </a:p>
                  </a:txBody>
                  <a:tcPr/>
                </a:tc>
                <a:tc>
                  <a:txBody>
                    <a:bodyPr/>
                    <a:lstStyle/>
                    <a:p>
                      <a:r>
                        <a:rPr kumimoji="1" lang="en-US" altLang="ja-JP" dirty="0" smtClean="0"/>
                        <a:t>2.6</a:t>
                      </a:r>
                    </a:p>
                  </a:txBody>
                  <a:tcPr/>
                </a:tc>
              </a:tr>
              <a:tr h="370840">
                <a:tc>
                  <a:txBody>
                    <a:bodyPr/>
                    <a:lstStyle/>
                    <a:p>
                      <a:r>
                        <a:rPr kumimoji="1" lang="en-US" altLang="ja-JP" dirty="0" smtClean="0"/>
                        <a:t>AS</a:t>
                      </a:r>
                    </a:p>
                  </a:txBody>
                  <a:tcPr/>
                </a:tc>
                <a:tc>
                  <a:txBody>
                    <a:bodyPr/>
                    <a:lstStyle/>
                    <a:p>
                      <a:r>
                        <a:rPr lang="en-US" altLang="ja-JP" dirty="0" smtClean="0"/>
                        <a:t>78.60</a:t>
                      </a:r>
                      <a:endParaRPr lang="ja-JP" altLang="en-US" dirty="0"/>
                    </a:p>
                  </a:txBody>
                  <a:tcPr/>
                </a:tc>
                <a:tc>
                  <a:txBody>
                    <a:bodyPr/>
                    <a:lstStyle/>
                    <a:p>
                      <a:r>
                        <a:rPr lang="en-US" altLang="ja-JP" dirty="0" smtClean="0"/>
                        <a:t>63.60</a:t>
                      </a:r>
                      <a:endParaRPr lang="ja-JP" altLang="en-US" dirty="0"/>
                    </a:p>
                  </a:txBody>
                  <a:tcPr/>
                </a:tc>
                <a:tc>
                  <a:txBody>
                    <a:bodyPr/>
                    <a:lstStyle/>
                    <a:p>
                      <a:r>
                        <a:rPr lang="en-US" altLang="ja-JP" dirty="0" smtClean="0"/>
                        <a:t>54.16</a:t>
                      </a:r>
                      <a:endParaRPr lang="ja-JP" altLang="en-US" dirty="0"/>
                    </a:p>
                  </a:txBody>
                  <a:tcPr/>
                </a:tc>
                <a:tc>
                  <a:txBody>
                    <a:bodyPr/>
                    <a:lstStyle/>
                    <a:p>
                      <a:r>
                        <a:rPr lang="en-US" altLang="ja-JP" dirty="0" smtClean="0"/>
                        <a:t>53.36</a:t>
                      </a:r>
                      <a:endParaRPr lang="ja-JP" altLang="en-US" dirty="0"/>
                    </a:p>
                  </a:txBody>
                  <a:tcPr/>
                </a:tc>
                <a:tc>
                  <a:txBody>
                    <a:bodyPr/>
                    <a:lstStyle/>
                    <a:p>
                      <a:r>
                        <a:rPr lang="en-US" altLang="ja-JP" dirty="0" smtClean="0"/>
                        <a:t>64.38</a:t>
                      </a:r>
                      <a:endParaRPr lang="ja-JP" altLang="en-US" dirty="0"/>
                    </a:p>
                  </a:txBody>
                  <a:tcPr/>
                </a:tc>
                <a:tc>
                  <a:txBody>
                    <a:bodyPr/>
                    <a:lstStyle/>
                    <a:p>
                      <a:r>
                        <a:rPr lang="en-US" altLang="ja-JP" dirty="0" smtClean="0"/>
                        <a:t>69.18</a:t>
                      </a:r>
                      <a:endParaRPr lang="ja-JP" altLang="en-US" dirty="0"/>
                    </a:p>
                  </a:txBody>
                  <a:tcPr/>
                </a:tc>
              </a:tr>
              <a:tr h="370840">
                <a:tc>
                  <a:txBody>
                    <a:bodyPr/>
                    <a:lstStyle/>
                    <a:p>
                      <a:r>
                        <a:rPr kumimoji="1" lang="en-US" altLang="ja-JP" dirty="0" smtClean="0"/>
                        <a:t>ASNEP</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solidFill>
                            <a:srgbClr val="FF0000"/>
                          </a:solidFill>
                        </a:rPr>
                        <a:t>84.62</a:t>
                      </a:r>
                      <a:endParaRPr lang="ja-JP" altLang="en-US"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en-US" altLang="ja-JP" dirty="0" smtClean="0">
                          <a:solidFill>
                            <a:srgbClr val="FF0000"/>
                          </a:solidFill>
                        </a:rPr>
                        <a:t>70.58</a:t>
                      </a:r>
                      <a:endParaRPr lang="ja-JP" altLang="en-US"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en-US" altLang="ja-JP" dirty="0" smtClean="0">
                          <a:solidFill>
                            <a:srgbClr val="FF0000"/>
                          </a:solidFill>
                        </a:rPr>
                        <a:t>61.08</a:t>
                      </a:r>
                      <a:endParaRPr lang="ja-JP" altLang="en-US"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en-US" altLang="ja-JP" dirty="0" smtClean="0">
                          <a:solidFill>
                            <a:srgbClr val="FF0000"/>
                          </a:solidFill>
                        </a:rPr>
                        <a:t>61.26</a:t>
                      </a:r>
                      <a:endParaRPr lang="ja-JP" altLang="en-US"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en-US" altLang="ja-JP" dirty="0" smtClean="0">
                          <a:solidFill>
                            <a:srgbClr val="FF0000"/>
                          </a:solidFill>
                        </a:rPr>
                        <a:t>73.68</a:t>
                      </a:r>
                      <a:endParaRPr lang="ja-JP" altLang="en-US"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en-US" altLang="ja-JP" dirty="0" smtClean="0">
                          <a:solidFill>
                            <a:srgbClr val="FF0000"/>
                          </a:solidFill>
                        </a:rPr>
                        <a:t>77.06</a:t>
                      </a:r>
                      <a:endParaRPr lang="ja-JP" altLang="en-US" dirty="0">
                        <a:solidFill>
                          <a:srgbClr val="FF0000"/>
                        </a:solidFill>
                      </a:endParaRPr>
                    </a:p>
                  </a:txBody>
                  <a:tcPr>
                    <a:lnB w="12700" cap="flat" cmpd="sng" algn="ctr">
                      <a:solidFill>
                        <a:schemeClr val="tx1"/>
                      </a:solidFill>
                      <a:prstDash val="solid"/>
                      <a:round/>
                      <a:headEnd type="none" w="med" len="med"/>
                      <a:tailEnd type="none" w="med" len="med"/>
                    </a:lnB>
                  </a:tcPr>
                </a:tc>
              </a:tr>
              <a:tr h="370840">
                <a:tc>
                  <a:txBody>
                    <a:bodyPr/>
                    <a:lstStyle/>
                    <a:p>
                      <a:r>
                        <a:rPr kumimoji="1" lang="en-US" altLang="ja-JP" dirty="0" err="1" smtClean="0"/>
                        <a:t>cAS</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lang="en-US" altLang="ja-JP" dirty="0" smtClean="0"/>
                        <a:t>73.20</a:t>
                      </a:r>
                      <a:endParaRPr lang="ja-JP" altLang="en-US" dirty="0"/>
                    </a:p>
                  </a:txBody>
                  <a:tcPr>
                    <a:lnT w="12700" cap="flat" cmpd="sng" algn="ctr">
                      <a:solidFill>
                        <a:schemeClr val="tx1"/>
                      </a:solidFill>
                      <a:prstDash val="solid"/>
                      <a:round/>
                      <a:headEnd type="none" w="med" len="med"/>
                      <a:tailEnd type="none" w="med" len="med"/>
                    </a:lnT>
                  </a:tcPr>
                </a:tc>
                <a:tc>
                  <a:txBody>
                    <a:bodyPr/>
                    <a:lstStyle/>
                    <a:p>
                      <a:r>
                        <a:rPr lang="en-US" altLang="ja-JP" dirty="0" smtClean="0"/>
                        <a:t>58.82</a:t>
                      </a:r>
                      <a:endParaRPr lang="ja-JP" altLang="en-US" dirty="0"/>
                    </a:p>
                  </a:txBody>
                  <a:tcPr>
                    <a:lnT w="12700" cap="flat" cmpd="sng" algn="ctr">
                      <a:solidFill>
                        <a:schemeClr val="tx1"/>
                      </a:solidFill>
                      <a:prstDash val="solid"/>
                      <a:round/>
                      <a:headEnd type="none" w="med" len="med"/>
                      <a:tailEnd type="none" w="med" len="med"/>
                    </a:lnT>
                  </a:tcPr>
                </a:tc>
                <a:tc>
                  <a:txBody>
                    <a:bodyPr/>
                    <a:lstStyle/>
                    <a:p>
                      <a:r>
                        <a:rPr lang="en-US" altLang="ja-JP" dirty="0" smtClean="0"/>
                        <a:t>47.48</a:t>
                      </a:r>
                      <a:endParaRPr lang="ja-JP" altLang="en-US" dirty="0"/>
                    </a:p>
                  </a:txBody>
                  <a:tcPr>
                    <a:lnT w="12700" cap="flat" cmpd="sng" algn="ctr">
                      <a:solidFill>
                        <a:schemeClr val="tx1"/>
                      </a:solidFill>
                      <a:prstDash val="solid"/>
                      <a:round/>
                      <a:headEnd type="none" w="med" len="med"/>
                      <a:tailEnd type="none" w="med" len="med"/>
                    </a:lnT>
                  </a:tcPr>
                </a:tc>
                <a:tc>
                  <a:txBody>
                    <a:bodyPr/>
                    <a:lstStyle/>
                    <a:p>
                      <a:r>
                        <a:rPr lang="en-US" altLang="ja-JP" dirty="0" smtClean="0"/>
                        <a:t>49.36</a:t>
                      </a:r>
                      <a:endParaRPr lang="ja-JP" altLang="en-US" dirty="0"/>
                    </a:p>
                  </a:txBody>
                  <a:tcPr>
                    <a:lnT w="12700" cap="flat" cmpd="sng" algn="ctr">
                      <a:solidFill>
                        <a:schemeClr val="tx1"/>
                      </a:solidFill>
                      <a:prstDash val="solid"/>
                      <a:round/>
                      <a:headEnd type="none" w="med" len="med"/>
                      <a:tailEnd type="none" w="med" len="med"/>
                    </a:lnT>
                  </a:tcPr>
                </a:tc>
                <a:tc>
                  <a:txBody>
                    <a:bodyPr/>
                    <a:lstStyle/>
                    <a:p>
                      <a:r>
                        <a:rPr lang="en-US" altLang="ja-JP" dirty="0" smtClean="0"/>
                        <a:t>57.82</a:t>
                      </a:r>
                      <a:endParaRPr lang="ja-JP" altLang="en-US" dirty="0"/>
                    </a:p>
                  </a:txBody>
                  <a:tcPr>
                    <a:lnT w="12700" cap="flat" cmpd="sng" algn="ctr">
                      <a:solidFill>
                        <a:schemeClr val="tx1"/>
                      </a:solidFill>
                      <a:prstDash val="solid"/>
                      <a:round/>
                      <a:headEnd type="none" w="med" len="med"/>
                      <a:tailEnd type="none" w="med" len="med"/>
                    </a:lnT>
                  </a:tcPr>
                </a:tc>
                <a:tc>
                  <a:txBody>
                    <a:bodyPr/>
                    <a:lstStyle/>
                    <a:p>
                      <a:r>
                        <a:rPr lang="en-US" altLang="ja-JP" dirty="0" smtClean="0"/>
                        <a:t>65.68</a:t>
                      </a:r>
                      <a:endParaRPr lang="ja-JP" altLang="en-US" dirty="0"/>
                    </a:p>
                  </a:txBody>
                  <a:tcPr>
                    <a:lnT w="12700" cap="flat" cmpd="sng" algn="ctr">
                      <a:solidFill>
                        <a:schemeClr val="tx1"/>
                      </a:solidFill>
                      <a:prstDash val="solid"/>
                      <a:round/>
                      <a:headEnd type="none" w="med" len="med"/>
                      <a:tailEnd type="none" w="med" len="med"/>
                    </a:lnT>
                  </a:tcPr>
                </a:tc>
              </a:tr>
              <a:tr h="370840">
                <a:tc>
                  <a:txBody>
                    <a:bodyPr/>
                    <a:lstStyle/>
                    <a:p>
                      <a:r>
                        <a:rPr kumimoji="1" lang="en-US" altLang="ja-JP" dirty="0" err="1" smtClean="0"/>
                        <a:t>cASNEP</a:t>
                      </a:r>
                      <a:endParaRPr kumimoji="1" lang="ja-JP" altLang="en-US" dirty="0"/>
                    </a:p>
                  </a:txBody>
                  <a:tcPr/>
                </a:tc>
                <a:tc>
                  <a:txBody>
                    <a:bodyPr/>
                    <a:lstStyle/>
                    <a:p>
                      <a:r>
                        <a:rPr lang="en-US" altLang="ja-JP" dirty="0" smtClean="0">
                          <a:solidFill>
                            <a:srgbClr val="FF0000"/>
                          </a:solidFill>
                        </a:rPr>
                        <a:t>82.36</a:t>
                      </a:r>
                      <a:endParaRPr lang="ja-JP" altLang="en-US" dirty="0">
                        <a:solidFill>
                          <a:srgbClr val="FF0000"/>
                        </a:solidFill>
                      </a:endParaRPr>
                    </a:p>
                  </a:txBody>
                  <a:tcPr/>
                </a:tc>
                <a:tc>
                  <a:txBody>
                    <a:bodyPr/>
                    <a:lstStyle/>
                    <a:p>
                      <a:r>
                        <a:rPr lang="en-US" altLang="ja-JP" dirty="0" smtClean="0">
                          <a:solidFill>
                            <a:srgbClr val="FF0000"/>
                          </a:solidFill>
                        </a:rPr>
                        <a:t>67.78</a:t>
                      </a:r>
                      <a:endParaRPr lang="ja-JP" altLang="en-US" dirty="0">
                        <a:solidFill>
                          <a:srgbClr val="FF0000"/>
                        </a:solidFill>
                      </a:endParaRPr>
                    </a:p>
                  </a:txBody>
                  <a:tcPr/>
                </a:tc>
                <a:tc>
                  <a:txBody>
                    <a:bodyPr/>
                    <a:lstStyle/>
                    <a:p>
                      <a:r>
                        <a:rPr lang="en-US" altLang="ja-JP" dirty="0" smtClean="0">
                          <a:solidFill>
                            <a:srgbClr val="FF0000"/>
                          </a:solidFill>
                        </a:rPr>
                        <a:t>57.18</a:t>
                      </a:r>
                      <a:endParaRPr lang="ja-JP" altLang="en-US" dirty="0">
                        <a:solidFill>
                          <a:srgbClr val="FF0000"/>
                        </a:solidFill>
                      </a:endParaRPr>
                    </a:p>
                  </a:txBody>
                  <a:tcPr/>
                </a:tc>
                <a:tc>
                  <a:txBody>
                    <a:bodyPr/>
                    <a:lstStyle/>
                    <a:p>
                      <a:r>
                        <a:rPr lang="en-US" altLang="ja-JP" dirty="0" smtClean="0">
                          <a:solidFill>
                            <a:srgbClr val="FF0000"/>
                          </a:solidFill>
                        </a:rPr>
                        <a:t>57.18</a:t>
                      </a:r>
                      <a:endParaRPr lang="ja-JP" altLang="en-US" dirty="0">
                        <a:solidFill>
                          <a:srgbClr val="FF0000"/>
                        </a:solidFill>
                      </a:endParaRPr>
                    </a:p>
                  </a:txBody>
                  <a:tcPr/>
                </a:tc>
                <a:tc>
                  <a:txBody>
                    <a:bodyPr/>
                    <a:lstStyle/>
                    <a:p>
                      <a:r>
                        <a:rPr lang="en-US" altLang="ja-JP" dirty="0" smtClean="0">
                          <a:solidFill>
                            <a:srgbClr val="FF0000"/>
                          </a:solidFill>
                        </a:rPr>
                        <a:t>69.72</a:t>
                      </a:r>
                      <a:endParaRPr lang="ja-JP" altLang="en-US" dirty="0">
                        <a:solidFill>
                          <a:srgbClr val="FF0000"/>
                        </a:solidFill>
                      </a:endParaRPr>
                    </a:p>
                  </a:txBody>
                  <a:tcPr/>
                </a:tc>
                <a:tc>
                  <a:txBody>
                    <a:bodyPr/>
                    <a:lstStyle/>
                    <a:p>
                      <a:r>
                        <a:rPr lang="en-US" altLang="ja-JP" dirty="0" smtClean="0">
                          <a:solidFill>
                            <a:srgbClr val="FF0000"/>
                          </a:solidFill>
                        </a:rPr>
                        <a:t>75.56</a:t>
                      </a:r>
                      <a:endParaRPr lang="ja-JP" altLang="en-US" dirty="0">
                        <a:solidFill>
                          <a:srgbClr val="FF0000"/>
                        </a:solidFill>
                      </a:endParaRPr>
                    </a:p>
                  </a:txBody>
                  <a:tcPr/>
                </a:tc>
              </a:tr>
            </a:tbl>
          </a:graphicData>
        </a:graphic>
      </p:graphicFrame>
      <p:sp>
        <p:nvSpPr>
          <p:cNvPr id="8" name="テキスト ボックス 7"/>
          <p:cNvSpPr txBox="1"/>
          <p:nvPr/>
        </p:nvSpPr>
        <p:spPr>
          <a:xfrm>
            <a:off x="467544" y="4085788"/>
            <a:ext cx="3312368" cy="369332"/>
          </a:xfrm>
          <a:prstGeom prst="rect">
            <a:avLst/>
          </a:prstGeom>
          <a:noFill/>
        </p:spPr>
        <p:txBody>
          <a:bodyPr wrap="square" rtlCol="0">
            <a:spAutoFit/>
          </a:bodyPr>
          <a:lstStyle/>
          <a:p>
            <a:r>
              <a:rPr kumimoji="1" lang="ja-JP" altLang="en-US" dirty="0" smtClean="0"/>
              <a:t>探索成功率</a:t>
            </a:r>
            <a:r>
              <a:rPr kumimoji="1" lang="en-US" altLang="ja-JP" dirty="0" smtClean="0"/>
              <a:t>(%)(</a:t>
            </a:r>
            <a:r>
              <a:rPr kumimoji="1" lang="ja-JP" altLang="en-US" dirty="0" smtClean="0"/>
              <a:t>世代数</a:t>
            </a:r>
            <a:r>
              <a:rPr kumimoji="1" lang="en-US" altLang="ja-JP" dirty="0" smtClean="0"/>
              <a:t>=1000)</a:t>
            </a:r>
            <a:endParaRPr kumimoji="1" lang="ja-JP" altLang="en-US" dirty="0"/>
          </a:p>
        </p:txBody>
      </p:sp>
    </p:spTree>
    <p:extLst>
      <p:ext uri="{BB962C8B-B14F-4D97-AF65-F5344CB8AC3E}">
        <p14:creationId xmlns:p14="http://schemas.microsoft.com/office/powerpoint/2010/main" val="1145684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実験結果</a:t>
            </a:r>
            <a:endParaRPr kumimoji="1" lang="ja-JP" altLang="en-US" dirty="0"/>
          </a:p>
        </p:txBody>
      </p:sp>
      <p:graphicFrame>
        <p:nvGraphicFramePr>
          <p:cNvPr id="4" name="コンテンツ プレースホルダー 3"/>
          <p:cNvGraphicFramePr>
            <a:graphicFrameLocks/>
          </p:cNvGraphicFramePr>
          <p:nvPr>
            <p:extLst>
              <p:ext uri="{D42A27DB-BD31-4B8C-83A1-F6EECF244321}">
                <p14:modId xmlns:p14="http://schemas.microsoft.com/office/powerpoint/2010/main" val="2547649683"/>
              </p:ext>
            </p:extLst>
          </p:nvPr>
        </p:nvGraphicFramePr>
        <p:xfrm>
          <a:off x="428597" y="1988840"/>
          <a:ext cx="8229599" cy="18542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kumimoji="1" lang="ja-JP" altLang="en-US" dirty="0" smtClean="0"/>
                        <a:t>制約密度</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2.2</a:t>
                      </a:r>
                      <a:endParaRPr kumimoji="1" lang="ja-JP" altLang="en-US" dirty="0"/>
                    </a:p>
                  </a:txBody>
                  <a:tcPr/>
                </a:tc>
                <a:tc>
                  <a:txBody>
                    <a:bodyPr/>
                    <a:lstStyle/>
                    <a:p>
                      <a:r>
                        <a:rPr kumimoji="1" lang="en-US" altLang="ja-JP" dirty="0" smtClean="0"/>
                        <a:t>2.3</a:t>
                      </a:r>
                      <a:endParaRPr kumimoji="1" lang="ja-JP" altLang="en-US" dirty="0"/>
                    </a:p>
                  </a:txBody>
                  <a:tcPr>
                    <a:solidFill>
                      <a:schemeClr val="accent1">
                        <a:lumMod val="75000"/>
                      </a:schemeClr>
                    </a:solidFill>
                  </a:tcPr>
                </a:tc>
                <a:tc>
                  <a:txBody>
                    <a:bodyPr/>
                    <a:lstStyle/>
                    <a:p>
                      <a:r>
                        <a:rPr kumimoji="1" lang="en-US" altLang="ja-JP" dirty="0" smtClean="0"/>
                        <a:t>2.4</a:t>
                      </a:r>
                      <a:endParaRPr kumimoji="1" lang="ja-JP" altLang="en-US" dirty="0"/>
                    </a:p>
                  </a:txBody>
                  <a:tcPr>
                    <a:solidFill>
                      <a:schemeClr val="accent1">
                        <a:lumMod val="75000"/>
                      </a:schemeClr>
                    </a:solidFill>
                  </a:tcPr>
                </a:tc>
                <a:tc>
                  <a:txBody>
                    <a:bodyPr/>
                    <a:lstStyle/>
                    <a:p>
                      <a:r>
                        <a:rPr kumimoji="1" lang="en-US" altLang="ja-JP" dirty="0" smtClean="0"/>
                        <a:t>2.5</a:t>
                      </a:r>
                      <a:endParaRPr kumimoji="1" lang="ja-JP" altLang="en-US" dirty="0"/>
                    </a:p>
                  </a:txBody>
                  <a:tcPr/>
                </a:tc>
                <a:tc>
                  <a:txBody>
                    <a:bodyPr/>
                    <a:lstStyle/>
                    <a:p>
                      <a:r>
                        <a:rPr kumimoji="1" lang="en-US" altLang="ja-JP" dirty="0" smtClean="0"/>
                        <a:t>2.6</a:t>
                      </a:r>
                    </a:p>
                  </a:txBody>
                  <a:tcPr/>
                </a:tc>
              </a:tr>
              <a:tr h="370840">
                <a:tc>
                  <a:txBody>
                    <a:bodyPr/>
                    <a:lstStyle/>
                    <a:p>
                      <a:r>
                        <a:rPr kumimoji="1" lang="en-US" altLang="ja-JP" dirty="0" smtClean="0"/>
                        <a:t>AS</a:t>
                      </a:r>
                    </a:p>
                  </a:txBody>
                  <a:tcPr/>
                </a:tc>
                <a:tc>
                  <a:txBody>
                    <a:bodyPr/>
                    <a:lstStyle/>
                    <a:p>
                      <a:r>
                        <a:rPr lang="en-US" altLang="ja-JP" dirty="0" smtClean="0">
                          <a:solidFill>
                            <a:srgbClr val="FF0000"/>
                          </a:solidFill>
                        </a:rPr>
                        <a:t>7378</a:t>
                      </a:r>
                      <a:endParaRPr lang="ja-JP" altLang="en-US" dirty="0">
                        <a:solidFill>
                          <a:srgbClr val="FF0000"/>
                        </a:solidFill>
                      </a:endParaRPr>
                    </a:p>
                  </a:txBody>
                  <a:tcPr/>
                </a:tc>
                <a:tc>
                  <a:txBody>
                    <a:bodyPr/>
                    <a:lstStyle/>
                    <a:p>
                      <a:r>
                        <a:rPr lang="en-US" altLang="ja-JP" dirty="0" smtClean="0">
                          <a:solidFill>
                            <a:srgbClr val="FF0000"/>
                          </a:solidFill>
                        </a:rPr>
                        <a:t>7297</a:t>
                      </a:r>
                      <a:endParaRPr lang="ja-JP" altLang="en-US" dirty="0">
                        <a:solidFill>
                          <a:srgbClr val="FF0000"/>
                        </a:solidFill>
                      </a:endParaRPr>
                    </a:p>
                  </a:txBody>
                  <a:tcPr/>
                </a:tc>
                <a:tc>
                  <a:txBody>
                    <a:bodyPr/>
                    <a:lstStyle/>
                    <a:p>
                      <a:r>
                        <a:rPr lang="en-US" altLang="ja-JP" dirty="0" smtClean="0">
                          <a:solidFill>
                            <a:srgbClr val="FF0000"/>
                          </a:solidFill>
                        </a:rPr>
                        <a:t>7391</a:t>
                      </a:r>
                      <a:endParaRPr lang="ja-JP" altLang="en-US" dirty="0">
                        <a:solidFill>
                          <a:srgbClr val="FF0000"/>
                        </a:solidFill>
                      </a:endParaRPr>
                    </a:p>
                  </a:txBody>
                  <a:tcPr/>
                </a:tc>
                <a:tc>
                  <a:txBody>
                    <a:bodyPr/>
                    <a:lstStyle/>
                    <a:p>
                      <a:r>
                        <a:rPr lang="en-US" altLang="ja-JP" dirty="0" smtClean="0">
                          <a:solidFill>
                            <a:srgbClr val="FF0000"/>
                          </a:solidFill>
                        </a:rPr>
                        <a:t>7208</a:t>
                      </a:r>
                      <a:endParaRPr lang="ja-JP" altLang="en-US" dirty="0">
                        <a:solidFill>
                          <a:srgbClr val="FF0000"/>
                        </a:solidFill>
                      </a:endParaRPr>
                    </a:p>
                  </a:txBody>
                  <a:tcPr/>
                </a:tc>
                <a:tc>
                  <a:txBody>
                    <a:bodyPr/>
                    <a:lstStyle/>
                    <a:p>
                      <a:r>
                        <a:rPr lang="en-US" altLang="ja-JP" dirty="0" smtClean="0">
                          <a:solidFill>
                            <a:srgbClr val="FF0000"/>
                          </a:solidFill>
                        </a:rPr>
                        <a:t>7144</a:t>
                      </a:r>
                      <a:endParaRPr lang="ja-JP" altLang="en-US" dirty="0">
                        <a:solidFill>
                          <a:srgbClr val="FF0000"/>
                        </a:solidFill>
                      </a:endParaRPr>
                    </a:p>
                  </a:txBody>
                  <a:tcPr/>
                </a:tc>
                <a:tc>
                  <a:txBody>
                    <a:bodyPr/>
                    <a:lstStyle/>
                    <a:p>
                      <a:r>
                        <a:rPr lang="en-US" altLang="ja-JP" dirty="0" smtClean="0">
                          <a:solidFill>
                            <a:srgbClr val="FF0000"/>
                          </a:solidFill>
                        </a:rPr>
                        <a:t>7160</a:t>
                      </a:r>
                      <a:endParaRPr lang="ja-JP" altLang="en-US" dirty="0">
                        <a:solidFill>
                          <a:srgbClr val="FF0000"/>
                        </a:solidFill>
                      </a:endParaRPr>
                    </a:p>
                  </a:txBody>
                  <a:tcPr/>
                </a:tc>
              </a:tr>
              <a:tr h="370840">
                <a:tc>
                  <a:txBody>
                    <a:bodyPr/>
                    <a:lstStyle/>
                    <a:p>
                      <a:r>
                        <a:rPr kumimoji="1" lang="en-US" altLang="ja-JP" dirty="0" smtClean="0"/>
                        <a:t>ASNEP</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8148</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8046</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8091</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7964</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7876</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7820</a:t>
                      </a:r>
                      <a:endParaRPr lang="ja-JP" altLang="en-US" dirty="0"/>
                    </a:p>
                  </a:txBody>
                  <a:tcPr>
                    <a:lnB w="12700" cap="flat" cmpd="sng" algn="ctr">
                      <a:solidFill>
                        <a:schemeClr val="tx1"/>
                      </a:solidFill>
                      <a:prstDash val="solid"/>
                      <a:round/>
                      <a:headEnd type="none" w="med" len="med"/>
                      <a:tailEnd type="none" w="med" len="med"/>
                    </a:lnB>
                  </a:tcPr>
                </a:tc>
              </a:tr>
              <a:tr h="370840">
                <a:tc>
                  <a:txBody>
                    <a:bodyPr/>
                    <a:lstStyle/>
                    <a:p>
                      <a:r>
                        <a:rPr kumimoji="1" lang="en-US" altLang="ja-JP" dirty="0" err="1" smtClean="0"/>
                        <a:t>cAS</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6129</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6106</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6125</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6005</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5988</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5921</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r>
              <a:tr h="370840">
                <a:tc>
                  <a:txBody>
                    <a:bodyPr/>
                    <a:lstStyle/>
                    <a:p>
                      <a:r>
                        <a:rPr kumimoji="1" lang="en-US" altLang="ja-JP" dirty="0" err="1" smtClean="0"/>
                        <a:t>cASNEP</a:t>
                      </a:r>
                      <a:endParaRPr kumimoji="1" lang="ja-JP" altLang="en-US" dirty="0"/>
                    </a:p>
                  </a:txBody>
                  <a:tcPr/>
                </a:tc>
                <a:tc>
                  <a:txBody>
                    <a:bodyPr/>
                    <a:lstStyle/>
                    <a:p>
                      <a:r>
                        <a:rPr lang="en-US" altLang="ja-JP" dirty="0" smtClean="0"/>
                        <a:t>7009</a:t>
                      </a:r>
                      <a:endParaRPr lang="ja-JP" altLang="en-US" dirty="0"/>
                    </a:p>
                  </a:txBody>
                  <a:tcPr/>
                </a:tc>
                <a:tc>
                  <a:txBody>
                    <a:bodyPr/>
                    <a:lstStyle/>
                    <a:p>
                      <a:r>
                        <a:rPr lang="en-US" altLang="ja-JP" dirty="0" smtClean="0"/>
                        <a:t>6868</a:t>
                      </a:r>
                      <a:endParaRPr lang="ja-JP" altLang="en-US" dirty="0"/>
                    </a:p>
                  </a:txBody>
                  <a:tcPr/>
                </a:tc>
                <a:tc>
                  <a:txBody>
                    <a:bodyPr/>
                    <a:lstStyle/>
                    <a:p>
                      <a:r>
                        <a:rPr lang="en-US" altLang="ja-JP" dirty="0" smtClean="0"/>
                        <a:t>6905</a:t>
                      </a:r>
                      <a:endParaRPr lang="ja-JP" altLang="en-US" dirty="0"/>
                    </a:p>
                  </a:txBody>
                  <a:tcPr/>
                </a:tc>
                <a:tc>
                  <a:txBody>
                    <a:bodyPr/>
                    <a:lstStyle/>
                    <a:p>
                      <a:r>
                        <a:rPr lang="en-US" altLang="ja-JP" dirty="0" smtClean="0"/>
                        <a:t>6683</a:t>
                      </a:r>
                      <a:endParaRPr lang="ja-JP" altLang="en-US" dirty="0"/>
                    </a:p>
                  </a:txBody>
                  <a:tcPr/>
                </a:tc>
                <a:tc>
                  <a:txBody>
                    <a:bodyPr/>
                    <a:lstStyle/>
                    <a:p>
                      <a:r>
                        <a:rPr lang="en-US" altLang="ja-JP" dirty="0" smtClean="0"/>
                        <a:t>6636</a:t>
                      </a:r>
                      <a:endParaRPr lang="ja-JP" altLang="en-US" dirty="0"/>
                    </a:p>
                  </a:txBody>
                  <a:tcPr/>
                </a:tc>
                <a:tc>
                  <a:txBody>
                    <a:bodyPr/>
                    <a:lstStyle/>
                    <a:p>
                      <a:r>
                        <a:rPr lang="en-US" altLang="ja-JP" dirty="0" smtClean="0"/>
                        <a:t>6498</a:t>
                      </a:r>
                      <a:endParaRPr lang="ja-JP" altLang="en-US" dirty="0"/>
                    </a:p>
                  </a:txBody>
                  <a:tcPr/>
                </a:tc>
              </a:tr>
            </a:tbl>
          </a:graphicData>
        </a:graphic>
      </p:graphicFrame>
      <p:sp>
        <p:nvSpPr>
          <p:cNvPr id="5" name="テキスト ボックス 4"/>
          <p:cNvSpPr txBox="1"/>
          <p:nvPr/>
        </p:nvSpPr>
        <p:spPr>
          <a:xfrm>
            <a:off x="428596" y="1619508"/>
            <a:ext cx="2775252" cy="369332"/>
          </a:xfrm>
          <a:prstGeom prst="rect">
            <a:avLst/>
          </a:prstGeom>
          <a:noFill/>
        </p:spPr>
        <p:txBody>
          <a:bodyPr wrap="square" rtlCol="0">
            <a:spAutoFit/>
          </a:bodyPr>
          <a:lstStyle/>
          <a:p>
            <a:r>
              <a:rPr kumimoji="1" lang="ja-JP" altLang="en-US" dirty="0" smtClean="0"/>
              <a:t>探索コスト</a:t>
            </a:r>
            <a:r>
              <a:rPr kumimoji="1" lang="en-US" altLang="ja-JP" dirty="0" smtClean="0"/>
              <a:t>(</a:t>
            </a:r>
            <a:r>
              <a:rPr kumimoji="1" lang="ja-JP" altLang="en-US" dirty="0" smtClean="0"/>
              <a:t>世代数</a:t>
            </a:r>
            <a:r>
              <a:rPr kumimoji="1" lang="en-US" altLang="ja-JP" dirty="0" smtClean="0"/>
              <a:t>=200)</a:t>
            </a:r>
            <a:endParaRPr kumimoji="1" lang="ja-JP" altLang="en-US" dirty="0"/>
          </a:p>
        </p:txBody>
      </p:sp>
      <p:graphicFrame>
        <p:nvGraphicFramePr>
          <p:cNvPr id="6" name="コンテンツ プレースホルダー 3"/>
          <p:cNvGraphicFramePr>
            <a:graphicFrameLocks/>
          </p:cNvGraphicFramePr>
          <p:nvPr>
            <p:extLst>
              <p:ext uri="{D42A27DB-BD31-4B8C-83A1-F6EECF244321}">
                <p14:modId xmlns:p14="http://schemas.microsoft.com/office/powerpoint/2010/main" val="3313342437"/>
              </p:ext>
            </p:extLst>
          </p:nvPr>
        </p:nvGraphicFramePr>
        <p:xfrm>
          <a:off x="467545" y="4455120"/>
          <a:ext cx="8229599" cy="18542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kumimoji="1" lang="ja-JP" altLang="en-US" dirty="0" smtClean="0"/>
                        <a:t>制約密度</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2.2</a:t>
                      </a:r>
                      <a:endParaRPr kumimoji="1" lang="ja-JP" altLang="en-US" dirty="0"/>
                    </a:p>
                  </a:txBody>
                  <a:tcPr/>
                </a:tc>
                <a:tc>
                  <a:txBody>
                    <a:bodyPr/>
                    <a:lstStyle/>
                    <a:p>
                      <a:r>
                        <a:rPr kumimoji="1" lang="en-US" altLang="ja-JP" dirty="0" smtClean="0"/>
                        <a:t>2.3</a:t>
                      </a:r>
                      <a:endParaRPr kumimoji="1" lang="ja-JP" altLang="en-US" dirty="0"/>
                    </a:p>
                  </a:txBody>
                  <a:tcPr>
                    <a:solidFill>
                      <a:schemeClr val="accent1">
                        <a:lumMod val="75000"/>
                      </a:schemeClr>
                    </a:solidFill>
                  </a:tcPr>
                </a:tc>
                <a:tc>
                  <a:txBody>
                    <a:bodyPr/>
                    <a:lstStyle/>
                    <a:p>
                      <a:r>
                        <a:rPr kumimoji="1" lang="en-US" altLang="ja-JP" dirty="0" smtClean="0"/>
                        <a:t>2.4</a:t>
                      </a:r>
                      <a:endParaRPr kumimoji="1" lang="ja-JP" altLang="en-US" dirty="0"/>
                    </a:p>
                  </a:txBody>
                  <a:tcPr>
                    <a:solidFill>
                      <a:schemeClr val="accent1">
                        <a:lumMod val="75000"/>
                      </a:schemeClr>
                    </a:solidFill>
                  </a:tcPr>
                </a:tc>
                <a:tc>
                  <a:txBody>
                    <a:bodyPr/>
                    <a:lstStyle/>
                    <a:p>
                      <a:r>
                        <a:rPr kumimoji="1" lang="en-US" altLang="ja-JP" dirty="0" smtClean="0"/>
                        <a:t>2.5</a:t>
                      </a:r>
                      <a:endParaRPr kumimoji="1" lang="ja-JP" altLang="en-US" dirty="0"/>
                    </a:p>
                  </a:txBody>
                  <a:tcPr/>
                </a:tc>
                <a:tc>
                  <a:txBody>
                    <a:bodyPr/>
                    <a:lstStyle/>
                    <a:p>
                      <a:r>
                        <a:rPr kumimoji="1" lang="en-US" altLang="ja-JP" dirty="0" smtClean="0"/>
                        <a:t>2.6</a:t>
                      </a:r>
                    </a:p>
                  </a:txBody>
                  <a:tcPr/>
                </a:tc>
              </a:tr>
              <a:tr h="370840">
                <a:tc>
                  <a:txBody>
                    <a:bodyPr/>
                    <a:lstStyle/>
                    <a:p>
                      <a:r>
                        <a:rPr kumimoji="1" lang="en-US" altLang="ja-JP" dirty="0" smtClean="0"/>
                        <a:t>AS</a:t>
                      </a:r>
                    </a:p>
                  </a:txBody>
                  <a:tcPr/>
                </a:tc>
                <a:tc>
                  <a:txBody>
                    <a:bodyPr/>
                    <a:lstStyle/>
                    <a:p>
                      <a:r>
                        <a:rPr lang="en-US" altLang="ja-JP" dirty="0" smtClean="0">
                          <a:solidFill>
                            <a:srgbClr val="FF0000"/>
                          </a:solidFill>
                        </a:rPr>
                        <a:t>10173</a:t>
                      </a:r>
                      <a:endParaRPr lang="ja-JP" altLang="en-US" dirty="0">
                        <a:solidFill>
                          <a:srgbClr val="FF0000"/>
                        </a:solidFill>
                      </a:endParaRPr>
                    </a:p>
                  </a:txBody>
                  <a:tcPr/>
                </a:tc>
                <a:tc>
                  <a:txBody>
                    <a:bodyPr/>
                    <a:lstStyle/>
                    <a:p>
                      <a:r>
                        <a:rPr lang="en-US" altLang="ja-JP" dirty="0" smtClean="0">
                          <a:solidFill>
                            <a:srgbClr val="FF0000"/>
                          </a:solidFill>
                        </a:rPr>
                        <a:t>10305</a:t>
                      </a:r>
                      <a:endParaRPr lang="ja-JP" altLang="en-US" dirty="0">
                        <a:solidFill>
                          <a:srgbClr val="FF0000"/>
                        </a:solidFill>
                      </a:endParaRPr>
                    </a:p>
                  </a:txBody>
                  <a:tcPr/>
                </a:tc>
                <a:tc>
                  <a:txBody>
                    <a:bodyPr/>
                    <a:lstStyle/>
                    <a:p>
                      <a:r>
                        <a:rPr lang="en-US" altLang="ja-JP" dirty="0" smtClean="0">
                          <a:solidFill>
                            <a:srgbClr val="FF0000"/>
                          </a:solidFill>
                        </a:rPr>
                        <a:t>10824</a:t>
                      </a:r>
                      <a:endParaRPr lang="ja-JP" altLang="en-US" dirty="0">
                        <a:solidFill>
                          <a:srgbClr val="FF0000"/>
                        </a:solidFill>
                      </a:endParaRPr>
                    </a:p>
                  </a:txBody>
                  <a:tcPr/>
                </a:tc>
                <a:tc>
                  <a:txBody>
                    <a:bodyPr/>
                    <a:lstStyle/>
                    <a:p>
                      <a:r>
                        <a:rPr lang="en-US" altLang="ja-JP" dirty="0" smtClean="0">
                          <a:solidFill>
                            <a:srgbClr val="FF0000"/>
                          </a:solidFill>
                        </a:rPr>
                        <a:t>9845</a:t>
                      </a:r>
                      <a:endParaRPr lang="ja-JP" altLang="en-US" dirty="0">
                        <a:solidFill>
                          <a:srgbClr val="FF0000"/>
                        </a:solidFill>
                      </a:endParaRPr>
                    </a:p>
                  </a:txBody>
                  <a:tcPr/>
                </a:tc>
                <a:tc>
                  <a:txBody>
                    <a:bodyPr/>
                    <a:lstStyle/>
                    <a:p>
                      <a:r>
                        <a:rPr lang="en-US" altLang="ja-JP" dirty="0" smtClean="0">
                          <a:solidFill>
                            <a:srgbClr val="FF0000"/>
                          </a:solidFill>
                        </a:rPr>
                        <a:t>9114</a:t>
                      </a:r>
                      <a:endParaRPr lang="ja-JP" altLang="en-US" dirty="0">
                        <a:solidFill>
                          <a:srgbClr val="FF0000"/>
                        </a:solidFill>
                      </a:endParaRPr>
                    </a:p>
                  </a:txBody>
                  <a:tcPr/>
                </a:tc>
                <a:tc>
                  <a:txBody>
                    <a:bodyPr/>
                    <a:lstStyle/>
                    <a:p>
                      <a:r>
                        <a:rPr lang="en-US" altLang="ja-JP" dirty="0" smtClean="0">
                          <a:solidFill>
                            <a:srgbClr val="FF0000"/>
                          </a:solidFill>
                        </a:rPr>
                        <a:t>9057</a:t>
                      </a:r>
                      <a:endParaRPr lang="ja-JP" altLang="en-US" dirty="0">
                        <a:solidFill>
                          <a:srgbClr val="FF0000"/>
                        </a:solidFill>
                      </a:endParaRPr>
                    </a:p>
                  </a:txBody>
                  <a:tcPr/>
                </a:tc>
              </a:tr>
              <a:tr h="370840">
                <a:tc>
                  <a:txBody>
                    <a:bodyPr/>
                    <a:lstStyle/>
                    <a:p>
                      <a:r>
                        <a:rPr kumimoji="1" lang="en-US" altLang="ja-JP" dirty="0" smtClean="0"/>
                        <a:t>ASNEP</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12551</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12695</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12690</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11467</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10616</a:t>
                      </a:r>
                      <a:endParaRPr lang="ja-JP" altLang="en-US" dirty="0"/>
                    </a:p>
                  </a:txBody>
                  <a:tcPr>
                    <a:lnB w="12700" cap="flat" cmpd="sng" algn="ctr">
                      <a:solidFill>
                        <a:schemeClr val="tx1"/>
                      </a:solidFill>
                      <a:prstDash val="solid"/>
                      <a:round/>
                      <a:headEnd type="none" w="med" len="med"/>
                      <a:tailEnd type="none" w="med" len="med"/>
                    </a:lnB>
                  </a:tcPr>
                </a:tc>
                <a:tc>
                  <a:txBody>
                    <a:bodyPr/>
                    <a:lstStyle/>
                    <a:p>
                      <a:r>
                        <a:rPr lang="en-US" altLang="ja-JP" dirty="0" smtClean="0"/>
                        <a:t>10138</a:t>
                      </a:r>
                      <a:endParaRPr lang="ja-JP" altLang="en-US" dirty="0"/>
                    </a:p>
                  </a:txBody>
                  <a:tcPr>
                    <a:lnB w="12700" cap="flat" cmpd="sng" algn="ctr">
                      <a:solidFill>
                        <a:schemeClr val="tx1"/>
                      </a:solidFill>
                      <a:prstDash val="solid"/>
                      <a:round/>
                      <a:headEnd type="none" w="med" len="med"/>
                      <a:tailEnd type="none" w="med" len="med"/>
                    </a:lnB>
                  </a:tcPr>
                </a:tc>
              </a:tr>
              <a:tr h="370840">
                <a:tc>
                  <a:txBody>
                    <a:bodyPr/>
                    <a:lstStyle/>
                    <a:p>
                      <a:r>
                        <a:rPr kumimoji="1" lang="en-US" altLang="ja-JP" dirty="0" err="1" smtClean="0"/>
                        <a:t>cAS</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8500</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8907</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9088</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8568</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7897</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c>
                  <a:txBody>
                    <a:bodyPr/>
                    <a:lstStyle/>
                    <a:p>
                      <a:r>
                        <a:rPr lang="en-US" altLang="ja-JP" dirty="0" smtClean="0">
                          <a:solidFill>
                            <a:srgbClr val="FF0000"/>
                          </a:solidFill>
                        </a:rPr>
                        <a:t>7728</a:t>
                      </a:r>
                      <a:endParaRPr lang="ja-JP" altLang="en-US" dirty="0">
                        <a:solidFill>
                          <a:srgbClr val="FF0000"/>
                        </a:solidFill>
                      </a:endParaRPr>
                    </a:p>
                  </a:txBody>
                  <a:tcPr>
                    <a:lnT w="12700" cap="flat" cmpd="sng" algn="ctr">
                      <a:solidFill>
                        <a:schemeClr val="tx1"/>
                      </a:solidFill>
                      <a:prstDash val="solid"/>
                      <a:round/>
                      <a:headEnd type="none" w="med" len="med"/>
                      <a:tailEnd type="none" w="med" len="med"/>
                    </a:lnT>
                  </a:tcPr>
                </a:tc>
              </a:tr>
              <a:tr h="370840">
                <a:tc>
                  <a:txBody>
                    <a:bodyPr/>
                    <a:lstStyle/>
                    <a:p>
                      <a:r>
                        <a:rPr kumimoji="1" lang="en-US" altLang="ja-JP" dirty="0" err="1" smtClean="0"/>
                        <a:t>cASNEP</a:t>
                      </a:r>
                      <a:endParaRPr kumimoji="1" lang="ja-JP" altLang="en-US" dirty="0"/>
                    </a:p>
                  </a:txBody>
                  <a:tcPr/>
                </a:tc>
                <a:tc>
                  <a:txBody>
                    <a:bodyPr/>
                    <a:lstStyle/>
                    <a:p>
                      <a:r>
                        <a:rPr lang="en-US" altLang="ja-JP" dirty="0" smtClean="0"/>
                        <a:t>10286</a:t>
                      </a:r>
                      <a:endParaRPr lang="ja-JP" altLang="en-US" dirty="0"/>
                    </a:p>
                  </a:txBody>
                  <a:tcPr/>
                </a:tc>
                <a:tc>
                  <a:txBody>
                    <a:bodyPr/>
                    <a:lstStyle/>
                    <a:p>
                      <a:r>
                        <a:rPr lang="en-US" altLang="ja-JP" dirty="0" smtClean="0"/>
                        <a:t>10715</a:t>
                      </a:r>
                      <a:endParaRPr lang="ja-JP" altLang="en-US" dirty="0"/>
                    </a:p>
                  </a:txBody>
                  <a:tcPr/>
                </a:tc>
                <a:tc>
                  <a:txBody>
                    <a:bodyPr/>
                    <a:lstStyle/>
                    <a:p>
                      <a:r>
                        <a:rPr lang="en-US" altLang="ja-JP" dirty="0" smtClean="0"/>
                        <a:t>10654</a:t>
                      </a:r>
                      <a:endParaRPr lang="ja-JP" altLang="en-US" dirty="0"/>
                    </a:p>
                  </a:txBody>
                  <a:tcPr/>
                </a:tc>
                <a:tc>
                  <a:txBody>
                    <a:bodyPr/>
                    <a:lstStyle/>
                    <a:p>
                      <a:r>
                        <a:rPr lang="en-US" altLang="ja-JP" dirty="0" smtClean="0"/>
                        <a:t>9744</a:t>
                      </a:r>
                      <a:endParaRPr lang="ja-JP" altLang="en-US" dirty="0"/>
                    </a:p>
                  </a:txBody>
                  <a:tcPr/>
                </a:tc>
                <a:tc>
                  <a:txBody>
                    <a:bodyPr/>
                    <a:lstStyle/>
                    <a:p>
                      <a:r>
                        <a:rPr lang="en-US" altLang="ja-JP" dirty="0" smtClean="0"/>
                        <a:t>9158</a:t>
                      </a:r>
                      <a:endParaRPr lang="ja-JP" altLang="en-US" dirty="0"/>
                    </a:p>
                  </a:txBody>
                  <a:tcPr/>
                </a:tc>
                <a:tc>
                  <a:txBody>
                    <a:bodyPr/>
                    <a:lstStyle/>
                    <a:p>
                      <a:r>
                        <a:rPr lang="en-US" altLang="ja-JP" dirty="0" smtClean="0"/>
                        <a:t>8629</a:t>
                      </a:r>
                      <a:endParaRPr lang="ja-JP" altLang="en-US" dirty="0"/>
                    </a:p>
                  </a:txBody>
                  <a:tcPr/>
                </a:tc>
              </a:tr>
            </a:tbl>
          </a:graphicData>
        </a:graphic>
      </p:graphicFrame>
      <p:sp>
        <p:nvSpPr>
          <p:cNvPr id="7" name="テキスト ボックス 6"/>
          <p:cNvSpPr txBox="1"/>
          <p:nvPr/>
        </p:nvSpPr>
        <p:spPr>
          <a:xfrm>
            <a:off x="467544" y="4085788"/>
            <a:ext cx="2952328" cy="369332"/>
          </a:xfrm>
          <a:prstGeom prst="rect">
            <a:avLst/>
          </a:prstGeom>
          <a:noFill/>
        </p:spPr>
        <p:txBody>
          <a:bodyPr wrap="square" rtlCol="0">
            <a:spAutoFit/>
          </a:bodyPr>
          <a:lstStyle/>
          <a:p>
            <a:r>
              <a:rPr kumimoji="1" lang="ja-JP" altLang="en-US" dirty="0" smtClean="0"/>
              <a:t>探索コスト</a:t>
            </a:r>
            <a:r>
              <a:rPr kumimoji="1" lang="en-US" altLang="ja-JP" dirty="0" smtClean="0"/>
              <a:t>(</a:t>
            </a:r>
            <a:r>
              <a:rPr kumimoji="1" lang="ja-JP" altLang="en-US" dirty="0" smtClean="0"/>
              <a:t>世代数</a:t>
            </a:r>
            <a:r>
              <a:rPr kumimoji="1" lang="en-US" altLang="ja-JP" dirty="0" smtClean="0"/>
              <a:t>=1000)</a:t>
            </a:r>
            <a:endParaRPr kumimoji="1" lang="ja-JP" altLang="en-US" dirty="0"/>
          </a:p>
        </p:txBody>
      </p:sp>
    </p:spTree>
    <p:extLst>
      <p:ext uri="{BB962C8B-B14F-4D97-AF65-F5344CB8AC3E}">
        <p14:creationId xmlns:p14="http://schemas.microsoft.com/office/powerpoint/2010/main" val="384324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メタヒューリスティクス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山登り法 </a:t>
            </a:r>
            <a:r>
              <a:rPr kumimoji="1" lang="en-US" altLang="ja-JP" dirty="0" smtClean="0">
                <a:latin typeface="Times New Roman" panose="02020603050405020304" pitchFamily="18" charset="0"/>
                <a:cs typeface="Times New Roman" panose="02020603050405020304" pitchFamily="18" charset="0"/>
              </a:rPr>
              <a:t>(Hill Climbing)</a:t>
            </a:r>
            <a:endParaRPr kumimoji="1" lang="en-US" altLang="ja-JP" dirty="0" smtClean="0"/>
          </a:p>
          <a:p>
            <a:r>
              <a:rPr kumimoji="1" lang="ja-JP" altLang="en-US" dirty="0" smtClean="0"/>
              <a:t>遺伝的アルゴリズム </a:t>
            </a:r>
            <a:r>
              <a:rPr lang="en-US" altLang="ja-JP" dirty="0" smtClean="0">
                <a:latin typeface="Times New Roman" panose="02020603050405020304" pitchFamily="18" charset="0"/>
                <a:cs typeface="Times New Roman" panose="02020603050405020304" pitchFamily="18" charset="0"/>
              </a:rPr>
              <a:t>(Genetic Algorithm)</a:t>
            </a:r>
          </a:p>
          <a:p>
            <a:r>
              <a:rPr kumimoji="1" lang="ja-JP" altLang="en-US" dirty="0" smtClean="0">
                <a:latin typeface="Times New Roman" panose="02020603050405020304" pitchFamily="18" charset="0"/>
                <a:cs typeface="Times New Roman" panose="02020603050405020304" pitchFamily="18" charset="0"/>
              </a:rPr>
              <a:t>人工蜂コロニーアルゴリズム</a:t>
            </a:r>
            <a:endParaRPr lang="en-US" altLang="ja-JP" dirty="0">
              <a:latin typeface="Times New Roman" panose="02020603050405020304" pitchFamily="18" charset="0"/>
              <a:cs typeface="Times New Roman" panose="02020603050405020304" pitchFamily="18" charset="0"/>
            </a:endParaRPr>
          </a:p>
          <a:p>
            <a:pPr marL="0" indent="0">
              <a:buNone/>
            </a:pPr>
            <a:r>
              <a:rPr kumimoji="1" lang="en-US" altLang="ja-JP" dirty="0" smtClean="0">
                <a:latin typeface="Times New Roman" panose="02020603050405020304" pitchFamily="18" charset="0"/>
                <a:cs typeface="Times New Roman" panose="02020603050405020304" pitchFamily="18" charset="0"/>
              </a:rPr>
              <a:t>	(Artificial Bee Colony Algorithm)</a:t>
            </a:r>
          </a:p>
          <a:p>
            <a:r>
              <a:rPr lang="ja-JP" altLang="en-US" dirty="0" smtClean="0">
                <a:latin typeface="Times New Roman" panose="02020603050405020304" pitchFamily="18" charset="0"/>
                <a:cs typeface="Times New Roman" panose="02020603050405020304" pitchFamily="18" charset="0"/>
              </a:rPr>
              <a:t>ホタルアルゴリズム </a:t>
            </a:r>
            <a:r>
              <a:rPr lang="en-US" altLang="ja-JP" dirty="0" smtClean="0">
                <a:latin typeface="Times New Roman" panose="02020603050405020304" pitchFamily="18" charset="0"/>
                <a:cs typeface="Times New Roman" panose="02020603050405020304" pitchFamily="18" charset="0"/>
              </a:rPr>
              <a:t>(Firefly Algorithm)</a:t>
            </a:r>
          </a:p>
          <a:p>
            <a:r>
              <a:rPr kumimoji="1" lang="ja-JP" altLang="en-US" dirty="0" smtClean="0">
                <a:latin typeface="Times New Roman" panose="02020603050405020304" pitchFamily="18" charset="0"/>
                <a:cs typeface="Times New Roman" panose="02020603050405020304" pitchFamily="18" charset="0"/>
              </a:rPr>
              <a:t>カッコウ探索 </a:t>
            </a:r>
            <a:r>
              <a:rPr kumimoji="1" lang="en-US" altLang="ja-JP" dirty="0" smtClean="0">
                <a:latin typeface="Times New Roman" panose="02020603050405020304" pitchFamily="18" charset="0"/>
                <a:cs typeface="Times New Roman" panose="02020603050405020304" pitchFamily="18" charset="0"/>
              </a:rPr>
              <a:t>(Cuckoo Search)</a:t>
            </a:r>
            <a:endParaRPr kumimoji="1" lang="ja-JP" altLang="en-US" dirty="0"/>
          </a:p>
        </p:txBody>
      </p:sp>
    </p:spTree>
    <p:extLst>
      <p:ext uri="{BB962C8B-B14F-4D97-AF65-F5344CB8AC3E}">
        <p14:creationId xmlns:p14="http://schemas.microsoft.com/office/powerpoint/2010/main" val="178902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kumimoji="1" lang="ja-JP" altLang="en-US" dirty="0" smtClean="0"/>
              <a:t>対象問題</a:t>
            </a:r>
            <a:endParaRPr kumimoji="1" lang="en-US" altLang="ja-JP" dirty="0" smtClean="0"/>
          </a:p>
          <a:p>
            <a:r>
              <a:rPr lang="ja-JP" altLang="en-US" dirty="0" smtClean="0"/>
              <a:t>従来手法</a:t>
            </a:r>
            <a:endParaRPr lang="en-US" altLang="ja-JP" dirty="0" smtClean="0"/>
          </a:p>
          <a:p>
            <a:r>
              <a:rPr lang="ja-JP" altLang="en-US" dirty="0"/>
              <a:t>本研究</a:t>
            </a:r>
            <a:r>
              <a:rPr lang="ja-JP" altLang="en-US" dirty="0" smtClean="0"/>
              <a:t>の方針</a:t>
            </a:r>
            <a:endParaRPr lang="en-US" altLang="ja-JP" dirty="0" smtClean="0"/>
          </a:p>
          <a:p>
            <a:r>
              <a:rPr lang="ja-JP" altLang="en-US" dirty="0" smtClean="0"/>
              <a:t>提案モデル</a:t>
            </a:r>
            <a:endParaRPr lang="en-US" altLang="ja-JP" dirty="0" smtClean="0"/>
          </a:p>
          <a:p>
            <a:r>
              <a:rPr lang="ja-JP" altLang="en-US" dirty="0" smtClean="0"/>
              <a:t>比較実験</a:t>
            </a:r>
            <a:endParaRPr lang="en-US" altLang="ja-JP" dirty="0" smtClean="0"/>
          </a:p>
          <a:p>
            <a:endParaRPr kumimoji="1" lang="ja-JP" altLang="en-US" dirty="0"/>
          </a:p>
        </p:txBody>
      </p:sp>
    </p:spTree>
    <p:extLst>
      <p:ext uri="{BB962C8B-B14F-4D97-AF65-F5344CB8AC3E}">
        <p14:creationId xmlns:p14="http://schemas.microsoft.com/office/powerpoint/2010/main" val="2609224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制約</a:t>
            </a:r>
            <a:r>
              <a:rPr lang="ja-JP" altLang="en-US" dirty="0" smtClean="0"/>
              <a:t>充足</a:t>
            </a:r>
            <a:r>
              <a:rPr lang="ja-JP" altLang="en-US" dirty="0"/>
              <a:t>問題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グラフ彩色問題</a:t>
            </a:r>
            <a:endParaRPr kumimoji="1" lang="en-US" altLang="ja-JP" dirty="0" smtClean="0"/>
          </a:p>
          <a:p>
            <a:r>
              <a:rPr kumimoji="1" lang="ja-JP" altLang="en-US" dirty="0" smtClean="0"/>
              <a:t>充足可能性問題</a:t>
            </a:r>
            <a:r>
              <a:rPr lang="en-US" altLang="ja-JP" dirty="0" smtClean="0">
                <a:latin typeface="Times New Roman" panose="02020603050405020304" pitchFamily="18" charset="0"/>
                <a:cs typeface="Times New Roman" panose="02020603050405020304" pitchFamily="18" charset="0"/>
              </a:rPr>
              <a:t>(Satisfiability problem: SAT)</a:t>
            </a:r>
          </a:p>
          <a:p>
            <a:r>
              <a:rPr lang="ja-JP" altLang="en-US" dirty="0" smtClean="0"/>
              <a:t>エイト・クイーン</a:t>
            </a:r>
            <a:endParaRPr lang="en-US" altLang="ja-JP" dirty="0" smtClean="0"/>
          </a:p>
          <a:p>
            <a:r>
              <a:rPr kumimoji="1" lang="ja-JP" altLang="en-US" dirty="0" smtClean="0"/>
              <a:t>デマンドバス配車配送計画問題</a:t>
            </a:r>
            <a:endParaRPr kumimoji="1" lang="en-US" altLang="ja-JP" dirty="0" smtClean="0"/>
          </a:p>
          <a:p>
            <a:r>
              <a:rPr lang="ja-JP" altLang="en-US" dirty="0" smtClean="0"/>
              <a:t>スケジューリング</a:t>
            </a:r>
            <a:r>
              <a:rPr lang="ja-JP" altLang="en-US" dirty="0"/>
              <a:t>問題</a:t>
            </a:r>
            <a:endParaRPr kumimoji="1" lang="en-US" altLang="ja-JP" dirty="0" smtClean="0"/>
          </a:p>
        </p:txBody>
      </p:sp>
    </p:spTree>
    <p:extLst>
      <p:ext uri="{BB962C8B-B14F-4D97-AF65-F5344CB8AC3E}">
        <p14:creationId xmlns:p14="http://schemas.microsoft.com/office/powerpoint/2010/main" val="141885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dirty="0" smtClean="0"/>
              <a:t>対象問題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グラフ彩色問題</a:t>
                </a:r>
                <a:endParaRPr kumimoji="1" lang="en-US" altLang="ja-JP" dirty="0" smtClean="0"/>
              </a:p>
              <a:p>
                <a:pPr lvl="1"/>
                <a:r>
                  <a:rPr lang="ja-JP" altLang="en-US" dirty="0"/>
                  <a:t>それぞれ</a:t>
                </a:r>
                <a:r>
                  <a:rPr lang="ja-JP" altLang="en-US" dirty="0" smtClean="0"/>
                  <a:t>の頂点に</a:t>
                </a:r>
                <a:r>
                  <a:rPr lang="en-US" altLang="ja-JP" dirty="0" smtClean="0">
                    <a:latin typeface="Times New Roman" panose="02020603050405020304" pitchFamily="18" charset="0"/>
                    <a:cs typeface="Times New Roman" panose="02020603050405020304" pitchFamily="18" charset="0"/>
                  </a:rPr>
                  <a:t>3</a:t>
                </a:r>
                <a:r>
                  <a:rPr lang="ja-JP" altLang="en-US" dirty="0" smtClean="0"/>
                  <a:t>種類の色を割当てる問題</a:t>
                </a:r>
                <a:endParaRPr lang="en-US" altLang="ja-JP" dirty="0" smtClean="0"/>
              </a:p>
              <a:p>
                <a:pPr lvl="2"/>
                <a:r>
                  <a:rPr kumimoji="1" lang="ja-JP" altLang="en-US" dirty="0" smtClean="0"/>
                  <a:t>隣接する頂点同士は同じ色ではいけない．</a:t>
                </a:r>
                <a:endParaRPr kumimoji="1" lang="en-US" altLang="ja-JP" dirty="0" smtClean="0"/>
              </a:p>
              <a:p>
                <a:pPr lvl="1"/>
                <a:r>
                  <a:rPr kumimoji="1" lang="ja-JP" altLang="en-US" dirty="0" smtClean="0"/>
                  <a:t>制約密度 </a:t>
                </a:r>
                <a14:m>
                  <m:oMath xmlns:m="http://schemas.openxmlformats.org/officeDocument/2006/math">
                    <m:r>
                      <a:rPr kumimoji="1" lang="en-US" altLang="ja-JP" b="1" i="1" smtClean="0">
                        <a:solidFill>
                          <a:srgbClr val="00B050"/>
                        </a:solidFill>
                        <a:latin typeface="Cambria Math"/>
                      </a:rPr>
                      <m:t>𝒅</m:t>
                    </m:r>
                  </m:oMath>
                </a14:m>
                <a:endParaRPr kumimoji="1" lang="en-US" altLang="ja-JP" b="1" dirty="0" smtClean="0"/>
              </a:p>
              <a:p>
                <a:pPr lvl="2"/>
                <a14:m>
                  <m:oMath xmlns:m="http://schemas.openxmlformats.org/officeDocument/2006/math">
                    <m:r>
                      <a:rPr kumimoji="1" lang="en-US" altLang="ja-JP" b="1" i="1" smtClean="0">
                        <a:solidFill>
                          <a:srgbClr val="00B050"/>
                        </a:solidFill>
                        <a:latin typeface="Cambria Math"/>
                      </a:rPr>
                      <m:t>𝒅</m:t>
                    </m:r>
                    <m:r>
                      <a:rPr kumimoji="1" lang="en-US" altLang="ja-JP" b="0" i="1" smtClean="0">
                        <a:solidFill>
                          <a:srgbClr val="00B050"/>
                        </a:solidFill>
                        <a:latin typeface="Cambria Math"/>
                      </a:rPr>
                      <m:t>=</m:t>
                    </m:r>
                    <m:f>
                      <m:fPr>
                        <m:ctrlPr>
                          <a:rPr kumimoji="1" lang="en-US" altLang="ja-JP" b="0" i="1" smtClean="0">
                            <a:solidFill>
                              <a:srgbClr val="00B050"/>
                            </a:solidFill>
                            <a:latin typeface="Cambria Math" panose="02040503050406030204" pitchFamily="18" charset="0"/>
                          </a:rPr>
                        </m:ctrlPr>
                      </m:fPr>
                      <m:num>
                        <m:r>
                          <a:rPr kumimoji="1" lang="ja-JP" altLang="en-US" b="0" i="1" smtClean="0">
                            <a:solidFill>
                              <a:srgbClr val="00B050"/>
                            </a:solidFill>
                            <a:latin typeface="Cambria Math"/>
                          </a:rPr>
                          <m:t>（</m:t>
                        </m:r>
                        <m:r>
                          <a:rPr lang="ja-JP" altLang="en-US" i="1">
                            <a:solidFill>
                              <a:srgbClr val="00B050"/>
                            </a:solidFill>
                            <a:latin typeface="Cambria Math"/>
                          </a:rPr>
                          <m:t>辺の数</m:t>
                        </m:r>
                        <m:r>
                          <a:rPr lang="ja-JP" altLang="en-US" b="0" i="1" smtClean="0">
                            <a:solidFill>
                              <a:srgbClr val="00B050"/>
                            </a:solidFill>
                            <a:latin typeface="Cambria Math"/>
                          </a:rPr>
                          <m:t>）</m:t>
                        </m:r>
                      </m:num>
                      <m:den>
                        <m:r>
                          <a:rPr lang="ja-JP" altLang="en-US" i="1">
                            <a:solidFill>
                              <a:srgbClr val="00B050"/>
                            </a:solidFill>
                            <a:latin typeface="Cambria Math"/>
                          </a:rPr>
                          <m:t>（</m:t>
                        </m:r>
                        <m:r>
                          <a:rPr lang="ja-JP" altLang="en-US" i="1" smtClean="0">
                            <a:solidFill>
                              <a:srgbClr val="00B050"/>
                            </a:solidFill>
                            <a:latin typeface="Cambria Math"/>
                          </a:rPr>
                          <m:t>頂点の数</m:t>
                        </m:r>
                        <m:r>
                          <a:rPr lang="ja-JP" altLang="en-US" i="1">
                            <a:solidFill>
                              <a:srgbClr val="00B050"/>
                            </a:solidFill>
                            <a:latin typeface="Cambria Math"/>
                          </a:rPr>
                          <m:t>）</m:t>
                        </m:r>
                      </m:den>
                    </m:f>
                  </m:oMath>
                </a14:m>
                <a:endParaRPr kumimoji="1" lang="en-US" altLang="ja-JP" dirty="0" smtClean="0"/>
              </a:p>
              <a:p>
                <a:pPr lvl="1"/>
                <a:r>
                  <a:rPr lang="ja-JP" altLang="en-US" dirty="0">
                    <a:solidFill>
                      <a:srgbClr val="FF0000"/>
                    </a:solidFill>
                  </a:rPr>
                  <a:t>相</a:t>
                </a:r>
                <a:r>
                  <a:rPr lang="ja-JP" altLang="en-US" dirty="0" smtClean="0">
                    <a:solidFill>
                      <a:srgbClr val="FF0000"/>
                    </a:solidFill>
                  </a:rPr>
                  <a:t>転移領域</a:t>
                </a:r>
                <a:endParaRPr lang="en-US" altLang="ja-JP" dirty="0" smtClean="0">
                  <a:solidFill>
                    <a:srgbClr val="FF0000"/>
                  </a:solidFill>
                </a:endParaRPr>
              </a:p>
              <a:p>
                <a:pPr lvl="2"/>
                <a14:m>
                  <m:oMath xmlns:m="http://schemas.openxmlformats.org/officeDocument/2006/math">
                    <m:r>
                      <a:rPr kumimoji="1" lang="en-US" altLang="ja-JP" b="1" i="1" smtClean="0">
                        <a:latin typeface="Cambria Math"/>
                      </a:rPr>
                      <m:t>𝒅</m:t>
                    </m:r>
                    <m:r>
                      <a:rPr kumimoji="1" lang="en-US" altLang="ja-JP" b="0" i="1" smtClean="0">
                        <a:latin typeface="Cambria Math"/>
                      </a:rPr>
                      <m:t>=2.3~2.4</m:t>
                    </m:r>
                    <m:r>
                      <a:rPr kumimoji="1" lang="ja-JP" altLang="en-US" b="0" i="1" smtClean="0">
                        <a:latin typeface="Cambria Math"/>
                      </a:rPr>
                      <m:t>の</m:t>
                    </m:r>
                  </m:oMath>
                </a14:m>
                <a:r>
                  <a:rPr kumimoji="1" lang="ja-JP" altLang="en-US" dirty="0" smtClean="0"/>
                  <a:t>領域</a:t>
                </a:r>
                <a:endParaRPr kumimoji="1" lang="en-US" altLang="ja-JP" dirty="0" smtClean="0"/>
              </a:p>
              <a:p>
                <a:pPr lvl="2"/>
                <a:r>
                  <a:rPr lang="ja-JP" altLang="en-US" dirty="0" smtClean="0"/>
                  <a:t>難しい問題が集中</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963" t="-2372"/>
                </a:stretch>
              </a:blipFill>
            </p:spPr>
            <p:txBody>
              <a:bodyPr/>
              <a:lstStyle/>
              <a:p>
                <a:r>
                  <a:rPr lang="ja-JP" altLang="en-US">
                    <a:noFill/>
                  </a:rPr>
                  <a:t> </a:t>
                </a:r>
              </a:p>
            </p:txBody>
          </p:sp>
        </mc:Fallback>
      </mc:AlternateContent>
      <p:sp>
        <p:nvSpPr>
          <p:cNvPr id="4" name="円/楕円 3"/>
          <p:cNvSpPr/>
          <p:nvPr/>
        </p:nvSpPr>
        <p:spPr>
          <a:xfrm>
            <a:off x="6660000" y="3240000"/>
            <a:ext cx="720000" cy="72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5508104" y="4084058"/>
            <a:ext cx="720000" cy="72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084000" y="5301208"/>
            <a:ext cx="720000" cy="72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812360" y="4084058"/>
            <a:ext cx="720000" cy="72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7236000" y="5301208"/>
            <a:ext cx="720000" cy="72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a:stCxn id="4" idx="2"/>
            <a:endCxn id="5" idx="7"/>
          </p:cNvCxnSpPr>
          <p:nvPr/>
        </p:nvCxnSpPr>
        <p:spPr>
          <a:xfrm flipH="1">
            <a:off x="6122662" y="3600000"/>
            <a:ext cx="537338" cy="589500"/>
          </a:xfrm>
          <a:prstGeom prst="line">
            <a:avLst/>
          </a:prstGeom>
          <a:ln w="31750"/>
        </p:spPr>
        <p:style>
          <a:lnRef idx="1">
            <a:schemeClr val="dk1"/>
          </a:lnRef>
          <a:fillRef idx="0">
            <a:schemeClr val="dk1"/>
          </a:fillRef>
          <a:effectRef idx="0">
            <a:schemeClr val="dk1"/>
          </a:effectRef>
          <a:fontRef idx="minor">
            <a:schemeClr val="tx1"/>
          </a:fontRef>
        </p:style>
      </p:cxnSp>
      <p:cxnSp>
        <p:nvCxnSpPr>
          <p:cNvPr id="12" name="直線コネクタ 11"/>
          <p:cNvCxnSpPr>
            <a:stCxn id="4" idx="3"/>
            <a:endCxn id="6" idx="0"/>
          </p:cNvCxnSpPr>
          <p:nvPr/>
        </p:nvCxnSpPr>
        <p:spPr>
          <a:xfrm flipH="1">
            <a:off x="6444000" y="3854558"/>
            <a:ext cx="321442" cy="1446650"/>
          </a:xfrm>
          <a:prstGeom prst="line">
            <a:avLst/>
          </a:prstGeom>
          <a:ln w="31750"/>
        </p:spPr>
        <p:style>
          <a:lnRef idx="1">
            <a:schemeClr val="dk1"/>
          </a:lnRef>
          <a:fillRef idx="0">
            <a:schemeClr val="dk1"/>
          </a:fillRef>
          <a:effectRef idx="0">
            <a:schemeClr val="dk1"/>
          </a:effectRef>
          <a:fontRef idx="minor">
            <a:schemeClr val="tx1"/>
          </a:fontRef>
        </p:style>
      </p:cxnSp>
      <p:cxnSp>
        <p:nvCxnSpPr>
          <p:cNvPr id="14" name="直線コネクタ 13"/>
          <p:cNvCxnSpPr>
            <a:stCxn id="5" idx="4"/>
            <a:endCxn id="6" idx="1"/>
          </p:cNvCxnSpPr>
          <p:nvPr/>
        </p:nvCxnSpPr>
        <p:spPr>
          <a:xfrm>
            <a:off x="5868104" y="4804058"/>
            <a:ext cx="321338" cy="602592"/>
          </a:xfrm>
          <a:prstGeom prst="line">
            <a:avLst/>
          </a:prstGeom>
          <a:ln w="31750"/>
        </p:spPr>
        <p:style>
          <a:lnRef idx="1">
            <a:schemeClr val="dk1"/>
          </a:lnRef>
          <a:fillRef idx="0">
            <a:schemeClr val="dk1"/>
          </a:fillRef>
          <a:effectRef idx="0">
            <a:schemeClr val="dk1"/>
          </a:effectRef>
          <a:fontRef idx="minor">
            <a:schemeClr val="tx1"/>
          </a:fontRef>
        </p:style>
      </p:cxnSp>
      <p:cxnSp>
        <p:nvCxnSpPr>
          <p:cNvPr id="16" name="直線コネクタ 15"/>
          <p:cNvCxnSpPr>
            <a:stCxn id="5" idx="6"/>
            <a:endCxn id="7" idx="2"/>
          </p:cNvCxnSpPr>
          <p:nvPr/>
        </p:nvCxnSpPr>
        <p:spPr>
          <a:xfrm>
            <a:off x="6228104" y="4444058"/>
            <a:ext cx="158425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8" name="直線コネクタ 17"/>
          <p:cNvCxnSpPr>
            <a:stCxn id="6" idx="6"/>
            <a:endCxn id="8" idx="2"/>
          </p:cNvCxnSpPr>
          <p:nvPr/>
        </p:nvCxnSpPr>
        <p:spPr>
          <a:xfrm>
            <a:off x="6804000" y="5661208"/>
            <a:ext cx="432000"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0" name="直線コネクタ 19"/>
          <p:cNvCxnSpPr>
            <a:stCxn id="7" idx="4"/>
            <a:endCxn id="8" idx="7"/>
          </p:cNvCxnSpPr>
          <p:nvPr/>
        </p:nvCxnSpPr>
        <p:spPr>
          <a:xfrm flipH="1">
            <a:off x="7850558" y="4804058"/>
            <a:ext cx="321802" cy="602592"/>
          </a:xfrm>
          <a:prstGeom prst="line">
            <a:avLst/>
          </a:prstGeom>
          <a:ln w="31750"/>
        </p:spPr>
        <p:style>
          <a:lnRef idx="1">
            <a:schemeClr val="dk1"/>
          </a:lnRef>
          <a:fillRef idx="0">
            <a:schemeClr val="dk1"/>
          </a:fillRef>
          <a:effectRef idx="0">
            <a:schemeClr val="dk1"/>
          </a:effectRef>
          <a:fontRef idx="minor">
            <a:schemeClr val="tx1"/>
          </a:fontRef>
        </p:style>
      </p:cxnSp>
      <p:cxnSp>
        <p:nvCxnSpPr>
          <p:cNvPr id="22" name="直線コネクタ 21"/>
          <p:cNvCxnSpPr>
            <a:stCxn id="4" idx="5"/>
            <a:endCxn id="8" idx="0"/>
          </p:cNvCxnSpPr>
          <p:nvPr/>
        </p:nvCxnSpPr>
        <p:spPr>
          <a:xfrm>
            <a:off x="7274558" y="3854558"/>
            <a:ext cx="321442" cy="1446650"/>
          </a:xfrm>
          <a:prstGeom prst="line">
            <a:avLst/>
          </a:prstGeom>
          <a:ln w="31750"/>
        </p:spPr>
        <p:style>
          <a:lnRef idx="1">
            <a:schemeClr val="dk1"/>
          </a:lnRef>
          <a:fillRef idx="0">
            <a:schemeClr val="dk1"/>
          </a:fillRef>
          <a:effectRef idx="0">
            <a:schemeClr val="dk1"/>
          </a:effectRef>
          <a:fontRef idx="minor">
            <a:schemeClr val="tx1"/>
          </a:fontRef>
        </p:style>
      </p:cxnSp>
      <p:cxnSp>
        <p:nvCxnSpPr>
          <p:cNvPr id="24" name="直線コネクタ 23"/>
          <p:cNvCxnSpPr>
            <a:stCxn id="4" idx="6"/>
            <a:endCxn id="7" idx="1"/>
          </p:cNvCxnSpPr>
          <p:nvPr/>
        </p:nvCxnSpPr>
        <p:spPr>
          <a:xfrm>
            <a:off x="7380000" y="3600000"/>
            <a:ext cx="537802" cy="589500"/>
          </a:xfrm>
          <a:prstGeom prst="line">
            <a:avLst/>
          </a:prstGeom>
          <a:ln w="31750"/>
        </p:spPr>
        <p:style>
          <a:lnRef idx="1">
            <a:schemeClr val="dk1"/>
          </a:lnRef>
          <a:fillRef idx="0">
            <a:schemeClr val="dk1"/>
          </a:fillRef>
          <a:effectRef idx="0">
            <a:schemeClr val="dk1"/>
          </a:effectRef>
          <a:fontRef idx="minor">
            <a:schemeClr val="tx1"/>
          </a:fontRef>
        </p:style>
      </p:cxnSp>
      <p:sp>
        <p:nvSpPr>
          <p:cNvPr id="27" name="円/楕円 26"/>
          <p:cNvSpPr/>
          <p:nvPr/>
        </p:nvSpPr>
        <p:spPr>
          <a:xfrm>
            <a:off x="5508104" y="4084058"/>
            <a:ext cx="720000" cy="72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6804248" y="4149080"/>
            <a:ext cx="381836" cy="523220"/>
          </a:xfrm>
          <a:prstGeom prst="rect">
            <a:avLst/>
          </a:prstGeom>
          <a:noFill/>
        </p:spPr>
        <p:txBody>
          <a:bodyPr wrap="none" rtlCol="0">
            <a:spAutoFit/>
          </a:bodyPr>
          <a:lstStyle/>
          <a:p>
            <a:r>
              <a:rPr kumimoji="1" lang="en-US" altLang="ja-JP" sz="2800" dirty="0" smtClean="0">
                <a:solidFill>
                  <a:srgbClr val="FF0000"/>
                </a:solidFill>
              </a:rPr>
              <a:t>x</a:t>
            </a:r>
            <a:endParaRPr kumimoji="1" lang="ja-JP" altLang="en-US" dirty="0">
              <a:solidFill>
                <a:srgbClr val="FF0000"/>
              </a:solidFill>
            </a:endParaRPr>
          </a:p>
        </p:txBody>
      </p:sp>
      <p:sp>
        <p:nvSpPr>
          <p:cNvPr id="29" name="テキスト ボックス 28"/>
          <p:cNvSpPr txBox="1"/>
          <p:nvPr/>
        </p:nvSpPr>
        <p:spPr>
          <a:xfrm>
            <a:off x="5796136" y="4725144"/>
            <a:ext cx="381836" cy="523220"/>
          </a:xfrm>
          <a:prstGeom prst="rect">
            <a:avLst/>
          </a:prstGeom>
          <a:noFill/>
        </p:spPr>
        <p:txBody>
          <a:bodyPr wrap="none" rtlCol="0">
            <a:spAutoFit/>
          </a:bodyPr>
          <a:lstStyle/>
          <a:p>
            <a:r>
              <a:rPr kumimoji="1" lang="en-US" altLang="ja-JP" sz="2800" dirty="0" smtClean="0">
                <a:solidFill>
                  <a:srgbClr val="FF0000"/>
                </a:solidFill>
              </a:rPr>
              <a:t>x</a:t>
            </a:r>
            <a:endParaRPr kumimoji="1" lang="ja-JP" altLang="en-US" dirty="0">
              <a:solidFill>
                <a:srgbClr val="FF0000"/>
              </a:solidFill>
            </a:endParaRPr>
          </a:p>
        </p:txBody>
      </p:sp>
      <p:sp>
        <p:nvSpPr>
          <p:cNvPr id="30" name="テキスト ボックス 29"/>
          <p:cNvSpPr txBox="1"/>
          <p:nvPr/>
        </p:nvSpPr>
        <p:spPr>
          <a:xfrm>
            <a:off x="6156176" y="3645024"/>
            <a:ext cx="381836" cy="523220"/>
          </a:xfrm>
          <a:prstGeom prst="rect">
            <a:avLst/>
          </a:prstGeom>
          <a:noFill/>
        </p:spPr>
        <p:txBody>
          <a:bodyPr wrap="none" rtlCol="0">
            <a:spAutoFit/>
          </a:bodyPr>
          <a:lstStyle/>
          <a:p>
            <a:r>
              <a:rPr kumimoji="1" lang="en-US" altLang="ja-JP" sz="2800" dirty="0" smtClean="0">
                <a:solidFill>
                  <a:srgbClr val="FF0000"/>
                </a:solidFill>
              </a:rPr>
              <a:t>x</a:t>
            </a:r>
            <a:endParaRPr kumimoji="1" lang="ja-JP" altLang="en-US" dirty="0">
              <a:solidFill>
                <a:srgbClr val="FF0000"/>
              </a:solidFill>
            </a:endParaRPr>
          </a:p>
        </p:txBody>
      </p:sp>
      <p:sp>
        <p:nvSpPr>
          <p:cNvPr id="31" name="円/楕円 30"/>
          <p:cNvSpPr/>
          <p:nvPr/>
        </p:nvSpPr>
        <p:spPr>
          <a:xfrm>
            <a:off x="5508104" y="4084058"/>
            <a:ext cx="720000" cy="72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5508104" y="4084058"/>
            <a:ext cx="720000" cy="72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5364088" y="2996952"/>
            <a:ext cx="3312368" cy="33123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雲 10"/>
          <p:cNvSpPr/>
          <p:nvPr/>
        </p:nvSpPr>
        <p:spPr>
          <a:xfrm>
            <a:off x="4716016" y="2529400"/>
            <a:ext cx="4500000" cy="4500000"/>
          </a:xfrm>
          <a:prstGeom prst="cloud">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95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ppt_w</p:attrName>
                                        </p:attrNameLst>
                                      </p:cBhvr>
                                      <p:tavLst>
                                        <p:tav tm="0">
                                          <p:val>
                                            <p:fltVal val="0"/>
                                          </p:val>
                                        </p:tav>
                                        <p:tav tm="100000">
                                          <p:val>
                                            <p:strVal val="#ppt_w"/>
                                          </p:val>
                                        </p:tav>
                                      </p:tavLst>
                                    </p:anim>
                                    <p:anim calcmode="lin" valueType="num">
                                      <p:cBhvr>
                                        <p:cTn id="17" dur="500" fill="hold"/>
                                        <p:tgtEl>
                                          <p:spTgt spid="29"/>
                                        </p:tgtEl>
                                        <p:attrNameLst>
                                          <p:attrName>ppt_h</p:attrName>
                                        </p:attrNameLst>
                                      </p:cBhvr>
                                      <p:tavLst>
                                        <p:tav tm="0">
                                          <p:val>
                                            <p:fltVal val="0"/>
                                          </p:val>
                                        </p:tav>
                                        <p:tav tm="100000">
                                          <p:val>
                                            <p:strVal val="#ppt_h"/>
                                          </p:val>
                                        </p:tav>
                                      </p:tavLst>
                                    </p:anim>
                                    <p:animEffect transition="in" filter="fade">
                                      <p:cBhvr>
                                        <p:cTn id="18" dur="500"/>
                                        <p:tgtEl>
                                          <p:spTgt spid="29"/>
                                        </p:tgtEl>
                                      </p:cBhvr>
                                    </p:animEffect>
                                  </p:childTnLst>
                                </p:cTn>
                              </p:par>
                            </p:childTnLst>
                          </p:cTn>
                        </p:par>
                        <p:par>
                          <p:cTn id="19" fill="hold">
                            <p:stCondLst>
                              <p:cond delay="1000"/>
                            </p:stCondLst>
                            <p:childTnLst>
                              <p:par>
                                <p:cTn id="20" presetID="53" presetClass="exit" presetSubtype="32" fill="hold" grpId="1" nodeType="afterEffect">
                                  <p:stCondLst>
                                    <p:cond delay="1250"/>
                                  </p:stCondLst>
                                  <p:childTnLst>
                                    <p:anim calcmode="lin" valueType="num">
                                      <p:cBhvr>
                                        <p:cTn id="21" dur="500"/>
                                        <p:tgtEl>
                                          <p:spTgt spid="28"/>
                                        </p:tgtEl>
                                        <p:attrNameLst>
                                          <p:attrName>ppt_w</p:attrName>
                                        </p:attrNameLst>
                                      </p:cBhvr>
                                      <p:tavLst>
                                        <p:tav tm="0">
                                          <p:val>
                                            <p:strVal val="ppt_w"/>
                                          </p:val>
                                        </p:tav>
                                        <p:tav tm="100000">
                                          <p:val>
                                            <p:fltVal val="0"/>
                                          </p:val>
                                        </p:tav>
                                      </p:tavLst>
                                    </p:anim>
                                    <p:anim calcmode="lin" valueType="num">
                                      <p:cBhvr>
                                        <p:cTn id="22" dur="500"/>
                                        <p:tgtEl>
                                          <p:spTgt spid="28"/>
                                        </p:tgtEl>
                                        <p:attrNameLst>
                                          <p:attrName>ppt_h</p:attrName>
                                        </p:attrNameLst>
                                      </p:cBhvr>
                                      <p:tavLst>
                                        <p:tav tm="0">
                                          <p:val>
                                            <p:strVal val="ppt_h"/>
                                          </p:val>
                                        </p:tav>
                                        <p:tav tm="100000">
                                          <p:val>
                                            <p:fltVal val="0"/>
                                          </p:val>
                                        </p:tav>
                                      </p:tavLst>
                                    </p:anim>
                                    <p:animEffect transition="out" filter="fade">
                                      <p:cBhvr>
                                        <p:cTn id="23" dur="500"/>
                                        <p:tgtEl>
                                          <p:spTgt spid="28"/>
                                        </p:tgtEl>
                                      </p:cBhvr>
                                    </p:animEffect>
                                    <p:set>
                                      <p:cBhvr>
                                        <p:cTn id="24" dur="1" fill="hold">
                                          <p:stCondLst>
                                            <p:cond delay="499"/>
                                          </p:stCondLst>
                                        </p:cTn>
                                        <p:tgtEl>
                                          <p:spTgt spid="28"/>
                                        </p:tgtEl>
                                        <p:attrNameLst>
                                          <p:attrName>style.visibility</p:attrName>
                                        </p:attrNameLst>
                                      </p:cBhvr>
                                      <p:to>
                                        <p:strVal val="hidden"/>
                                      </p:to>
                                    </p:set>
                                  </p:childTnLst>
                                </p:cTn>
                              </p:par>
                              <p:par>
                                <p:cTn id="25" presetID="53" presetClass="exit" presetSubtype="32" fill="hold" grpId="1" nodeType="withEffect">
                                  <p:stCondLst>
                                    <p:cond delay="1250"/>
                                  </p:stCondLst>
                                  <p:childTnLst>
                                    <p:anim calcmode="lin" valueType="num">
                                      <p:cBhvr>
                                        <p:cTn id="26" dur="500"/>
                                        <p:tgtEl>
                                          <p:spTgt spid="29"/>
                                        </p:tgtEl>
                                        <p:attrNameLst>
                                          <p:attrName>ppt_w</p:attrName>
                                        </p:attrNameLst>
                                      </p:cBhvr>
                                      <p:tavLst>
                                        <p:tav tm="0">
                                          <p:val>
                                            <p:strVal val="ppt_w"/>
                                          </p:val>
                                        </p:tav>
                                        <p:tav tm="100000">
                                          <p:val>
                                            <p:fltVal val="0"/>
                                          </p:val>
                                        </p:tav>
                                      </p:tavLst>
                                    </p:anim>
                                    <p:anim calcmode="lin" valueType="num">
                                      <p:cBhvr>
                                        <p:cTn id="27" dur="500"/>
                                        <p:tgtEl>
                                          <p:spTgt spid="29"/>
                                        </p:tgtEl>
                                        <p:attrNameLst>
                                          <p:attrName>ppt_h</p:attrName>
                                        </p:attrNameLst>
                                      </p:cBhvr>
                                      <p:tavLst>
                                        <p:tav tm="0">
                                          <p:val>
                                            <p:strVal val="ppt_h"/>
                                          </p:val>
                                        </p:tav>
                                        <p:tav tm="100000">
                                          <p:val>
                                            <p:fltVal val="0"/>
                                          </p:val>
                                        </p:tav>
                                      </p:tavLst>
                                    </p:anim>
                                    <p:animEffect transition="out" filter="fade">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childTnLst>
                          </p:cTn>
                        </p:par>
                        <p:par>
                          <p:cTn id="30" fill="hold">
                            <p:stCondLst>
                              <p:cond delay="2750"/>
                            </p:stCondLst>
                            <p:childTnLst>
                              <p:par>
                                <p:cTn id="31" presetID="14" presetClass="entr" presetSubtype="1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randombar(horizontal)">
                                      <p:cBhvr>
                                        <p:cTn id="33" dur="500"/>
                                        <p:tgtEl>
                                          <p:spTgt spid="31"/>
                                        </p:tgtEl>
                                      </p:cBhvr>
                                    </p:animEffect>
                                  </p:childTnLst>
                                </p:cTn>
                              </p:par>
                            </p:childTnLst>
                          </p:cTn>
                        </p:par>
                        <p:par>
                          <p:cTn id="34" fill="hold">
                            <p:stCondLst>
                              <p:cond delay="3250"/>
                            </p:stCondLst>
                            <p:childTnLst>
                              <p:par>
                                <p:cTn id="35" presetID="53" presetClass="entr" presetSubtype="16"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750"/>
                            </p:stCondLst>
                            <p:childTnLst>
                              <p:par>
                                <p:cTn id="41" presetID="53" presetClass="exit" presetSubtype="32" fill="hold" grpId="1" nodeType="afterEffect">
                                  <p:stCondLst>
                                    <p:cond delay="1250"/>
                                  </p:stCondLst>
                                  <p:childTnLst>
                                    <p:anim calcmode="lin" valueType="num">
                                      <p:cBhvr>
                                        <p:cTn id="42" dur="500"/>
                                        <p:tgtEl>
                                          <p:spTgt spid="30"/>
                                        </p:tgtEl>
                                        <p:attrNameLst>
                                          <p:attrName>ppt_w</p:attrName>
                                        </p:attrNameLst>
                                      </p:cBhvr>
                                      <p:tavLst>
                                        <p:tav tm="0">
                                          <p:val>
                                            <p:strVal val="ppt_w"/>
                                          </p:val>
                                        </p:tav>
                                        <p:tav tm="100000">
                                          <p:val>
                                            <p:fltVal val="0"/>
                                          </p:val>
                                        </p:tav>
                                      </p:tavLst>
                                    </p:anim>
                                    <p:anim calcmode="lin" valueType="num">
                                      <p:cBhvr>
                                        <p:cTn id="43" dur="500"/>
                                        <p:tgtEl>
                                          <p:spTgt spid="30"/>
                                        </p:tgtEl>
                                        <p:attrNameLst>
                                          <p:attrName>ppt_h</p:attrName>
                                        </p:attrNameLst>
                                      </p:cBhvr>
                                      <p:tavLst>
                                        <p:tav tm="0">
                                          <p:val>
                                            <p:strVal val="ppt_h"/>
                                          </p:val>
                                        </p:tav>
                                        <p:tav tm="100000">
                                          <p:val>
                                            <p:fltVal val="0"/>
                                          </p:val>
                                        </p:tav>
                                      </p:tavLst>
                                    </p:anim>
                                    <p:animEffect transition="out" filter="fade">
                                      <p:cBhvr>
                                        <p:cTn id="44" dur="500"/>
                                        <p:tgtEl>
                                          <p:spTgt spid="30"/>
                                        </p:tgtEl>
                                      </p:cBhvr>
                                    </p:animEffect>
                                    <p:set>
                                      <p:cBhvr>
                                        <p:cTn id="45" dur="1" fill="hold">
                                          <p:stCondLst>
                                            <p:cond delay="499"/>
                                          </p:stCondLst>
                                        </p:cTn>
                                        <p:tgtEl>
                                          <p:spTgt spid="30"/>
                                        </p:tgtEl>
                                        <p:attrNameLst>
                                          <p:attrName>style.visibility</p:attrName>
                                        </p:attrNameLst>
                                      </p:cBhvr>
                                      <p:to>
                                        <p:strVal val="hidden"/>
                                      </p:to>
                                    </p:se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randombar(horizontal)">
                                      <p:cBhvr>
                                        <p:cTn id="49" dur="500"/>
                                        <p:tgtEl>
                                          <p:spTgt spid="32"/>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heel(1)">
                                      <p:cBhvr>
                                        <p:cTn id="53" dur="1000"/>
                                        <p:tgtEl>
                                          <p:spTgt spid="33"/>
                                        </p:tgtEl>
                                      </p:cBhvr>
                                    </p:animEffect>
                                  </p:childTnLst>
                                </p:cTn>
                              </p:par>
                            </p:childTnLst>
                          </p:cTn>
                        </p:par>
                        <p:par>
                          <p:cTn id="54" fill="hold">
                            <p:stCondLst>
                              <p:cond delay="7000"/>
                            </p:stCondLst>
                            <p:childTnLst>
                              <p:par>
                                <p:cTn id="55" presetID="21" presetClass="entr" presetSubtype="1"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heel(1)">
                                      <p:cBhvr>
                                        <p:cTn id="57"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8" grpId="1"/>
      <p:bldP spid="29" grpId="0"/>
      <p:bldP spid="29" grpId="1"/>
      <p:bldP spid="30" grpId="0"/>
      <p:bldP spid="30" grpId="1"/>
      <p:bldP spid="31" grpId="0" animBg="1"/>
      <p:bldP spid="32" grpId="0" animBg="1"/>
      <p:bldP spid="33"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smtClean="0"/>
              <a:t>Ant Colony Optimization (ACO)</a:t>
            </a:r>
            <a:endParaRPr kumimoji="1" lang="ja-JP" altLang="en-US" dirty="0"/>
          </a:p>
        </p:txBody>
      </p:sp>
      <p:sp>
        <p:nvSpPr>
          <p:cNvPr id="3" name="コンテンツ プレースホルダー 2"/>
          <p:cNvSpPr>
            <a:spLocks noGrp="1"/>
          </p:cNvSpPr>
          <p:nvPr>
            <p:ph idx="1"/>
          </p:nvPr>
        </p:nvSpPr>
        <p:spPr>
          <a:xfrm>
            <a:off x="2987824" y="5277608"/>
            <a:ext cx="6059016" cy="1493686"/>
          </a:xfrm>
        </p:spPr>
        <p:txBody>
          <a:bodyPr>
            <a:normAutofit/>
          </a:bodyPr>
          <a:lstStyle/>
          <a:p>
            <a:r>
              <a:rPr kumimoji="1" lang="ja-JP" altLang="en-US" sz="2800" dirty="0" smtClean="0"/>
              <a:t>メタヒューリスティクスの</a:t>
            </a:r>
            <a:r>
              <a:rPr lang="en-US" altLang="ja-JP" sz="2800" dirty="0" smtClean="0">
                <a:latin typeface="Times New Roman" panose="02020603050405020304" pitchFamily="18" charset="0"/>
                <a:cs typeface="Times New Roman" panose="02020603050405020304" pitchFamily="18" charset="0"/>
              </a:rPr>
              <a:t>1</a:t>
            </a:r>
            <a:r>
              <a:rPr kumimoji="1" lang="ja-JP" altLang="en-US" sz="2800" dirty="0" smtClean="0"/>
              <a:t>つ</a:t>
            </a:r>
            <a:endParaRPr kumimoji="1" lang="en-US" altLang="ja-JP" sz="2800" dirty="0" smtClean="0"/>
          </a:p>
          <a:p>
            <a:r>
              <a:rPr lang="ja-JP" altLang="en-US" sz="2800" dirty="0"/>
              <a:t>蟻</a:t>
            </a:r>
            <a:r>
              <a:rPr lang="ja-JP" altLang="en-US" sz="2800" dirty="0" smtClean="0"/>
              <a:t>のフェロモンコミュニケーションをモデル化</a:t>
            </a:r>
            <a:endParaRPr kumimoji="1" lang="ja-JP" altLang="en-US" sz="2800" dirty="0"/>
          </a:p>
        </p:txBody>
      </p:sp>
      <p:sp>
        <p:nvSpPr>
          <p:cNvPr id="4" name="円/楕円 3"/>
          <p:cNvSpPr/>
          <p:nvPr/>
        </p:nvSpPr>
        <p:spPr>
          <a:xfrm>
            <a:off x="611560" y="5877272"/>
            <a:ext cx="2016224"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円/楕円 4"/>
          <p:cNvSpPr/>
          <p:nvPr/>
        </p:nvSpPr>
        <p:spPr>
          <a:xfrm rot="20289980">
            <a:off x="2069613" y="5301208"/>
            <a:ext cx="360040"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円/楕円 5"/>
          <p:cNvSpPr/>
          <p:nvPr/>
        </p:nvSpPr>
        <p:spPr>
          <a:xfrm>
            <a:off x="1925597" y="5439732"/>
            <a:ext cx="249671" cy="2215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p:cNvSpPr/>
          <p:nvPr/>
        </p:nvSpPr>
        <p:spPr>
          <a:xfrm rot="1452025">
            <a:off x="1665801" y="5556817"/>
            <a:ext cx="360040" cy="653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8" name="直線コネクタ 7"/>
          <p:cNvCxnSpPr>
            <a:stCxn id="6" idx="5"/>
          </p:cNvCxnSpPr>
          <p:nvPr/>
        </p:nvCxnSpPr>
        <p:spPr>
          <a:xfrm>
            <a:off x="2138705" y="5628808"/>
            <a:ext cx="110928" cy="254791"/>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p:cNvCxnSpPr/>
          <p:nvPr/>
        </p:nvCxnSpPr>
        <p:spPr>
          <a:xfrm flipH="1">
            <a:off x="2143978" y="5883599"/>
            <a:ext cx="105655" cy="281705"/>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stCxn id="6" idx="5"/>
          </p:cNvCxnSpPr>
          <p:nvPr/>
        </p:nvCxnSpPr>
        <p:spPr>
          <a:xfrm>
            <a:off x="2138705" y="5628808"/>
            <a:ext cx="331597" cy="254791"/>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flipH="1">
            <a:off x="2357645" y="5883599"/>
            <a:ext cx="112657" cy="140852"/>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p:cNvCxnSpPr>
            <a:stCxn id="6" idx="5"/>
          </p:cNvCxnSpPr>
          <p:nvPr/>
        </p:nvCxnSpPr>
        <p:spPr>
          <a:xfrm>
            <a:off x="2138705" y="5628808"/>
            <a:ext cx="331597" cy="127395"/>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2470302" y="5628808"/>
            <a:ext cx="0" cy="127395"/>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a:stCxn id="5" idx="7"/>
          </p:cNvCxnSpPr>
          <p:nvPr/>
        </p:nvCxnSpPr>
        <p:spPr>
          <a:xfrm flipV="1">
            <a:off x="2329921" y="5085184"/>
            <a:ext cx="140381" cy="218168"/>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flipV="1">
            <a:off x="2470302" y="5013176"/>
            <a:ext cx="175375" cy="72008"/>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a:stCxn id="5" idx="7"/>
          </p:cNvCxnSpPr>
          <p:nvPr/>
        </p:nvCxnSpPr>
        <p:spPr>
          <a:xfrm flipH="1" flipV="1">
            <a:off x="2304503" y="5085184"/>
            <a:ext cx="25418" cy="21816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p:nvPr/>
        </p:nvCxnSpPr>
        <p:spPr>
          <a:xfrm flipV="1">
            <a:off x="2304503" y="5013176"/>
            <a:ext cx="109470" cy="72008"/>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a:stCxn id="6" idx="4"/>
          </p:cNvCxnSpPr>
          <p:nvPr/>
        </p:nvCxnSpPr>
        <p:spPr>
          <a:xfrm>
            <a:off x="2050433" y="5661248"/>
            <a:ext cx="88272" cy="292777"/>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endCxn id="7" idx="6"/>
          </p:cNvCxnSpPr>
          <p:nvPr/>
        </p:nvCxnSpPr>
        <p:spPr>
          <a:xfrm flipH="1">
            <a:off x="2010020" y="5954025"/>
            <a:ext cx="128685" cy="3370"/>
          </a:xfrm>
          <a:prstGeom prst="line">
            <a:avLst/>
          </a:prstGeom>
        </p:spPr>
        <p:style>
          <a:lnRef idx="1">
            <a:schemeClr val="dk1"/>
          </a:lnRef>
          <a:fillRef idx="0">
            <a:schemeClr val="dk1"/>
          </a:fillRef>
          <a:effectRef idx="0">
            <a:schemeClr val="dk1"/>
          </a:effectRef>
          <a:fontRef idx="minor">
            <a:schemeClr val="tx1"/>
          </a:fontRef>
        </p:style>
      </p:cxnSp>
      <p:sp>
        <p:nvSpPr>
          <p:cNvPr id="24" name="雲 23"/>
          <p:cNvSpPr/>
          <p:nvPr/>
        </p:nvSpPr>
        <p:spPr>
          <a:xfrm>
            <a:off x="4644008" y="1592326"/>
            <a:ext cx="4104456" cy="1872208"/>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4000" dirty="0" smtClean="0"/>
              <a:t> エサ</a:t>
            </a:r>
            <a:endParaRPr kumimoji="1" lang="ja-JP" altLang="en-US" sz="4000" dirty="0"/>
          </a:p>
        </p:txBody>
      </p:sp>
      <p:cxnSp>
        <p:nvCxnSpPr>
          <p:cNvPr id="26" name="直線コネクタ 25"/>
          <p:cNvCxnSpPr/>
          <p:nvPr/>
        </p:nvCxnSpPr>
        <p:spPr>
          <a:xfrm flipV="1">
            <a:off x="2771800" y="3573016"/>
            <a:ext cx="2592288" cy="1440160"/>
          </a:xfrm>
          <a:prstGeom prst="line">
            <a:avLst/>
          </a:prstGeom>
          <a:ln w="123825">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1" name="フリーフォーム 30"/>
          <p:cNvSpPr/>
          <p:nvPr/>
        </p:nvSpPr>
        <p:spPr>
          <a:xfrm>
            <a:off x="299275" y="1587561"/>
            <a:ext cx="4692804" cy="3855707"/>
          </a:xfrm>
          <a:custGeom>
            <a:avLst/>
            <a:gdLst>
              <a:gd name="connsiteX0" fmla="*/ 1397514 w 4692804"/>
              <a:gd name="connsiteY0" fmla="*/ 3855707 h 3855707"/>
              <a:gd name="connsiteX1" fmla="*/ 35 w 4692804"/>
              <a:gd name="connsiteY1" fmla="*/ 3381254 h 3855707"/>
              <a:gd name="connsiteX2" fmla="*/ 1432019 w 4692804"/>
              <a:gd name="connsiteY2" fmla="*/ 2553118 h 3855707"/>
              <a:gd name="connsiteX3" fmla="*/ 51793 w 4692804"/>
              <a:gd name="connsiteY3" fmla="*/ 146348 h 3855707"/>
              <a:gd name="connsiteX4" fmla="*/ 3614503 w 4692804"/>
              <a:gd name="connsiteY4" fmla="*/ 2044160 h 3855707"/>
              <a:gd name="connsiteX5" fmla="*/ 2337793 w 4692804"/>
              <a:gd name="connsiteY5" fmla="*/ 241239 h 3855707"/>
              <a:gd name="connsiteX6" fmla="*/ 4692804 w 4692804"/>
              <a:gd name="connsiteY6" fmla="*/ 68711 h 385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2804" h="3855707">
                <a:moveTo>
                  <a:pt x="1397514" y="3855707"/>
                </a:moveTo>
                <a:cubicBezTo>
                  <a:pt x="695899" y="3727029"/>
                  <a:pt x="-5716" y="3598352"/>
                  <a:pt x="35" y="3381254"/>
                </a:cubicBezTo>
                <a:cubicBezTo>
                  <a:pt x="5786" y="3164156"/>
                  <a:pt x="1423393" y="3092269"/>
                  <a:pt x="1432019" y="2553118"/>
                </a:cubicBezTo>
                <a:cubicBezTo>
                  <a:pt x="1440645" y="2013967"/>
                  <a:pt x="-311954" y="231174"/>
                  <a:pt x="51793" y="146348"/>
                </a:cubicBezTo>
                <a:cubicBezTo>
                  <a:pt x="415540" y="61522"/>
                  <a:pt x="3233503" y="2028345"/>
                  <a:pt x="3614503" y="2044160"/>
                </a:cubicBezTo>
                <a:cubicBezTo>
                  <a:pt x="3995503" y="2059975"/>
                  <a:pt x="2158076" y="570480"/>
                  <a:pt x="2337793" y="241239"/>
                </a:cubicBezTo>
                <a:cubicBezTo>
                  <a:pt x="2517510" y="-88003"/>
                  <a:pt x="3605157" y="-9646"/>
                  <a:pt x="4692804" y="68711"/>
                </a:cubicBezTo>
              </a:path>
            </a:pathLst>
          </a:custGeom>
          <a:noFill/>
          <a:ln w="127000">
            <a:solidFill>
              <a:srgbClr val="FF000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298800" y="1587600"/>
            <a:ext cx="4692804" cy="3855707"/>
          </a:xfrm>
          <a:custGeom>
            <a:avLst/>
            <a:gdLst>
              <a:gd name="connsiteX0" fmla="*/ 1397514 w 4692804"/>
              <a:gd name="connsiteY0" fmla="*/ 3855707 h 3855707"/>
              <a:gd name="connsiteX1" fmla="*/ 35 w 4692804"/>
              <a:gd name="connsiteY1" fmla="*/ 3381254 h 3855707"/>
              <a:gd name="connsiteX2" fmla="*/ 1432019 w 4692804"/>
              <a:gd name="connsiteY2" fmla="*/ 2553118 h 3855707"/>
              <a:gd name="connsiteX3" fmla="*/ 51793 w 4692804"/>
              <a:gd name="connsiteY3" fmla="*/ 146348 h 3855707"/>
              <a:gd name="connsiteX4" fmla="*/ 3614503 w 4692804"/>
              <a:gd name="connsiteY4" fmla="*/ 2044160 h 3855707"/>
              <a:gd name="connsiteX5" fmla="*/ 2337793 w 4692804"/>
              <a:gd name="connsiteY5" fmla="*/ 241239 h 3855707"/>
              <a:gd name="connsiteX6" fmla="*/ 4692804 w 4692804"/>
              <a:gd name="connsiteY6" fmla="*/ 68711 h 385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2804" h="3855707">
                <a:moveTo>
                  <a:pt x="1397514" y="3855707"/>
                </a:moveTo>
                <a:cubicBezTo>
                  <a:pt x="695899" y="3727029"/>
                  <a:pt x="-5716" y="3598352"/>
                  <a:pt x="35" y="3381254"/>
                </a:cubicBezTo>
                <a:cubicBezTo>
                  <a:pt x="5786" y="3164156"/>
                  <a:pt x="1423393" y="3092269"/>
                  <a:pt x="1432019" y="2553118"/>
                </a:cubicBezTo>
                <a:cubicBezTo>
                  <a:pt x="1440645" y="2013967"/>
                  <a:pt x="-311954" y="231174"/>
                  <a:pt x="51793" y="146348"/>
                </a:cubicBezTo>
                <a:cubicBezTo>
                  <a:pt x="415540" y="61522"/>
                  <a:pt x="3233503" y="2028345"/>
                  <a:pt x="3614503" y="2044160"/>
                </a:cubicBezTo>
                <a:cubicBezTo>
                  <a:pt x="3995503" y="2059975"/>
                  <a:pt x="2158076" y="570480"/>
                  <a:pt x="2337793" y="241239"/>
                </a:cubicBezTo>
                <a:cubicBezTo>
                  <a:pt x="2517510" y="-88003"/>
                  <a:pt x="3605157" y="-9646"/>
                  <a:pt x="4692804" y="68711"/>
                </a:cubicBezTo>
              </a:path>
            </a:pathLst>
          </a:custGeom>
          <a:noFill/>
          <a:ln w="127000">
            <a:solidFill>
              <a:srgbClr val="FF0000"/>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p:cNvCxnSpPr/>
          <p:nvPr/>
        </p:nvCxnSpPr>
        <p:spPr>
          <a:xfrm flipV="1">
            <a:off x="2771800" y="3615376"/>
            <a:ext cx="2592288" cy="1440160"/>
          </a:xfrm>
          <a:prstGeom prst="line">
            <a:avLst/>
          </a:prstGeom>
          <a:ln w="2540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3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outVertical)">
                                      <p:cBhvr>
                                        <p:cTn id="7" dur="500"/>
                                        <p:tgtEl>
                                          <p:spTgt spid="25"/>
                                        </p:tgtEl>
                                      </p:cBhvr>
                                    </p:animEffect>
                                  </p:childTnLst>
                                </p:cTn>
                              </p:par>
                            </p:childTnLst>
                          </p:cTn>
                        </p:par>
                        <p:par>
                          <p:cTn id="8" fill="hold">
                            <p:stCondLst>
                              <p:cond delay="500"/>
                            </p:stCondLst>
                            <p:childTnLst>
                              <p:par>
                                <p:cTn id="9" presetID="22" presetClass="exit" presetSubtype="4" fill="hold" grpId="0" nodeType="afterEffect">
                                  <p:stCondLst>
                                    <p:cond delay="0"/>
                                  </p:stCondLst>
                                  <p:childTnLst>
                                    <p:animEffect transition="out" filter="wipe(down)">
                                      <p:cBhvr>
                                        <p:cTn id="10" dur="1000"/>
                                        <p:tgtEl>
                                          <p:spTgt spid="23"/>
                                        </p:tgtEl>
                                      </p:cBhvr>
                                    </p:animEffect>
                                    <p:set>
                                      <p:cBhvr>
                                        <p:cTn id="11"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円/楕円 67"/>
          <p:cNvSpPr/>
          <p:nvPr/>
        </p:nvSpPr>
        <p:spPr>
          <a:xfrm>
            <a:off x="6038267" y="1797831"/>
            <a:ext cx="3001997" cy="1900665"/>
          </a:xfrm>
          <a:custGeom>
            <a:avLst/>
            <a:gdLst>
              <a:gd name="connsiteX0" fmla="*/ 0 w 2952328"/>
              <a:gd name="connsiteY0" fmla="*/ 950034 h 1900067"/>
              <a:gd name="connsiteX1" fmla="*/ 1476164 w 2952328"/>
              <a:gd name="connsiteY1" fmla="*/ 0 h 1900067"/>
              <a:gd name="connsiteX2" fmla="*/ 2952328 w 2952328"/>
              <a:gd name="connsiteY2" fmla="*/ 950034 h 1900067"/>
              <a:gd name="connsiteX3" fmla="*/ 1476164 w 2952328"/>
              <a:gd name="connsiteY3" fmla="*/ 1900068 h 1900067"/>
              <a:gd name="connsiteX4" fmla="*/ 0 w 2952328"/>
              <a:gd name="connsiteY4" fmla="*/ 950034 h 1900067"/>
              <a:gd name="connsiteX0" fmla="*/ 0 w 2980506"/>
              <a:gd name="connsiteY0" fmla="*/ 950034 h 1901200"/>
              <a:gd name="connsiteX1" fmla="*/ 1476164 w 2980506"/>
              <a:gd name="connsiteY1" fmla="*/ 0 h 1901200"/>
              <a:gd name="connsiteX2" fmla="*/ 2952328 w 2980506"/>
              <a:gd name="connsiteY2" fmla="*/ 950034 h 1901200"/>
              <a:gd name="connsiteX3" fmla="*/ 1978730 w 2980506"/>
              <a:gd name="connsiteY3" fmla="*/ 1138982 h 1901200"/>
              <a:gd name="connsiteX4" fmla="*/ 1476164 w 2980506"/>
              <a:gd name="connsiteY4" fmla="*/ 1900068 h 1901200"/>
              <a:gd name="connsiteX5" fmla="*/ 0 w 2980506"/>
              <a:gd name="connsiteY5" fmla="*/ 950034 h 1901200"/>
              <a:gd name="connsiteX0" fmla="*/ 0 w 2979136"/>
              <a:gd name="connsiteY0" fmla="*/ 950034 h 1919578"/>
              <a:gd name="connsiteX1" fmla="*/ 1476164 w 2979136"/>
              <a:gd name="connsiteY1" fmla="*/ 0 h 1919578"/>
              <a:gd name="connsiteX2" fmla="*/ 2952328 w 2979136"/>
              <a:gd name="connsiteY2" fmla="*/ 950034 h 1919578"/>
              <a:gd name="connsiteX3" fmla="*/ 1978730 w 2979136"/>
              <a:gd name="connsiteY3" fmla="*/ 1138982 h 1919578"/>
              <a:gd name="connsiteX4" fmla="*/ 2298326 w 2979136"/>
              <a:gd name="connsiteY4" fmla="*/ 1556232 h 1919578"/>
              <a:gd name="connsiteX5" fmla="*/ 1476164 w 2979136"/>
              <a:gd name="connsiteY5" fmla="*/ 1900068 h 1919578"/>
              <a:gd name="connsiteX6" fmla="*/ 0 w 2979136"/>
              <a:gd name="connsiteY6" fmla="*/ 950034 h 1919578"/>
              <a:gd name="connsiteX0" fmla="*/ 0 w 3031638"/>
              <a:gd name="connsiteY0" fmla="*/ 950034 h 1919578"/>
              <a:gd name="connsiteX1" fmla="*/ 1476164 w 3031638"/>
              <a:gd name="connsiteY1" fmla="*/ 0 h 1919578"/>
              <a:gd name="connsiteX2" fmla="*/ 2952328 w 3031638"/>
              <a:gd name="connsiteY2" fmla="*/ 950034 h 1919578"/>
              <a:gd name="connsiteX3" fmla="*/ 2742209 w 3031638"/>
              <a:gd name="connsiteY3" fmla="*/ 1192247 h 1919578"/>
              <a:gd name="connsiteX4" fmla="*/ 1978730 w 3031638"/>
              <a:gd name="connsiteY4" fmla="*/ 1138982 h 1919578"/>
              <a:gd name="connsiteX5" fmla="*/ 2298326 w 3031638"/>
              <a:gd name="connsiteY5" fmla="*/ 1556232 h 1919578"/>
              <a:gd name="connsiteX6" fmla="*/ 1476164 w 3031638"/>
              <a:gd name="connsiteY6" fmla="*/ 1900068 h 1919578"/>
              <a:gd name="connsiteX7" fmla="*/ 0 w 3031638"/>
              <a:gd name="connsiteY7" fmla="*/ 950034 h 1919578"/>
              <a:gd name="connsiteX0" fmla="*/ 0 w 3099894"/>
              <a:gd name="connsiteY0" fmla="*/ 953041 h 1922585"/>
              <a:gd name="connsiteX1" fmla="*/ 1476164 w 3099894"/>
              <a:gd name="connsiteY1" fmla="*/ 3007 h 1922585"/>
              <a:gd name="connsiteX2" fmla="*/ 2999662 w 3099894"/>
              <a:gd name="connsiteY2" fmla="*/ 662594 h 1922585"/>
              <a:gd name="connsiteX3" fmla="*/ 2952328 w 3099894"/>
              <a:gd name="connsiteY3" fmla="*/ 953041 h 1922585"/>
              <a:gd name="connsiteX4" fmla="*/ 2742209 w 3099894"/>
              <a:gd name="connsiteY4" fmla="*/ 1195254 h 1922585"/>
              <a:gd name="connsiteX5" fmla="*/ 1978730 w 3099894"/>
              <a:gd name="connsiteY5" fmla="*/ 1141989 h 1922585"/>
              <a:gd name="connsiteX6" fmla="*/ 2298326 w 3099894"/>
              <a:gd name="connsiteY6" fmla="*/ 1559239 h 1922585"/>
              <a:gd name="connsiteX7" fmla="*/ 1476164 w 3099894"/>
              <a:gd name="connsiteY7" fmla="*/ 1903075 h 1922585"/>
              <a:gd name="connsiteX8" fmla="*/ 0 w 3099894"/>
              <a:gd name="connsiteY8" fmla="*/ 953041 h 1922585"/>
              <a:gd name="connsiteX0" fmla="*/ 0 w 3126657"/>
              <a:gd name="connsiteY0" fmla="*/ 953041 h 1922585"/>
              <a:gd name="connsiteX1" fmla="*/ 1476164 w 3126657"/>
              <a:gd name="connsiteY1" fmla="*/ 3007 h 1922585"/>
              <a:gd name="connsiteX2" fmla="*/ 2999662 w 3126657"/>
              <a:gd name="connsiteY2" fmla="*/ 662594 h 1922585"/>
              <a:gd name="connsiteX3" fmla="*/ 3049982 w 3126657"/>
              <a:gd name="connsiteY3" fmla="*/ 1077328 h 1922585"/>
              <a:gd name="connsiteX4" fmla="*/ 2742209 w 3126657"/>
              <a:gd name="connsiteY4" fmla="*/ 1195254 h 1922585"/>
              <a:gd name="connsiteX5" fmla="*/ 1978730 w 3126657"/>
              <a:gd name="connsiteY5" fmla="*/ 1141989 h 1922585"/>
              <a:gd name="connsiteX6" fmla="*/ 2298326 w 3126657"/>
              <a:gd name="connsiteY6" fmla="*/ 1559239 h 1922585"/>
              <a:gd name="connsiteX7" fmla="*/ 1476164 w 3126657"/>
              <a:gd name="connsiteY7" fmla="*/ 1903075 h 1922585"/>
              <a:gd name="connsiteX8" fmla="*/ 0 w 3126657"/>
              <a:gd name="connsiteY8" fmla="*/ 953041 h 1922585"/>
              <a:gd name="connsiteX0" fmla="*/ 0 w 3126657"/>
              <a:gd name="connsiteY0" fmla="*/ 953041 h 1922585"/>
              <a:gd name="connsiteX1" fmla="*/ 1476164 w 3126657"/>
              <a:gd name="connsiteY1" fmla="*/ 3007 h 1922585"/>
              <a:gd name="connsiteX2" fmla="*/ 2999662 w 3126657"/>
              <a:gd name="connsiteY2" fmla="*/ 662594 h 1922585"/>
              <a:gd name="connsiteX3" fmla="*/ 3049982 w 3126657"/>
              <a:gd name="connsiteY3" fmla="*/ 1077328 h 1922585"/>
              <a:gd name="connsiteX4" fmla="*/ 2742209 w 3126657"/>
              <a:gd name="connsiteY4" fmla="*/ 1195254 h 1922585"/>
              <a:gd name="connsiteX5" fmla="*/ 2120773 w 3126657"/>
              <a:gd name="connsiteY5" fmla="*/ 1168622 h 1922585"/>
              <a:gd name="connsiteX6" fmla="*/ 2298326 w 3126657"/>
              <a:gd name="connsiteY6" fmla="*/ 1559239 h 1922585"/>
              <a:gd name="connsiteX7" fmla="*/ 1476164 w 3126657"/>
              <a:gd name="connsiteY7" fmla="*/ 1903075 h 1922585"/>
              <a:gd name="connsiteX8" fmla="*/ 0 w 3126657"/>
              <a:gd name="connsiteY8" fmla="*/ 953041 h 1922585"/>
              <a:gd name="connsiteX0" fmla="*/ 0 w 3126657"/>
              <a:gd name="connsiteY0" fmla="*/ 953041 h 1939223"/>
              <a:gd name="connsiteX1" fmla="*/ 1476164 w 3126657"/>
              <a:gd name="connsiteY1" fmla="*/ 3007 h 1939223"/>
              <a:gd name="connsiteX2" fmla="*/ 2999662 w 3126657"/>
              <a:gd name="connsiteY2" fmla="*/ 662594 h 1939223"/>
              <a:gd name="connsiteX3" fmla="*/ 3049982 w 3126657"/>
              <a:gd name="connsiteY3" fmla="*/ 1077328 h 1939223"/>
              <a:gd name="connsiteX4" fmla="*/ 2742209 w 3126657"/>
              <a:gd name="connsiteY4" fmla="*/ 1195254 h 1939223"/>
              <a:gd name="connsiteX5" fmla="*/ 2120773 w 3126657"/>
              <a:gd name="connsiteY5" fmla="*/ 1168622 h 1939223"/>
              <a:gd name="connsiteX6" fmla="*/ 2351592 w 3126657"/>
              <a:gd name="connsiteY6" fmla="*/ 1683526 h 1939223"/>
              <a:gd name="connsiteX7" fmla="*/ 1476164 w 3126657"/>
              <a:gd name="connsiteY7" fmla="*/ 1903075 h 1939223"/>
              <a:gd name="connsiteX8" fmla="*/ 0 w 3126657"/>
              <a:gd name="connsiteY8" fmla="*/ 953041 h 1939223"/>
              <a:gd name="connsiteX0" fmla="*/ 0 w 3126657"/>
              <a:gd name="connsiteY0" fmla="*/ 953041 h 1937681"/>
              <a:gd name="connsiteX1" fmla="*/ 1476164 w 3126657"/>
              <a:gd name="connsiteY1" fmla="*/ 3007 h 1937681"/>
              <a:gd name="connsiteX2" fmla="*/ 2999662 w 3126657"/>
              <a:gd name="connsiteY2" fmla="*/ 662594 h 1937681"/>
              <a:gd name="connsiteX3" fmla="*/ 3049982 w 3126657"/>
              <a:gd name="connsiteY3" fmla="*/ 1077328 h 1937681"/>
              <a:gd name="connsiteX4" fmla="*/ 2742209 w 3126657"/>
              <a:gd name="connsiteY4" fmla="*/ 1195254 h 1937681"/>
              <a:gd name="connsiteX5" fmla="*/ 2120773 w 3126657"/>
              <a:gd name="connsiteY5" fmla="*/ 1168622 h 1937681"/>
              <a:gd name="connsiteX6" fmla="*/ 2307203 w 3126657"/>
              <a:gd name="connsiteY6" fmla="*/ 1674648 h 1937681"/>
              <a:gd name="connsiteX7" fmla="*/ 1476164 w 3126657"/>
              <a:gd name="connsiteY7" fmla="*/ 1903075 h 1937681"/>
              <a:gd name="connsiteX8" fmla="*/ 0 w 3126657"/>
              <a:gd name="connsiteY8" fmla="*/ 953041 h 1937681"/>
              <a:gd name="connsiteX0" fmla="*/ 0 w 3126657"/>
              <a:gd name="connsiteY0" fmla="*/ 953041 h 1935370"/>
              <a:gd name="connsiteX1" fmla="*/ 1476164 w 3126657"/>
              <a:gd name="connsiteY1" fmla="*/ 3007 h 1935370"/>
              <a:gd name="connsiteX2" fmla="*/ 2999662 w 3126657"/>
              <a:gd name="connsiteY2" fmla="*/ 662594 h 1935370"/>
              <a:gd name="connsiteX3" fmla="*/ 3049982 w 3126657"/>
              <a:gd name="connsiteY3" fmla="*/ 1077328 h 1935370"/>
              <a:gd name="connsiteX4" fmla="*/ 2742209 w 3126657"/>
              <a:gd name="connsiteY4" fmla="*/ 1195254 h 1935370"/>
              <a:gd name="connsiteX5" fmla="*/ 2120773 w 3126657"/>
              <a:gd name="connsiteY5" fmla="*/ 1168622 h 1935370"/>
              <a:gd name="connsiteX6" fmla="*/ 2040873 w 3126657"/>
              <a:gd name="connsiteY6" fmla="*/ 1301787 h 1935370"/>
              <a:gd name="connsiteX7" fmla="*/ 2307203 w 3126657"/>
              <a:gd name="connsiteY7" fmla="*/ 1674648 h 1935370"/>
              <a:gd name="connsiteX8" fmla="*/ 1476164 w 3126657"/>
              <a:gd name="connsiteY8" fmla="*/ 1903075 h 1935370"/>
              <a:gd name="connsiteX9" fmla="*/ 0 w 3126657"/>
              <a:gd name="connsiteY9" fmla="*/ 953041 h 1935370"/>
              <a:gd name="connsiteX0" fmla="*/ 0 w 3140109"/>
              <a:gd name="connsiteY0" fmla="*/ 953041 h 1935370"/>
              <a:gd name="connsiteX1" fmla="*/ 1476164 w 3140109"/>
              <a:gd name="connsiteY1" fmla="*/ 3007 h 1935370"/>
              <a:gd name="connsiteX2" fmla="*/ 2999662 w 3140109"/>
              <a:gd name="connsiteY2" fmla="*/ 662594 h 1935370"/>
              <a:gd name="connsiteX3" fmla="*/ 3085493 w 3140109"/>
              <a:gd name="connsiteY3" fmla="*/ 1139471 h 1935370"/>
              <a:gd name="connsiteX4" fmla="*/ 2742209 w 3140109"/>
              <a:gd name="connsiteY4" fmla="*/ 1195254 h 1935370"/>
              <a:gd name="connsiteX5" fmla="*/ 2120773 w 3140109"/>
              <a:gd name="connsiteY5" fmla="*/ 1168622 h 1935370"/>
              <a:gd name="connsiteX6" fmla="*/ 2040873 w 3140109"/>
              <a:gd name="connsiteY6" fmla="*/ 1301787 h 1935370"/>
              <a:gd name="connsiteX7" fmla="*/ 2307203 w 3140109"/>
              <a:gd name="connsiteY7" fmla="*/ 1674648 h 1935370"/>
              <a:gd name="connsiteX8" fmla="*/ 1476164 w 3140109"/>
              <a:gd name="connsiteY8" fmla="*/ 1903075 h 1935370"/>
              <a:gd name="connsiteX9" fmla="*/ 0 w 3140109"/>
              <a:gd name="connsiteY9" fmla="*/ 953041 h 1935370"/>
              <a:gd name="connsiteX0" fmla="*/ 0 w 3142071"/>
              <a:gd name="connsiteY0" fmla="*/ 953041 h 1935370"/>
              <a:gd name="connsiteX1" fmla="*/ 1476164 w 3142071"/>
              <a:gd name="connsiteY1" fmla="*/ 3007 h 1935370"/>
              <a:gd name="connsiteX2" fmla="*/ 2999662 w 3142071"/>
              <a:gd name="connsiteY2" fmla="*/ 662594 h 1935370"/>
              <a:gd name="connsiteX3" fmla="*/ 3085493 w 3142071"/>
              <a:gd name="connsiteY3" fmla="*/ 1139471 h 1935370"/>
              <a:gd name="connsiteX4" fmla="*/ 2910885 w 3142071"/>
              <a:gd name="connsiteY4" fmla="*/ 1248521 h 1935370"/>
              <a:gd name="connsiteX5" fmla="*/ 2742209 w 3142071"/>
              <a:gd name="connsiteY5" fmla="*/ 1195254 h 1935370"/>
              <a:gd name="connsiteX6" fmla="*/ 2120773 w 3142071"/>
              <a:gd name="connsiteY6" fmla="*/ 1168622 h 1935370"/>
              <a:gd name="connsiteX7" fmla="*/ 2040873 w 3142071"/>
              <a:gd name="connsiteY7" fmla="*/ 1301787 h 1935370"/>
              <a:gd name="connsiteX8" fmla="*/ 2307203 w 3142071"/>
              <a:gd name="connsiteY8" fmla="*/ 1674648 h 1935370"/>
              <a:gd name="connsiteX9" fmla="*/ 1476164 w 3142071"/>
              <a:gd name="connsiteY9" fmla="*/ 1903075 h 1935370"/>
              <a:gd name="connsiteX10" fmla="*/ 0 w 3142071"/>
              <a:gd name="connsiteY10" fmla="*/ 953041 h 1935370"/>
              <a:gd name="connsiteX0" fmla="*/ 0 w 3142071"/>
              <a:gd name="connsiteY0" fmla="*/ 953041 h 1935370"/>
              <a:gd name="connsiteX1" fmla="*/ 1476164 w 3142071"/>
              <a:gd name="connsiteY1" fmla="*/ 3007 h 1935370"/>
              <a:gd name="connsiteX2" fmla="*/ 2999662 w 3142071"/>
              <a:gd name="connsiteY2" fmla="*/ 662594 h 1935370"/>
              <a:gd name="connsiteX3" fmla="*/ 3085493 w 3142071"/>
              <a:gd name="connsiteY3" fmla="*/ 1139471 h 1935370"/>
              <a:gd name="connsiteX4" fmla="*/ 2910885 w 3142071"/>
              <a:gd name="connsiteY4" fmla="*/ 1248521 h 1935370"/>
              <a:gd name="connsiteX5" fmla="*/ 2733332 w 3142071"/>
              <a:gd name="connsiteY5" fmla="*/ 1266276 h 1935370"/>
              <a:gd name="connsiteX6" fmla="*/ 2120773 w 3142071"/>
              <a:gd name="connsiteY6" fmla="*/ 1168622 h 1935370"/>
              <a:gd name="connsiteX7" fmla="*/ 2040873 w 3142071"/>
              <a:gd name="connsiteY7" fmla="*/ 1301787 h 1935370"/>
              <a:gd name="connsiteX8" fmla="*/ 2307203 w 3142071"/>
              <a:gd name="connsiteY8" fmla="*/ 1674648 h 1935370"/>
              <a:gd name="connsiteX9" fmla="*/ 1476164 w 3142071"/>
              <a:gd name="connsiteY9" fmla="*/ 1903075 h 1935370"/>
              <a:gd name="connsiteX10" fmla="*/ 0 w 3142071"/>
              <a:gd name="connsiteY10" fmla="*/ 953041 h 1935370"/>
              <a:gd name="connsiteX0" fmla="*/ 0 w 3142071"/>
              <a:gd name="connsiteY0" fmla="*/ 953041 h 1935370"/>
              <a:gd name="connsiteX1" fmla="*/ 1476164 w 3142071"/>
              <a:gd name="connsiteY1" fmla="*/ 3007 h 1935370"/>
              <a:gd name="connsiteX2" fmla="*/ 2999662 w 3142071"/>
              <a:gd name="connsiteY2" fmla="*/ 662594 h 1935370"/>
              <a:gd name="connsiteX3" fmla="*/ 3085493 w 3142071"/>
              <a:gd name="connsiteY3" fmla="*/ 1139471 h 1935370"/>
              <a:gd name="connsiteX4" fmla="*/ 2910885 w 3142071"/>
              <a:gd name="connsiteY4" fmla="*/ 1248521 h 1935370"/>
              <a:gd name="connsiteX5" fmla="*/ 2733332 w 3142071"/>
              <a:gd name="connsiteY5" fmla="*/ 1266276 h 1935370"/>
              <a:gd name="connsiteX6" fmla="*/ 2324959 w 3142071"/>
              <a:gd name="connsiteY6" fmla="*/ 1124234 h 1935370"/>
              <a:gd name="connsiteX7" fmla="*/ 2120773 w 3142071"/>
              <a:gd name="connsiteY7" fmla="*/ 1168622 h 1935370"/>
              <a:gd name="connsiteX8" fmla="*/ 2040873 w 3142071"/>
              <a:gd name="connsiteY8" fmla="*/ 1301787 h 1935370"/>
              <a:gd name="connsiteX9" fmla="*/ 2307203 w 3142071"/>
              <a:gd name="connsiteY9" fmla="*/ 1674648 h 1935370"/>
              <a:gd name="connsiteX10" fmla="*/ 1476164 w 3142071"/>
              <a:gd name="connsiteY10" fmla="*/ 1903075 h 1935370"/>
              <a:gd name="connsiteX11" fmla="*/ 0 w 3142071"/>
              <a:gd name="connsiteY11" fmla="*/ 953041 h 1935370"/>
              <a:gd name="connsiteX0" fmla="*/ 0 w 3142071"/>
              <a:gd name="connsiteY0" fmla="*/ 953041 h 1935370"/>
              <a:gd name="connsiteX1" fmla="*/ 1476164 w 3142071"/>
              <a:gd name="connsiteY1" fmla="*/ 3007 h 1935370"/>
              <a:gd name="connsiteX2" fmla="*/ 2999662 w 3142071"/>
              <a:gd name="connsiteY2" fmla="*/ 662594 h 1935370"/>
              <a:gd name="connsiteX3" fmla="*/ 3085493 w 3142071"/>
              <a:gd name="connsiteY3" fmla="*/ 1139471 h 1935370"/>
              <a:gd name="connsiteX4" fmla="*/ 2910885 w 3142071"/>
              <a:gd name="connsiteY4" fmla="*/ 1248521 h 1935370"/>
              <a:gd name="connsiteX5" fmla="*/ 2733332 w 3142071"/>
              <a:gd name="connsiteY5" fmla="*/ 1266276 h 1935370"/>
              <a:gd name="connsiteX6" fmla="*/ 2324959 w 3142071"/>
              <a:gd name="connsiteY6" fmla="*/ 1124234 h 1935370"/>
              <a:gd name="connsiteX7" fmla="*/ 2094140 w 3142071"/>
              <a:gd name="connsiteY7" fmla="*/ 1141989 h 1935370"/>
              <a:gd name="connsiteX8" fmla="*/ 2040873 w 3142071"/>
              <a:gd name="connsiteY8" fmla="*/ 1301787 h 1935370"/>
              <a:gd name="connsiteX9" fmla="*/ 2307203 w 3142071"/>
              <a:gd name="connsiteY9" fmla="*/ 1674648 h 1935370"/>
              <a:gd name="connsiteX10" fmla="*/ 1476164 w 3142071"/>
              <a:gd name="connsiteY10" fmla="*/ 1903075 h 1935370"/>
              <a:gd name="connsiteX11" fmla="*/ 0 w 3142071"/>
              <a:gd name="connsiteY11" fmla="*/ 953041 h 1935370"/>
              <a:gd name="connsiteX0" fmla="*/ 1 w 3142072"/>
              <a:gd name="connsiteY0" fmla="*/ 908900 h 1891229"/>
              <a:gd name="connsiteX1" fmla="*/ 1485043 w 3142072"/>
              <a:gd name="connsiteY1" fmla="*/ 3254 h 1891229"/>
              <a:gd name="connsiteX2" fmla="*/ 2999663 w 3142072"/>
              <a:gd name="connsiteY2" fmla="*/ 618453 h 1891229"/>
              <a:gd name="connsiteX3" fmla="*/ 3085494 w 3142072"/>
              <a:gd name="connsiteY3" fmla="*/ 1095330 h 1891229"/>
              <a:gd name="connsiteX4" fmla="*/ 2910886 w 3142072"/>
              <a:gd name="connsiteY4" fmla="*/ 1204380 h 1891229"/>
              <a:gd name="connsiteX5" fmla="*/ 2733333 w 3142072"/>
              <a:gd name="connsiteY5" fmla="*/ 1222135 h 1891229"/>
              <a:gd name="connsiteX6" fmla="*/ 2324960 w 3142072"/>
              <a:gd name="connsiteY6" fmla="*/ 1080093 h 1891229"/>
              <a:gd name="connsiteX7" fmla="*/ 2094141 w 3142072"/>
              <a:gd name="connsiteY7" fmla="*/ 1097848 h 1891229"/>
              <a:gd name="connsiteX8" fmla="*/ 2040874 w 3142072"/>
              <a:gd name="connsiteY8" fmla="*/ 1257646 h 1891229"/>
              <a:gd name="connsiteX9" fmla="*/ 2307204 w 3142072"/>
              <a:gd name="connsiteY9" fmla="*/ 1630507 h 1891229"/>
              <a:gd name="connsiteX10" fmla="*/ 1476165 w 3142072"/>
              <a:gd name="connsiteY10" fmla="*/ 1858934 h 1891229"/>
              <a:gd name="connsiteX11" fmla="*/ 1 w 3142072"/>
              <a:gd name="connsiteY11" fmla="*/ 908900 h 1891229"/>
              <a:gd name="connsiteX0" fmla="*/ 1 w 3142072"/>
              <a:gd name="connsiteY0" fmla="*/ 905676 h 1888005"/>
              <a:gd name="connsiteX1" fmla="*/ 1485043 w 3142072"/>
              <a:gd name="connsiteY1" fmla="*/ 30 h 1888005"/>
              <a:gd name="connsiteX2" fmla="*/ 2999663 w 3142072"/>
              <a:gd name="connsiteY2" fmla="*/ 615229 h 1888005"/>
              <a:gd name="connsiteX3" fmla="*/ 3085494 w 3142072"/>
              <a:gd name="connsiteY3" fmla="*/ 1092106 h 1888005"/>
              <a:gd name="connsiteX4" fmla="*/ 2910886 w 3142072"/>
              <a:gd name="connsiteY4" fmla="*/ 1201156 h 1888005"/>
              <a:gd name="connsiteX5" fmla="*/ 2733333 w 3142072"/>
              <a:gd name="connsiteY5" fmla="*/ 1218911 h 1888005"/>
              <a:gd name="connsiteX6" fmla="*/ 2324960 w 3142072"/>
              <a:gd name="connsiteY6" fmla="*/ 1076869 h 1888005"/>
              <a:gd name="connsiteX7" fmla="*/ 2094141 w 3142072"/>
              <a:gd name="connsiteY7" fmla="*/ 1094624 h 1888005"/>
              <a:gd name="connsiteX8" fmla="*/ 2040874 w 3142072"/>
              <a:gd name="connsiteY8" fmla="*/ 1254422 h 1888005"/>
              <a:gd name="connsiteX9" fmla="*/ 2307204 w 3142072"/>
              <a:gd name="connsiteY9" fmla="*/ 1627283 h 1888005"/>
              <a:gd name="connsiteX10" fmla="*/ 1476165 w 3142072"/>
              <a:gd name="connsiteY10" fmla="*/ 1855710 h 1888005"/>
              <a:gd name="connsiteX11" fmla="*/ 1 w 3142072"/>
              <a:gd name="connsiteY11" fmla="*/ 905676 h 1888005"/>
              <a:gd name="connsiteX0" fmla="*/ 1 w 3100114"/>
              <a:gd name="connsiteY0" fmla="*/ 960015 h 1942344"/>
              <a:gd name="connsiteX1" fmla="*/ 1485043 w 3100114"/>
              <a:gd name="connsiteY1" fmla="*/ 54369 h 1942344"/>
              <a:gd name="connsiteX2" fmla="*/ 2351593 w 3100114"/>
              <a:gd name="connsiteY2" fmla="*/ 163542 h 1942344"/>
              <a:gd name="connsiteX3" fmla="*/ 2999663 w 3100114"/>
              <a:gd name="connsiteY3" fmla="*/ 669568 h 1942344"/>
              <a:gd name="connsiteX4" fmla="*/ 3085494 w 3100114"/>
              <a:gd name="connsiteY4" fmla="*/ 1146445 h 1942344"/>
              <a:gd name="connsiteX5" fmla="*/ 2910886 w 3100114"/>
              <a:gd name="connsiteY5" fmla="*/ 1255495 h 1942344"/>
              <a:gd name="connsiteX6" fmla="*/ 2733333 w 3100114"/>
              <a:gd name="connsiteY6" fmla="*/ 1273250 h 1942344"/>
              <a:gd name="connsiteX7" fmla="*/ 2324960 w 3100114"/>
              <a:gd name="connsiteY7" fmla="*/ 1131208 h 1942344"/>
              <a:gd name="connsiteX8" fmla="*/ 2094141 w 3100114"/>
              <a:gd name="connsiteY8" fmla="*/ 1148963 h 1942344"/>
              <a:gd name="connsiteX9" fmla="*/ 2040874 w 3100114"/>
              <a:gd name="connsiteY9" fmla="*/ 1308761 h 1942344"/>
              <a:gd name="connsiteX10" fmla="*/ 2307204 w 3100114"/>
              <a:gd name="connsiteY10" fmla="*/ 1681622 h 1942344"/>
              <a:gd name="connsiteX11" fmla="*/ 1476165 w 3100114"/>
              <a:gd name="connsiteY11" fmla="*/ 1910049 h 1942344"/>
              <a:gd name="connsiteX12" fmla="*/ 1 w 3100114"/>
              <a:gd name="connsiteY12" fmla="*/ 960015 h 1942344"/>
              <a:gd name="connsiteX0" fmla="*/ 21666 w 3121779"/>
              <a:gd name="connsiteY0" fmla="*/ 922860 h 1905189"/>
              <a:gd name="connsiteX1" fmla="*/ 677623 w 3121779"/>
              <a:gd name="connsiteY1" fmla="*/ 99754 h 1905189"/>
              <a:gd name="connsiteX2" fmla="*/ 1506708 w 3121779"/>
              <a:gd name="connsiteY2" fmla="*/ 17214 h 1905189"/>
              <a:gd name="connsiteX3" fmla="*/ 2373258 w 3121779"/>
              <a:gd name="connsiteY3" fmla="*/ 126387 h 1905189"/>
              <a:gd name="connsiteX4" fmla="*/ 3021328 w 3121779"/>
              <a:gd name="connsiteY4" fmla="*/ 632413 h 1905189"/>
              <a:gd name="connsiteX5" fmla="*/ 3107159 w 3121779"/>
              <a:gd name="connsiteY5" fmla="*/ 1109290 h 1905189"/>
              <a:gd name="connsiteX6" fmla="*/ 2932551 w 3121779"/>
              <a:gd name="connsiteY6" fmla="*/ 1218340 h 1905189"/>
              <a:gd name="connsiteX7" fmla="*/ 2754998 w 3121779"/>
              <a:gd name="connsiteY7" fmla="*/ 1236095 h 1905189"/>
              <a:gd name="connsiteX8" fmla="*/ 2346625 w 3121779"/>
              <a:gd name="connsiteY8" fmla="*/ 1094053 h 1905189"/>
              <a:gd name="connsiteX9" fmla="*/ 2115806 w 3121779"/>
              <a:gd name="connsiteY9" fmla="*/ 1111808 h 1905189"/>
              <a:gd name="connsiteX10" fmla="*/ 2062539 w 3121779"/>
              <a:gd name="connsiteY10" fmla="*/ 1271606 h 1905189"/>
              <a:gd name="connsiteX11" fmla="*/ 2328869 w 3121779"/>
              <a:gd name="connsiteY11" fmla="*/ 1644467 h 1905189"/>
              <a:gd name="connsiteX12" fmla="*/ 1497830 w 3121779"/>
              <a:gd name="connsiteY12" fmla="*/ 1872894 h 1905189"/>
              <a:gd name="connsiteX13" fmla="*/ 21666 w 3121779"/>
              <a:gd name="connsiteY13" fmla="*/ 922860 h 1905189"/>
              <a:gd name="connsiteX0" fmla="*/ 24649 w 3044863"/>
              <a:gd name="connsiteY0" fmla="*/ 1029392 h 1898695"/>
              <a:gd name="connsiteX1" fmla="*/ 600707 w 3044863"/>
              <a:gd name="connsiteY1" fmla="*/ 99754 h 1898695"/>
              <a:gd name="connsiteX2" fmla="*/ 1429792 w 3044863"/>
              <a:gd name="connsiteY2" fmla="*/ 17214 h 1898695"/>
              <a:gd name="connsiteX3" fmla="*/ 2296342 w 3044863"/>
              <a:gd name="connsiteY3" fmla="*/ 126387 h 1898695"/>
              <a:gd name="connsiteX4" fmla="*/ 2944412 w 3044863"/>
              <a:gd name="connsiteY4" fmla="*/ 632413 h 1898695"/>
              <a:gd name="connsiteX5" fmla="*/ 3030243 w 3044863"/>
              <a:gd name="connsiteY5" fmla="*/ 1109290 h 1898695"/>
              <a:gd name="connsiteX6" fmla="*/ 2855635 w 3044863"/>
              <a:gd name="connsiteY6" fmla="*/ 1218340 h 1898695"/>
              <a:gd name="connsiteX7" fmla="*/ 2678082 w 3044863"/>
              <a:gd name="connsiteY7" fmla="*/ 1236095 h 1898695"/>
              <a:gd name="connsiteX8" fmla="*/ 2269709 w 3044863"/>
              <a:gd name="connsiteY8" fmla="*/ 1094053 h 1898695"/>
              <a:gd name="connsiteX9" fmla="*/ 2038890 w 3044863"/>
              <a:gd name="connsiteY9" fmla="*/ 1111808 h 1898695"/>
              <a:gd name="connsiteX10" fmla="*/ 1985623 w 3044863"/>
              <a:gd name="connsiteY10" fmla="*/ 1271606 h 1898695"/>
              <a:gd name="connsiteX11" fmla="*/ 2251953 w 3044863"/>
              <a:gd name="connsiteY11" fmla="*/ 1644467 h 1898695"/>
              <a:gd name="connsiteX12" fmla="*/ 1420914 w 3044863"/>
              <a:gd name="connsiteY12" fmla="*/ 1872894 h 1898695"/>
              <a:gd name="connsiteX13" fmla="*/ 24649 w 3044863"/>
              <a:gd name="connsiteY13" fmla="*/ 1029392 h 1898695"/>
              <a:gd name="connsiteX0" fmla="*/ 31818 w 3052032"/>
              <a:gd name="connsiteY0" fmla="*/ 1015849 h 1885152"/>
              <a:gd name="connsiteX1" fmla="*/ 536854 w 3052032"/>
              <a:gd name="connsiteY1" fmla="*/ 192743 h 1885152"/>
              <a:gd name="connsiteX2" fmla="*/ 1436961 w 3052032"/>
              <a:gd name="connsiteY2" fmla="*/ 3671 h 1885152"/>
              <a:gd name="connsiteX3" fmla="*/ 2303511 w 3052032"/>
              <a:gd name="connsiteY3" fmla="*/ 112844 h 1885152"/>
              <a:gd name="connsiteX4" fmla="*/ 2951581 w 3052032"/>
              <a:gd name="connsiteY4" fmla="*/ 618870 h 1885152"/>
              <a:gd name="connsiteX5" fmla="*/ 3037412 w 3052032"/>
              <a:gd name="connsiteY5" fmla="*/ 1095747 h 1885152"/>
              <a:gd name="connsiteX6" fmla="*/ 2862804 w 3052032"/>
              <a:gd name="connsiteY6" fmla="*/ 1204797 h 1885152"/>
              <a:gd name="connsiteX7" fmla="*/ 2685251 w 3052032"/>
              <a:gd name="connsiteY7" fmla="*/ 1222552 h 1885152"/>
              <a:gd name="connsiteX8" fmla="*/ 2276878 w 3052032"/>
              <a:gd name="connsiteY8" fmla="*/ 1080510 h 1885152"/>
              <a:gd name="connsiteX9" fmla="*/ 2046059 w 3052032"/>
              <a:gd name="connsiteY9" fmla="*/ 1098265 h 1885152"/>
              <a:gd name="connsiteX10" fmla="*/ 1992792 w 3052032"/>
              <a:gd name="connsiteY10" fmla="*/ 1258063 h 1885152"/>
              <a:gd name="connsiteX11" fmla="*/ 2259122 w 3052032"/>
              <a:gd name="connsiteY11" fmla="*/ 1630924 h 1885152"/>
              <a:gd name="connsiteX12" fmla="*/ 1428083 w 3052032"/>
              <a:gd name="connsiteY12" fmla="*/ 1859351 h 1885152"/>
              <a:gd name="connsiteX13" fmla="*/ 31818 w 3052032"/>
              <a:gd name="connsiteY13" fmla="*/ 1015849 h 1885152"/>
              <a:gd name="connsiteX0" fmla="*/ 31818 w 3052032"/>
              <a:gd name="connsiteY0" fmla="*/ 1015849 h 1935827"/>
              <a:gd name="connsiteX1" fmla="*/ 536854 w 3052032"/>
              <a:gd name="connsiteY1" fmla="*/ 192743 h 1935827"/>
              <a:gd name="connsiteX2" fmla="*/ 1436961 w 3052032"/>
              <a:gd name="connsiteY2" fmla="*/ 3671 h 1935827"/>
              <a:gd name="connsiteX3" fmla="*/ 2303511 w 3052032"/>
              <a:gd name="connsiteY3" fmla="*/ 112844 h 1935827"/>
              <a:gd name="connsiteX4" fmla="*/ 2951581 w 3052032"/>
              <a:gd name="connsiteY4" fmla="*/ 618870 h 1935827"/>
              <a:gd name="connsiteX5" fmla="*/ 3037412 w 3052032"/>
              <a:gd name="connsiteY5" fmla="*/ 1095747 h 1935827"/>
              <a:gd name="connsiteX6" fmla="*/ 2862804 w 3052032"/>
              <a:gd name="connsiteY6" fmla="*/ 1204797 h 1935827"/>
              <a:gd name="connsiteX7" fmla="*/ 2685251 w 3052032"/>
              <a:gd name="connsiteY7" fmla="*/ 1222552 h 1935827"/>
              <a:gd name="connsiteX8" fmla="*/ 2276878 w 3052032"/>
              <a:gd name="connsiteY8" fmla="*/ 1080510 h 1935827"/>
              <a:gd name="connsiteX9" fmla="*/ 2046059 w 3052032"/>
              <a:gd name="connsiteY9" fmla="*/ 1098265 h 1935827"/>
              <a:gd name="connsiteX10" fmla="*/ 1992792 w 3052032"/>
              <a:gd name="connsiteY10" fmla="*/ 1258063 h 1935827"/>
              <a:gd name="connsiteX11" fmla="*/ 2259122 w 3052032"/>
              <a:gd name="connsiteY11" fmla="*/ 1630924 h 1935827"/>
              <a:gd name="connsiteX12" fmla="*/ 2072692 w 3052032"/>
              <a:gd name="connsiteY12" fmla="*/ 1870621 h 1935827"/>
              <a:gd name="connsiteX13" fmla="*/ 1428083 w 3052032"/>
              <a:gd name="connsiteY13" fmla="*/ 1859351 h 1935827"/>
              <a:gd name="connsiteX14" fmla="*/ 31818 w 3052032"/>
              <a:gd name="connsiteY14" fmla="*/ 1015849 h 1935827"/>
              <a:gd name="connsiteX0" fmla="*/ 31818 w 3052032"/>
              <a:gd name="connsiteY0" fmla="*/ 1184525 h 1923798"/>
              <a:gd name="connsiteX1" fmla="*/ 536854 w 3052032"/>
              <a:gd name="connsiteY1" fmla="*/ 192743 h 1923798"/>
              <a:gd name="connsiteX2" fmla="*/ 1436961 w 3052032"/>
              <a:gd name="connsiteY2" fmla="*/ 3671 h 1923798"/>
              <a:gd name="connsiteX3" fmla="*/ 2303511 w 3052032"/>
              <a:gd name="connsiteY3" fmla="*/ 112844 h 1923798"/>
              <a:gd name="connsiteX4" fmla="*/ 2951581 w 3052032"/>
              <a:gd name="connsiteY4" fmla="*/ 618870 h 1923798"/>
              <a:gd name="connsiteX5" fmla="*/ 3037412 w 3052032"/>
              <a:gd name="connsiteY5" fmla="*/ 1095747 h 1923798"/>
              <a:gd name="connsiteX6" fmla="*/ 2862804 w 3052032"/>
              <a:gd name="connsiteY6" fmla="*/ 1204797 h 1923798"/>
              <a:gd name="connsiteX7" fmla="*/ 2685251 w 3052032"/>
              <a:gd name="connsiteY7" fmla="*/ 1222552 h 1923798"/>
              <a:gd name="connsiteX8" fmla="*/ 2276878 w 3052032"/>
              <a:gd name="connsiteY8" fmla="*/ 1080510 h 1923798"/>
              <a:gd name="connsiteX9" fmla="*/ 2046059 w 3052032"/>
              <a:gd name="connsiteY9" fmla="*/ 1098265 h 1923798"/>
              <a:gd name="connsiteX10" fmla="*/ 1992792 w 3052032"/>
              <a:gd name="connsiteY10" fmla="*/ 1258063 h 1923798"/>
              <a:gd name="connsiteX11" fmla="*/ 2259122 w 3052032"/>
              <a:gd name="connsiteY11" fmla="*/ 1630924 h 1923798"/>
              <a:gd name="connsiteX12" fmla="*/ 2072692 w 3052032"/>
              <a:gd name="connsiteY12" fmla="*/ 1870621 h 1923798"/>
              <a:gd name="connsiteX13" fmla="*/ 1428083 w 3052032"/>
              <a:gd name="connsiteY13" fmla="*/ 1859351 h 1923798"/>
              <a:gd name="connsiteX14" fmla="*/ 31818 w 3052032"/>
              <a:gd name="connsiteY14" fmla="*/ 1184525 h 1923798"/>
              <a:gd name="connsiteX0" fmla="*/ 7975 w 3028189"/>
              <a:gd name="connsiteY0" fmla="*/ 1184525 h 1889379"/>
              <a:gd name="connsiteX1" fmla="*/ 513011 w 3028189"/>
              <a:gd name="connsiteY1" fmla="*/ 192743 h 1889379"/>
              <a:gd name="connsiteX2" fmla="*/ 1413118 w 3028189"/>
              <a:gd name="connsiteY2" fmla="*/ 3671 h 1889379"/>
              <a:gd name="connsiteX3" fmla="*/ 2279668 w 3028189"/>
              <a:gd name="connsiteY3" fmla="*/ 112844 h 1889379"/>
              <a:gd name="connsiteX4" fmla="*/ 2927738 w 3028189"/>
              <a:gd name="connsiteY4" fmla="*/ 618870 h 1889379"/>
              <a:gd name="connsiteX5" fmla="*/ 3013569 w 3028189"/>
              <a:gd name="connsiteY5" fmla="*/ 1095747 h 1889379"/>
              <a:gd name="connsiteX6" fmla="*/ 2838961 w 3028189"/>
              <a:gd name="connsiteY6" fmla="*/ 1204797 h 1889379"/>
              <a:gd name="connsiteX7" fmla="*/ 2661408 w 3028189"/>
              <a:gd name="connsiteY7" fmla="*/ 1222552 h 1889379"/>
              <a:gd name="connsiteX8" fmla="*/ 2253035 w 3028189"/>
              <a:gd name="connsiteY8" fmla="*/ 1080510 h 1889379"/>
              <a:gd name="connsiteX9" fmla="*/ 2022216 w 3028189"/>
              <a:gd name="connsiteY9" fmla="*/ 1098265 h 1889379"/>
              <a:gd name="connsiteX10" fmla="*/ 1968949 w 3028189"/>
              <a:gd name="connsiteY10" fmla="*/ 1258063 h 1889379"/>
              <a:gd name="connsiteX11" fmla="*/ 2235279 w 3028189"/>
              <a:gd name="connsiteY11" fmla="*/ 1630924 h 1889379"/>
              <a:gd name="connsiteX12" fmla="*/ 2048849 w 3028189"/>
              <a:gd name="connsiteY12" fmla="*/ 1870621 h 1889379"/>
              <a:gd name="connsiteX13" fmla="*/ 889335 w 3028189"/>
              <a:gd name="connsiteY13" fmla="*/ 1779452 h 1889379"/>
              <a:gd name="connsiteX14" fmla="*/ 7975 w 3028189"/>
              <a:gd name="connsiteY14" fmla="*/ 1184525 h 1889379"/>
              <a:gd name="connsiteX0" fmla="*/ 15378 w 3035592"/>
              <a:gd name="connsiteY0" fmla="*/ 1191427 h 1896281"/>
              <a:gd name="connsiteX1" fmla="*/ 422760 w 3035592"/>
              <a:gd name="connsiteY1" fmla="*/ 306177 h 1896281"/>
              <a:gd name="connsiteX2" fmla="*/ 1420521 w 3035592"/>
              <a:gd name="connsiteY2" fmla="*/ 10573 h 1896281"/>
              <a:gd name="connsiteX3" fmla="*/ 2287071 w 3035592"/>
              <a:gd name="connsiteY3" fmla="*/ 119746 h 1896281"/>
              <a:gd name="connsiteX4" fmla="*/ 2935141 w 3035592"/>
              <a:gd name="connsiteY4" fmla="*/ 625772 h 1896281"/>
              <a:gd name="connsiteX5" fmla="*/ 3020972 w 3035592"/>
              <a:gd name="connsiteY5" fmla="*/ 1102649 h 1896281"/>
              <a:gd name="connsiteX6" fmla="*/ 2846364 w 3035592"/>
              <a:gd name="connsiteY6" fmla="*/ 1211699 h 1896281"/>
              <a:gd name="connsiteX7" fmla="*/ 2668811 w 3035592"/>
              <a:gd name="connsiteY7" fmla="*/ 1229454 h 1896281"/>
              <a:gd name="connsiteX8" fmla="*/ 2260438 w 3035592"/>
              <a:gd name="connsiteY8" fmla="*/ 1087412 h 1896281"/>
              <a:gd name="connsiteX9" fmla="*/ 2029619 w 3035592"/>
              <a:gd name="connsiteY9" fmla="*/ 1105167 h 1896281"/>
              <a:gd name="connsiteX10" fmla="*/ 1976352 w 3035592"/>
              <a:gd name="connsiteY10" fmla="*/ 1264965 h 1896281"/>
              <a:gd name="connsiteX11" fmla="*/ 2242682 w 3035592"/>
              <a:gd name="connsiteY11" fmla="*/ 1637826 h 1896281"/>
              <a:gd name="connsiteX12" fmla="*/ 2056252 w 3035592"/>
              <a:gd name="connsiteY12" fmla="*/ 1877523 h 1896281"/>
              <a:gd name="connsiteX13" fmla="*/ 896738 w 3035592"/>
              <a:gd name="connsiteY13" fmla="*/ 1786354 h 1896281"/>
              <a:gd name="connsiteX14" fmla="*/ 15378 w 3035592"/>
              <a:gd name="connsiteY14" fmla="*/ 1191427 h 1896281"/>
              <a:gd name="connsiteX0" fmla="*/ 17294 w 3001997"/>
              <a:gd name="connsiteY0" fmla="*/ 1076017 h 1900665"/>
              <a:gd name="connsiteX1" fmla="*/ 389165 w 3001997"/>
              <a:gd name="connsiteY1" fmla="*/ 306177 h 1900665"/>
              <a:gd name="connsiteX2" fmla="*/ 1386926 w 3001997"/>
              <a:gd name="connsiteY2" fmla="*/ 10573 h 1900665"/>
              <a:gd name="connsiteX3" fmla="*/ 2253476 w 3001997"/>
              <a:gd name="connsiteY3" fmla="*/ 119746 h 1900665"/>
              <a:gd name="connsiteX4" fmla="*/ 2901546 w 3001997"/>
              <a:gd name="connsiteY4" fmla="*/ 625772 h 1900665"/>
              <a:gd name="connsiteX5" fmla="*/ 2987377 w 3001997"/>
              <a:gd name="connsiteY5" fmla="*/ 1102649 h 1900665"/>
              <a:gd name="connsiteX6" fmla="*/ 2812769 w 3001997"/>
              <a:gd name="connsiteY6" fmla="*/ 1211699 h 1900665"/>
              <a:gd name="connsiteX7" fmla="*/ 2635216 w 3001997"/>
              <a:gd name="connsiteY7" fmla="*/ 1229454 h 1900665"/>
              <a:gd name="connsiteX8" fmla="*/ 2226843 w 3001997"/>
              <a:gd name="connsiteY8" fmla="*/ 1087412 h 1900665"/>
              <a:gd name="connsiteX9" fmla="*/ 1996024 w 3001997"/>
              <a:gd name="connsiteY9" fmla="*/ 1105167 h 1900665"/>
              <a:gd name="connsiteX10" fmla="*/ 1942757 w 3001997"/>
              <a:gd name="connsiteY10" fmla="*/ 1264965 h 1900665"/>
              <a:gd name="connsiteX11" fmla="*/ 2209087 w 3001997"/>
              <a:gd name="connsiteY11" fmla="*/ 1637826 h 1900665"/>
              <a:gd name="connsiteX12" fmla="*/ 2022657 w 3001997"/>
              <a:gd name="connsiteY12" fmla="*/ 1877523 h 1900665"/>
              <a:gd name="connsiteX13" fmla="*/ 863143 w 3001997"/>
              <a:gd name="connsiteY13" fmla="*/ 1786354 h 1900665"/>
              <a:gd name="connsiteX14" fmla="*/ 17294 w 3001997"/>
              <a:gd name="connsiteY14" fmla="*/ 1076017 h 1900665"/>
              <a:gd name="connsiteX0" fmla="*/ 17294 w 3001997"/>
              <a:gd name="connsiteY0" fmla="*/ 1076017 h 1900665"/>
              <a:gd name="connsiteX1" fmla="*/ 389165 w 3001997"/>
              <a:gd name="connsiteY1" fmla="*/ 306177 h 1900665"/>
              <a:gd name="connsiteX2" fmla="*/ 1386926 w 3001997"/>
              <a:gd name="connsiteY2" fmla="*/ 10573 h 1900665"/>
              <a:gd name="connsiteX3" fmla="*/ 2253476 w 3001997"/>
              <a:gd name="connsiteY3" fmla="*/ 119746 h 1900665"/>
              <a:gd name="connsiteX4" fmla="*/ 2901546 w 3001997"/>
              <a:gd name="connsiteY4" fmla="*/ 625772 h 1900665"/>
              <a:gd name="connsiteX5" fmla="*/ 2987377 w 3001997"/>
              <a:gd name="connsiteY5" fmla="*/ 1004995 h 1900665"/>
              <a:gd name="connsiteX6" fmla="*/ 2812769 w 3001997"/>
              <a:gd name="connsiteY6" fmla="*/ 1211699 h 1900665"/>
              <a:gd name="connsiteX7" fmla="*/ 2635216 w 3001997"/>
              <a:gd name="connsiteY7" fmla="*/ 1229454 h 1900665"/>
              <a:gd name="connsiteX8" fmla="*/ 2226843 w 3001997"/>
              <a:gd name="connsiteY8" fmla="*/ 1087412 h 1900665"/>
              <a:gd name="connsiteX9" fmla="*/ 1996024 w 3001997"/>
              <a:gd name="connsiteY9" fmla="*/ 1105167 h 1900665"/>
              <a:gd name="connsiteX10" fmla="*/ 1942757 w 3001997"/>
              <a:gd name="connsiteY10" fmla="*/ 1264965 h 1900665"/>
              <a:gd name="connsiteX11" fmla="*/ 2209087 w 3001997"/>
              <a:gd name="connsiteY11" fmla="*/ 1637826 h 1900665"/>
              <a:gd name="connsiteX12" fmla="*/ 2022657 w 3001997"/>
              <a:gd name="connsiteY12" fmla="*/ 1877523 h 1900665"/>
              <a:gd name="connsiteX13" fmla="*/ 863143 w 3001997"/>
              <a:gd name="connsiteY13" fmla="*/ 1786354 h 1900665"/>
              <a:gd name="connsiteX14" fmla="*/ 17294 w 3001997"/>
              <a:gd name="connsiteY14" fmla="*/ 1076017 h 1900665"/>
              <a:gd name="connsiteX0" fmla="*/ 17294 w 3001997"/>
              <a:gd name="connsiteY0" fmla="*/ 1076017 h 1900665"/>
              <a:gd name="connsiteX1" fmla="*/ 389165 w 3001997"/>
              <a:gd name="connsiteY1" fmla="*/ 306177 h 1900665"/>
              <a:gd name="connsiteX2" fmla="*/ 1386926 w 3001997"/>
              <a:gd name="connsiteY2" fmla="*/ 10573 h 1900665"/>
              <a:gd name="connsiteX3" fmla="*/ 2253476 w 3001997"/>
              <a:gd name="connsiteY3" fmla="*/ 119746 h 1900665"/>
              <a:gd name="connsiteX4" fmla="*/ 2901546 w 3001997"/>
              <a:gd name="connsiteY4" fmla="*/ 625772 h 1900665"/>
              <a:gd name="connsiteX5" fmla="*/ 2987377 w 3001997"/>
              <a:gd name="connsiteY5" fmla="*/ 1004995 h 1900665"/>
              <a:gd name="connsiteX6" fmla="*/ 2812769 w 3001997"/>
              <a:gd name="connsiteY6" fmla="*/ 1211699 h 1900665"/>
              <a:gd name="connsiteX7" fmla="*/ 2635216 w 3001997"/>
              <a:gd name="connsiteY7" fmla="*/ 1229454 h 1900665"/>
              <a:gd name="connsiteX8" fmla="*/ 2244599 w 3001997"/>
              <a:gd name="connsiteY8" fmla="*/ 1034146 h 1900665"/>
              <a:gd name="connsiteX9" fmla="*/ 1996024 w 3001997"/>
              <a:gd name="connsiteY9" fmla="*/ 1105167 h 1900665"/>
              <a:gd name="connsiteX10" fmla="*/ 1942757 w 3001997"/>
              <a:gd name="connsiteY10" fmla="*/ 1264965 h 1900665"/>
              <a:gd name="connsiteX11" fmla="*/ 2209087 w 3001997"/>
              <a:gd name="connsiteY11" fmla="*/ 1637826 h 1900665"/>
              <a:gd name="connsiteX12" fmla="*/ 2022657 w 3001997"/>
              <a:gd name="connsiteY12" fmla="*/ 1877523 h 1900665"/>
              <a:gd name="connsiteX13" fmla="*/ 863143 w 3001997"/>
              <a:gd name="connsiteY13" fmla="*/ 1786354 h 1900665"/>
              <a:gd name="connsiteX14" fmla="*/ 17294 w 3001997"/>
              <a:gd name="connsiteY14" fmla="*/ 1076017 h 1900665"/>
              <a:gd name="connsiteX0" fmla="*/ 17294 w 3001997"/>
              <a:gd name="connsiteY0" fmla="*/ 1076017 h 1900665"/>
              <a:gd name="connsiteX1" fmla="*/ 389165 w 3001997"/>
              <a:gd name="connsiteY1" fmla="*/ 306177 h 1900665"/>
              <a:gd name="connsiteX2" fmla="*/ 1386926 w 3001997"/>
              <a:gd name="connsiteY2" fmla="*/ 10573 h 1900665"/>
              <a:gd name="connsiteX3" fmla="*/ 2253476 w 3001997"/>
              <a:gd name="connsiteY3" fmla="*/ 119746 h 1900665"/>
              <a:gd name="connsiteX4" fmla="*/ 2901546 w 3001997"/>
              <a:gd name="connsiteY4" fmla="*/ 625772 h 1900665"/>
              <a:gd name="connsiteX5" fmla="*/ 2987377 w 3001997"/>
              <a:gd name="connsiteY5" fmla="*/ 1004995 h 1900665"/>
              <a:gd name="connsiteX6" fmla="*/ 2812769 w 3001997"/>
              <a:gd name="connsiteY6" fmla="*/ 1211699 h 1900665"/>
              <a:gd name="connsiteX7" fmla="*/ 2635216 w 3001997"/>
              <a:gd name="connsiteY7" fmla="*/ 1229454 h 1900665"/>
              <a:gd name="connsiteX8" fmla="*/ 2244599 w 3001997"/>
              <a:gd name="connsiteY8" fmla="*/ 1034146 h 1900665"/>
              <a:gd name="connsiteX9" fmla="*/ 2058168 w 3001997"/>
              <a:gd name="connsiteY9" fmla="*/ 1043024 h 1900665"/>
              <a:gd name="connsiteX10" fmla="*/ 1942757 w 3001997"/>
              <a:gd name="connsiteY10" fmla="*/ 1264965 h 1900665"/>
              <a:gd name="connsiteX11" fmla="*/ 2209087 w 3001997"/>
              <a:gd name="connsiteY11" fmla="*/ 1637826 h 1900665"/>
              <a:gd name="connsiteX12" fmla="*/ 2022657 w 3001997"/>
              <a:gd name="connsiteY12" fmla="*/ 1877523 h 1900665"/>
              <a:gd name="connsiteX13" fmla="*/ 863143 w 3001997"/>
              <a:gd name="connsiteY13" fmla="*/ 1786354 h 1900665"/>
              <a:gd name="connsiteX14" fmla="*/ 17294 w 3001997"/>
              <a:gd name="connsiteY14" fmla="*/ 1076017 h 1900665"/>
              <a:gd name="connsiteX0" fmla="*/ 17294 w 3001997"/>
              <a:gd name="connsiteY0" fmla="*/ 1076017 h 1900665"/>
              <a:gd name="connsiteX1" fmla="*/ 389165 w 3001997"/>
              <a:gd name="connsiteY1" fmla="*/ 306177 h 1900665"/>
              <a:gd name="connsiteX2" fmla="*/ 1386926 w 3001997"/>
              <a:gd name="connsiteY2" fmla="*/ 10573 h 1900665"/>
              <a:gd name="connsiteX3" fmla="*/ 2253476 w 3001997"/>
              <a:gd name="connsiteY3" fmla="*/ 119746 h 1900665"/>
              <a:gd name="connsiteX4" fmla="*/ 2901546 w 3001997"/>
              <a:gd name="connsiteY4" fmla="*/ 625772 h 1900665"/>
              <a:gd name="connsiteX5" fmla="*/ 2987377 w 3001997"/>
              <a:gd name="connsiteY5" fmla="*/ 1004995 h 1900665"/>
              <a:gd name="connsiteX6" fmla="*/ 2812769 w 3001997"/>
              <a:gd name="connsiteY6" fmla="*/ 1211699 h 1900665"/>
              <a:gd name="connsiteX7" fmla="*/ 2635216 w 3001997"/>
              <a:gd name="connsiteY7" fmla="*/ 1229454 h 1900665"/>
              <a:gd name="connsiteX8" fmla="*/ 2244599 w 3001997"/>
              <a:gd name="connsiteY8" fmla="*/ 1034146 h 1900665"/>
              <a:gd name="connsiteX9" fmla="*/ 2058168 w 3001997"/>
              <a:gd name="connsiteY9" fmla="*/ 1043024 h 1900665"/>
              <a:gd name="connsiteX10" fmla="*/ 1942757 w 3001997"/>
              <a:gd name="connsiteY10" fmla="*/ 1264965 h 1900665"/>
              <a:gd name="connsiteX11" fmla="*/ 2386641 w 3001997"/>
              <a:gd name="connsiteY11" fmla="*/ 1584560 h 1900665"/>
              <a:gd name="connsiteX12" fmla="*/ 2022657 w 3001997"/>
              <a:gd name="connsiteY12" fmla="*/ 1877523 h 1900665"/>
              <a:gd name="connsiteX13" fmla="*/ 863143 w 3001997"/>
              <a:gd name="connsiteY13" fmla="*/ 1786354 h 1900665"/>
              <a:gd name="connsiteX14" fmla="*/ 17294 w 3001997"/>
              <a:gd name="connsiteY14" fmla="*/ 1076017 h 1900665"/>
              <a:gd name="connsiteX0" fmla="*/ 17294 w 3001997"/>
              <a:gd name="connsiteY0" fmla="*/ 1076017 h 1900665"/>
              <a:gd name="connsiteX1" fmla="*/ 389165 w 3001997"/>
              <a:gd name="connsiteY1" fmla="*/ 306177 h 1900665"/>
              <a:gd name="connsiteX2" fmla="*/ 1386926 w 3001997"/>
              <a:gd name="connsiteY2" fmla="*/ 10573 h 1900665"/>
              <a:gd name="connsiteX3" fmla="*/ 2253476 w 3001997"/>
              <a:gd name="connsiteY3" fmla="*/ 119746 h 1900665"/>
              <a:gd name="connsiteX4" fmla="*/ 2901546 w 3001997"/>
              <a:gd name="connsiteY4" fmla="*/ 625772 h 1900665"/>
              <a:gd name="connsiteX5" fmla="*/ 2987377 w 3001997"/>
              <a:gd name="connsiteY5" fmla="*/ 1004995 h 1900665"/>
              <a:gd name="connsiteX6" fmla="*/ 2812769 w 3001997"/>
              <a:gd name="connsiteY6" fmla="*/ 1211699 h 1900665"/>
              <a:gd name="connsiteX7" fmla="*/ 2635216 w 3001997"/>
              <a:gd name="connsiteY7" fmla="*/ 1229454 h 1900665"/>
              <a:gd name="connsiteX8" fmla="*/ 2244599 w 3001997"/>
              <a:gd name="connsiteY8" fmla="*/ 1034146 h 1900665"/>
              <a:gd name="connsiteX9" fmla="*/ 2058168 w 3001997"/>
              <a:gd name="connsiteY9" fmla="*/ 1043024 h 1900665"/>
              <a:gd name="connsiteX10" fmla="*/ 1942757 w 3001997"/>
              <a:gd name="connsiteY10" fmla="*/ 1264965 h 1900665"/>
              <a:gd name="connsiteX11" fmla="*/ 2306742 w 3001997"/>
              <a:gd name="connsiteY11" fmla="*/ 1637826 h 1900665"/>
              <a:gd name="connsiteX12" fmla="*/ 2022657 w 3001997"/>
              <a:gd name="connsiteY12" fmla="*/ 1877523 h 1900665"/>
              <a:gd name="connsiteX13" fmla="*/ 863143 w 3001997"/>
              <a:gd name="connsiteY13" fmla="*/ 1786354 h 1900665"/>
              <a:gd name="connsiteX14" fmla="*/ 17294 w 3001997"/>
              <a:gd name="connsiteY14" fmla="*/ 1076017 h 1900665"/>
              <a:gd name="connsiteX0" fmla="*/ 17294 w 3001997"/>
              <a:gd name="connsiteY0" fmla="*/ 1076017 h 1900665"/>
              <a:gd name="connsiteX1" fmla="*/ 389165 w 3001997"/>
              <a:gd name="connsiteY1" fmla="*/ 306177 h 1900665"/>
              <a:gd name="connsiteX2" fmla="*/ 1386926 w 3001997"/>
              <a:gd name="connsiteY2" fmla="*/ 10573 h 1900665"/>
              <a:gd name="connsiteX3" fmla="*/ 2253476 w 3001997"/>
              <a:gd name="connsiteY3" fmla="*/ 119746 h 1900665"/>
              <a:gd name="connsiteX4" fmla="*/ 2901546 w 3001997"/>
              <a:gd name="connsiteY4" fmla="*/ 625772 h 1900665"/>
              <a:gd name="connsiteX5" fmla="*/ 2987377 w 3001997"/>
              <a:gd name="connsiteY5" fmla="*/ 1004995 h 1900665"/>
              <a:gd name="connsiteX6" fmla="*/ 2812769 w 3001997"/>
              <a:gd name="connsiteY6" fmla="*/ 1211699 h 1900665"/>
              <a:gd name="connsiteX7" fmla="*/ 2635216 w 3001997"/>
              <a:gd name="connsiteY7" fmla="*/ 1229454 h 1900665"/>
              <a:gd name="connsiteX8" fmla="*/ 2244599 w 3001997"/>
              <a:gd name="connsiteY8" fmla="*/ 1034146 h 1900665"/>
              <a:gd name="connsiteX9" fmla="*/ 2058168 w 3001997"/>
              <a:gd name="connsiteY9" fmla="*/ 1043024 h 1900665"/>
              <a:gd name="connsiteX10" fmla="*/ 1942757 w 3001997"/>
              <a:gd name="connsiteY10" fmla="*/ 1264965 h 1900665"/>
              <a:gd name="connsiteX11" fmla="*/ 2244599 w 3001997"/>
              <a:gd name="connsiteY11" fmla="*/ 1646704 h 1900665"/>
              <a:gd name="connsiteX12" fmla="*/ 2022657 w 3001997"/>
              <a:gd name="connsiteY12" fmla="*/ 1877523 h 1900665"/>
              <a:gd name="connsiteX13" fmla="*/ 863143 w 3001997"/>
              <a:gd name="connsiteY13" fmla="*/ 1786354 h 1900665"/>
              <a:gd name="connsiteX14" fmla="*/ 17294 w 3001997"/>
              <a:gd name="connsiteY14" fmla="*/ 1076017 h 190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1997" h="1900665">
                <a:moveTo>
                  <a:pt x="17294" y="1076017"/>
                </a:moveTo>
                <a:cubicBezTo>
                  <a:pt x="-61702" y="829321"/>
                  <a:pt x="141658" y="457118"/>
                  <a:pt x="389165" y="306177"/>
                </a:cubicBezTo>
                <a:cubicBezTo>
                  <a:pt x="636672" y="155236"/>
                  <a:pt x="1076208" y="41645"/>
                  <a:pt x="1386926" y="10573"/>
                </a:cubicBezTo>
                <a:cubicBezTo>
                  <a:pt x="1697644" y="-20499"/>
                  <a:pt x="2001039" y="17213"/>
                  <a:pt x="2253476" y="119746"/>
                </a:cubicBezTo>
                <a:cubicBezTo>
                  <a:pt x="2505913" y="222279"/>
                  <a:pt x="2770352" y="479710"/>
                  <a:pt x="2901546" y="625772"/>
                </a:cubicBezTo>
                <a:cubicBezTo>
                  <a:pt x="3032740" y="771834"/>
                  <a:pt x="3003653" y="917698"/>
                  <a:pt x="2987377" y="1004995"/>
                </a:cubicBezTo>
                <a:cubicBezTo>
                  <a:pt x="2971101" y="1092292"/>
                  <a:pt x="2869983" y="1202402"/>
                  <a:pt x="2812769" y="1211699"/>
                </a:cubicBezTo>
                <a:cubicBezTo>
                  <a:pt x="2755555" y="1220996"/>
                  <a:pt x="2729911" y="1238332"/>
                  <a:pt x="2635216" y="1229454"/>
                </a:cubicBezTo>
                <a:cubicBezTo>
                  <a:pt x="2540521" y="1220576"/>
                  <a:pt x="2346692" y="1050422"/>
                  <a:pt x="2244599" y="1034146"/>
                </a:cubicBezTo>
                <a:cubicBezTo>
                  <a:pt x="2142506" y="1017870"/>
                  <a:pt x="2108475" y="1025269"/>
                  <a:pt x="2058168" y="1043024"/>
                </a:cubicBezTo>
                <a:cubicBezTo>
                  <a:pt x="2007861" y="1060779"/>
                  <a:pt x="1911685" y="1180627"/>
                  <a:pt x="1942757" y="1264965"/>
                </a:cubicBezTo>
                <a:cubicBezTo>
                  <a:pt x="1973829" y="1349303"/>
                  <a:pt x="2237201" y="1562366"/>
                  <a:pt x="2244599" y="1646704"/>
                </a:cubicBezTo>
                <a:cubicBezTo>
                  <a:pt x="2251997" y="1731042"/>
                  <a:pt x="2161164" y="1839452"/>
                  <a:pt x="2022657" y="1877523"/>
                </a:cubicBezTo>
                <a:cubicBezTo>
                  <a:pt x="1884151" y="1915594"/>
                  <a:pt x="1197370" y="1919938"/>
                  <a:pt x="863143" y="1786354"/>
                </a:cubicBezTo>
                <a:cubicBezTo>
                  <a:pt x="528916" y="1652770"/>
                  <a:pt x="96290" y="1322713"/>
                  <a:pt x="17294" y="1076017"/>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雲形吹き出し 65"/>
          <p:cNvSpPr/>
          <p:nvPr/>
        </p:nvSpPr>
        <p:spPr>
          <a:xfrm>
            <a:off x="782981" y="1556792"/>
            <a:ext cx="4680520" cy="2808312"/>
          </a:xfrm>
          <a:prstGeom prst="cloudCallout">
            <a:avLst>
              <a:gd name="adj1" fmla="val -30317"/>
              <a:gd name="adj2" fmla="val 51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294" name="テキスト ボックス 293"/>
              <p:cNvSpPr txBox="1"/>
              <p:nvPr/>
            </p:nvSpPr>
            <p:spPr>
              <a:xfrm>
                <a:off x="5052417" y="1628800"/>
                <a:ext cx="1391791" cy="716093"/>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m:t>
                      </m:r>
                      <m:f>
                        <m:fPr>
                          <m:ctrlPr>
                            <a:rPr lang="en-US" i="1" smtClean="0">
                              <a:latin typeface="Cambria Math" panose="02040503050406030204" pitchFamily="18" charset="0"/>
                            </a:rPr>
                          </m:ctrlPr>
                        </m:fPr>
                        <m:num>
                          <m:sSup>
                            <m:sSupPr>
                              <m:ctrlPr>
                                <a:rPr lang="en-US" altLang="ja-JP" i="1" smtClean="0">
                                  <a:latin typeface="Cambria Math" panose="02040503050406030204" pitchFamily="18" charset="0"/>
                                  <a:ea typeface="Cambria Math"/>
                                </a:rPr>
                              </m:ctrlPr>
                            </m:sSupPr>
                            <m:e>
                              <m:r>
                                <a:rPr lang="en-US" altLang="ja-JP" i="1">
                                  <a:latin typeface="Cambria Math"/>
                                  <a:ea typeface="Cambria Math"/>
                                </a:rPr>
                                <m:t>𝜏</m:t>
                              </m:r>
                            </m:e>
                            <m:sup>
                              <m:r>
                                <a:rPr lang="ja-JP" altLang="en-US" i="1" smtClean="0">
                                  <a:latin typeface="Cambria Math"/>
                                  <a:ea typeface="Cambria Math"/>
                                </a:rPr>
                                <m:t>𝛼</m:t>
                              </m:r>
                            </m:sup>
                          </m:sSup>
                          <m:sSup>
                            <m:sSupPr>
                              <m:ctrlPr>
                                <a:rPr lang="en-US" altLang="ja-JP" i="1" smtClean="0">
                                  <a:latin typeface="Cambria Math" panose="02040503050406030204" pitchFamily="18" charset="0"/>
                                  <a:ea typeface="Cambria Math"/>
                                </a:rPr>
                              </m:ctrlPr>
                            </m:sSupPr>
                            <m:e>
                              <m:r>
                                <m:rPr>
                                  <m:nor/>
                                </m:rPr>
                                <a:rPr lang="en-US" altLang="ja-JP" i="1" dirty="0">
                                  <a:latin typeface="Symbol" panose="05050102010706020507" pitchFamily="18" charset="2"/>
                                </a:rPr>
                                <m:t>h</m:t>
                              </m:r>
                            </m:e>
                            <m:sup>
                              <m:r>
                                <a:rPr lang="ja-JP" altLang="en-US" i="1" smtClean="0">
                                  <a:latin typeface="Cambria Math"/>
                                  <a:ea typeface="Cambria Math"/>
                                </a:rPr>
                                <m:t>𝛽</m:t>
                              </m:r>
                            </m:sup>
                          </m:sSup>
                        </m:num>
                        <m:den>
                          <m:nary>
                            <m:naryPr>
                              <m:chr m:val="∑"/>
                              <m:subHide m:val="on"/>
                              <m:supHide m:val="on"/>
                              <m:ctrlPr>
                                <a:rPr lang="en-US" i="1" smtClean="0">
                                  <a:latin typeface="Cambria Math" panose="02040503050406030204" pitchFamily="18" charset="0"/>
                                </a:rPr>
                              </m:ctrlPr>
                            </m:naryPr>
                            <m:sub/>
                            <m:sup/>
                            <m:e>
                              <m:sSup>
                                <m:sSupPr>
                                  <m:ctrlPr>
                                    <a:rPr lang="en-US" altLang="ja-JP" i="1">
                                      <a:latin typeface="Cambria Math" panose="02040503050406030204" pitchFamily="18" charset="0"/>
                                      <a:ea typeface="Cambria Math"/>
                                    </a:rPr>
                                  </m:ctrlPr>
                                </m:sSupPr>
                                <m:e>
                                  <m:r>
                                    <a:rPr lang="en-US" altLang="ja-JP" i="1">
                                      <a:latin typeface="Cambria Math"/>
                                      <a:ea typeface="Cambria Math"/>
                                    </a:rPr>
                                    <m:t>𝜏</m:t>
                                  </m:r>
                                </m:e>
                                <m:sup>
                                  <m:r>
                                    <a:rPr lang="ja-JP" altLang="en-US" i="1">
                                      <a:latin typeface="Cambria Math"/>
                                      <a:ea typeface="Cambria Math"/>
                                    </a:rPr>
                                    <m:t>𝛼</m:t>
                                  </m:r>
                                </m:sup>
                              </m:sSup>
                              <m:sSup>
                                <m:sSupPr>
                                  <m:ctrlPr>
                                    <a:rPr lang="en-US" altLang="ja-JP" i="1">
                                      <a:latin typeface="Cambria Math" panose="02040503050406030204" pitchFamily="18" charset="0"/>
                                      <a:ea typeface="Cambria Math"/>
                                    </a:rPr>
                                  </m:ctrlPr>
                                </m:sSupPr>
                                <m:e>
                                  <m:r>
                                    <m:rPr>
                                      <m:nor/>
                                    </m:rPr>
                                    <a:rPr lang="en-US" altLang="ja-JP" i="1" dirty="0">
                                      <a:latin typeface="Symbol" panose="05050102010706020507" pitchFamily="18" charset="2"/>
                                    </a:rPr>
                                    <m:t>h</m:t>
                                  </m:r>
                                </m:e>
                                <m:sup>
                                  <m:r>
                                    <a:rPr lang="ja-JP" altLang="en-US" i="1">
                                      <a:latin typeface="Cambria Math"/>
                                      <a:ea typeface="Cambria Math"/>
                                    </a:rPr>
                                    <m:t>𝛽</m:t>
                                  </m:r>
                                </m:sup>
                              </m:sSup>
                            </m:e>
                          </m:nary>
                        </m:den>
                      </m:f>
                    </m:oMath>
                  </m:oMathPara>
                </a14:m>
                <a:endParaRPr lang="en-US" dirty="0">
                  <a:latin typeface="Symbol" panose="05050102010706020507" pitchFamily="18" charset="2"/>
                </a:endParaRPr>
              </a:p>
            </p:txBody>
          </p:sp>
        </mc:Choice>
        <mc:Fallback xmlns="">
          <p:sp>
            <p:nvSpPr>
              <p:cNvPr id="294" name="テキスト ボックス 293"/>
              <p:cNvSpPr txBox="1">
                <a:spLocks noRot="1" noChangeAspect="1" noMove="1" noResize="1" noEditPoints="1" noAdjustHandles="1" noChangeArrowheads="1" noChangeShapeType="1" noTextEdit="1"/>
              </p:cNvSpPr>
              <p:nvPr/>
            </p:nvSpPr>
            <p:spPr>
              <a:xfrm>
                <a:off x="5052417" y="1628800"/>
                <a:ext cx="1391791" cy="716093"/>
              </a:xfrm>
              <a:prstGeom prst="rect">
                <a:avLst/>
              </a:prstGeom>
              <a:blipFill rotWithShape="1">
                <a:blip r:embed="rId3"/>
                <a:stretch>
                  <a:fillRect/>
                </a:stretch>
              </a:blipFill>
              <a:ln/>
            </p:spPr>
            <p:txBody>
              <a:bodyPr/>
              <a:lstStyle/>
              <a:p>
                <a:r>
                  <a:rPr lang="ja-JP" altLang="en-US">
                    <a:noFill/>
                  </a:rPr>
                  <a:t> </a:t>
                </a:r>
              </a:p>
            </p:txBody>
          </p:sp>
        </mc:Fallback>
      </mc:AlternateContent>
      <p:sp>
        <p:nvSpPr>
          <p:cNvPr id="6" name="円/楕円 5"/>
          <p:cNvSpPr/>
          <p:nvPr/>
        </p:nvSpPr>
        <p:spPr>
          <a:xfrm rot="20116284">
            <a:off x="1384552" y="4423091"/>
            <a:ext cx="468052" cy="1044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0" name="角丸四角形 259"/>
          <p:cNvSpPr/>
          <p:nvPr/>
        </p:nvSpPr>
        <p:spPr>
          <a:xfrm>
            <a:off x="5914512" y="4495654"/>
            <a:ext cx="2977968" cy="195768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雲形吹き出し 131"/>
          <p:cNvSpPr/>
          <p:nvPr/>
        </p:nvSpPr>
        <p:spPr>
          <a:xfrm>
            <a:off x="1707104" y="4812932"/>
            <a:ext cx="1952868" cy="1404000"/>
          </a:xfrm>
          <a:prstGeom prst="cloudCallout">
            <a:avLst>
              <a:gd name="adj1" fmla="val -31743"/>
              <a:gd name="adj2" fmla="val 536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ctr"/>
            <a:r>
              <a:rPr kumimoji="1" lang="en-US" altLang="ja-JP" dirty="0" smtClean="0"/>
              <a:t>Ant System (AS)</a:t>
            </a:r>
            <a:endParaRPr kumimoji="1" lang="ja-JP" altLang="en-US" dirty="0"/>
          </a:p>
        </p:txBody>
      </p:sp>
      <p:sp>
        <p:nvSpPr>
          <p:cNvPr id="4" name="円/楕円 3"/>
          <p:cNvSpPr/>
          <p:nvPr/>
        </p:nvSpPr>
        <p:spPr>
          <a:xfrm rot="2000522">
            <a:off x="755576" y="3988119"/>
            <a:ext cx="576064"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円/楕円 4"/>
          <p:cNvSpPr/>
          <p:nvPr/>
        </p:nvSpPr>
        <p:spPr>
          <a:xfrm>
            <a:off x="1099334" y="4322320"/>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8" name="直線コネクタ 7"/>
          <p:cNvCxnSpPr>
            <a:stCxn id="4" idx="1"/>
          </p:cNvCxnSpPr>
          <p:nvPr/>
        </p:nvCxnSpPr>
        <p:spPr>
          <a:xfrm flipH="1" flipV="1">
            <a:off x="700847" y="3772095"/>
            <a:ext cx="256573" cy="192495"/>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stCxn id="4" idx="1"/>
          </p:cNvCxnSpPr>
          <p:nvPr/>
        </p:nvCxnSpPr>
        <p:spPr>
          <a:xfrm flipH="1" flipV="1">
            <a:off x="700847" y="3556071"/>
            <a:ext cx="256573" cy="40851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p:cNvCxnSpPr/>
          <p:nvPr/>
        </p:nvCxnSpPr>
        <p:spPr>
          <a:xfrm flipH="1">
            <a:off x="467544" y="3774679"/>
            <a:ext cx="233302" cy="218608"/>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H="1">
            <a:off x="548191" y="3556071"/>
            <a:ext cx="152655" cy="216024"/>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a:stCxn id="5" idx="2"/>
          </p:cNvCxnSpPr>
          <p:nvPr/>
        </p:nvCxnSpPr>
        <p:spPr>
          <a:xfrm flipH="1">
            <a:off x="700846" y="4502340"/>
            <a:ext cx="398488"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flipH="1">
            <a:off x="467544" y="4502340"/>
            <a:ext cx="233302" cy="133851"/>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5" idx="2"/>
          </p:cNvCxnSpPr>
          <p:nvPr/>
        </p:nvCxnSpPr>
        <p:spPr>
          <a:xfrm flipH="1">
            <a:off x="900090" y="4502340"/>
            <a:ext cx="199244" cy="133851"/>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H="1">
            <a:off x="800893" y="4636191"/>
            <a:ext cx="100048" cy="144016"/>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a:stCxn id="5" idx="2"/>
          </p:cNvCxnSpPr>
          <p:nvPr/>
        </p:nvCxnSpPr>
        <p:spPr>
          <a:xfrm flipH="1">
            <a:off x="624518" y="4502340"/>
            <a:ext cx="474816" cy="20585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flipH="1">
            <a:off x="584195" y="4706955"/>
            <a:ext cx="40323" cy="262789"/>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a:stCxn id="5" idx="2"/>
          </p:cNvCxnSpPr>
          <p:nvPr/>
        </p:nvCxnSpPr>
        <p:spPr>
          <a:xfrm flipH="1">
            <a:off x="1043608" y="4502340"/>
            <a:ext cx="55726" cy="205859"/>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a:off x="1043608" y="4708199"/>
            <a:ext cx="0" cy="144016"/>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p:cNvCxnSpPr>
            <a:stCxn id="5" idx="3"/>
          </p:cNvCxnSpPr>
          <p:nvPr/>
        </p:nvCxnSpPr>
        <p:spPr>
          <a:xfrm flipH="1">
            <a:off x="800893" y="4629633"/>
            <a:ext cx="351168" cy="366598"/>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a:off x="800893" y="4996231"/>
            <a:ext cx="61033" cy="288032"/>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a:stCxn id="5" idx="3"/>
          </p:cNvCxnSpPr>
          <p:nvPr/>
        </p:nvCxnSpPr>
        <p:spPr>
          <a:xfrm flipH="1">
            <a:off x="1099334" y="4629633"/>
            <a:ext cx="52727" cy="222582"/>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a:off x="1099334" y="4852215"/>
            <a:ext cx="52727" cy="117529"/>
          </a:xfrm>
          <a:prstGeom prst="line">
            <a:avLst/>
          </a:prstGeom>
        </p:spPr>
        <p:style>
          <a:lnRef idx="1">
            <a:schemeClr val="dk1"/>
          </a:lnRef>
          <a:fillRef idx="0">
            <a:schemeClr val="dk1"/>
          </a:fillRef>
          <a:effectRef idx="0">
            <a:schemeClr val="dk1"/>
          </a:effectRef>
          <a:fontRef idx="minor">
            <a:schemeClr val="tx1"/>
          </a:fontRef>
        </p:style>
      </p:cxnSp>
      <p:sp>
        <p:nvSpPr>
          <p:cNvPr id="42" name="円/楕円 41"/>
          <p:cNvSpPr/>
          <p:nvPr/>
        </p:nvSpPr>
        <p:spPr>
          <a:xfrm>
            <a:off x="2754000" y="1742400"/>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円/楕円 43"/>
          <p:cNvSpPr/>
          <p:nvPr/>
        </p:nvSpPr>
        <p:spPr>
          <a:xfrm>
            <a:off x="1674000" y="2682000"/>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円/楕円 44"/>
          <p:cNvSpPr/>
          <p:nvPr/>
        </p:nvSpPr>
        <p:spPr>
          <a:xfrm>
            <a:off x="2250000" y="3546000"/>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円/楕円 45"/>
          <p:cNvSpPr/>
          <p:nvPr/>
        </p:nvSpPr>
        <p:spPr>
          <a:xfrm>
            <a:off x="3816000" y="2682000"/>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円/楕円 46"/>
          <p:cNvSpPr/>
          <p:nvPr/>
        </p:nvSpPr>
        <p:spPr>
          <a:xfrm>
            <a:off x="3247200" y="3546000"/>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9" name="直線コネクタ 48"/>
          <p:cNvCxnSpPr>
            <a:stCxn id="42" idx="2"/>
            <a:endCxn id="44" idx="7"/>
          </p:cNvCxnSpPr>
          <p:nvPr/>
        </p:nvCxnSpPr>
        <p:spPr>
          <a:xfrm flipH="1">
            <a:off x="2088827" y="1985400"/>
            <a:ext cx="665173" cy="767773"/>
          </a:xfrm>
          <a:prstGeom prst="line">
            <a:avLst/>
          </a:prstGeom>
          <a:ln w="25400"/>
        </p:spPr>
        <p:style>
          <a:lnRef idx="1">
            <a:schemeClr val="dk1"/>
          </a:lnRef>
          <a:fillRef idx="0">
            <a:schemeClr val="dk1"/>
          </a:fillRef>
          <a:effectRef idx="0">
            <a:schemeClr val="dk1"/>
          </a:effectRef>
          <a:fontRef idx="minor">
            <a:schemeClr val="tx1"/>
          </a:fontRef>
        </p:style>
      </p:cxnSp>
      <p:cxnSp>
        <p:nvCxnSpPr>
          <p:cNvPr id="51" name="直線コネクタ 50"/>
          <p:cNvCxnSpPr>
            <a:stCxn id="44" idx="4"/>
            <a:endCxn id="45" idx="1"/>
          </p:cNvCxnSpPr>
          <p:nvPr/>
        </p:nvCxnSpPr>
        <p:spPr>
          <a:xfrm>
            <a:off x="1917000" y="3168000"/>
            <a:ext cx="404173" cy="449173"/>
          </a:xfrm>
          <a:prstGeom prst="line">
            <a:avLst/>
          </a:prstGeom>
          <a:ln w="25400"/>
        </p:spPr>
        <p:style>
          <a:lnRef idx="1">
            <a:schemeClr val="dk1"/>
          </a:lnRef>
          <a:fillRef idx="0">
            <a:schemeClr val="dk1"/>
          </a:fillRef>
          <a:effectRef idx="0">
            <a:schemeClr val="dk1"/>
          </a:effectRef>
          <a:fontRef idx="minor">
            <a:schemeClr val="tx1"/>
          </a:fontRef>
        </p:style>
      </p:cxnSp>
      <p:cxnSp>
        <p:nvCxnSpPr>
          <p:cNvPr id="53" name="直線コネクタ 52"/>
          <p:cNvCxnSpPr>
            <a:stCxn id="42" idx="6"/>
            <a:endCxn id="46" idx="1"/>
          </p:cNvCxnSpPr>
          <p:nvPr/>
        </p:nvCxnSpPr>
        <p:spPr>
          <a:xfrm>
            <a:off x="3240000" y="1985400"/>
            <a:ext cx="647173" cy="767773"/>
          </a:xfrm>
          <a:prstGeom prst="line">
            <a:avLst/>
          </a:prstGeom>
          <a:ln w="25400"/>
        </p:spPr>
        <p:style>
          <a:lnRef idx="1">
            <a:schemeClr val="dk1"/>
          </a:lnRef>
          <a:fillRef idx="0">
            <a:schemeClr val="dk1"/>
          </a:fillRef>
          <a:effectRef idx="0">
            <a:schemeClr val="dk1"/>
          </a:effectRef>
          <a:fontRef idx="minor">
            <a:schemeClr val="tx1"/>
          </a:fontRef>
        </p:style>
      </p:cxnSp>
      <p:cxnSp>
        <p:nvCxnSpPr>
          <p:cNvPr id="55" name="直線コネクタ 54"/>
          <p:cNvCxnSpPr>
            <a:stCxn id="46" idx="4"/>
            <a:endCxn id="47" idx="7"/>
          </p:cNvCxnSpPr>
          <p:nvPr/>
        </p:nvCxnSpPr>
        <p:spPr>
          <a:xfrm flipH="1">
            <a:off x="3662027" y="3168000"/>
            <a:ext cx="396973" cy="449173"/>
          </a:xfrm>
          <a:prstGeom prst="line">
            <a:avLst/>
          </a:prstGeom>
          <a:ln w="25400"/>
        </p:spPr>
        <p:style>
          <a:lnRef idx="1">
            <a:schemeClr val="dk1"/>
          </a:lnRef>
          <a:fillRef idx="0">
            <a:schemeClr val="dk1"/>
          </a:fillRef>
          <a:effectRef idx="0">
            <a:schemeClr val="dk1"/>
          </a:effectRef>
          <a:fontRef idx="minor">
            <a:schemeClr val="tx1"/>
          </a:fontRef>
        </p:style>
      </p:cxnSp>
      <p:cxnSp>
        <p:nvCxnSpPr>
          <p:cNvPr id="57" name="直線コネクタ 56"/>
          <p:cNvCxnSpPr>
            <a:stCxn id="47" idx="2"/>
            <a:endCxn id="45" idx="6"/>
          </p:cNvCxnSpPr>
          <p:nvPr/>
        </p:nvCxnSpPr>
        <p:spPr>
          <a:xfrm flipH="1">
            <a:off x="2736000" y="3789000"/>
            <a:ext cx="5112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59" name="直線コネクタ 58"/>
          <p:cNvCxnSpPr>
            <a:stCxn id="44" idx="6"/>
            <a:endCxn id="46" idx="2"/>
          </p:cNvCxnSpPr>
          <p:nvPr/>
        </p:nvCxnSpPr>
        <p:spPr>
          <a:xfrm>
            <a:off x="2160000" y="2925000"/>
            <a:ext cx="1656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1" name="直線コネクタ 60"/>
          <p:cNvCxnSpPr>
            <a:stCxn id="42" idx="3"/>
            <a:endCxn id="45" idx="0"/>
          </p:cNvCxnSpPr>
          <p:nvPr/>
        </p:nvCxnSpPr>
        <p:spPr>
          <a:xfrm flipH="1">
            <a:off x="2493000" y="2157227"/>
            <a:ext cx="332173" cy="1388773"/>
          </a:xfrm>
          <a:prstGeom prst="line">
            <a:avLst/>
          </a:prstGeom>
          <a:ln w="25400"/>
        </p:spPr>
        <p:style>
          <a:lnRef idx="1">
            <a:schemeClr val="dk1"/>
          </a:lnRef>
          <a:fillRef idx="0">
            <a:schemeClr val="dk1"/>
          </a:fillRef>
          <a:effectRef idx="0">
            <a:schemeClr val="dk1"/>
          </a:effectRef>
          <a:fontRef idx="minor">
            <a:schemeClr val="tx1"/>
          </a:fontRef>
        </p:style>
      </p:cxnSp>
      <p:cxnSp>
        <p:nvCxnSpPr>
          <p:cNvPr id="65" name="直線コネクタ 64"/>
          <p:cNvCxnSpPr>
            <a:stCxn id="42" idx="5"/>
            <a:endCxn id="47" idx="0"/>
          </p:cNvCxnSpPr>
          <p:nvPr/>
        </p:nvCxnSpPr>
        <p:spPr>
          <a:xfrm>
            <a:off x="3168827" y="2157227"/>
            <a:ext cx="321373" cy="1388773"/>
          </a:xfrm>
          <a:prstGeom prst="line">
            <a:avLst/>
          </a:prstGeom>
          <a:ln w="25400"/>
        </p:spPr>
        <p:style>
          <a:lnRef idx="1">
            <a:schemeClr val="dk1"/>
          </a:lnRef>
          <a:fillRef idx="0">
            <a:schemeClr val="dk1"/>
          </a:fillRef>
          <a:effectRef idx="0">
            <a:schemeClr val="dk1"/>
          </a:effectRef>
          <a:fontRef idx="minor">
            <a:schemeClr val="tx1"/>
          </a:fontRef>
        </p:style>
      </p:cxnSp>
      <p:sp>
        <p:nvSpPr>
          <p:cNvPr id="69" name="円/楕円 68"/>
          <p:cNvSpPr/>
          <p:nvPr/>
        </p:nvSpPr>
        <p:spPr>
          <a:xfrm>
            <a:off x="6310556" y="2496135"/>
            <a:ext cx="504056" cy="504056"/>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円/楕円 69"/>
          <p:cNvSpPr/>
          <p:nvPr/>
        </p:nvSpPr>
        <p:spPr>
          <a:xfrm>
            <a:off x="7562457" y="1942227"/>
            <a:ext cx="504056" cy="504056"/>
          </a:xfrm>
          <a:prstGeom prst="ellipse">
            <a:avLst/>
          </a:prstGeom>
          <a:solidFill>
            <a:srgbClr val="0070C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円/楕円 70"/>
          <p:cNvSpPr/>
          <p:nvPr/>
        </p:nvSpPr>
        <p:spPr>
          <a:xfrm>
            <a:off x="6817104" y="2035270"/>
            <a:ext cx="504056" cy="504056"/>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円/楕円 73"/>
          <p:cNvSpPr/>
          <p:nvPr/>
        </p:nvSpPr>
        <p:spPr>
          <a:xfrm>
            <a:off x="6817104" y="2035270"/>
            <a:ext cx="504056" cy="504056"/>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円/楕円 74"/>
          <p:cNvSpPr/>
          <p:nvPr/>
        </p:nvSpPr>
        <p:spPr>
          <a:xfrm>
            <a:off x="6817104" y="2035270"/>
            <a:ext cx="504056" cy="504056"/>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円/楕円 75"/>
          <p:cNvSpPr/>
          <p:nvPr/>
        </p:nvSpPr>
        <p:spPr>
          <a:xfrm>
            <a:off x="6817104" y="2035270"/>
            <a:ext cx="504056" cy="504056"/>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円/楕円 76"/>
          <p:cNvSpPr/>
          <p:nvPr/>
        </p:nvSpPr>
        <p:spPr>
          <a:xfrm>
            <a:off x="6310556" y="2496135"/>
            <a:ext cx="504056" cy="504056"/>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円/楕円 77"/>
          <p:cNvSpPr/>
          <p:nvPr/>
        </p:nvSpPr>
        <p:spPr>
          <a:xfrm>
            <a:off x="7562457" y="1942227"/>
            <a:ext cx="504056" cy="504056"/>
          </a:xfrm>
          <a:prstGeom prst="ellipse">
            <a:avLst/>
          </a:prstGeom>
          <a:solidFill>
            <a:srgbClr val="0070C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9" name="テキスト ボックス 78"/>
              <p:cNvSpPr txBox="1"/>
              <p:nvPr/>
            </p:nvSpPr>
            <p:spPr>
              <a:xfrm>
                <a:off x="2257376" y="1579419"/>
                <a:ext cx="6505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1</m:t>
                          </m:r>
                        </m:sub>
                      </m:sSub>
                    </m:oMath>
                  </m:oMathPara>
                </a14:m>
                <a:endParaRPr kumimoji="1" lang="ja-JP" altLang="en-US" sz="24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2257376" y="1579419"/>
                <a:ext cx="650563" cy="461665"/>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1459374" y="2215495"/>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2</m:t>
                          </m:r>
                        </m:sub>
                      </m:sSub>
                    </m:oMath>
                  </m:oMathPara>
                </a14:m>
                <a:endParaRPr kumimoji="1" lang="ja-JP" altLang="en-US" sz="24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1459374" y="2215495"/>
                <a:ext cx="657680" cy="461665"/>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1720692" y="3606407"/>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3</m:t>
                          </m:r>
                        </m:sub>
                      </m:sSub>
                    </m:oMath>
                  </m:oMathPara>
                </a14:m>
                <a:endParaRPr kumimoji="1" lang="ja-JP" altLang="en-US" sz="24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1720692" y="3606407"/>
                <a:ext cx="657680" cy="461665"/>
              </a:xfrm>
              <a:prstGeom prst="rect">
                <a:avLst/>
              </a:prstGeom>
              <a:blipFill rotWithShape="1">
                <a:blip r:embed="rId6"/>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3698587" y="2228639"/>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5</m:t>
                          </m:r>
                        </m:sub>
                      </m:sSub>
                    </m:oMath>
                  </m:oMathPara>
                </a14:m>
                <a:endParaRPr kumimoji="1" lang="ja-JP" altLang="en-US" sz="24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3698587" y="2228639"/>
                <a:ext cx="657680" cy="461665"/>
              </a:xfrm>
              <a:prstGeom prst="rect">
                <a:avLst/>
              </a:prstGeom>
              <a:blipFill rotWithShape="1">
                <a:blip r:embed="rId7"/>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p:cNvSpPr txBox="1"/>
              <p:nvPr/>
            </p:nvSpPr>
            <p:spPr>
              <a:xfrm>
                <a:off x="3659972" y="3433250"/>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4</m:t>
                          </m:r>
                        </m:sub>
                      </m:sSub>
                    </m:oMath>
                  </m:oMathPara>
                </a14:m>
                <a:endParaRPr kumimoji="1" lang="ja-JP" altLang="en-US" sz="2400"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3659972" y="3433250"/>
                <a:ext cx="657680" cy="461665"/>
              </a:xfrm>
              <a:prstGeom prst="rect">
                <a:avLst/>
              </a:prstGeom>
              <a:blipFill rotWithShape="1">
                <a:blip r:embed="rId8"/>
                <a:stretch>
                  <a:fillRect/>
                </a:stretch>
              </a:blipFill>
            </p:spPr>
            <p:txBody>
              <a:bodyPr/>
              <a:lstStyle/>
              <a:p>
                <a:r>
                  <a:rPr lang="ja-JP" altLang="en-US">
                    <a:noFill/>
                  </a:rPr>
                  <a:t> </a:t>
                </a:r>
              </a:p>
            </p:txBody>
          </p:sp>
        </mc:Fallback>
      </mc:AlternateContent>
      <p:sp>
        <p:nvSpPr>
          <p:cNvPr id="85" name="円/楕円 84"/>
          <p:cNvSpPr/>
          <p:nvPr/>
        </p:nvSpPr>
        <p:spPr>
          <a:xfrm>
            <a:off x="1619701" y="6025754"/>
            <a:ext cx="180000"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円/楕円 85"/>
          <p:cNvSpPr/>
          <p:nvPr/>
        </p:nvSpPr>
        <p:spPr>
          <a:xfrm rot="2310761">
            <a:off x="1709514" y="5760094"/>
            <a:ext cx="236309" cy="378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円/楕円 86"/>
          <p:cNvSpPr/>
          <p:nvPr/>
        </p:nvSpPr>
        <p:spPr>
          <a:xfrm rot="470047">
            <a:off x="1553918" y="6171432"/>
            <a:ext cx="225244" cy="463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89" name="直線コネクタ 88"/>
          <p:cNvCxnSpPr>
            <a:stCxn id="86" idx="1"/>
          </p:cNvCxnSpPr>
          <p:nvPr/>
        </p:nvCxnSpPr>
        <p:spPr>
          <a:xfrm flipV="1">
            <a:off x="1845730" y="5648769"/>
            <a:ext cx="89215" cy="143949"/>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flipV="1">
            <a:off x="1934945" y="5593706"/>
            <a:ext cx="150939" cy="55063"/>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a:stCxn id="86" idx="1"/>
          </p:cNvCxnSpPr>
          <p:nvPr/>
        </p:nvCxnSpPr>
        <p:spPr>
          <a:xfrm flipV="1">
            <a:off x="1845730" y="5648769"/>
            <a:ext cx="0" cy="143949"/>
          </a:xfrm>
          <a:prstGeom prst="line">
            <a:avLst/>
          </a:prstGeom>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1845730" y="5652834"/>
            <a:ext cx="192386" cy="27532"/>
          </a:xfrm>
          <a:prstGeom prst="line">
            <a:avLst/>
          </a:prstGeom>
        </p:spPr>
        <p:style>
          <a:lnRef idx="1">
            <a:schemeClr val="dk1"/>
          </a:lnRef>
          <a:fillRef idx="0">
            <a:schemeClr val="dk1"/>
          </a:fillRef>
          <a:effectRef idx="0">
            <a:schemeClr val="dk1"/>
          </a:effectRef>
          <a:fontRef idx="minor">
            <a:schemeClr val="tx1"/>
          </a:fontRef>
        </p:style>
      </p:cxnSp>
      <p:cxnSp>
        <p:nvCxnSpPr>
          <p:cNvPr id="97" name="直線コネクタ 96"/>
          <p:cNvCxnSpPr>
            <a:stCxn id="85" idx="6"/>
          </p:cNvCxnSpPr>
          <p:nvPr/>
        </p:nvCxnSpPr>
        <p:spPr>
          <a:xfrm>
            <a:off x="1799701" y="6133766"/>
            <a:ext cx="179105" cy="0"/>
          </a:xfrm>
          <a:prstGeom prst="line">
            <a:avLst/>
          </a:prstGeom>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flipV="1">
            <a:off x="1978806" y="6025754"/>
            <a:ext cx="107078" cy="108012"/>
          </a:xfrm>
          <a:prstGeom prst="line">
            <a:avLst/>
          </a:prstGeom>
        </p:spPr>
        <p:style>
          <a:lnRef idx="1">
            <a:schemeClr val="dk1"/>
          </a:lnRef>
          <a:fillRef idx="0">
            <a:schemeClr val="dk1"/>
          </a:fillRef>
          <a:effectRef idx="0">
            <a:schemeClr val="dk1"/>
          </a:effectRef>
          <a:fontRef idx="minor">
            <a:schemeClr val="tx1"/>
          </a:fontRef>
        </p:style>
      </p:cxnSp>
      <p:cxnSp>
        <p:nvCxnSpPr>
          <p:cNvPr id="101" name="直線コネクタ 100"/>
          <p:cNvCxnSpPr>
            <a:stCxn id="85" idx="6"/>
          </p:cNvCxnSpPr>
          <p:nvPr/>
        </p:nvCxnSpPr>
        <p:spPr>
          <a:xfrm>
            <a:off x="1799701" y="6133766"/>
            <a:ext cx="179105" cy="108012"/>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p:cNvCxnSpPr/>
          <p:nvPr/>
        </p:nvCxnSpPr>
        <p:spPr>
          <a:xfrm flipV="1">
            <a:off x="1978806" y="6131307"/>
            <a:ext cx="39526" cy="108012"/>
          </a:xfrm>
          <a:prstGeom prst="line">
            <a:avLst/>
          </a:prstGeom>
        </p:spPr>
        <p:style>
          <a:lnRef idx="1">
            <a:schemeClr val="dk1"/>
          </a:lnRef>
          <a:fillRef idx="0">
            <a:schemeClr val="dk1"/>
          </a:fillRef>
          <a:effectRef idx="0">
            <a:schemeClr val="dk1"/>
          </a:effectRef>
          <a:fontRef idx="minor">
            <a:schemeClr val="tx1"/>
          </a:fontRef>
        </p:style>
      </p:cxnSp>
      <p:cxnSp>
        <p:nvCxnSpPr>
          <p:cNvPr id="105" name="直線コネクタ 104"/>
          <p:cNvCxnSpPr>
            <a:stCxn id="85" idx="6"/>
          </p:cNvCxnSpPr>
          <p:nvPr/>
        </p:nvCxnSpPr>
        <p:spPr>
          <a:xfrm>
            <a:off x="1799701" y="6133766"/>
            <a:ext cx="90636" cy="269545"/>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p:cNvCxnSpPr/>
          <p:nvPr/>
        </p:nvCxnSpPr>
        <p:spPr>
          <a:xfrm flipH="1">
            <a:off x="1845730" y="6403311"/>
            <a:ext cx="43523" cy="198507"/>
          </a:xfrm>
          <a:prstGeom prst="line">
            <a:avLst/>
          </a:prstGeom>
        </p:spPr>
        <p:style>
          <a:lnRef idx="1">
            <a:schemeClr val="dk1"/>
          </a:lnRef>
          <a:fillRef idx="0">
            <a:schemeClr val="dk1"/>
          </a:fillRef>
          <a:effectRef idx="0">
            <a:schemeClr val="dk1"/>
          </a:effectRef>
          <a:fontRef idx="minor">
            <a:schemeClr val="tx1"/>
          </a:fontRef>
        </p:style>
      </p:cxnSp>
      <p:cxnSp>
        <p:nvCxnSpPr>
          <p:cNvPr id="109" name="直線コネクタ 108"/>
          <p:cNvCxnSpPr>
            <a:stCxn id="85" idx="2"/>
          </p:cNvCxnSpPr>
          <p:nvPr/>
        </p:nvCxnSpPr>
        <p:spPr>
          <a:xfrm flipH="1" flipV="1">
            <a:off x="1545884" y="6079760"/>
            <a:ext cx="73817" cy="54006"/>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p:cNvCxnSpPr/>
          <p:nvPr/>
        </p:nvCxnSpPr>
        <p:spPr>
          <a:xfrm flipV="1">
            <a:off x="1545884" y="5949586"/>
            <a:ext cx="63780" cy="130174"/>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112"/>
          <p:cNvCxnSpPr>
            <a:stCxn id="85" idx="2"/>
          </p:cNvCxnSpPr>
          <p:nvPr/>
        </p:nvCxnSpPr>
        <p:spPr>
          <a:xfrm flipH="1">
            <a:off x="1509940" y="6133766"/>
            <a:ext cx="109761" cy="24479"/>
          </a:xfrm>
          <a:prstGeom prst="line">
            <a:avLst/>
          </a:prstGeom>
        </p:spPr>
        <p:style>
          <a:lnRef idx="1">
            <a:schemeClr val="dk1"/>
          </a:lnRef>
          <a:fillRef idx="0">
            <a:schemeClr val="dk1"/>
          </a:fillRef>
          <a:effectRef idx="0">
            <a:schemeClr val="dk1"/>
          </a:effectRef>
          <a:fontRef idx="minor">
            <a:schemeClr val="tx1"/>
          </a:fontRef>
        </p:style>
      </p:cxnSp>
      <p:cxnSp>
        <p:nvCxnSpPr>
          <p:cNvPr id="115" name="直線コネクタ 114"/>
          <p:cNvCxnSpPr/>
          <p:nvPr/>
        </p:nvCxnSpPr>
        <p:spPr>
          <a:xfrm flipV="1">
            <a:off x="1509940" y="6079760"/>
            <a:ext cx="13422" cy="78485"/>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p:cNvCxnSpPr>
            <a:stCxn id="85" idx="2"/>
          </p:cNvCxnSpPr>
          <p:nvPr/>
        </p:nvCxnSpPr>
        <p:spPr>
          <a:xfrm flipH="1">
            <a:off x="1438806" y="6133766"/>
            <a:ext cx="180895" cy="134772"/>
          </a:xfrm>
          <a:prstGeom prst="line">
            <a:avLst/>
          </a:prstGeom>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a:off x="1438806" y="6268538"/>
            <a:ext cx="30536" cy="234026"/>
          </a:xfrm>
          <a:prstGeom prst="line">
            <a:avLst/>
          </a:prstGeom>
        </p:spPr>
        <p:style>
          <a:lnRef idx="1">
            <a:schemeClr val="dk1"/>
          </a:lnRef>
          <a:fillRef idx="0">
            <a:schemeClr val="dk1"/>
          </a:fillRef>
          <a:effectRef idx="0">
            <a:schemeClr val="dk1"/>
          </a:effectRef>
          <a:fontRef idx="minor">
            <a:schemeClr val="tx1"/>
          </a:fontRef>
        </p:style>
      </p:cxnSp>
      <p:sp>
        <p:nvSpPr>
          <p:cNvPr id="124" name="円/楕円 123"/>
          <p:cNvSpPr/>
          <p:nvPr/>
        </p:nvSpPr>
        <p:spPr>
          <a:xfrm>
            <a:off x="2738608" y="5697586"/>
            <a:ext cx="252000" cy="25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314664" y="5691716"/>
            <a:ext cx="252000" cy="25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2864608" y="5288729"/>
            <a:ext cx="252000" cy="25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p:cNvCxnSpPr>
            <a:stCxn id="122" idx="2"/>
            <a:endCxn id="123" idx="7"/>
          </p:cNvCxnSpPr>
          <p:nvPr/>
        </p:nvCxnSpPr>
        <p:spPr>
          <a:xfrm flipH="1">
            <a:off x="2374796" y="5113791"/>
            <a:ext cx="141327" cy="211843"/>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36" name="直線コネクタ 135"/>
          <p:cNvCxnSpPr>
            <a:stCxn id="123" idx="4"/>
            <a:endCxn id="130" idx="1"/>
          </p:cNvCxnSpPr>
          <p:nvPr/>
        </p:nvCxnSpPr>
        <p:spPr>
          <a:xfrm>
            <a:off x="2285701" y="5540729"/>
            <a:ext cx="65868" cy="187892"/>
          </a:xfrm>
          <a:prstGeom prst="line">
            <a:avLst/>
          </a:prstGeom>
          <a:ln w="25400"/>
        </p:spPr>
        <p:style>
          <a:lnRef idx="1">
            <a:schemeClr val="dk1"/>
          </a:lnRef>
          <a:fillRef idx="0">
            <a:schemeClr val="dk1"/>
          </a:fillRef>
          <a:effectRef idx="0">
            <a:schemeClr val="dk1"/>
          </a:effectRef>
          <a:fontRef idx="minor">
            <a:schemeClr val="tx1"/>
          </a:fontRef>
        </p:style>
      </p:cxnSp>
      <p:cxnSp>
        <p:nvCxnSpPr>
          <p:cNvPr id="138" name="直線コネクタ 137"/>
          <p:cNvCxnSpPr>
            <a:stCxn id="122" idx="3"/>
            <a:endCxn id="130" idx="0"/>
          </p:cNvCxnSpPr>
          <p:nvPr/>
        </p:nvCxnSpPr>
        <p:spPr>
          <a:xfrm flipH="1">
            <a:off x="2440664" y="5202886"/>
            <a:ext cx="112364" cy="488830"/>
          </a:xfrm>
          <a:prstGeom prst="line">
            <a:avLst/>
          </a:prstGeom>
          <a:ln w="25400"/>
        </p:spPr>
        <p:style>
          <a:lnRef idx="1">
            <a:schemeClr val="dk1"/>
          </a:lnRef>
          <a:fillRef idx="0">
            <a:schemeClr val="dk1"/>
          </a:fillRef>
          <a:effectRef idx="0">
            <a:schemeClr val="dk1"/>
          </a:effectRef>
          <a:fontRef idx="minor">
            <a:schemeClr val="tx1"/>
          </a:fontRef>
        </p:style>
      </p:cxnSp>
      <p:cxnSp>
        <p:nvCxnSpPr>
          <p:cNvPr id="140" name="直線コネクタ 139"/>
          <p:cNvCxnSpPr>
            <a:stCxn id="122" idx="6"/>
            <a:endCxn id="131" idx="1"/>
          </p:cNvCxnSpPr>
          <p:nvPr/>
        </p:nvCxnSpPr>
        <p:spPr>
          <a:xfrm>
            <a:off x="2768123" y="5113791"/>
            <a:ext cx="133390" cy="211843"/>
          </a:xfrm>
          <a:prstGeom prst="line">
            <a:avLst/>
          </a:prstGeom>
          <a:ln w="25400"/>
        </p:spPr>
        <p:style>
          <a:lnRef idx="1">
            <a:schemeClr val="dk1"/>
          </a:lnRef>
          <a:fillRef idx="0">
            <a:schemeClr val="dk1"/>
          </a:fillRef>
          <a:effectRef idx="0">
            <a:schemeClr val="dk1"/>
          </a:effectRef>
          <a:fontRef idx="minor">
            <a:schemeClr val="tx1"/>
          </a:fontRef>
        </p:style>
      </p:cxnSp>
      <p:cxnSp>
        <p:nvCxnSpPr>
          <p:cNvPr id="142" name="直線コネクタ 141"/>
          <p:cNvCxnSpPr>
            <a:stCxn id="122" idx="5"/>
            <a:endCxn id="124" idx="0"/>
          </p:cNvCxnSpPr>
          <p:nvPr/>
        </p:nvCxnSpPr>
        <p:spPr>
          <a:xfrm>
            <a:off x="2731218" y="5202886"/>
            <a:ext cx="133390" cy="494700"/>
          </a:xfrm>
          <a:prstGeom prst="line">
            <a:avLst/>
          </a:prstGeom>
          <a:ln w="25400"/>
        </p:spPr>
        <p:style>
          <a:lnRef idx="1">
            <a:schemeClr val="dk1"/>
          </a:lnRef>
          <a:fillRef idx="0">
            <a:schemeClr val="dk1"/>
          </a:fillRef>
          <a:effectRef idx="0">
            <a:schemeClr val="dk1"/>
          </a:effectRef>
          <a:fontRef idx="minor">
            <a:schemeClr val="tx1"/>
          </a:fontRef>
        </p:style>
      </p:cxnSp>
      <p:cxnSp>
        <p:nvCxnSpPr>
          <p:cNvPr id="144" name="直線コネクタ 143"/>
          <p:cNvCxnSpPr>
            <a:stCxn id="123" idx="6"/>
            <a:endCxn id="131" idx="2"/>
          </p:cNvCxnSpPr>
          <p:nvPr/>
        </p:nvCxnSpPr>
        <p:spPr>
          <a:xfrm>
            <a:off x="2411701" y="5414729"/>
            <a:ext cx="45290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46" name="直線コネクタ 145"/>
          <p:cNvCxnSpPr>
            <a:stCxn id="131" idx="4"/>
            <a:endCxn id="124" idx="7"/>
          </p:cNvCxnSpPr>
          <p:nvPr/>
        </p:nvCxnSpPr>
        <p:spPr>
          <a:xfrm flipH="1">
            <a:off x="2953703" y="5540729"/>
            <a:ext cx="36905" cy="193762"/>
          </a:xfrm>
          <a:prstGeom prst="line">
            <a:avLst/>
          </a:prstGeom>
          <a:ln w="25400"/>
        </p:spPr>
        <p:style>
          <a:lnRef idx="1">
            <a:schemeClr val="dk1"/>
          </a:lnRef>
          <a:fillRef idx="0">
            <a:schemeClr val="dk1"/>
          </a:fillRef>
          <a:effectRef idx="0">
            <a:schemeClr val="dk1"/>
          </a:effectRef>
          <a:fontRef idx="minor">
            <a:schemeClr val="tx1"/>
          </a:fontRef>
        </p:style>
      </p:cxnSp>
      <p:cxnSp>
        <p:nvCxnSpPr>
          <p:cNvPr id="148" name="直線コネクタ 147"/>
          <p:cNvCxnSpPr>
            <a:stCxn id="124" idx="2"/>
            <a:endCxn id="130" idx="6"/>
          </p:cNvCxnSpPr>
          <p:nvPr/>
        </p:nvCxnSpPr>
        <p:spPr>
          <a:xfrm flipH="1" flipV="1">
            <a:off x="2566664" y="5817716"/>
            <a:ext cx="171944" cy="5870"/>
          </a:xfrm>
          <a:prstGeom prst="line">
            <a:avLst/>
          </a:prstGeom>
          <a:ln w="25400"/>
        </p:spPr>
        <p:style>
          <a:lnRef idx="1">
            <a:schemeClr val="dk1"/>
          </a:lnRef>
          <a:fillRef idx="0">
            <a:schemeClr val="dk1"/>
          </a:fillRef>
          <a:effectRef idx="0">
            <a:schemeClr val="dk1"/>
          </a:effectRef>
          <a:fontRef idx="minor">
            <a:schemeClr val="tx1"/>
          </a:fontRef>
        </p:style>
      </p:cxnSp>
      <p:sp>
        <p:nvSpPr>
          <p:cNvPr id="149" name="円/楕円 148"/>
          <p:cNvSpPr/>
          <p:nvPr/>
        </p:nvSpPr>
        <p:spPr>
          <a:xfrm rot="1474990">
            <a:off x="3585821" y="6253750"/>
            <a:ext cx="252028" cy="3443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0" name="円/楕円 149"/>
          <p:cNvSpPr/>
          <p:nvPr/>
        </p:nvSpPr>
        <p:spPr>
          <a:xfrm>
            <a:off x="3723149" y="6133766"/>
            <a:ext cx="180894" cy="188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1" name="円/楕円 150"/>
          <p:cNvSpPr/>
          <p:nvPr/>
        </p:nvSpPr>
        <p:spPr>
          <a:xfrm>
            <a:off x="3773079" y="5691716"/>
            <a:ext cx="215733" cy="4739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53" name="直線コネクタ 152"/>
          <p:cNvCxnSpPr>
            <a:stCxn id="149" idx="3"/>
          </p:cNvCxnSpPr>
          <p:nvPr/>
        </p:nvCxnSpPr>
        <p:spPr>
          <a:xfrm flipH="1">
            <a:off x="3562532" y="6499542"/>
            <a:ext cx="17631" cy="241826"/>
          </a:xfrm>
          <a:prstGeom prst="line">
            <a:avLst/>
          </a:prstGeom>
        </p:spPr>
        <p:style>
          <a:lnRef idx="1">
            <a:schemeClr val="dk1"/>
          </a:lnRef>
          <a:fillRef idx="0">
            <a:schemeClr val="dk1"/>
          </a:fillRef>
          <a:effectRef idx="0">
            <a:schemeClr val="dk1"/>
          </a:effectRef>
          <a:fontRef idx="minor">
            <a:schemeClr val="tx1"/>
          </a:fontRef>
        </p:style>
      </p:cxnSp>
      <p:cxnSp>
        <p:nvCxnSpPr>
          <p:cNvPr id="155" name="直線コネクタ 154"/>
          <p:cNvCxnSpPr/>
          <p:nvPr/>
        </p:nvCxnSpPr>
        <p:spPr>
          <a:xfrm>
            <a:off x="3562532" y="6741368"/>
            <a:ext cx="87561" cy="72008"/>
          </a:xfrm>
          <a:prstGeom prst="line">
            <a:avLst/>
          </a:prstGeom>
        </p:spPr>
        <p:style>
          <a:lnRef idx="1">
            <a:schemeClr val="dk1"/>
          </a:lnRef>
          <a:fillRef idx="0">
            <a:schemeClr val="dk1"/>
          </a:fillRef>
          <a:effectRef idx="0">
            <a:schemeClr val="dk1"/>
          </a:effectRef>
          <a:fontRef idx="minor">
            <a:schemeClr val="tx1"/>
          </a:fontRef>
        </p:style>
      </p:cxnSp>
      <p:cxnSp>
        <p:nvCxnSpPr>
          <p:cNvPr id="157" name="直線コネクタ 156"/>
          <p:cNvCxnSpPr>
            <a:stCxn id="149" idx="3"/>
          </p:cNvCxnSpPr>
          <p:nvPr/>
        </p:nvCxnSpPr>
        <p:spPr>
          <a:xfrm>
            <a:off x="3580163" y="6499542"/>
            <a:ext cx="60051" cy="220690"/>
          </a:xfrm>
          <a:prstGeom prst="line">
            <a:avLst/>
          </a:prstGeom>
        </p:spPr>
        <p:style>
          <a:lnRef idx="1">
            <a:schemeClr val="dk1"/>
          </a:lnRef>
          <a:fillRef idx="0">
            <a:schemeClr val="dk1"/>
          </a:fillRef>
          <a:effectRef idx="0">
            <a:schemeClr val="dk1"/>
          </a:effectRef>
          <a:fontRef idx="minor">
            <a:schemeClr val="tx1"/>
          </a:fontRef>
        </p:style>
      </p:cxnSp>
      <p:cxnSp>
        <p:nvCxnSpPr>
          <p:cNvPr id="159" name="直線コネクタ 158"/>
          <p:cNvCxnSpPr/>
          <p:nvPr/>
        </p:nvCxnSpPr>
        <p:spPr>
          <a:xfrm>
            <a:off x="3640214" y="6720232"/>
            <a:ext cx="71621" cy="93144"/>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a:stCxn id="150" idx="2"/>
          </p:cNvCxnSpPr>
          <p:nvPr/>
        </p:nvCxnSpPr>
        <p:spPr>
          <a:xfrm flipH="1">
            <a:off x="3525624" y="6228155"/>
            <a:ext cx="197525" cy="40383"/>
          </a:xfrm>
          <a:prstGeom prst="line">
            <a:avLst/>
          </a:prstGeom>
        </p:spPr>
        <p:style>
          <a:lnRef idx="1">
            <a:schemeClr val="dk1"/>
          </a:lnRef>
          <a:fillRef idx="0">
            <a:schemeClr val="dk1"/>
          </a:fillRef>
          <a:effectRef idx="0">
            <a:schemeClr val="dk1"/>
          </a:effectRef>
          <a:fontRef idx="minor">
            <a:schemeClr val="tx1"/>
          </a:fontRef>
        </p:style>
      </p:cxnSp>
      <p:cxnSp>
        <p:nvCxnSpPr>
          <p:cNvPr id="166" name="直線コネクタ 165"/>
          <p:cNvCxnSpPr/>
          <p:nvPr/>
        </p:nvCxnSpPr>
        <p:spPr>
          <a:xfrm flipH="1">
            <a:off x="3491202" y="6268538"/>
            <a:ext cx="34422" cy="137495"/>
          </a:xfrm>
          <a:prstGeom prst="line">
            <a:avLst/>
          </a:prstGeom>
        </p:spPr>
        <p:style>
          <a:lnRef idx="1">
            <a:schemeClr val="dk1"/>
          </a:lnRef>
          <a:fillRef idx="0">
            <a:schemeClr val="dk1"/>
          </a:fillRef>
          <a:effectRef idx="0">
            <a:schemeClr val="dk1"/>
          </a:effectRef>
          <a:fontRef idx="minor">
            <a:schemeClr val="tx1"/>
          </a:fontRef>
        </p:style>
      </p:cxnSp>
      <p:cxnSp>
        <p:nvCxnSpPr>
          <p:cNvPr id="168" name="直線コネクタ 167"/>
          <p:cNvCxnSpPr>
            <a:stCxn id="150" idx="5"/>
          </p:cNvCxnSpPr>
          <p:nvPr/>
        </p:nvCxnSpPr>
        <p:spPr>
          <a:xfrm>
            <a:off x="3877552" y="6294898"/>
            <a:ext cx="26491" cy="207666"/>
          </a:xfrm>
          <a:prstGeom prst="line">
            <a:avLst/>
          </a:prstGeom>
        </p:spPr>
        <p:style>
          <a:lnRef idx="1">
            <a:schemeClr val="dk1"/>
          </a:lnRef>
          <a:fillRef idx="0">
            <a:schemeClr val="dk1"/>
          </a:fillRef>
          <a:effectRef idx="0">
            <a:schemeClr val="dk1"/>
          </a:effectRef>
          <a:fontRef idx="minor">
            <a:schemeClr val="tx1"/>
          </a:fontRef>
        </p:style>
      </p:cxnSp>
      <p:cxnSp>
        <p:nvCxnSpPr>
          <p:cNvPr id="170" name="直線コネクタ 169"/>
          <p:cNvCxnSpPr/>
          <p:nvPr/>
        </p:nvCxnSpPr>
        <p:spPr>
          <a:xfrm flipH="1">
            <a:off x="3877552" y="6502564"/>
            <a:ext cx="26492" cy="99254"/>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a:stCxn id="150" idx="1"/>
          </p:cNvCxnSpPr>
          <p:nvPr/>
        </p:nvCxnSpPr>
        <p:spPr>
          <a:xfrm flipH="1" flipV="1">
            <a:off x="3582918" y="6158245"/>
            <a:ext cx="166722" cy="3167"/>
          </a:xfrm>
          <a:prstGeom prst="line">
            <a:avLst/>
          </a:prstGeom>
        </p:spPr>
        <p:style>
          <a:lnRef idx="1">
            <a:schemeClr val="dk1"/>
          </a:lnRef>
          <a:fillRef idx="0">
            <a:schemeClr val="dk1"/>
          </a:fillRef>
          <a:effectRef idx="0">
            <a:schemeClr val="dk1"/>
          </a:effectRef>
          <a:fontRef idx="minor">
            <a:schemeClr val="tx1"/>
          </a:fontRef>
        </p:style>
      </p:cxnSp>
      <p:cxnSp>
        <p:nvCxnSpPr>
          <p:cNvPr id="174" name="直線コネクタ 173"/>
          <p:cNvCxnSpPr/>
          <p:nvPr/>
        </p:nvCxnSpPr>
        <p:spPr>
          <a:xfrm flipH="1">
            <a:off x="3562532" y="6161412"/>
            <a:ext cx="24625" cy="66743"/>
          </a:xfrm>
          <a:prstGeom prst="line">
            <a:avLst/>
          </a:prstGeom>
        </p:spPr>
        <p:style>
          <a:lnRef idx="1">
            <a:schemeClr val="dk1"/>
          </a:lnRef>
          <a:fillRef idx="0">
            <a:schemeClr val="dk1"/>
          </a:fillRef>
          <a:effectRef idx="0">
            <a:schemeClr val="dk1"/>
          </a:effectRef>
          <a:fontRef idx="minor">
            <a:schemeClr val="tx1"/>
          </a:fontRef>
        </p:style>
      </p:cxnSp>
      <p:cxnSp>
        <p:nvCxnSpPr>
          <p:cNvPr id="176" name="直線コネクタ 175"/>
          <p:cNvCxnSpPr>
            <a:stCxn id="150" idx="6"/>
          </p:cNvCxnSpPr>
          <p:nvPr/>
        </p:nvCxnSpPr>
        <p:spPr>
          <a:xfrm>
            <a:off x="3904043" y="6228155"/>
            <a:ext cx="123384" cy="119068"/>
          </a:xfrm>
          <a:prstGeom prst="line">
            <a:avLst/>
          </a:prstGeom>
        </p:spPr>
        <p:style>
          <a:lnRef idx="1">
            <a:schemeClr val="dk1"/>
          </a:lnRef>
          <a:fillRef idx="0">
            <a:schemeClr val="dk1"/>
          </a:fillRef>
          <a:effectRef idx="0">
            <a:schemeClr val="dk1"/>
          </a:effectRef>
          <a:fontRef idx="minor">
            <a:schemeClr val="tx1"/>
          </a:fontRef>
        </p:style>
      </p:cxnSp>
      <p:cxnSp>
        <p:nvCxnSpPr>
          <p:cNvPr id="178" name="直線コネクタ 177"/>
          <p:cNvCxnSpPr/>
          <p:nvPr/>
        </p:nvCxnSpPr>
        <p:spPr>
          <a:xfrm>
            <a:off x="4027428" y="6347223"/>
            <a:ext cx="0" cy="117620"/>
          </a:xfrm>
          <a:prstGeom prst="line">
            <a:avLst/>
          </a:prstGeom>
        </p:spPr>
        <p:style>
          <a:lnRef idx="1">
            <a:schemeClr val="dk1"/>
          </a:lnRef>
          <a:fillRef idx="0">
            <a:schemeClr val="dk1"/>
          </a:fillRef>
          <a:effectRef idx="0">
            <a:schemeClr val="dk1"/>
          </a:effectRef>
          <a:fontRef idx="minor">
            <a:schemeClr val="tx1"/>
          </a:fontRef>
        </p:style>
      </p:cxnSp>
      <p:cxnSp>
        <p:nvCxnSpPr>
          <p:cNvPr id="185" name="直線コネクタ 184"/>
          <p:cNvCxnSpPr>
            <a:stCxn id="150" idx="6"/>
          </p:cNvCxnSpPr>
          <p:nvPr/>
        </p:nvCxnSpPr>
        <p:spPr>
          <a:xfrm flipV="1">
            <a:off x="3904043" y="6201152"/>
            <a:ext cx="161581" cy="27003"/>
          </a:xfrm>
          <a:prstGeom prst="line">
            <a:avLst/>
          </a:prstGeom>
        </p:spPr>
        <p:style>
          <a:lnRef idx="1">
            <a:schemeClr val="dk1"/>
          </a:lnRef>
          <a:fillRef idx="0">
            <a:schemeClr val="dk1"/>
          </a:fillRef>
          <a:effectRef idx="0">
            <a:schemeClr val="dk1"/>
          </a:effectRef>
          <a:fontRef idx="minor">
            <a:schemeClr val="tx1"/>
          </a:fontRef>
        </p:style>
      </p:cxnSp>
      <p:cxnSp>
        <p:nvCxnSpPr>
          <p:cNvPr id="187" name="直線コネクタ 186"/>
          <p:cNvCxnSpPr/>
          <p:nvPr/>
        </p:nvCxnSpPr>
        <p:spPr>
          <a:xfrm>
            <a:off x="4065624" y="6201152"/>
            <a:ext cx="0" cy="121392"/>
          </a:xfrm>
          <a:prstGeom prst="line">
            <a:avLst/>
          </a:prstGeom>
        </p:spPr>
        <p:style>
          <a:lnRef idx="1">
            <a:schemeClr val="dk1"/>
          </a:lnRef>
          <a:fillRef idx="0">
            <a:schemeClr val="dk1"/>
          </a:fillRef>
          <a:effectRef idx="0">
            <a:schemeClr val="dk1"/>
          </a:effectRef>
          <a:fontRef idx="minor">
            <a:schemeClr val="tx1"/>
          </a:fontRef>
        </p:style>
      </p:cxnSp>
      <p:cxnSp>
        <p:nvCxnSpPr>
          <p:cNvPr id="189" name="直線コネクタ 188"/>
          <p:cNvCxnSpPr>
            <a:stCxn id="150" idx="1"/>
          </p:cNvCxnSpPr>
          <p:nvPr/>
        </p:nvCxnSpPr>
        <p:spPr>
          <a:xfrm flipH="1" flipV="1">
            <a:off x="3659972" y="6079760"/>
            <a:ext cx="89668" cy="81652"/>
          </a:xfrm>
          <a:prstGeom prst="line">
            <a:avLst/>
          </a:prstGeom>
        </p:spPr>
        <p:style>
          <a:lnRef idx="1">
            <a:schemeClr val="dk1"/>
          </a:lnRef>
          <a:fillRef idx="0">
            <a:schemeClr val="dk1"/>
          </a:fillRef>
          <a:effectRef idx="0">
            <a:schemeClr val="dk1"/>
          </a:effectRef>
          <a:fontRef idx="minor">
            <a:schemeClr val="tx1"/>
          </a:fontRef>
        </p:style>
      </p:cxnSp>
      <p:cxnSp>
        <p:nvCxnSpPr>
          <p:cNvPr id="191" name="直線コネクタ 190"/>
          <p:cNvCxnSpPr/>
          <p:nvPr/>
        </p:nvCxnSpPr>
        <p:spPr>
          <a:xfrm flipH="1">
            <a:off x="3640214" y="6079760"/>
            <a:ext cx="19758" cy="108012"/>
          </a:xfrm>
          <a:prstGeom prst="line">
            <a:avLst/>
          </a:prstGeom>
        </p:spPr>
        <p:style>
          <a:lnRef idx="1">
            <a:schemeClr val="dk1"/>
          </a:lnRef>
          <a:fillRef idx="0">
            <a:schemeClr val="dk1"/>
          </a:fillRef>
          <a:effectRef idx="0">
            <a:schemeClr val="dk1"/>
          </a:effectRef>
          <a:fontRef idx="minor">
            <a:schemeClr val="tx1"/>
          </a:fontRef>
        </p:style>
      </p:cxnSp>
      <p:sp>
        <p:nvSpPr>
          <p:cNvPr id="223" name="雲形吹き出し 222"/>
          <p:cNvSpPr/>
          <p:nvPr/>
        </p:nvSpPr>
        <p:spPr>
          <a:xfrm>
            <a:off x="3699252" y="4509120"/>
            <a:ext cx="1952868" cy="1404000"/>
          </a:xfrm>
          <a:prstGeom prst="cloudCallout">
            <a:avLst>
              <a:gd name="adj1" fmla="val -31743"/>
              <a:gd name="adj2" fmla="val 536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円/楕円 224"/>
          <p:cNvSpPr/>
          <p:nvPr/>
        </p:nvSpPr>
        <p:spPr>
          <a:xfrm>
            <a:off x="4151849" y="4984917"/>
            <a:ext cx="252000" cy="25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円/楕円 225"/>
          <p:cNvSpPr/>
          <p:nvPr/>
        </p:nvSpPr>
        <p:spPr>
          <a:xfrm>
            <a:off x="4730756" y="5393774"/>
            <a:ext cx="252000" cy="25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p:cNvCxnSpPr>
            <a:stCxn id="224" idx="2"/>
            <a:endCxn id="225" idx="7"/>
          </p:cNvCxnSpPr>
          <p:nvPr/>
        </p:nvCxnSpPr>
        <p:spPr>
          <a:xfrm flipH="1">
            <a:off x="4366944" y="4809979"/>
            <a:ext cx="141327" cy="211843"/>
          </a:xfrm>
          <a:prstGeom prst="line">
            <a:avLst/>
          </a:prstGeom>
          <a:ln w="25400"/>
        </p:spPr>
        <p:style>
          <a:lnRef idx="1">
            <a:schemeClr val="dk1"/>
          </a:lnRef>
          <a:fillRef idx="0">
            <a:schemeClr val="dk1"/>
          </a:fillRef>
          <a:effectRef idx="0">
            <a:schemeClr val="dk1"/>
          </a:effectRef>
          <a:fontRef idx="minor">
            <a:schemeClr val="tx1"/>
          </a:fontRef>
        </p:style>
      </p:cxnSp>
      <p:cxnSp>
        <p:nvCxnSpPr>
          <p:cNvPr id="232" name="直線コネクタ 231"/>
          <p:cNvCxnSpPr>
            <a:stCxn id="225" idx="4"/>
            <a:endCxn id="227" idx="1"/>
          </p:cNvCxnSpPr>
          <p:nvPr/>
        </p:nvCxnSpPr>
        <p:spPr>
          <a:xfrm>
            <a:off x="4277849" y="5236917"/>
            <a:ext cx="65868" cy="187892"/>
          </a:xfrm>
          <a:prstGeom prst="line">
            <a:avLst/>
          </a:prstGeom>
          <a:ln w="25400"/>
        </p:spPr>
        <p:style>
          <a:lnRef idx="1">
            <a:schemeClr val="dk1"/>
          </a:lnRef>
          <a:fillRef idx="0">
            <a:schemeClr val="dk1"/>
          </a:fillRef>
          <a:effectRef idx="0">
            <a:schemeClr val="dk1"/>
          </a:effectRef>
          <a:fontRef idx="minor">
            <a:schemeClr val="tx1"/>
          </a:fontRef>
        </p:style>
      </p:cxnSp>
      <p:cxnSp>
        <p:nvCxnSpPr>
          <p:cNvPr id="236" name="直線コネクタ 235"/>
          <p:cNvCxnSpPr>
            <a:stCxn id="224" idx="6"/>
            <a:endCxn id="228" idx="1"/>
          </p:cNvCxnSpPr>
          <p:nvPr/>
        </p:nvCxnSpPr>
        <p:spPr>
          <a:xfrm>
            <a:off x="4760271" y="4809979"/>
            <a:ext cx="133390" cy="211843"/>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238" name="直線コネクタ 237"/>
          <p:cNvCxnSpPr>
            <a:stCxn id="224" idx="5"/>
            <a:endCxn id="226" idx="0"/>
          </p:cNvCxnSpPr>
          <p:nvPr/>
        </p:nvCxnSpPr>
        <p:spPr>
          <a:xfrm>
            <a:off x="4723366" y="4899074"/>
            <a:ext cx="133390" cy="494700"/>
          </a:xfrm>
          <a:prstGeom prst="line">
            <a:avLst/>
          </a:prstGeom>
          <a:ln w="25400"/>
        </p:spPr>
        <p:style>
          <a:lnRef idx="1">
            <a:schemeClr val="dk1"/>
          </a:lnRef>
          <a:fillRef idx="0">
            <a:schemeClr val="dk1"/>
          </a:fillRef>
          <a:effectRef idx="0">
            <a:schemeClr val="dk1"/>
          </a:effectRef>
          <a:fontRef idx="minor">
            <a:schemeClr val="tx1"/>
          </a:fontRef>
        </p:style>
      </p:cxnSp>
      <p:cxnSp>
        <p:nvCxnSpPr>
          <p:cNvPr id="240" name="直線コネクタ 239"/>
          <p:cNvCxnSpPr>
            <a:stCxn id="228" idx="4"/>
            <a:endCxn id="226" idx="7"/>
          </p:cNvCxnSpPr>
          <p:nvPr/>
        </p:nvCxnSpPr>
        <p:spPr>
          <a:xfrm flipH="1">
            <a:off x="4945851" y="5236917"/>
            <a:ext cx="36905" cy="193762"/>
          </a:xfrm>
          <a:prstGeom prst="line">
            <a:avLst/>
          </a:prstGeom>
          <a:ln w="25400"/>
        </p:spPr>
        <p:style>
          <a:lnRef idx="1">
            <a:schemeClr val="dk1"/>
          </a:lnRef>
          <a:fillRef idx="0">
            <a:schemeClr val="dk1"/>
          </a:fillRef>
          <a:effectRef idx="0">
            <a:schemeClr val="dk1"/>
          </a:effectRef>
          <a:fontRef idx="minor">
            <a:schemeClr val="tx1"/>
          </a:fontRef>
        </p:style>
      </p:cxnSp>
      <p:cxnSp>
        <p:nvCxnSpPr>
          <p:cNvPr id="242" name="直線コネクタ 241"/>
          <p:cNvCxnSpPr>
            <a:stCxn id="225" idx="6"/>
            <a:endCxn id="228" idx="2"/>
          </p:cNvCxnSpPr>
          <p:nvPr/>
        </p:nvCxnSpPr>
        <p:spPr>
          <a:xfrm>
            <a:off x="4403849" y="5110917"/>
            <a:ext cx="45290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44" name="直線コネクタ 243"/>
          <p:cNvCxnSpPr>
            <a:stCxn id="227" idx="6"/>
            <a:endCxn id="226" idx="2"/>
          </p:cNvCxnSpPr>
          <p:nvPr/>
        </p:nvCxnSpPr>
        <p:spPr>
          <a:xfrm>
            <a:off x="4558812" y="5513904"/>
            <a:ext cx="171944" cy="5870"/>
          </a:xfrm>
          <a:prstGeom prst="line">
            <a:avLst/>
          </a:prstGeom>
          <a:ln w="25400"/>
        </p:spPr>
        <p:style>
          <a:lnRef idx="1">
            <a:schemeClr val="dk1"/>
          </a:lnRef>
          <a:fillRef idx="0">
            <a:schemeClr val="dk1"/>
          </a:fillRef>
          <a:effectRef idx="0">
            <a:schemeClr val="dk1"/>
          </a:effectRef>
          <a:fontRef idx="minor">
            <a:schemeClr val="tx1"/>
          </a:fontRef>
        </p:style>
      </p:cxnSp>
      <p:cxnSp>
        <p:nvCxnSpPr>
          <p:cNvPr id="234" name="直線コネクタ 233"/>
          <p:cNvCxnSpPr>
            <a:stCxn id="224" idx="3"/>
            <a:endCxn id="227" idx="0"/>
          </p:cNvCxnSpPr>
          <p:nvPr/>
        </p:nvCxnSpPr>
        <p:spPr>
          <a:xfrm flipH="1">
            <a:off x="4432812" y="4899074"/>
            <a:ext cx="112364" cy="48883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sp>
        <p:nvSpPr>
          <p:cNvPr id="250" name="円/楕円 249"/>
          <p:cNvSpPr/>
          <p:nvPr/>
        </p:nvSpPr>
        <p:spPr>
          <a:xfrm>
            <a:off x="6191928" y="5409312"/>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円/楕円 253"/>
          <p:cNvSpPr/>
          <p:nvPr/>
        </p:nvSpPr>
        <p:spPr>
          <a:xfrm>
            <a:off x="8351928" y="5409312"/>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円/楕円 254"/>
          <p:cNvSpPr/>
          <p:nvPr/>
        </p:nvSpPr>
        <p:spPr>
          <a:xfrm>
            <a:off x="6191928" y="5949312"/>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2" name="直線コネクタ 261"/>
          <p:cNvCxnSpPr>
            <a:stCxn id="245" idx="6"/>
            <a:endCxn id="246" idx="2"/>
          </p:cNvCxnSpPr>
          <p:nvPr/>
        </p:nvCxnSpPr>
        <p:spPr>
          <a:xfrm>
            <a:off x="6479928" y="5013312"/>
            <a:ext cx="252000" cy="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a:stCxn id="246" idx="6"/>
            <a:endCxn id="257" idx="2"/>
          </p:cNvCxnSpPr>
          <p:nvPr/>
        </p:nvCxnSpPr>
        <p:spPr>
          <a:xfrm>
            <a:off x="7019928" y="5013312"/>
            <a:ext cx="252000" cy="108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p:cNvCxnSpPr>
            <a:stCxn id="257" idx="6"/>
            <a:endCxn id="253" idx="2"/>
          </p:cNvCxnSpPr>
          <p:nvPr/>
        </p:nvCxnSpPr>
        <p:spPr>
          <a:xfrm flipV="1">
            <a:off x="7559928" y="5553312"/>
            <a:ext cx="25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a:stCxn id="253" idx="6"/>
            <a:endCxn id="249" idx="2"/>
          </p:cNvCxnSpPr>
          <p:nvPr/>
        </p:nvCxnSpPr>
        <p:spPr>
          <a:xfrm flipV="1">
            <a:off x="8099928" y="5013312"/>
            <a:ext cx="25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2" name="テキスト ボックス 271"/>
              <p:cNvSpPr txBox="1"/>
              <p:nvPr/>
            </p:nvSpPr>
            <p:spPr>
              <a:xfrm>
                <a:off x="6172646" y="4470123"/>
                <a:ext cx="2556277" cy="369332"/>
              </a:xfrm>
              <a:prstGeom prst="rect">
                <a:avLst/>
              </a:prstGeom>
              <a:noFill/>
            </p:spPr>
            <p:txBody>
              <a:bodyPr wrap="non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𝑥</m:t>
                        </m:r>
                      </m:e>
                      <m:sub>
                        <m:r>
                          <a:rPr kumimoji="1" lang="en-US" altLang="ja-JP" b="0" i="1" smtClean="0">
                            <a:latin typeface="Cambria Math"/>
                          </a:rPr>
                          <m:t>1  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2 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3 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4  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5</m:t>
                        </m:r>
                      </m:sub>
                    </m:sSub>
                  </m:oMath>
                </a14:m>
                <a:endParaRPr kumimoji="1" lang="ja-JP" altLang="en-US" dirty="0"/>
              </a:p>
            </p:txBody>
          </p:sp>
        </mc:Choice>
        <mc:Fallback xmlns="">
          <p:sp>
            <p:nvSpPr>
              <p:cNvPr id="272" name="テキスト ボックス 271"/>
              <p:cNvSpPr txBox="1">
                <a:spLocks noRot="1" noChangeAspect="1" noMove="1" noResize="1" noEditPoints="1" noAdjustHandles="1" noChangeArrowheads="1" noChangeShapeType="1" noTextEdit="1"/>
              </p:cNvSpPr>
              <p:nvPr/>
            </p:nvSpPr>
            <p:spPr>
              <a:xfrm>
                <a:off x="6172646" y="4470123"/>
                <a:ext cx="2556277" cy="369332"/>
              </a:xfrm>
              <a:prstGeom prst="rect">
                <a:avLst/>
              </a:prstGeom>
              <a:blipFill rotWithShape="1">
                <a:blip r:embed="rId9"/>
                <a:stretch>
                  <a:fillRect/>
                </a:stretch>
              </a:blipFill>
            </p:spPr>
            <p:txBody>
              <a:bodyPr/>
              <a:lstStyle/>
              <a:p>
                <a:r>
                  <a:rPr lang="ja-JP" altLang="en-US">
                    <a:noFill/>
                  </a:rPr>
                  <a:t> </a:t>
                </a:r>
              </a:p>
            </p:txBody>
          </p:sp>
        </mc:Fallback>
      </mc:AlternateContent>
      <p:sp>
        <p:nvSpPr>
          <p:cNvPr id="273" name="テキスト ボックス 272"/>
          <p:cNvSpPr txBox="1"/>
          <p:nvPr/>
        </p:nvSpPr>
        <p:spPr>
          <a:xfrm>
            <a:off x="6387833" y="6444044"/>
            <a:ext cx="2031325" cy="369332"/>
          </a:xfrm>
          <a:prstGeom prst="rect">
            <a:avLst/>
          </a:prstGeom>
          <a:noFill/>
        </p:spPr>
        <p:txBody>
          <a:bodyPr wrap="none" rtlCol="0">
            <a:spAutoFit/>
          </a:bodyPr>
          <a:lstStyle/>
          <a:p>
            <a:r>
              <a:rPr kumimoji="1" lang="ja-JP" altLang="en-US" dirty="0" smtClean="0"/>
              <a:t>フェロモングラフ</a:t>
            </a:r>
            <a:endParaRPr kumimoji="1" lang="ja-JP" altLang="en-US" dirty="0"/>
          </a:p>
        </p:txBody>
      </p:sp>
      <p:cxnSp>
        <p:nvCxnSpPr>
          <p:cNvPr id="279" name="直線コネクタ 278"/>
          <p:cNvCxnSpPr>
            <a:stCxn id="246" idx="6"/>
            <a:endCxn id="249" idx="2"/>
          </p:cNvCxnSpPr>
          <p:nvPr/>
        </p:nvCxnSpPr>
        <p:spPr>
          <a:xfrm>
            <a:off x="7019928" y="5013312"/>
            <a:ext cx="1332000" cy="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a:stCxn id="246" idx="6"/>
            <a:endCxn id="253" idx="2"/>
          </p:cNvCxnSpPr>
          <p:nvPr/>
        </p:nvCxnSpPr>
        <p:spPr>
          <a:xfrm>
            <a:off x="7019928" y="5013312"/>
            <a:ext cx="79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a:stCxn id="245" idx="6"/>
            <a:endCxn id="257" idx="2"/>
          </p:cNvCxnSpPr>
          <p:nvPr/>
        </p:nvCxnSpPr>
        <p:spPr>
          <a:xfrm>
            <a:off x="6479928" y="5013312"/>
            <a:ext cx="792000" cy="108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5" name="直線コネクタ 284"/>
          <p:cNvCxnSpPr>
            <a:stCxn id="245" idx="6"/>
            <a:endCxn id="253" idx="2"/>
          </p:cNvCxnSpPr>
          <p:nvPr/>
        </p:nvCxnSpPr>
        <p:spPr>
          <a:xfrm>
            <a:off x="6479928" y="5013312"/>
            <a:ext cx="133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a:stCxn id="257" idx="6"/>
            <a:endCxn id="249" idx="2"/>
          </p:cNvCxnSpPr>
          <p:nvPr/>
        </p:nvCxnSpPr>
        <p:spPr>
          <a:xfrm flipV="1">
            <a:off x="7559928" y="5013312"/>
            <a:ext cx="792000" cy="108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sp>
        <p:nvSpPr>
          <p:cNvPr id="249" name="円/楕円 248"/>
          <p:cNvSpPr/>
          <p:nvPr/>
        </p:nvSpPr>
        <p:spPr>
          <a:xfrm>
            <a:off x="8351928" y="4869312"/>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円/楕円 244"/>
          <p:cNvSpPr/>
          <p:nvPr/>
        </p:nvSpPr>
        <p:spPr>
          <a:xfrm>
            <a:off x="6191928" y="4869312"/>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直線コネクタ 144"/>
          <p:cNvCxnSpPr>
            <a:stCxn id="42" idx="2"/>
            <a:endCxn id="44" idx="7"/>
          </p:cNvCxnSpPr>
          <p:nvPr/>
        </p:nvCxnSpPr>
        <p:spPr>
          <a:xfrm flipH="1">
            <a:off x="2088827" y="1985400"/>
            <a:ext cx="665173" cy="767773"/>
          </a:xfrm>
          <a:prstGeom prst="line">
            <a:avLst/>
          </a:prstGeom>
          <a:ln w="44450" cap="rnd">
            <a:solidFill>
              <a:srgbClr val="FD49F4"/>
            </a:solidFill>
            <a:prstDash val="sysDash"/>
          </a:ln>
        </p:spPr>
        <p:style>
          <a:lnRef idx="1">
            <a:schemeClr val="dk1"/>
          </a:lnRef>
          <a:fillRef idx="0">
            <a:schemeClr val="dk1"/>
          </a:fillRef>
          <a:effectRef idx="0">
            <a:schemeClr val="dk1"/>
          </a:effectRef>
          <a:fontRef idx="minor">
            <a:schemeClr val="tx1"/>
          </a:fontRef>
        </p:style>
      </p:cxnSp>
      <p:cxnSp>
        <p:nvCxnSpPr>
          <p:cNvPr id="147" name="直線コネクタ 146"/>
          <p:cNvCxnSpPr>
            <a:stCxn id="44" idx="4"/>
            <a:endCxn id="45" idx="1"/>
          </p:cNvCxnSpPr>
          <p:nvPr/>
        </p:nvCxnSpPr>
        <p:spPr>
          <a:xfrm>
            <a:off x="1917000" y="3168000"/>
            <a:ext cx="404173" cy="449173"/>
          </a:xfrm>
          <a:prstGeom prst="line">
            <a:avLst/>
          </a:prstGeom>
          <a:ln w="44450" cap="rnd">
            <a:solidFill>
              <a:srgbClr val="FD49F4"/>
            </a:solidFill>
            <a:prstDash val="sysDash"/>
          </a:ln>
        </p:spPr>
        <p:style>
          <a:lnRef idx="1">
            <a:schemeClr val="dk1"/>
          </a:lnRef>
          <a:fillRef idx="0">
            <a:schemeClr val="dk1"/>
          </a:fillRef>
          <a:effectRef idx="0">
            <a:schemeClr val="dk1"/>
          </a:effectRef>
          <a:fontRef idx="minor">
            <a:schemeClr val="tx1"/>
          </a:fontRef>
        </p:style>
      </p:cxnSp>
      <p:cxnSp>
        <p:nvCxnSpPr>
          <p:cNvPr id="152" name="直線コネクタ 151"/>
          <p:cNvCxnSpPr>
            <a:stCxn id="42" idx="3"/>
            <a:endCxn id="45" idx="0"/>
          </p:cNvCxnSpPr>
          <p:nvPr/>
        </p:nvCxnSpPr>
        <p:spPr>
          <a:xfrm flipH="1">
            <a:off x="2493000" y="2157227"/>
            <a:ext cx="332173" cy="1388773"/>
          </a:xfrm>
          <a:prstGeom prst="line">
            <a:avLst/>
          </a:prstGeom>
          <a:ln w="44450" cap="rnd">
            <a:solidFill>
              <a:srgbClr val="FD49F4"/>
            </a:solidFill>
            <a:prstDash val="sysDash"/>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1168518" y="3483296"/>
            <a:ext cx="488077" cy="748963"/>
          </a:xfrm>
          <a:prstGeom prst="flowChartAlternateProcess">
            <a:avLst/>
          </a:prstGeom>
          <a:solidFill>
            <a:srgbClr val="00B0F0"/>
          </a:solidFill>
          <a:ln w="25400">
            <a:noFill/>
          </a:ln>
        </p:spPr>
        <p:txBody>
          <a:bodyPr wrap="none" rtlCol="0">
            <a:spAutoFit/>
          </a:bodyPr>
          <a:lstStyle/>
          <a:p>
            <a:r>
              <a:rPr lang="en-US" altLang="ja-JP" sz="4000" b="1" dirty="0">
                <a:solidFill>
                  <a:srgbClr val="FD49F4"/>
                </a:solidFill>
                <a:latin typeface="Times New Roman" panose="02020603050405020304" pitchFamily="18" charset="0"/>
                <a:cs typeface="Times New Roman" panose="02020603050405020304" pitchFamily="18" charset="0"/>
              </a:rPr>
              <a:t>3</a:t>
            </a:r>
            <a:endParaRPr kumimoji="1" lang="ja-JP" altLang="en-US" b="1" dirty="0">
              <a:solidFill>
                <a:srgbClr val="FD49F4"/>
              </a:solidFill>
              <a:latin typeface="Times New Roman" panose="02020603050405020304" pitchFamily="18" charset="0"/>
              <a:cs typeface="Times New Roman" panose="02020603050405020304" pitchFamily="18" charset="0"/>
            </a:endParaRPr>
          </a:p>
        </p:txBody>
      </p:sp>
      <p:sp>
        <p:nvSpPr>
          <p:cNvPr id="154" name="テキスト ボックス 153"/>
          <p:cNvSpPr txBox="1"/>
          <p:nvPr/>
        </p:nvSpPr>
        <p:spPr>
          <a:xfrm>
            <a:off x="1978806" y="6116594"/>
            <a:ext cx="488077" cy="748963"/>
          </a:xfrm>
          <a:prstGeom prst="flowChartAlternateProcess">
            <a:avLst/>
          </a:prstGeom>
          <a:solidFill>
            <a:srgbClr val="00B0F0"/>
          </a:solidFill>
          <a:ln w="25400">
            <a:noFill/>
          </a:ln>
        </p:spPr>
        <p:txBody>
          <a:bodyPr wrap="none" rtlCol="0">
            <a:spAutoFit/>
          </a:bodyPr>
          <a:lstStyle/>
          <a:p>
            <a:r>
              <a:rPr lang="en-US" altLang="ja-JP" sz="4000" b="1" dirty="0">
                <a:solidFill>
                  <a:srgbClr val="FD49F4"/>
                </a:solidFill>
                <a:latin typeface="Times New Roman" panose="02020603050405020304" pitchFamily="18" charset="0"/>
                <a:cs typeface="Times New Roman" panose="02020603050405020304" pitchFamily="18" charset="0"/>
              </a:rPr>
              <a:t>1</a:t>
            </a:r>
            <a:endParaRPr kumimoji="1" lang="ja-JP" altLang="en-US" b="1" dirty="0">
              <a:solidFill>
                <a:srgbClr val="FD49F4"/>
              </a:solidFill>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4104030" y="6079760"/>
            <a:ext cx="488077" cy="748963"/>
          </a:xfrm>
          <a:prstGeom prst="flowChartAlternateProcess">
            <a:avLst/>
          </a:prstGeom>
          <a:solidFill>
            <a:srgbClr val="00B0F0"/>
          </a:solidFill>
          <a:ln w="25400">
            <a:noFill/>
          </a:ln>
        </p:spPr>
        <p:txBody>
          <a:bodyPr wrap="none" rtlCol="0">
            <a:spAutoFit/>
          </a:bodyPr>
          <a:lstStyle/>
          <a:p>
            <a:r>
              <a:rPr lang="en-US" altLang="ja-JP" sz="4000" b="1" dirty="0" smtClean="0">
                <a:solidFill>
                  <a:srgbClr val="FD49F4"/>
                </a:solidFill>
                <a:latin typeface="Times New Roman" panose="02020603050405020304" pitchFamily="18" charset="0"/>
                <a:cs typeface="Times New Roman" panose="02020603050405020304" pitchFamily="18" charset="0"/>
              </a:rPr>
              <a:t>2</a:t>
            </a:r>
            <a:endParaRPr kumimoji="1" lang="ja-JP" altLang="en-US" b="1" dirty="0">
              <a:solidFill>
                <a:srgbClr val="FD49F4"/>
              </a:solidFill>
              <a:latin typeface="Times New Roman" panose="02020603050405020304" pitchFamily="18" charset="0"/>
              <a:cs typeface="Times New Roman" panose="02020603050405020304" pitchFamily="18" charset="0"/>
            </a:endParaRPr>
          </a:p>
        </p:txBody>
      </p:sp>
      <p:cxnSp>
        <p:nvCxnSpPr>
          <p:cNvPr id="158" name="直線コネクタ 157"/>
          <p:cNvCxnSpPr>
            <a:stCxn id="122" idx="5"/>
            <a:endCxn id="124" idx="0"/>
          </p:cNvCxnSpPr>
          <p:nvPr/>
        </p:nvCxnSpPr>
        <p:spPr>
          <a:xfrm>
            <a:off x="2731218" y="5202886"/>
            <a:ext cx="133390" cy="494700"/>
          </a:xfrm>
          <a:prstGeom prst="line">
            <a:avLst/>
          </a:prstGeom>
          <a:ln w="44450" cap="rnd">
            <a:solidFill>
              <a:srgbClr val="FD49F4"/>
            </a:solidFill>
            <a:prstDash val="sysDash"/>
          </a:ln>
        </p:spPr>
        <p:style>
          <a:lnRef idx="1">
            <a:schemeClr val="dk1"/>
          </a:lnRef>
          <a:fillRef idx="0">
            <a:schemeClr val="dk1"/>
          </a:fillRef>
          <a:effectRef idx="0">
            <a:schemeClr val="dk1"/>
          </a:effectRef>
          <a:fontRef idx="minor">
            <a:schemeClr val="tx1"/>
          </a:fontRef>
        </p:style>
      </p:cxnSp>
      <p:sp>
        <p:nvSpPr>
          <p:cNvPr id="122" name="円/楕円 121"/>
          <p:cNvSpPr/>
          <p:nvPr/>
        </p:nvSpPr>
        <p:spPr>
          <a:xfrm>
            <a:off x="2516123" y="4987791"/>
            <a:ext cx="252000" cy="25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p:nvSpPr>
        <p:spPr>
          <a:xfrm>
            <a:off x="2159701" y="5288729"/>
            <a:ext cx="252000" cy="252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コネクタ 159"/>
          <p:cNvCxnSpPr/>
          <p:nvPr/>
        </p:nvCxnSpPr>
        <p:spPr>
          <a:xfrm flipH="1">
            <a:off x="4431600" y="4899600"/>
            <a:ext cx="112364" cy="488830"/>
          </a:xfrm>
          <a:prstGeom prst="line">
            <a:avLst/>
          </a:prstGeom>
          <a:ln w="44450" cap="rnd">
            <a:solidFill>
              <a:srgbClr val="FD49F4"/>
            </a:solidFill>
            <a:prstDash val="sysDash"/>
          </a:ln>
        </p:spPr>
        <p:style>
          <a:lnRef idx="1">
            <a:schemeClr val="dk1"/>
          </a:lnRef>
          <a:fillRef idx="0">
            <a:schemeClr val="dk1"/>
          </a:fillRef>
          <a:effectRef idx="0">
            <a:schemeClr val="dk1"/>
          </a:effectRef>
          <a:fontRef idx="minor">
            <a:schemeClr val="tx1"/>
          </a:fontRef>
        </p:style>
      </p:cxnSp>
      <p:cxnSp>
        <p:nvCxnSpPr>
          <p:cNvPr id="161" name="直線コネクタ 160"/>
          <p:cNvCxnSpPr/>
          <p:nvPr/>
        </p:nvCxnSpPr>
        <p:spPr>
          <a:xfrm>
            <a:off x="4760271" y="4805057"/>
            <a:ext cx="133390" cy="211843"/>
          </a:xfrm>
          <a:prstGeom prst="line">
            <a:avLst/>
          </a:prstGeom>
          <a:ln w="44450" cap="rnd">
            <a:solidFill>
              <a:srgbClr val="FD49F4"/>
            </a:solidFill>
            <a:prstDash val="sysDash"/>
          </a:ln>
        </p:spPr>
        <p:style>
          <a:lnRef idx="1">
            <a:schemeClr val="dk1"/>
          </a:lnRef>
          <a:fillRef idx="0">
            <a:schemeClr val="dk1"/>
          </a:fillRef>
          <a:effectRef idx="0">
            <a:schemeClr val="dk1"/>
          </a:effectRef>
          <a:fontRef idx="minor">
            <a:schemeClr val="tx1"/>
          </a:fontRef>
        </p:style>
      </p:cxnSp>
      <p:sp>
        <p:nvSpPr>
          <p:cNvPr id="224" name="円/楕円 223"/>
          <p:cNvSpPr/>
          <p:nvPr/>
        </p:nvSpPr>
        <p:spPr>
          <a:xfrm>
            <a:off x="4508271" y="4683979"/>
            <a:ext cx="252000" cy="25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円/楕円 227"/>
          <p:cNvSpPr/>
          <p:nvPr/>
        </p:nvSpPr>
        <p:spPr>
          <a:xfrm>
            <a:off x="4856756" y="4984917"/>
            <a:ext cx="252000" cy="25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円/楕円 226"/>
          <p:cNvSpPr/>
          <p:nvPr/>
        </p:nvSpPr>
        <p:spPr>
          <a:xfrm>
            <a:off x="4306812" y="5387904"/>
            <a:ext cx="252000" cy="25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円/楕円 236"/>
          <p:cNvSpPr/>
          <p:nvPr/>
        </p:nvSpPr>
        <p:spPr>
          <a:xfrm>
            <a:off x="1099334" y="4740924"/>
            <a:ext cx="2716666" cy="20877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1" name="曲線コネクタ 240"/>
          <p:cNvCxnSpPr>
            <a:stCxn id="237" idx="0"/>
            <a:endCxn id="272" idx="0"/>
          </p:cNvCxnSpPr>
          <p:nvPr/>
        </p:nvCxnSpPr>
        <p:spPr>
          <a:xfrm rot="5400000" flipH="1" flipV="1">
            <a:off x="4818826" y="2108965"/>
            <a:ext cx="270801" cy="4993118"/>
          </a:xfrm>
          <a:prstGeom prst="curvedConnector3">
            <a:avLst>
              <a:gd name="adj1" fmla="val 36623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a:stCxn id="245" idx="6"/>
            <a:endCxn id="256" idx="2"/>
          </p:cNvCxnSpPr>
          <p:nvPr/>
        </p:nvCxnSpPr>
        <p:spPr>
          <a:xfrm>
            <a:off x="6479928" y="5013312"/>
            <a:ext cx="252000" cy="1080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a:stCxn id="245" idx="6"/>
            <a:endCxn id="247" idx="2"/>
          </p:cNvCxnSpPr>
          <p:nvPr/>
        </p:nvCxnSpPr>
        <p:spPr>
          <a:xfrm>
            <a:off x="6479928" y="5013312"/>
            <a:ext cx="7920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245" idx="6"/>
            <a:endCxn id="254" idx="2"/>
          </p:cNvCxnSpPr>
          <p:nvPr/>
        </p:nvCxnSpPr>
        <p:spPr>
          <a:xfrm>
            <a:off x="6479928" y="5013312"/>
            <a:ext cx="1872000" cy="540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a:stCxn id="256" idx="6"/>
            <a:endCxn id="252" idx="2"/>
          </p:cNvCxnSpPr>
          <p:nvPr/>
        </p:nvCxnSpPr>
        <p:spPr>
          <a:xfrm flipV="1">
            <a:off x="7019928" y="5553312"/>
            <a:ext cx="252000" cy="540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256" idx="6"/>
            <a:endCxn id="254" idx="2"/>
          </p:cNvCxnSpPr>
          <p:nvPr/>
        </p:nvCxnSpPr>
        <p:spPr>
          <a:xfrm flipV="1">
            <a:off x="7019928" y="5553312"/>
            <a:ext cx="1332000" cy="540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a:stCxn id="247" idx="6"/>
          </p:cNvCxnSpPr>
          <p:nvPr/>
        </p:nvCxnSpPr>
        <p:spPr>
          <a:xfrm>
            <a:off x="7559928" y="5013312"/>
            <a:ext cx="252000" cy="527417"/>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a:stCxn id="252" idx="6"/>
            <a:endCxn id="254" idx="2"/>
          </p:cNvCxnSpPr>
          <p:nvPr/>
        </p:nvCxnSpPr>
        <p:spPr>
          <a:xfrm>
            <a:off x="7559928" y="5553312"/>
            <a:ext cx="7920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248" idx="6"/>
            <a:endCxn id="254" idx="2"/>
          </p:cNvCxnSpPr>
          <p:nvPr/>
        </p:nvCxnSpPr>
        <p:spPr>
          <a:xfrm>
            <a:off x="8099928" y="5013312"/>
            <a:ext cx="252000" cy="540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259" name="円/楕円 258"/>
          <p:cNvSpPr/>
          <p:nvPr/>
        </p:nvSpPr>
        <p:spPr>
          <a:xfrm>
            <a:off x="8351928" y="5949312"/>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円/楕円 257"/>
          <p:cNvSpPr/>
          <p:nvPr/>
        </p:nvSpPr>
        <p:spPr>
          <a:xfrm>
            <a:off x="7811928" y="5949312"/>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円/楕円 252"/>
          <p:cNvSpPr/>
          <p:nvPr/>
        </p:nvSpPr>
        <p:spPr>
          <a:xfrm>
            <a:off x="7811928" y="5409312"/>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円/楕円 245"/>
          <p:cNvSpPr/>
          <p:nvPr/>
        </p:nvSpPr>
        <p:spPr>
          <a:xfrm>
            <a:off x="6731928" y="4869312"/>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円/楕円 246"/>
          <p:cNvSpPr/>
          <p:nvPr/>
        </p:nvSpPr>
        <p:spPr>
          <a:xfrm>
            <a:off x="7271928" y="4869312"/>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円/楕円 250"/>
          <p:cNvSpPr/>
          <p:nvPr/>
        </p:nvSpPr>
        <p:spPr>
          <a:xfrm>
            <a:off x="6731928" y="5409312"/>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直線コネクタ 220"/>
          <p:cNvCxnSpPr>
            <a:stCxn id="245" idx="6"/>
            <a:endCxn id="252" idx="2"/>
          </p:cNvCxnSpPr>
          <p:nvPr/>
        </p:nvCxnSpPr>
        <p:spPr>
          <a:xfrm>
            <a:off x="6479928" y="5013312"/>
            <a:ext cx="792000" cy="540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a:stCxn id="256" idx="6"/>
            <a:endCxn id="248" idx="2"/>
          </p:cNvCxnSpPr>
          <p:nvPr/>
        </p:nvCxnSpPr>
        <p:spPr>
          <a:xfrm flipV="1">
            <a:off x="7019928" y="5013312"/>
            <a:ext cx="792000" cy="1080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a:endCxn id="248" idx="2"/>
          </p:cNvCxnSpPr>
          <p:nvPr/>
        </p:nvCxnSpPr>
        <p:spPr>
          <a:xfrm flipV="1">
            <a:off x="7562457" y="5013312"/>
            <a:ext cx="249471" cy="540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252" name="円/楕円 251"/>
          <p:cNvSpPr/>
          <p:nvPr/>
        </p:nvSpPr>
        <p:spPr>
          <a:xfrm>
            <a:off x="7271928" y="5409312"/>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円/楕円 256"/>
          <p:cNvSpPr/>
          <p:nvPr/>
        </p:nvSpPr>
        <p:spPr>
          <a:xfrm>
            <a:off x="7271928" y="5949312"/>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円/楕円 247"/>
          <p:cNvSpPr/>
          <p:nvPr/>
        </p:nvSpPr>
        <p:spPr>
          <a:xfrm>
            <a:off x="7811928" y="4869312"/>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円/楕円 255"/>
          <p:cNvSpPr/>
          <p:nvPr/>
        </p:nvSpPr>
        <p:spPr>
          <a:xfrm>
            <a:off x="6731928" y="5949312"/>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8" name="グループ化 297"/>
          <p:cNvGrpSpPr/>
          <p:nvPr/>
        </p:nvGrpSpPr>
        <p:grpSpPr>
          <a:xfrm>
            <a:off x="6549427" y="2777658"/>
            <a:ext cx="1166468" cy="327581"/>
            <a:chOff x="6549427" y="2777658"/>
            <a:chExt cx="1166468" cy="327581"/>
          </a:xfrm>
        </p:grpSpPr>
        <p:sp>
          <p:nvSpPr>
            <p:cNvPr id="295" name="正方形/長方形 294"/>
            <p:cNvSpPr/>
            <p:nvPr/>
          </p:nvSpPr>
          <p:spPr>
            <a:xfrm rot="1215229">
              <a:off x="6926424" y="2999607"/>
              <a:ext cx="789471" cy="105632"/>
            </a:xfrm>
            <a:prstGeom prst="rect">
              <a:avLst/>
            </a:prstGeom>
            <a:solidFill>
              <a:srgbClr val="584D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円/楕円 295"/>
            <p:cNvSpPr/>
            <p:nvPr/>
          </p:nvSpPr>
          <p:spPr>
            <a:xfrm rot="1215229">
              <a:off x="6549427" y="2777658"/>
              <a:ext cx="415994" cy="155753"/>
            </a:xfrm>
            <a:custGeom>
              <a:avLst/>
              <a:gdLst>
                <a:gd name="connsiteX0" fmla="*/ 0 w 527248"/>
                <a:gd name="connsiteY0" fmla="*/ 108012 h 216024"/>
                <a:gd name="connsiteX1" fmla="*/ 263624 w 527248"/>
                <a:gd name="connsiteY1" fmla="*/ 0 h 216024"/>
                <a:gd name="connsiteX2" fmla="*/ 527248 w 527248"/>
                <a:gd name="connsiteY2" fmla="*/ 108012 h 216024"/>
                <a:gd name="connsiteX3" fmla="*/ 263624 w 527248"/>
                <a:gd name="connsiteY3" fmla="*/ 216024 h 216024"/>
                <a:gd name="connsiteX4" fmla="*/ 0 w 527248"/>
                <a:gd name="connsiteY4" fmla="*/ 108012 h 216024"/>
                <a:gd name="connsiteX0" fmla="*/ 0 w 564326"/>
                <a:gd name="connsiteY0" fmla="*/ 117597 h 225609"/>
                <a:gd name="connsiteX1" fmla="*/ 263624 w 564326"/>
                <a:gd name="connsiteY1" fmla="*/ 9585 h 225609"/>
                <a:gd name="connsiteX2" fmla="*/ 537935 w 564326"/>
                <a:gd name="connsiteY2" fmla="*/ 17547 h 225609"/>
                <a:gd name="connsiteX3" fmla="*/ 527248 w 564326"/>
                <a:gd name="connsiteY3" fmla="*/ 117597 h 225609"/>
                <a:gd name="connsiteX4" fmla="*/ 263624 w 564326"/>
                <a:gd name="connsiteY4" fmla="*/ 225609 h 225609"/>
                <a:gd name="connsiteX5" fmla="*/ 0 w 564326"/>
                <a:gd name="connsiteY5" fmla="*/ 117597 h 225609"/>
                <a:gd name="connsiteX0" fmla="*/ 0 w 570680"/>
                <a:gd name="connsiteY0" fmla="*/ 117597 h 226748"/>
                <a:gd name="connsiteX1" fmla="*/ 263624 w 570680"/>
                <a:gd name="connsiteY1" fmla="*/ 9585 h 226748"/>
                <a:gd name="connsiteX2" fmla="*/ 537935 w 570680"/>
                <a:gd name="connsiteY2" fmla="*/ 17547 h 226748"/>
                <a:gd name="connsiteX3" fmla="*/ 541535 w 570680"/>
                <a:gd name="connsiteY3" fmla="*/ 167604 h 226748"/>
                <a:gd name="connsiteX4" fmla="*/ 263624 w 570680"/>
                <a:gd name="connsiteY4" fmla="*/ 225609 h 226748"/>
                <a:gd name="connsiteX5" fmla="*/ 0 w 570680"/>
                <a:gd name="connsiteY5" fmla="*/ 117597 h 226748"/>
                <a:gd name="connsiteX0" fmla="*/ 0 w 581638"/>
                <a:gd name="connsiteY0" fmla="*/ 115777 h 224928"/>
                <a:gd name="connsiteX1" fmla="*/ 263624 w 581638"/>
                <a:gd name="connsiteY1" fmla="*/ 7765 h 224928"/>
                <a:gd name="connsiteX2" fmla="*/ 556985 w 581638"/>
                <a:gd name="connsiteY2" fmla="*/ 20489 h 224928"/>
                <a:gd name="connsiteX3" fmla="*/ 541535 w 581638"/>
                <a:gd name="connsiteY3" fmla="*/ 165784 h 224928"/>
                <a:gd name="connsiteX4" fmla="*/ 263624 w 581638"/>
                <a:gd name="connsiteY4" fmla="*/ 223789 h 224928"/>
                <a:gd name="connsiteX5" fmla="*/ 0 w 581638"/>
                <a:gd name="connsiteY5" fmla="*/ 115777 h 224928"/>
                <a:gd name="connsiteX0" fmla="*/ 0 w 585297"/>
                <a:gd name="connsiteY0" fmla="*/ 115777 h 225454"/>
                <a:gd name="connsiteX1" fmla="*/ 263624 w 585297"/>
                <a:gd name="connsiteY1" fmla="*/ 7765 h 225454"/>
                <a:gd name="connsiteX2" fmla="*/ 556985 w 585297"/>
                <a:gd name="connsiteY2" fmla="*/ 20489 h 225454"/>
                <a:gd name="connsiteX3" fmla="*/ 551060 w 585297"/>
                <a:gd name="connsiteY3" fmla="*/ 172928 h 225454"/>
                <a:gd name="connsiteX4" fmla="*/ 263624 w 585297"/>
                <a:gd name="connsiteY4" fmla="*/ 223789 h 225454"/>
                <a:gd name="connsiteX5" fmla="*/ 0 w 585297"/>
                <a:gd name="connsiteY5" fmla="*/ 115777 h 225454"/>
                <a:gd name="connsiteX0" fmla="*/ 0 w 576153"/>
                <a:gd name="connsiteY0" fmla="*/ 115777 h 225454"/>
                <a:gd name="connsiteX1" fmla="*/ 263624 w 576153"/>
                <a:gd name="connsiteY1" fmla="*/ 7765 h 225454"/>
                <a:gd name="connsiteX2" fmla="*/ 556985 w 576153"/>
                <a:gd name="connsiteY2" fmla="*/ 20489 h 225454"/>
                <a:gd name="connsiteX3" fmla="*/ 551060 w 576153"/>
                <a:gd name="connsiteY3" fmla="*/ 172928 h 225454"/>
                <a:gd name="connsiteX4" fmla="*/ 263624 w 576153"/>
                <a:gd name="connsiteY4" fmla="*/ 223789 h 225454"/>
                <a:gd name="connsiteX5" fmla="*/ 0 w 576153"/>
                <a:gd name="connsiteY5" fmla="*/ 115777 h 225454"/>
                <a:gd name="connsiteX0" fmla="*/ 0 w 556985"/>
                <a:gd name="connsiteY0" fmla="*/ 115777 h 225454"/>
                <a:gd name="connsiteX1" fmla="*/ 263624 w 556985"/>
                <a:gd name="connsiteY1" fmla="*/ 7765 h 225454"/>
                <a:gd name="connsiteX2" fmla="*/ 556985 w 556985"/>
                <a:gd name="connsiteY2" fmla="*/ 20489 h 225454"/>
                <a:gd name="connsiteX3" fmla="*/ 551060 w 556985"/>
                <a:gd name="connsiteY3" fmla="*/ 172928 h 225454"/>
                <a:gd name="connsiteX4" fmla="*/ 263624 w 556985"/>
                <a:gd name="connsiteY4" fmla="*/ 223789 h 225454"/>
                <a:gd name="connsiteX5" fmla="*/ 0 w 556985"/>
                <a:gd name="connsiteY5" fmla="*/ 115777 h 225454"/>
                <a:gd name="connsiteX0" fmla="*/ 9127 w 566112"/>
                <a:gd name="connsiteY0" fmla="*/ 112073 h 221750"/>
                <a:gd name="connsiteX1" fmla="*/ 80337 w 566112"/>
                <a:gd name="connsiteY1" fmla="*/ 62029 h 221750"/>
                <a:gd name="connsiteX2" fmla="*/ 272751 w 566112"/>
                <a:gd name="connsiteY2" fmla="*/ 4061 h 221750"/>
                <a:gd name="connsiteX3" fmla="*/ 566112 w 566112"/>
                <a:gd name="connsiteY3" fmla="*/ 16785 h 221750"/>
                <a:gd name="connsiteX4" fmla="*/ 560187 w 566112"/>
                <a:gd name="connsiteY4" fmla="*/ 169224 h 221750"/>
                <a:gd name="connsiteX5" fmla="*/ 272751 w 566112"/>
                <a:gd name="connsiteY5" fmla="*/ 220085 h 221750"/>
                <a:gd name="connsiteX6" fmla="*/ 9127 w 566112"/>
                <a:gd name="connsiteY6" fmla="*/ 112073 h 221750"/>
                <a:gd name="connsiteX0" fmla="*/ 8976 w 565961"/>
                <a:gd name="connsiteY0" fmla="*/ 112073 h 210485"/>
                <a:gd name="connsiteX1" fmla="*/ 80186 w 565961"/>
                <a:gd name="connsiteY1" fmla="*/ 62029 h 210485"/>
                <a:gd name="connsiteX2" fmla="*/ 272600 w 565961"/>
                <a:gd name="connsiteY2" fmla="*/ 4061 h 210485"/>
                <a:gd name="connsiteX3" fmla="*/ 565961 w 565961"/>
                <a:gd name="connsiteY3" fmla="*/ 16785 h 210485"/>
                <a:gd name="connsiteX4" fmla="*/ 560036 w 565961"/>
                <a:gd name="connsiteY4" fmla="*/ 169224 h 210485"/>
                <a:gd name="connsiteX5" fmla="*/ 270219 w 565961"/>
                <a:gd name="connsiteY5" fmla="*/ 208179 h 210485"/>
                <a:gd name="connsiteX6" fmla="*/ 8976 w 565961"/>
                <a:gd name="connsiteY6" fmla="*/ 112073 h 210485"/>
                <a:gd name="connsiteX0" fmla="*/ 8976 w 565961"/>
                <a:gd name="connsiteY0" fmla="*/ 103328 h 201740"/>
                <a:gd name="connsiteX1" fmla="*/ 80186 w 565961"/>
                <a:gd name="connsiteY1" fmla="*/ 53284 h 201740"/>
                <a:gd name="connsiteX2" fmla="*/ 272600 w 565961"/>
                <a:gd name="connsiteY2" fmla="*/ 14366 h 201740"/>
                <a:gd name="connsiteX3" fmla="*/ 565961 w 565961"/>
                <a:gd name="connsiteY3" fmla="*/ 8040 h 201740"/>
                <a:gd name="connsiteX4" fmla="*/ 560036 w 565961"/>
                <a:gd name="connsiteY4" fmla="*/ 160479 h 201740"/>
                <a:gd name="connsiteX5" fmla="*/ 270219 w 565961"/>
                <a:gd name="connsiteY5" fmla="*/ 199434 h 201740"/>
                <a:gd name="connsiteX6" fmla="*/ 8976 w 565961"/>
                <a:gd name="connsiteY6" fmla="*/ 103328 h 201740"/>
                <a:gd name="connsiteX0" fmla="*/ 8976 w 565961"/>
                <a:gd name="connsiteY0" fmla="*/ 108959 h 207371"/>
                <a:gd name="connsiteX1" fmla="*/ 80186 w 565961"/>
                <a:gd name="connsiteY1" fmla="*/ 58915 h 207371"/>
                <a:gd name="connsiteX2" fmla="*/ 270219 w 565961"/>
                <a:gd name="connsiteY2" fmla="*/ 5709 h 207371"/>
                <a:gd name="connsiteX3" fmla="*/ 565961 w 565961"/>
                <a:gd name="connsiteY3" fmla="*/ 13671 h 207371"/>
                <a:gd name="connsiteX4" fmla="*/ 560036 w 565961"/>
                <a:gd name="connsiteY4" fmla="*/ 166110 h 207371"/>
                <a:gd name="connsiteX5" fmla="*/ 270219 w 565961"/>
                <a:gd name="connsiteY5" fmla="*/ 205065 h 207371"/>
                <a:gd name="connsiteX6" fmla="*/ 8976 w 565961"/>
                <a:gd name="connsiteY6" fmla="*/ 108959 h 207371"/>
                <a:gd name="connsiteX0" fmla="*/ 5895 w 608124"/>
                <a:gd name="connsiteY0" fmla="*/ 89909 h 208511"/>
                <a:gd name="connsiteX1" fmla="*/ 122349 w 608124"/>
                <a:gd name="connsiteY1" fmla="*/ 58915 h 208511"/>
                <a:gd name="connsiteX2" fmla="*/ 312382 w 608124"/>
                <a:gd name="connsiteY2" fmla="*/ 5709 h 208511"/>
                <a:gd name="connsiteX3" fmla="*/ 608124 w 608124"/>
                <a:gd name="connsiteY3" fmla="*/ 13671 h 208511"/>
                <a:gd name="connsiteX4" fmla="*/ 602199 w 608124"/>
                <a:gd name="connsiteY4" fmla="*/ 166110 h 208511"/>
                <a:gd name="connsiteX5" fmla="*/ 312382 w 608124"/>
                <a:gd name="connsiteY5" fmla="*/ 205065 h 208511"/>
                <a:gd name="connsiteX6" fmla="*/ 5895 w 608124"/>
                <a:gd name="connsiteY6" fmla="*/ 89909 h 208511"/>
                <a:gd name="connsiteX0" fmla="*/ 3992 w 606221"/>
                <a:gd name="connsiteY0" fmla="*/ 90073 h 208675"/>
                <a:gd name="connsiteX1" fmla="*/ 144259 w 606221"/>
                <a:gd name="connsiteY1" fmla="*/ 61461 h 208675"/>
                <a:gd name="connsiteX2" fmla="*/ 310479 w 606221"/>
                <a:gd name="connsiteY2" fmla="*/ 5873 h 208675"/>
                <a:gd name="connsiteX3" fmla="*/ 606221 w 606221"/>
                <a:gd name="connsiteY3" fmla="*/ 13835 h 208675"/>
                <a:gd name="connsiteX4" fmla="*/ 600296 w 606221"/>
                <a:gd name="connsiteY4" fmla="*/ 166274 h 208675"/>
                <a:gd name="connsiteX5" fmla="*/ 310479 w 606221"/>
                <a:gd name="connsiteY5" fmla="*/ 205229 h 208675"/>
                <a:gd name="connsiteX6" fmla="*/ 3992 w 606221"/>
                <a:gd name="connsiteY6" fmla="*/ 90073 h 208675"/>
                <a:gd name="connsiteX0" fmla="*/ 3992 w 606221"/>
                <a:gd name="connsiteY0" fmla="*/ 90073 h 208675"/>
                <a:gd name="connsiteX1" fmla="*/ 144259 w 606221"/>
                <a:gd name="connsiteY1" fmla="*/ 61461 h 208675"/>
                <a:gd name="connsiteX2" fmla="*/ 377154 w 606221"/>
                <a:gd name="connsiteY2" fmla="*/ 5873 h 208675"/>
                <a:gd name="connsiteX3" fmla="*/ 606221 w 606221"/>
                <a:gd name="connsiteY3" fmla="*/ 13835 h 208675"/>
                <a:gd name="connsiteX4" fmla="*/ 600296 w 606221"/>
                <a:gd name="connsiteY4" fmla="*/ 166274 h 208675"/>
                <a:gd name="connsiteX5" fmla="*/ 310479 w 606221"/>
                <a:gd name="connsiteY5" fmla="*/ 205229 h 208675"/>
                <a:gd name="connsiteX6" fmla="*/ 3992 w 606221"/>
                <a:gd name="connsiteY6" fmla="*/ 90073 h 20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221" h="208675">
                  <a:moveTo>
                    <a:pt x="3992" y="90073"/>
                  </a:moveTo>
                  <a:cubicBezTo>
                    <a:pt x="-23711" y="66112"/>
                    <a:pt x="100322" y="79463"/>
                    <a:pt x="144259" y="61461"/>
                  </a:cubicBezTo>
                  <a:cubicBezTo>
                    <a:pt x="188196" y="43459"/>
                    <a:pt x="300160" y="13811"/>
                    <a:pt x="377154" y="5873"/>
                  </a:cubicBezTo>
                  <a:cubicBezTo>
                    <a:pt x="454148" y="-2065"/>
                    <a:pt x="562284" y="-4167"/>
                    <a:pt x="606221" y="13835"/>
                  </a:cubicBezTo>
                  <a:cubicBezTo>
                    <a:pt x="604915" y="65174"/>
                    <a:pt x="605534" y="117707"/>
                    <a:pt x="600296" y="166274"/>
                  </a:cubicBezTo>
                  <a:cubicBezTo>
                    <a:pt x="561721" y="193410"/>
                    <a:pt x="409863" y="217929"/>
                    <a:pt x="310479" y="205229"/>
                  </a:cubicBezTo>
                  <a:cubicBezTo>
                    <a:pt x="211095" y="192529"/>
                    <a:pt x="31695" y="114034"/>
                    <a:pt x="3992" y="90073"/>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9" name="グループ化 298"/>
          <p:cNvGrpSpPr/>
          <p:nvPr/>
        </p:nvGrpSpPr>
        <p:grpSpPr>
          <a:xfrm>
            <a:off x="7084947" y="2332344"/>
            <a:ext cx="1166468" cy="327581"/>
            <a:chOff x="6549427" y="2777658"/>
            <a:chExt cx="1166468" cy="327581"/>
          </a:xfrm>
        </p:grpSpPr>
        <p:sp>
          <p:nvSpPr>
            <p:cNvPr id="300" name="正方形/長方形 299"/>
            <p:cNvSpPr/>
            <p:nvPr/>
          </p:nvSpPr>
          <p:spPr>
            <a:xfrm rot="1215229">
              <a:off x="6926424" y="2999607"/>
              <a:ext cx="789471" cy="105632"/>
            </a:xfrm>
            <a:prstGeom prst="rect">
              <a:avLst/>
            </a:prstGeom>
            <a:solidFill>
              <a:srgbClr val="584D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円/楕円 295"/>
            <p:cNvSpPr/>
            <p:nvPr/>
          </p:nvSpPr>
          <p:spPr>
            <a:xfrm rot="1215229">
              <a:off x="6549427" y="2777658"/>
              <a:ext cx="415994" cy="155753"/>
            </a:xfrm>
            <a:custGeom>
              <a:avLst/>
              <a:gdLst>
                <a:gd name="connsiteX0" fmla="*/ 0 w 527248"/>
                <a:gd name="connsiteY0" fmla="*/ 108012 h 216024"/>
                <a:gd name="connsiteX1" fmla="*/ 263624 w 527248"/>
                <a:gd name="connsiteY1" fmla="*/ 0 h 216024"/>
                <a:gd name="connsiteX2" fmla="*/ 527248 w 527248"/>
                <a:gd name="connsiteY2" fmla="*/ 108012 h 216024"/>
                <a:gd name="connsiteX3" fmla="*/ 263624 w 527248"/>
                <a:gd name="connsiteY3" fmla="*/ 216024 h 216024"/>
                <a:gd name="connsiteX4" fmla="*/ 0 w 527248"/>
                <a:gd name="connsiteY4" fmla="*/ 108012 h 216024"/>
                <a:gd name="connsiteX0" fmla="*/ 0 w 564326"/>
                <a:gd name="connsiteY0" fmla="*/ 117597 h 225609"/>
                <a:gd name="connsiteX1" fmla="*/ 263624 w 564326"/>
                <a:gd name="connsiteY1" fmla="*/ 9585 h 225609"/>
                <a:gd name="connsiteX2" fmla="*/ 537935 w 564326"/>
                <a:gd name="connsiteY2" fmla="*/ 17547 h 225609"/>
                <a:gd name="connsiteX3" fmla="*/ 527248 w 564326"/>
                <a:gd name="connsiteY3" fmla="*/ 117597 h 225609"/>
                <a:gd name="connsiteX4" fmla="*/ 263624 w 564326"/>
                <a:gd name="connsiteY4" fmla="*/ 225609 h 225609"/>
                <a:gd name="connsiteX5" fmla="*/ 0 w 564326"/>
                <a:gd name="connsiteY5" fmla="*/ 117597 h 225609"/>
                <a:gd name="connsiteX0" fmla="*/ 0 w 570680"/>
                <a:gd name="connsiteY0" fmla="*/ 117597 h 226748"/>
                <a:gd name="connsiteX1" fmla="*/ 263624 w 570680"/>
                <a:gd name="connsiteY1" fmla="*/ 9585 h 226748"/>
                <a:gd name="connsiteX2" fmla="*/ 537935 w 570680"/>
                <a:gd name="connsiteY2" fmla="*/ 17547 h 226748"/>
                <a:gd name="connsiteX3" fmla="*/ 541535 w 570680"/>
                <a:gd name="connsiteY3" fmla="*/ 167604 h 226748"/>
                <a:gd name="connsiteX4" fmla="*/ 263624 w 570680"/>
                <a:gd name="connsiteY4" fmla="*/ 225609 h 226748"/>
                <a:gd name="connsiteX5" fmla="*/ 0 w 570680"/>
                <a:gd name="connsiteY5" fmla="*/ 117597 h 226748"/>
                <a:gd name="connsiteX0" fmla="*/ 0 w 581638"/>
                <a:gd name="connsiteY0" fmla="*/ 115777 h 224928"/>
                <a:gd name="connsiteX1" fmla="*/ 263624 w 581638"/>
                <a:gd name="connsiteY1" fmla="*/ 7765 h 224928"/>
                <a:gd name="connsiteX2" fmla="*/ 556985 w 581638"/>
                <a:gd name="connsiteY2" fmla="*/ 20489 h 224928"/>
                <a:gd name="connsiteX3" fmla="*/ 541535 w 581638"/>
                <a:gd name="connsiteY3" fmla="*/ 165784 h 224928"/>
                <a:gd name="connsiteX4" fmla="*/ 263624 w 581638"/>
                <a:gd name="connsiteY4" fmla="*/ 223789 h 224928"/>
                <a:gd name="connsiteX5" fmla="*/ 0 w 581638"/>
                <a:gd name="connsiteY5" fmla="*/ 115777 h 224928"/>
                <a:gd name="connsiteX0" fmla="*/ 0 w 585297"/>
                <a:gd name="connsiteY0" fmla="*/ 115777 h 225454"/>
                <a:gd name="connsiteX1" fmla="*/ 263624 w 585297"/>
                <a:gd name="connsiteY1" fmla="*/ 7765 h 225454"/>
                <a:gd name="connsiteX2" fmla="*/ 556985 w 585297"/>
                <a:gd name="connsiteY2" fmla="*/ 20489 h 225454"/>
                <a:gd name="connsiteX3" fmla="*/ 551060 w 585297"/>
                <a:gd name="connsiteY3" fmla="*/ 172928 h 225454"/>
                <a:gd name="connsiteX4" fmla="*/ 263624 w 585297"/>
                <a:gd name="connsiteY4" fmla="*/ 223789 h 225454"/>
                <a:gd name="connsiteX5" fmla="*/ 0 w 585297"/>
                <a:gd name="connsiteY5" fmla="*/ 115777 h 225454"/>
                <a:gd name="connsiteX0" fmla="*/ 0 w 576153"/>
                <a:gd name="connsiteY0" fmla="*/ 115777 h 225454"/>
                <a:gd name="connsiteX1" fmla="*/ 263624 w 576153"/>
                <a:gd name="connsiteY1" fmla="*/ 7765 h 225454"/>
                <a:gd name="connsiteX2" fmla="*/ 556985 w 576153"/>
                <a:gd name="connsiteY2" fmla="*/ 20489 h 225454"/>
                <a:gd name="connsiteX3" fmla="*/ 551060 w 576153"/>
                <a:gd name="connsiteY3" fmla="*/ 172928 h 225454"/>
                <a:gd name="connsiteX4" fmla="*/ 263624 w 576153"/>
                <a:gd name="connsiteY4" fmla="*/ 223789 h 225454"/>
                <a:gd name="connsiteX5" fmla="*/ 0 w 576153"/>
                <a:gd name="connsiteY5" fmla="*/ 115777 h 225454"/>
                <a:gd name="connsiteX0" fmla="*/ 0 w 556985"/>
                <a:gd name="connsiteY0" fmla="*/ 115777 h 225454"/>
                <a:gd name="connsiteX1" fmla="*/ 263624 w 556985"/>
                <a:gd name="connsiteY1" fmla="*/ 7765 h 225454"/>
                <a:gd name="connsiteX2" fmla="*/ 556985 w 556985"/>
                <a:gd name="connsiteY2" fmla="*/ 20489 h 225454"/>
                <a:gd name="connsiteX3" fmla="*/ 551060 w 556985"/>
                <a:gd name="connsiteY3" fmla="*/ 172928 h 225454"/>
                <a:gd name="connsiteX4" fmla="*/ 263624 w 556985"/>
                <a:gd name="connsiteY4" fmla="*/ 223789 h 225454"/>
                <a:gd name="connsiteX5" fmla="*/ 0 w 556985"/>
                <a:gd name="connsiteY5" fmla="*/ 115777 h 225454"/>
                <a:gd name="connsiteX0" fmla="*/ 9127 w 566112"/>
                <a:gd name="connsiteY0" fmla="*/ 112073 h 221750"/>
                <a:gd name="connsiteX1" fmla="*/ 80337 w 566112"/>
                <a:gd name="connsiteY1" fmla="*/ 62029 h 221750"/>
                <a:gd name="connsiteX2" fmla="*/ 272751 w 566112"/>
                <a:gd name="connsiteY2" fmla="*/ 4061 h 221750"/>
                <a:gd name="connsiteX3" fmla="*/ 566112 w 566112"/>
                <a:gd name="connsiteY3" fmla="*/ 16785 h 221750"/>
                <a:gd name="connsiteX4" fmla="*/ 560187 w 566112"/>
                <a:gd name="connsiteY4" fmla="*/ 169224 h 221750"/>
                <a:gd name="connsiteX5" fmla="*/ 272751 w 566112"/>
                <a:gd name="connsiteY5" fmla="*/ 220085 h 221750"/>
                <a:gd name="connsiteX6" fmla="*/ 9127 w 566112"/>
                <a:gd name="connsiteY6" fmla="*/ 112073 h 221750"/>
                <a:gd name="connsiteX0" fmla="*/ 8976 w 565961"/>
                <a:gd name="connsiteY0" fmla="*/ 112073 h 210485"/>
                <a:gd name="connsiteX1" fmla="*/ 80186 w 565961"/>
                <a:gd name="connsiteY1" fmla="*/ 62029 h 210485"/>
                <a:gd name="connsiteX2" fmla="*/ 272600 w 565961"/>
                <a:gd name="connsiteY2" fmla="*/ 4061 h 210485"/>
                <a:gd name="connsiteX3" fmla="*/ 565961 w 565961"/>
                <a:gd name="connsiteY3" fmla="*/ 16785 h 210485"/>
                <a:gd name="connsiteX4" fmla="*/ 560036 w 565961"/>
                <a:gd name="connsiteY4" fmla="*/ 169224 h 210485"/>
                <a:gd name="connsiteX5" fmla="*/ 270219 w 565961"/>
                <a:gd name="connsiteY5" fmla="*/ 208179 h 210485"/>
                <a:gd name="connsiteX6" fmla="*/ 8976 w 565961"/>
                <a:gd name="connsiteY6" fmla="*/ 112073 h 210485"/>
                <a:gd name="connsiteX0" fmla="*/ 8976 w 565961"/>
                <a:gd name="connsiteY0" fmla="*/ 103328 h 201740"/>
                <a:gd name="connsiteX1" fmla="*/ 80186 w 565961"/>
                <a:gd name="connsiteY1" fmla="*/ 53284 h 201740"/>
                <a:gd name="connsiteX2" fmla="*/ 272600 w 565961"/>
                <a:gd name="connsiteY2" fmla="*/ 14366 h 201740"/>
                <a:gd name="connsiteX3" fmla="*/ 565961 w 565961"/>
                <a:gd name="connsiteY3" fmla="*/ 8040 h 201740"/>
                <a:gd name="connsiteX4" fmla="*/ 560036 w 565961"/>
                <a:gd name="connsiteY4" fmla="*/ 160479 h 201740"/>
                <a:gd name="connsiteX5" fmla="*/ 270219 w 565961"/>
                <a:gd name="connsiteY5" fmla="*/ 199434 h 201740"/>
                <a:gd name="connsiteX6" fmla="*/ 8976 w 565961"/>
                <a:gd name="connsiteY6" fmla="*/ 103328 h 201740"/>
                <a:gd name="connsiteX0" fmla="*/ 8976 w 565961"/>
                <a:gd name="connsiteY0" fmla="*/ 108959 h 207371"/>
                <a:gd name="connsiteX1" fmla="*/ 80186 w 565961"/>
                <a:gd name="connsiteY1" fmla="*/ 58915 h 207371"/>
                <a:gd name="connsiteX2" fmla="*/ 270219 w 565961"/>
                <a:gd name="connsiteY2" fmla="*/ 5709 h 207371"/>
                <a:gd name="connsiteX3" fmla="*/ 565961 w 565961"/>
                <a:gd name="connsiteY3" fmla="*/ 13671 h 207371"/>
                <a:gd name="connsiteX4" fmla="*/ 560036 w 565961"/>
                <a:gd name="connsiteY4" fmla="*/ 166110 h 207371"/>
                <a:gd name="connsiteX5" fmla="*/ 270219 w 565961"/>
                <a:gd name="connsiteY5" fmla="*/ 205065 h 207371"/>
                <a:gd name="connsiteX6" fmla="*/ 8976 w 565961"/>
                <a:gd name="connsiteY6" fmla="*/ 108959 h 207371"/>
                <a:gd name="connsiteX0" fmla="*/ 5895 w 608124"/>
                <a:gd name="connsiteY0" fmla="*/ 89909 h 208511"/>
                <a:gd name="connsiteX1" fmla="*/ 122349 w 608124"/>
                <a:gd name="connsiteY1" fmla="*/ 58915 h 208511"/>
                <a:gd name="connsiteX2" fmla="*/ 312382 w 608124"/>
                <a:gd name="connsiteY2" fmla="*/ 5709 h 208511"/>
                <a:gd name="connsiteX3" fmla="*/ 608124 w 608124"/>
                <a:gd name="connsiteY3" fmla="*/ 13671 h 208511"/>
                <a:gd name="connsiteX4" fmla="*/ 602199 w 608124"/>
                <a:gd name="connsiteY4" fmla="*/ 166110 h 208511"/>
                <a:gd name="connsiteX5" fmla="*/ 312382 w 608124"/>
                <a:gd name="connsiteY5" fmla="*/ 205065 h 208511"/>
                <a:gd name="connsiteX6" fmla="*/ 5895 w 608124"/>
                <a:gd name="connsiteY6" fmla="*/ 89909 h 208511"/>
                <a:gd name="connsiteX0" fmla="*/ 3992 w 606221"/>
                <a:gd name="connsiteY0" fmla="*/ 90073 h 208675"/>
                <a:gd name="connsiteX1" fmla="*/ 144259 w 606221"/>
                <a:gd name="connsiteY1" fmla="*/ 61461 h 208675"/>
                <a:gd name="connsiteX2" fmla="*/ 310479 w 606221"/>
                <a:gd name="connsiteY2" fmla="*/ 5873 h 208675"/>
                <a:gd name="connsiteX3" fmla="*/ 606221 w 606221"/>
                <a:gd name="connsiteY3" fmla="*/ 13835 h 208675"/>
                <a:gd name="connsiteX4" fmla="*/ 600296 w 606221"/>
                <a:gd name="connsiteY4" fmla="*/ 166274 h 208675"/>
                <a:gd name="connsiteX5" fmla="*/ 310479 w 606221"/>
                <a:gd name="connsiteY5" fmla="*/ 205229 h 208675"/>
                <a:gd name="connsiteX6" fmla="*/ 3992 w 606221"/>
                <a:gd name="connsiteY6" fmla="*/ 90073 h 208675"/>
                <a:gd name="connsiteX0" fmla="*/ 3992 w 606221"/>
                <a:gd name="connsiteY0" fmla="*/ 90073 h 208675"/>
                <a:gd name="connsiteX1" fmla="*/ 144259 w 606221"/>
                <a:gd name="connsiteY1" fmla="*/ 61461 h 208675"/>
                <a:gd name="connsiteX2" fmla="*/ 377154 w 606221"/>
                <a:gd name="connsiteY2" fmla="*/ 5873 h 208675"/>
                <a:gd name="connsiteX3" fmla="*/ 606221 w 606221"/>
                <a:gd name="connsiteY3" fmla="*/ 13835 h 208675"/>
                <a:gd name="connsiteX4" fmla="*/ 600296 w 606221"/>
                <a:gd name="connsiteY4" fmla="*/ 166274 h 208675"/>
                <a:gd name="connsiteX5" fmla="*/ 310479 w 606221"/>
                <a:gd name="connsiteY5" fmla="*/ 205229 h 208675"/>
                <a:gd name="connsiteX6" fmla="*/ 3992 w 606221"/>
                <a:gd name="connsiteY6" fmla="*/ 90073 h 20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221" h="208675">
                  <a:moveTo>
                    <a:pt x="3992" y="90073"/>
                  </a:moveTo>
                  <a:cubicBezTo>
                    <a:pt x="-23711" y="66112"/>
                    <a:pt x="100322" y="79463"/>
                    <a:pt x="144259" y="61461"/>
                  </a:cubicBezTo>
                  <a:cubicBezTo>
                    <a:pt x="188196" y="43459"/>
                    <a:pt x="300160" y="13811"/>
                    <a:pt x="377154" y="5873"/>
                  </a:cubicBezTo>
                  <a:cubicBezTo>
                    <a:pt x="454148" y="-2065"/>
                    <a:pt x="562284" y="-4167"/>
                    <a:pt x="606221" y="13835"/>
                  </a:cubicBezTo>
                  <a:cubicBezTo>
                    <a:pt x="604915" y="65174"/>
                    <a:pt x="605534" y="117707"/>
                    <a:pt x="600296" y="166274"/>
                  </a:cubicBezTo>
                  <a:cubicBezTo>
                    <a:pt x="561721" y="193410"/>
                    <a:pt x="409863" y="217929"/>
                    <a:pt x="310479" y="205229"/>
                  </a:cubicBezTo>
                  <a:cubicBezTo>
                    <a:pt x="211095" y="192529"/>
                    <a:pt x="31695" y="114034"/>
                    <a:pt x="3992" y="90073"/>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2017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3.62248E-6 L -0.33577 0.15174 " pathEditMode="relative" rAng="0" ptsTypes="AA">
                                      <p:cBhvr>
                                        <p:cTn id="6" dur="2000" fill="hold"/>
                                        <p:tgtEl>
                                          <p:spTgt spid="77"/>
                                        </p:tgtEl>
                                        <p:attrNameLst>
                                          <p:attrName>ppt_x</p:attrName>
                                          <p:attrName>ppt_y</p:attrName>
                                        </p:attrNameLst>
                                      </p:cBhvr>
                                      <p:rCtr x="-16788" y="7587"/>
                                    </p:animMotion>
                                  </p:childTnLst>
                                </p:cTn>
                              </p:par>
                              <p:par>
                                <p:cTn id="7" presetID="42" presetClass="path" presetSubtype="0" accel="50000" decel="50000" fill="hold" nodeType="withEffect">
                                  <p:stCondLst>
                                    <p:cond delay="0"/>
                                  </p:stCondLst>
                                  <p:childTnLst>
                                    <p:animMotion origin="layout" path="M -4.72222E-6 4.81481E-6 L -0.34305 0.14467 " pathEditMode="relative" rAng="0" ptsTypes="AA">
                                      <p:cBhvr>
                                        <p:cTn id="8" dur="2000" fill="hold"/>
                                        <p:tgtEl>
                                          <p:spTgt spid="298"/>
                                        </p:tgtEl>
                                        <p:attrNameLst>
                                          <p:attrName>ppt_x</p:attrName>
                                          <p:attrName>ppt_y</p:attrName>
                                        </p:attrNameLst>
                                      </p:cBhvr>
                                      <p:rCtr x="-17153" y="7222"/>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298"/>
                                        </p:tgtEl>
                                      </p:cBhvr>
                                    </p:animEffect>
                                    <p:set>
                                      <p:cBhvr>
                                        <p:cTn id="12" dur="1" fill="hold">
                                          <p:stCondLst>
                                            <p:cond delay="499"/>
                                          </p:stCondLst>
                                        </p:cTn>
                                        <p:tgtEl>
                                          <p:spTgt spid="298"/>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99"/>
                                        </p:tgtEl>
                                        <p:attrNameLst>
                                          <p:attrName>style.visibility</p:attrName>
                                        </p:attrNameLst>
                                      </p:cBhvr>
                                      <p:to>
                                        <p:strVal val="visible"/>
                                      </p:to>
                                    </p:set>
                                    <p:animEffect transition="in" filter="fade">
                                      <p:cBhvr>
                                        <p:cTn id="15" dur="500"/>
                                        <p:tgtEl>
                                          <p:spTgt spid="299"/>
                                        </p:tgtEl>
                                      </p:cBhvr>
                                    </p:animEffect>
                                  </p:childTnLst>
                                </p:cTn>
                              </p:par>
                            </p:childTnLst>
                          </p:cTn>
                        </p:par>
                        <p:par>
                          <p:cTn id="16" fill="hold">
                            <p:stCondLst>
                              <p:cond delay="2500"/>
                            </p:stCondLst>
                            <p:childTnLst>
                              <p:par>
                                <p:cTn id="17" presetID="42" presetClass="path" presetSubtype="0" accel="50000" decel="50000" fill="hold" grpId="0" nodeType="afterEffect">
                                  <p:stCondLst>
                                    <p:cond delay="0"/>
                                  </p:stCondLst>
                                  <p:childTnLst>
                                    <p:animMotion origin="layout" path="M -2.77778E-7 -3.33333E-6 L -0.44635 -0.04348 " pathEditMode="relative" rAng="0" ptsTypes="AA">
                                      <p:cBhvr>
                                        <p:cTn id="18" dur="2000" fill="hold"/>
                                        <p:tgtEl>
                                          <p:spTgt spid="76"/>
                                        </p:tgtEl>
                                        <p:attrNameLst>
                                          <p:attrName>ppt_x</p:attrName>
                                          <p:attrName>ppt_y</p:attrName>
                                        </p:attrNameLst>
                                      </p:cBhvr>
                                      <p:rCtr x="-22326" y="-2174"/>
                                    </p:animMotion>
                                  </p:childTnLst>
                                </p:cTn>
                              </p:par>
                              <p:par>
                                <p:cTn id="19" presetID="42" presetClass="path" presetSubtype="0" accel="50000" decel="50000" fill="hold" nodeType="withEffect">
                                  <p:stCondLst>
                                    <p:cond delay="0"/>
                                  </p:stCondLst>
                                  <p:childTnLst>
                                    <p:animMotion origin="layout" path="M -1.66667E-6 1.11111E-6 L -0.44878 -0.04236 " pathEditMode="relative" rAng="0" ptsTypes="AA">
                                      <p:cBhvr>
                                        <p:cTn id="20" dur="2000" fill="hold"/>
                                        <p:tgtEl>
                                          <p:spTgt spid="299"/>
                                        </p:tgtEl>
                                        <p:attrNameLst>
                                          <p:attrName>ppt_x</p:attrName>
                                          <p:attrName>ppt_y</p:attrName>
                                        </p:attrNameLst>
                                      </p:cBhvr>
                                      <p:rCtr x="-22448" y="-2130"/>
                                    </p:animMotion>
                                  </p:childTnLst>
                                </p:cTn>
                              </p:par>
                            </p:childTnLst>
                          </p:cTn>
                        </p:par>
                        <p:par>
                          <p:cTn id="21" fill="hold">
                            <p:stCondLst>
                              <p:cond delay="4500"/>
                            </p:stCondLst>
                            <p:childTnLst>
                              <p:par>
                                <p:cTn id="22" presetID="10" presetClass="exit" presetSubtype="0" fill="hold" nodeType="afterEffect">
                                  <p:stCondLst>
                                    <p:cond delay="0"/>
                                  </p:stCondLst>
                                  <p:childTnLst>
                                    <p:animEffect transition="out" filter="fade">
                                      <p:cBhvr>
                                        <p:cTn id="23" dur="500"/>
                                        <p:tgtEl>
                                          <p:spTgt spid="299"/>
                                        </p:tgtEl>
                                      </p:cBhvr>
                                    </p:animEffect>
                                    <p:set>
                                      <p:cBhvr>
                                        <p:cTn id="24" dur="1" fill="hold">
                                          <p:stCondLst>
                                            <p:cond delay="499"/>
                                          </p:stCondLst>
                                        </p:cTn>
                                        <p:tgtEl>
                                          <p:spTgt spid="299"/>
                                        </p:tgtEl>
                                        <p:attrNameLst>
                                          <p:attrName>style.visibility</p:attrName>
                                        </p:attrNameLst>
                                      </p:cBhvr>
                                      <p:to>
                                        <p:strVal val="hidden"/>
                                      </p:to>
                                    </p:set>
                                  </p:childTnLst>
                                </p:cTn>
                              </p:par>
                            </p:childTnLst>
                          </p:cTn>
                        </p:par>
                        <p:par>
                          <p:cTn id="25" fill="hold">
                            <p:stCondLst>
                              <p:cond delay="5000"/>
                            </p:stCondLst>
                            <p:childTnLst>
                              <p:par>
                                <p:cTn id="26" presetID="42" presetClass="path" presetSubtype="0" accel="50000" decel="50000" fill="hold" grpId="0" nodeType="afterEffect">
                                  <p:stCondLst>
                                    <p:cond delay="0"/>
                                  </p:stCondLst>
                                  <p:childTnLst>
                                    <p:animMotion origin="layout" path="M -2.77778E-7 -3.33333E-6 L -0.56441 0.09276 " pathEditMode="relative" rAng="0" ptsTypes="AA">
                                      <p:cBhvr>
                                        <p:cTn id="27" dur="2000" fill="hold"/>
                                        <p:tgtEl>
                                          <p:spTgt spid="75"/>
                                        </p:tgtEl>
                                        <p:attrNameLst>
                                          <p:attrName>ppt_x</p:attrName>
                                          <p:attrName>ppt_y</p:attrName>
                                        </p:attrNameLst>
                                      </p:cBhvr>
                                      <p:rCtr x="-28229" y="4626"/>
                                    </p:animMotion>
                                  </p:childTnLst>
                                </p:cTn>
                              </p:par>
                              <p:par>
                                <p:cTn id="28" presetID="42" presetClass="path" presetSubtype="0" accel="50000" decel="50000" fill="hold" grpId="0" nodeType="withEffect">
                                  <p:stCondLst>
                                    <p:cond delay="0"/>
                                  </p:stCondLst>
                                  <p:childTnLst>
                                    <p:animMotion origin="layout" path="M -2.77778E-7 -3.33333E-6 L -0.50139 0.21883 " pathEditMode="relative" rAng="0" ptsTypes="AA">
                                      <p:cBhvr>
                                        <p:cTn id="29" dur="2000" fill="hold"/>
                                        <p:tgtEl>
                                          <p:spTgt spid="74"/>
                                        </p:tgtEl>
                                        <p:attrNameLst>
                                          <p:attrName>ppt_x</p:attrName>
                                          <p:attrName>ppt_y</p:attrName>
                                        </p:attrNameLst>
                                      </p:cBhvr>
                                      <p:rCtr x="-25069" y="10941"/>
                                    </p:animMotion>
                                  </p:childTnLst>
                                </p:cTn>
                              </p:par>
                              <p:par>
                                <p:cTn id="30" presetID="42" presetClass="path" presetSubtype="0" accel="50000" decel="50000" fill="hold" grpId="0" nodeType="withEffect">
                                  <p:stCondLst>
                                    <p:cond delay="0"/>
                                  </p:stCondLst>
                                  <p:childTnLst>
                                    <p:animMotion origin="layout" path="M -3.88889E-6 4.59635E-6 L -0.40972 0.1064 " pathEditMode="relative" rAng="0" ptsTypes="AA">
                                      <p:cBhvr>
                                        <p:cTn id="31" dur="2000" fill="hold"/>
                                        <p:tgtEl>
                                          <p:spTgt spid="78"/>
                                        </p:tgtEl>
                                        <p:attrNameLst>
                                          <p:attrName>ppt_x</p:attrName>
                                          <p:attrName>ppt_y</p:attrName>
                                        </p:attrNameLst>
                                      </p:cBhvr>
                                      <p:rCtr x="-20486" y="532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fade">
                                      <p:cBhvr>
                                        <p:cTn id="36" dur="500"/>
                                        <p:tgtEl>
                                          <p:spTgt spid="8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fade">
                                      <p:cBhvr>
                                        <p:cTn id="42" dur="500"/>
                                        <p:tgtEl>
                                          <p:spTgt spid="87"/>
                                        </p:tgtEl>
                                      </p:cBhvr>
                                    </p:animEffect>
                                  </p:childTnLst>
                                </p:cTn>
                              </p:par>
                              <p:par>
                                <p:cTn id="43" presetID="10"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par>
                                <p:cTn id="46" presetID="10" presetClass="entr" presetSubtype="0" fill="hold"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par>
                                <p:cTn id="49" presetID="10"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500"/>
                                        <p:tgtEl>
                                          <p:spTgt spid="93"/>
                                        </p:tgtEl>
                                      </p:cBhvr>
                                    </p:animEffect>
                                  </p:childTnLst>
                                </p:cTn>
                              </p:par>
                              <p:par>
                                <p:cTn id="52" presetID="10" presetClass="entr" presetSubtype="0" fill="hold" nodeType="with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fade">
                                      <p:cBhvr>
                                        <p:cTn id="54" dur="500"/>
                                        <p:tgtEl>
                                          <p:spTgt spid="95"/>
                                        </p:tgtEl>
                                      </p:cBhvr>
                                    </p:animEffect>
                                  </p:childTnLst>
                                </p:cTn>
                              </p:par>
                              <p:par>
                                <p:cTn id="55" presetID="10" presetClass="entr" presetSubtype="0" fill="hold"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par>
                                <p:cTn id="58" presetID="10" presetClass="entr" presetSubtype="0" fill="hold" nodeType="with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fade">
                                      <p:cBhvr>
                                        <p:cTn id="60" dur="500"/>
                                        <p:tgtEl>
                                          <p:spTgt spid="99"/>
                                        </p:tgtEl>
                                      </p:cBhvr>
                                    </p:animEffect>
                                  </p:childTnLst>
                                </p:cTn>
                              </p:par>
                              <p:par>
                                <p:cTn id="61" presetID="10" presetClass="entr" presetSubtype="0" fill="hold"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fade">
                                      <p:cBhvr>
                                        <p:cTn id="63" dur="500"/>
                                        <p:tgtEl>
                                          <p:spTgt spid="101"/>
                                        </p:tgtEl>
                                      </p:cBhvr>
                                    </p:animEffect>
                                  </p:childTnLst>
                                </p:cTn>
                              </p:par>
                              <p:par>
                                <p:cTn id="64" presetID="10" presetClass="entr" presetSubtype="0" fill="hold" nodeType="withEffect">
                                  <p:stCondLst>
                                    <p:cond delay="0"/>
                                  </p:stCondLst>
                                  <p:childTnLst>
                                    <p:set>
                                      <p:cBhvr>
                                        <p:cTn id="65" dur="1" fill="hold">
                                          <p:stCondLst>
                                            <p:cond delay="0"/>
                                          </p:stCondLst>
                                        </p:cTn>
                                        <p:tgtEl>
                                          <p:spTgt spid="103"/>
                                        </p:tgtEl>
                                        <p:attrNameLst>
                                          <p:attrName>style.visibility</p:attrName>
                                        </p:attrNameLst>
                                      </p:cBhvr>
                                      <p:to>
                                        <p:strVal val="visible"/>
                                      </p:to>
                                    </p:set>
                                    <p:animEffect transition="in" filter="fade">
                                      <p:cBhvr>
                                        <p:cTn id="66" dur="500"/>
                                        <p:tgtEl>
                                          <p:spTgt spid="103"/>
                                        </p:tgtEl>
                                      </p:cBhvr>
                                    </p:animEffect>
                                  </p:childTnLst>
                                </p:cTn>
                              </p:par>
                              <p:par>
                                <p:cTn id="67" presetID="10" presetClass="entr" presetSubtype="0" fill="hold" nodeType="withEffect">
                                  <p:stCondLst>
                                    <p:cond delay="0"/>
                                  </p:stCondLst>
                                  <p:childTnLst>
                                    <p:set>
                                      <p:cBhvr>
                                        <p:cTn id="68" dur="1" fill="hold">
                                          <p:stCondLst>
                                            <p:cond delay="0"/>
                                          </p:stCondLst>
                                        </p:cTn>
                                        <p:tgtEl>
                                          <p:spTgt spid="105"/>
                                        </p:tgtEl>
                                        <p:attrNameLst>
                                          <p:attrName>style.visibility</p:attrName>
                                        </p:attrNameLst>
                                      </p:cBhvr>
                                      <p:to>
                                        <p:strVal val="visible"/>
                                      </p:to>
                                    </p:set>
                                    <p:animEffect transition="in" filter="fade">
                                      <p:cBhvr>
                                        <p:cTn id="69" dur="500"/>
                                        <p:tgtEl>
                                          <p:spTgt spid="105"/>
                                        </p:tgtEl>
                                      </p:cBhvr>
                                    </p:animEffect>
                                  </p:childTnLst>
                                </p:cTn>
                              </p:par>
                              <p:par>
                                <p:cTn id="70" presetID="10" presetClass="entr" presetSubtype="0" fill="hold" nodeType="with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500"/>
                                        <p:tgtEl>
                                          <p:spTgt spid="107"/>
                                        </p:tgtEl>
                                      </p:cBhvr>
                                    </p:animEffect>
                                  </p:childTnLst>
                                </p:cTn>
                              </p:par>
                              <p:par>
                                <p:cTn id="73" presetID="10" presetClass="entr" presetSubtype="0" fill="hold"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fade">
                                      <p:cBhvr>
                                        <p:cTn id="75" dur="500"/>
                                        <p:tgtEl>
                                          <p:spTgt spid="109"/>
                                        </p:tgtEl>
                                      </p:cBhvr>
                                    </p:animEffect>
                                  </p:childTnLst>
                                </p:cTn>
                              </p:par>
                              <p:par>
                                <p:cTn id="76" presetID="10" presetClass="entr" presetSubtype="0" fill="hold" nodeType="with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fade">
                                      <p:cBhvr>
                                        <p:cTn id="78" dur="500"/>
                                        <p:tgtEl>
                                          <p:spTgt spid="111"/>
                                        </p:tgtEl>
                                      </p:cBhvr>
                                    </p:animEffect>
                                  </p:childTnLst>
                                </p:cTn>
                              </p:par>
                              <p:par>
                                <p:cTn id="79" presetID="10" presetClass="entr" presetSubtype="0" fill="hold" nodeType="with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fade">
                                      <p:cBhvr>
                                        <p:cTn id="81" dur="500"/>
                                        <p:tgtEl>
                                          <p:spTgt spid="113"/>
                                        </p:tgtEl>
                                      </p:cBhvr>
                                    </p:animEffect>
                                  </p:childTnLst>
                                </p:cTn>
                              </p:par>
                              <p:par>
                                <p:cTn id="82" presetID="10" presetClass="entr" presetSubtype="0" fill="hold" nodeType="withEffect">
                                  <p:stCondLst>
                                    <p:cond delay="0"/>
                                  </p:stCondLst>
                                  <p:childTnLst>
                                    <p:set>
                                      <p:cBhvr>
                                        <p:cTn id="83" dur="1" fill="hold">
                                          <p:stCondLst>
                                            <p:cond delay="0"/>
                                          </p:stCondLst>
                                        </p:cTn>
                                        <p:tgtEl>
                                          <p:spTgt spid="115"/>
                                        </p:tgtEl>
                                        <p:attrNameLst>
                                          <p:attrName>style.visibility</p:attrName>
                                        </p:attrNameLst>
                                      </p:cBhvr>
                                      <p:to>
                                        <p:strVal val="visible"/>
                                      </p:to>
                                    </p:set>
                                    <p:animEffect transition="in" filter="fade">
                                      <p:cBhvr>
                                        <p:cTn id="84" dur="500"/>
                                        <p:tgtEl>
                                          <p:spTgt spid="115"/>
                                        </p:tgtEl>
                                      </p:cBhvr>
                                    </p:animEffect>
                                  </p:childTnLst>
                                </p:cTn>
                              </p:par>
                              <p:par>
                                <p:cTn id="85" presetID="10" presetClass="entr" presetSubtype="0" fill="hold" nodeType="with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fade">
                                      <p:cBhvr>
                                        <p:cTn id="87" dur="500"/>
                                        <p:tgtEl>
                                          <p:spTgt spid="117"/>
                                        </p:tgtEl>
                                      </p:cBhvr>
                                    </p:animEffect>
                                  </p:childTnLst>
                                </p:cTn>
                              </p:par>
                              <p:par>
                                <p:cTn id="88" presetID="10" presetClass="entr" presetSubtype="0" fill="hold" nodeType="withEffect">
                                  <p:stCondLst>
                                    <p:cond delay="0"/>
                                  </p:stCondLst>
                                  <p:childTnLst>
                                    <p:set>
                                      <p:cBhvr>
                                        <p:cTn id="89" dur="1" fill="hold">
                                          <p:stCondLst>
                                            <p:cond delay="0"/>
                                          </p:stCondLst>
                                        </p:cTn>
                                        <p:tgtEl>
                                          <p:spTgt spid="119"/>
                                        </p:tgtEl>
                                        <p:attrNameLst>
                                          <p:attrName>style.visibility</p:attrName>
                                        </p:attrNameLst>
                                      </p:cBhvr>
                                      <p:to>
                                        <p:strVal val="visible"/>
                                      </p:to>
                                    </p:set>
                                    <p:animEffect transition="in" filter="fade">
                                      <p:cBhvr>
                                        <p:cTn id="90" dur="500"/>
                                        <p:tgtEl>
                                          <p:spTgt spid="11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2"/>
                                        </p:tgtEl>
                                        <p:attrNameLst>
                                          <p:attrName>style.visibility</p:attrName>
                                        </p:attrNameLst>
                                      </p:cBhvr>
                                      <p:to>
                                        <p:strVal val="visible"/>
                                      </p:to>
                                    </p:set>
                                    <p:animEffect transition="in" filter="fade">
                                      <p:cBhvr>
                                        <p:cTn id="93" dur="500"/>
                                        <p:tgtEl>
                                          <p:spTgt spid="12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23"/>
                                        </p:tgtEl>
                                        <p:attrNameLst>
                                          <p:attrName>style.visibility</p:attrName>
                                        </p:attrNameLst>
                                      </p:cBhvr>
                                      <p:to>
                                        <p:strVal val="visible"/>
                                      </p:to>
                                    </p:set>
                                    <p:animEffect transition="in" filter="fade">
                                      <p:cBhvr>
                                        <p:cTn id="96" dur="500"/>
                                        <p:tgtEl>
                                          <p:spTgt spid="12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24"/>
                                        </p:tgtEl>
                                        <p:attrNameLst>
                                          <p:attrName>style.visibility</p:attrName>
                                        </p:attrNameLst>
                                      </p:cBhvr>
                                      <p:to>
                                        <p:strVal val="visible"/>
                                      </p:to>
                                    </p:set>
                                    <p:animEffect transition="in" filter="fade">
                                      <p:cBhvr>
                                        <p:cTn id="99" dur="500"/>
                                        <p:tgtEl>
                                          <p:spTgt spid="12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0"/>
                                        </p:tgtEl>
                                        <p:attrNameLst>
                                          <p:attrName>style.visibility</p:attrName>
                                        </p:attrNameLst>
                                      </p:cBhvr>
                                      <p:to>
                                        <p:strVal val="visible"/>
                                      </p:to>
                                    </p:set>
                                    <p:animEffect transition="in" filter="fade">
                                      <p:cBhvr>
                                        <p:cTn id="102" dur="500"/>
                                        <p:tgtEl>
                                          <p:spTgt spid="13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31"/>
                                        </p:tgtEl>
                                        <p:attrNameLst>
                                          <p:attrName>style.visibility</p:attrName>
                                        </p:attrNameLst>
                                      </p:cBhvr>
                                      <p:to>
                                        <p:strVal val="visible"/>
                                      </p:to>
                                    </p:set>
                                    <p:animEffect transition="in" filter="fade">
                                      <p:cBhvr>
                                        <p:cTn id="105" dur="500"/>
                                        <p:tgtEl>
                                          <p:spTgt spid="131"/>
                                        </p:tgtEl>
                                      </p:cBhvr>
                                    </p:animEffect>
                                  </p:childTnLst>
                                </p:cTn>
                              </p:par>
                              <p:par>
                                <p:cTn id="106" presetID="10" presetClass="entr" presetSubtype="0" fill="hold" nodeType="withEffect">
                                  <p:stCondLst>
                                    <p:cond delay="0"/>
                                  </p:stCondLst>
                                  <p:childTnLst>
                                    <p:set>
                                      <p:cBhvr>
                                        <p:cTn id="107" dur="1" fill="hold">
                                          <p:stCondLst>
                                            <p:cond delay="0"/>
                                          </p:stCondLst>
                                        </p:cTn>
                                        <p:tgtEl>
                                          <p:spTgt spid="134"/>
                                        </p:tgtEl>
                                        <p:attrNameLst>
                                          <p:attrName>style.visibility</p:attrName>
                                        </p:attrNameLst>
                                      </p:cBhvr>
                                      <p:to>
                                        <p:strVal val="visible"/>
                                      </p:to>
                                    </p:set>
                                    <p:animEffect transition="in" filter="fade">
                                      <p:cBhvr>
                                        <p:cTn id="108" dur="500"/>
                                        <p:tgtEl>
                                          <p:spTgt spid="134"/>
                                        </p:tgtEl>
                                      </p:cBhvr>
                                    </p:animEffect>
                                  </p:childTnLst>
                                </p:cTn>
                              </p:par>
                              <p:par>
                                <p:cTn id="109" presetID="10" presetClass="entr" presetSubtype="0" fill="hold" nodeType="withEffect">
                                  <p:stCondLst>
                                    <p:cond delay="0"/>
                                  </p:stCondLst>
                                  <p:childTnLst>
                                    <p:set>
                                      <p:cBhvr>
                                        <p:cTn id="110" dur="1" fill="hold">
                                          <p:stCondLst>
                                            <p:cond delay="0"/>
                                          </p:stCondLst>
                                        </p:cTn>
                                        <p:tgtEl>
                                          <p:spTgt spid="136"/>
                                        </p:tgtEl>
                                        <p:attrNameLst>
                                          <p:attrName>style.visibility</p:attrName>
                                        </p:attrNameLst>
                                      </p:cBhvr>
                                      <p:to>
                                        <p:strVal val="visible"/>
                                      </p:to>
                                    </p:set>
                                    <p:animEffect transition="in" filter="fade">
                                      <p:cBhvr>
                                        <p:cTn id="111" dur="500"/>
                                        <p:tgtEl>
                                          <p:spTgt spid="136"/>
                                        </p:tgtEl>
                                      </p:cBhvr>
                                    </p:animEffect>
                                  </p:childTnLst>
                                </p:cTn>
                              </p:par>
                              <p:par>
                                <p:cTn id="112" presetID="10" presetClass="entr" presetSubtype="0" fill="hold" nodeType="withEffect">
                                  <p:stCondLst>
                                    <p:cond delay="0"/>
                                  </p:stCondLst>
                                  <p:childTnLst>
                                    <p:set>
                                      <p:cBhvr>
                                        <p:cTn id="113" dur="1" fill="hold">
                                          <p:stCondLst>
                                            <p:cond delay="0"/>
                                          </p:stCondLst>
                                        </p:cTn>
                                        <p:tgtEl>
                                          <p:spTgt spid="138"/>
                                        </p:tgtEl>
                                        <p:attrNameLst>
                                          <p:attrName>style.visibility</p:attrName>
                                        </p:attrNameLst>
                                      </p:cBhvr>
                                      <p:to>
                                        <p:strVal val="visible"/>
                                      </p:to>
                                    </p:set>
                                    <p:animEffect transition="in" filter="fade">
                                      <p:cBhvr>
                                        <p:cTn id="114" dur="500"/>
                                        <p:tgtEl>
                                          <p:spTgt spid="138"/>
                                        </p:tgtEl>
                                      </p:cBhvr>
                                    </p:animEffect>
                                  </p:childTnLst>
                                </p:cTn>
                              </p:par>
                              <p:par>
                                <p:cTn id="115" presetID="10" presetClass="entr" presetSubtype="0" fill="hold" nodeType="withEffect">
                                  <p:stCondLst>
                                    <p:cond delay="0"/>
                                  </p:stCondLst>
                                  <p:childTnLst>
                                    <p:set>
                                      <p:cBhvr>
                                        <p:cTn id="116" dur="1" fill="hold">
                                          <p:stCondLst>
                                            <p:cond delay="0"/>
                                          </p:stCondLst>
                                        </p:cTn>
                                        <p:tgtEl>
                                          <p:spTgt spid="140"/>
                                        </p:tgtEl>
                                        <p:attrNameLst>
                                          <p:attrName>style.visibility</p:attrName>
                                        </p:attrNameLst>
                                      </p:cBhvr>
                                      <p:to>
                                        <p:strVal val="visible"/>
                                      </p:to>
                                    </p:set>
                                    <p:animEffect transition="in" filter="fade">
                                      <p:cBhvr>
                                        <p:cTn id="117" dur="500"/>
                                        <p:tgtEl>
                                          <p:spTgt spid="140"/>
                                        </p:tgtEl>
                                      </p:cBhvr>
                                    </p:animEffect>
                                  </p:childTnLst>
                                </p:cTn>
                              </p:par>
                              <p:par>
                                <p:cTn id="118" presetID="10" presetClass="entr" presetSubtype="0" fill="hold" nodeType="withEffect">
                                  <p:stCondLst>
                                    <p:cond delay="0"/>
                                  </p:stCondLst>
                                  <p:childTnLst>
                                    <p:set>
                                      <p:cBhvr>
                                        <p:cTn id="119" dur="1" fill="hold">
                                          <p:stCondLst>
                                            <p:cond delay="0"/>
                                          </p:stCondLst>
                                        </p:cTn>
                                        <p:tgtEl>
                                          <p:spTgt spid="142"/>
                                        </p:tgtEl>
                                        <p:attrNameLst>
                                          <p:attrName>style.visibility</p:attrName>
                                        </p:attrNameLst>
                                      </p:cBhvr>
                                      <p:to>
                                        <p:strVal val="visible"/>
                                      </p:to>
                                    </p:set>
                                    <p:animEffect transition="in" filter="fade">
                                      <p:cBhvr>
                                        <p:cTn id="120" dur="500"/>
                                        <p:tgtEl>
                                          <p:spTgt spid="142"/>
                                        </p:tgtEl>
                                      </p:cBhvr>
                                    </p:animEffect>
                                  </p:childTnLst>
                                </p:cTn>
                              </p:par>
                              <p:par>
                                <p:cTn id="121" presetID="10" presetClass="entr" presetSubtype="0" fill="hold" nodeType="withEffect">
                                  <p:stCondLst>
                                    <p:cond delay="0"/>
                                  </p:stCondLst>
                                  <p:childTnLst>
                                    <p:set>
                                      <p:cBhvr>
                                        <p:cTn id="122" dur="1" fill="hold">
                                          <p:stCondLst>
                                            <p:cond delay="0"/>
                                          </p:stCondLst>
                                        </p:cTn>
                                        <p:tgtEl>
                                          <p:spTgt spid="144"/>
                                        </p:tgtEl>
                                        <p:attrNameLst>
                                          <p:attrName>style.visibility</p:attrName>
                                        </p:attrNameLst>
                                      </p:cBhvr>
                                      <p:to>
                                        <p:strVal val="visible"/>
                                      </p:to>
                                    </p:set>
                                    <p:animEffect transition="in" filter="fade">
                                      <p:cBhvr>
                                        <p:cTn id="123" dur="500"/>
                                        <p:tgtEl>
                                          <p:spTgt spid="144"/>
                                        </p:tgtEl>
                                      </p:cBhvr>
                                    </p:animEffect>
                                  </p:childTnLst>
                                </p:cTn>
                              </p:par>
                              <p:par>
                                <p:cTn id="124" presetID="10" presetClass="entr" presetSubtype="0" fill="hold" nodeType="withEffect">
                                  <p:stCondLst>
                                    <p:cond delay="0"/>
                                  </p:stCondLst>
                                  <p:childTnLst>
                                    <p:set>
                                      <p:cBhvr>
                                        <p:cTn id="125" dur="1" fill="hold">
                                          <p:stCondLst>
                                            <p:cond delay="0"/>
                                          </p:stCondLst>
                                        </p:cTn>
                                        <p:tgtEl>
                                          <p:spTgt spid="146"/>
                                        </p:tgtEl>
                                        <p:attrNameLst>
                                          <p:attrName>style.visibility</p:attrName>
                                        </p:attrNameLst>
                                      </p:cBhvr>
                                      <p:to>
                                        <p:strVal val="visible"/>
                                      </p:to>
                                    </p:set>
                                    <p:animEffect transition="in" filter="fade">
                                      <p:cBhvr>
                                        <p:cTn id="126" dur="500"/>
                                        <p:tgtEl>
                                          <p:spTgt spid="146"/>
                                        </p:tgtEl>
                                      </p:cBhvr>
                                    </p:animEffect>
                                  </p:childTnLst>
                                </p:cTn>
                              </p:par>
                              <p:par>
                                <p:cTn id="127" presetID="10" presetClass="entr" presetSubtype="0" fill="hold" nodeType="withEffect">
                                  <p:stCondLst>
                                    <p:cond delay="0"/>
                                  </p:stCondLst>
                                  <p:childTnLst>
                                    <p:set>
                                      <p:cBhvr>
                                        <p:cTn id="128" dur="1" fill="hold">
                                          <p:stCondLst>
                                            <p:cond delay="0"/>
                                          </p:stCondLst>
                                        </p:cTn>
                                        <p:tgtEl>
                                          <p:spTgt spid="148"/>
                                        </p:tgtEl>
                                        <p:attrNameLst>
                                          <p:attrName>style.visibility</p:attrName>
                                        </p:attrNameLst>
                                      </p:cBhvr>
                                      <p:to>
                                        <p:strVal val="visible"/>
                                      </p:to>
                                    </p:set>
                                    <p:animEffect transition="in" filter="fade">
                                      <p:cBhvr>
                                        <p:cTn id="129" dur="500"/>
                                        <p:tgtEl>
                                          <p:spTgt spid="14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32"/>
                                        </p:tgtEl>
                                        <p:attrNameLst>
                                          <p:attrName>style.visibility</p:attrName>
                                        </p:attrNameLst>
                                      </p:cBhvr>
                                      <p:to>
                                        <p:strVal val="visible"/>
                                      </p:to>
                                    </p:set>
                                    <p:animEffect transition="in" filter="fade">
                                      <p:cBhvr>
                                        <p:cTn id="132" dur="500"/>
                                        <p:tgtEl>
                                          <p:spTgt spid="132"/>
                                        </p:tgtEl>
                                      </p:cBhvr>
                                    </p:animEffect>
                                  </p:childTnLst>
                                </p:cTn>
                              </p:par>
                            </p:childTnLst>
                          </p:cTn>
                        </p:par>
                        <p:par>
                          <p:cTn id="133" fill="hold">
                            <p:stCondLst>
                              <p:cond delay="500"/>
                            </p:stCondLst>
                            <p:childTnLst>
                              <p:par>
                                <p:cTn id="134" presetID="10" presetClass="entr" presetSubtype="0" fill="hold" grpId="0" nodeType="afterEffect">
                                  <p:stCondLst>
                                    <p:cond delay="0"/>
                                  </p:stCondLst>
                                  <p:childTnLst>
                                    <p:set>
                                      <p:cBhvr>
                                        <p:cTn id="135" dur="1" fill="hold">
                                          <p:stCondLst>
                                            <p:cond delay="0"/>
                                          </p:stCondLst>
                                        </p:cTn>
                                        <p:tgtEl>
                                          <p:spTgt spid="149"/>
                                        </p:tgtEl>
                                        <p:attrNameLst>
                                          <p:attrName>style.visibility</p:attrName>
                                        </p:attrNameLst>
                                      </p:cBhvr>
                                      <p:to>
                                        <p:strVal val="visible"/>
                                      </p:to>
                                    </p:set>
                                    <p:animEffect transition="in" filter="fade">
                                      <p:cBhvr>
                                        <p:cTn id="136" dur="500"/>
                                        <p:tgtEl>
                                          <p:spTgt spid="14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50"/>
                                        </p:tgtEl>
                                        <p:attrNameLst>
                                          <p:attrName>style.visibility</p:attrName>
                                        </p:attrNameLst>
                                      </p:cBhvr>
                                      <p:to>
                                        <p:strVal val="visible"/>
                                      </p:to>
                                    </p:set>
                                    <p:animEffect transition="in" filter="fade">
                                      <p:cBhvr>
                                        <p:cTn id="139" dur="500"/>
                                        <p:tgtEl>
                                          <p:spTgt spid="15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51"/>
                                        </p:tgtEl>
                                        <p:attrNameLst>
                                          <p:attrName>style.visibility</p:attrName>
                                        </p:attrNameLst>
                                      </p:cBhvr>
                                      <p:to>
                                        <p:strVal val="visible"/>
                                      </p:to>
                                    </p:set>
                                    <p:animEffect transition="in" filter="fade">
                                      <p:cBhvr>
                                        <p:cTn id="142" dur="500"/>
                                        <p:tgtEl>
                                          <p:spTgt spid="151"/>
                                        </p:tgtEl>
                                      </p:cBhvr>
                                    </p:animEffect>
                                  </p:childTnLst>
                                </p:cTn>
                              </p:par>
                              <p:par>
                                <p:cTn id="143" presetID="10" presetClass="entr" presetSubtype="0" fill="hold" nodeType="withEffect">
                                  <p:stCondLst>
                                    <p:cond delay="0"/>
                                  </p:stCondLst>
                                  <p:childTnLst>
                                    <p:set>
                                      <p:cBhvr>
                                        <p:cTn id="144" dur="1" fill="hold">
                                          <p:stCondLst>
                                            <p:cond delay="0"/>
                                          </p:stCondLst>
                                        </p:cTn>
                                        <p:tgtEl>
                                          <p:spTgt spid="153"/>
                                        </p:tgtEl>
                                        <p:attrNameLst>
                                          <p:attrName>style.visibility</p:attrName>
                                        </p:attrNameLst>
                                      </p:cBhvr>
                                      <p:to>
                                        <p:strVal val="visible"/>
                                      </p:to>
                                    </p:set>
                                    <p:animEffect transition="in" filter="fade">
                                      <p:cBhvr>
                                        <p:cTn id="145" dur="500"/>
                                        <p:tgtEl>
                                          <p:spTgt spid="153"/>
                                        </p:tgtEl>
                                      </p:cBhvr>
                                    </p:animEffect>
                                  </p:childTnLst>
                                </p:cTn>
                              </p:par>
                              <p:par>
                                <p:cTn id="146" presetID="10" presetClass="entr" presetSubtype="0" fill="hold" nodeType="withEffect">
                                  <p:stCondLst>
                                    <p:cond delay="0"/>
                                  </p:stCondLst>
                                  <p:childTnLst>
                                    <p:set>
                                      <p:cBhvr>
                                        <p:cTn id="147" dur="1" fill="hold">
                                          <p:stCondLst>
                                            <p:cond delay="0"/>
                                          </p:stCondLst>
                                        </p:cTn>
                                        <p:tgtEl>
                                          <p:spTgt spid="155"/>
                                        </p:tgtEl>
                                        <p:attrNameLst>
                                          <p:attrName>style.visibility</p:attrName>
                                        </p:attrNameLst>
                                      </p:cBhvr>
                                      <p:to>
                                        <p:strVal val="visible"/>
                                      </p:to>
                                    </p:set>
                                    <p:animEffect transition="in" filter="fade">
                                      <p:cBhvr>
                                        <p:cTn id="148" dur="500"/>
                                        <p:tgtEl>
                                          <p:spTgt spid="155"/>
                                        </p:tgtEl>
                                      </p:cBhvr>
                                    </p:animEffect>
                                  </p:childTnLst>
                                </p:cTn>
                              </p:par>
                              <p:par>
                                <p:cTn id="149" presetID="10" presetClass="entr" presetSubtype="0" fill="hold" nodeType="withEffect">
                                  <p:stCondLst>
                                    <p:cond delay="0"/>
                                  </p:stCondLst>
                                  <p:childTnLst>
                                    <p:set>
                                      <p:cBhvr>
                                        <p:cTn id="150" dur="1" fill="hold">
                                          <p:stCondLst>
                                            <p:cond delay="0"/>
                                          </p:stCondLst>
                                        </p:cTn>
                                        <p:tgtEl>
                                          <p:spTgt spid="157"/>
                                        </p:tgtEl>
                                        <p:attrNameLst>
                                          <p:attrName>style.visibility</p:attrName>
                                        </p:attrNameLst>
                                      </p:cBhvr>
                                      <p:to>
                                        <p:strVal val="visible"/>
                                      </p:to>
                                    </p:set>
                                    <p:animEffect transition="in" filter="fade">
                                      <p:cBhvr>
                                        <p:cTn id="151" dur="500"/>
                                        <p:tgtEl>
                                          <p:spTgt spid="157"/>
                                        </p:tgtEl>
                                      </p:cBhvr>
                                    </p:animEffect>
                                  </p:childTnLst>
                                </p:cTn>
                              </p:par>
                              <p:par>
                                <p:cTn id="152" presetID="10" presetClass="entr" presetSubtype="0" fill="hold" nodeType="withEffect">
                                  <p:stCondLst>
                                    <p:cond delay="0"/>
                                  </p:stCondLst>
                                  <p:childTnLst>
                                    <p:set>
                                      <p:cBhvr>
                                        <p:cTn id="153" dur="1" fill="hold">
                                          <p:stCondLst>
                                            <p:cond delay="0"/>
                                          </p:stCondLst>
                                        </p:cTn>
                                        <p:tgtEl>
                                          <p:spTgt spid="159"/>
                                        </p:tgtEl>
                                        <p:attrNameLst>
                                          <p:attrName>style.visibility</p:attrName>
                                        </p:attrNameLst>
                                      </p:cBhvr>
                                      <p:to>
                                        <p:strVal val="visible"/>
                                      </p:to>
                                    </p:set>
                                    <p:animEffect transition="in" filter="fade">
                                      <p:cBhvr>
                                        <p:cTn id="154" dur="500"/>
                                        <p:tgtEl>
                                          <p:spTgt spid="159"/>
                                        </p:tgtEl>
                                      </p:cBhvr>
                                    </p:animEffect>
                                  </p:childTnLst>
                                </p:cTn>
                              </p:par>
                              <p:par>
                                <p:cTn id="155" presetID="10" presetClass="entr" presetSubtype="0" fill="hold" nodeType="withEffect">
                                  <p:stCondLst>
                                    <p:cond delay="0"/>
                                  </p:stCondLst>
                                  <p:childTnLst>
                                    <p:set>
                                      <p:cBhvr>
                                        <p:cTn id="156" dur="1" fill="hold">
                                          <p:stCondLst>
                                            <p:cond delay="0"/>
                                          </p:stCondLst>
                                        </p:cTn>
                                        <p:tgtEl>
                                          <p:spTgt spid="164"/>
                                        </p:tgtEl>
                                        <p:attrNameLst>
                                          <p:attrName>style.visibility</p:attrName>
                                        </p:attrNameLst>
                                      </p:cBhvr>
                                      <p:to>
                                        <p:strVal val="visible"/>
                                      </p:to>
                                    </p:set>
                                    <p:animEffect transition="in" filter="fade">
                                      <p:cBhvr>
                                        <p:cTn id="157" dur="500"/>
                                        <p:tgtEl>
                                          <p:spTgt spid="164"/>
                                        </p:tgtEl>
                                      </p:cBhvr>
                                    </p:animEffect>
                                  </p:childTnLst>
                                </p:cTn>
                              </p:par>
                              <p:par>
                                <p:cTn id="158" presetID="10" presetClass="entr" presetSubtype="0" fill="hold" nodeType="withEffect">
                                  <p:stCondLst>
                                    <p:cond delay="0"/>
                                  </p:stCondLst>
                                  <p:childTnLst>
                                    <p:set>
                                      <p:cBhvr>
                                        <p:cTn id="159" dur="1" fill="hold">
                                          <p:stCondLst>
                                            <p:cond delay="0"/>
                                          </p:stCondLst>
                                        </p:cTn>
                                        <p:tgtEl>
                                          <p:spTgt spid="166"/>
                                        </p:tgtEl>
                                        <p:attrNameLst>
                                          <p:attrName>style.visibility</p:attrName>
                                        </p:attrNameLst>
                                      </p:cBhvr>
                                      <p:to>
                                        <p:strVal val="visible"/>
                                      </p:to>
                                    </p:set>
                                    <p:animEffect transition="in" filter="fade">
                                      <p:cBhvr>
                                        <p:cTn id="160" dur="500"/>
                                        <p:tgtEl>
                                          <p:spTgt spid="166"/>
                                        </p:tgtEl>
                                      </p:cBhvr>
                                    </p:animEffect>
                                  </p:childTnLst>
                                </p:cTn>
                              </p:par>
                              <p:par>
                                <p:cTn id="161" presetID="10" presetClass="entr" presetSubtype="0" fill="hold" nodeType="withEffect">
                                  <p:stCondLst>
                                    <p:cond delay="0"/>
                                  </p:stCondLst>
                                  <p:childTnLst>
                                    <p:set>
                                      <p:cBhvr>
                                        <p:cTn id="162" dur="1" fill="hold">
                                          <p:stCondLst>
                                            <p:cond delay="0"/>
                                          </p:stCondLst>
                                        </p:cTn>
                                        <p:tgtEl>
                                          <p:spTgt spid="168"/>
                                        </p:tgtEl>
                                        <p:attrNameLst>
                                          <p:attrName>style.visibility</p:attrName>
                                        </p:attrNameLst>
                                      </p:cBhvr>
                                      <p:to>
                                        <p:strVal val="visible"/>
                                      </p:to>
                                    </p:set>
                                    <p:animEffect transition="in" filter="fade">
                                      <p:cBhvr>
                                        <p:cTn id="163" dur="500"/>
                                        <p:tgtEl>
                                          <p:spTgt spid="168"/>
                                        </p:tgtEl>
                                      </p:cBhvr>
                                    </p:animEffect>
                                  </p:childTnLst>
                                </p:cTn>
                              </p:par>
                              <p:par>
                                <p:cTn id="164" presetID="10" presetClass="entr" presetSubtype="0" fill="hold" nodeType="withEffect">
                                  <p:stCondLst>
                                    <p:cond delay="0"/>
                                  </p:stCondLst>
                                  <p:childTnLst>
                                    <p:set>
                                      <p:cBhvr>
                                        <p:cTn id="165" dur="1" fill="hold">
                                          <p:stCondLst>
                                            <p:cond delay="0"/>
                                          </p:stCondLst>
                                        </p:cTn>
                                        <p:tgtEl>
                                          <p:spTgt spid="170"/>
                                        </p:tgtEl>
                                        <p:attrNameLst>
                                          <p:attrName>style.visibility</p:attrName>
                                        </p:attrNameLst>
                                      </p:cBhvr>
                                      <p:to>
                                        <p:strVal val="visible"/>
                                      </p:to>
                                    </p:set>
                                    <p:animEffect transition="in" filter="fade">
                                      <p:cBhvr>
                                        <p:cTn id="166" dur="500"/>
                                        <p:tgtEl>
                                          <p:spTgt spid="170"/>
                                        </p:tgtEl>
                                      </p:cBhvr>
                                    </p:animEffect>
                                  </p:childTnLst>
                                </p:cTn>
                              </p:par>
                              <p:par>
                                <p:cTn id="167" presetID="10" presetClass="entr" presetSubtype="0" fill="hold" nodeType="withEffect">
                                  <p:stCondLst>
                                    <p:cond delay="0"/>
                                  </p:stCondLst>
                                  <p:childTnLst>
                                    <p:set>
                                      <p:cBhvr>
                                        <p:cTn id="168" dur="1" fill="hold">
                                          <p:stCondLst>
                                            <p:cond delay="0"/>
                                          </p:stCondLst>
                                        </p:cTn>
                                        <p:tgtEl>
                                          <p:spTgt spid="172"/>
                                        </p:tgtEl>
                                        <p:attrNameLst>
                                          <p:attrName>style.visibility</p:attrName>
                                        </p:attrNameLst>
                                      </p:cBhvr>
                                      <p:to>
                                        <p:strVal val="visible"/>
                                      </p:to>
                                    </p:set>
                                    <p:animEffect transition="in" filter="fade">
                                      <p:cBhvr>
                                        <p:cTn id="169" dur="500"/>
                                        <p:tgtEl>
                                          <p:spTgt spid="172"/>
                                        </p:tgtEl>
                                      </p:cBhvr>
                                    </p:animEffect>
                                  </p:childTnLst>
                                </p:cTn>
                              </p:par>
                              <p:par>
                                <p:cTn id="170" presetID="10" presetClass="entr" presetSubtype="0" fill="hold" nodeType="withEffect">
                                  <p:stCondLst>
                                    <p:cond delay="0"/>
                                  </p:stCondLst>
                                  <p:childTnLst>
                                    <p:set>
                                      <p:cBhvr>
                                        <p:cTn id="171" dur="1" fill="hold">
                                          <p:stCondLst>
                                            <p:cond delay="0"/>
                                          </p:stCondLst>
                                        </p:cTn>
                                        <p:tgtEl>
                                          <p:spTgt spid="174"/>
                                        </p:tgtEl>
                                        <p:attrNameLst>
                                          <p:attrName>style.visibility</p:attrName>
                                        </p:attrNameLst>
                                      </p:cBhvr>
                                      <p:to>
                                        <p:strVal val="visible"/>
                                      </p:to>
                                    </p:set>
                                    <p:animEffect transition="in" filter="fade">
                                      <p:cBhvr>
                                        <p:cTn id="172" dur="500"/>
                                        <p:tgtEl>
                                          <p:spTgt spid="174"/>
                                        </p:tgtEl>
                                      </p:cBhvr>
                                    </p:animEffect>
                                  </p:childTnLst>
                                </p:cTn>
                              </p:par>
                              <p:par>
                                <p:cTn id="173" presetID="10" presetClass="entr" presetSubtype="0" fill="hold"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fade">
                                      <p:cBhvr>
                                        <p:cTn id="175" dur="500"/>
                                        <p:tgtEl>
                                          <p:spTgt spid="176"/>
                                        </p:tgtEl>
                                      </p:cBhvr>
                                    </p:animEffect>
                                  </p:childTnLst>
                                </p:cTn>
                              </p:par>
                              <p:par>
                                <p:cTn id="176" presetID="10" presetClass="entr" presetSubtype="0" fill="hold" nodeType="withEffect">
                                  <p:stCondLst>
                                    <p:cond delay="0"/>
                                  </p:stCondLst>
                                  <p:childTnLst>
                                    <p:set>
                                      <p:cBhvr>
                                        <p:cTn id="177" dur="1" fill="hold">
                                          <p:stCondLst>
                                            <p:cond delay="0"/>
                                          </p:stCondLst>
                                        </p:cTn>
                                        <p:tgtEl>
                                          <p:spTgt spid="178"/>
                                        </p:tgtEl>
                                        <p:attrNameLst>
                                          <p:attrName>style.visibility</p:attrName>
                                        </p:attrNameLst>
                                      </p:cBhvr>
                                      <p:to>
                                        <p:strVal val="visible"/>
                                      </p:to>
                                    </p:set>
                                    <p:animEffect transition="in" filter="fade">
                                      <p:cBhvr>
                                        <p:cTn id="178" dur="500"/>
                                        <p:tgtEl>
                                          <p:spTgt spid="178"/>
                                        </p:tgtEl>
                                      </p:cBhvr>
                                    </p:animEffect>
                                  </p:childTnLst>
                                </p:cTn>
                              </p:par>
                              <p:par>
                                <p:cTn id="179" presetID="10" presetClass="entr" presetSubtype="0" fill="hold" nodeType="withEffect">
                                  <p:stCondLst>
                                    <p:cond delay="0"/>
                                  </p:stCondLst>
                                  <p:childTnLst>
                                    <p:set>
                                      <p:cBhvr>
                                        <p:cTn id="180" dur="1" fill="hold">
                                          <p:stCondLst>
                                            <p:cond delay="0"/>
                                          </p:stCondLst>
                                        </p:cTn>
                                        <p:tgtEl>
                                          <p:spTgt spid="185"/>
                                        </p:tgtEl>
                                        <p:attrNameLst>
                                          <p:attrName>style.visibility</p:attrName>
                                        </p:attrNameLst>
                                      </p:cBhvr>
                                      <p:to>
                                        <p:strVal val="visible"/>
                                      </p:to>
                                    </p:set>
                                    <p:animEffect transition="in" filter="fade">
                                      <p:cBhvr>
                                        <p:cTn id="181" dur="500"/>
                                        <p:tgtEl>
                                          <p:spTgt spid="185"/>
                                        </p:tgtEl>
                                      </p:cBhvr>
                                    </p:animEffect>
                                  </p:childTnLst>
                                </p:cTn>
                              </p:par>
                              <p:par>
                                <p:cTn id="182" presetID="10" presetClass="entr" presetSubtype="0" fill="hold" nodeType="withEffect">
                                  <p:stCondLst>
                                    <p:cond delay="0"/>
                                  </p:stCondLst>
                                  <p:childTnLst>
                                    <p:set>
                                      <p:cBhvr>
                                        <p:cTn id="183" dur="1" fill="hold">
                                          <p:stCondLst>
                                            <p:cond delay="0"/>
                                          </p:stCondLst>
                                        </p:cTn>
                                        <p:tgtEl>
                                          <p:spTgt spid="187"/>
                                        </p:tgtEl>
                                        <p:attrNameLst>
                                          <p:attrName>style.visibility</p:attrName>
                                        </p:attrNameLst>
                                      </p:cBhvr>
                                      <p:to>
                                        <p:strVal val="visible"/>
                                      </p:to>
                                    </p:set>
                                    <p:animEffect transition="in" filter="fade">
                                      <p:cBhvr>
                                        <p:cTn id="184" dur="500"/>
                                        <p:tgtEl>
                                          <p:spTgt spid="187"/>
                                        </p:tgtEl>
                                      </p:cBhvr>
                                    </p:animEffect>
                                  </p:childTnLst>
                                </p:cTn>
                              </p:par>
                              <p:par>
                                <p:cTn id="185" presetID="10" presetClass="entr" presetSubtype="0" fill="hold" nodeType="withEffect">
                                  <p:stCondLst>
                                    <p:cond delay="0"/>
                                  </p:stCondLst>
                                  <p:childTnLst>
                                    <p:set>
                                      <p:cBhvr>
                                        <p:cTn id="186" dur="1" fill="hold">
                                          <p:stCondLst>
                                            <p:cond delay="0"/>
                                          </p:stCondLst>
                                        </p:cTn>
                                        <p:tgtEl>
                                          <p:spTgt spid="189"/>
                                        </p:tgtEl>
                                        <p:attrNameLst>
                                          <p:attrName>style.visibility</p:attrName>
                                        </p:attrNameLst>
                                      </p:cBhvr>
                                      <p:to>
                                        <p:strVal val="visible"/>
                                      </p:to>
                                    </p:set>
                                    <p:animEffect transition="in" filter="fade">
                                      <p:cBhvr>
                                        <p:cTn id="187" dur="500"/>
                                        <p:tgtEl>
                                          <p:spTgt spid="189"/>
                                        </p:tgtEl>
                                      </p:cBhvr>
                                    </p:animEffect>
                                  </p:childTnLst>
                                </p:cTn>
                              </p:par>
                              <p:par>
                                <p:cTn id="188" presetID="10" presetClass="entr" presetSubtype="0" fill="hold" nodeType="withEffect">
                                  <p:stCondLst>
                                    <p:cond delay="0"/>
                                  </p:stCondLst>
                                  <p:childTnLst>
                                    <p:set>
                                      <p:cBhvr>
                                        <p:cTn id="189" dur="1" fill="hold">
                                          <p:stCondLst>
                                            <p:cond delay="0"/>
                                          </p:stCondLst>
                                        </p:cTn>
                                        <p:tgtEl>
                                          <p:spTgt spid="191"/>
                                        </p:tgtEl>
                                        <p:attrNameLst>
                                          <p:attrName>style.visibility</p:attrName>
                                        </p:attrNameLst>
                                      </p:cBhvr>
                                      <p:to>
                                        <p:strVal val="visible"/>
                                      </p:to>
                                    </p:set>
                                    <p:animEffect transition="in" filter="fade">
                                      <p:cBhvr>
                                        <p:cTn id="190" dur="500"/>
                                        <p:tgtEl>
                                          <p:spTgt spid="191"/>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23"/>
                                        </p:tgtEl>
                                        <p:attrNameLst>
                                          <p:attrName>style.visibility</p:attrName>
                                        </p:attrNameLst>
                                      </p:cBhvr>
                                      <p:to>
                                        <p:strVal val="visible"/>
                                      </p:to>
                                    </p:set>
                                    <p:animEffect transition="in" filter="fade">
                                      <p:cBhvr>
                                        <p:cTn id="193" dur="500"/>
                                        <p:tgtEl>
                                          <p:spTgt spid="223"/>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224"/>
                                        </p:tgtEl>
                                        <p:attrNameLst>
                                          <p:attrName>style.visibility</p:attrName>
                                        </p:attrNameLst>
                                      </p:cBhvr>
                                      <p:to>
                                        <p:strVal val="visible"/>
                                      </p:to>
                                    </p:set>
                                    <p:animEffect transition="in" filter="fade">
                                      <p:cBhvr>
                                        <p:cTn id="196" dur="500"/>
                                        <p:tgtEl>
                                          <p:spTgt spid="22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225"/>
                                        </p:tgtEl>
                                        <p:attrNameLst>
                                          <p:attrName>style.visibility</p:attrName>
                                        </p:attrNameLst>
                                      </p:cBhvr>
                                      <p:to>
                                        <p:strVal val="visible"/>
                                      </p:to>
                                    </p:set>
                                    <p:animEffect transition="in" filter="fade">
                                      <p:cBhvr>
                                        <p:cTn id="199" dur="500"/>
                                        <p:tgtEl>
                                          <p:spTgt spid="225"/>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226"/>
                                        </p:tgtEl>
                                        <p:attrNameLst>
                                          <p:attrName>style.visibility</p:attrName>
                                        </p:attrNameLst>
                                      </p:cBhvr>
                                      <p:to>
                                        <p:strVal val="visible"/>
                                      </p:to>
                                    </p:set>
                                    <p:animEffect transition="in" filter="fade">
                                      <p:cBhvr>
                                        <p:cTn id="202" dur="500"/>
                                        <p:tgtEl>
                                          <p:spTgt spid="226"/>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27"/>
                                        </p:tgtEl>
                                        <p:attrNameLst>
                                          <p:attrName>style.visibility</p:attrName>
                                        </p:attrNameLst>
                                      </p:cBhvr>
                                      <p:to>
                                        <p:strVal val="visible"/>
                                      </p:to>
                                    </p:set>
                                    <p:animEffect transition="in" filter="fade">
                                      <p:cBhvr>
                                        <p:cTn id="205" dur="500"/>
                                        <p:tgtEl>
                                          <p:spTgt spid="227"/>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228"/>
                                        </p:tgtEl>
                                        <p:attrNameLst>
                                          <p:attrName>style.visibility</p:attrName>
                                        </p:attrNameLst>
                                      </p:cBhvr>
                                      <p:to>
                                        <p:strVal val="visible"/>
                                      </p:to>
                                    </p:set>
                                    <p:animEffect transition="in" filter="fade">
                                      <p:cBhvr>
                                        <p:cTn id="208" dur="500"/>
                                        <p:tgtEl>
                                          <p:spTgt spid="228"/>
                                        </p:tgtEl>
                                      </p:cBhvr>
                                    </p:animEffect>
                                  </p:childTnLst>
                                </p:cTn>
                              </p:par>
                              <p:par>
                                <p:cTn id="209" presetID="10" presetClass="entr" presetSubtype="0" fill="hold" nodeType="withEffect">
                                  <p:stCondLst>
                                    <p:cond delay="0"/>
                                  </p:stCondLst>
                                  <p:childTnLst>
                                    <p:set>
                                      <p:cBhvr>
                                        <p:cTn id="210" dur="1" fill="hold">
                                          <p:stCondLst>
                                            <p:cond delay="0"/>
                                          </p:stCondLst>
                                        </p:cTn>
                                        <p:tgtEl>
                                          <p:spTgt spid="230"/>
                                        </p:tgtEl>
                                        <p:attrNameLst>
                                          <p:attrName>style.visibility</p:attrName>
                                        </p:attrNameLst>
                                      </p:cBhvr>
                                      <p:to>
                                        <p:strVal val="visible"/>
                                      </p:to>
                                    </p:set>
                                    <p:animEffect transition="in" filter="fade">
                                      <p:cBhvr>
                                        <p:cTn id="211" dur="500"/>
                                        <p:tgtEl>
                                          <p:spTgt spid="230"/>
                                        </p:tgtEl>
                                      </p:cBhvr>
                                    </p:animEffect>
                                  </p:childTnLst>
                                </p:cTn>
                              </p:par>
                              <p:par>
                                <p:cTn id="212" presetID="10" presetClass="entr" presetSubtype="0" fill="hold" nodeType="withEffect">
                                  <p:stCondLst>
                                    <p:cond delay="0"/>
                                  </p:stCondLst>
                                  <p:childTnLst>
                                    <p:set>
                                      <p:cBhvr>
                                        <p:cTn id="213" dur="1" fill="hold">
                                          <p:stCondLst>
                                            <p:cond delay="0"/>
                                          </p:stCondLst>
                                        </p:cTn>
                                        <p:tgtEl>
                                          <p:spTgt spid="232"/>
                                        </p:tgtEl>
                                        <p:attrNameLst>
                                          <p:attrName>style.visibility</p:attrName>
                                        </p:attrNameLst>
                                      </p:cBhvr>
                                      <p:to>
                                        <p:strVal val="visible"/>
                                      </p:to>
                                    </p:set>
                                    <p:animEffect transition="in" filter="fade">
                                      <p:cBhvr>
                                        <p:cTn id="214" dur="500"/>
                                        <p:tgtEl>
                                          <p:spTgt spid="232"/>
                                        </p:tgtEl>
                                      </p:cBhvr>
                                    </p:animEffect>
                                  </p:childTnLst>
                                </p:cTn>
                              </p:par>
                              <p:par>
                                <p:cTn id="215" presetID="10" presetClass="entr" presetSubtype="0" fill="hold" nodeType="withEffect">
                                  <p:stCondLst>
                                    <p:cond delay="0"/>
                                  </p:stCondLst>
                                  <p:childTnLst>
                                    <p:set>
                                      <p:cBhvr>
                                        <p:cTn id="216" dur="1" fill="hold">
                                          <p:stCondLst>
                                            <p:cond delay="0"/>
                                          </p:stCondLst>
                                        </p:cTn>
                                        <p:tgtEl>
                                          <p:spTgt spid="234"/>
                                        </p:tgtEl>
                                        <p:attrNameLst>
                                          <p:attrName>style.visibility</p:attrName>
                                        </p:attrNameLst>
                                      </p:cBhvr>
                                      <p:to>
                                        <p:strVal val="visible"/>
                                      </p:to>
                                    </p:set>
                                    <p:animEffect transition="in" filter="fade">
                                      <p:cBhvr>
                                        <p:cTn id="217" dur="500"/>
                                        <p:tgtEl>
                                          <p:spTgt spid="234"/>
                                        </p:tgtEl>
                                      </p:cBhvr>
                                    </p:animEffect>
                                  </p:childTnLst>
                                </p:cTn>
                              </p:par>
                              <p:par>
                                <p:cTn id="218" presetID="10" presetClass="entr" presetSubtype="0" fill="hold" nodeType="withEffect">
                                  <p:stCondLst>
                                    <p:cond delay="0"/>
                                  </p:stCondLst>
                                  <p:childTnLst>
                                    <p:set>
                                      <p:cBhvr>
                                        <p:cTn id="219" dur="1" fill="hold">
                                          <p:stCondLst>
                                            <p:cond delay="0"/>
                                          </p:stCondLst>
                                        </p:cTn>
                                        <p:tgtEl>
                                          <p:spTgt spid="236"/>
                                        </p:tgtEl>
                                        <p:attrNameLst>
                                          <p:attrName>style.visibility</p:attrName>
                                        </p:attrNameLst>
                                      </p:cBhvr>
                                      <p:to>
                                        <p:strVal val="visible"/>
                                      </p:to>
                                    </p:set>
                                    <p:animEffect transition="in" filter="fade">
                                      <p:cBhvr>
                                        <p:cTn id="220" dur="500"/>
                                        <p:tgtEl>
                                          <p:spTgt spid="236"/>
                                        </p:tgtEl>
                                      </p:cBhvr>
                                    </p:animEffect>
                                  </p:childTnLst>
                                </p:cTn>
                              </p:par>
                              <p:par>
                                <p:cTn id="221" presetID="10" presetClass="entr" presetSubtype="0" fill="hold" nodeType="withEffect">
                                  <p:stCondLst>
                                    <p:cond delay="0"/>
                                  </p:stCondLst>
                                  <p:childTnLst>
                                    <p:set>
                                      <p:cBhvr>
                                        <p:cTn id="222" dur="1" fill="hold">
                                          <p:stCondLst>
                                            <p:cond delay="0"/>
                                          </p:stCondLst>
                                        </p:cTn>
                                        <p:tgtEl>
                                          <p:spTgt spid="238"/>
                                        </p:tgtEl>
                                        <p:attrNameLst>
                                          <p:attrName>style.visibility</p:attrName>
                                        </p:attrNameLst>
                                      </p:cBhvr>
                                      <p:to>
                                        <p:strVal val="visible"/>
                                      </p:to>
                                    </p:set>
                                    <p:animEffect transition="in" filter="fade">
                                      <p:cBhvr>
                                        <p:cTn id="223" dur="500"/>
                                        <p:tgtEl>
                                          <p:spTgt spid="238"/>
                                        </p:tgtEl>
                                      </p:cBhvr>
                                    </p:animEffect>
                                  </p:childTnLst>
                                </p:cTn>
                              </p:par>
                              <p:par>
                                <p:cTn id="224" presetID="10" presetClass="entr" presetSubtype="0" fill="hold" nodeType="withEffect">
                                  <p:stCondLst>
                                    <p:cond delay="0"/>
                                  </p:stCondLst>
                                  <p:childTnLst>
                                    <p:set>
                                      <p:cBhvr>
                                        <p:cTn id="225" dur="1" fill="hold">
                                          <p:stCondLst>
                                            <p:cond delay="0"/>
                                          </p:stCondLst>
                                        </p:cTn>
                                        <p:tgtEl>
                                          <p:spTgt spid="240"/>
                                        </p:tgtEl>
                                        <p:attrNameLst>
                                          <p:attrName>style.visibility</p:attrName>
                                        </p:attrNameLst>
                                      </p:cBhvr>
                                      <p:to>
                                        <p:strVal val="visible"/>
                                      </p:to>
                                    </p:set>
                                    <p:animEffect transition="in" filter="fade">
                                      <p:cBhvr>
                                        <p:cTn id="226" dur="500"/>
                                        <p:tgtEl>
                                          <p:spTgt spid="240"/>
                                        </p:tgtEl>
                                      </p:cBhvr>
                                    </p:animEffect>
                                  </p:childTnLst>
                                </p:cTn>
                              </p:par>
                              <p:par>
                                <p:cTn id="227" presetID="10" presetClass="entr" presetSubtype="0" fill="hold" nodeType="withEffect">
                                  <p:stCondLst>
                                    <p:cond delay="0"/>
                                  </p:stCondLst>
                                  <p:childTnLst>
                                    <p:set>
                                      <p:cBhvr>
                                        <p:cTn id="228" dur="1" fill="hold">
                                          <p:stCondLst>
                                            <p:cond delay="0"/>
                                          </p:stCondLst>
                                        </p:cTn>
                                        <p:tgtEl>
                                          <p:spTgt spid="242"/>
                                        </p:tgtEl>
                                        <p:attrNameLst>
                                          <p:attrName>style.visibility</p:attrName>
                                        </p:attrNameLst>
                                      </p:cBhvr>
                                      <p:to>
                                        <p:strVal val="visible"/>
                                      </p:to>
                                    </p:set>
                                    <p:animEffect transition="in" filter="fade">
                                      <p:cBhvr>
                                        <p:cTn id="229" dur="500"/>
                                        <p:tgtEl>
                                          <p:spTgt spid="242"/>
                                        </p:tgtEl>
                                      </p:cBhvr>
                                    </p:animEffect>
                                  </p:childTnLst>
                                </p:cTn>
                              </p:par>
                              <p:par>
                                <p:cTn id="230" presetID="10" presetClass="entr" presetSubtype="0" fill="hold" nodeType="withEffect">
                                  <p:stCondLst>
                                    <p:cond delay="0"/>
                                  </p:stCondLst>
                                  <p:childTnLst>
                                    <p:set>
                                      <p:cBhvr>
                                        <p:cTn id="231" dur="1" fill="hold">
                                          <p:stCondLst>
                                            <p:cond delay="0"/>
                                          </p:stCondLst>
                                        </p:cTn>
                                        <p:tgtEl>
                                          <p:spTgt spid="244"/>
                                        </p:tgtEl>
                                        <p:attrNameLst>
                                          <p:attrName>style.visibility</p:attrName>
                                        </p:attrNameLst>
                                      </p:cBhvr>
                                      <p:to>
                                        <p:strVal val="visible"/>
                                      </p:to>
                                    </p:set>
                                    <p:animEffect transition="in" filter="fade">
                                      <p:cBhvr>
                                        <p:cTn id="232" dur="500"/>
                                        <p:tgtEl>
                                          <p:spTgt spid="244"/>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nodeType="clickEffect">
                                  <p:stCondLst>
                                    <p:cond delay="0"/>
                                  </p:stCondLst>
                                  <p:childTnLst>
                                    <p:set>
                                      <p:cBhvr>
                                        <p:cTn id="236" dur="1" fill="hold">
                                          <p:stCondLst>
                                            <p:cond delay="0"/>
                                          </p:stCondLst>
                                        </p:cTn>
                                        <p:tgtEl>
                                          <p:spTgt spid="145"/>
                                        </p:tgtEl>
                                        <p:attrNameLst>
                                          <p:attrName>style.visibility</p:attrName>
                                        </p:attrNameLst>
                                      </p:cBhvr>
                                      <p:to>
                                        <p:strVal val="visible"/>
                                      </p:to>
                                    </p:set>
                                    <p:animEffect transition="in" filter="wipe(down)">
                                      <p:cBhvr>
                                        <p:cTn id="237" dur="1000"/>
                                        <p:tgtEl>
                                          <p:spTgt spid="145"/>
                                        </p:tgtEl>
                                      </p:cBhvr>
                                    </p:animEffect>
                                  </p:childTnLst>
                                </p:cTn>
                              </p:par>
                              <p:par>
                                <p:cTn id="238" presetID="22" presetClass="entr" presetSubtype="4" fill="hold" nodeType="withEffect">
                                  <p:stCondLst>
                                    <p:cond delay="0"/>
                                  </p:stCondLst>
                                  <p:childTnLst>
                                    <p:set>
                                      <p:cBhvr>
                                        <p:cTn id="239" dur="1" fill="hold">
                                          <p:stCondLst>
                                            <p:cond delay="0"/>
                                          </p:stCondLst>
                                        </p:cTn>
                                        <p:tgtEl>
                                          <p:spTgt spid="152"/>
                                        </p:tgtEl>
                                        <p:attrNameLst>
                                          <p:attrName>style.visibility</p:attrName>
                                        </p:attrNameLst>
                                      </p:cBhvr>
                                      <p:to>
                                        <p:strVal val="visible"/>
                                      </p:to>
                                    </p:set>
                                    <p:animEffect transition="in" filter="wipe(down)">
                                      <p:cBhvr>
                                        <p:cTn id="240" dur="1000"/>
                                        <p:tgtEl>
                                          <p:spTgt spid="152"/>
                                        </p:tgtEl>
                                      </p:cBhvr>
                                    </p:animEffect>
                                  </p:childTnLst>
                                </p:cTn>
                              </p:par>
                              <p:par>
                                <p:cTn id="241" presetID="22" presetClass="entr" presetSubtype="4" fill="hold" nodeType="withEffect">
                                  <p:stCondLst>
                                    <p:cond delay="0"/>
                                  </p:stCondLst>
                                  <p:childTnLst>
                                    <p:set>
                                      <p:cBhvr>
                                        <p:cTn id="242" dur="1" fill="hold">
                                          <p:stCondLst>
                                            <p:cond delay="0"/>
                                          </p:stCondLst>
                                        </p:cTn>
                                        <p:tgtEl>
                                          <p:spTgt spid="147"/>
                                        </p:tgtEl>
                                        <p:attrNameLst>
                                          <p:attrName>style.visibility</p:attrName>
                                        </p:attrNameLst>
                                      </p:cBhvr>
                                      <p:to>
                                        <p:strVal val="visible"/>
                                      </p:to>
                                    </p:set>
                                    <p:animEffect transition="in" filter="wipe(down)">
                                      <p:cBhvr>
                                        <p:cTn id="243" dur="1000"/>
                                        <p:tgtEl>
                                          <p:spTgt spid="147"/>
                                        </p:tgtEl>
                                      </p:cBhvr>
                                    </p:animEffect>
                                  </p:childTnLst>
                                </p:cTn>
                              </p:par>
                              <p:par>
                                <p:cTn id="244" presetID="22" presetClass="entr" presetSubtype="4" fill="hold" nodeType="withEffect">
                                  <p:stCondLst>
                                    <p:cond delay="0"/>
                                  </p:stCondLst>
                                  <p:childTnLst>
                                    <p:set>
                                      <p:cBhvr>
                                        <p:cTn id="245" dur="1" fill="hold">
                                          <p:stCondLst>
                                            <p:cond delay="0"/>
                                          </p:stCondLst>
                                        </p:cTn>
                                        <p:tgtEl>
                                          <p:spTgt spid="158"/>
                                        </p:tgtEl>
                                        <p:attrNameLst>
                                          <p:attrName>style.visibility</p:attrName>
                                        </p:attrNameLst>
                                      </p:cBhvr>
                                      <p:to>
                                        <p:strVal val="visible"/>
                                      </p:to>
                                    </p:set>
                                    <p:animEffect transition="in" filter="wipe(down)">
                                      <p:cBhvr>
                                        <p:cTn id="246" dur="1000"/>
                                        <p:tgtEl>
                                          <p:spTgt spid="158"/>
                                        </p:tgtEl>
                                      </p:cBhvr>
                                    </p:animEffect>
                                  </p:childTnLst>
                                </p:cTn>
                              </p:par>
                              <p:par>
                                <p:cTn id="247" presetID="22" presetClass="entr" presetSubtype="4" fill="hold" nodeType="withEffect">
                                  <p:stCondLst>
                                    <p:cond delay="0"/>
                                  </p:stCondLst>
                                  <p:childTnLst>
                                    <p:set>
                                      <p:cBhvr>
                                        <p:cTn id="248" dur="1" fill="hold">
                                          <p:stCondLst>
                                            <p:cond delay="0"/>
                                          </p:stCondLst>
                                        </p:cTn>
                                        <p:tgtEl>
                                          <p:spTgt spid="160"/>
                                        </p:tgtEl>
                                        <p:attrNameLst>
                                          <p:attrName>style.visibility</p:attrName>
                                        </p:attrNameLst>
                                      </p:cBhvr>
                                      <p:to>
                                        <p:strVal val="visible"/>
                                      </p:to>
                                    </p:set>
                                    <p:animEffect transition="in" filter="wipe(down)">
                                      <p:cBhvr>
                                        <p:cTn id="249" dur="1000"/>
                                        <p:tgtEl>
                                          <p:spTgt spid="160"/>
                                        </p:tgtEl>
                                      </p:cBhvr>
                                    </p:animEffect>
                                  </p:childTnLst>
                                </p:cTn>
                              </p:par>
                              <p:par>
                                <p:cTn id="250" presetID="22" presetClass="entr" presetSubtype="4" fill="hold" nodeType="withEffect">
                                  <p:stCondLst>
                                    <p:cond delay="0"/>
                                  </p:stCondLst>
                                  <p:childTnLst>
                                    <p:set>
                                      <p:cBhvr>
                                        <p:cTn id="251" dur="1" fill="hold">
                                          <p:stCondLst>
                                            <p:cond delay="0"/>
                                          </p:stCondLst>
                                        </p:cTn>
                                        <p:tgtEl>
                                          <p:spTgt spid="161"/>
                                        </p:tgtEl>
                                        <p:attrNameLst>
                                          <p:attrName>style.visibility</p:attrName>
                                        </p:attrNameLst>
                                      </p:cBhvr>
                                      <p:to>
                                        <p:strVal val="visible"/>
                                      </p:to>
                                    </p:set>
                                    <p:animEffect transition="in" filter="wipe(down)">
                                      <p:cBhvr>
                                        <p:cTn id="252" dur="1000"/>
                                        <p:tgtEl>
                                          <p:spTgt spid="161"/>
                                        </p:tgtEl>
                                      </p:cBhvr>
                                    </p:animEffect>
                                  </p:childTnLst>
                                </p:cTn>
                              </p:par>
                            </p:childTnLst>
                          </p:cTn>
                        </p:par>
                        <p:par>
                          <p:cTn id="253" fill="hold">
                            <p:stCondLst>
                              <p:cond delay="1000"/>
                            </p:stCondLst>
                            <p:childTnLst>
                              <p:par>
                                <p:cTn id="254" presetID="53" presetClass="entr" presetSubtype="16" fill="hold" grpId="0" nodeType="afterEffect">
                                  <p:stCondLst>
                                    <p:cond delay="0"/>
                                  </p:stCondLst>
                                  <p:childTnLst>
                                    <p:set>
                                      <p:cBhvr>
                                        <p:cTn id="255" dur="1" fill="hold">
                                          <p:stCondLst>
                                            <p:cond delay="0"/>
                                          </p:stCondLst>
                                        </p:cTn>
                                        <p:tgtEl>
                                          <p:spTgt spid="18"/>
                                        </p:tgtEl>
                                        <p:attrNameLst>
                                          <p:attrName>style.visibility</p:attrName>
                                        </p:attrNameLst>
                                      </p:cBhvr>
                                      <p:to>
                                        <p:strVal val="visible"/>
                                      </p:to>
                                    </p:set>
                                    <p:anim calcmode="lin" valueType="num">
                                      <p:cBhvr>
                                        <p:cTn id="256" dur="500" fill="hold"/>
                                        <p:tgtEl>
                                          <p:spTgt spid="18"/>
                                        </p:tgtEl>
                                        <p:attrNameLst>
                                          <p:attrName>ppt_w</p:attrName>
                                        </p:attrNameLst>
                                      </p:cBhvr>
                                      <p:tavLst>
                                        <p:tav tm="0">
                                          <p:val>
                                            <p:fltVal val="0"/>
                                          </p:val>
                                        </p:tav>
                                        <p:tav tm="100000">
                                          <p:val>
                                            <p:strVal val="#ppt_w"/>
                                          </p:val>
                                        </p:tav>
                                      </p:tavLst>
                                    </p:anim>
                                    <p:anim calcmode="lin" valueType="num">
                                      <p:cBhvr>
                                        <p:cTn id="257" dur="500" fill="hold"/>
                                        <p:tgtEl>
                                          <p:spTgt spid="18"/>
                                        </p:tgtEl>
                                        <p:attrNameLst>
                                          <p:attrName>ppt_h</p:attrName>
                                        </p:attrNameLst>
                                      </p:cBhvr>
                                      <p:tavLst>
                                        <p:tav tm="0">
                                          <p:val>
                                            <p:fltVal val="0"/>
                                          </p:val>
                                        </p:tav>
                                        <p:tav tm="100000">
                                          <p:val>
                                            <p:strVal val="#ppt_h"/>
                                          </p:val>
                                        </p:tav>
                                      </p:tavLst>
                                    </p:anim>
                                    <p:animEffect transition="in" filter="fade">
                                      <p:cBhvr>
                                        <p:cTn id="258" dur="500"/>
                                        <p:tgtEl>
                                          <p:spTgt spid="18"/>
                                        </p:tgtEl>
                                      </p:cBhvr>
                                    </p:animEffect>
                                  </p:childTnLst>
                                </p:cTn>
                              </p:par>
                              <p:par>
                                <p:cTn id="259" presetID="53" presetClass="entr" presetSubtype="16" fill="hold" grpId="0" nodeType="withEffect">
                                  <p:stCondLst>
                                    <p:cond delay="0"/>
                                  </p:stCondLst>
                                  <p:childTnLst>
                                    <p:set>
                                      <p:cBhvr>
                                        <p:cTn id="260" dur="1" fill="hold">
                                          <p:stCondLst>
                                            <p:cond delay="0"/>
                                          </p:stCondLst>
                                        </p:cTn>
                                        <p:tgtEl>
                                          <p:spTgt spid="154"/>
                                        </p:tgtEl>
                                        <p:attrNameLst>
                                          <p:attrName>style.visibility</p:attrName>
                                        </p:attrNameLst>
                                      </p:cBhvr>
                                      <p:to>
                                        <p:strVal val="visible"/>
                                      </p:to>
                                    </p:set>
                                    <p:anim calcmode="lin" valueType="num">
                                      <p:cBhvr>
                                        <p:cTn id="261" dur="500" fill="hold"/>
                                        <p:tgtEl>
                                          <p:spTgt spid="154"/>
                                        </p:tgtEl>
                                        <p:attrNameLst>
                                          <p:attrName>ppt_w</p:attrName>
                                        </p:attrNameLst>
                                      </p:cBhvr>
                                      <p:tavLst>
                                        <p:tav tm="0">
                                          <p:val>
                                            <p:fltVal val="0"/>
                                          </p:val>
                                        </p:tav>
                                        <p:tav tm="100000">
                                          <p:val>
                                            <p:strVal val="#ppt_w"/>
                                          </p:val>
                                        </p:tav>
                                      </p:tavLst>
                                    </p:anim>
                                    <p:anim calcmode="lin" valueType="num">
                                      <p:cBhvr>
                                        <p:cTn id="262" dur="500" fill="hold"/>
                                        <p:tgtEl>
                                          <p:spTgt spid="154"/>
                                        </p:tgtEl>
                                        <p:attrNameLst>
                                          <p:attrName>ppt_h</p:attrName>
                                        </p:attrNameLst>
                                      </p:cBhvr>
                                      <p:tavLst>
                                        <p:tav tm="0">
                                          <p:val>
                                            <p:fltVal val="0"/>
                                          </p:val>
                                        </p:tav>
                                        <p:tav tm="100000">
                                          <p:val>
                                            <p:strVal val="#ppt_h"/>
                                          </p:val>
                                        </p:tav>
                                      </p:tavLst>
                                    </p:anim>
                                    <p:animEffect transition="in" filter="fade">
                                      <p:cBhvr>
                                        <p:cTn id="263" dur="500"/>
                                        <p:tgtEl>
                                          <p:spTgt spid="154"/>
                                        </p:tgtEl>
                                      </p:cBhvr>
                                    </p:animEffect>
                                  </p:childTnLst>
                                </p:cTn>
                              </p:par>
                              <p:par>
                                <p:cTn id="264" presetID="53" presetClass="entr" presetSubtype="16" fill="hold" grpId="0" nodeType="withEffect">
                                  <p:stCondLst>
                                    <p:cond delay="0"/>
                                  </p:stCondLst>
                                  <p:childTnLst>
                                    <p:set>
                                      <p:cBhvr>
                                        <p:cTn id="265" dur="1" fill="hold">
                                          <p:stCondLst>
                                            <p:cond delay="0"/>
                                          </p:stCondLst>
                                        </p:cTn>
                                        <p:tgtEl>
                                          <p:spTgt spid="156"/>
                                        </p:tgtEl>
                                        <p:attrNameLst>
                                          <p:attrName>style.visibility</p:attrName>
                                        </p:attrNameLst>
                                      </p:cBhvr>
                                      <p:to>
                                        <p:strVal val="visible"/>
                                      </p:to>
                                    </p:set>
                                    <p:anim calcmode="lin" valueType="num">
                                      <p:cBhvr>
                                        <p:cTn id="266" dur="500" fill="hold"/>
                                        <p:tgtEl>
                                          <p:spTgt spid="156"/>
                                        </p:tgtEl>
                                        <p:attrNameLst>
                                          <p:attrName>ppt_w</p:attrName>
                                        </p:attrNameLst>
                                      </p:cBhvr>
                                      <p:tavLst>
                                        <p:tav tm="0">
                                          <p:val>
                                            <p:fltVal val="0"/>
                                          </p:val>
                                        </p:tav>
                                        <p:tav tm="100000">
                                          <p:val>
                                            <p:strVal val="#ppt_w"/>
                                          </p:val>
                                        </p:tav>
                                      </p:tavLst>
                                    </p:anim>
                                    <p:anim calcmode="lin" valueType="num">
                                      <p:cBhvr>
                                        <p:cTn id="267" dur="500" fill="hold"/>
                                        <p:tgtEl>
                                          <p:spTgt spid="156"/>
                                        </p:tgtEl>
                                        <p:attrNameLst>
                                          <p:attrName>ppt_h</p:attrName>
                                        </p:attrNameLst>
                                      </p:cBhvr>
                                      <p:tavLst>
                                        <p:tav tm="0">
                                          <p:val>
                                            <p:fltVal val="0"/>
                                          </p:val>
                                        </p:tav>
                                        <p:tav tm="100000">
                                          <p:val>
                                            <p:strVal val="#ppt_h"/>
                                          </p:val>
                                        </p:tav>
                                      </p:tavLst>
                                    </p:anim>
                                    <p:animEffect transition="in" filter="fade">
                                      <p:cBhvr>
                                        <p:cTn id="268" dur="500"/>
                                        <p:tgtEl>
                                          <p:spTgt spid="156"/>
                                        </p:tgtEl>
                                      </p:cBhvr>
                                    </p:animEffect>
                                  </p:childTnLst>
                                </p:cTn>
                              </p:par>
                            </p:childTnLst>
                          </p:cTn>
                        </p:par>
                        <p:par>
                          <p:cTn id="269" fill="hold">
                            <p:stCondLst>
                              <p:cond delay="1500"/>
                            </p:stCondLst>
                            <p:childTnLst>
                              <p:par>
                                <p:cTn id="270" presetID="21" presetClass="entr" presetSubtype="1" fill="hold" grpId="0" nodeType="afterEffect">
                                  <p:stCondLst>
                                    <p:cond delay="0"/>
                                  </p:stCondLst>
                                  <p:childTnLst>
                                    <p:set>
                                      <p:cBhvr>
                                        <p:cTn id="271" dur="1" fill="hold">
                                          <p:stCondLst>
                                            <p:cond delay="0"/>
                                          </p:stCondLst>
                                        </p:cTn>
                                        <p:tgtEl>
                                          <p:spTgt spid="237"/>
                                        </p:tgtEl>
                                        <p:attrNameLst>
                                          <p:attrName>style.visibility</p:attrName>
                                        </p:attrNameLst>
                                      </p:cBhvr>
                                      <p:to>
                                        <p:strVal val="visible"/>
                                      </p:to>
                                    </p:set>
                                    <p:animEffect transition="in" filter="wheel(1)">
                                      <p:cBhvr>
                                        <p:cTn id="272" dur="1500"/>
                                        <p:tgtEl>
                                          <p:spTgt spid="237"/>
                                        </p:tgtEl>
                                      </p:cBhvr>
                                    </p:animEffect>
                                  </p:childTnLst>
                                </p:cTn>
                              </p:par>
                            </p:childTnLst>
                          </p:cTn>
                        </p:par>
                        <p:par>
                          <p:cTn id="273" fill="hold">
                            <p:stCondLst>
                              <p:cond delay="3000"/>
                            </p:stCondLst>
                            <p:childTnLst>
                              <p:par>
                                <p:cTn id="274" presetID="22" presetClass="entr" presetSubtype="8" fill="hold" nodeType="afterEffect">
                                  <p:stCondLst>
                                    <p:cond delay="0"/>
                                  </p:stCondLst>
                                  <p:childTnLst>
                                    <p:set>
                                      <p:cBhvr>
                                        <p:cTn id="275" dur="1" fill="hold">
                                          <p:stCondLst>
                                            <p:cond delay="0"/>
                                          </p:stCondLst>
                                        </p:cTn>
                                        <p:tgtEl>
                                          <p:spTgt spid="241"/>
                                        </p:tgtEl>
                                        <p:attrNameLst>
                                          <p:attrName>style.visibility</p:attrName>
                                        </p:attrNameLst>
                                      </p:cBhvr>
                                      <p:to>
                                        <p:strVal val="visible"/>
                                      </p:to>
                                    </p:set>
                                    <p:animEffect transition="in" filter="wipe(left)">
                                      <p:cBhvr>
                                        <p:cTn id="276" dur="750"/>
                                        <p:tgtEl>
                                          <p:spTgt spid="241"/>
                                        </p:tgtEl>
                                      </p:cBhvr>
                                    </p:animEffect>
                                  </p:childTnLst>
                                </p:cTn>
                              </p:par>
                            </p:childTnLst>
                          </p:cTn>
                        </p:par>
                        <p:par>
                          <p:cTn id="277" fill="hold">
                            <p:stCondLst>
                              <p:cond delay="3750"/>
                            </p:stCondLst>
                            <p:childTnLst>
                              <p:par>
                                <p:cTn id="278" presetID="22" presetClass="entr" presetSubtype="4" fill="hold" nodeType="afterEffect">
                                  <p:stCondLst>
                                    <p:cond delay="0"/>
                                  </p:stCondLst>
                                  <p:childTnLst>
                                    <p:set>
                                      <p:cBhvr>
                                        <p:cTn id="279" dur="1" fill="hold">
                                          <p:stCondLst>
                                            <p:cond delay="0"/>
                                          </p:stCondLst>
                                        </p:cTn>
                                        <p:tgtEl>
                                          <p:spTgt spid="267"/>
                                        </p:tgtEl>
                                        <p:attrNameLst>
                                          <p:attrName>style.visibility</p:attrName>
                                        </p:attrNameLst>
                                      </p:cBhvr>
                                      <p:to>
                                        <p:strVal val="visible"/>
                                      </p:to>
                                    </p:set>
                                    <p:animEffect transition="in" filter="wipe(down)">
                                      <p:cBhvr>
                                        <p:cTn id="280" dur="500"/>
                                        <p:tgtEl>
                                          <p:spTgt spid="267"/>
                                        </p:tgtEl>
                                      </p:cBhvr>
                                    </p:animEffect>
                                  </p:childTnLst>
                                </p:cTn>
                              </p:par>
                              <p:par>
                                <p:cTn id="281" presetID="22" presetClass="entr" presetSubtype="4" fill="hold" nodeType="withEffect">
                                  <p:stCondLst>
                                    <p:cond delay="0"/>
                                  </p:stCondLst>
                                  <p:childTnLst>
                                    <p:set>
                                      <p:cBhvr>
                                        <p:cTn id="282" dur="1" fill="hold">
                                          <p:stCondLst>
                                            <p:cond delay="0"/>
                                          </p:stCondLst>
                                        </p:cTn>
                                        <p:tgtEl>
                                          <p:spTgt spid="179"/>
                                        </p:tgtEl>
                                        <p:attrNameLst>
                                          <p:attrName>style.visibility</p:attrName>
                                        </p:attrNameLst>
                                      </p:cBhvr>
                                      <p:to>
                                        <p:strVal val="visible"/>
                                      </p:to>
                                    </p:set>
                                    <p:animEffect transition="in" filter="wipe(down)">
                                      <p:cBhvr>
                                        <p:cTn id="283" dur="500"/>
                                        <p:tgtEl>
                                          <p:spTgt spid="179"/>
                                        </p:tgtEl>
                                      </p:cBhvr>
                                    </p:animEffect>
                                  </p:childTnLst>
                                </p:cTn>
                              </p:par>
                              <p:par>
                                <p:cTn id="284" presetID="22" presetClass="entr" presetSubtype="4" fill="hold" nodeType="withEffect">
                                  <p:stCondLst>
                                    <p:cond delay="0"/>
                                  </p:stCondLst>
                                  <p:childTnLst>
                                    <p:set>
                                      <p:cBhvr>
                                        <p:cTn id="285" dur="1" fill="hold">
                                          <p:stCondLst>
                                            <p:cond delay="0"/>
                                          </p:stCondLst>
                                        </p:cTn>
                                        <p:tgtEl>
                                          <p:spTgt spid="186"/>
                                        </p:tgtEl>
                                        <p:attrNameLst>
                                          <p:attrName>style.visibility</p:attrName>
                                        </p:attrNameLst>
                                      </p:cBhvr>
                                      <p:to>
                                        <p:strVal val="visible"/>
                                      </p:to>
                                    </p:set>
                                    <p:animEffect transition="in" filter="wipe(down)">
                                      <p:cBhvr>
                                        <p:cTn id="286" dur="500"/>
                                        <p:tgtEl>
                                          <p:spTgt spid="186"/>
                                        </p:tgtEl>
                                      </p:cBhvr>
                                    </p:animEffect>
                                  </p:childTnLst>
                                </p:cTn>
                              </p:par>
                              <p:par>
                                <p:cTn id="287" presetID="22" presetClass="entr" presetSubtype="4" fill="hold" nodeType="withEffect">
                                  <p:stCondLst>
                                    <p:cond delay="0"/>
                                  </p:stCondLst>
                                  <p:childTnLst>
                                    <p:set>
                                      <p:cBhvr>
                                        <p:cTn id="288" dur="1" fill="hold">
                                          <p:stCondLst>
                                            <p:cond delay="0"/>
                                          </p:stCondLst>
                                        </p:cTn>
                                        <p:tgtEl>
                                          <p:spTgt spid="188"/>
                                        </p:tgtEl>
                                        <p:attrNameLst>
                                          <p:attrName>style.visibility</p:attrName>
                                        </p:attrNameLst>
                                      </p:cBhvr>
                                      <p:to>
                                        <p:strVal val="visible"/>
                                      </p:to>
                                    </p:set>
                                    <p:animEffect transition="in" filter="wipe(down)">
                                      <p:cBhvr>
                                        <p:cTn id="289" dur="500"/>
                                        <p:tgtEl>
                                          <p:spTgt spid="188"/>
                                        </p:tgtEl>
                                      </p:cBhvr>
                                    </p:animEffect>
                                  </p:childTnLst>
                                </p:cTn>
                              </p:par>
                              <p:par>
                                <p:cTn id="290" presetID="22" presetClass="entr" presetSubtype="4" fill="hold" nodeType="withEffect">
                                  <p:stCondLst>
                                    <p:cond delay="0"/>
                                  </p:stCondLst>
                                  <p:childTnLst>
                                    <p:set>
                                      <p:cBhvr>
                                        <p:cTn id="291" dur="1" fill="hold">
                                          <p:stCondLst>
                                            <p:cond delay="0"/>
                                          </p:stCondLst>
                                        </p:cTn>
                                        <p:tgtEl>
                                          <p:spTgt spid="194"/>
                                        </p:tgtEl>
                                        <p:attrNameLst>
                                          <p:attrName>style.visibility</p:attrName>
                                        </p:attrNameLst>
                                      </p:cBhvr>
                                      <p:to>
                                        <p:strVal val="visible"/>
                                      </p:to>
                                    </p:set>
                                    <p:animEffect transition="in" filter="wipe(down)">
                                      <p:cBhvr>
                                        <p:cTn id="292" dur="500"/>
                                        <p:tgtEl>
                                          <p:spTgt spid="194"/>
                                        </p:tgtEl>
                                      </p:cBhvr>
                                    </p:animEffect>
                                  </p:childTnLst>
                                </p:cTn>
                              </p:par>
                              <p:par>
                                <p:cTn id="293" presetID="22" presetClass="entr" presetSubtype="4" fill="hold" nodeType="withEffect">
                                  <p:stCondLst>
                                    <p:cond delay="0"/>
                                  </p:stCondLst>
                                  <p:childTnLst>
                                    <p:set>
                                      <p:cBhvr>
                                        <p:cTn id="294" dur="1" fill="hold">
                                          <p:stCondLst>
                                            <p:cond delay="0"/>
                                          </p:stCondLst>
                                        </p:cTn>
                                        <p:tgtEl>
                                          <p:spTgt spid="197"/>
                                        </p:tgtEl>
                                        <p:attrNameLst>
                                          <p:attrName>style.visibility</p:attrName>
                                        </p:attrNameLst>
                                      </p:cBhvr>
                                      <p:to>
                                        <p:strVal val="visible"/>
                                      </p:to>
                                    </p:set>
                                    <p:animEffect transition="in" filter="wipe(down)">
                                      <p:cBhvr>
                                        <p:cTn id="295" dur="500"/>
                                        <p:tgtEl>
                                          <p:spTgt spid="197"/>
                                        </p:tgtEl>
                                      </p:cBhvr>
                                    </p:animEffect>
                                  </p:childTnLst>
                                </p:cTn>
                              </p:par>
                              <p:par>
                                <p:cTn id="296" presetID="22" presetClass="entr" presetSubtype="4" fill="hold" nodeType="withEffect">
                                  <p:stCondLst>
                                    <p:cond delay="0"/>
                                  </p:stCondLst>
                                  <p:childTnLst>
                                    <p:set>
                                      <p:cBhvr>
                                        <p:cTn id="297" dur="1" fill="hold">
                                          <p:stCondLst>
                                            <p:cond delay="0"/>
                                          </p:stCondLst>
                                        </p:cTn>
                                        <p:tgtEl>
                                          <p:spTgt spid="200"/>
                                        </p:tgtEl>
                                        <p:attrNameLst>
                                          <p:attrName>style.visibility</p:attrName>
                                        </p:attrNameLst>
                                      </p:cBhvr>
                                      <p:to>
                                        <p:strVal val="visible"/>
                                      </p:to>
                                    </p:set>
                                    <p:animEffect transition="in" filter="wipe(down)">
                                      <p:cBhvr>
                                        <p:cTn id="298" dur="500"/>
                                        <p:tgtEl>
                                          <p:spTgt spid="200"/>
                                        </p:tgtEl>
                                      </p:cBhvr>
                                    </p:animEffect>
                                  </p:childTnLst>
                                </p:cTn>
                              </p:par>
                              <p:par>
                                <p:cTn id="299" presetID="22" presetClass="entr" presetSubtype="4" fill="hold" nodeType="withEffect">
                                  <p:stCondLst>
                                    <p:cond delay="0"/>
                                  </p:stCondLst>
                                  <p:childTnLst>
                                    <p:set>
                                      <p:cBhvr>
                                        <p:cTn id="300" dur="1" fill="hold">
                                          <p:stCondLst>
                                            <p:cond delay="0"/>
                                          </p:stCondLst>
                                        </p:cTn>
                                        <p:tgtEl>
                                          <p:spTgt spid="203"/>
                                        </p:tgtEl>
                                        <p:attrNameLst>
                                          <p:attrName>style.visibility</p:attrName>
                                        </p:attrNameLst>
                                      </p:cBhvr>
                                      <p:to>
                                        <p:strVal val="visible"/>
                                      </p:to>
                                    </p:set>
                                    <p:animEffect transition="in" filter="wipe(down)">
                                      <p:cBhvr>
                                        <p:cTn id="301" dur="500"/>
                                        <p:tgtEl>
                                          <p:spTgt spid="203"/>
                                        </p:tgtEl>
                                      </p:cBhvr>
                                    </p:animEffect>
                                  </p:childTnLst>
                                </p:cTn>
                              </p:par>
                              <p:par>
                                <p:cTn id="302" presetID="22" presetClass="exit" presetSubtype="4" fill="hold" nodeType="withEffect">
                                  <p:stCondLst>
                                    <p:cond delay="0"/>
                                  </p:stCondLst>
                                  <p:childTnLst>
                                    <p:animEffect transition="out" filter="wipe(down)">
                                      <p:cBhvr>
                                        <p:cTn id="303" dur="500"/>
                                        <p:tgtEl>
                                          <p:spTgt spid="284"/>
                                        </p:tgtEl>
                                      </p:cBhvr>
                                    </p:animEffect>
                                    <p:set>
                                      <p:cBhvr>
                                        <p:cTn id="304" dur="1" fill="hold">
                                          <p:stCondLst>
                                            <p:cond delay="499"/>
                                          </p:stCondLst>
                                        </p:cTn>
                                        <p:tgtEl>
                                          <p:spTgt spid="284"/>
                                        </p:tgtEl>
                                        <p:attrNameLst>
                                          <p:attrName>style.visibility</p:attrName>
                                        </p:attrNameLst>
                                      </p:cBhvr>
                                      <p:to>
                                        <p:strVal val="hidden"/>
                                      </p:to>
                                    </p:set>
                                  </p:childTnLst>
                                </p:cTn>
                              </p:par>
                              <p:par>
                                <p:cTn id="305" presetID="22" presetClass="exit" presetSubtype="4" fill="hold" nodeType="withEffect">
                                  <p:stCondLst>
                                    <p:cond delay="0"/>
                                  </p:stCondLst>
                                  <p:childTnLst>
                                    <p:animEffect transition="out" filter="wipe(down)">
                                      <p:cBhvr>
                                        <p:cTn id="306" dur="500"/>
                                        <p:tgtEl>
                                          <p:spTgt spid="290"/>
                                        </p:tgtEl>
                                      </p:cBhvr>
                                    </p:animEffect>
                                    <p:set>
                                      <p:cBhvr>
                                        <p:cTn id="307" dur="1" fill="hold">
                                          <p:stCondLst>
                                            <p:cond delay="499"/>
                                          </p:stCondLst>
                                        </p:cTn>
                                        <p:tgtEl>
                                          <p:spTgt spid="290"/>
                                        </p:tgtEl>
                                        <p:attrNameLst>
                                          <p:attrName>style.visibility</p:attrName>
                                        </p:attrNameLst>
                                      </p:cBhvr>
                                      <p:to>
                                        <p:strVal val="hidden"/>
                                      </p:to>
                                    </p:set>
                                  </p:childTnLst>
                                </p:cTn>
                              </p:par>
                              <p:par>
                                <p:cTn id="308" presetID="22" presetClass="exit" presetSubtype="4" fill="hold" nodeType="withEffect">
                                  <p:stCondLst>
                                    <p:cond delay="0"/>
                                  </p:stCondLst>
                                  <p:childTnLst>
                                    <p:animEffect transition="out" filter="wipe(down)">
                                      <p:cBhvr>
                                        <p:cTn id="309" dur="500"/>
                                        <p:tgtEl>
                                          <p:spTgt spid="271"/>
                                        </p:tgtEl>
                                      </p:cBhvr>
                                    </p:animEffect>
                                    <p:set>
                                      <p:cBhvr>
                                        <p:cTn id="310" dur="1" fill="hold">
                                          <p:stCondLst>
                                            <p:cond delay="499"/>
                                          </p:stCondLst>
                                        </p:cTn>
                                        <p:tgtEl>
                                          <p:spTgt spid="271"/>
                                        </p:tgtEl>
                                        <p:attrNameLst>
                                          <p:attrName>style.visibility</p:attrName>
                                        </p:attrNameLst>
                                      </p:cBhvr>
                                      <p:to>
                                        <p:strVal val="hidden"/>
                                      </p:to>
                                    </p:set>
                                  </p:childTnLst>
                                </p:cTn>
                              </p:par>
                              <p:par>
                                <p:cTn id="311" presetID="22" presetClass="exit" presetSubtype="4" fill="hold" nodeType="withEffect">
                                  <p:stCondLst>
                                    <p:cond delay="0"/>
                                  </p:stCondLst>
                                  <p:childTnLst>
                                    <p:animEffect transition="out" filter="wipe(down)">
                                      <p:cBhvr>
                                        <p:cTn id="312" dur="500"/>
                                        <p:tgtEl>
                                          <p:spTgt spid="279"/>
                                        </p:tgtEl>
                                      </p:cBhvr>
                                    </p:animEffect>
                                    <p:set>
                                      <p:cBhvr>
                                        <p:cTn id="313" dur="1" fill="hold">
                                          <p:stCondLst>
                                            <p:cond delay="499"/>
                                          </p:stCondLst>
                                        </p:cTn>
                                        <p:tgtEl>
                                          <p:spTgt spid="279"/>
                                        </p:tgtEl>
                                        <p:attrNameLst>
                                          <p:attrName>style.visibility</p:attrName>
                                        </p:attrNameLst>
                                      </p:cBhvr>
                                      <p:to>
                                        <p:strVal val="hidden"/>
                                      </p:to>
                                    </p:set>
                                  </p:childTnLst>
                                </p:cTn>
                              </p:par>
                              <p:par>
                                <p:cTn id="314" presetID="22" presetClass="exit" presetSubtype="4" fill="hold" nodeType="withEffect">
                                  <p:stCondLst>
                                    <p:cond delay="0"/>
                                  </p:stCondLst>
                                  <p:childTnLst>
                                    <p:animEffect transition="out" filter="wipe(down)">
                                      <p:cBhvr>
                                        <p:cTn id="315" dur="500"/>
                                        <p:tgtEl>
                                          <p:spTgt spid="278"/>
                                        </p:tgtEl>
                                      </p:cBhvr>
                                    </p:animEffect>
                                    <p:set>
                                      <p:cBhvr>
                                        <p:cTn id="316" dur="1" fill="hold">
                                          <p:stCondLst>
                                            <p:cond delay="499"/>
                                          </p:stCondLst>
                                        </p:cTn>
                                        <p:tgtEl>
                                          <p:spTgt spid="278"/>
                                        </p:tgtEl>
                                        <p:attrNameLst>
                                          <p:attrName>style.visibility</p:attrName>
                                        </p:attrNameLst>
                                      </p:cBhvr>
                                      <p:to>
                                        <p:strVal val="hidden"/>
                                      </p:to>
                                    </p:set>
                                  </p:childTnLst>
                                </p:cTn>
                              </p:par>
                              <p:par>
                                <p:cTn id="317" presetID="22" presetClass="exit" presetSubtype="4" fill="hold" nodeType="withEffect">
                                  <p:stCondLst>
                                    <p:cond delay="0"/>
                                  </p:stCondLst>
                                  <p:childTnLst>
                                    <p:animEffect transition="out" filter="wipe(down)">
                                      <p:cBhvr>
                                        <p:cTn id="318" dur="500"/>
                                        <p:tgtEl>
                                          <p:spTgt spid="264"/>
                                        </p:tgtEl>
                                      </p:cBhvr>
                                    </p:animEffect>
                                    <p:set>
                                      <p:cBhvr>
                                        <p:cTn id="319" dur="1" fill="hold">
                                          <p:stCondLst>
                                            <p:cond delay="499"/>
                                          </p:stCondLst>
                                        </p:cTn>
                                        <p:tgtEl>
                                          <p:spTgt spid="264"/>
                                        </p:tgtEl>
                                        <p:attrNameLst>
                                          <p:attrName>style.visibility</p:attrName>
                                        </p:attrNameLst>
                                      </p:cBhvr>
                                      <p:to>
                                        <p:strVal val="hidden"/>
                                      </p:to>
                                    </p:set>
                                  </p:childTnLst>
                                </p:cTn>
                              </p:par>
                              <p:par>
                                <p:cTn id="320" presetID="22" presetClass="exit" presetSubtype="4" fill="hold" nodeType="withEffect">
                                  <p:stCondLst>
                                    <p:cond delay="0"/>
                                  </p:stCondLst>
                                  <p:childTnLst>
                                    <p:animEffect transition="out" filter="wipe(down)">
                                      <p:cBhvr>
                                        <p:cTn id="321" dur="500"/>
                                        <p:tgtEl>
                                          <p:spTgt spid="269"/>
                                        </p:tgtEl>
                                      </p:cBhvr>
                                    </p:animEffect>
                                    <p:set>
                                      <p:cBhvr>
                                        <p:cTn id="322" dur="1" fill="hold">
                                          <p:stCondLst>
                                            <p:cond delay="499"/>
                                          </p:stCondLst>
                                        </p:cTn>
                                        <p:tgtEl>
                                          <p:spTgt spid="269"/>
                                        </p:tgtEl>
                                        <p:attrNameLst>
                                          <p:attrName>style.visibility</p:attrName>
                                        </p:attrNameLst>
                                      </p:cBhvr>
                                      <p:to>
                                        <p:strVal val="hidden"/>
                                      </p:to>
                                    </p:set>
                                  </p:childTnLst>
                                </p:cTn>
                              </p:par>
                              <p:par>
                                <p:cTn id="323" presetID="22" presetClass="entr" presetSubtype="4" fill="hold" nodeType="withEffect">
                                  <p:stCondLst>
                                    <p:cond delay="0"/>
                                  </p:stCondLst>
                                  <p:childTnLst>
                                    <p:set>
                                      <p:cBhvr>
                                        <p:cTn id="324" dur="1" fill="hold">
                                          <p:stCondLst>
                                            <p:cond delay="0"/>
                                          </p:stCondLst>
                                        </p:cTn>
                                        <p:tgtEl>
                                          <p:spTgt spid="221"/>
                                        </p:tgtEl>
                                        <p:attrNameLst>
                                          <p:attrName>style.visibility</p:attrName>
                                        </p:attrNameLst>
                                      </p:cBhvr>
                                      <p:to>
                                        <p:strVal val="visible"/>
                                      </p:to>
                                    </p:set>
                                    <p:animEffect transition="in" filter="wipe(down)">
                                      <p:cBhvr>
                                        <p:cTn id="325" dur="500"/>
                                        <p:tgtEl>
                                          <p:spTgt spid="221"/>
                                        </p:tgtEl>
                                      </p:cBhvr>
                                    </p:animEffect>
                                  </p:childTnLst>
                                </p:cTn>
                              </p:par>
                              <p:par>
                                <p:cTn id="326" presetID="22" presetClass="entr" presetSubtype="4" fill="hold" nodeType="withEffect">
                                  <p:stCondLst>
                                    <p:cond delay="0"/>
                                  </p:stCondLst>
                                  <p:childTnLst>
                                    <p:set>
                                      <p:cBhvr>
                                        <p:cTn id="327" dur="1" fill="hold">
                                          <p:stCondLst>
                                            <p:cond delay="0"/>
                                          </p:stCondLst>
                                        </p:cTn>
                                        <p:tgtEl>
                                          <p:spTgt spid="288"/>
                                        </p:tgtEl>
                                        <p:attrNameLst>
                                          <p:attrName>style.visibility</p:attrName>
                                        </p:attrNameLst>
                                      </p:cBhvr>
                                      <p:to>
                                        <p:strVal val="visible"/>
                                      </p:to>
                                    </p:set>
                                    <p:animEffect transition="in" filter="wipe(down)">
                                      <p:cBhvr>
                                        <p:cTn id="328" dur="500"/>
                                        <p:tgtEl>
                                          <p:spTgt spid="288"/>
                                        </p:tgtEl>
                                      </p:cBhvr>
                                    </p:animEffect>
                                  </p:childTnLst>
                                </p:cTn>
                              </p:par>
                              <p:par>
                                <p:cTn id="329" presetID="22" presetClass="entr" presetSubtype="4" fill="hold" nodeType="withEffect">
                                  <p:stCondLst>
                                    <p:cond delay="0"/>
                                  </p:stCondLst>
                                  <p:childTnLst>
                                    <p:set>
                                      <p:cBhvr>
                                        <p:cTn id="330" dur="1" fill="hold">
                                          <p:stCondLst>
                                            <p:cond delay="0"/>
                                          </p:stCondLst>
                                        </p:cTn>
                                        <p:tgtEl>
                                          <p:spTgt spid="291"/>
                                        </p:tgtEl>
                                        <p:attrNameLst>
                                          <p:attrName>style.visibility</p:attrName>
                                        </p:attrNameLst>
                                      </p:cBhvr>
                                      <p:to>
                                        <p:strVal val="visible"/>
                                      </p:to>
                                    </p:set>
                                    <p:animEffect transition="in" filter="wipe(down)">
                                      <p:cBhvr>
                                        <p:cTn id="331"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74" grpId="0" animBg="1"/>
      <p:bldP spid="75" grpId="0" animBg="1"/>
      <p:bldP spid="76" grpId="0" animBg="1"/>
      <p:bldP spid="77" grpId="0" animBg="1"/>
      <p:bldP spid="78" grpId="0" animBg="1"/>
      <p:bldP spid="85" grpId="0" animBg="1"/>
      <p:bldP spid="86" grpId="0" animBg="1"/>
      <p:bldP spid="87" grpId="0" animBg="1"/>
      <p:bldP spid="124" grpId="0" animBg="1"/>
      <p:bldP spid="130" grpId="0" animBg="1"/>
      <p:bldP spid="131" grpId="0" animBg="1"/>
      <p:bldP spid="149" grpId="0" animBg="1"/>
      <p:bldP spid="150" grpId="0" animBg="1"/>
      <p:bldP spid="151" grpId="0" animBg="1"/>
      <p:bldP spid="223" grpId="0" animBg="1"/>
      <p:bldP spid="225" grpId="0" animBg="1"/>
      <p:bldP spid="226" grpId="0" animBg="1"/>
      <p:bldP spid="18" grpId="0" animBg="1"/>
      <p:bldP spid="154" grpId="0" animBg="1"/>
      <p:bldP spid="156" grpId="0" animBg="1"/>
      <p:bldP spid="122" grpId="0" animBg="1"/>
      <p:bldP spid="123" grpId="0" animBg="1"/>
      <p:bldP spid="224" grpId="0" animBg="1"/>
      <p:bldP spid="228" grpId="0" animBg="1"/>
      <p:bldP spid="227" grpId="0" animBg="1"/>
      <p:bldP spid="2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smtClean="0"/>
              <a:t>cunning Ant System (</a:t>
            </a:r>
            <a:r>
              <a:rPr kumimoji="1" lang="en-US" altLang="ja-JP" dirty="0" err="1" smtClean="0"/>
              <a:t>cAS</a:t>
            </a:r>
            <a:r>
              <a:rPr kumimoji="1" lang="en-US" altLang="ja-JP" dirty="0" smtClean="0"/>
              <a:t>)</a:t>
            </a:r>
            <a:endParaRPr kumimoji="1" lang="ja-JP" altLang="en-US" dirty="0"/>
          </a:p>
        </p:txBody>
      </p:sp>
      <p:sp>
        <p:nvSpPr>
          <p:cNvPr id="4" name="円/楕円 3"/>
          <p:cNvSpPr/>
          <p:nvPr/>
        </p:nvSpPr>
        <p:spPr>
          <a:xfrm rot="20116284">
            <a:off x="5561017" y="5143171"/>
            <a:ext cx="468052" cy="1044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円/楕円 4"/>
          <p:cNvSpPr/>
          <p:nvPr/>
        </p:nvSpPr>
        <p:spPr>
          <a:xfrm rot="2000522">
            <a:off x="4932041" y="4708199"/>
            <a:ext cx="576064"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円/楕円 5"/>
          <p:cNvSpPr/>
          <p:nvPr/>
        </p:nvSpPr>
        <p:spPr>
          <a:xfrm>
            <a:off x="5275799" y="5042400"/>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 name="直線コネクタ 6"/>
          <p:cNvCxnSpPr>
            <a:stCxn id="5" idx="1"/>
          </p:cNvCxnSpPr>
          <p:nvPr/>
        </p:nvCxnSpPr>
        <p:spPr>
          <a:xfrm flipH="1" flipV="1">
            <a:off x="4877312" y="4492175"/>
            <a:ext cx="256573" cy="192495"/>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p:cNvCxnSpPr>
            <a:stCxn id="5" idx="1"/>
          </p:cNvCxnSpPr>
          <p:nvPr/>
        </p:nvCxnSpPr>
        <p:spPr>
          <a:xfrm flipH="1" flipV="1">
            <a:off x="4877312" y="4276151"/>
            <a:ext cx="256573" cy="408519"/>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p:cNvCxnSpPr/>
          <p:nvPr/>
        </p:nvCxnSpPr>
        <p:spPr>
          <a:xfrm flipH="1">
            <a:off x="4644009" y="4494759"/>
            <a:ext cx="233302" cy="218608"/>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flipH="1">
            <a:off x="4724656" y="4276151"/>
            <a:ext cx="152655" cy="216024"/>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a:stCxn id="6" idx="2"/>
          </p:cNvCxnSpPr>
          <p:nvPr/>
        </p:nvCxnSpPr>
        <p:spPr>
          <a:xfrm flipH="1">
            <a:off x="4877311" y="5222420"/>
            <a:ext cx="398488"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p:cNvCxnSpPr/>
          <p:nvPr/>
        </p:nvCxnSpPr>
        <p:spPr>
          <a:xfrm flipH="1">
            <a:off x="4644009" y="5222420"/>
            <a:ext cx="233302" cy="133851"/>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p:cNvCxnSpPr>
            <a:stCxn id="6" idx="2"/>
          </p:cNvCxnSpPr>
          <p:nvPr/>
        </p:nvCxnSpPr>
        <p:spPr>
          <a:xfrm flipH="1">
            <a:off x="5076555" y="5222420"/>
            <a:ext cx="199244" cy="133851"/>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H="1">
            <a:off x="4977358" y="5356271"/>
            <a:ext cx="100048" cy="144016"/>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a:stCxn id="6" idx="2"/>
          </p:cNvCxnSpPr>
          <p:nvPr/>
        </p:nvCxnSpPr>
        <p:spPr>
          <a:xfrm flipH="1">
            <a:off x="4800983" y="5222420"/>
            <a:ext cx="474816" cy="205859"/>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p:nvPr/>
        </p:nvCxnSpPr>
        <p:spPr>
          <a:xfrm flipH="1">
            <a:off x="4760660" y="5427035"/>
            <a:ext cx="40323" cy="262789"/>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a:stCxn id="6" idx="2"/>
          </p:cNvCxnSpPr>
          <p:nvPr/>
        </p:nvCxnSpPr>
        <p:spPr>
          <a:xfrm flipH="1">
            <a:off x="5220073" y="5222420"/>
            <a:ext cx="55726" cy="20585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5220073" y="5428279"/>
            <a:ext cx="0" cy="144016"/>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6" idx="3"/>
          </p:cNvCxnSpPr>
          <p:nvPr/>
        </p:nvCxnSpPr>
        <p:spPr>
          <a:xfrm flipH="1">
            <a:off x="4977358" y="5349713"/>
            <a:ext cx="351168" cy="366598"/>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4977358" y="5716311"/>
            <a:ext cx="61033" cy="28803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stCxn id="6" idx="3"/>
          </p:cNvCxnSpPr>
          <p:nvPr/>
        </p:nvCxnSpPr>
        <p:spPr>
          <a:xfrm flipH="1">
            <a:off x="5275799" y="5349713"/>
            <a:ext cx="52727" cy="222582"/>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5275799" y="5572295"/>
            <a:ext cx="52727" cy="117529"/>
          </a:xfrm>
          <a:prstGeom prst="line">
            <a:avLst/>
          </a:prstGeom>
        </p:spPr>
        <p:style>
          <a:lnRef idx="1">
            <a:schemeClr val="dk1"/>
          </a:lnRef>
          <a:fillRef idx="0">
            <a:schemeClr val="dk1"/>
          </a:fillRef>
          <a:effectRef idx="0">
            <a:schemeClr val="dk1"/>
          </a:effectRef>
          <a:fontRef idx="minor">
            <a:schemeClr val="tx1"/>
          </a:fontRef>
        </p:style>
      </p:cxnSp>
      <p:sp>
        <p:nvSpPr>
          <p:cNvPr id="24" name="雲形吹き出し 23"/>
          <p:cNvSpPr/>
          <p:nvPr/>
        </p:nvSpPr>
        <p:spPr>
          <a:xfrm>
            <a:off x="4977357" y="2132856"/>
            <a:ext cx="4059139" cy="2808312"/>
          </a:xfrm>
          <a:prstGeom prst="cloudCallout">
            <a:avLst>
              <a:gd name="adj1" fmla="val -30317"/>
              <a:gd name="adj2" fmla="val 51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円/楕円 25"/>
          <p:cNvSpPr/>
          <p:nvPr/>
        </p:nvSpPr>
        <p:spPr>
          <a:xfrm>
            <a:off x="5679044" y="3258064"/>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円/楕円 26"/>
          <p:cNvSpPr/>
          <p:nvPr/>
        </p:nvSpPr>
        <p:spPr>
          <a:xfrm>
            <a:off x="6255044" y="4122064"/>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円/楕円 27"/>
          <p:cNvSpPr/>
          <p:nvPr/>
        </p:nvSpPr>
        <p:spPr>
          <a:xfrm>
            <a:off x="7821044" y="3258064"/>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円/楕円 28"/>
          <p:cNvSpPr/>
          <p:nvPr/>
        </p:nvSpPr>
        <p:spPr>
          <a:xfrm>
            <a:off x="7252244" y="4122064"/>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p:cNvSpPr txBox="1"/>
              <p:nvPr/>
            </p:nvSpPr>
            <p:spPr>
              <a:xfrm>
                <a:off x="6289534" y="2164483"/>
                <a:ext cx="6505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1</m:t>
                          </m:r>
                        </m:sub>
                      </m:sSub>
                    </m:oMath>
                  </m:oMathPara>
                </a14:m>
                <a:endParaRPr kumimoji="1" lang="ja-JP" altLang="en-US" sz="2400"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6289534" y="2164483"/>
                <a:ext cx="650563"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5491532" y="2800559"/>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2</m:t>
                          </m:r>
                        </m:sub>
                      </m:sSub>
                    </m:oMath>
                  </m:oMathPara>
                </a14:m>
                <a:endParaRPr kumimoji="1" lang="ja-JP" altLang="en-US" sz="2400"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5491532" y="2800559"/>
                <a:ext cx="657680" cy="461665"/>
              </a:xfrm>
              <a:prstGeom prst="rect">
                <a:avLst/>
              </a:prstGeom>
              <a:blipFill rotWithShape="0">
                <a:blip r:embed="rId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5752850" y="4191471"/>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3</m:t>
                          </m:r>
                        </m:sub>
                      </m:sSub>
                    </m:oMath>
                  </m:oMathPara>
                </a14:m>
                <a:endParaRPr kumimoji="1" lang="ja-JP" altLang="en-US" sz="24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752850" y="4191471"/>
                <a:ext cx="657680" cy="461665"/>
              </a:xfrm>
              <a:prstGeom prst="rect">
                <a:avLst/>
              </a:prstGeom>
              <a:blipFill rotWithShape="0">
                <a:blip r:embed="rId5"/>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7730745" y="2813703"/>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5</m:t>
                          </m:r>
                        </m:sub>
                      </m:sSub>
                    </m:oMath>
                  </m:oMathPara>
                </a14:m>
                <a:endParaRPr kumimoji="1" lang="ja-JP" altLang="en-US" sz="24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730745" y="2813703"/>
                <a:ext cx="657680" cy="461665"/>
              </a:xfrm>
              <a:prstGeom prst="rect">
                <a:avLst/>
              </a:prstGeom>
              <a:blipFill rotWithShape="0">
                <a:blip r:embed="rId6"/>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7692130" y="4018314"/>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4</m:t>
                          </m:r>
                        </m:sub>
                      </m:sSub>
                    </m:oMath>
                  </m:oMathPara>
                </a14:m>
                <a:endParaRPr kumimoji="1" lang="ja-JP" altLang="en-US" sz="24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7692130" y="4018314"/>
                <a:ext cx="657680" cy="461665"/>
              </a:xfrm>
              <a:prstGeom prst="rect">
                <a:avLst/>
              </a:prstGeom>
              <a:blipFill rotWithShape="0">
                <a:blip r:embed="rId7"/>
                <a:stretch>
                  <a:fillRect b="-1316"/>
                </a:stretch>
              </a:blipFill>
            </p:spPr>
            <p:txBody>
              <a:bodyPr/>
              <a:lstStyle/>
              <a:p>
                <a:r>
                  <a:rPr lang="ja-JP" altLang="en-US">
                    <a:noFill/>
                  </a:rPr>
                  <a:t> </a:t>
                </a:r>
              </a:p>
            </p:txBody>
          </p:sp>
        </mc:Fallback>
      </mc:AlternateContent>
      <p:cxnSp>
        <p:nvCxnSpPr>
          <p:cNvPr id="36" name="直線コネクタ 35"/>
          <p:cNvCxnSpPr>
            <a:stCxn id="25" idx="2"/>
            <a:endCxn id="26" idx="7"/>
          </p:cNvCxnSpPr>
          <p:nvPr/>
        </p:nvCxnSpPr>
        <p:spPr>
          <a:xfrm flipH="1">
            <a:off x="6093871" y="2561464"/>
            <a:ext cx="665173" cy="767773"/>
          </a:xfrm>
          <a:prstGeom prst="line">
            <a:avLst/>
          </a:prstGeom>
          <a:ln w="25400"/>
        </p:spPr>
        <p:style>
          <a:lnRef idx="1">
            <a:schemeClr val="dk1"/>
          </a:lnRef>
          <a:fillRef idx="0">
            <a:schemeClr val="dk1"/>
          </a:fillRef>
          <a:effectRef idx="0">
            <a:schemeClr val="dk1"/>
          </a:effectRef>
          <a:fontRef idx="minor">
            <a:schemeClr val="tx1"/>
          </a:fontRef>
        </p:style>
      </p:cxnSp>
      <p:cxnSp>
        <p:nvCxnSpPr>
          <p:cNvPr id="39" name="直線コネクタ 38"/>
          <p:cNvCxnSpPr>
            <a:stCxn id="25" idx="3"/>
            <a:endCxn id="27" idx="0"/>
          </p:cNvCxnSpPr>
          <p:nvPr/>
        </p:nvCxnSpPr>
        <p:spPr>
          <a:xfrm flipH="1">
            <a:off x="6498044" y="2733291"/>
            <a:ext cx="332173" cy="1388773"/>
          </a:xfrm>
          <a:prstGeom prst="line">
            <a:avLst/>
          </a:prstGeom>
          <a:ln w="25400"/>
        </p:spPr>
        <p:style>
          <a:lnRef idx="1">
            <a:schemeClr val="dk1"/>
          </a:lnRef>
          <a:fillRef idx="0">
            <a:schemeClr val="dk1"/>
          </a:fillRef>
          <a:effectRef idx="0">
            <a:schemeClr val="dk1"/>
          </a:effectRef>
          <a:fontRef idx="minor">
            <a:schemeClr val="tx1"/>
          </a:fontRef>
        </p:style>
      </p:cxnSp>
      <p:cxnSp>
        <p:nvCxnSpPr>
          <p:cNvPr id="42" name="直線コネクタ 41"/>
          <p:cNvCxnSpPr>
            <a:stCxn id="25" idx="5"/>
            <a:endCxn id="29" idx="0"/>
          </p:cNvCxnSpPr>
          <p:nvPr/>
        </p:nvCxnSpPr>
        <p:spPr>
          <a:xfrm>
            <a:off x="7173871" y="2733291"/>
            <a:ext cx="321373" cy="1388773"/>
          </a:xfrm>
          <a:prstGeom prst="line">
            <a:avLst/>
          </a:prstGeom>
          <a:ln w="25400"/>
        </p:spPr>
        <p:style>
          <a:lnRef idx="1">
            <a:schemeClr val="dk1"/>
          </a:lnRef>
          <a:fillRef idx="0">
            <a:schemeClr val="dk1"/>
          </a:fillRef>
          <a:effectRef idx="0">
            <a:schemeClr val="dk1"/>
          </a:effectRef>
          <a:fontRef idx="minor">
            <a:schemeClr val="tx1"/>
          </a:fontRef>
        </p:style>
      </p:cxnSp>
      <p:cxnSp>
        <p:nvCxnSpPr>
          <p:cNvPr id="44" name="直線コネクタ 43"/>
          <p:cNvCxnSpPr>
            <a:stCxn id="25" idx="6"/>
            <a:endCxn id="28" idx="1"/>
          </p:cNvCxnSpPr>
          <p:nvPr/>
        </p:nvCxnSpPr>
        <p:spPr>
          <a:xfrm>
            <a:off x="7245044" y="2561464"/>
            <a:ext cx="647173" cy="767773"/>
          </a:xfrm>
          <a:prstGeom prst="line">
            <a:avLst/>
          </a:prstGeom>
          <a:ln w="25400"/>
        </p:spPr>
        <p:style>
          <a:lnRef idx="1">
            <a:schemeClr val="dk1"/>
          </a:lnRef>
          <a:fillRef idx="0">
            <a:schemeClr val="dk1"/>
          </a:fillRef>
          <a:effectRef idx="0">
            <a:schemeClr val="dk1"/>
          </a:effectRef>
          <a:fontRef idx="minor">
            <a:schemeClr val="tx1"/>
          </a:fontRef>
        </p:style>
      </p:cxnSp>
      <p:cxnSp>
        <p:nvCxnSpPr>
          <p:cNvPr id="46" name="直線コネクタ 45"/>
          <p:cNvCxnSpPr>
            <a:stCxn id="26" idx="6"/>
            <a:endCxn id="28" idx="2"/>
          </p:cNvCxnSpPr>
          <p:nvPr/>
        </p:nvCxnSpPr>
        <p:spPr>
          <a:xfrm>
            <a:off x="6165044" y="3501064"/>
            <a:ext cx="1656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48" name="直線コネクタ 47"/>
          <p:cNvCxnSpPr>
            <a:stCxn id="26" idx="4"/>
            <a:endCxn id="27" idx="1"/>
          </p:cNvCxnSpPr>
          <p:nvPr/>
        </p:nvCxnSpPr>
        <p:spPr>
          <a:xfrm>
            <a:off x="5922044" y="3744064"/>
            <a:ext cx="404173" cy="449173"/>
          </a:xfrm>
          <a:prstGeom prst="line">
            <a:avLst/>
          </a:prstGeom>
          <a:ln w="25400"/>
        </p:spPr>
        <p:style>
          <a:lnRef idx="1">
            <a:schemeClr val="dk1"/>
          </a:lnRef>
          <a:fillRef idx="0">
            <a:schemeClr val="dk1"/>
          </a:fillRef>
          <a:effectRef idx="0">
            <a:schemeClr val="dk1"/>
          </a:effectRef>
          <a:fontRef idx="minor">
            <a:schemeClr val="tx1"/>
          </a:fontRef>
        </p:style>
      </p:cxnSp>
      <p:cxnSp>
        <p:nvCxnSpPr>
          <p:cNvPr id="50" name="直線コネクタ 49"/>
          <p:cNvCxnSpPr>
            <a:stCxn id="27" idx="6"/>
            <a:endCxn id="29" idx="2"/>
          </p:cNvCxnSpPr>
          <p:nvPr/>
        </p:nvCxnSpPr>
        <p:spPr>
          <a:xfrm>
            <a:off x="6741044" y="4365064"/>
            <a:ext cx="5112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52" name="直線コネクタ 51"/>
          <p:cNvCxnSpPr>
            <a:stCxn id="28" idx="4"/>
            <a:endCxn id="29" idx="7"/>
          </p:cNvCxnSpPr>
          <p:nvPr/>
        </p:nvCxnSpPr>
        <p:spPr>
          <a:xfrm flipH="1">
            <a:off x="7667071" y="3744064"/>
            <a:ext cx="396973" cy="449173"/>
          </a:xfrm>
          <a:prstGeom prst="line">
            <a:avLst/>
          </a:prstGeom>
          <a:ln w="25400"/>
        </p:spPr>
        <p:style>
          <a:lnRef idx="1">
            <a:schemeClr val="dk1"/>
          </a:lnRef>
          <a:fillRef idx="0">
            <a:schemeClr val="dk1"/>
          </a:fillRef>
          <a:effectRef idx="0">
            <a:schemeClr val="dk1"/>
          </a:effectRef>
          <a:fontRef idx="minor">
            <a:schemeClr val="tx1"/>
          </a:fontRef>
        </p:style>
      </p:cxnSp>
      <p:sp>
        <p:nvSpPr>
          <p:cNvPr id="89" name="雲形吹き出し 88"/>
          <p:cNvSpPr/>
          <p:nvPr/>
        </p:nvSpPr>
        <p:spPr>
          <a:xfrm>
            <a:off x="512860" y="1340768"/>
            <a:ext cx="4059139" cy="2808312"/>
          </a:xfrm>
          <a:prstGeom prst="cloudCallout">
            <a:avLst>
              <a:gd name="adj1" fmla="val -30317"/>
              <a:gd name="adj2" fmla="val 51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円/楕円 90"/>
          <p:cNvSpPr/>
          <p:nvPr/>
        </p:nvSpPr>
        <p:spPr>
          <a:xfrm>
            <a:off x="1214547" y="2465976"/>
            <a:ext cx="486000" cy="4860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2" name="円/楕円 91"/>
          <p:cNvSpPr/>
          <p:nvPr/>
        </p:nvSpPr>
        <p:spPr>
          <a:xfrm>
            <a:off x="1790547" y="3329976"/>
            <a:ext cx="486000" cy="4860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3" name="円/楕円 92"/>
          <p:cNvSpPr/>
          <p:nvPr/>
        </p:nvSpPr>
        <p:spPr>
          <a:xfrm>
            <a:off x="3356547" y="2465976"/>
            <a:ext cx="486000" cy="486000"/>
          </a:xfrm>
          <a:prstGeom prst="ellipse">
            <a:avLst/>
          </a:prstGeom>
          <a:solidFill>
            <a:srgbClr val="0070C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4" name="円/楕円 93"/>
          <p:cNvSpPr/>
          <p:nvPr/>
        </p:nvSpPr>
        <p:spPr>
          <a:xfrm>
            <a:off x="2787747" y="3329976"/>
            <a:ext cx="486000" cy="486000"/>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5" name="テキスト ボックス 94"/>
              <p:cNvSpPr txBox="1"/>
              <p:nvPr/>
            </p:nvSpPr>
            <p:spPr>
              <a:xfrm>
                <a:off x="1825037" y="1372395"/>
                <a:ext cx="6505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1</m:t>
                          </m:r>
                        </m:sub>
                      </m:sSub>
                    </m:oMath>
                  </m:oMathPara>
                </a14:m>
                <a:endParaRPr kumimoji="1" lang="ja-JP" altLang="en-US" sz="2400" dirty="0"/>
              </a:p>
            </p:txBody>
          </p:sp>
        </mc:Choice>
        <mc:Fallback xmlns="">
          <p:sp>
            <p:nvSpPr>
              <p:cNvPr id="95" name="テキスト ボックス 94"/>
              <p:cNvSpPr txBox="1">
                <a:spLocks noRot="1" noChangeAspect="1" noMove="1" noResize="1" noEditPoints="1" noAdjustHandles="1" noChangeArrowheads="1" noChangeShapeType="1" noTextEdit="1"/>
              </p:cNvSpPr>
              <p:nvPr/>
            </p:nvSpPr>
            <p:spPr>
              <a:xfrm>
                <a:off x="1825037" y="1372395"/>
                <a:ext cx="650563" cy="46166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p:cNvSpPr txBox="1"/>
              <p:nvPr/>
            </p:nvSpPr>
            <p:spPr>
              <a:xfrm>
                <a:off x="1027035" y="2008471"/>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2</m:t>
                          </m:r>
                        </m:sub>
                      </m:sSub>
                    </m:oMath>
                  </m:oMathPara>
                </a14:m>
                <a:endParaRPr kumimoji="1" lang="ja-JP" altLang="en-US" sz="24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1027035" y="2008471"/>
                <a:ext cx="657680" cy="46166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1288353" y="3399383"/>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3</m:t>
                          </m:r>
                        </m:sub>
                      </m:sSub>
                    </m:oMath>
                  </m:oMathPara>
                </a14:m>
                <a:endParaRPr kumimoji="1" lang="ja-JP" altLang="en-US" sz="24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1288353" y="3399383"/>
                <a:ext cx="657680" cy="461665"/>
              </a:xfrm>
              <a:prstGeom prst="rect">
                <a:avLst/>
              </a:prstGeom>
              <a:blipFill rotWithShape="0">
                <a:blip r:embed="rId10"/>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p:cNvSpPr txBox="1"/>
              <p:nvPr/>
            </p:nvSpPr>
            <p:spPr>
              <a:xfrm>
                <a:off x="3266248" y="2021615"/>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5</m:t>
                          </m:r>
                        </m:sub>
                      </m:sSub>
                    </m:oMath>
                  </m:oMathPara>
                </a14:m>
                <a:endParaRPr kumimoji="1" lang="ja-JP" altLang="en-US" sz="2400" dirty="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3266248" y="2021615"/>
                <a:ext cx="657680" cy="461665"/>
              </a:xfrm>
              <a:prstGeom prst="rect">
                <a:avLst/>
              </a:prstGeom>
              <a:blipFill rotWithShape="0">
                <a:blip r:embed="rId11"/>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p:cNvSpPr txBox="1"/>
              <p:nvPr/>
            </p:nvSpPr>
            <p:spPr>
              <a:xfrm>
                <a:off x="3227633" y="3226226"/>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4</m:t>
                          </m:r>
                        </m:sub>
                      </m:sSub>
                    </m:oMath>
                  </m:oMathPara>
                </a14:m>
                <a:endParaRPr kumimoji="1" lang="ja-JP" altLang="en-US" sz="2400"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3227633" y="3226226"/>
                <a:ext cx="657680" cy="461665"/>
              </a:xfrm>
              <a:prstGeom prst="rect">
                <a:avLst/>
              </a:prstGeom>
              <a:blipFill rotWithShape="0">
                <a:blip r:embed="rId12"/>
                <a:stretch>
                  <a:fillRect b="-1316"/>
                </a:stretch>
              </a:blipFill>
            </p:spPr>
            <p:txBody>
              <a:bodyPr/>
              <a:lstStyle/>
              <a:p>
                <a:r>
                  <a:rPr lang="ja-JP" altLang="en-US">
                    <a:noFill/>
                  </a:rPr>
                  <a:t> </a:t>
                </a:r>
              </a:p>
            </p:txBody>
          </p:sp>
        </mc:Fallback>
      </mc:AlternateContent>
      <p:cxnSp>
        <p:nvCxnSpPr>
          <p:cNvPr id="100" name="直線コネクタ 99"/>
          <p:cNvCxnSpPr>
            <a:stCxn id="90" idx="2"/>
            <a:endCxn id="91" idx="7"/>
          </p:cNvCxnSpPr>
          <p:nvPr/>
        </p:nvCxnSpPr>
        <p:spPr>
          <a:xfrm flipH="1">
            <a:off x="1629374" y="1769376"/>
            <a:ext cx="665173" cy="767773"/>
          </a:xfrm>
          <a:prstGeom prst="line">
            <a:avLst/>
          </a:prstGeom>
          <a:ln w="25400"/>
        </p:spPr>
        <p:style>
          <a:lnRef idx="1">
            <a:schemeClr val="dk1"/>
          </a:lnRef>
          <a:fillRef idx="0">
            <a:schemeClr val="dk1"/>
          </a:fillRef>
          <a:effectRef idx="0">
            <a:schemeClr val="dk1"/>
          </a:effectRef>
          <a:fontRef idx="minor">
            <a:schemeClr val="tx1"/>
          </a:fontRef>
        </p:style>
      </p:cxnSp>
      <p:cxnSp>
        <p:nvCxnSpPr>
          <p:cNvPr id="101" name="直線コネクタ 100"/>
          <p:cNvCxnSpPr>
            <a:stCxn id="90" idx="3"/>
            <a:endCxn id="92" idx="0"/>
          </p:cNvCxnSpPr>
          <p:nvPr/>
        </p:nvCxnSpPr>
        <p:spPr>
          <a:xfrm flipH="1">
            <a:off x="2033547" y="1941203"/>
            <a:ext cx="332173" cy="1388773"/>
          </a:xfrm>
          <a:prstGeom prst="line">
            <a:avLst/>
          </a:prstGeom>
          <a:ln w="25400"/>
        </p:spPr>
        <p:style>
          <a:lnRef idx="1">
            <a:schemeClr val="dk1"/>
          </a:lnRef>
          <a:fillRef idx="0">
            <a:schemeClr val="dk1"/>
          </a:fillRef>
          <a:effectRef idx="0">
            <a:schemeClr val="dk1"/>
          </a:effectRef>
          <a:fontRef idx="minor">
            <a:schemeClr val="tx1"/>
          </a:fontRef>
        </p:style>
      </p:cxnSp>
      <p:cxnSp>
        <p:nvCxnSpPr>
          <p:cNvPr id="102" name="直線コネクタ 101"/>
          <p:cNvCxnSpPr>
            <a:stCxn id="90" idx="5"/>
            <a:endCxn id="94" idx="0"/>
          </p:cNvCxnSpPr>
          <p:nvPr/>
        </p:nvCxnSpPr>
        <p:spPr>
          <a:xfrm>
            <a:off x="2709374" y="1941203"/>
            <a:ext cx="321373" cy="1388773"/>
          </a:xfrm>
          <a:prstGeom prst="line">
            <a:avLst/>
          </a:prstGeom>
          <a:ln w="25400"/>
        </p:spPr>
        <p:style>
          <a:lnRef idx="1">
            <a:schemeClr val="dk1"/>
          </a:lnRef>
          <a:fillRef idx="0">
            <a:schemeClr val="dk1"/>
          </a:fillRef>
          <a:effectRef idx="0">
            <a:schemeClr val="dk1"/>
          </a:effectRef>
          <a:fontRef idx="minor">
            <a:schemeClr val="tx1"/>
          </a:fontRef>
        </p:style>
      </p:cxnSp>
      <p:cxnSp>
        <p:nvCxnSpPr>
          <p:cNvPr id="103" name="直線コネクタ 102"/>
          <p:cNvCxnSpPr>
            <a:stCxn id="90" idx="6"/>
            <a:endCxn id="93" idx="1"/>
          </p:cNvCxnSpPr>
          <p:nvPr/>
        </p:nvCxnSpPr>
        <p:spPr>
          <a:xfrm>
            <a:off x="2780547" y="1769376"/>
            <a:ext cx="647173" cy="767773"/>
          </a:xfrm>
          <a:prstGeom prst="line">
            <a:avLst/>
          </a:prstGeom>
          <a:ln w="25400"/>
        </p:spPr>
        <p:style>
          <a:lnRef idx="1">
            <a:schemeClr val="dk1"/>
          </a:lnRef>
          <a:fillRef idx="0">
            <a:schemeClr val="dk1"/>
          </a:fillRef>
          <a:effectRef idx="0">
            <a:schemeClr val="dk1"/>
          </a:effectRef>
          <a:fontRef idx="minor">
            <a:schemeClr val="tx1"/>
          </a:fontRef>
        </p:style>
      </p:cxnSp>
      <p:cxnSp>
        <p:nvCxnSpPr>
          <p:cNvPr id="104" name="直線コネクタ 103"/>
          <p:cNvCxnSpPr>
            <a:stCxn id="91" idx="6"/>
            <a:endCxn id="93" idx="2"/>
          </p:cNvCxnSpPr>
          <p:nvPr/>
        </p:nvCxnSpPr>
        <p:spPr>
          <a:xfrm>
            <a:off x="1700547" y="2708976"/>
            <a:ext cx="1656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05" name="直線コネクタ 104"/>
          <p:cNvCxnSpPr>
            <a:stCxn id="91" idx="4"/>
            <a:endCxn id="92" idx="1"/>
          </p:cNvCxnSpPr>
          <p:nvPr/>
        </p:nvCxnSpPr>
        <p:spPr>
          <a:xfrm>
            <a:off x="1457547" y="2951976"/>
            <a:ext cx="404173" cy="449173"/>
          </a:xfrm>
          <a:prstGeom prst="line">
            <a:avLst/>
          </a:prstGeom>
          <a:ln w="25400"/>
        </p:spPr>
        <p:style>
          <a:lnRef idx="1">
            <a:schemeClr val="dk1"/>
          </a:lnRef>
          <a:fillRef idx="0">
            <a:schemeClr val="dk1"/>
          </a:fillRef>
          <a:effectRef idx="0">
            <a:schemeClr val="dk1"/>
          </a:effectRef>
          <a:fontRef idx="minor">
            <a:schemeClr val="tx1"/>
          </a:fontRef>
        </p:style>
      </p:cxnSp>
      <p:cxnSp>
        <p:nvCxnSpPr>
          <p:cNvPr id="106" name="直線コネクタ 105"/>
          <p:cNvCxnSpPr>
            <a:stCxn id="92" idx="6"/>
            <a:endCxn id="94" idx="2"/>
          </p:cNvCxnSpPr>
          <p:nvPr/>
        </p:nvCxnSpPr>
        <p:spPr>
          <a:xfrm>
            <a:off x="2276547" y="3572976"/>
            <a:ext cx="5112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07" name="直線コネクタ 106"/>
          <p:cNvCxnSpPr>
            <a:stCxn id="93" idx="4"/>
            <a:endCxn id="94" idx="7"/>
          </p:cNvCxnSpPr>
          <p:nvPr/>
        </p:nvCxnSpPr>
        <p:spPr>
          <a:xfrm flipH="1">
            <a:off x="3202574" y="2951976"/>
            <a:ext cx="396973" cy="449173"/>
          </a:xfrm>
          <a:prstGeom prst="line">
            <a:avLst/>
          </a:prstGeom>
          <a:ln w="25400"/>
        </p:spPr>
        <p:style>
          <a:lnRef idx="1">
            <a:schemeClr val="dk1"/>
          </a:lnRef>
          <a:fillRef idx="0">
            <a:schemeClr val="dk1"/>
          </a:fillRef>
          <a:effectRef idx="0">
            <a:schemeClr val="dk1"/>
          </a:effectRef>
          <a:fontRef idx="minor">
            <a:schemeClr val="tx1"/>
          </a:fontRef>
        </p:style>
      </p:cxnSp>
      <p:cxnSp>
        <p:nvCxnSpPr>
          <p:cNvPr id="110" name="直線コネクタ 109"/>
          <p:cNvCxnSpPr>
            <a:stCxn id="108" idx="1"/>
          </p:cNvCxnSpPr>
          <p:nvPr/>
        </p:nvCxnSpPr>
        <p:spPr>
          <a:xfrm flipH="1" flipV="1">
            <a:off x="844902" y="4048111"/>
            <a:ext cx="94226" cy="195197"/>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111"/>
          <p:cNvCxnSpPr/>
          <p:nvPr/>
        </p:nvCxnSpPr>
        <p:spPr>
          <a:xfrm flipV="1">
            <a:off x="844903" y="3862418"/>
            <a:ext cx="124746" cy="189008"/>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p:cNvCxnSpPr>
            <a:stCxn id="108" idx="1"/>
          </p:cNvCxnSpPr>
          <p:nvPr/>
        </p:nvCxnSpPr>
        <p:spPr>
          <a:xfrm flipH="1" flipV="1">
            <a:off x="907275" y="4072149"/>
            <a:ext cx="31853" cy="171159"/>
          </a:xfrm>
          <a:prstGeom prst="line">
            <a:avLst/>
          </a:prstGeom>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flipV="1">
            <a:off x="907275" y="3933629"/>
            <a:ext cx="124748" cy="141767"/>
          </a:xfrm>
          <a:prstGeom prst="line">
            <a:avLst/>
          </a:prstGeom>
        </p:spPr>
        <p:style>
          <a:lnRef idx="1">
            <a:schemeClr val="dk1"/>
          </a:lnRef>
          <a:fillRef idx="0">
            <a:schemeClr val="dk1"/>
          </a:fillRef>
          <a:effectRef idx="0">
            <a:schemeClr val="dk1"/>
          </a:effectRef>
          <a:fontRef idx="minor">
            <a:schemeClr val="tx1"/>
          </a:fontRef>
        </p:style>
      </p:cxnSp>
      <p:sp>
        <p:nvSpPr>
          <p:cNvPr id="119" name="円/楕円 118"/>
          <p:cNvSpPr/>
          <p:nvPr/>
        </p:nvSpPr>
        <p:spPr>
          <a:xfrm>
            <a:off x="818142" y="4611525"/>
            <a:ext cx="314955" cy="328506"/>
          </a:xfrm>
          <a:prstGeom prst="ellipse">
            <a:avLst/>
          </a:prstGeom>
          <a:solidFill>
            <a:schemeClr val="bg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0" name="円/楕円 119"/>
          <p:cNvSpPr/>
          <p:nvPr/>
        </p:nvSpPr>
        <p:spPr>
          <a:xfrm rot="513951">
            <a:off x="674631" y="4862060"/>
            <a:ext cx="403768" cy="908957"/>
          </a:xfrm>
          <a:prstGeom prst="ellipse">
            <a:avLst/>
          </a:prstGeom>
          <a:solidFill>
            <a:schemeClr val="bg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22" name="直線コネクタ 121"/>
          <p:cNvCxnSpPr>
            <a:stCxn id="119" idx="7"/>
          </p:cNvCxnSpPr>
          <p:nvPr/>
        </p:nvCxnSpPr>
        <p:spPr>
          <a:xfrm>
            <a:off x="1086973" y="4659634"/>
            <a:ext cx="252706" cy="51451"/>
          </a:xfrm>
          <a:prstGeom prst="line">
            <a:avLst/>
          </a:prstGeom>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1338317" y="4513802"/>
            <a:ext cx="23924" cy="195445"/>
          </a:xfrm>
          <a:prstGeom prst="line">
            <a:avLst/>
          </a:prstGeom>
        </p:spPr>
        <p:style>
          <a:lnRef idx="1">
            <a:schemeClr val="dk1"/>
          </a:lnRef>
          <a:fillRef idx="0">
            <a:schemeClr val="dk1"/>
          </a:fillRef>
          <a:effectRef idx="0">
            <a:schemeClr val="dk1"/>
          </a:effectRef>
          <a:fontRef idx="minor">
            <a:schemeClr val="tx1"/>
          </a:fontRef>
        </p:style>
      </p:cxnSp>
      <p:cxnSp>
        <p:nvCxnSpPr>
          <p:cNvPr id="126" name="直線コネクタ 125"/>
          <p:cNvCxnSpPr>
            <a:stCxn id="119" idx="6"/>
          </p:cNvCxnSpPr>
          <p:nvPr/>
        </p:nvCxnSpPr>
        <p:spPr>
          <a:xfrm>
            <a:off x="1133097" y="4775778"/>
            <a:ext cx="155256" cy="7746"/>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p:cNvCxnSpPr/>
          <p:nvPr/>
        </p:nvCxnSpPr>
        <p:spPr>
          <a:xfrm flipH="1">
            <a:off x="1192829" y="4783524"/>
            <a:ext cx="95524" cy="156507"/>
          </a:xfrm>
          <a:prstGeom prst="line">
            <a:avLst/>
          </a:prstGeom>
        </p:spPr>
        <p:style>
          <a:lnRef idx="1">
            <a:schemeClr val="dk1"/>
          </a:lnRef>
          <a:fillRef idx="0">
            <a:schemeClr val="dk1"/>
          </a:fillRef>
          <a:effectRef idx="0">
            <a:schemeClr val="dk1"/>
          </a:effectRef>
          <a:fontRef idx="minor">
            <a:schemeClr val="tx1"/>
          </a:fontRef>
        </p:style>
      </p:cxnSp>
      <p:cxnSp>
        <p:nvCxnSpPr>
          <p:cNvPr id="132" name="直線コネクタ 131"/>
          <p:cNvCxnSpPr>
            <a:stCxn id="119" idx="6"/>
          </p:cNvCxnSpPr>
          <p:nvPr/>
        </p:nvCxnSpPr>
        <p:spPr>
          <a:xfrm>
            <a:off x="1133097" y="4775778"/>
            <a:ext cx="222778" cy="148445"/>
          </a:xfrm>
          <a:prstGeom prst="line">
            <a:avLst/>
          </a:prstGeom>
        </p:spPr>
        <p:style>
          <a:lnRef idx="1">
            <a:schemeClr val="dk1"/>
          </a:lnRef>
          <a:fillRef idx="0">
            <a:schemeClr val="dk1"/>
          </a:fillRef>
          <a:effectRef idx="0">
            <a:schemeClr val="dk1"/>
          </a:effectRef>
          <a:fontRef idx="minor">
            <a:schemeClr val="tx1"/>
          </a:fontRef>
        </p:style>
      </p:cxnSp>
      <p:cxnSp>
        <p:nvCxnSpPr>
          <p:cNvPr id="134" name="直線コネクタ 133"/>
          <p:cNvCxnSpPr/>
          <p:nvPr/>
        </p:nvCxnSpPr>
        <p:spPr>
          <a:xfrm flipH="1">
            <a:off x="1217309" y="4926767"/>
            <a:ext cx="142088" cy="282389"/>
          </a:xfrm>
          <a:prstGeom prst="line">
            <a:avLst/>
          </a:prstGeom>
        </p:spPr>
        <p:style>
          <a:lnRef idx="1">
            <a:schemeClr val="dk1"/>
          </a:lnRef>
          <a:fillRef idx="0">
            <a:schemeClr val="dk1"/>
          </a:fillRef>
          <a:effectRef idx="0">
            <a:schemeClr val="dk1"/>
          </a:effectRef>
          <a:fontRef idx="minor">
            <a:schemeClr val="tx1"/>
          </a:fontRef>
        </p:style>
      </p:cxnSp>
      <p:sp>
        <p:nvSpPr>
          <p:cNvPr id="108" name="円/楕円 107"/>
          <p:cNvSpPr/>
          <p:nvPr/>
        </p:nvSpPr>
        <p:spPr>
          <a:xfrm rot="698633">
            <a:off x="849088" y="4187589"/>
            <a:ext cx="343467" cy="521896"/>
          </a:xfrm>
          <a:prstGeom prst="ellipse">
            <a:avLst/>
          </a:prstGeom>
          <a:solidFill>
            <a:schemeClr val="bg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cxnSp>
        <p:nvCxnSpPr>
          <p:cNvPr id="139" name="直線コネクタ 138"/>
          <p:cNvCxnSpPr>
            <a:stCxn id="119" idx="2"/>
          </p:cNvCxnSpPr>
          <p:nvPr/>
        </p:nvCxnSpPr>
        <p:spPr>
          <a:xfrm flipH="1" flipV="1">
            <a:off x="611560" y="4653136"/>
            <a:ext cx="206582" cy="122642"/>
          </a:xfrm>
          <a:prstGeom prst="line">
            <a:avLst/>
          </a:prstGeom>
        </p:spPr>
        <p:style>
          <a:lnRef idx="1">
            <a:schemeClr val="dk1"/>
          </a:lnRef>
          <a:fillRef idx="0">
            <a:schemeClr val="dk1"/>
          </a:fillRef>
          <a:effectRef idx="0">
            <a:schemeClr val="dk1"/>
          </a:effectRef>
          <a:fontRef idx="minor">
            <a:schemeClr val="tx1"/>
          </a:fontRef>
        </p:style>
      </p:cxnSp>
      <p:cxnSp>
        <p:nvCxnSpPr>
          <p:cNvPr id="141" name="直線コネクタ 140"/>
          <p:cNvCxnSpPr/>
          <p:nvPr/>
        </p:nvCxnSpPr>
        <p:spPr>
          <a:xfrm flipV="1">
            <a:off x="613100" y="4449220"/>
            <a:ext cx="78264" cy="206068"/>
          </a:xfrm>
          <a:prstGeom prst="line">
            <a:avLst/>
          </a:prstGeom>
        </p:spPr>
        <p:style>
          <a:lnRef idx="1">
            <a:schemeClr val="dk1"/>
          </a:lnRef>
          <a:fillRef idx="0">
            <a:schemeClr val="dk1"/>
          </a:fillRef>
          <a:effectRef idx="0">
            <a:schemeClr val="dk1"/>
          </a:effectRef>
          <a:fontRef idx="minor">
            <a:schemeClr val="tx1"/>
          </a:fontRef>
        </p:style>
      </p:cxnSp>
      <p:cxnSp>
        <p:nvCxnSpPr>
          <p:cNvPr id="143" name="直線コネクタ 142"/>
          <p:cNvCxnSpPr>
            <a:stCxn id="119" idx="2"/>
          </p:cNvCxnSpPr>
          <p:nvPr/>
        </p:nvCxnSpPr>
        <p:spPr>
          <a:xfrm flipH="1">
            <a:off x="636601" y="4775778"/>
            <a:ext cx="181541" cy="93382"/>
          </a:xfrm>
          <a:prstGeom prst="line">
            <a:avLst/>
          </a:prstGeom>
        </p:spPr>
        <p:style>
          <a:lnRef idx="1">
            <a:schemeClr val="dk1"/>
          </a:lnRef>
          <a:fillRef idx="0">
            <a:schemeClr val="dk1"/>
          </a:fillRef>
          <a:effectRef idx="0">
            <a:schemeClr val="dk1"/>
          </a:effectRef>
          <a:fontRef idx="minor">
            <a:schemeClr val="tx1"/>
          </a:fontRef>
        </p:style>
      </p:cxnSp>
      <p:cxnSp>
        <p:nvCxnSpPr>
          <p:cNvPr id="145" name="直線コネクタ 144"/>
          <p:cNvCxnSpPr/>
          <p:nvPr/>
        </p:nvCxnSpPr>
        <p:spPr>
          <a:xfrm>
            <a:off x="636601" y="4865477"/>
            <a:ext cx="56408" cy="176923"/>
          </a:xfrm>
          <a:prstGeom prst="line">
            <a:avLst/>
          </a:prstGeom>
        </p:spPr>
        <p:style>
          <a:lnRef idx="1">
            <a:schemeClr val="dk1"/>
          </a:lnRef>
          <a:fillRef idx="0">
            <a:schemeClr val="dk1"/>
          </a:fillRef>
          <a:effectRef idx="0">
            <a:schemeClr val="dk1"/>
          </a:effectRef>
          <a:fontRef idx="minor">
            <a:schemeClr val="tx1"/>
          </a:fontRef>
        </p:style>
      </p:cxnSp>
      <p:cxnSp>
        <p:nvCxnSpPr>
          <p:cNvPr id="147" name="直線コネクタ 146"/>
          <p:cNvCxnSpPr>
            <a:stCxn id="119" idx="2"/>
          </p:cNvCxnSpPr>
          <p:nvPr/>
        </p:nvCxnSpPr>
        <p:spPr>
          <a:xfrm flipH="1">
            <a:off x="604052" y="4775778"/>
            <a:ext cx="214090" cy="317368"/>
          </a:xfrm>
          <a:prstGeom prst="line">
            <a:avLst/>
          </a:prstGeom>
        </p:spPr>
        <p:style>
          <a:lnRef idx="1">
            <a:schemeClr val="dk1"/>
          </a:lnRef>
          <a:fillRef idx="0">
            <a:schemeClr val="dk1"/>
          </a:fillRef>
          <a:effectRef idx="0">
            <a:schemeClr val="dk1"/>
          </a:effectRef>
          <a:fontRef idx="minor">
            <a:schemeClr val="tx1"/>
          </a:fontRef>
        </p:style>
      </p:cxnSp>
      <p:cxnSp>
        <p:nvCxnSpPr>
          <p:cNvPr id="149" name="直線コネクタ 148"/>
          <p:cNvCxnSpPr/>
          <p:nvPr/>
        </p:nvCxnSpPr>
        <p:spPr>
          <a:xfrm>
            <a:off x="602671" y="5093146"/>
            <a:ext cx="33930" cy="286652"/>
          </a:xfrm>
          <a:prstGeom prst="line">
            <a:avLst/>
          </a:prstGeom>
        </p:spPr>
        <p:style>
          <a:lnRef idx="1">
            <a:schemeClr val="dk1"/>
          </a:lnRef>
          <a:fillRef idx="0">
            <a:schemeClr val="dk1"/>
          </a:fillRef>
          <a:effectRef idx="0">
            <a:schemeClr val="dk1"/>
          </a:effectRef>
          <a:fontRef idx="minor">
            <a:schemeClr val="tx1"/>
          </a:fontRef>
        </p:style>
      </p:cxnSp>
      <p:sp>
        <p:nvSpPr>
          <p:cNvPr id="90" name="円/楕円 89"/>
          <p:cNvSpPr/>
          <p:nvPr/>
        </p:nvSpPr>
        <p:spPr>
          <a:xfrm>
            <a:off x="2294547" y="1526376"/>
            <a:ext cx="486000" cy="4860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rgbClr val="FF0000"/>
              </a:solidFill>
            </a:endParaRPr>
          </a:p>
        </p:txBody>
      </p:sp>
      <p:sp>
        <p:nvSpPr>
          <p:cNvPr id="174" name="テキスト ボックス 173"/>
          <p:cNvSpPr txBox="1"/>
          <p:nvPr/>
        </p:nvSpPr>
        <p:spPr>
          <a:xfrm>
            <a:off x="1044265" y="5614478"/>
            <a:ext cx="1614545" cy="369332"/>
          </a:xfrm>
          <a:prstGeom prst="rect">
            <a:avLst/>
          </a:prstGeom>
          <a:gradFill>
            <a:gsLst>
              <a:gs pos="0">
                <a:schemeClr val="accent2">
                  <a:sat val="38000"/>
                  <a:lum val="92000"/>
                </a:schemeClr>
              </a:gs>
              <a:gs pos="20000">
                <a:schemeClr val="accent2">
                  <a:sat val="44000"/>
                  <a:lum val="80000"/>
                </a:schemeClr>
              </a:gs>
              <a:gs pos="100000">
                <a:schemeClr val="accent2">
                  <a:sat val="56000"/>
                  <a:lum val="54000"/>
                </a:schemeClr>
              </a:gs>
            </a:gsLst>
            <a:lin ang="16200000" scaled="1"/>
          </a:gradFill>
        </p:spPr>
        <p:txBody>
          <a:bodyPr wrap="none" rtlCol="0">
            <a:spAutoFit/>
          </a:bodyPr>
          <a:lstStyle/>
          <a:p>
            <a:pPr algn="ctr"/>
            <a:r>
              <a:rPr kumimoji="1" lang="ja-JP" altLang="en-US" dirty="0" smtClean="0"/>
              <a:t>ドナーアント</a:t>
            </a:r>
            <a:endParaRPr kumimoji="1" lang="ja-JP" altLang="en-US" dirty="0"/>
          </a:p>
        </p:txBody>
      </p:sp>
      <p:sp>
        <p:nvSpPr>
          <p:cNvPr id="176" name="テキスト ボックス 175"/>
          <p:cNvSpPr txBox="1"/>
          <p:nvPr/>
        </p:nvSpPr>
        <p:spPr>
          <a:xfrm>
            <a:off x="6326217" y="5889250"/>
            <a:ext cx="1832780" cy="369332"/>
          </a:xfrm>
          <a:prstGeom prst="rect">
            <a:avLst/>
          </a:prstGeom>
          <a:gradFill>
            <a:gsLst>
              <a:gs pos="0">
                <a:schemeClr val="accent2">
                  <a:sat val="38000"/>
                  <a:lum val="92000"/>
                </a:schemeClr>
              </a:gs>
              <a:gs pos="52000">
                <a:srgbClr val="00B050"/>
              </a:gs>
              <a:gs pos="100000">
                <a:srgbClr val="00B050"/>
              </a:gs>
            </a:gsLst>
            <a:lin ang="16200000" scaled="1"/>
          </a:gradFill>
        </p:spPr>
        <p:txBody>
          <a:bodyPr wrap="square" rtlCol="0">
            <a:spAutoFit/>
          </a:bodyPr>
          <a:lstStyle/>
          <a:p>
            <a:pPr algn="ctr"/>
            <a:r>
              <a:rPr kumimoji="1" lang="ja-JP" altLang="en-US" dirty="0" smtClean="0"/>
              <a:t>カニングアント</a:t>
            </a:r>
            <a:endParaRPr kumimoji="1" lang="ja-JP" altLang="en-US" dirty="0"/>
          </a:p>
        </p:txBody>
      </p:sp>
      <p:sp>
        <p:nvSpPr>
          <p:cNvPr id="189" name="円/楕円 188"/>
          <p:cNvSpPr/>
          <p:nvPr/>
        </p:nvSpPr>
        <p:spPr>
          <a:xfrm>
            <a:off x="1205494" y="2455317"/>
            <a:ext cx="504000" cy="5040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90" name="円/楕円 189"/>
          <p:cNvSpPr/>
          <p:nvPr/>
        </p:nvSpPr>
        <p:spPr>
          <a:xfrm>
            <a:off x="3349357" y="2451313"/>
            <a:ext cx="504000" cy="504000"/>
          </a:xfrm>
          <a:prstGeom prst="ellipse">
            <a:avLst/>
          </a:prstGeom>
          <a:solidFill>
            <a:srgbClr val="0070C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91" name="円/楕円 190"/>
          <p:cNvSpPr/>
          <p:nvPr/>
        </p:nvSpPr>
        <p:spPr>
          <a:xfrm>
            <a:off x="2780951" y="3320976"/>
            <a:ext cx="504000" cy="504000"/>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5" name="円/楕円 24"/>
          <p:cNvSpPr/>
          <p:nvPr/>
        </p:nvSpPr>
        <p:spPr>
          <a:xfrm>
            <a:off x="6759044" y="2318464"/>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3" name="円/楕円 202"/>
          <p:cNvSpPr/>
          <p:nvPr/>
        </p:nvSpPr>
        <p:spPr>
          <a:xfrm>
            <a:off x="6756236" y="2309465"/>
            <a:ext cx="504000" cy="504000"/>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7" name="円/楕円 206"/>
          <p:cNvSpPr/>
          <p:nvPr/>
        </p:nvSpPr>
        <p:spPr>
          <a:xfrm>
            <a:off x="6255044" y="4113064"/>
            <a:ext cx="504000" cy="504000"/>
          </a:xfrm>
          <a:prstGeom prst="ellipse">
            <a:avLst/>
          </a:prstGeom>
          <a:solidFill>
            <a:srgbClr val="0070C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6908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anim calcmode="lin" valueType="num">
                                      <p:cBhvr>
                                        <p:cTn id="8" dur="500" fill="hold"/>
                                        <p:tgtEl>
                                          <p:spTgt spid="89"/>
                                        </p:tgtEl>
                                        <p:attrNameLst>
                                          <p:attrName>ppt_x</p:attrName>
                                        </p:attrNameLst>
                                      </p:cBhvr>
                                      <p:tavLst>
                                        <p:tav tm="0">
                                          <p:val>
                                            <p:strVal val="#ppt_x"/>
                                          </p:val>
                                        </p:tav>
                                        <p:tav tm="100000">
                                          <p:val>
                                            <p:strVal val="#ppt_x"/>
                                          </p:val>
                                        </p:tav>
                                      </p:tavLst>
                                    </p:anim>
                                    <p:anim calcmode="lin" valueType="num">
                                      <p:cBhvr>
                                        <p:cTn id="9" dur="500" fill="hold"/>
                                        <p:tgtEl>
                                          <p:spTgt spid="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anim calcmode="lin" valueType="num">
                                      <p:cBhvr>
                                        <p:cTn id="13" dur="500" fill="hold"/>
                                        <p:tgtEl>
                                          <p:spTgt spid="91"/>
                                        </p:tgtEl>
                                        <p:attrNameLst>
                                          <p:attrName>ppt_x</p:attrName>
                                        </p:attrNameLst>
                                      </p:cBhvr>
                                      <p:tavLst>
                                        <p:tav tm="0">
                                          <p:val>
                                            <p:strVal val="#ppt_x"/>
                                          </p:val>
                                        </p:tav>
                                        <p:tav tm="100000">
                                          <p:val>
                                            <p:strVal val="#ppt_x"/>
                                          </p:val>
                                        </p:tav>
                                      </p:tavLst>
                                    </p:anim>
                                    <p:anim calcmode="lin" valueType="num">
                                      <p:cBhvr>
                                        <p:cTn id="14" dur="500" fill="hold"/>
                                        <p:tgtEl>
                                          <p:spTgt spid="9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anim calcmode="lin" valueType="num">
                                      <p:cBhvr>
                                        <p:cTn id="18" dur="500" fill="hold"/>
                                        <p:tgtEl>
                                          <p:spTgt spid="92"/>
                                        </p:tgtEl>
                                        <p:attrNameLst>
                                          <p:attrName>ppt_x</p:attrName>
                                        </p:attrNameLst>
                                      </p:cBhvr>
                                      <p:tavLst>
                                        <p:tav tm="0">
                                          <p:val>
                                            <p:strVal val="#ppt_x"/>
                                          </p:val>
                                        </p:tav>
                                        <p:tav tm="100000">
                                          <p:val>
                                            <p:strVal val="#ppt_x"/>
                                          </p:val>
                                        </p:tav>
                                      </p:tavLst>
                                    </p:anim>
                                    <p:anim calcmode="lin" valueType="num">
                                      <p:cBhvr>
                                        <p:cTn id="19" dur="500" fill="hold"/>
                                        <p:tgtEl>
                                          <p:spTgt spid="9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anim calcmode="lin" valueType="num">
                                      <p:cBhvr>
                                        <p:cTn id="23" dur="500" fill="hold"/>
                                        <p:tgtEl>
                                          <p:spTgt spid="93"/>
                                        </p:tgtEl>
                                        <p:attrNameLst>
                                          <p:attrName>ppt_x</p:attrName>
                                        </p:attrNameLst>
                                      </p:cBhvr>
                                      <p:tavLst>
                                        <p:tav tm="0">
                                          <p:val>
                                            <p:strVal val="#ppt_x"/>
                                          </p:val>
                                        </p:tav>
                                        <p:tav tm="100000">
                                          <p:val>
                                            <p:strVal val="#ppt_x"/>
                                          </p:val>
                                        </p:tav>
                                      </p:tavLst>
                                    </p:anim>
                                    <p:anim calcmode="lin" valueType="num">
                                      <p:cBhvr>
                                        <p:cTn id="24" dur="500" fill="hold"/>
                                        <p:tgtEl>
                                          <p:spTgt spid="9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anim calcmode="lin" valueType="num">
                                      <p:cBhvr>
                                        <p:cTn id="28" dur="500" fill="hold"/>
                                        <p:tgtEl>
                                          <p:spTgt spid="94"/>
                                        </p:tgtEl>
                                        <p:attrNameLst>
                                          <p:attrName>ppt_x</p:attrName>
                                        </p:attrNameLst>
                                      </p:cBhvr>
                                      <p:tavLst>
                                        <p:tav tm="0">
                                          <p:val>
                                            <p:strVal val="#ppt_x"/>
                                          </p:val>
                                        </p:tav>
                                        <p:tav tm="100000">
                                          <p:val>
                                            <p:strVal val="#ppt_x"/>
                                          </p:val>
                                        </p:tav>
                                      </p:tavLst>
                                    </p:anim>
                                    <p:anim calcmode="lin" valueType="num">
                                      <p:cBhvr>
                                        <p:cTn id="29" dur="500" fill="hold"/>
                                        <p:tgtEl>
                                          <p:spTgt spid="9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anim calcmode="lin" valueType="num">
                                      <p:cBhvr>
                                        <p:cTn id="33" dur="500" fill="hold"/>
                                        <p:tgtEl>
                                          <p:spTgt spid="95"/>
                                        </p:tgtEl>
                                        <p:attrNameLst>
                                          <p:attrName>ppt_x</p:attrName>
                                        </p:attrNameLst>
                                      </p:cBhvr>
                                      <p:tavLst>
                                        <p:tav tm="0">
                                          <p:val>
                                            <p:strVal val="#ppt_x"/>
                                          </p:val>
                                        </p:tav>
                                        <p:tav tm="100000">
                                          <p:val>
                                            <p:strVal val="#ppt_x"/>
                                          </p:val>
                                        </p:tav>
                                      </p:tavLst>
                                    </p:anim>
                                    <p:anim calcmode="lin" valueType="num">
                                      <p:cBhvr>
                                        <p:cTn id="34" dur="500" fill="hold"/>
                                        <p:tgtEl>
                                          <p:spTgt spid="9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500"/>
                                        <p:tgtEl>
                                          <p:spTgt spid="96"/>
                                        </p:tgtEl>
                                      </p:cBhvr>
                                    </p:animEffect>
                                    <p:anim calcmode="lin" valueType="num">
                                      <p:cBhvr>
                                        <p:cTn id="38" dur="500" fill="hold"/>
                                        <p:tgtEl>
                                          <p:spTgt spid="96"/>
                                        </p:tgtEl>
                                        <p:attrNameLst>
                                          <p:attrName>ppt_x</p:attrName>
                                        </p:attrNameLst>
                                      </p:cBhvr>
                                      <p:tavLst>
                                        <p:tav tm="0">
                                          <p:val>
                                            <p:strVal val="#ppt_x"/>
                                          </p:val>
                                        </p:tav>
                                        <p:tav tm="100000">
                                          <p:val>
                                            <p:strVal val="#ppt_x"/>
                                          </p:val>
                                        </p:tav>
                                      </p:tavLst>
                                    </p:anim>
                                    <p:anim calcmode="lin" valueType="num">
                                      <p:cBhvr>
                                        <p:cTn id="39" dur="500" fill="hold"/>
                                        <p:tgtEl>
                                          <p:spTgt spid="9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500"/>
                                        <p:tgtEl>
                                          <p:spTgt spid="97"/>
                                        </p:tgtEl>
                                      </p:cBhvr>
                                    </p:animEffect>
                                    <p:anim calcmode="lin" valueType="num">
                                      <p:cBhvr>
                                        <p:cTn id="43" dur="500" fill="hold"/>
                                        <p:tgtEl>
                                          <p:spTgt spid="97"/>
                                        </p:tgtEl>
                                        <p:attrNameLst>
                                          <p:attrName>ppt_x</p:attrName>
                                        </p:attrNameLst>
                                      </p:cBhvr>
                                      <p:tavLst>
                                        <p:tav tm="0">
                                          <p:val>
                                            <p:strVal val="#ppt_x"/>
                                          </p:val>
                                        </p:tav>
                                        <p:tav tm="100000">
                                          <p:val>
                                            <p:strVal val="#ppt_x"/>
                                          </p:val>
                                        </p:tav>
                                      </p:tavLst>
                                    </p:anim>
                                    <p:anim calcmode="lin" valueType="num">
                                      <p:cBhvr>
                                        <p:cTn id="44" dur="500" fill="hold"/>
                                        <p:tgtEl>
                                          <p:spTgt spid="9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fade">
                                      <p:cBhvr>
                                        <p:cTn id="47" dur="500"/>
                                        <p:tgtEl>
                                          <p:spTgt spid="98"/>
                                        </p:tgtEl>
                                      </p:cBhvr>
                                    </p:animEffect>
                                    <p:anim calcmode="lin" valueType="num">
                                      <p:cBhvr>
                                        <p:cTn id="48" dur="500" fill="hold"/>
                                        <p:tgtEl>
                                          <p:spTgt spid="98"/>
                                        </p:tgtEl>
                                        <p:attrNameLst>
                                          <p:attrName>ppt_x</p:attrName>
                                        </p:attrNameLst>
                                      </p:cBhvr>
                                      <p:tavLst>
                                        <p:tav tm="0">
                                          <p:val>
                                            <p:strVal val="#ppt_x"/>
                                          </p:val>
                                        </p:tav>
                                        <p:tav tm="100000">
                                          <p:val>
                                            <p:strVal val="#ppt_x"/>
                                          </p:val>
                                        </p:tav>
                                      </p:tavLst>
                                    </p:anim>
                                    <p:anim calcmode="lin" valueType="num">
                                      <p:cBhvr>
                                        <p:cTn id="49" dur="500" fill="hold"/>
                                        <p:tgtEl>
                                          <p:spTgt spid="9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anim calcmode="lin" valueType="num">
                                      <p:cBhvr>
                                        <p:cTn id="53" dur="500" fill="hold"/>
                                        <p:tgtEl>
                                          <p:spTgt spid="99"/>
                                        </p:tgtEl>
                                        <p:attrNameLst>
                                          <p:attrName>ppt_x</p:attrName>
                                        </p:attrNameLst>
                                      </p:cBhvr>
                                      <p:tavLst>
                                        <p:tav tm="0">
                                          <p:val>
                                            <p:strVal val="#ppt_x"/>
                                          </p:val>
                                        </p:tav>
                                        <p:tav tm="100000">
                                          <p:val>
                                            <p:strVal val="#ppt_x"/>
                                          </p:val>
                                        </p:tav>
                                      </p:tavLst>
                                    </p:anim>
                                    <p:anim calcmode="lin" valueType="num">
                                      <p:cBhvr>
                                        <p:cTn id="54" dur="500" fill="hold"/>
                                        <p:tgtEl>
                                          <p:spTgt spid="9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anim calcmode="lin" valueType="num">
                                      <p:cBhvr>
                                        <p:cTn id="58" dur="500" fill="hold"/>
                                        <p:tgtEl>
                                          <p:spTgt spid="100"/>
                                        </p:tgtEl>
                                        <p:attrNameLst>
                                          <p:attrName>ppt_x</p:attrName>
                                        </p:attrNameLst>
                                      </p:cBhvr>
                                      <p:tavLst>
                                        <p:tav tm="0">
                                          <p:val>
                                            <p:strVal val="#ppt_x"/>
                                          </p:val>
                                        </p:tav>
                                        <p:tav tm="100000">
                                          <p:val>
                                            <p:strVal val="#ppt_x"/>
                                          </p:val>
                                        </p:tav>
                                      </p:tavLst>
                                    </p:anim>
                                    <p:anim calcmode="lin" valueType="num">
                                      <p:cBhvr>
                                        <p:cTn id="59" dur="500" fill="hold"/>
                                        <p:tgtEl>
                                          <p:spTgt spid="10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anim calcmode="lin" valueType="num">
                                      <p:cBhvr>
                                        <p:cTn id="63" dur="500" fill="hold"/>
                                        <p:tgtEl>
                                          <p:spTgt spid="101"/>
                                        </p:tgtEl>
                                        <p:attrNameLst>
                                          <p:attrName>ppt_x</p:attrName>
                                        </p:attrNameLst>
                                      </p:cBhvr>
                                      <p:tavLst>
                                        <p:tav tm="0">
                                          <p:val>
                                            <p:strVal val="#ppt_x"/>
                                          </p:val>
                                        </p:tav>
                                        <p:tav tm="100000">
                                          <p:val>
                                            <p:strVal val="#ppt_x"/>
                                          </p:val>
                                        </p:tav>
                                      </p:tavLst>
                                    </p:anim>
                                    <p:anim calcmode="lin" valueType="num">
                                      <p:cBhvr>
                                        <p:cTn id="64" dur="500" fill="hold"/>
                                        <p:tgtEl>
                                          <p:spTgt spid="10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fade">
                                      <p:cBhvr>
                                        <p:cTn id="67" dur="500"/>
                                        <p:tgtEl>
                                          <p:spTgt spid="102"/>
                                        </p:tgtEl>
                                      </p:cBhvr>
                                    </p:animEffect>
                                    <p:anim calcmode="lin" valueType="num">
                                      <p:cBhvr>
                                        <p:cTn id="68" dur="500" fill="hold"/>
                                        <p:tgtEl>
                                          <p:spTgt spid="102"/>
                                        </p:tgtEl>
                                        <p:attrNameLst>
                                          <p:attrName>ppt_x</p:attrName>
                                        </p:attrNameLst>
                                      </p:cBhvr>
                                      <p:tavLst>
                                        <p:tav tm="0">
                                          <p:val>
                                            <p:strVal val="#ppt_x"/>
                                          </p:val>
                                        </p:tav>
                                        <p:tav tm="100000">
                                          <p:val>
                                            <p:strVal val="#ppt_x"/>
                                          </p:val>
                                        </p:tav>
                                      </p:tavLst>
                                    </p:anim>
                                    <p:anim calcmode="lin" valueType="num">
                                      <p:cBhvr>
                                        <p:cTn id="69" dur="500" fill="hold"/>
                                        <p:tgtEl>
                                          <p:spTgt spid="10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03"/>
                                        </p:tgtEl>
                                        <p:attrNameLst>
                                          <p:attrName>style.visibility</p:attrName>
                                        </p:attrNameLst>
                                      </p:cBhvr>
                                      <p:to>
                                        <p:strVal val="visible"/>
                                      </p:to>
                                    </p:set>
                                    <p:animEffect transition="in" filter="fade">
                                      <p:cBhvr>
                                        <p:cTn id="72" dur="500"/>
                                        <p:tgtEl>
                                          <p:spTgt spid="103"/>
                                        </p:tgtEl>
                                      </p:cBhvr>
                                    </p:animEffect>
                                    <p:anim calcmode="lin" valueType="num">
                                      <p:cBhvr>
                                        <p:cTn id="73" dur="500" fill="hold"/>
                                        <p:tgtEl>
                                          <p:spTgt spid="103"/>
                                        </p:tgtEl>
                                        <p:attrNameLst>
                                          <p:attrName>ppt_x</p:attrName>
                                        </p:attrNameLst>
                                      </p:cBhvr>
                                      <p:tavLst>
                                        <p:tav tm="0">
                                          <p:val>
                                            <p:strVal val="#ppt_x"/>
                                          </p:val>
                                        </p:tav>
                                        <p:tav tm="100000">
                                          <p:val>
                                            <p:strVal val="#ppt_x"/>
                                          </p:val>
                                        </p:tav>
                                      </p:tavLst>
                                    </p:anim>
                                    <p:anim calcmode="lin" valueType="num">
                                      <p:cBhvr>
                                        <p:cTn id="74" dur="500" fill="hold"/>
                                        <p:tgtEl>
                                          <p:spTgt spid="10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fade">
                                      <p:cBhvr>
                                        <p:cTn id="77" dur="500"/>
                                        <p:tgtEl>
                                          <p:spTgt spid="104"/>
                                        </p:tgtEl>
                                      </p:cBhvr>
                                    </p:animEffect>
                                    <p:anim calcmode="lin" valueType="num">
                                      <p:cBhvr>
                                        <p:cTn id="78" dur="500" fill="hold"/>
                                        <p:tgtEl>
                                          <p:spTgt spid="104"/>
                                        </p:tgtEl>
                                        <p:attrNameLst>
                                          <p:attrName>ppt_x</p:attrName>
                                        </p:attrNameLst>
                                      </p:cBhvr>
                                      <p:tavLst>
                                        <p:tav tm="0">
                                          <p:val>
                                            <p:strVal val="#ppt_x"/>
                                          </p:val>
                                        </p:tav>
                                        <p:tav tm="100000">
                                          <p:val>
                                            <p:strVal val="#ppt_x"/>
                                          </p:val>
                                        </p:tav>
                                      </p:tavLst>
                                    </p:anim>
                                    <p:anim calcmode="lin" valueType="num">
                                      <p:cBhvr>
                                        <p:cTn id="79" dur="500" fill="hold"/>
                                        <p:tgtEl>
                                          <p:spTgt spid="10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500"/>
                                        <p:tgtEl>
                                          <p:spTgt spid="105"/>
                                        </p:tgtEl>
                                      </p:cBhvr>
                                    </p:animEffect>
                                    <p:anim calcmode="lin" valueType="num">
                                      <p:cBhvr>
                                        <p:cTn id="83" dur="500" fill="hold"/>
                                        <p:tgtEl>
                                          <p:spTgt spid="105"/>
                                        </p:tgtEl>
                                        <p:attrNameLst>
                                          <p:attrName>ppt_x</p:attrName>
                                        </p:attrNameLst>
                                      </p:cBhvr>
                                      <p:tavLst>
                                        <p:tav tm="0">
                                          <p:val>
                                            <p:strVal val="#ppt_x"/>
                                          </p:val>
                                        </p:tav>
                                        <p:tav tm="100000">
                                          <p:val>
                                            <p:strVal val="#ppt_x"/>
                                          </p:val>
                                        </p:tav>
                                      </p:tavLst>
                                    </p:anim>
                                    <p:anim calcmode="lin" valueType="num">
                                      <p:cBhvr>
                                        <p:cTn id="84" dur="500" fill="hold"/>
                                        <p:tgtEl>
                                          <p:spTgt spid="10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anim calcmode="lin" valueType="num">
                                      <p:cBhvr>
                                        <p:cTn id="88" dur="500" fill="hold"/>
                                        <p:tgtEl>
                                          <p:spTgt spid="106"/>
                                        </p:tgtEl>
                                        <p:attrNameLst>
                                          <p:attrName>ppt_x</p:attrName>
                                        </p:attrNameLst>
                                      </p:cBhvr>
                                      <p:tavLst>
                                        <p:tav tm="0">
                                          <p:val>
                                            <p:strVal val="#ppt_x"/>
                                          </p:val>
                                        </p:tav>
                                        <p:tav tm="100000">
                                          <p:val>
                                            <p:strVal val="#ppt_x"/>
                                          </p:val>
                                        </p:tav>
                                      </p:tavLst>
                                    </p:anim>
                                    <p:anim calcmode="lin" valueType="num">
                                      <p:cBhvr>
                                        <p:cTn id="89" dur="500" fill="hold"/>
                                        <p:tgtEl>
                                          <p:spTgt spid="106"/>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anim calcmode="lin" valueType="num">
                                      <p:cBhvr>
                                        <p:cTn id="93" dur="500" fill="hold"/>
                                        <p:tgtEl>
                                          <p:spTgt spid="107"/>
                                        </p:tgtEl>
                                        <p:attrNameLst>
                                          <p:attrName>ppt_x</p:attrName>
                                        </p:attrNameLst>
                                      </p:cBhvr>
                                      <p:tavLst>
                                        <p:tav tm="0">
                                          <p:val>
                                            <p:strVal val="#ppt_x"/>
                                          </p:val>
                                        </p:tav>
                                        <p:tav tm="100000">
                                          <p:val>
                                            <p:strVal val="#ppt_x"/>
                                          </p:val>
                                        </p:tav>
                                      </p:tavLst>
                                    </p:anim>
                                    <p:anim calcmode="lin" valueType="num">
                                      <p:cBhvr>
                                        <p:cTn id="94" dur="500" fill="hold"/>
                                        <p:tgtEl>
                                          <p:spTgt spid="10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110"/>
                                        </p:tgtEl>
                                        <p:attrNameLst>
                                          <p:attrName>style.visibility</p:attrName>
                                        </p:attrNameLst>
                                      </p:cBhvr>
                                      <p:to>
                                        <p:strVal val="visible"/>
                                      </p:to>
                                    </p:set>
                                    <p:animEffect transition="in" filter="fade">
                                      <p:cBhvr>
                                        <p:cTn id="97" dur="500"/>
                                        <p:tgtEl>
                                          <p:spTgt spid="110"/>
                                        </p:tgtEl>
                                      </p:cBhvr>
                                    </p:animEffect>
                                    <p:anim calcmode="lin" valueType="num">
                                      <p:cBhvr>
                                        <p:cTn id="98" dur="500" fill="hold"/>
                                        <p:tgtEl>
                                          <p:spTgt spid="110"/>
                                        </p:tgtEl>
                                        <p:attrNameLst>
                                          <p:attrName>ppt_x</p:attrName>
                                        </p:attrNameLst>
                                      </p:cBhvr>
                                      <p:tavLst>
                                        <p:tav tm="0">
                                          <p:val>
                                            <p:strVal val="#ppt_x"/>
                                          </p:val>
                                        </p:tav>
                                        <p:tav tm="100000">
                                          <p:val>
                                            <p:strVal val="#ppt_x"/>
                                          </p:val>
                                        </p:tav>
                                      </p:tavLst>
                                    </p:anim>
                                    <p:anim calcmode="lin" valueType="num">
                                      <p:cBhvr>
                                        <p:cTn id="99" dur="500" fill="hold"/>
                                        <p:tgtEl>
                                          <p:spTgt spid="110"/>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112"/>
                                        </p:tgtEl>
                                        <p:attrNameLst>
                                          <p:attrName>style.visibility</p:attrName>
                                        </p:attrNameLst>
                                      </p:cBhvr>
                                      <p:to>
                                        <p:strVal val="visible"/>
                                      </p:to>
                                    </p:set>
                                    <p:animEffect transition="in" filter="fade">
                                      <p:cBhvr>
                                        <p:cTn id="102" dur="500"/>
                                        <p:tgtEl>
                                          <p:spTgt spid="112"/>
                                        </p:tgtEl>
                                      </p:cBhvr>
                                    </p:animEffect>
                                    <p:anim calcmode="lin" valueType="num">
                                      <p:cBhvr>
                                        <p:cTn id="103" dur="500" fill="hold"/>
                                        <p:tgtEl>
                                          <p:spTgt spid="112"/>
                                        </p:tgtEl>
                                        <p:attrNameLst>
                                          <p:attrName>ppt_x</p:attrName>
                                        </p:attrNameLst>
                                      </p:cBhvr>
                                      <p:tavLst>
                                        <p:tav tm="0">
                                          <p:val>
                                            <p:strVal val="#ppt_x"/>
                                          </p:val>
                                        </p:tav>
                                        <p:tav tm="100000">
                                          <p:val>
                                            <p:strVal val="#ppt_x"/>
                                          </p:val>
                                        </p:tav>
                                      </p:tavLst>
                                    </p:anim>
                                    <p:anim calcmode="lin" valueType="num">
                                      <p:cBhvr>
                                        <p:cTn id="104" dur="500" fill="hold"/>
                                        <p:tgtEl>
                                          <p:spTgt spid="112"/>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114"/>
                                        </p:tgtEl>
                                        <p:attrNameLst>
                                          <p:attrName>style.visibility</p:attrName>
                                        </p:attrNameLst>
                                      </p:cBhvr>
                                      <p:to>
                                        <p:strVal val="visible"/>
                                      </p:to>
                                    </p:set>
                                    <p:animEffect transition="in" filter="fade">
                                      <p:cBhvr>
                                        <p:cTn id="107" dur="500"/>
                                        <p:tgtEl>
                                          <p:spTgt spid="114"/>
                                        </p:tgtEl>
                                      </p:cBhvr>
                                    </p:animEffect>
                                    <p:anim calcmode="lin" valueType="num">
                                      <p:cBhvr>
                                        <p:cTn id="108" dur="500" fill="hold"/>
                                        <p:tgtEl>
                                          <p:spTgt spid="114"/>
                                        </p:tgtEl>
                                        <p:attrNameLst>
                                          <p:attrName>ppt_x</p:attrName>
                                        </p:attrNameLst>
                                      </p:cBhvr>
                                      <p:tavLst>
                                        <p:tav tm="0">
                                          <p:val>
                                            <p:strVal val="#ppt_x"/>
                                          </p:val>
                                        </p:tav>
                                        <p:tav tm="100000">
                                          <p:val>
                                            <p:strVal val="#ppt_x"/>
                                          </p:val>
                                        </p:tav>
                                      </p:tavLst>
                                    </p:anim>
                                    <p:anim calcmode="lin" valueType="num">
                                      <p:cBhvr>
                                        <p:cTn id="109" dur="500" fill="hold"/>
                                        <p:tgtEl>
                                          <p:spTgt spid="114"/>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118"/>
                                        </p:tgtEl>
                                        <p:attrNameLst>
                                          <p:attrName>style.visibility</p:attrName>
                                        </p:attrNameLst>
                                      </p:cBhvr>
                                      <p:to>
                                        <p:strVal val="visible"/>
                                      </p:to>
                                    </p:set>
                                    <p:animEffect transition="in" filter="fade">
                                      <p:cBhvr>
                                        <p:cTn id="112" dur="500"/>
                                        <p:tgtEl>
                                          <p:spTgt spid="118"/>
                                        </p:tgtEl>
                                      </p:cBhvr>
                                    </p:animEffect>
                                    <p:anim calcmode="lin" valueType="num">
                                      <p:cBhvr>
                                        <p:cTn id="113" dur="500" fill="hold"/>
                                        <p:tgtEl>
                                          <p:spTgt spid="118"/>
                                        </p:tgtEl>
                                        <p:attrNameLst>
                                          <p:attrName>ppt_x</p:attrName>
                                        </p:attrNameLst>
                                      </p:cBhvr>
                                      <p:tavLst>
                                        <p:tav tm="0">
                                          <p:val>
                                            <p:strVal val="#ppt_x"/>
                                          </p:val>
                                        </p:tav>
                                        <p:tav tm="100000">
                                          <p:val>
                                            <p:strVal val="#ppt_x"/>
                                          </p:val>
                                        </p:tav>
                                      </p:tavLst>
                                    </p:anim>
                                    <p:anim calcmode="lin" valueType="num">
                                      <p:cBhvr>
                                        <p:cTn id="114" dur="500" fill="hold"/>
                                        <p:tgtEl>
                                          <p:spTgt spid="11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19"/>
                                        </p:tgtEl>
                                        <p:attrNameLst>
                                          <p:attrName>style.visibility</p:attrName>
                                        </p:attrNameLst>
                                      </p:cBhvr>
                                      <p:to>
                                        <p:strVal val="visible"/>
                                      </p:to>
                                    </p:set>
                                    <p:animEffect transition="in" filter="fade">
                                      <p:cBhvr>
                                        <p:cTn id="117" dur="500"/>
                                        <p:tgtEl>
                                          <p:spTgt spid="119"/>
                                        </p:tgtEl>
                                      </p:cBhvr>
                                    </p:animEffect>
                                    <p:anim calcmode="lin" valueType="num">
                                      <p:cBhvr>
                                        <p:cTn id="118" dur="500" fill="hold"/>
                                        <p:tgtEl>
                                          <p:spTgt spid="119"/>
                                        </p:tgtEl>
                                        <p:attrNameLst>
                                          <p:attrName>ppt_x</p:attrName>
                                        </p:attrNameLst>
                                      </p:cBhvr>
                                      <p:tavLst>
                                        <p:tav tm="0">
                                          <p:val>
                                            <p:strVal val="#ppt_x"/>
                                          </p:val>
                                        </p:tav>
                                        <p:tav tm="100000">
                                          <p:val>
                                            <p:strVal val="#ppt_x"/>
                                          </p:val>
                                        </p:tav>
                                      </p:tavLst>
                                    </p:anim>
                                    <p:anim calcmode="lin" valueType="num">
                                      <p:cBhvr>
                                        <p:cTn id="119" dur="500" fill="hold"/>
                                        <p:tgtEl>
                                          <p:spTgt spid="11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120"/>
                                        </p:tgtEl>
                                        <p:attrNameLst>
                                          <p:attrName>style.visibility</p:attrName>
                                        </p:attrNameLst>
                                      </p:cBhvr>
                                      <p:to>
                                        <p:strVal val="visible"/>
                                      </p:to>
                                    </p:set>
                                    <p:animEffect transition="in" filter="fade">
                                      <p:cBhvr>
                                        <p:cTn id="122" dur="500"/>
                                        <p:tgtEl>
                                          <p:spTgt spid="120"/>
                                        </p:tgtEl>
                                      </p:cBhvr>
                                    </p:animEffect>
                                    <p:anim calcmode="lin" valueType="num">
                                      <p:cBhvr>
                                        <p:cTn id="123" dur="500" fill="hold"/>
                                        <p:tgtEl>
                                          <p:spTgt spid="120"/>
                                        </p:tgtEl>
                                        <p:attrNameLst>
                                          <p:attrName>ppt_x</p:attrName>
                                        </p:attrNameLst>
                                      </p:cBhvr>
                                      <p:tavLst>
                                        <p:tav tm="0">
                                          <p:val>
                                            <p:strVal val="#ppt_x"/>
                                          </p:val>
                                        </p:tav>
                                        <p:tav tm="100000">
                                          <p:val>
                                            <p:strVal val="#ppt_x"/>
                                          </p:val>
                                        </p:tav>
                                      </p:tavLst>
                                    </p:anim>
                                    <p:anim calcmode="lin" valueType="num">
                                      <p:cBhvr>
                                        <p:cTn id="124" dur="500" fill="hold"/>
                                        <p:tgtEl>
                                          <p:spTgt spid="120"/>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122"/>
                                        </p:tgtEl>
                                        <p:attrNameLst>
                                          <p:attrName>style.visibility</p:attrName>
                                        </p:attrNameLst>
                                      </p:cBhvr>
                                      <p:to>
                                        <p:strVal val="visible"/>
                                      </p:to>
                                    </p:set>
                                    <p:animEffect transition="in" filter="fade">
                                      <p:cBhvr>
                                        <p:cTn id="127" dur="500"/>
                                        <p:tgtEl>
                                          <p:spTgt spid="122"/>
                                        </p:tgtEl>
                                      </p:cBhvr>
                                    </p:animEffect>
                                    <p:anim calcmode="lin" valueType="num">
                                      <p:cBhvr>
                                        <p:cTn id="128" dur="500" fill="hold"/>
                                        <p:tgtEl>
                                          <p:spTgt spid="122"/>
                                        </p:tgtEl>
                                        <p:attrNameLst>
                                          <p:attrName>ppt_x</p:attrName>
                                        </p:attrNameLst>
                                      </p:cBhvr>
                                      <p:tavLst>
                                        <p:tav tm="0">
                                          <p:val>
                                            <p:strVal val="#ppt_x"/>
                                          </p:val>
                                        </p:tav>
                                        <p:tav tm="100000">
                                          <p:val>
                                            <p:strVal val="#ppt_x"/>
                                          </p:val>
                                        </p:tav>
                                      </p:tavLst>
                                    </p:anim>
                                    <p:anim calcmode="lin" valueType="num">
                                      <p:cBhvr>
                                        <p:cTn id="129" dur="500" fill="hold"/>
                                        <p:tgtEl>
                                          <p:spTgt spid="122"/>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124"/>
                                        </p:tgtEl>
                                        <p:attrNameLst>
                                          <p:attrName>style.visibility</p:attrName>
                                        </p:attrNameLst>
                                      </p:cBhvr>
                                      <p:to>
                                        <p:strVal val="visible"/>
                                      </p:to>
                                    </p:set>
                                    <p:animEffect transition="in" filter="fade">
                                      <p:cBhvr>
                                        <p:cTn id="132" dur="500"/>
                                        <p:tgtEl>
                                          <p:spTgt spid="124"/>
                                        </p:tgtEl>
                                      </p:cBhvr>
                                    </p:animEffect>
                                    <p:anim calcmode="lin" valueType="num">
                                      <p:cBhvr>
                                        <p:cTn id="133" dur="500" fill="hold"/>
                                        <p:tgtEl>
                                          <p:spTgt spid="124"/>
                                        </p:tgtEl>
                                        <p:attrNameLst>
                                          <p:attrName>ppt_x</p:attrName>
                                        </p:attrNameLst>
                                      </p:cBhvr>
                                      <p:tavLst>
                                        <p:tav tm="0">
                                          <p:val>
                                            <p:strVal val="#ppt_x"/>
                                          </p:val>
                                        </p:tav>
                                        <p:tav tm="100000">
                                          <p:val>
                                            <p:strVal val="#ppt_x"/>
                                          </p:val>
                                        </p:tav>
                                      </p:tavLst>
                                    </p:anim>
                                    <p:anim calcmode="lin" valueType="num">
                                      <p:cBhvr>
                                        <p:cTn id="134" dur="500" fill="hold"/>
                                        <p:tgtEl>
                                          <p:spTgt spid="124"/>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126"/>
                                        </p:tgtEl>
                                        <p:attrNameLst>
                                          <p:attrName>style.visibility</p:attrName>
                                        </p:attrNameLst>
                                      </p:cBhvr>
                                      <p:to>
                                        <p:strVal val="visible"/>
                                      </p:to>
                                    </p:set>
                                    <p:animEffect transition="in" filter="fade">
                                      <p:cBhvr>
                                        <p:cTn id="137" dur="500"/>
                                        <p:tgtEl>
                                          <p:spTgt spid="126"/>
                                        </p:tgtEl>
                                      </p:cBhvr>
                                    </p:animEffect>
                                    <p:anim calcmode="lin" valueType="num">
                                      <p:cBhvr>
                                        <p:cTn id="138" dur="500" fill="hold"/>
                                        <p:tgtEl>
                                          <p:spTgt spid="126"/>
                                        </p:tgtEl>
                                        <p:attrNameLst>
                                          <p:attrName>ppt_x</p:attrName>
                                        </p:attrNameLst>
                                      </p:cBhvr>
                                      <p:tavLst>
                                        <p:tav tm="0">
                                          <p:val>
                                            <p:strVal val="#ppt_x"/>
                                          </p:val>
                                        </p:tav>
                                        <p:tav tm="100000">
                                          <p:val>
                                            <p:strVal val="#ppt_x"/>
                                          </p:val>
                                        </p:tav>
                                      </p:tavLst>
                                    </p:anim>
                                    <p:anim calcmode="lin" valueType="num">
                                      <p:cBhvr>
                                        <p:cTn id="139" dur="500" fill="hold"/>
                                        <p:tgtEl>
                                          <p:spTgt spid="126"/>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130"/>
                                        </p:tgtEl>
                                        <p:attrNameLst>
                                          <p:attrName>style.visibility</p:attrName>
                                        </p:attrNameLst>
                                      </p:cBhvr>
                                      <p:to>
                                        <p:strVal val="visible"/>
                                      </p:to>
                                    </p:set>
                                    <p:animEffect transition="in" filter="fade">
                                      <p:cBhvr>
                                        <p:cTn id="142" dur="500"/>
                                        <p:tgtEl>
                                          <p:spTgt spid="130"/>
                                        </p:tgtEl>
                                      </p:cBhvr>
                                    </p:animEffect>
                                    <p:anim calcmode="lin" valueType="num">
                                      <p:cBhvr>
                                        <p:cTn id="143" dur="500" fill="hold"/>
                                        <p:tgtEl>
                                          <p:spTgt spid="130"/>
                                        </p:tgtEl>
                                        <p:attrNameLst>
                                          <p:attrName>ppt_x</p:attrName>
                                        </p:attrNameLst>
                                      </p:cBhvr>
                                      <p:tavLst>
                                        <p:tav tm="0">
                                          <p:val>
                                            <p:strVal val="#ppt_x"/>
                                          </p:val>
                                        </p:tav>
                                        <p:tav tm="100000">
                                          <p:val>
                                            <p:strVal val="#ppt_x"/>
                                          </p:val>
                                        </p:tav>
                                      </p:tavLst>
                                    </p:anim>
                                    <p:anim calcmode="lin" valueType="num">
                                      <p:cBhvr>
                                        <p:cTn id="144" dur="500" fill="hold"/>
                                        <p:tgtEl>
                                          <p:spTgt spid="130"/>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132"/>
                                        </p:tgtEl>
                                        <p:attrNameLst>
                                          <p:attrName>style.visibility</p:attrName>
                                        </p:attrNameLst>
                                      </p:cBhvr>
                                      <p:to>
                                        <p:strVal val="visible"/>
                                      </p:to>
                                    </p:set>
                                    <p:animEffect transition="in" filter="fade">
                                      <p:cBhvr>
                                        <p:cTn id="147" dur="500"/>
                                        <p:tgtEl>
                                          <p:spTgt spid="132"/>
                                        </p:tgtEl>
                                      </p:cBhvr>
                                    </p:animEffect>
                                    <p:anim calcmode="lin" valueType="num">
                                      <p:cBhvr>
                                        <p:cTn id="148" dur="500" fill="hold"/>
                                        <p:tgtEl>
                                          <p:spTgt spid="132"/>
                                        </p:tgtEl>
                                        <p:attrNameLst>
                                          <p:attrName>ppt_x</p:attrName>
                                        </p:attrNameLst>
                                      </p:cBhvr>
                                      <p:tavLst>
                                        <p:tav tm="0">
                                          <p:val>
                                            <p:strVal val="#ppt_x"/>
                                          </p:val>
                                        </p:tav>
                                        <p:tav tm="100000">
                                          <p:val>
                                            <p:strVal val="#ppt_x"/>
                                          </p:val>
                                        </p:tav>
                                      </p:tavLst>
                                    </p:anim>
                                    <p:anim calcmode="lin" valueType="num">
                                      <p:cBhvr>
                                        <p:cTn id="149" dur="500" fill="hold"/>
                                        <p:tgtEl>
                                          <p:spTgt spid="132"/>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134"/>
                                        </p:tgtEl>
                                        <p:attrNameLst>
                                          <p:attrName>style.visibility</p:attrName>
                                        </p:attrNameLst>
                                      </p:cBhvr>
                                      <p:to>
                                        <p:strVal val="visible"/>
                                      </p:to>
                                    </p:set>
                                    <p:animEffect transition="in" filter="fade">
                                      <p:cBhvr>
                                        <p:cTn id="152" dur="500"/>
                                        <p:tgtEl>
                                          <p:spTgt spid="134"/>
                                        </p:tgtEl>
                                      </p:cBhvr>
                                    </p:animEffect>
                                    <p:anim calcmode="lin" valueType="num">
                                      <p:cBhvr>
                                        <p:cTn id="153" dur="500" fill="hold"/>
                                        <p:tgtEl>
                                          <p:spTgt spid="134"/>
                                        </p:tgtEl>
                                        <p:attrNameLst>
                                          <p:attrName>ppt_x</p:attrName>
                                        </p:attrNameLst>
                                      </p:cBhvr>
                                      <p:tavLst>
                                        <p:tav tm="0">
                                          <p:val>
                                            <p:strVal val="#ppt_x"/>
                                          </p:val>
                                        </p:tav>
                                        <p:tav tm="100000">
                                          <p:val>
                                            <p:strVal val="#ppt_x"/>
                                          </p:val>
                                        </p:tav>
                                      </p:tavLst>
                                    </p:anim>
                                    <p:anim calcmode="lin" valueType="num">
                                      <p:cBhvr>
                                        <p:cTn id="154" dur="500" fill="hold"/>
                                        <p:tgtEl>
                                          <p:spTgt spid="134"/>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animEffect transition="in" filter="fade">
                                      <p:cBhvr>
                                        <p:cTn id="157" dur="500"/>
                                        <p:tgtEl>
                                          <p:spTgt spid="108"/>
                                        </p:tgtEl>
                                      </p:cBhvr>
                                    </p:animEffect>
                                    <p:anim calcmode="lin" valueType="num">
                                      <p:cBhvr>
                                        <p:cTn id="158" dur="500" fill="hold"/>
                                        <p:tgtEl>
                                          <p:spTgt spid="108"/>
                                        </p:tgtEl>
                                        <p:attrNameLst>
                                          <p:attrName>ppt_x</p:attrName>
                                        </p:attrNameLst>
                                      </p:cBhvr>
                                      <p:tavLst>
                                        <p:tav tm="0">
                                          <p:val>
                                            <p:strVal val="#ppt_x"/>
                                          </p:val>
                                        </p:tav>
                                        <p:tav tm="100000">
                                          <p:val>
                                            <p:strVal val="#ppt_x"/>
                                          </p:val>
                                        </p:tav>
                                      </p:tavLst>
                                    </p:anim>
                                    <p:anim calcmode="lin" valueType="num">
                                      <p:cBhvr>
                                        <p:cTn id="159" dur="500" fill="hold"/>
                                        <p:tgtEl>
                                          <p:spTgt spid="108"/>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139"/>
                                        </p:tgtEl>
                                        <p:attrNameLst>
                                          <p:attrName>style.visibility</p:attrName>
                                        </p:attrNameLst>
                                      </p:cBhvr>
                                      <p:to>
                                        <p:strVal val="visible"/>
                                      </p:to>
                                    </p:set>
                                    <p:animEffect transition="in" filter="fade">
                                      <p:cBhvr>
                                        <p:cTn id="162" dur="500"/>
                                        <p:tgtEl>
                                          <p:spTgt spid="139"/>
                                        </p:tgtEl>
                                      </p:cBhvr>
                                    </p:animEffect>
                                    <p:anim calcmode="lin" valueType="num">
                                      <p:cBhvr>
                                        <p:cTn id="163" dur="500" fill="hold"/>
                                        <p:tgtEl>
                                          <p:spTgt spid="139"/>
                                        </p:tgtEl>
                                        <p:attrNameLst>
                                          <p:attrName>ppt_x</p:attrName>
                                        </p:attrNameLst>
                                      </p:cBhvr>
                                      <p:tavLst>
                                        <p:tav tm="0">
                                          <p:val>
                                            <p:strVal val="#ppt_x"/>
                                          </p:val>
                                        </p:tav>
                                        <p:tav tm="100000">
                                          <p:val>
                                            <p:strVal val="#ppt_x"/>
                                          </p:val>
                                        </p:tav>
                                      </p:tavLst>
                                    </p:anim>
                                    <p:anim calcmode="lin" valueType="num">
                                      <p:cBhvr>
                                        <p:cTn id="164" dur="500" fill="hold"/>
                                        <p:tgtEl>
                                          <p:spTgt spid="139"/>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141"/>
                                        </p:tgtEl>
                                        <p:attrNameLst>
                                          <p:attrName>style.visibility</p:attrName>
                                        </p:attrNameLst>
                                      </p:cBhvr>
                                      <p:to>
                                        <p:strVal val="visible"/>
                                      </p:to>
                                    </p:set>
                                    <p:animEffect transition="in" filter="fade">
                                      <p:cBhvr>
                                        <p:cTn id="167" dur="500"/>
                                        <p:tgtEl>
                                          <p:spTgt spid="141"/>
                                        </p:tgtEl>
                                      </p:cBhvr>
                                    </p:animEffect>
                                    <p:anim calcmode="lin" valueType="num">
                                      <p:cBhvr>
                                        <p:cTn id="168" dur="500" fill="hold"/>
                                        <p:tgtEl>
                                          <p:spTgt spid="141"/>
                                        </p:tgtEl>
                                        <p:attrNameLst>
                                          <p:attrName>ppt_x</p:attrName>
                                        </p:attrNameLst>
                                      </p:cBhvr>
                                      <p:tavLst>
                                        <p:tav tm="0">
                                          <p:val>
                                            <p:strVal val="#ppt_x"/>
                                          </p:val>
                                        </p:tav>
                                        <p:tav tm="100000">
                                          <p:val>
                                            <p:strVal val="#ppt_x"/>
                                          </p:val>
                                        </p:tav>
                                      </p:tavLst>
                                    </p:anim>
                                    <p:anim calcmode="lin" valueType="num">
                                      <p:cBhvr>
                                        <p:cTn id="169" dur="500" fill="hold"/>
                                        <p:tgtEl>
                                          <p:spTgt spid="141"/>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143"/>
                                        </p:tgtEl>
                                        <p:attrNameLst>
                                          <p:attrName>style.visibility</p:attrName>
                                        </p:attrNameLst>
                                      </p:cBhvr>
                                      <p:to>
                                        <p:strVal val="visible"/>
                                      </p:to>
                                    </p:set>
                                    <p:animEffect transition="in" filter="fade">
                                      <p:cBhvr>
                                        <p:cTn id="172" dur="500"/>
                                        <p:tgtEl>
                                          <p:spTgt spid="143"/>
                                        </p:tgtEl>
                                      </p:cBhvr>
                                    </p:animEffect>
                                    <p:anim calcmode="lin" valueType="num">
                                      <p:cBhvr>
                                        <p:cTn id="173" dur="500" fill="hold"/>
                                        <p:tgtEl>
                                          <p:spTgt spid="143"/>
                                        </p:tgtEl>
                                        <p:attrNameLst>
                                          <p:attrName>ppt_x</p:attrName>
                                        </p:attrNameLst>
                                      </p:cBhvr>
                                      <p:tavLst>
                                        <p:tav tm="0">
                                          <p:val>
                                            <p:strVal val="#ppt_x"/>
                                          </p:val>
                                        </p:tav>
                                        <p:tav tm="100000">
                                          <p:val>
                                            <p:strVal val="#ppt_x"/>
                                          </p:val>
                                        </p:tav>
                                      </p:tavLst>
                                    </p:anim>
                                    <p:anim calcmode="lin" valueType="num">
                                      <p:cBhvr>
                                        <p:cTn id="174" dur="500" fill="hold"/>
                                        <p:tgtEl>
                                          <p:spTgt spid="143"/>
                                        </p:tgtEl>
                                        <p:attrNameLst>
                                          <p:attrName>ppt_y</p:attrName>
                                        </p:attrNameLst>
                                      </p:cBhvr>
                                      <p:tavLst>
                                        <p:tav tm="0">
                                          <p:val>
                                            <p:strVal val="#ppt_y+.1"/>
                                          </p:val>
                                        </p:tav>
                                        <p:tav tm="100000">
                                          <p:val>
                                            <p:strVal val="#ppt_y"/>
                                          </p:val>
                                        </p:tav>
                                      </p:tavLst>
                                    </p:anim>
                                  </p:childTnLst>
                                </p:cTn>
                              </p:par>
                              <p:par>
                                <p:cTn id="175" presetID="42" presetClass="entr" presetSubtype="0" fill="hold" nodeType="withEffect">
                                  <p:stCondLst>
                                    <p:cond delay="0"/>
                                  </p:stCondLst>
                                  <p:childTnLst>
                                    <p:set>
                                      <p:cBhvr>
                                        <p:cTn id="176" dur="1" fill="hold">
                                          <p:stCondLst>
                                            <p:cond delay="0"/>
                                          </p:stCondLst>
                                        </p:cTn>
                                        <p:tgtEl>
                                          <p:spTgt spid="145"/>
                                        </p:tgtEl>
                                        <p:attrNameLst>
                                          <p:attrName>style.visibility</p:attrName>
                                        </p:attrNameLst>
                                      </p:cBhvr>
                                      <p:to>
                                        <p:strVal val="visible"/>
                                      </p:to>
                                    </p:set>
                                    <p:animEffect transition="in" filter="fade">
                                      <p:cBhvr>
                                        <p:cTn id="177" dur="500"/>
                                        <p:tgtEl>
                                          <p:spTgt spid="145"/>
                                        </p:tgtEl>
                                      </p:cBhvr>
                                    </p:animEffect>
                                    <p:anim calcmode="lin" valueType="num">
                                      <p:cBhvr>
                                        <p:cTn id="178" dur="500" fill="hold"/>
                                        <p:tgtEl>
                                          <p:spTgt spid="145"/>
                                        </p:tgtEl>
                                        <p:attrNameLst>
                                          <p:attrName>ppt_x</p:attrName>
                                        </p:attrNameLst>
                                      </p:cBhvr>
                                      <p:tavLst>
                                        <p:tav tm="0">
                                          <p:val>
                                            <p:strVal val="#ppt_x"/>
                                          </p:val>
                                        </p:tav>
                                        <p:tav tm="100000">
                                          <p:val>
                                            <p:strVal val="#ppt_x"/>
                                          </p:val>
                                        </p:tav>
                                      </p:tavLst>
                                    </p:anim>
                                    <p:anim calcmode="lin" valueType="num">
                                      <p:cBhvr>
                                        <p:cTn id="179" dur="500" fill="hold"/>
                                        <p:tgtEl>
                                          <p:spTgt spid="145"/>
                                        </p:tgtEl>
                                        <p:attrNameLst>
                                          <p:attrName>ppt_y</p:attrName>
                                        </p:attrNameLst>
                                      </p:cBhvr>
                                      <p:tavLst>
                                        <p:tav tm="0">
                                          <p:val>
                                            <p:strVal val="#ppt_y+.1"/>
                                          </p:val>
                                        </p:tav>
                                        <p:tav tm="100000">
                                          <p:val>
                                            <p:strVal val="#ppt_y"/>
                                          </p:val>
                                        </p:tav>
                                      </p:tavLst>
                                    </p:anim>
                                  </p:childTnLst>
                                </p:cTn>
                              </p:par>
                              <p:par>
                                <p:cTn id="180" presetID="42" presetClass="entr" presetSubtype="0" fill="hold" nodeType="withEffect">
                                  <p:stCondLst>
                                    <p:cond delay="0"/>
                                  </p:stCondLst>
                                  <p:childTnLst>
                                    <p:set>
                                      <p:cBhvr>
                                        <p:cTn id="181" dur="1" fill="hold">
                                          <p:stCondLst>
                                            <p:cond delay="0"/>
                                          </p:stCondLst>
                                        </p:cTn>
                                        <p:tgtEl>
                                          <p:spTgt spid="147"/>
                                        </p:tgtEl>
                                        <p:attrNameLst>
                                          <p:attrName>style.visibility</p:attrName>
                                        </p:attrNameLst>
                                      </p:cBhvr>
                                      <p:to>
                                        <p:strVal val="visible"/>
                                      </p:to>
                                    </p:set>
                                    <p:animEffect transition="in" filter="fade">
                                      <p:cBhvr>
                                        <p:cTn id="182" dur="500"/>
                                        <p:tgtEl>
                                          <p:spTgt spid="147"/>
                                        </p:tgtEl>
                                      </p:cBhvr>
                                    </p:animEffect>
                                    <p:anim calcmode="lin" valueType="num">
                                      <p:cBhvr>
                                        <p:cTn id="183" dur="500" fill="hold"/>
                                        <p:tgtEl>
                                          <p:spTgt spid="147"/>
                                        </p:tgtEl>
                                        <p:attrNameLst>
                                          <p:attrName>ppt_x</p:attrName>
                                        </p:attrNameLst>
                                      </p:cBhvr>
                                      <p:tavLst>
                                        <p:tav tm="0">
                                          <p:val>
                                            <p:strVal val="#ppt_x"/>
                                          </p:val>
                                        </p:tav>
                                        <p:tav tm="100000">
                                          <p:val>
                                            <p:strVal val="#ppt_x"/>
                                          </p:val>
                                        </p:tav>
                                      </p:tavLst>
                                    </p:anim>
                                    <p:anim calcmode="lin" valueType="num">
                                      <p:cBhvr>
                                        <p:cTn id="184" dur="500" fill="hold"/>
                                        <p:tgtEl>
                                          <p:spTgt spid="147"/>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149"/>
                                        </p:tgtEl>
                                        <p:attrNameLst>
                                          <p:attrName>style.visibility</p:attrName>
                                        </p:attrNameLst>
                                      </p:cBhvr>
                                      <p:to>
                                        <p:strVal val="visible"/>
                                      </p:to>
                                    </p:set>
                                    <p:animEffect transition="in" filter="fade">
                                      <p:cBhvr>
                                        <p:cTn id="187" dur="500"/>
                                        <p:tgtEl>
                                          <p:spTgt spid="149"/>
                                        </p:tgtEl>
                                      </p:cBhvr>
                                    </p:animEffect>
                                    <p:anim calcmode="lin" valueType="num">
                                      <p:cBhvr>
                                        <p:cTn id="188" dur="500" fill="hold"/>
                                        <p:tgtEl>
                                          <p:spTgt spid="149"/>
                                        </p:tgtEl>
                                        <p:attrNameLst>
                                          <p:attrName>ppt_x</p:attrName>
                                        </p:attrNameLst>
                                      </p:cBhvr>
                                      <p:tavLst>
                                        <p:tav tm="0">
                                          <p:val>
                                            <p:strVal val="#ppt_x"/>
                                          </p:val>
                                        </p:tav>
                                        <p:tav tm="100000">
                                          <p:val>
                                            <p:strVal val="#ppt_x"/>
                                          </p:val>
                                        </p:tav>
                                      </p:tavLst>
                                    </p:anim>
                                    <p:anim calcmode="lin" valueType="num">
                                      <p:cBhvr>
                                        <p:cTn id="189" dur="500" fill="hold"/>
                                        <p:tgtEl>
                                          <p:spTgt spid="149"/>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0"/>
                                        </p:tgtEl>
                                        <p:attrNameLst>
                                          <p:attrName>style.visibility</p:attrName>
                                        </p:attrNameLst>
                                      </p:cBhvr>
                                      <p:to>
                                        <p:strVal val="visible"/>
                                      </p:to>
                                    </p:set>
                                    <p:animEffect transition="in" filter="fade">
                                      <p:cBhvr>
                                        <p:cTn id="192" dur="500"/>
                                        <p:tgtEl>
                                          <p:spTgt spid="90"/>
                                        </p:tgtEl>
                                      </p:cBhvr>
                                    </p:animEffect>
                                    <p:anim calcmode="lin" valueType="num">
                                      <p:cBhvr>
                                        <p:cTn id="193" dur="500" fill="hold"/>
                                        <p:tgtEl>
                                          <p:spTgt spid="90"/>
                                        </p:tgtEl>
                                        <p:attrNameLst>
                                          <p:attrName>ppt_x</p:attrName>
                                        </p:attrNameLst>
                                      </p:cBhvr>
                                      <p:tavLst>
                                        <p:tav tm="0">
                                          <p:val>
                                            <p:strVal val="#ppt_x"/>
                                          </p:val>
                                        </p:tav>
                                        <p:tav tm="100000">
                                          <p:val>
                                            <p:strVal val="#ppt_x"/>
                                          </p:val>
                                        </p:tav>
                                      </p:tavLst>
                                    </p:anim>
                                    <p:anim calcmode="lin" valueType="num">
                                      <p:cBhvr>
                                        <p:cTn id="194" dur="500" fill="hold"/>
                                        <p:tgtEl>
                                          <p:spTgt spid="90"/>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189"/>
                                        </p:tgtEl>
                                        <p:attrNameLst>
                                          <p:attrName>style.visibility</p:attrName>
                                        </p:attrNameLst>
                                      </p:cBhvr>
                                      <p:to>
                                        <p:strVal val="visible"/>
                                      </p:to>
                                    </p:set>
                                    <p:animEffect transition="in" filter="fade">
                                      <p:cBhvr>
                                        <p:cTn id="197" dur="500"/>
                                        <p:tgtEl>
                                          <p:spTgt spid="189"/>
                                        </p:tgtEl>
                                      </p:cBhvr>
                                    </p:animEffect>
                                    <p:anim calcmode="lin" valueType="num">
                                      <p:cBhvr>
                                        <p:cTn id="198" dur="500" fill="hold"/>
                                        <p:tgtEl>
                                          <p:spTgt spid="189"/>
                                        </p:tgtEl>
                                        <p:attrNameLst>
                                          <p:attrName>ppt_x</p:attrName>
                                        </p:attrNameLst>
                                      </p:cBhvr>
                                      <p:tavLst>
                                        <p:tav tm="0">
                                          <p:val>
                                            <p:strVal val="#ppt_x"/>
                                          </p:val>
                                        </p:tav>
                                        <p:tav tm="100000">
                                          <p:val>
                                            <p:strVal val="#ppt_x"/>
                                          </p:val>
                                        </p:tav>
                                      </p:tavLst>
                                    </p:anim>
                                    <p:anim calcmode="lin" valueType="num">
                                      <p:cBhvr>
                                        <p:cTn id="199" dur="500" fill="hold"/>
                                        <p:tgtEl>
                                          <p:spTgt spid="189"/>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190"/>
                                        </p:tgtEl>
                                        <p:attrNameLst>
                                          <p:attrName>style.visibility</p:attrName>
                                        </p:attrNameLst>
                                      </p:cBhvr>
                                      <p:to>
                                        <p:strVal val="visible"/>
                                      </p:to>
                                    </p:set>
                                    <p:animEffect transition="in" filter="fade">
                                      <p:cBhvr>
                                        <p:cTn id="202" dur="500"/>
                                        <p:tgtEl>
                                          <p:spTgt spid="190"/>
                                        </p:tgtEl>
                                      </p:cBhvr>
                                    </p:animEffect>
                                    <p:anim calcmode="lin" valueType="num">
                                      <p:cBhvr>
                                        <p:cTn id="203" dur="500" fill="hold"/>
                                        <p:tgtEl>
                                          <p:spTgt spid="190"/>
                                        </p:tgtEl>
                                        <p:attrNameLst>
                                          <p:attrName>ppt_x</p:attrName>
                                        </p:attrNameLst>
                                      </p:cBhvr>
                                      <p:tavLst>
                                        <p:tav tm="0">
                                          <p:val>
                                            <p:strVal val="#ppt_x"/>
                                          </p:val>
                                        </p:tav>
                                        <p:tav tm="100000">
                                          <p:val>
                                            <p:strVal val="#ppt_x"/>
                                          </p:val>
                                        </p:tav>
                                      </p:tavLst>
                                    </p:anim>
                                    <p:anim calcmode="lin" valueType="num">
                                      <p:cBhvr>
                                        <p:cTn id="204" dur="500" fill="hold"/>
                                        <p:tgtEl>
                                          <p:spTgt spid="190"/>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91"/>
                                        </p:tgtEl>
                                        <p:attrNameLst>
                                          <p:attrName>style.visibility</p:attrName>
                                        </p:attrNameLst>
                                      </p:cBhvr>
                                      <p:to>
                                        <p:strVal val="visible"/>
                                      </p:to>
                                    </p:set>
                                    <p:animEffect transition="in" filter="fade">
                                      <p:cBhvr>
                                        <p:cTn id="207" dur="500"/>
                                        <p:tgtEl>
                                          <p:spTgt spid="191"/>
                                        </p:tgtEl>
                                      </p:cBhvr>
                                    </p:animEffect>
                                    <p:anim calcmode="lin" valueType="num">
                                      <p:cBhvr>
                                        <p:cTn id="208" dur="500" fill="hold"/>
                                        <p:tgtEl>
                                          <p:spTgt spid="191"/>
                                        </p:tgtEl>
                                        <p:attrNameLst>
                                          <p:attrName>ppt_x</p:attrName>
                                        </p:attrNameLst>
                                      </p:cBhvr>
                                      <p:tavLst>
                                        <p:tav tm="0">
                                          <p:val>
                                            <p:strVal val="#ppt_x"/>
                                          </p:val>
                                        </p:tav>
                                        <p:tav tm="100000">
                                          <p:val>
                                            <p:strVal val="#ppt_x"/>
                                          </p:val>
                                        </p:tav>
                                      </p:tavLst>
                                    </p:anim>
                                    <p:anim calcmode="lin" valueType="num">
                                      <p:cBhvr>
                                        <p:cTn id="209" dur="500" fill="hold"/>
                                        <p:tgtEl>
                                          <p:spTgt spid="191"/>
                                        </p:tgtEl>
                                        <p:attrNameLst>
                                          <p:attrName>ppt_y</p:attrName>
                                        </p:attrNameLst>
                                      </p:cBhvr>
                                      <p:tavLst>
                                        <p:tav tm="0">
                                          <p:val>
                                            <p:strVal val="#ppt_y+.1"/>
                                          </p:val>
                                        </p:tav>
                                        <p:tav tm="100000">
                                          <p:val>
                                            <p:strVal val="#ppt_y"/>
                                          </p:val>
                                        </p:tav>
                                      </p:tavLst>
                                    </p:anim>
                                  </p:childTnLst>
                                </p:cTn>
                              </p:par>
                            </p:childTnLst>
                          </p:cTn>
                        </p:par>
                        <p:par>
                          <p:cTn id="210" fill="hold">
                            <p:stCondLst>
                              <p:cond delay="500"/>
                            </p:stCondLst>
                            <p:childTnLst>
                              <p:par>
                                <p:cTn id="211" presetID="31" presetClass="entr" presetSubtype="0" fill="hold" grpId="0" nodeType="afterEffect">
                                  <p:stCondLst>
                                    <p:cond delay="0"/>
                                  </p:stCondLst>
                                  <p:childTnLst>
                                    <p:set>
                                      <p:cBhvr>
                                        <p:cTn id="212" dur="1" fill="hold">
                                          <p:stCondLst>
                                            <p:cond delay="0"/>
                                          </p:stCondLst>
                                        </p:cTn>
                                        <p:tgtEl>
                                          <p:spTgt spid="174"/>
                                        </p:tgtEl>
                                        <p:attrNameLst>
                                          <p:attrName>style.visibility</p:attrName>
                                        </p:attrNameLst>
                                      </p:cBhvr>
                                      <p:to>
                                        <p:strVal val="visible"/>
                                      </p:to>
                                    </p:set>
                                    <p:anim calcmode="lin" valueType="num">
                                      <p:cBhvr>
                                        <p:cTn id="213" dur="500" fill="hold"/>
                                        <p:tgtEl>
                                          <p:spTgt spid="174"/>
                                        </p:tgtEl>
                                        <p:attrNameLst>
                                          <p:attrName>ppt_w</p:attrName>
                                        </p:attrNameLst>
                                      </p:cBhvr>
                                      <p:tavLst>
                                        <p:tav tm="0">
                                          <p:val>
                                            <p:fltVal val="0"/>
                                          </p:val>
                                        </p:tav>
                                        <p:tav tm="100000">
                                          <p:val>
                                            <p:strVal val="#ppt_w"/>
                                          </p:val>
                                        </p:tav>
                                      </p:tavLst>
                                    </p:anim>
                                    <p:anim calcmode="lin" valueType="num">
                                      <p:cBhvr>
                                        <p:cTn id="214" dur="500" fill="hold"/>
                                        <p:tgtEl>
                                          <p:spTgt spid="174"/>
                                        </p:tgtEl>
                                        <p:attrNameLst>
                                          <p:attrName>ppt_h</p:attrName>
                                        </p:attrNameLst>
                                      </p:cBhvr>
                                      <p:tavLst>
                                        <p:tav tm="0">
                                          <p:val>
                                            <p:fltVal val="0"/>
                                          </p:val>
                                        </p:tav>
                                        <p:tav tm="100000">
                                          <p:val>
                                            <p:strVal val="#ppt_h"/>
                                          </p:val>
                                        </p:tav>
                                      </p:tavLst>
                                    </p:anim>
                                    <p:anim calcmode="lin" valueType="num">
                                      <p:cBhvr>
                                        <p:cTn id="215" dur="500" fill="hold"/>
                                        <p:tgtEl>
                                          <p:spTgt spid="174"/>
                                        </p:tgtEl>
                                        <p:attrNameLst>
                                          <p:attrName>style.rotation</p:attrName>
                                        </p:attrNameLst>
                                      </p:cBhvr>
                                      <p:tavLst>
                                        <p:tav tm="0">
                                          <p:val>
                                            <p:fltVal val="90"/>
                                          </p:val>
                                        </p:tav>
                                        <p:tav tm="100000">
                                          <p:val>
                                            <p:fltVal val="0"/>
                                          </p:val>
                                        </p:tav>
                                      </p:tavLst>
                                    </p:anim>
                                    <p:animEffect transition="in" filter="fade">
                                      <p:cBhvr>
                                        <p:cTn id="216" dur="500"/>
                                        <p:tgtEl>
                                          <p:spTgt spid="174"/>
                                        </p:tgtEl>
                                      </p:cBhvr>
                                    </p:animEffect>
                                  </p:childTnLst>
                                </p:cTn>
                              </p:par>
                              <p:par>
                                <p:cTn id="217" presetID="31" presetClass="entr" presetSubtype="0" fill="hold" grpId="0" nodeType="withEffect">
                                  <p:stCondLst>
                                    <p:cond delay="0"/>
                                  </p:stCondLst>
                                  <p:childTnLst>
                                    <p:set>
                                      <p:cBhvr>
                                        <p:cTn id="218" dur="1" fill="hold">
                                          <p:stCondLst>
                                            <p:cond delay="0"/>
                                          </p:stCondLst>
                                        </p:cTn>
                                        <p:tgtEl>
                                          <p:spTgt spid="176"/>
                                        </p:tgtEl>
                                        <p:attrNameLst>
                                          <p:attrName>style.visibility</p:attrName>
                                        </p:attrNameLst>
                                      </p:cBhvr>
                                      <p:to>
                                        <p:strVal val="visible"/>
                                      </p:to>
                                    </p:set>
                                    <p:anim calcmode="lin" valueType="num">
                                      <p:cBhvr>
                                        <p:cTn id="219" dur="500" fill="hold"/>
                                        <p:tgtEl>
                                          <p:spTgt spid="176"/>
                                        </p:tgtEl>
                                        <p:attrNameLst>
                                          <p:attrName>ppt_w</p:attrName>
                                        </p:attrNameLst>
                                      </p:cBhvr>
                                      <p:tavLst>
                                        <p:tav tm="0">
                                          <p:val>
                                            <p:fltVal val="0"/>
                                          </p:val>
                                        </p:tav>
                                        <p:tav tm="100000">
                                          <p:val>
                                            <p:strVal val="#ppt_w"/>
                                          </p:val>
                                        </p:tav>
                                      </p:tavLst>
                                    </p:anim>
                                    <p:anim calcmode="lin" valueType="num">
                                      <p:cBhvr>
                                        <p:cTn id="220" dur="500" fill="hold"/>
                                        <p:tgtEl>
                                          <p:spTgt spid="176"/>
                                        </p:tgtEl>
                                        <p:attrNameLst>
                                          <p:attrName>ppt_h</p:attrName>
                                        </p:attrNameLst>
                                      </p:cBhvr>
                                      <p:tavLst>
                                        <p:tav tm="0">
                                          <p:val>
                                            <p:fltVal val="0"/>
                                          </p:val>
                                        </p:tav>
                                        <p:tav tm="100000">
                                          <p:val>
                                            <p:strVal val="#ppt_h"/>
                                          </p:val>
                                        </p:tav>
                                      </p:tavLst>
                                    </p:anim>
                                    <p:anim calcmode="lin" valueType="num">
                                      <p:cBhvr>
                                        <p:cTn id="221" dur="500" fill="hold"/>
                                        <p:tgtEl>
                                          <p:spTgt spid="176"/>
                                        </p:tgtEl>
                                        <p:attrNameLst>
                                          <p:attrName>style.rotation</p:attrName>
                                        </p:attrNameLst>
                                      </p:cBhvr>
                                      <p:tavLst>
                                        <p:tav tm="0">
                                          <p:val>
                                            <p:fltVal val="90"/>
                                          </p:val>
                                        </p:tav>
                                        <p:tav tm="100000">
                                          <p:val>
                                            <p:fltVal val="0"/>
                                          </p:val>
                                        </p:tav>
                                      </p:tavLst>
                                    </p:anim>
                                    <p:animEffect transition="in" filter="fade">
                                      <p:cBhvr>
                                        <p:cTn id="222" dur="500"/>
                                        <p:tgtEl>
                                          <p:spTgt spid="176"/>
                                        </p:tgtEl>
                                      </p:cBhvr>
                                    </p:animEffect>
                                  </p:childTnLst>
                                </p:cTn>
                              </p:par>
                            </p:childTnLst>
                          </p:cTn>
                        </p:par>
                      </p:childTnLst>
                    </p:cTn>
                  </p:par>
                  <p:par>
                    <p:cTn id="223" fill="hold">
                      <p:stCondLst>
                        <p:cond delay="indefinite"/>
                      </p:stCondLst>
                      <p:childTnLst>
                        <p:par>
                          <p:cTn id="224" fill="hold">
                            <p:stCondLst>
                              <p:cond delay="0"/>
                            </p:stCondLst>
                            <p:childTnLst>
                              <p:par>
                                <p:cTn id="225" presetID="63" presetClass="path" presetSubtype="0" accel="50000" decel="50000" fill="hold" grpId="1" nodeType="clickEffect">
                                  <p:stCondLst>
                                    <p:cond delay="0"/>
                                  </p:stCondLst>
                                  <p:childTnLst>
                                    <p:animMotion origin="layout" path="M 5E-6 4.07407E-6 L 0.4882 0.11574 " pathEditMode="relative" rAng="0" ptsTypes="AA">
                                      <p:cBhvr>
                                        <p:cTn id="226" dur="2000" fill="hold"/>
                                        <p:tgtEl>
                                          <p:spTgt spid="189"/>
                                        </p:tgtEl>
                                        <p:attrNameLst>
                                          <p:attrName>ppt_x</p:attrName>
                                          <p:attrName>ppt_y</p:attrName>
                                        </p:attrNameLst>
                                      </p:cBhvr>
                                      <p:rCtr x="24410" y="5787"/>
                                    </p:animMotion>
                                  </p:childTnLst>
                                </p:cTn>
                              </p:par>
                              <p:par>
                                <p:cTn id="227" presetID="63" presetClass="path" presetSubtype="0" accel="50000" decel="50000" fill="hold" grpId="1" nodeType="withEffect">
                                  <p:stCondLst>
                                    <p:cond delay="1000"/>
                                  </p:stCondLst>
                                  <p:childTnLst>
                                    <p:animMotion origin="layout" path="M 2.77778E-6 -3.33333E-6 L 0.48802 0.11621 " pathEditMode="relative" rAng="0" ptsTypes="AA">
                                      <p:cBhvr>
                                        <p:cTn id="228" dur="2000" fill="hold"/>
                                        <p:tgtEl>
                                          <p:spTgt spid="191"/>
                                        </p:tgtEl>
                                        <p:attrNameLst>
                                          <p:attrName>ppt_x</p:attrName>
                                          <p:attrName>ppt_y</p:attrName>
                                        </p:attrNameLst>
                                      </p:cBhvr>
                                      <p:rCtr x="24392" y="5810"/>
                                    </p:animMotion>
                                  </p:childTnLst>
                                </p:cTn>
                              </p:par>
                              <p:par>
                                <p:cTn id="229" presetID="63" presetClass="path" presetSubtype="0" accel="50000" decel="50000" fill="hold" grpId="1" nodeType="withEffect">
                                  <p:stCondLst>
                                    <p:cond delay="2000"/>
                                  </p:stCondLst>
                                  <p:childTnLst>
                                    <p:animMotion origin="layout" path="M 5.55112E-17 -2.96296E-6 L 0.48819 0.11667 " pathEditMode="relative" rAng="0" ptsTypes="AA">
                                      <p:cBhvr>
                                        <p:cTn id="230" dur="2000" fill="hold"/>
                                        <p:tgtEl>
                                          <p:spTgt spid="190"/>
                                        </p:tgtEl>
                                        <p:attrNameLst>
                                          <p:attrName>ppt_x</p:attrName>
                                          <p:attrName>ppt_y</p:attrName>
                                        </p:attrNameLst>
                                      </p:cBhvr>
                                      <p:rCtr x="24410" y="5833"/>
                                    </p:animMotion>
                                  </p:childTnLst>
                                </p:cTn>
                              </p:par>
                            </p:childTnLst>
                          </p:cTn>
                        </p:par>
                      </p:childTnLst>
                    </p:cTn>
                  </p:par>
                  <p:par>
                    <p:cTn id="231" fill="hold">
                      <p:stCondLst>
                        <p:cond delay="indefinite"/>
                      </p:stCondLst>
                      <p:childTnLst>
                        <p:par>
                          <p:cTn id="232" fill="hold">
                            <p:stCondLst>
                              <p:cond delay="0"/>
                            </p:stCondLst>
                            <p:childTnLst>
                              <p:par>
                                <p:cTn id="233" presetID="6" presetClass="entr" presetSubtype="32" fill="hold" grpId="0" nodeType="clickEffect">
                                  <p:stCondLst>
                                    <p:cond delay="0"/>
                                  </p:stCondLst>
                                  <p:childTnLst>
                                    <p:set>
                                      <p:cBhvr>
                                        <p:cTn id="234" dur="1" fill="hold">
                                          <p:stCondLst>
                                            <p:cond delay="0"/>
                                          </p:stCondLst>
                                        </p:cTn>
                                        <p:tgtEl>
                                          <p:spTgt spid="207"/>
                                        </p:tgtEl>
                                        <p:attrNameLst>
                                          <p:attrName>style.visibility</p:attrName>
                                        </p:attrNameLst>
                                      </p:cBhvr>
                                      <p:to>
                                        <p:strVal val="visible"/>
                                      </p:to>
                                    </p:set>
                                    <p:animEffect transition="in" filter="circle(out)">
                                      <p:cBhvr>
                                        <p:cTn id="235" dur="2000"/>
                                        <p:tgtEl>
                                          <p:spTgt spid="207"/>
                                        </p:tgtEl>
                                      </p:cBhvr>
                                    </p:animEffect>
                                  </p:childTnLst>
                                </p:cTn>
                              </p:par>
                              <p:par>
                                <p:cTn id="236" presetID="6" presetClass="entr" presetSubtype="32" fill="hold" grpId="0" nodeType="withEffect">
                                  <p:stCondLst>
                                    <p:cond delay="0"/>
                                  </p:stCondLst>
                                  <p:childTnLst>
                                    <p:set>
                                      <p:cBhvr>
                                        <p:cTn id="237" dur="1" fill="hold">
                                          <p:stCondLst>
                                            <p:cond delay="0"/>
                                          </p:stCondLst>
                                        </p:cTn>
                                        <p:tgtEl>
                                          <p:spTgt spid="203"/>
                                        </p:tgtEl>
                                        <p:attrNameLst>
                                          <p:attrName>style.visibility</p:attrName>
                                        </p:attrNameLst>
                                      </p:cBhvr>
                                      <p:to>
                                        <p:strVal val="visible"/>
                                      </p:to>
                                    </p:set>
                                    <p:animEffect transition="in" filter="circle(out)">
                                      <p:cBhvr>
                                        <p:cTn id="238" dur="2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p:bldP spid="96" grpId="0"/>
      <p:bldP spid="97" grpId="0"/>
      <p:bldP spid="98" grpId="0"/>
      <p:bldP spid="99" grpId="0"/>
      <p:bldP spid="119" grpId="0" animBg="1"/>
      <p:bldP spid="120" grpId="0" animBg="1"/>
      <p:bldP spid="108" grpId="0" animBg="1"/>
      <p:bldP spid="90" grpId="0" animBg="1"/>
      <p:bldP spid="174" grpId="0" animBg="1"/>
      <p:bldP spid="176" grpId="0" animBg="1"/>
      <p:bldP spid="189" grpId="0" animBg="1"/>
      <p:bldP spid="189" grpId="1" animBg="1"/>
      <p:bldP spid="190" grpId="0" animBg="1"/>
      <p:bldP spid="190" grpId="1" animBg="1"/>
      <p:bldP spid="191" grpId="0" animBg="1"/>
      <p:bldP spid="191" grpId="1" animBg="1"/>
      <p:bldP spid="203" grpId="0" animBg="1"/>
      <p:bldP spid="20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基本方針</a:t>
            </a:r>
            <a:endParaRPr kumimoji="1" lang="ja-JP" altLang="en-US" dirty="0"/>
          </a:p>
        </p:txBody>
      </p:sp>
      <p:sp>
        <p:nvSpPr>
          <p:cNvPr id="3" name="コンテンツ プレースホルダー 2"/>
          <p:cNvSpPr>
            <a:spLocks noGrp="1"/>
          </p:cNvSpPr>
          <p:nvPr>
            <p:ph idx="1"/>
          </p:nvPr>
        </p:nvSpPr>
        <p:spPr>
          <a:xfrm>
            <a:off x="457200" y="1500175"/>
            <a:ext cx="8229600" cy="2864929"/>
          </a:xfrm>
        </p:spPr>
        <p:txBody>
          <a:bodyPr>
            <a:normAutofit/>
          </a:bodyPr>
          <a:lstStyle/>
          <a:p>
            <a:r>
              <a:rPr kumimoji="1" lang="ja-JP" altLang="en-US" sz="2800" dirty="0" smtClean="0"/>
              <a:t>フェロモン更新に最良解のみを使用</a:t>
            </a:r>
            <a:endParaRPr kumimoji="1" lang="en-US" altLang="ja-JP" sz="2800" dirty="0" smtClean="0"/>
          </a:p>
          <a:p>
            <a:pPr lvl="1"/>
            <a:r>
              <a:rPr lang="ja-JP" altLang="en-US" sz="2400" dirty="0"/>
              <a:t>最良</a:t>
            </a:r>
            <a:r>
              <a:rPr lang="ja-JP" altLang="en-US" sz="2400" dirty="0" smtClean="0"/>
              <a:t>解中には低品質な部分も</a:t>
            </a:r>
            <a:r>
              <a:rPr lang="ja-JP" altLang="en-US" sz="2400" dirty="0"/>
              <a:t>存在</a:t>
            </a:r>
            <a:r>
              <a:rPr lang="ja-JP" altLang="en-US" sz="2400" dirty="0" smtClean="0"/>
              <a:t>する．</a:t>
            </a:r>
            <a:endParaRPr lang="en-US" altLang="ja-JP" sz="2400" dirty="0" smtClean="0"/>
          </a:p>
          <a:p>
            <a:pPr lvl="1"/>
            <a:r>
              <a:rPr kumimoji="1" lang="ja-JP" altLang="en-US" sz="2400" dirty="0" smtClean="0"/>
              <a:t>その後の探索に影響</a:t>
            </a:r>
            <a:endParaRPr kumimoji="1" lang="en-US" altLang="ja-JP" sz="2400" dirty="0" smtClean="0"/>
          </a:p>
          <a:p>
            <a:pPr lvl="1"/>
            <a:endParaRPr lang="en-US" altLang="ja-JP" sz="2400" dirty="0"/>
          </a:p>
          <a:p>
            <a:r>
              <a:rPr lang="ja-JP" altLang="en-US" sz="2800" dirty="0" smtClean="0"/>
              <a:t>“</a:t>
            </a:r>
            <a:r>
              <a:rPr lang="ja-JP" altLang="en-US" sz="2800" dirty="0" smtClean="0">
                <a:solidFill>
                  <a:srgbClr val="7030A0"/>
                </a:solidFill>
              </a:rPr>
              <a:t>ネガティブフェロモン</a:t>
            </a:r>
            <a:r>
              <a:rPr lang="ja-JP" altLang="en-US" sz="2800" dirty="0" smtClean="0"/>
              <a:t>”</a:t>
            </a:r>
            <a:r>
              <a:rPr kumimoji="1" lang="ja-JP" altLang="en-US" sz="2800" dirty="0" smtClean="0"/>
              <a:t>を生成</a:t>
            </a:r>
            <a:endParaRPr kumimoji="1" lang="en-US" altLang="ja-JP" sz="2800" dirty="0" smtClean="0"/>
          </a:p>
          <a:p>
            <a:pPr lvl="1"/>
            <a:r>
              <a:rPr kumimoji="1" lang="ja-JP" altLang="en-US" sz="2400" dirty="0" smtClean="0"/>
              <a:t>最悪解を用いて更新</a:t>
            </a:r>
            <a:endParaRPr lang="en-US" altLang="ja-JP" dirty="0" smtClean="0"/>
          </a:p>
        </p:txBody>
      </p:sp>
      <p:sp>
        <p:nvSpPr>
          <p:cNvPr id="6" name="円/楕円 5"/>
          <p:cNvSpPr/>
          <p:nvPr/>
        </p:nvSpPr>
        <p:spPr>
          <a:xfrm rot="4505542">
            <a:off x="5739816" y="5696939"/>
            <a:ext cx="432048" cy="6101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p:cNvSpPr/>
          <p:nvPr/>
        </p:nvSpPr>
        <p:spPr>
          <a:xfrm>
            <a:off x="5425455" y="5951561"/>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円/楕円 7"/>
          <p:cNvSpPr/>
          <p:nvPr/>
        </p:nvSpPr>
        <p:spPr>
          <a:xfrm rot="19818916">
            <a:off x="4837669" y="6193315"/>
            <a:ext cx="873790"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 name="直線コネクタ 8"/>
          <p:cNvCxnSpPr>
            <a:stCxn id="6" idx="1"/>
          </p:cNvCxnSpPr>
          <p:nvPr/>
        </p:nvCxnSpPr>
        <p:spPr>
          <a:xfrm flipV="1">
            <a:off x="6124991" y="5600763"/>
            <a:ext cx="334886" cy="198129"/>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flipV="1">
            <a:off x="6459877" y="5550704"/>
            <a:ext cx="288032" cy="50059"/>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a:stCxn id="6" idx="1"/>
          </p:cNvCxnSpPr>
          <p:nvPr/>
        </p:nvCxnSpPr>
        <p:spPr>
          <a:xfrm flipV="1">
            <a:off x="6124991" y="5600763"/>
            <a:ext cx="167443" cy="19812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p:cNvCxnSpPr/>
          <p:nvPr/>
        </p:nvCxnSpPr>
        <p:spPr>
          <a:xfrm flipV="1">
            <a:off x="6292434" y="5450193"/>
            <a:ext cx="311459" cy="150570"/>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p:cNvCxnSpPr>
            <a:stCxn id="7" idx="5"/>
          </p:cNvCxnSpPr>
          <p:nvPr/>
        </p:nvCxnSpPr>
        <p:spPr>
          <a:xfrm>
            <a:off x="5732768" y="6258874"/>
            <a:ext cx="392223" cy="132621"/>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V="1">
            <a:off x="6124991" y="6258874"/>
            <a:ext cx="323172" cy="132621"/>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a:stCxn id="7" idx="5"/>
          </p:cNvCxnSpPr>
          <p:nvPr/>
        </p:nvCxnSpPr>
        <p:spPr>
          <a:xfrm>
            <a:off x="5732768" y="6258874"/>
            <a:ext cx="392223" cy="30356"/>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p:nvPr/>
        </p:nvCxnSpPr>
        <p:spPr>
          <a:xfrm flipV="1">
            <a:off x="6122516" y="6205648"/>
            <a:ext cx="181214" cy="84576"/>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a:stCxn id="7" idx="5"/>
          </p:cNvCxnSpPr>
          <p:nvPr/>
        </p:nvCxnSpPr>
        <p:spPr>
          <a:xfrm>
            <a:off x="5732768" y="6258874"/>
            <a:ext cx="196111" cy="150465"/>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flipV="1">
            <a:off x="5928879" y="6334106"/>
            <a:ext cx="279833" cy="75233"/>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flipH="1">
            <a:off x="5605475" y="6289230"/>
            <a:ext cx="127293" cy="240637"/>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flipH="1">
            <a:off x="5425455" y="6529867"/>
            <a:ext cx="180020" cy="141754"/>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stCxn id="7" idx="5"/>
          </p:cNvCxnSpPr>
          <p:nvPr/>
        </p:nvCxnSpPr>
        <p:spPr>
          <a:xfrm>
            <a:off x="5732768" y="6258874"/>
            <a:ext cx="0" cy="270993"/>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H="1">
            <a:off x="5577139" y="6534137"/>
            <a:ext cx="155629" cy="141754"/>
          </a:xfrm>
          <a:prstGeom prst="line">
            <a:avLst/>
          </a:prstGeom>
        </p:spPr>
        <p:style>
          <a:lnRef idx="1">
            <a:schemeClr val="dk1"/>
          </a:lnRef>
          <a:fillRef idx="0">
            <a:schemeClr val="dk1"/>
          </a:fillRef>
          <a:effectRef idx="0">
            <a:schemeClr val="dk1"/>
          </a:effectRef>
          <a:fontRef idx="minor">
            <a:schemeClr val="tx1"/>
          </a:fontRef>
        </p:style>
      </p:cxnSp>
      <p:sp>
        <p:nvSpPr>
          <p:cNvPr id="23" name="円/楕円 22"/>
          <p:cNvSpPr/>
          <p:nvPr/>
        </p:nvSpPr>
        <p:spPr>
          <a:xfrm rot="18080286">
            <a:off x="3017791" y="5357588"/>
            <a:ext cx="432048" cy="6101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円/楕円 23"/>
          <p:cNvSpPr/>
          <p:nvPr/>
        </p:nvSpPr>
        <p:spPr>
          <a:xfrm>
            <a:off x="3246680" y="5815097"/>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円/楕円 24"/>
          <p:cNvSpPr/>
          <p:nvPr/>
        </p:nvSpPr>
        <p:spPr>
          <a:xfrm rot="3584670">
            <a:off x="3296325" y="6183130"/>
            <a:ext cx="873790"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6" name="直線コネクタ 25"/>
          <p:cNvCxnSpPr>
            <a:stCxn id="24" idx="3"/>
          </p:cNvCxnSpPr>
          <p:nvPr/>
        </p:nvCxnSpPr>
        <p:spPr>
          <a:xfrm flipH="1">
            <a:off x="3246680" y="6122410"/>
            <a:ext cx="52727" cy="276744"/>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a:stCxn id="24" idx="2"/>
          </p:cNvCxnSpPr>
          <p:nvPr/>
        </p:nvCxnSpPr>
        <p:spPr>
          <a:xfrm flipH="1" flipV="1">
            <a:off x="2958648" y="5912924"/>
            <a:ext cx="288032" cy="82193"/>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a:stCxn id="24" idx="2"/>
          </p:cNvCxnSpPr>
          <p:nvPr/>
        </p:nvCxnSpPr>
        <p:spPr>
          <a:xfrm flipH="1">
            <a:off x="2958648" y="5995117"/>
            <a:ext cx="288032" cy="127293"/>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flipH="1" flipV="1">
            <a:off x="2860910" y="5584050"/>
            <a:ext cx="97738" cy="328875"/>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flipH="1" flipV="1">
            <a:off x="2838418" y="5748487"/>
            <a:ext cx="120231" cy="373924"/>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3246680" y="6399154"/>
            <a:ext cx="79808" cy="28350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a:stCxn id="24" idx="3"/>
          </p:cNvCxnSpPr>
          <p:nvPr/>
        </p:nvCxnSpPr>
        <p:spPr>
          <a:xfrm flipH="1">
            <a:off x="3102664" y="6122410"/>
            <a:ext cx="196743" cy="276744"/>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a:off x="3102664" y="6399154"/>
            <a:ext cx="170379" cy="283509"/>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p:cNvCxnSpPr>
            <a:stCxn id="23" idx="7"/>
          </p:cNvCxnSpPr>
          <p:nvPr/>
        </p:nvCxnSpPr>
        <p:spPr>
          <a:xfrm flipH="1" flipV="1">
            <a:off x="2934213" y="5182018"/>
            <a:ext cx="194807" cy="237973"/>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p:cNvCxnSpPr/>
          <p:nvPr/>
        </p:nvCxnSpPr>
        <p:spPr>
          <a:xfrm flipH="1" flipV="1">
            <a:off x="2742624" y="5038002"/>
            <a:ext cx="191589" cy="144016"/>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p:cNvCxnSpPr>
            <a:stCxn id="23" idx="7"/>
          </p:cNvCxnSpPr>
          <p:nvPr/>
        </p:nvCxnSpPr>
        <p:spPr>
          <a:xfrm flipH="1" flipV="1">
            <a:off x="3031616" y="5110010"/>
            <a:ext cx="97404" cy="309981"/>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H="1">
            <a:off x="2838418" y="5110010"/>
            <a:ext cx="193198" cy="0"/>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flipH="1">
            <a:off x="3102664" y="5995117"/>
            <a:ext cx="131151" cy="185771"/>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H="1" flipV="1">
            <a:off x="3031616" y="6005811"/>
            <a:ext cx="71048" cy="175077"/>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flipH="1">
            <a:off x="3201035" y="5995117"/>
            <a:ext cx="32780" cy="185771"/>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flipH="1" flipV="1">
            <a:off x="3118933" y="5995462"/>
            <a:ext cx="85189" cy="185771"/>
          </a:xfrm>
          <a:prstGeom prst="line">
            <a:avLst/>
          </a:prstGeom>
        </p:spPr>
        <p:style>
          <a:lnRef idx="1">
            <a:schemeClr val="dk1"/>
          </a:lnRef>
          <a:fillRef idx="0">
            <a:schemeClr val="dk1"/>
          </a:fillRef>
          <a:effectRef idx="0">
            <a:schemeClr val="dk1"/>
          </a:effectRef>
          <a:fontRef idx="minor">
            <a:schemeClr val="tx1"/>
          </a:fontRef>
        </p:style>
      </p:cxnSp>
      <p:sp>
        <p:nvSpPr>
          <p:cNvPr id="42" name="円弧 41"/>
          <p:cNvSpPr/>
          <p:nvPr/>
        </p:nvSpPr>
        <p:spPr>
          <a:xfrm rot="16200000">
            <a:off x="7531672" y="3937495"/>
            <a:ext cx="1902065" cy="5078031"/>
          </a:xfrm>
          <a:prstGeom prst="arc">
            <a:avLst>
              <a:gd name="adj1" fmla="val 17061382"/>
              <a:gd name="adj2" fmla="val 2377457"/>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円弧 43"/>
          <p:cNvSpPr/>
          <p:nvPr/>
        </p:nvSpPr>
        <p:spPr>
          <a:xfrm rot="10800000">
            <a:off x="-108521" y="4117416"/>
            <a:ext cx="5533975" cy="2088232"/>
          </a:xfrm>
          <a:prstGeom prst="arc">
            <a:avLst>
              <a:gd name="adj1" fmla="val 16200000"/>
              <a:gd name="adj2" fmla="val 21412809"/>
            </a:avLst>
          </a:prstGeom>
          <a:ln w="635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p:cNvSpPr txBox="1"/>
          <p:nvPr/>
        </p:nvSpPr>
        <p:spPr>
          <a:xfrm>
            <a:off x="611560" y="4523545"/>
            <a:ext cx="7871144" cy="1077218"/>
          </a:xfrm>
          <a:prstGeom prst="rect">
            <a:avLst/>
          </a:prstGeom>
          <a:gradFill>
            <a:gsLst>
              <a:gs pos="10000">
                <a:srgbClr val="7ACC8B"/>
              </a:gs>
              <a:gs pos="0">
                <a:schemeClr val="tx1">
                  <a:lumMod val="65000"/>
                  <a:lumOff val="35000"/>
                </a:schemeClr>
              </a:gs>
              <a:gs pos="90000">
                <a:srgbClr val="00B050"/>
              </a:gs>
              <a:gs pos="100000">
                <a:schemeClr val="tx1">
                  <a:lumMod val="50000"/>
                  <a:lumOff val="50000"/>
                </a:schemeClr>
              </a:gs>
            </a:gsLst>
            <a:lin ang="5400000" scaled="0"/>
          </a:gradFill>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ja-JP" altLang="en-US" sz="3200" dirty="0"/>
              <a:t>ネガティブフェロモンを</a:t>
            </a:r>
            <a:r>
              <a:rPr lang="ja-JP" altLang="en-US" sz="3200" dirty="0" smtClean="0"/>
              <a:t>避けて</a:t>
            </a:r>
            <a:endParaRPr lang="en-US" altLang="ja-JP" sz="3200" dirty="0" smtClean="0"/>
          </a:p>
          <a:p>
            <a:pPr algn="ctr"/>
            <a:r>
              <a:rPr lang="ja-JP" altLang="en-US" sz="3200" dirty="0" smtClean="0"/>
              <a:t>値</a:t>
            </a:r>
            <a:r>
              <a:rPr lang="ja-JP" altLang="en-US" sz="3200" dirty="0"/>
              <a:t>を割当て</a:t>
            </a:r>
            <a:endParaRPr kumimoji="1" lang="ja-JP" altLang="en-US" sz="3200" dirty="0"/>
          </a:p>
        </p:txBody>
      </p:sp>
    </p:spTree>
    <p:extLst>
      <p:ext uri="{BB962C8B-B14F-4D97-AF65-F5344CB8AC3E}">
        <p14:creationId xmlns:p14="http://schemas.microsoft.com/office/powerpoint/2010/main" val="14348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randombar(horizontal)">
                                      <p:cBhvr>
                                        <p:cTn id="19" dur="500"/>
                                        <p:tgtEl>
                                          <p:spTgt spid="25"/>
                                        </p:tgtEl>
                                      </p:cBhvr>
                                    </p:animEffect>
                                  </p:childTnLst>
                                </p:cTn>
                              </p:par>
                              <p:par>
                                <p:cTn id="20" presetID="14" presetClass="entr" presetSubtype="1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par>
                                <p:cTn id="23" presetID="14" presetClass="entr" presetSubtype="1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randombar(horizontal)">
                                      <p:cBhvr>
                                        <p:cTn id="25" dur="500"/>
                                        <p:tgtEl>
                                          <p:spTgt spid="27"/>
                                        </p:tgtEl>
                                      </p:cBhvr>
                                    </p:animEffect>
                                  </p:childTnLst>
                                </p:cTn>
                              </p:par>
                              <p:par>
                                <p:cTn id="26" presetID="14" presetClass="entr" presetSubtype="1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randombar(horizontal)">
                                      <p:cBhvr>
                                        <p:cTn id="28" dur="500"/>
                                        <p:tgtEl>
                                          <p:spTgt spid="28"/>
                                        </p:tgtEl>
                                      </p:cBhvr>
                                    </p:animEffect>
                                  </p:childTnLst>
                                </p:cTn>
                              </p:par>
                              <p:par>
                                <p:cTn id="29" presetID="14" presetClass="entr" presetSubtype="1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randombar(horizontal)">
                                      <p:cBhvr>
                                        <p:cTn id="31" dur="500"/>
                                        <p:tgtEl>
                                          <p:spTgt spid="29"/>
                                        </p:tgtEl>
                                      </p:cBhvr>
                                    </p:animEffect>
                                  </p:childTnLst>
                                </p:cTn>
                              </p:par>
                              <p:par>
                                <p:cTn id="32" presetID="14" presetClass="entr" presetSubtype="1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horizontal)">
                                      <p:cBhvr>
                                        <p:cTn id="34" dur="500"/>
                                        <p:tgtEl>
                                          <p:spTgt spid="30"/>
                                        </p:tgtEl>
                                      </p:cBhvr>
                                    </p:animEffect>
                                  </p:childTnLst>
                                </p:cTn>
                              </p:par>
                              <p:par>
                                <p:cTn id="35" presetID="14" presetClass="entr" presetSubtype="1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horizontal)">
                                      <p:cBhvr>
                                        <p:cTn id="37" dur="500"/>
                                        <p:tgtEl>
                                          <p:spTgt spid="31"/>
                                        </p:tgtEl>
                                      </p:cBhvr>
                                    </p:animEffect>
                                  </p:childTnLst>
                                </p:cTn>
                              </p:par>
                              <p:par>
                                <p:cTn id="38" presetID="14" presetClass="entr" presetSubtype="1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horizontal)">
                                      <p:cBhvr>
                                        <p:cTn id="40" dur="500"/>
                                        <p:tgtEl>
                                          <p:spTgt spid="32"/>
                                        </p:tgtEl>
                                      </p:cBhvr>
                                    </p:animEffect>
                                  </p:childTnLst>
                                </p:cTn>
                              </p:par>
                              <p:par>
                                <p:cTn id="41" presetID="14" presetClass="entr" presetSubtype="1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horizontal)">
                                      <p:cBhvr>
                                        <p:cTn id="43" dur="500"/>
                                        <p:tgtEl>
                                          <p:spTgt spid="33"/>
                                        </p:tgtEl>
                                      </p:cBhvr>
                                    </p:animEffect>
                                  </p:childTnLst>
                                </p:cTn>
                              </p:par>
                              <p:par>
                                <p:cTn id="44" presetID="14" presetClass="entr" presetSubtype="1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horizontal)">
                                      <p:cBhvr>
                                        <p:cTn id="46" dur="500"/>
                                        <p:tgtEl>
                                          <p:spTgt spid="34"/>
                                        </p:tgtEl>
                                      </p:cBhvr>
                                    </p:animEffect>
                                  </p:childTnLst>
                                </p:cTn>
                              </p:par>
                              <p:par>
                                <p:cTn id="47" presetID="14" presetClass="entr" presetSubtype="1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randombar(horizontal)">
                                      <p:cBhvr>
                                        <p:cTn id="49" dur="500"/>
                                        <p:tgtEl>
                                          <p:spTgt spid="35"/>
                                        </p:tgtEl>
                                      </p:cBhvr>
                                    </p:animEffect>
                                  </p:childTnLst>
                                </p:cTn>
                              </p:par>
                              <p:par>
                                <p:cTn id="50" presetID="14" presetClass="entr" presetSubtype="1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horizontal)">
                                      <p:cBhvr>
                                        <p:cTn id="52" dur="500"/>
                                        <p:tgtEl>
                                          <p:spTgt spid="36"/>
                                        </p:tgtEl>
                                      </p:cBhvr>
                                    </p:animEffect>
                                  </p:childTnLst>
                                </p:cTn>
                              </p:par>
                              <p:par>
                                <p:cTn id="53" presetID="14" presetClass="entr" presetSubtype="1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randombar(horizontal)">
                                      <p:cBhvr>
                                        <p:cTn id="55" dur="500"/>
                                        <p:tgtEl>
                                          <p:spTgt spid="37"/>
                                        </p:tgtEl>
                                      </p:cBhvr>
                                    </p:animEffect>
                                  </p:childTnLst>
                                </p:cTn>
                              </p:par>
                              <p:par>
                                <p:cTn id="56" presetID="14" presetClass="entr" presetSubtype="1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randombar(horizontal)">
                                      <p:cBhvr>
                                        <p:cTn id="58" dur="500"/>
                                        <p:tgtEl>
                                          <p:spTgt spid="38"/>
                                        </p:tgtEl>
                                      </p:cBhvr>
                                    </p:animEffect>
                                  </p:childTnLst>
                                </p:cTn>
                              </p:par>
                              <p:par>
                                <p:cTn id="59" presetID="14" presetClass="entr" presetSubtype="1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randombar(horizontal)">
                                      <p:cBhvr>
                                        <p:cTn id="61" dur="500"/>
                                        <p:tgtEl>
                                          <p:spTgt spid="39"/>
                                        </p:tgtEl>
                                      </p:cBhvr>
                                    </p:animEffect>
                                  </p:childTnLst>
                                </p:cTn>
                              </p:par>
                              <p:par>
                                <p:cTn id="62" presetID="14" presetClass="entr" presetSubtype="1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randombar(horizontal)">
                                      <p:cBhvr>
                                        <p:cTn id="64" dur="500"/>
                                        <p:tgtEl>
                                          <p:spTgt spid="40"/>
                                        </p:tgtEl>
                                      </p:cBhvr>
                                    </p:animEffect>
                                  </p:childTnLst>
                                </p:cTn>
                              </p:par>
                              <p:par>
                                <p:cTn id="65" presetID="14" presetClass="entr" presetSubtype="1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randombar(horizontal)">
                                      <p:cBhvr>
                                        <p:cTn id="67" dur="500"/>
                                        <p:tgtEl>
                                          <p:spTgt spid="4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randombar(horizontal)">
                                      <p:cBhvr>
                                        <p:cTn id="70" dur="5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p:cTn id="75" dur="500" fill="hold"/>
                                        <p:tgtEl>
                                          <p:spTgt spid="5"/>
                                        </p:tgtEl>
                                        <p:attrNameLst>
                                          <p:attrName>ppt_w</p:attrName>
                                        </p:attrNameLst>
                                      </p:cBhvr>
                                      <p:tavLst>
                                        <p:tav tm="0">
                                          <p:val>
                                            <p:fltVal val="0"/>
                                          </p:val>
                                        </p:tav>
                                        <p:tav tm="100000">
                                          <p:val>
                                            <p:strVal val="#ppt_w"/>
                                          </p:val>
                                        </p:tav>
                                      </p:tavLst>
                                    </p:anim>
                                    <p:anim calcmode="lin" valueType="num">
                                      <p:cBhvr>
                                        <p:cTn id="76" dur="500" fill="hold"/>
                                        <p:tgtEl>
                                          <p:spTgt spid="5"/>
                                        </p:tgtEl>
                                        <p:attrNameLst>
                                          <p:attrName>ppt_h</p:attrName>
                                        </p:attrNameLst>
                                      </p:cBhvr>
                                      <p:tavLst>
                                        <p:tav tm="0">
                                          <p:val>
                                            <p:fltVal val="0"/>
                                          </p:val>
                                        </p:tav>
                                        <p:tav tm="100000">
                                          <p:val>
                                            <p:strVal val="#ppt_h"/>
                                          </p:val>
                                        </p:tav>
                                      </p:tavLst>
                                    </p:anim>
                                    <p:animEffect transition="in" filter="fade">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4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kumimoji="1" lang="en-US" altLang="ja-JP" dirty="0" smtClean="0"/>
              <a:t>Ant System with</a:t>
            </a:r>
            <a:br>
              <a:rPr kumimoji="1" lang="en-US" altLang="ja-JP" dirty="0" smtClean="0"/>
            </a:br>
            <a:r>
              <a:rPr kumimoji="1" lang="en-US" altLang="ja-JP" dirty="0" smtClean="0"/>
              <a:t>Negative Pheromone </a:t>
            </a:r>
            <a:r>
              <a:rPr lang="en-US" altLang="ja-JP" dirty="0" smtClean="0"/>
              <a:t>(ASNEP)</a:t>
            </a:r>
            <a:endParaRPr kumimoji="1" lang="ja-JP" altLang="en-US" dirty="0"/>
          </a:p>
        </p:txBody>
      </p:sp>
      <p:sp>
        <p:nvSpPr>
          <p:cNvPr id="45" name="円/楕円 44"/>
          <p:cNvSpPr/>
          <p:nvPr/>
        </p:nvSpPr>
        <p:spPr>
          <a:xfrm rot="20116284">
            <a:off x="1024512" y="5575219"/>
            <a:ext cx="468052" cy="1044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円/楕円 45"/>
          <p:cNvSpPr/>
          <p:nvPr/>
        </p:nvSpPr>
        <p:spPr>
          <a:xfrm rot="2000522">
            <a:off x="395536" y="5140247"/>
            <a:ext cx="576064"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円/楕円 46"/>
          <p:cNvSpPr/>
          <p:nvPr/>
        </p:nvSpPr>
        <p:spPr>
          <a:xfrm>
            <a:off x="739294" y="5474448"/>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8" name="直線コネクタ 47"/>
          <p:cNvCxnSpPr>
            <a:stCxn id="46" idx="1"/>
          </p:cNvCxnSpPr>
          <p:nvPr/>
        </p:nvCxnSpPr>
        <p:spPr>
          <a:xfrm flipH="1" flipV="1">
            <a:off x="340807" y="4924223"/>
            <a:ext cx="256573" cy="192495"/>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48"/>
          <p:cNvCxnSpPr>
            <a:stCxn id="46" idx="1"/>
          </p:cNvCxnSpPr>
          <p:nvPr/>
        </p:nvCxnSpPr>
        <p:spPr>
          <a:xfrm flipH="1" flipV="1">
            <a:off x="340807" y="4708199"/>
            <a:ext cx="256573" cy="408519"/>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p:cNvCxnSpPr/>
          <p:nvPr/>
        </p:nvCxnSpPr>
        <p:spPr>
          <a:xfrm flipH="1">
            <a:off x="107504" y="4926807"/>
            <a:ext cx="233302" cy="218608"/>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p:cNvCxnSpPr/>
          <p:nvPr/>
        </p:nvCxnSpPr>
        <p:spPr>
          <a:xfrm flipH="1">
            <a:off x="188151" y="4708199"/>
            <a:ext cx="152655" cy="216024"/>
          </a:xfrm>
          <a:prstGeom prst="line">
            <a:avLst/>
          </a:prstGeom>
        </p:spPr>
        <p:style>
          <a:lnRef idx="1">
            <a:schemeClr val="dk1"/>
          </a:lnRef>
          <a:fillRef idx="0">
            <a:schemeClr val="dk1"/>
          </a:fillRef>
          <a:effectRef idx="0">
            <a:schemeClr val="dk1"/>
          </a:effectRef>
          <a:fontRef idx="minor">
            <a:schemeClr val="tx1"/>
          </a:fontRef>
        </p:style>
      </p:cxnSp>
      <p:cxnSp>
        <p:nvCxnSpPr>
          <p:cNvPr id="52" name="直線コネクタ 51"/>
          <p:cNvCxnSpPr>
            <a:stCxn id="47" idx="2"/>
          </p:cNvCxnSpPr>
          <p:nvPr/>
        </p:nvCxnSpPr>
        <p:spPr>
          <a:xfrm flipH="1">
            <a:off x="340806" y="5654468"/>
            <a:ext cx="398488" cy="0"/>
          </a:xfrm>
          <a:prstGeom prst="line">
            <a:avLst/>
          </a:prstGeom>
        </p:spPr>
        <p:style>
          <a:lnRef idx="1">
            <a:schemeClr val="dk1"/>
          </a:lnRef>
          <a:fillRef idx="0">
            <a:schemeClr val="dk1"/>
          </a:fillRef>
          <a:effectRef idx="0">
            <a:schemeClr val="dk1"/>
          </a:effectRef>
          <a:fontRef idx="minor">
            <a:schemeClr val="tx1"/>
          </a:fontRef>
        </p:style>
      </p:cxnSp>
      <p:cxnSp>
        <p:nvCxnSpPr>
          <p:cNvPr id="53" name="直線コネクタ 52"/>
          <p:cNvCxnSpPr/>
          <p:nvPr/>
        </p:nvCxnSpPr>
        <p:spPr>
          <a:xfrm flipH="1">
            <a:off x="107504" y="5654468"/>
            <a:ext cx="233302" cy="133851"/>
          </a:xfrm>
          <a:prstGeom prst="line">
            <a:avLst/>
          </a:prstGeom>
        </p:spPr>
        <p:style>
          <a:lnRef idx="1">
            <a:schemeClr val="dk1"/>
          </a:lnRef>
          <a:fillRef idx="0">
            <a:schemeClr val="dk1"/>
          </a:fillRef>
          <a:effectRef idx="0">
            <a:schemeClr val="dk1"/>
          </a:effectRef>
          <a:fontRef idx="minor">
            <a:schemeClr val="tx1"/>
          </a:fontRef>
        </p:style>
      </p:cxnSp>
      <p:cxnSp>
        <p:nvCxnSpPr>
          <p:cNvPr id="54" name="直線コネクタ 53"/>
          <p:cNvCxnSpPr>
            <a:stCxn id="47" idx="2"/>
          </p:cNvCxnSpPr>
          <p:nvPr/>
        </p:nvCxnSpPr>
        <p:spPr>
          <a:xfrm flipH="1">
            <a:off x="540050" y="5654468"/>
            <a:ext cx="199244" cy="133851"/>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p:cNvCxnSpPr/>
          <p:nvPr/>
        </p:nvCxnSpPr>
        <p:spPr>
          <a:xfrm flipH="1">
            <a:off x="440853" y="5788319"/>
            <a:ext cx="100048" cy="144016"/>
          </a:xfrm>
          <a:prstGeom prst="line">
            <a:avLst/>
          </a:prstGeom>
        </p:spPr>
        <p:style>
          <a:lnRef idx="1">
            <a:schemeClr val="dk1"/>
          </a:lnRef>
          <a:fillRef idx="0">
            <a:schemeClr val="dk1"/>
          </a:fillRef>
          <a:effectRef idx="0">
            <a:schemeClr val="dk1"/>
          </a:effectRef>
          <a:fontRef idx="minor">
            <a:schemeClr val="tx1"/>
          </a:fontRef>
        </p:style>
      </p:cxnSp>
      <p:cxnSp>
        <p:nvCxnSpPr>
          <p:cNvPr id="56" name="直線コネクタ 55"/>
          <p:cNvCxnSpPr>
            <a:stCxn id="47" idx="2"/>
          </p:cNvCxnSpPr>
          <p:nvPr/>
        </p:nvCxnSpPr>
        <p:spPr>
          <a:xfrm flipH="1">
            <a:off x="264478" y="5654468"/>
            <a:ext cx="474816" cy="205859"/>
          </a:xfrm>
          <a:prstGeom prst="line">
            <a:avLst/>
          </a:prstGeom>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flipH="1">
            <a:off x="224155" y="5859083"/>
            <a:ext cx="40323" cy="262789"/>
          </a:xfrm>
          <a:prstGeom prst="line">
            <a:avLst/>
          </a:prstGeom>
        </p:spPr>
        <p:style>
          <a:lnRef idx="1">
            <a:schemeClr val="dk1"/>
          </a:lnRef>
          <a:fillRef idx="0">
            <a:schemeClr val="dk1"/>
          </a:fillRef>
          <a:effectRef idx="0">
            <a:schemeClr val="dk1"/>
          </a:effectRef>
          <a:fontRef idx="minor">
            <a:schemeClr val="tx1"/>
          </a:fontRef>
        </p:style>
      </p:cxnSp>
      <p:cxnSp>
        <p:nvCxnSpPr>
          <p:cNvPr id="58" name="直線コネクタ 57"/>
          <p:cNvCxnSpPr>
            <a:stCxn id="47" idx="2"/>
          </p:cNvCxnSpPr>
          <p:nvPr/>
        </p:nvCxnSpPr>
        <p:spPr>
          <a:xfrm flipH="1">
            <a:off x="683568" y="5654468"/>
            <a:ext cx="55726" cy="205859"/>
          </a:xfrm>
          <a:prstGeom prst="line">
            <a:avLst/>
          </a:prstGeom>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683568" y="5860327"/>
            <a:ext cx="0" cy="144016"/>
          </a:xfrm>
          <a:prstGeom prst="line">
            <a:avLst/>
          </a:prstGeom>
        </p:spPr>
        <p:style>
          <a:lnRef idx="1">
            <a:schemeClr val="dk1"/>
          </a:lnRef>
          <a:fillRef idx="0">
            <a:schemeClr val="dk1"/>
          </a:fillRef>
          <a:effectRef idx="0">
            <a:schemeClr val="dk1"/>
          </a:effectRef>
          <a:fontRef idx="minor">
            <a:schemeClr val="tx1"/>
          </a:fontRef>
        </p:style>
      </p:cxnSp>
      <p:cxnSp>
        <p:nvCxnSpPr>
          <p:cNvPr id="60" name="直線コネクタ 59"/>
          <p:cNvCxnSpPr>
            <a:stCxn id="47" idx="3"/>
          </p:cNvCxnSpPr>
          <p:nvPr/>
        </p:nvCxnSpPr>
        <p:spPr>
          <a:xfrm flipH="1">
            <a:off x="440853" y="5781761"/>
            <a:ext cx="351168" cy="366598"/>
          </a:xfrm>
          <a:prstGeom prst="line">
            <a:avLst/>
          </a:prstGeom>
        </p:spPr>
        <p:style>
          <a:lnRef idx="1">
            <a:schemeClr val="dk1"/>
          </a:lnRef>
          <a:fillRef idx="0">
            <a:schemeClr val="dk1"/>
          </a:fillRef>
          <a:effectRef idx="0">
            <a:schemeClr val="dk1"/>
          </a:effectRef>
          <a:fontRef idx="minor">
            <a:schemeClr val="tx1"/>
          </a:fontRef>
        </p:style>
      </p:cxnSp>
      <p:cxnSp>
        <p:nvCxnSpPr>
          <p:cNvPr id="61" name="直線コネクタ 60"/>
          <p:cNvCxnSpPr/>
          <p:nvPr/>
        </p:nvCxnSpPr>
        <p:spPr>
          <a:xfrm>
            <a:off x="440853" y="6148359"/>
            <a:ext cx="61033" cy="288032"/>
          </a:xfrm>
          <a:prstGeom prst="line">
            <a:avLst/>
          </a:prstGeom>
        </p:spPr>
        <p:style>
          <a:lnRef idx="1">
            <a:schemeClr val="dk1"/>
          </a:lnRef>
          <a:fillRef idx="0">
            <a:schemeClr val="dk1"/>
          </a:fillRef>
          <a:effectRef idx="0">
            <a:schemeClr val="dk1"/>
          </a:effectRef>
          <a:fontRef idx="minor">
            <a:schemeClr val="tx1"/>
          </a:fontRef>
        </p:style>
      </p:cxnSp>
      <p:cxnSp>
        <p:nvCxnSpPr>
          <p:cNvPr id="62" name="直線コネクタ 61"/>
          <p:cNvCxnSpPr>
            <a:stCxn id="47" idx="3"/>
          </p:cNvCxnSpPr>
          <p:nvPr/>
        </p:nvCxnSpPr>
        <p:spPr>
          <a:xfrm flipH="1">
            <a:off x="739294" y="5781761"/>
            <a:ext cx="52727" cy="222582"/>
          </a:xfrm>
          <a:prstGeom prst="line">
            <a:avLst/>
          </a:prstGeom>
        </p:spPr>
        <p:style>
          <a:lnRef idx="1">
            <a:schemeClr val="dk1"/>
          </a:lnRef>
          <a:fillRef idx="0">
            <a:schemeClr val="dk1"/>
          </a:fillRef>
          <a:effectRef idx="0">
            <a:schemeClr val="dk1"/>
          </a:effectRef>
          <a:fontRef idx="minor">
            <a:schemeClr val="tx1"/>
          </a:fontRef>
        </p:style>
      </p:cxnSp>
      <p:cxnSp>
        <p:nvCxnSpPr>
          <p:cNvPr id="63" name="直線コネクタ 62"/>
          <p:cNvCxnSpPr/>
          <p:nvPr/>
        </p:nvCxnSpPr>
        <p:spPr>
          <a:xfrm>
            <a:off x="739294" y="6004343"/>
            <a:ext cx="52727" cy="117529"/>
          </a:xfrm>
          <a:prstGeom prst="line">
            <a:avLst/>
          </a:prstGeom>
        </p:spPr>
        <p:style>
          <a:lnRef idx="1">
            <a:schemeClr val="dk1"/>
          </a:lnRef>
          <a:fillRef idx="0">
            <a:schemeClr val="dk1"/>
          </a:fillRef>
          <a:effectRef idx="0">
            <a:schemeClr val="dk1"/>
          </a:effectRef>
          <a:fontRef idx="minor">
            <a:schemeClr val="tx1"/>
          </a:fontRef>
        </p:style>
      </p:cxnSp>
      <p:sp>
        <p:nvSpPr>
          <p:cNvPr id="64" name="雲形吹き出し 63"/>
          <p:cNvSpPr/>
          <p:nvPr/>
        </p:nvSpPr>
        <p:spPr>
          <a:xfrm>
            <a:off x="440852" y="2564904"/>
            <a:ext cx="4059139" cy="2808312"/>
          </a:xfrm>
          <a:prstGeom prst="cloudCallout">
            <a:avLst>
              <a:gd name="adj1" fmla="val -30317"/>
              <a:gd name="adj2" fmla="val 51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円/楕円 64"/>
          <p:cNvSpPr/>
          <p:nvPr/>
        </p:nvSpPr>
        <p:spPr>
          <a:xfrm>
            <a:off x="1142539" y="3690112"/>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円/楕円 65"/>
          <p:cNvSpPr/>
          <p:nvPr/>
        </p:nvSpPr>
        <p:spPr>
          <a:xfrm>
            <a:off x="1718539" y="4554112"/>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円/楕円 66"/>
          <p:cNvSpPr/>
          <p:nvPr/>
        </p:nvSpPr>
        <p:spPr>
          <a:xfrm>
            <a:off x="3284539" y="3690112"/>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円/楕円 67"/>
          <p:cNvSpPr/>
          <p:nvPr/>
        </p:nvSpPr>
        <p:spPr>
          <a:xfrm>
            <a:off x="2715739" y="4554112"/>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9" name="テキスト ボックス 68"/>
              <p:cNvSpPr txBox="1"/>
              <p:nvPr/>
            </p:nvSpPr>
            <p:spPr>
              <a:xfrm>
                <a:off x="1753029" y="2596531"/>
                <a:ext cx="6505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1</m:t>
                          </m:r>
                        </m:sub>
                      </m:sSub>
                    </m:oMath>
                  </m:oMathPara>
                </a14:m>
                <a:endParaRPr kumimoji="1" lang="ja-JP" altLang="en-US" sz="24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1753029" y="2596531"/>
                <a:ext cx="650563" cy="46166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955027" y="3232607"/>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2</m:t>
                          </m:r>
                        </m:sub>
                      </m:sSub>
                    </m:oMath>
                  </m:oMathPara>
                </a14:m>
                <a:endParaRPr kumimoji="1" lang="ja-JP" altLang="en-US" sz="24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955027" y="3232607"/>
                <a:ext cx="657680" cy="461665"/>
              </a:xfrm>
              <a:prstGeom prst="rect">
                <a:avLst/>
              </a:prstGeom>
              <a:blipFill rotWithShape="0">
                <a:blip r:embed="rId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p:cNvSpPr txBox="1"/>
              <p:nvPr/>
            </p:nvSpPr>
            <p:spPr>
              <a:xfrm>
                <a:off x="1216345" y="4623519"/>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3</m:t>
                          </m:r>
                        </m:sub>
                      </m:sSub>
                    </m:oMath>
                  </m:oMathPara>
                </a14:m>
                <a:endParaRPr kumimoji="1" lang="ja-JP" altLang="en-US" sz="2400"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1216345" y="4623519"/>
                <a:ext cx="657680" cy="461665"/>
              </a:xfrm>
              <a:prstGeom prst="rect">
                <a:avLst/>
              </a:prstGeom>
              <a:blipFill rotWithShape="0">
                <a:blip r:embed="rId5"/>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3194240" y="3245751"/>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5</m:t>
                          </m:r>
                        </m:sub>
                      </m:sSub>
                    </m:oMath>
                  </m:oMathPara>
                </a14:m>
                <a:endParaRPr kumimoji="1" lang="ja-JP" altLang="en-US" sz="2400" dirty="0"/>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3194240" y="3245751"/>
                <a:ext cx="657680" cy="461665"/>
              </a:xfrm>
              <a:prstGeom prst="rect">
                <a:avLst/>
              </a:prstGeom>
              <a:blipFill rotWithShape="0">
                <a:blip r:embed="rId6"/>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3155625" y="4450362"/>
                <a:ext cx="6576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𝑥</m:t>
                          </m:r>
                        </m:e>
                        <m:sub>
                          <m:r>
                            <a:rPr kumimoji="1" lang="en-US" altLang="ja-JP" sz="2400" b="0" i="1" smtClean="0">
                              <a:latin typeface="Cambria Math"/>
                            </a:rPr>
                            <m:t>4</m:t>
                          </m:r>
                        </m:sub>
                      </m:sSub>
                    </m:oMath>
                  </m:oMathPara>
                </a14:m>
                <a:endParaRPr kumimoji="1" lang="ja-JP" altLang="en-US" sz="2400"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3155625" y="4450362"/>
                <a:ext cx="657680" cy="461665"/>
              </a:xfrm>
              <a:prstGeom prst="rect">
                <a:avLst/>
              </a:prstGeom>
              <a:blipFill rotWithShape="0">
                <a:blip r:embed="rId7"/>
                <a:stretch>
                  <a:fillRect b="-1316"/>
                </a:stretch>
              </a:blipFill>
            </p:spPr>
            <p:txBody>
              <a:bodyPr/>
              <a:lstStyle/>
              <a:p>
                <a:r>
                  <a:rPr lang="ja-JP" altLang="en-US">
                    <a:noFill/>
                  </a:rPr>
                  <a:t> </a:t>
                </a:r>
              </a:p>
            </p:txBody>
          </p:sp>
        </mc:Fallback>
      </mc:AlternateContent>
      <p:cxnSp>
        <p:nvCxnSpPr>
          <p:cNvPr id="74" name="直線コネクタ 73"/>
          <p:cNvCxnSpPr>
            <a:stCxn id="83" idx="2"/>
            <a:endCxn id="65" idx="7"/>
          </p:cNvCxnSpPr>
          <p:nvPr/>
        </p:nvCxnSpPr>
        <p:spPr>
          <a:xfrm flipH="1">
            <a:off x="1557366" y="2993512"/>
            <a:ext cx="665173" cy="767773"/>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線コネクタ 74"/>
          <p:cNvCxnSpPr>
            <a:stCxn id="83" idx="3"/>
            <a:endCxn id="66" idx="0"/>
          </p:cNvCxnSpPr>
          <p:nvPr/>
        </p:nvCxnSpPr>
        <p:spPr>
          <a:xfrm flipH="1">
            <a:off x="1961539" y="3165339"/>
            <a:ext cx="332173" cy="1388773"/>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直線コネクタ 75"/>
          <p:cNvCxnSpPr>
            <a:stCxn id="83" idx="5"/>
            <a:endCxn id="68" idx="0"/>
          </p:cNvCxnSpPr>
          <p:nvPr/>
        </p:nvCxnSpPr>
        <p:spPr>
          <a:xfrm>
            <a:off x="2637366" y="3165339"/>
            <a:ext cx="321373" cy="1388773"/>
          </a:xfrm>
          <a:prstGeom prst="line">
            <a:avLst/>
          </a:prstGeom>
          <a:ln w="25400"/>
        </p:spPr>
        <p:style>
          <a:lnRef idx="1">
            <a:schemeClr val="dk1"/>
          </a:lnRef>
          <a:fillRef idx="0">
            <a:schemeClr val="dk1"/>
          </a:fillRef>
          <a:effectRef idx="0">
            <a:schemeClr val="dk1"/>
          </a:effectRef>
          <a:fontRef idx="minor">
            <a:schemeClr val="tx1"/>
          </a:fontRef>
        </p:style>
      </p:cxnSp>
      <p:cxnSp>
        <p:nvCxnSpPr>
          <p:cNvPr id="77" name="直線コネクタ 76"/>
          <p:cNvCxnSpPr>
            <a:stCxn id="83" idx="6"/>
            <a:endCxn id="67" idx="1"/>
          </p:cNvCxnSpPr>
          <p:nvPr/>
        </p:nvCxnSpPr>
        <p:spPr>
          <a:xfrm>
            <a:off x="2708539" y="2993512"/>
            <a:ext cx="647173" cy="767773"/>
          </a:xfrm>
          <a:prstGeom prst="line">
            <a:avLst/>
          </a:prstGeom>
          <a:ln w="25400"/>
        </p:spPr>
        <p:style>
          <a:lnRef idx="1">
            <a:schemeClr val="dk1"/>
          </a:lnRef>
          <a:fillRef idx="0">
            <a:schemeClr val="dk1"/>
          </a:fillRef>
          <a:effectRef idx="0">
            <a:schemeClr val="dk1"/>
          </a:effectRef>
          <a:fontRef idx="minor">
            <a:schemeClr val="tx1"/>
          </a:fontRef>
        </p:style>
      </p:cxnSp>
      <p:cxnSp>
        <p:nvCxnSpPr>
          <p:cNvPr id="78" name="直線コネクタ 77"/>
          <p:cNvCxnSpPr>
            <a:stCxn id="65" idx="6"/>
            <a:endCxn id="67" idx="2"/>
          </p:cNvCxnSpPr>
          <p:nvPr/>
        </p:nvCxnSpPr>
        <p:spPr>
          <a:xfrm>
            <a:off x="1628539" y="3933112"/>
            <a:ext cx="1656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9" name="直線コネクタ 78"/>
          <p:cNvCxnSpPr>
            <a:stCxn id="65" idx="4"/>
            <a:endCxn id="66" idx="1"/>
          </p:cNvCxnSpPr>
          <p:nvPr/>
        </p:nvCxnSpPr>
        <p:spPr>
          <a:xfrm>
            <a:off x="1385539" y="4176112"/>
            <a:ext cx="404173" cy="449173"/>
          </a:xfrm>
          <a:prstGeom prst="line">
            <a:avLst/>
          </a:prstGeom>
          <a:ln w="25400"/>
        </p:spPr>
        <p:style>
          <a:lnRef idx="1">
            <a:schemeClr val="dk1"/>
          </a:lnRef>
          <a:fillRef idx="0">
            <a:schemeClr val="dk1"/>
          </a:fillRef>
          <a:effectRef idx="0">
            <a:schemeClr val="dk1"/>
          </a:effectRef>
          <a:fontRef idx="minor">
            <a:schemeClr val="tx1"/>
          </a:fontRef>
        </p:style>
      </p:cxnSp>
      <p:cxnSp>
        <p:nvCxnSpPr>
          <p:cNvPr id="80" name="直線コネクタ 79"/>
          <p:cNvCxnSpPr>
            <a:stCxn id="66" idx="6"/>
            <a:endCxn id="68" idx="2"/>
          </p:cNvCxnSpPr>
          <p:nvPr/>
        </p:nvCxnSpPr>
        <p:spPr>
          <a:xfrm>
            <a:off x="2204539" y="4797112"/>
            <a:ext cx="5112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1" name="直線コネクタ 80"/>
          <p:cNvCxnSpPr>
            <a:stCxn id="67" idx="4"/>
            <a:endCxn id="68" idx="7"/>
          </p:cNvCxnSpPr>
          <p:nvPr/>
        </p:nvCxnSpPr>
        <p:spPr>
          <a:xfrm flipH="1">
            <a:off x="3130566" y="4176112"/>
            <a:ext cx="396973" cy="449173"/>
          </a:xfrm>
          <a:prstGeom prst="line">
            <a:avLst/>
          </a:prstGeom>
          <a:ln w="25400"/>
        </p:spPr>
        <p:style>
          <a:lnRef idx="1">
            <a:schemeClr val="dk1"/>
          </a:lnRef>
          <a:fillRef idx="0">
            <a:schemeClr val="dk1"/>
          </a:fillRef>
          <a:effectRef idx="0">
            <a:schemeClr val="dk1"/>
          </a:effectRef>
          <a:fontRef idx="minor">
            <a:schemeClr val="tx1"/>
          </a:fontRef>
        </p:style>
      </p:cxnSp>
      <p:sp>
        <p:nvSpPr>
          <p:cNvPr id="83" name="円/楕円 82"/>
          <p:cNvSpPr/>
          <p:nvPr/>
        </p:nvSpPr>
        <p:spPr>
          <a:xfrm>
            <a:off x="2222539" y="2750512"/>
            <a:ext cx="486000" cy="4860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6" name="円/楕円 85"/>
          <p:cNvSpPr/>
          <p:nvPr/>
        </p:nvSpPr>
        <p:spPr>
          <a:xfrm>
            <a:off x="1830862" y="4671112"/>
            <a:ext cx="252000" cy="25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円/楕円 86"/>
          <p:cNvSpPr/>
          <p:nvPr/>
        </p:nvSpPr>
        <p:spPr>
          <a:xfrm>
            <a:off x="3276054" y="3662830"/>
            <a:ext cx="504000" cy="50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p:nvSpPr>
        <p:spPr>
          <a:xfrm>
            <a:off x="1124313" y="3681112"/>
            <a:ext cx="504000" cy="50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円/楕円 88"/>
          <p:cNvSpPr/>
          <p:nvPr/>
        </p:nvSpPr>
        <p:spPr>
          <a:xfrm>
            <a:off x="2706384" y="4545112"/>
            <a:ext cx="504000" cy="504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円/楕円 89"/>
          <p:cNvSpPr/>
          <p:nvPr/>
        </p:nvSpPr>
        <p:spPr>
          <a:xfrm>
            <a:off x="2201403" y="2732512"/>
            <a:ext cx="504000" cy="50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1" name="テキスト ボックス 90"/>
              <p:cNvSpPr txBox="1"/>
              <p:nvPr/>
            </p:nvSpPr>
            <p:spPr>
              <a:xfrm>
                <a:off x="3779912" y="2424875"/>
                <a:ext cx="1391791" cy="716093"/>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m:t>
                      </m:r>
                      <m:f>
                        <m:fPr>
                          <m:ctrlPr>
                            <a:rPr lang="en-US" i="1" smtClean="0">
                              <a:latin typeface="Cambria Math" panose="02040503050406030204" pitchFamily="18" charset="0"/>
                            </a:rPr>
                          </m:ctrlPr>
                        </m:fPr>
                        <m:num>
                          <m:sSup>
                            <m:sSupPr>
                              <m:ctrlPr>
                                <a:rPr lang="en-US" altLang="ja-JP" i="1" smtClean="0">
                                  <a:latin typeface="Cambria Math" panose="02040503050406030204" pitchFamily="18" charset="0"/>
                                  <a:ea typeface="Cambria Math"/>
                                </a:rPr>
                              </m:ctrlPr>
                            </m:sSupPr>
                            <m:e>
                              <m:r>
                                <a:rPr lang="en-US" altLang="ja-JP" i="1">
                                  <a:latin typeface="Cambria Math"/>
                                  <a:ea typeface="Cambria Math"/>
                                </a:rPr>
                                <m:t>𝜏</m:t>
                              </m:r>
                            </m:e>
                            <m:sup>
                              <m:r>
                                <a:rPr lang="ja-JP" altLang="en-US" i="1" smtClean="0">
                                  <a:latin typeface="Cambria Math"/>
                                  <a:ea typeface="Cambria Math"/>
                                </a:rPr>
                                <m:t>𝛼</m:t>
                              </m:r>
                            </m:sup>
                          </m:sSup>
                          <m:sSup>
                            <m:sSupPr>
                              <m:ctrlPr>
                                <a:rPr lang="en-US" altLang="ja-JP" i="1" smtClean="0">
                                  <a:latin typeface="Cambria Math" panose="02040503050406030204" pitchFamily="18" charset="0"/>
                                  <a:ea typeface="Cambria Math"/>
                                </a:rPr>
                              </m:ctrlPr>
                            </m:sSupPr>
                            <m:e>
                              <m:r>
                                <m:rPr>
                                  <m:nor/>
                                </m:rPr>
                                <a:rPr lang="en-US" altLang="ja-JP" i="1" dirty="0">
                                  <a:latin typeface="Symbol" panose="05050102010706020507" pitchFamily="18" charset="2"/>
                                </a:rPr>
                                <m:t>h</m:t>
                              </m:r>
                            </m:e>
                            <m:sup>
                              <m:r>
                                <a:rPr lang="ja-JP" altLang="en-US" i="1" smtClean="0">
                                  <a:latin typeface="Cambria Math"/>
                                  <a:ea typeface="Cambria Math"/>
                                </a:rPr>
                                <m:t>𝛽</m:t>
                              </m:r>
                            </m:sup>
                          </m:sSup>
                        </m:num>
                        <m:den>
                          <m:nary>
                            <m:naryPr>
                              <m:chr m:val="∑"/>
                              <m:subHide m:val="on"/>
                              <m:supHide m:val="on"/>
                              <m:ctrlPr>
                                <a:rPr lang="en-US" i="1" smtClean="0">
                                  <a:latin typeface="Cambria Math" panose="02040503050406030204" pitchFamily="18" charset="0"/>
                                </a:rPr>
                              </m:ctrlPr>
                            </m:naryPr>
                            <m:sub/>
                            <m:sup/>
                            <m:e>
                              <m:sSup>
                                <m:sSupPr>
                                  <m:ctrlPr>
                                    <a:rPr lang="en-US" altLang="ja-JP" i="1">
                                      <a:latin typeface="Cambria Math" panose="02040503050406030204" pitchFamily="18" charset="0"/>
                                      <a:ea typeface="Cambria Math"/>
                                    </a:rPr>
                                  </m:ctrlPr>
                                </m:sSupPr>
                                <m:e>
                                  <m:r>
                                    <a:rPr lang="en-US" altLang="ja-JP" i="1">
                                      <a:latin typeface="Cambria Math"/>
                                      <a:ea typeface="Cambria Math"/>
                                    </a:rPr>
                                    <m:t>𝜏</m:t>
                                  </m:r>
                                </m:e>
                                <m:sup>
                                  <m:r>
                                    <a:rPr lang="ja-JP" altLang="en-US" i="1">
                                      <a:latin typeface="Cambria Math"/>
                                      <a:ea typeface="Cambria Math"/>
                                    </a:rPr>
                                    <m:t>𝛼</m:t>
                                  </m:r>
                                </m:sup>
                              </m:sSup>
                              <m:sSup>
                                <m:sSupPr>
                                  <m:ctrlPr>
                                    <a:rPr lang="en-US" altLang="ja-JP" i="1">
                                      <a:latin typeface="Cambria Math" panose="02040503050406030204" pitchFamily="18" charset="0"/>
                                      <a:ea typeface="Cambria Math"/>
                                    </a:rPr>
                                  </m:ctrlPr>
                                </m:sSupPr>
                                <m:e>
                                  <m:r>
                                    <m:rPr>
                                      <m:nor/>
                                    </m:rPr>
                                    <a:rPr lang="en-US" altLang="ja-JP" i="1" dirty="0">
                                      <a:latin typeface="Symbol" panose="05050102010706020507" pitchFamily="18" charset="2"/>
                                    </a:rPr>
                                    <m:t>h</m:t>
                                  </m:r>
                                </m:e>
                                <m:sup>
                                  <m:r>
                                    <a:rPr lang="ja-JP" altLang="en-US" i="1">
                                      <a:latin typeface="Cambria Math"/>
                                      <a:ea typeface="Cambria Math"/>
                                    </a:rPr>
                                    <m:t>𝛽</m:t>
                                  </m:r>
                                </m:sup>
                              </m:sSup>
                            </m:e>
                          </m:nary>
                        </m:den>
                      </m:f>
                    </m:oMath>
                  </m:oMathPara>
                </a14:m>
                <a:endParaRPr lang="en-US" dirty="0">
                  <a:latin typeface="Symbol" panose="05050102010706020507" pitchFamily="18" charset="2"/>
                </a:endParaRPr>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3779912" y="2424875"/>
                <a:ext cx="1391791" cy="716093"/>
              </a:xfrm>
              <a:prstGeom prst="rect">
                <a:avLst/>
              </a:prstGeom>
              <a:blipFill rotWithShape="0">
                <a:blip r:embed="rId8"/>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3707904" y="2178271"/>
                <a:ext cx="1654684" cy="1106713"/>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m:t>
                      </m:r>
                      <m:f>
                        <m:fPr>
                          <m:ctrlPr>
                            <a:rPr lang="en-US" i="1" smtClean="0">
                              <a:latin typeface="Cambria Math" panose="02040503050406030204" pitchFamily="18" charset="0"/>
                            </a:rPr>
                          </m:ctrlPr>
                        </m:fPr>
                        <m:num>
                          <m:f>
                            <m:fPr>
                              <m:ctrlPr>
                                <a:rPr lang="en-US" altLang="ja-JP" i="1" dirty="0" smtClean="0">
                                  <a:latin typeface="Cambria Math" panose="02040503050406030204" pitchFamily="18" charset="0"/>
                                </a:rPr>
                              </m:ctrlPr>
                            </m:fPr>
                            <m:num>
                              <m:r>
                                <a:rPr lang="en-US" altLang="ja-JP" b="0" i="1" dirty="0" smtClean="0">
                                  <a:latin typeface="Cambria Math"/>
                                </a:rPr>
                                <m:t>𝑈</m:t>
                              </m:r>
                              <m:sSup>
                                <m:sSupPr>
                                  <m:ctrlPr>
                                    <a:rPr lang="en-US" altLang="ja-JP" b="0" i="1" dirty="0" smtClean="0">
                                      <a:latin typeface="Cambria Math" panose="02040503050406030204" pitchFamily="18" charset="0"/>
                                    </a:rPr>
                                  </m:ctrlPr>
                                </m:sSupPr>
                                <m:e>
                                  <m:r>
                                    <a:rPr lang="ja-JP" altLang="en-US" b="0" i="1" dirty="0" smtClean="0">
                                      <a:latin typeface="Cambria Math"/>
                                    </a:rPr>
                                    <m:t>𝜏</m:t>
                                  </m:r>
                                </m:e>
                                <m:sup>
                                  <m:sSub>
                                    <m:sSubPr>
                                      <m:ctrlPr>
                                        <a:rPr lang="en-US" altLang="ja-JP" b="0" i="1" dirty="0" smtClean="0">
                                          <a:latin typeface="Cambria Math" panose="02040503050406030204" pitchFamily="18" charset="0"/>
                                        </a:rPr>
                                      </m:ctrlPr>
                                    </m:sSubPr>
                                    <m:e>
                                      <m:r>
                                        <a:rPr lang="ja-JP" altLang="en-US" b="0" i="1" dirty="0" smtClean="0">
                                          <a:latin typeface="Cambria Math"/>
                                        </a:rPr>
                                        <m:t>𝛼</m:t>
                                      </m:r>
                                    </m:e>
                                    <m:sub>
                                      <m:r>
                                        <a:rPr lang="en-US" altLang="ja-JP" b="0" i="1" dirty="0" smtClean="0">
                                          <a:latin typeface="Cambria Math"/>
                                        </a:rPr>
                                        <m:t>𝑢</m:t>
                                      </m:r>
                                    </m:sub>
                                  </m:sSub>
                                </m:sup>
                              </m:sSup>
                              <m:sSup>
                                <m:sSupPr>
                                  <m:ctrlPr>
                                    <a:rPr lang="en-US" altLang="ja-JP" b="0" i="1" dirty="0" smtClean="0">
                                      <a:latin typeface="Cambria Math" panose="02040503050406030204" pitchFamily="18" charset="0"/>
                                    </a:rPr>
                                  </m:ctrlPr>
                                </m:sSupPr>
                                <m:e>
                                  <m:r>
                                    <m:rPr>
                                      <m:nor/>
                                    </m:rPr>
                                    <a:rPr lang="en-US" altLang="ja-JP" i="1" dirty="0">
                                      <a:latin typeface="Symbol" panose="05050102010706020507" pitchFamily="18" charset="2"/>
                                    </a:rPr>
                                    <m:t>h</m:t>
                                  </m:r>
                                </m:e>
                                <m:sup>
                                  <m:r>
                                    <a:rPr lang="ja-JP" altLang="en-US" b="0" i="1" dirty="0" smtClean="0">
                                      <a:latin typeface="Cambria Math"/>
                                    </a:rPr>
                                    <m:t>𝛽</m:t>
                                  </m:r>
                                </m:sup>
                              </m:sSup>
                            </m:num>
                            <m:den>
                              <m:sSup>
                                <m:sSupPr>
                                  <m:ctrlPr>
                                    <a:rPr lang="en-US" altLang="ja-JP" b="0" i="1" dirty="0" smtClean="0">
                                      <a:solidFill>
                                        <a:srgbClr val="FF0000"/>
                                      </a:solidFill>
                                      <a:latin typeface="Cambria Math" panose="02040503050406030204" pitchFamily="18" charset="0"/>
                                    </a:rPr>
                                  </m:ctrlPr>
                                </m:sSupPr>
                                <m:e>
                                  <m:r>
                                    <a:rPr lang="en-US" altLang="ja-JP" i="1" dirty="0">
                                      <a:solidFill>
                                        <a:srgbClr val="FF0000"/>
                                      </a:solidFill>
                                      <a:latin typeface="Cambria Math"/>
                                    </a:rPr>
                                    <m:t>𝑁</m:t>
                                  </m:r>
                                  <m:r>
                                    <a:rPr lang="ja-JP" altLang="en-US" i="1" dirty="0">
                                      <a:solidFill>
                                        <a:srgbClr val="FF0000"/>
                                      </a:solidFill>
                                      <a:latin typeface="Cambria Math"/>
                                    </a:rPr>
                                    <m:t>𝜏</m:t>
                                  </m:r>
                                </m:e>
                                <m:sup>
                                  <m:sSub>
                                    <m:sSubPr>
                                      <m:ctrlPr>
                                        <a:rPr lang="en-US" altLang="ja-JP" b="0" i="1" dirty="0" smtClean="0">
                                          <a:solidFill>
                                            <a:srgbClr val="FF0000"/>
                                          </a:solidFill>
                                          <a:latin typeface="Cambria Math" panose="02040503050406030204" pitchFamily="18" charset="0"/>
                                        </a:rPr>
                                      </m:ctrlPr>
                                    </m:sSubPr>
                                    <m:e>
                                      <m:r>
                                        <a:rPr lang="ja-JP" altLang="en-US" b="0" i="1" dirty="0" smtClean="0">
                                          <a:solidFill>
                                            <a:srgbClr val="FF0000"/>
                                          </a:solidFill>
                                          <a:latin typeface="Cambria Math"/>
                                        </a:rPr>
                                        <m:t>𝛼</m:t>
                                      </m:r>
                                    </m:e>
                                    <m:sub>
                                      <m:r>
                                        <a:rPr lang="en-US" altLang="ja-JP" b="0" i="1" dirty="0" smtClean="0">
                                          <a:solidFill>
                                            <a:srgbClr val="FF0000"/>
                                          </a:solidFill>
                                          <a:latin typeface="Cambria Math"/>
                                        </a:rPr>
                                        <m:t>𝑛</m:t>
                                      </m:r>
                                    </m:sub>
                                  </m:sSub>
                                </m:sup>
                              </m:sSup>
                            </m:den>
                          </m:f>
                        </m:num>
                        <m:den>
                          <m:nary>
                            <m:naryPr>
                              <m:chr m:val="∑"/>
                              <m:subHide m:val="on"/>
                              <m:supHide m:val="on"/>
                              <m:ctrlPr>
                                <a:rPr lang="en-US" i="1" smtClean="0">
                                  <a:latin typeface="Cambria Math" panose="02040503050406030204" pitchFamily="18" charset="0"/>
                                </a:rPr>
                              </m:ctrlPr>
                            </m:naryPr>
                            <m:sub/>
                            <m:sup/>
                            <m:e>
                              <m:f>
                                <m:fPr>
                                  <m:ctrlPr>
                                    <a:rPr lang="en-US" altLang="ja-JP" i="1" dirty="0">
                                      <a:latin typeface="Cambria Math" panose="02040503050406030204" pitchFamily="18" charset="0"/>
                                    </a:rPr>
                                  </m:ctrlPr>
                                </m:fPr>
                                <m:num>
                                  <m:r>
                                    <a:rPr lang="en-US" altLang="ja-JP" i="1" dirty="0">
                                      <a:latin typeface="Cambria Math"/>
                                    </a:rPr>
                                    <m:t>𝑈</m:t>
                                  </m:r>
                                  <m:sSup>
                                    <m:sSupPr>
                                      <m:ctrlPr>
                                        <a:rPr lang="en-US" altLang="ja-JP" i="1" dirty="0">
                                          <a:latin typeface="Cambria Math" panose="02040503050406030204" pitchFamily="18" charset="0"/>
                                        </a:rPr>
                                      </m:ctrlPr>
                                    </m:sSupPr>
                                    <m:e>
                                      <m:r>
                                        <a:rPr lang="ja-JP" altLang="en-US" i="1" dirty="0">
                                          <a:latin typeface="Cambria Math"/>
                                        </a:rPr>
                                        <m:t>𝜏</m:t>
                                      </m:r>
                                    </m:e>
                                    <m:sup>
                                      <m:sSub>
                                        <m:sSubPr>
                                          <m:ctrlPr>
                                            <a:rPr lang="en-US" altLang="ja-JP" i="1" dirty="0">
                                              <a:latin typeface="Cambria Math" panose="02040503050406030204" pitchFamily="18" charset="0"/>
                                            </a:rPr>
                                          </m:ctrlPr>
                                        </m:sSubPr>
                                        <m:e>
                                          <m:r>
                                            <a:rPr lang="ja-JP" altLang="en-US" i="1" dirty="0">
                                              <a:latin typeface="Cambria Math"/>
                                            </a:rPr>
                                            <m:t>𝛼</m:t>
                                          </m:r>
                                        </m:e>
                                        <m:sub>
                                          <m:r>
                                            <a:rPr lang="en-US" altLang="ja-JP" i="1" dirty="0">
                                              <a:latin typeface="Cambria Math"/>
                                            </a:rPr>
                                            <m:t>𝑢</m:t>
                                          </m:r>
                                        </m:sub>
                                      </m:sSub>
                                    </m:sup>
                                  </m:sSup>
                                  <m:sSup>
                                    <m:sSupPr>
                                      <m:ctrlPr>
                                        <a:rPr lang="en-US" altLang="ja-JP" i="1" dirty="0">
                                          <a:latin typeface="Cambria Math" panose="02040503050406030204" pitchFamily="18" charset="0"/>
                                        </a:rPr>
                                      </m:ctrlPr>
                                    </m:sSupPr>
                                    <m:e>
                                      <m:r>
                                        <m:rPr>
                                          <m:nor/>
                                        </m:rPr>
                                        <a:rPr lang="en-US" altLang="ja-JP" i="1" dirty="0">
                                          <a:latin typeface="Symbol" panose="05050102010706020507" pitchFamily="18" charset="2"/>
                                        </a:rPr>
                                        <m:t>h</m:t>
                                      </m:r>
                                    </m:e>
                                    <m:sup>
                                      <m:r>
                                        <a:rPr lang="ja-JP" altLang="en-US" i="1" dirty="0">
                                          <a:latin typeface="Cambria Math"/>
                                        </a:rPr>
                                        <m:t>𝛽</m:t>
                                      </m:r>
                                    </m:sup>
                                  </m:sSup>
                                </m:num>
                                <m:den>
                                  <m:sSup>
                                    <m:sSupPr>
                                      <m:ctrlPr>
                                        <a:rPr lang="en-US" altLang="ja-JP" i="1" dirty="0" smtClean="0">
                                          <a:solidFill>
                                            <a:srgbClr val="FF0000"/>
                                          </a:solidFill>
                                          <a:latin typeface="Cambria Math" panose="02040503050406030204" pitchFamily="18" charset="0"/>
                                        </a:rPr>
                                      </m:ctrlPr>
                                    </m:sSupPr>
                                    <m:e>
                                      <m:r>
                                        <a:rPr lang="en-US" altLang="ja-JP" i="1" dirty="0">
                                          <a:solidFill>
                                            <a:srgbClr val="FF0000"/>
                                          </a:solidFill>
                                          <a:latin typeface="Cambria Math"/>
                                        </a:rPr>
                                        <m:t>𝑁</m:t>
                                      </m:r>
                                      <m:r>
                                        <a:rPr lang="ja-JP" altLang="en-US" i="1" dirty="0">
                                          <a:solidFill>
                                            <a:srgbClr val="FF0000"/>
                                          </a:solidFill>
                                          <a:latin typeface="Cambria Math"/>
                                        </a:rPr>
                                        <m:t>𝜏</m:t>
                                      </m:r>
                                    </m:e>
                                    <m:sup>
                                      <m:sSub>
                                        <m:sSubPr>
                                          <m:ctrlPr>
                                            <a:rPr lang="en-US" altLang="ja-JP" i="1" dirty="0">
                                              <a:solidFill>
                                                <a:srgbClr val="FF0000"/>
                                              </a:solidFill>
                                              <a:latin typeface="Cambria Math" panose="02040503050406030204" pitchFamily="18" charset="0"/>
                                            </a:rPr>
                                          </m:ctrlPr>
                                        </m:sSubPr>
                                        <m:e>
                                          <m:r>
                                            <a:rPr lang="ja-JP" altLang="en-US" i="1" dirty="0">
                                              <a:solidFill>
                                                <a:srgbClr val="FF0000"/>
                                              </a:solidFill>
                                              <a:latin typeface="Cambria Math"/>
                                            </a:rPr>
                                            <m:t>𝛼</m:t>
                                          </m:r>
                                        </m:e>
                                        <m:sub>
                                          <m:r>
                                            <a:rPr lang="en-US" altLang="ja-JP" i="1" dirty="0">
                                              <a:solidFill>
                                                <a:srgbClr val="FF0000"/>
                                              </a:solidFill>
                                              <a:latin typeface="Cambria Math"/>
                                            </a:rPr>
                                            <m:t>𝑛</m:t>
                                          </m:r>
                                        </m:sub>
                                      </m:sSub>
                                    </m:sup>
                                  </m:sSup>
                                </m:den>
                              </m:f>
                            </m:e>
                          </m:nary>
                        </m:den>
                      </m:f>
                    </m:oMath>
                  </m:oMathPara>
                </a14:m>
                <a:endParaRPr lang="en-US" dirty="0">
                  <a:latin typeface="Symbol" panose="05050102010706020507" pitchFamily="18" charset="2"/>
                </a:endParaRPr>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3707904" y="2178271"/>
                <a:ext cx="1654684" cy="1106713"/>
              </a:xfrm>
              <a:prstGeom prst="rect">
                <a:avLst/>
              </a:prstGeom>
              <a:blipFill rotWithShape="0">
                <a:blip r:embed="rId9"/>
                <a:stretch>
                  <a:fillRect/>
                </a:stretch>
              </a:blipFill>
              <a:ln/>
            </p:spPr>
            <p:txBody>
              <a:bodyPr/>
              <a:lstStyle/>
              <a:p>
                <a:r>
                  <a:rPr lang="ja-JP" altLang="en-US">
                    <a:noFill/>
                  </a:rPr>
                  <a:t> </a:t>
                </a:r>
              </a:p>
            </p:txBody>
          </p:sp>
        </mc:Fallback>
      </mc:AlternateContent>
      <p:sp>
        <p:nvSpPr>
          <p:cNvPr id="93" name="角丸四角形 92"/>
          <p:cNvSpPr/>
          <p:nvPr/>
        </p:nvSpPr>
        <p:spPr>
          <a:xfrm>
            <a:off x="5698488" y="1903366"/>
            <a:ext cx="2977968" cy="195768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p:nvSpPr>
        <p:spPr>
          <a:xfrm>
            <a:off x="5975904" y="2817024"/>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p:nvSpPr>
        <p:spPr>
          <a:xfrm>
            <a:off x="8135904" y="2817024"/>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p:nvSpPr>
        <p:spPr>
          <a:xfrm>
            <a:off x="5975904" y="3357024"/>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p:cNvCxnSpPr>
            <a:stCxn id="109" idx="6"/>
            <a:endCxn id="121" idx="2"/>
          </p:cNvCxnSpPr>
          <p:nvPr/>
        </p:nvCxnSpPr>
        <p:spPr>
          <a:xfrm>
            <a:off x="6263904" y="2421024"/>
            <a:ext cx="252000" cy="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21" idx="6"/>
            <a:endCxn id="127" idx="2"/>
          </p:cNvCxnSpPr>
          <p:nvPr/>
        </p:nvCxnSpPr>
        <p:spPr>
          <a:xfrm>
            <a:off x="6803904" y="2421024"/>
            <a:ext cx="25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127" idx="6"/>
            <a:endCxn id="120" idx="2"/>
          </p:cNvCxnSpPr>
          <p:nvPr/>
        </p:nvCxnSpPr>
        <p:spPr>
          <a:xfrm>
            <a:off x="7343904" y="2961024"/>
            <a:ext cx="252000" cy="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a:stCxn id="120" idx="6"/>
            <a:endCxn id="108" idx="2"/>
          </p:cNvCxnSpPr>
          <p:nvPr/>
        </p:nvCxnSpPr>
        <p:spPr>
          <a:xfrm flipV="1">
            <a:off x="7883904" y="2421024"/>
            <a:ext cx="25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テキスト ボックス 100"/>
              <p:cNvSpPr txBox="1"/>
              <p:nvPr/>
            </p:nvSpPr>
            <p:spPr>
              <a:xfrm>
                <a:off x="5956622" y="1877835"/>
                <a:ext cx="2556277" cy="369332"/>
              </a:xfrm>
              <a:prstGeom prst="rect">
                <a:avLst/>
              </a:prstGeom>
              <a:noFill/>
            </p:spPr>
            <p:txBody>
              <a:bodyPr wrap="non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𝑥</m:t>
                        </m:r>
                      </m:e>
                      <m:sub>
                        <m:r>
                          <a:rPr kumimoji="1" lang="en-US" altLang="ja-JP" b="0" i="1" smtClean="0">
                            <a:latin typeface="Cambria Math"/>
                          </a:rPr>
                          <m:t>1  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2 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3 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4  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5</m:t>
                        </m:r>
                      </m:sub>
                    </m:sSub>
                  </m:oMath>
                </a14:m>
                <a:endParaRPr kumimoji="1" lang="ja-JP" altLang="en-US" dirty="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5956622" y="1877835"/>
                <a:ext cx="2556277"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102" name="テキスト ボックス 101"/>
          <p:cNvSpPr txBox="1"/>
          <p:nvPr/>
        </p:nvSpPr>
        <p:spPr>
          <a:xfrm>
            <a:off x="6171809" y="3851756"/>
            <a:ext cx="2031325" cy="369332"/>
          </a:xfrm>
          <a:prstGeom prst="rect">
            <a:avLst/>
          </a:prstGeom>
          <a:noFill/>
        </p:spPr>
        <p:txBody>
          <a:bodyPr wrap="none" rtlCol="0">
            <a:spAutoFit/>
          </a:bodyPr>
          <a:lstStyle/>
          <a:p>
            <a:r>
              <a:rPr kumimoji="1" lang="ja-JP" altLang="en-US" dirty="0" smtClean="0"/>
              <a:t>フェロモングラフ</a:t>
            </a:r>
            <a:endParaRPr kumimoji="1" lang="ja-JP" altLang="en-US" dirty="0"/>
          </a:p>
        </p:txBody>
      </p:sp>
      <p:cxnSp>
        <p:nvCxnSpPr>
          <p:cNvPr id="103" name="直線コネクタ 102"/>
          <p:cNvCxnSpPr>
            <a:stCxn id="121" idx="6"/>
            <a:endCxn id="108" idx="2"/>
          </p:cNvCxnSpPr>
          <p:nvPr/>
        </p:nvCxnSpPr>
        <p:spPr>
          <a:xfrm>
            <a:off x="6803904" y="2421024"/>
            <a:ext cx="1332000" cy="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stCxn id="121" idx="6"/>
            <a:endCxn id="120" idx="2"/>
          </p:cNvCxnSpPr>
          <p:nvPr/>
        </p:nvCxnSpPr>
        <p:spPr>
          <a:xfrm>
            <a:off x="6803904" y="2421024"/>
            <a:ext cx="79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109" idx="6"/>
            <a:endCxn id="127" idx="2"/>
          </p:cNvCxnSpPr>
          <p:nvPr/>
        </p:nvCxnSpPr>
        <p:spPr>
          <a:xfrm>
            <a:off x="6263904" y="2421024"/>
            <a:ext cx="79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a:stCxn id="109" idx="6"/>
            <a:endCxn id="120" idx="2"/>
          </p:cNvCxnSpPr>
          <p:nvPr/>
        </p:nvCxnSpPr>
        <p:spPr>
          <a:xfrm>
            <a:off x="6263904" y="2421024"/>
            <a:ext cx="133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a:stCxn id="127" idx="6"/>
            <a:endCxn id="108" idx="2"/>
          </p:cNvCxnSpPr>
          <p:nvPr/>
        </p:nvCxnSpPr>
        <p:spPr>
          <a:xfrm flipV="1">
            <a:off x="7343904" y="2421024"/>
            <a:ext cx="792000" cy="540000"/>
          </a:xfrm>
          <a:prstGeom prst="line">
            <a:avLst/>
          </a:prstGeom>
          <a:ln w="50800" cap="rnd">
            <a:solidFill>
              <a:srgbClr val="FFFF00"/>
            </a:solidFill>
          </a:ln>
        </p:spPr>
        <p:style>
          <a:lnRef idx="1">
            <a:schemeClr val="accent1"/>
          </a:lnRef>
          <a:fillRef idx="0">
            <a:schemeClr val="accent1"/>
          </a:fillRef>
          <a:effectRef idx="0">
            <a:schemeClr val="accent1"/>
          </a:effectRef>
          <a:fontRef idx="minor">
            <a:schemeClr val="tx1"/>
          </a:fontRef>
        </p:style>
      </p:cxnSp>
      <p:sp>
        <p:nvSpPr>
          <p:cNvPr id="108" name="円/楕円 107"/>
          <p:cNvSpPr/>
          <p:nvPr/>
        </p:nvSpPr>
        <p:spPr>
          <a:xfrm>
            <a:off x="8135904" y="2277024"/>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5975904" y="2277024"/>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コネクタ 110"/>
          <p:cNvCxnSpPr>
            <a:stCxn id="109" idx="6"/>
            <a:endCxn id="122" idx="2"/>
          </p:cNvCxnSpPr>
          <p:nvPr/>
        </p:nvCxnSpPr>
        <p:spPr>
          <a:xfrm>
            <a:off x="6263904" y="2421024"/>
            <a:ext cx="79200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18" name="円/楕円 117"/>
          <p:cNvSpPr/>
          <p:nvPr/>
        </p:nvSpPr>
        <p:spPr>
          <a:xfrm>
            <a:off x="8135904" y="3357024"/>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7595904" y="3357024"/>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p:nvSpPr>
        <p:spPr>
          <a:xfrm>
            <a:off x="7595904" y="2817024"/>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p:nvSpPr>
        <p:spPr>
          <a:xfrm>
            <a:off x="6515904" y="2277024"/>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p:nvSpPr>
        <p:spPr>
          <a:xfrm>
            <a:off x="7055904" y="2277024"/>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p:nvSpPr>
        <p:spPr>
          <a:xfrm>
            <a:off x="6515904" y="2817024"/>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7055904" y="2817024"/>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7055904" y="3357024"/>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7595904" y="2277024"/>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6515904" y="3357024"/>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角丸四角形 130"/>
          <p:cNvSpPr/>
          <p:nvPr/>
        </p:nvSpPr>
        <p:spPr>
          <a:xfrm>
            <a:off x="5724128" y="4318627"/>
            <a:ext cx="2977968" cy="195768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円/楕円 131"/>
          <p:cNvSpPr/>
          <p:nvPr/>
        </p:nvSpPr>
        <p:spPr>
          <a:xfrm>
            <a:off x="6001544" y="5232285"/>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円/楕円 132"/>
          <p:cNvSpPr/>
          <p:nvPr/>
        </p:nvSpPr>
        <p:spPr>
          <a:xfrm>
            <a:off x="8161544" y="5232285"/>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円/楕円 133"/>
          <p:cNvSpPr/>
          <p:nvPr/>
        </p:nvSpPr>
        <p:spPr>
          <a:xfrm>
            <a:off x="6001544" y="5772285"/>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p:cNvCxnSpPr>
            <a:stCxn id="159" idx="6"/>
            <a:endCxn id="165" idx="2"/>
          </p:cNvCxnSpPr>
          <p:nvPr/>
        </p:nvCxnSpPr>
        <p:spPr>
          <a:xfrm>
            <a:off x="6829544" y="4836285"/>
            <a:ext cx="252000" cy="540000"/>
          </a:xfrm>
          <a:prstGeom prst="line">
            <a:avLst/>
          </a:prstGeom>
          <a:ln w="1016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a:stCxn id="165" idx="6"/>
            <a:endCxn id="158" idx="2"/>
          </p:cNvCxnSpPr>
          <p:nvPr/>
        </p:nvCxnSpPr>
        <p:spPr>
          <a:xfrm>
            <a:off x="7369544" y="5376285"/>
            <a:ext cx="252000" cy="0"/>
          </a:xfrm>
          <a:prstGeom prst="line">
            <a:avLst/>
          </a:prstGeom>
          <a:ln w="1016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a:stCxn id="165" idx="6"/>
            <a:endCxn id="146" idx="2"/>
          </p:cNvCxnSpPr>
          <p:nvPr/>
        </p:nvCxnSpPr>
        <p:spPr>
          <a:xfrm flipV="1">
            <a:off x="7369544" y="4836285"/>
            <a:ext cx="792000" cy="540000"/>
          </a:xfrm>
          <a:prstGeom prst="line">
            <a:avLst/>
          </a:prstGeom>
          <a:ln w="101600" cap="rnd">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テキスト ボックス 138"/>
              <p:cNvSpPr txBox="1"/>
              <p:nvPr/>
            </p:nvSpPr>
            <p:spPr>
              <a:xfrm>
                <a:off x="5982262" y="4293096"/>
                <a:ext cx="2556277" cy="369332"/>
              </a:xfrm>
              <a:prstGeom prst="rect">
                <a:avLst/>
              </a:prstGeom>
              <a:noFill/>
            </p:spPr>
            <p:txBody>
              <a:bodyPr wrap="non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𝑥</m:t>
                        </m:r>
                      </m:e>
                      <m:sub>
                        <m:r>
                          <a:rPr kumimoji="1" lang="en-US" altLang="ja-JP" b="0" i="1" smtClean="0">
                            <a:latin typeface="Cambria Math"/>
                          </a:rPr>
                          <m:t>1  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2 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3 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4  </m:t>
                        </m:r>
                      </m:sub>
                    </m:sSub>
                  </m:oMath>
                </a14:m>
                <a:r>
                  <a:rPr kumimoji="1" lang="ja-JP" altLang="en-US" dirty="0" smtClean="0"/>
                  <a:t>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a:rPr>
                          <m:t>𝑥</m:t>
                        </m:r>
                      </m:e>
                      <m:sub>
                        <m:r>
                          <a:rPr kumimoji="1" lang="en-US" altLang="ja-JP" b="0" i="1" dirty="0" smtClean="0">
                            <a:latin typeface="Cambria Math"/>
                          </a:rPr>
                          <m:t>5</m:t>
                        </m:r>
                      </m:sub>
                    </m:sSub>
                  </m:oMath>
                </a14:m>
                <a:endParaRPr kumimoji="1" lang="ja-JP" altLang="en-US" dirty="0"/>
              </a:p>
            </p:txBody>
          </p:sp>
        </mc:Choice>
        <mc:Fallback xmlns="">
          <p:sp>
            <p:nvSpPr>
              <p:cNvPr id="139" name="テキスト ボックス 138"/>
              <p:cNvSpPr txBox="1">
                <a:spLocks noRot="1" noChangeAspect="1" noMove="1" noResize="1" noEditPoints="1" noAdjustHandles="1" noChangeArrowheads="1" noChangeShapeType="1" noTextEdit="1"/>
              </p:cNvSpPr>
              <p:nvPr/>
            </p:nvSpPr>
            <p:spPr>
              <a:xfrm>
                <a:off x="5982262" y="4293096"/>
                <a:ext cx="2556277" cy="369332"/>
              </a:xfrm>
              <a:prstGeom prst="rect">
                <a:avLst/>
              </a:prstGeom>
              <a:blipFill rotWithShape="0">
                <a:blip r:embed="rId11"/>
                <a:stretch>
                  <a:fillRect/>
                </a:stretch>
              </a:blipFill>
            </p:spPr>
            <p:txBody>
              <a:bodyPr/>
              <a:lstStyle/>
              <a:p>
                <a:r>
                  <a:rPr lang="ja-JP" altLang="en-US">
                    <a:noFill/>
                  </a:rPr>
                  <a:t> </a:t>
                </a:r>
              </a:p>
            </p:txBody>
          </p:sp>
        </mc:Fallback>
      </mc:AlternateContent>
      <p:sp>
        <p:nvSpPr>
          <p:cNvPr id="140" name="テキスト ボックス 139"/>
          <p:cNvSpPr txBox="1"/>
          <p:nvPr/>
        </p:nvSpPr>
        <p:spPr>
          <a:xfrm>
            <a:off x="5594727" y="6288892"/>
            <a:ext cx="3185487" cy="369332"/>
          </a:xfrm>
          <a:prstGeom prst="rect">
            <a:avLst/>
          </a:prstGeom>
          <a:noFill/>
        </p:spPr>
        <p:txBody>
          <a:bodyPr wrap="none" rtlCol="0">
            <a:spAutoFit/>
          </a:bodyPr>
          <a:lstStyle/>
          <a:p>
            <a:r>
              <a:rPr kumimoji="1" lang="ja-JP" altLang="en-US" dirty="0" smtClean="0"/>
              <a:t>ネガティブフェロモングラフ</a:t>
            </a:r>
            <a:endParaRPr kumimoji="1" lang="ja-JP" altLang="en-US" dirty="0"/>
          </a:p>
        </p:txBody>
      </p:sp>
      <p:cxnSp>
        <p:nvCxnSpPr>
          <p:cNvPr id="143" name="直線コネクタ 142"/>
          <p:cNvCxnSpPr>
            <a:stCxn id="147" idx="6"/>
            <a:endCxn id="165" idx="2"/>
          </p:cNvCxnSpPr>
          <p:nvPr/>
        </p:nvCxnSpPr>
        <p:spPr>
          <a:xfrm>
            <a:off x="6289544" y="4836285"/>
            <a:ext cx="792000" cy="540000"/>
          </a:xfrm>
          <a:prstGeom prst="line">
            <a:avLst/>
          </a:prstGeom>
          <a:ln w="1016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146" name="円/楕円 145"/>
          <p:cNvSpPr/>
          <p:nvPr/>
        </p:nvSpPr>
        <p:spPr>
          <a:xfrm>
            <a:off x="8161544" y="4692285"/>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6001544" y="4692285"/>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161544" y="5772285"/>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7621544" y="5772285"/>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621544" y="5232285"/>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541544" y="4692285"/>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7081544" y="4692285"/>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6541544" y="5232285"/>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円/楕円 164"/>
          <p:cNvSpPr/>
          <p:nvPr/>
        </p:nvSpPr>
        <p:spPr>
          <a:xfrm>
            <a:off x="7081544" y="5232285"/>
            <a:ext cx="288000" cy="288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円/楕円 165"/>
          <p:cNvSpPr/>
          <p:nvPr/>
        </p:nvSpPr>
        <p:spPr>
          <a:xfrm>
            <a:off x="7081544" y="5772285"/>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円/楕円 166"/>
          <p:cNvSpPr/>
          <p:nvPr/>
        </p:nvSpPr>
        <p:spPr>
          <a:xfrm>
            <a:off x="7621544" y="4692285"/>
            <a:ext cx="288000" cy="28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円/楕円 167"/>
          <p:cNvSpPr/>
          <p:nvPr/>
        </p:nvSpPr>
        <p:spPr>
          <a:xfrm>
            <a:off x="6541544" y="5772285"/>
            <a:ext cx="288000" cy="28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円/楕円 190"/>
          <p:cNvSpPr/>
          <p:nvPr/>
        </p:nvSpPr>
        <p:spPr>
          <a:xfrm>
            <a:off x="1713368" y="4539086"/>
            <a:ext cx="504000" cy="504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9892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barn(outVertical)">
                                      <p:cBhvr>
                                        <p:cTn id="7" dur="1000"/>
                                        <p:tgtEl>
                                          <p:spTgt spid="131"/>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32"/>
                                        </p:tgtEl>
                                        <p:attrNameLst>
                                          <p:attrName>style.visibility</p:attrName>
                                        </p:attrNameLst>
                                      </p:cBhvr>
                                      <p:to>
                                        <p:strVal val="visible"/>
                                      </p:to>
                                    </p:set>
                                    <p:animEffect transition="in" filter="barn(outVertical)">
                                      <p:cBhvr>
                                        <p:cTn id="10" dur="1000"/>
                                        <p:tgtEl>
                                          <p:spTgt spid="132"/>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barn(outVertical)">
                                      <p:cBhvr>
                                        <p:cTn id="13" dur="1000"/>
                                        <p:tgtEl>
                                          <p:spTgt spid="13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34"/>
                                        </p:tgtEl>
                                        <p:attrNameLst>
                                          <p:attrName>style.visibility</p:attrName>
                                        </p:attrNameLst>
                                      </p:cBhvr>
                                      <p:to>
                                        <p:strVal val="visible"/>
                                      </p:to>
                                    </p:set>
                                    <p:animEffect transition="in" filter="barn(outVertical)">
                                      <p:cBhvr>
                                        <p:cTn id="16" dur="1000"/>
                                        <p:tgtEl>
                                          <p:spTgt spid="134"/>
                                        </p:tgtEl>
                                      </p:cBhvr>
                                    </p:animEffect>
                                  </p:childTnLst>
                                </p:cTn>
                              </p:par>
                              <p:par>
                                <p:cTn id="17" presetID="16" presetClass="entr" presetSubtype="37"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animEffect transition="in" filter="barn(outVertical)">
                                      <p:cBhvr>
                                        <p:cTn id="19" dur="1000"/>
                                        <p:tgtEl>
                                          <p:spTgt spid="136"/>
                                        </p:tgtEl>
                                      </p:cBhvr>
                                    </p:animEffect>
                                  </p:childTnLst>
                                </p:cTn>
                              </p:par>
                              <p:par>
                                <p:cTn id="20" presetID="16" presetClass="entr" presetSubtype="37" fill="hold" nodeType="with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barn(outVertical)">
                                      <p:cBhvr>
                                        <p:cTn id="22" dur="1000"/>
                                        <p:tgtEl>
                                          <p:spTgt spid="137"/>
                                        </p:tgtEl>
                                      </p:cBhvr>
                                    </p:animEffect>
                                  </p:childTnLst>
                                </p:cTn>
                              </p:par>
                              <p:par>
                                <p:cTn id="23" presetID="16" presetClass="entr" presetSubtype="37" fill="hold" nodeType="withEffect">
                                  <p:stCondLst>
                                    <p:cond delay="0"/>
                                  </p:stCondLst>
                                  <p:childTnLst>
                                    <p:set>
                                      <p:cBhvr>
                                        <p:cTn id="24" dur="1" fill="hold">
                                          <p:stCondLst>
                                            <p:cond delay="0"/>
                                          </p:stCondLst>
                                        </p:cTn>
                                        <p:tgtEl>
                                          <p:spTgt spid="138"/>
                                        </p:tgtEl>
                                        <p:attrNameLst>
                                          <p:attrName>style.visibility</p:attrName>
                                        </p:attrNameLst>
                                      </p:cBhvr>
                                      <p:to>
                                        <p:strVal val="visible"/>
                                      </p:to>
                                    </p:set>
                                    <p:animEffect transition="in" filter="barn(outVertical)">
                                      <p:cBhvr>
                                        <p:cTn id="25" dur="1000"/>
                                        <p:tgtEl>
                                          <p:spTgt spid="138"/>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139"/>
                                        </p:tgtEl>
                                        <p:attrNameLst>
                                          <p:attrName>style.visibility</p:attrName>
                                        </p:attrNameLst>
                                      </p:cBhvr>
                                      <p:to>
                                        <p:strVal val="visible"/>
                                      </p:to>
                                    </p:set>
                                    <p:animEffect transition="in" filter="barn(outVertical)">
                                      <p:cBhvr>
                                        <p:cTn id="28" dur="1000"/>
                                        <p:tgtEl>
                                          <p:spTgt spid="139"/>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140"/>
                                        </p:tgtEl>
                                        <p:attrNameLst>
                                          <p:attrName>style.visibility</p:attrName>
                                        </p:attrNameLst>
                                      </p:cBhvr>
                                      <p:to>
                                        <p:strVal val="visible"/>
                                      </p:to>
                                    </p:set>
                                    <p:animEffect transition="in" filter="barn(outVertical)">
                                      <p:cBhvr>
                                        <p:cTn id="31" dur="1000"/>
                                        <p:tgtEl>
                                          <p:spTgt spid="140"/>
                                        </p:tgtEl>
                                      </p:cBhvr>
                                    </p:animEffect>
                                  </p:childTnLst>
                                </p:cTn>
                              </p:par>
                              <p:par>
                                <p:cTn id="32" presetID="16" presetClass="entr" presetSubtype="37" fill="hold" nodeType="with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barn(outVertical)">
                                      <p:cBhvr>
                                        <p:cTn id="34" dur="1000"/>
                                        <p:tgtEl>
                                          <p:spTgt spid="143"/>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barn(outVertical)">
                                      <p:cBhvr>
                                        <p:cTn id="37" dur="1000"/>
                                        <p:tgtEl>
                                          <p:spTgt spid="14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barn(outVertical)">
                                      <p:cBhvr>
                                        <p:cTn id="40" dur="1000"/>
                                        <p:tgtEl>
                                          <p:spTgt spid="147"/>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barn(outVertical)">
                                      <p:cBhvr>
                                        <p:cTn id="43" dur="1000"/>
                                        <p:tgtEl>
                                          <p:spTgt spid="156"/>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157"/>
                                        </p:tgtEl>
                                        <p:attrNameLst>
                                          <p:attrName>style.visibility</p:attrName>
                                        </p:attrNameLst>
                                      </p:cBhvr>
                                      <p:to>
                                        <p:strVal val="visible"/>
                                      </p:to>
                                    </p:set>
                                    <p:animEffect transition="in" filter="barn(outVertical)">
                                      <p:cBhvr>
                                        <p:cTn id="46" dur="1000"/>
                                        <p:tgtEl>
                                          <p:spTgt spid="157"/>
                                        </p:tgtEl>
                                      </p:cBhvr>
                                    </p:animEffect>
                                  </p:childTnLst>
                                </p:cTn>
                              </p:par>
                              <p:par>
                                <p:cTn id="47" presetID="16" presetClass="entr" presetSubtype="37" fill="hold" grpId="0" nodeType="withEffect">
                                  <p:stCondLst>
                                    <p:cond delay="0"/>
                                  </p:stCondLst>
                                  <p:childTnLst>
                                    <p:set>
                                      <p:cBhvr>
                                        <p:cTn id="48" dur="1" fill="hold">
                                          <p:stCondLst>
                                            <p:cond delay="0"/>
                                          </p:stCondLst>
                                        </p:cTn>
                                        <p:tgtEl>
                                          <p:spTgt spid="158"/>
                                        </p:tgtEl>
                                        <p:attrNameLst>
                                          <p:attrName>style.visibility</p:attrName>
                                        </p:attrNameLst>
                                      </p:cBhvr>
                                      <p:to>
                                        <p:strVal val="visible"/>
                                      </p:to>
                                    </p:set>
                                    <p:animEffect transition="in" filter="barn(outVertical)">
                                      <p:cBhvr>
                                        <p:cTn id="49" dur="1000"/>
                                        <p:tgtEl>
                                          <p:spTgt spid="158"/>
                                        </p:tgtEl>
                                      </p:cBhvr>
                                    </p:animEffect>
                                  </p:childTnLst>
                                </p:cTn>
                              </p:par>
                              <p:par>
                                <p:cTn id="50" presetID="16" presetClass="entr" presetSubtype="37" fill="hold" grpId="0" nodeType="withEffect">
                                  <p:stCondLst>
                                    <p:cond delay="0"/>
                                  </p:stCondLst>
                                  <p:childTnLst>
                                    <p:set>
                                      <p:cBhvr>
                                        <p:cTn id="51" dur="1" fill="hold">
                                          <p:stCondLst>
                                            <p:cond delay="0"/>
                                          </p:stCondLst>
                                        </p:cTn>
                                        <p:tgtEl>
                                          <p:spTgt spid="159"/>
                                        </p:tgtEl>
                                        <p:attrNameLst>
                                          <p:attrName>style.visibility</p:attrName>
                                        </p:attrNameLst>
                                      </p:cBhvr>
                                      <p:to>
                                        <p:strVal val="visible"/>
                                      </p:to>
                                    </p:set>
                                    <p:animEffect transition="in" filter="barn(outVertical)">
                                      <p:cBhvr>
                                        <p:cTn id="52" dur="1000"/>
                                        <p:tgtEl>
                                          <p:spTgt spid="159"/>
                                        </p:tgtEl>
                                      </p:cBhvr>
                                    </p:animEffect>
                                  </p:childTnLst>
                                </p:cTn>
                              </p:par>
                              <p:par>
                                <p:cTn id="53" presetID="16" presetClass="entr" presetSubtype="37" fill="hold" grpId="0" nodeType="withEffect">
                                  <p:stCondLst>
                                    <p:cond delay="0"/>
                                  </p:stCondLst>
                                  <p:childTnLst>
                                    <p:set>
                                      <p:cBhvr>
                                        <p:cTn id="54" dur="1" fill="hold">
                                          <p:stCondLst>
                                            <p:cond delay="0"/>
                                          </p:stCondLst>
                                        </p:cTn>
                                        <p:tgtEl>
                                          <p:spTgt spid="160"/>
                                        </p:tgtEl>
                                        <p:attrNameLst>
                                          <p:attrName>style.visibility</p:attrName>
                                        </p:attrNameLst>
                                      </p:cBhvr>
                                      <p:to>
                                        <p:strVal val="visible"/>
                                      </p:to>
                                    </p:set>
                                    <p:animEffect transition="in" filter="barn(outVertical)">
                                      <p:cBhvr>
                                        <p:cTn id="55" dur="1000"/>
                                        <p:tgtEl>
                                          <p:spTgt spid="160"/>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61"/>
                                        </p:tgtEl>
                                        <p:attrNameLst>
                                          <p:attrName>style.visibility</p:attrName>
                                        </p:attrNameLst>
                                      </p:cBhvr>
                                      <p:to>
                                        <p:strVal val="visible"/>
                                      </p:to>
                                    </p:set>
                                    <p:animEffect transition="in" filter="barn(outVertical)">
                                      <p:cBhvr>
                                        <p:cTn id="58" dur="1000"/>
                                        <p:tgtEl>
                                          <p:spTgt spid="161"/>
                                        </p:tgtEl>
                                      </p:cBhvr>
                                    </p:animEffect>
                                  </p:childTnLst>
                                </p:cTn>
                              </p:par>
                              <p:par>
                                <p:cTn id="59" presetID="16" presetClass="entr" presetSubtype="37" fill="hold" grpId="0" nodeType="withEffect">
                                  <p:stCondLst>
                                    <p:cond delay="0"/>
                                  </p:stCondLst>
                                  <p:childTnLst>
                                    <p:set>
                                      <p:cBhvr>
                                        <p:cTn id="60" dur="1" fill="hold">
                                          <p:stCondLst>
                                            <p:cond delay="0"/>
                                          </p:stCondLst>
                                        </p:cTn>
                                        <p:tgtEl>
                                          <p:spTgt spid="165"/>
                                        </p:tgtEl>
                                        <p:attrNameLst>
                                          <p:attrName>style.visibility</p:attrName>
                                        </p:attrNameLst>
                                      </p:cBhvr>
                                      <p:to>
                                        <p:strVal val="visible"/>
                                      </p:to>
                                    </p:set>
                                    <p:animEffect transition="in" filter="barn(outVertical)">
                                      <p:cBhvr>
                                        <p:cTn id="61" dur="1000"/>
                                        <p:tgtEl>
                                          <p:spTgt spid="165"/>
                                        </p:tgtEl>
                                      </p:cBhvr>
                                    </p:animEffect>
                                  </p:childTnLst>
                                </p:cTn>
                              </p:par>
                              <p:par>
                                <p:cTn id="62" presetID="16" presetClass="entr" presetSubtype="37" fill="hold" grpId="0" nodeType="withEffect">
                                  <p:stCondLst>
                                    <p:cond delay="0"/>
                                  </p:stCondLst>
                                  <p:childTnLst>
                                    <p:set>
                                      <p:cBhvr>
                                        <p:cTn id="63" dur="1" fill="hold">
                                          <p:stCondLst>
                                            <p:cond delay="0"/>
                                          </p:stCondLst>
                                        </p:cTn>
                                        <p:tgtEl>
                                          <p:spTgt spid="166"/>
                                        </p:tgtEl>
                                        <p:attrNameLst>
                                          <p:attrName>style.visibility</p:attrName>
                                        </p:attrNameLst>
                                      </p:cBhvr>
                                      <p:to>
                                        <p:strVal val="visible"/>
                                      </p:to>
                                    </p:set>
                                    <p:animEffect transition="in" filter="barn(outVertical)">
                                      <p:cBhvr>
                                        <p:cTn id="64" dur="1000"/>
                                        <p:tgtEl>
                                          <p:spTgt spid="166"/>
                                        </p:tgtEl>
                                      </p:cBhvr>
                                    </p:animEffect>
                                  </p:childTnLst>
                                </p:cTn>
                              </p:par>
                              <p:par>
                                <p:cTn id="65" presetID="16" presetClass="entr" presetSubtype="37" fill="hold" grpId="0" nodeType="withEffect">
                                  <p:stCondLst>
                                    <p:cond delay="0"/>
                                  </p:stCondLst>
                                  <p:childTnLst>
                                    <p:set>
                                      <p:cBhvr>
                                        <p:cTn id="66" dur="1" fill="hold">
                                          <p:stCondLst>
                                            <p:cond delay="0"/>
                                          </p:stCondLst>
                                        </p:cTn>
                                        <p:tgtEl>
                                          <p:spTgt spid="167"/>
                                        </p:tgtEl>
                                        <p:attrNameLst>
                                          <p:attrName>style.visibility</p:attrName>
                                        </p:attrNameLst>
                                      </p:cBhvr>
                                      <p:to>
                                        <p:strVal val="visible"/>
                                      </p:to>
                                    </p:set>
                                    <p:animEffect transition="in" filter="barn(outVertical)">
                                      <p:cBhvr>
                                        <p:cTn id="67" dur="1000"/>
                                        <p:tgtEl>
                                          <p:spTgt spid="167"/>
                                        </p:tgtEl>
                                      </p:cBhvr>
                                    </p:animEffect>
                                  </p:childTnLst>
                                </p:cTn>
                              </p:par>
                              <p:par>
                                <p:cTn id="68" presetID="16" presetClass="entr" presetSubtype="37" fill="hold" grpId="0" nodeType="withEffect">
                                  <p:stCondLst>
                                    <p:cond delay="0"/>
                                  </p:stCondLst>
                                  <p:childTnLst>
                                    <p:set>
                                      <p:cBhvr>
                                        <p:cTn id="69" dur="1" fill="hold">
                                          <p:stCondLst>
                                            <p:cond delay="0"/>
                                          </p:stCondLst>
                                        </p:cTn>
                                        <p:tgtEl>
                                          <p:spTgt spid="168"/>
                                        </p:tgtEl>
                                        <p:attrNameLst>
                                          <p:attrName>style.visibility</p:attrName>
                                        </p:attrNameLst>
                                      </p:cBhvr>
                                      <p:to>
                                        <p:strVal val="visible"/>
                                      </p:to>
                                    </p:set>
                                    <p:animEffect transition="in" filter="barn(outVertical)">
                                      <p:cBhvr>
                                        <p:cTn id="70" dur="1000"/>
                                        <p:tgtEl>
                                          <p:spTgt spid="168"/>
                                        </p:tgtEl>
                                      </p:cBhvr>
                                    </p:animEffect>
                                  </p:childTnLst>
                                </p:cTn>
                              </p:par>
                            </p:childTnLst>
                          </p:cTn>
                        </p:par>
                        <p:par>
                          <p:cTn id="71" fill="hold">
                            <p:stCondLst>
                              <p:cond delay="1000"/>
                            </p:stCondLst>
                            <p:childTnLst>
                              <p:par>
                                <p:cTn id="72" presetID="42" presetClass="entr" presetSubtype="0" fill="hold" grpId="0" nodeType="after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1000"/>
                                        <p:tgtEl>
                                          <p:spTgt spid="92"/>
                                        </p:tgtEl>
                                      </p:cBhvr>
                                    </p:animEffect>
                                    <p:anim calcmode="lin" valueType="num">
                                      <p:cBhvr>
                                        <p:cTn id="75" dur="1000" fill="hold"/>
                                        <p:tgtEl>
                                          <p:spTgt spid="92"/>
                                        </p:tgtEl>
                                        <p:attrNameLst>
                                          <p:attrName>ppt_x</p:attrName>
                                        </p:attrNameLst>
                                      </p:cBhvr>
                                      <p:tavLst>
                                        <p:tav tm="0">
                                          <p:val>
                                            <p:strVal val="#ppt_x"/>
                                          </p:val>
                                        </p:tav>
                                        <p:tav tm="100000">
                                          <p:val>
                                            <p:strVal val="#ppt_x"/>
                                          </p:val>
                                        </p:tav>
                                      </p:tavLst>
                                    </p:anim>
                                    <p:anim calcmode="lin" valueType="num">
                                      <p:cBhvr>
                                        <p:cTn id="76"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 presetClass="entr" presetSubtype="32" fill="hold" grpId="0" nodeType="click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circle(out)">
                                      <p:cBhvr>
                                        <p:cTn id="81" dur="1000"/>
                                        <p:tgtEl>
                                          <p:spTgt spid="90"/>
                                        </p:tgtEl>
                                      </p:cBhvr>
                                    </p:animEffect>
                                  </p:childTnLst>
                                </p:cTn>
                              </p:par>
                              <p:par>
                                <p:cTn id="82" presetID="6" presetClass="entr" presetSubtype="32" fill="hold" grpId="0" nodeType="withEffect">
                                  <p:stCondLst>
                                    <p:cond delay="500"/>
                                  </p:stCondLst>
                                  <p:childTnLst>
                                    <p:set>
                                      <p:cBhvr>
                                        <p:cTn id="83" dur="1" fill="hold">
                                          <p:stCondLst>
                                            <p:cond delay="0"/>
                                          </p:stCondLst>
                                        </p:cTn>
                                        <p:tgtEl>
                                          <p:spTgt spid="89"/>
                                        </p:tgtEl>
                                        <p:attrNameLst>
                                          <p:attrName>style.visibility</p:attrName>
                                        </p:attrNameLst>
                                      </p:cBhvr>
                                      <p:to>
                                        <p:strVal val="visible"/>
                                      </p:to>
                                    </p:set>
                                    <p:animEffect transition="in" filter="circle(out)">
                                      <p:cBhvr>
                                        <p:cTn id="84" dur="1000"/>
                                        <p:tgtEl>
                                          <p:spTgt spid="89"/>
                                        </p:tgtEl>
                                      </p:cBhvr>
                                    </p:animEffect>
                                  </p:childTnLst>
                                </p:cTn>
                              </p:par>
                              <p:par>
                                <p:cTn id="85" presetID="6" presetClass="entr" presetSubtype="32" fill="hold" grpId="0" nodeType="withEffect">
                                  <p:stCondLst>
                                    <p:cond delay="1000"/>
                                  </p:stCondLst>
                                  <p:childTnLst>
                                    <p:set>
                                      <p:cBhvr>
                                        <p:cTn id="86" dur="1" fill="hold">
                                          <p:stCondLst>
                                            <p:cond delay="0"/>
                                          </p:stCondLst>
                                        </p:cTn>
                                        <p:tgtEl>
                                          <p:spTgt spid="87"/>
                                        </p:tgtEl>
                                        <p:attrNameLst>
                                          <p:attrName>style.visibility</p:attrName>
                                        </p:attrNameLst>
                                      </p:cBhvr>
                                      <p:to>
                                        <p:strVal val="visible"/>
                                      </p:to>
                                    </p:set>
                                    <p:animEffect transition="in" filter="circle(out)">
                                      <p:cBhvr>
                                        <p:cTn id="87" dur="1000"/>
                                        <p:tgtEl>
                                          <p:spTgt spid="87"/>
                                        </p:tgtEl>
                                      </p:cBhvr>
                                    </p:animEffect>
                                  </p:childTnLst>
                                </p:cTn>
                              </p:par>
                              <p:par>
                                <p:cTn id="88" presetID="6" presetClass="entr" presetSubtype="32" fill="hold" grpId="0" nodeType="withEffect">
                                  <p:stCondLst>
                                    <p:cond delay="1500"/>
                                  </p:stCondLst>
                                  <p:childTnLst>
                                    <p:set>
                                      <p:cBhvr>
                                        <p:cTn id="89" dur="1" fill="hold">
                                          <p:stCondLst>
                                            <p:cond delay="0"/>
                                          </p:stCondLst>
                                        </p:cTn>
                                        <p:tgtEl>
                                          <p:spTgt spid="88"/>
                                        </p:tgtEl>
                                        <p:attrNameLst>
                                          <p:attrName>style.visibility</p:attrName>
                                        </p:attrNameLst>
                                      </p:cBhvr>
                                      <p:to>
                                        <p:strVal val="visible"/>
                                      </p:to>
                                    </p:set>
                                    <p:animEffect transition="in" filter="circle(out)">
                                      <p:cBhvr>
                                        <p:cTn id="90" dur="1500"/>
                                        <p:tgtEl>
                                          <p:spTgt spid="88"/>
                                        </p:tgtEl>
                                      </p:cBhvr>
                                    </p:animEffect>
                                  </p:childTnLst>
                                </p:cTn>
                              </p:par>
                              <p:par>
                                <p:cTn id="91" presetID="6" presetClass="entr" presetSubtype="32" fill="hold" grpId="0" nodeType="withEffect">
                                  <p:stCondLst>
                                    <p:cond delay="2000"/>
                                  </p:stCondLst>
                                  <p:childTnLst>
                                    <p:set>
                                      <p:cBhvr>
                                        <p:cTn id="92" dur="1" fill="hold">
                                          <p:stCondLst>
                                            <p:cond delay="0"/>
                                          </p:stCondLst>
                                        </p:cTn>
                                        <p:tgtEl>
                                          <p:spTgt spid="86"/>
                                        </p:tgtEl>
                                        <p:attrNameLst>
                                          <p:attrName>style.visibility</p:attrName>
                                        </p:attrNameLst>
                                      </p:cBhvr>
                                      <p:to>
                                        <p:strVal val="visible"/>
                                      </p:to>
                                    </p:set>
                                    <p:animEffect transition="in" filter="circle(out)">
                                      <p:cBhvr>
                                        <p:cTn id="93" dur="500"/>
                                        <p:tgtEl>
                                          <p:spTgt spid="86"/>
                                        </p:tgtEl>
                                      </p:cBhvr>
                                    </p:animEffect>
                                  </p:childTnLst>
                                </p:cTn>
                              </p:par>
                            </p:childTnLst>
                          </p:cTn>
                        </p:par>
                        <p:par>
                          <p:cTn id="94" fill="hold">
                            <p:stCondLst>
                              <p:cond delay="3000"/>
                            </p:stCondLst>
                            <p:childTnLst>
                              <p:par>
                                <p:cTn id="95" presetID="6" presetClass="exit" presetSubtype="16" fill="hold" grpId="1" nodeType="afterEffect">
                                  <p:stCondLst>
                                    <p:cond delay="500"/>
                                  </p:stCondLst>
                                  <p:childTnLst>
                                    <p:animEffect transition="out" filter="circle(in)">
                                      <p:cBhvr>
                                        <p:cTn id="96" dur="500"/>
                                        <p:tgtEl>
                                          <p:spTgt spid="86"/>
                                        </p:tgtEl>
                                      </p:cBhvr>
                                    </p:animEffect>
                                    <p:set>
                                      <p:cBhvr>
                                        <p:cTn id="97" dur="1" fill="hold">
                                          <p:stCondLst>
                                            <p:cond delay="499"/>
                                          </p:stCondLst>
                                        </p:cTn>
                                        <p:tgtEl>
                                          <p:spTgt spid="86"/>
                                        </p:tgtEl>
                                        <p:attrNameLst>
                                          <p:attrName>style.visibility</p:attrName>
                                        </p:attrNameLst>
                                      </p:cBhvr>
                                      <p:to>
                                        <p:strVal val="hidden"/>
                                      </p:to>
                                    </p:set>
                                  </p:childTnLst>
                                </p:cTn>
                              </p:par>
                            </p:childTnLst>
                          </p:cTn>
                        </p:par>
                        <p:par>
                          <p:cTn id="98" fill="hold">
                            <p:stCondLst>
                              <p:cond delay="4000"/>
                            </p:stCondLst>
                            <p:childTnLst>
                              <p:par>
                                <p:cTn id="99" presetID="6" presetClass="entr" presetSubtype="32" fill="hold" grpId="0" nodeType="afterEffect">
                                  <p:stCondLst>
                                    <p:cond delay="0"/>
                                  </p:stCondLst>
                                  <p:childTnLst>
                                    <p:set>
                                      <p:cBhvr>
                                        <p:cTn id="100" dur="1" fill="hold">
                                          <p:stCondLst>
                                            <p:cond delay="0"/>
                                          </p:stCondLst>
                                        </p:cTn>
                                        <p:tgtEl>
                                          <p:spTgt spid="191"/>
                                        </p:tgtEl>
                                        <p:attrNameLst>
                                          <p:attrName>style.visibility</p:attrName>
                                        </p:attrNameLst>
                                      </p:cBhvr>
                                      <p:to>
                                        <p:strVal val="visible"/>
                                      </p:to>
                                    </p:set>
                                    <p:animEffect transition="in" filter="circle(out)">
                                      <p:cBhvr>
                                        <p:cTn id="101"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7" grpId="0" animBg="1"/>
      <p:bldP spid="88" grpId="0" animBg="1"/>
      <p:bldP spid="89" grpId="0" animBg="1"/>
      <p:bldP spid="90" grpId="0" animBg="1"/>
      <p:bldP spid="92" grpId="0" animBg="1"/>
      <p:bldP spid="131" grpId="0" animBg="1"/>
      <p:bldP spid="132" grpId="0" animBg="1"/>
      <p:bldP spid="133" grpId="0" animBg="1"/>
      <p:bldP spid="134" grpId="0" animBg="1"/>
      <p:bldP spid="139" grpId="0"/>
      <p:bldP spid="140" grpId="0"/>
      <p:bldP spid="146" grpId="0" animBg="1"/>
      <p:bldP spid="147" grpId="0" animBg="1"/>
      <p:bldP spid="156" grpId="0" animBg="1"/>
      <p:bldP spid="157" grpId="0" animBg="1"/>
      <p:bldP spid="158" grpId="0" animBg="1"/>
      <p:bldP spid="159" grpId="0" animBg="1"/>
      <p:bldP spid="160" grpId="0" animBg="1"/>
      <p:bldP spid="161" grpId="0" animBg="1"/>
      <p:bldP spid="165" grpId="0" animBg="1"/>
      <p:bldP spid="166" grpId="0" animBg="1"/>
      <p:bldP spid="167" grpId="0" animBg="1"/>
      <p:bldP spid="168" grpId="0" animBg="1"/>
      <p:bldP spid="1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評価実験</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457200" y="1500175"/>
                <a:ext cx="8229600" cy="5357825"/>
              </a:xfrm>
            </p:spPr>
            <p:txBody>
              <a:bodyPr>
                <a:normAutofit fontScale="77500" lnSpcReduction="20000"/>
              </a:bodyPr>
              <a:lstStyle/>
              <a:p>
                <a:r>
                  <a:rPr kumimoji="1" lang="ja-JP" altLang="en-US" dirty="0" smtClean="0"/>
                  <a:t>比較対象</a:t>
                </a:r>
                <a:endParaRPr kumimoji="1" lang="en-US" altLang="ja-JP" dirty="0" smtClean="0"/>
              </a:p>
              <a:p>
                <a:pPr lvl="1"/>
                <a:r>
                  <a:rPr lang="en-US" altLang="ja-JP" dirty="0">
                    <a:solidFill>
                      <a:srgbClr val="7030A0"/>
                    </a:solidFill>
                    <a:latin typeface="Times New Roman" panose="02020603050405020304" pitchFamily="18" charset="0"/>
                    <a:cs typeface="Times New Roman" panose="02020603050405020304" pitchFamily="18" charset="0"/>
                  </a:rPr>
                  <a:t>Ant System</a:t>
                </a:r>
                <a:r>
                  <a:rPr lang="en-US" altLang="ja-JP" dirty="0">
                    <a:latin typeface="Times New Roman" panose="02020603050405020304" pitchFamily="18" charset="0"/>
                    <a:cs typeface="Times New Roman" panose="02020603050405020304" pitchFamily="18" charset="0"/>
                  </a:rPr>
                  <a:t> (</a:t>
                </a:r>
                <a:r>
                  <a:rPr lang="en-US" altLang="ja-JP" dirty="0">
                    <a:solidFill>
                      <a:srgbClr val="7030A0"/>
                    </a:solidFill>
                    <a:latin typeface="Times New Roman" panose="02020603050405020304" pitchFamily="18" charset="0"/>
                    <a:cs typeface="Times New Roman" panose="02020603050405020304" pitchFamily="18" charset="0"/>
                  </a:rPr>
                  <a:t>AS</a:t>
                </a:r>
                <a:r>
                  <a:rPr lang="en-US" altLang="ja-JP" dirty="0">
                    <a:latin typeface="Times New Roman" panose="02020603050405020304" pitchFamily="18" charset="0"/>
                    <a:cs typeface="Times New Roman" panose="02020603050405020304" pitchFamily="18" charset="0"/>
                  </a:rPr>
                  <a:t>) vs</a:t>
                </a:r>
              </a:p>
              <a:p>
                <a:pPr marL="457200" lvl="1" indent="0">
                  <a:buNone/>
                </a:pPr>
                <a:r>
                  <a:rPr lang="en-US" altLang="ja-JP" dirty="0">
                    <a:latin typeface="Times New Roman" panose="02020603050405020304" pitchFamily="18" charset="0"/>
                    <a:cs typeface="Times New Roman" panose="02020603050405020304" pitchFamily="18" charset="0"/>
                  </a:rPr>
                  <a:t>	</a:t>
                </a:r>
                <a:r>
                  <a:rPr lang="en-US" altLang="ja-JP" dirty="0">
                    <a:solidFill>
                      <a:srgbClr val="00B050"/>
                    </a:solidFill>
                    <a:latin typeface="Times New Roman" panose="02020603050405020304" pitchFamily="18" charset="0"/>
                    <a:cs typeface="Times New Roman" panose="02020603050405020304" pitchFamily="18" charset="0"/>
                  </a:rPr>
                  <a:t>Ant System with Negative Pheromone</a:t>
                </a:r>
                <a:r>
                  <a:rPr lang="en-US" altLang="ja-JP" dirty="0">
                    <a:latin typeface="Times New Roman" panose="02020603050405020304" pitchFamily="18" charset="0"/>
                    <a:cs typeface="Times New Roman" panose="02020603050405020304" pitchFamily="18" charset="0"/>
                  </a:rPr>
                  <a:t> (</a:t>
                </a:r>
                <a:r>
                  <a:rPr lang="en-US" altLang="ja-JP" dirty="0">
                    <a:solidFill>
                      <a:srgbClr val="00B050"/>
                    </a:solidFill>
                    <a:latin typeface="Times New Roman" panose="02020603050405020304" pitchFamily="18" charset="0"/>
                    <a:cs typeface="Times New Roman" panose="02020603050405020304" pitchFamily="18" charset="0"/>
                  </a:rPr>
                  <a:t>ASNEP</a:t>
                </a:r>
                <a:r>
                  <a:rPr lang="en-US" altLang="ja-JP" dirty="0">
                    <a:latin typeface="Times New Roman" panose="02020603050405020304" pitchFamily="18" charset="0"/>
                    <a:cs typeface="Times New Roman" panose="02020603050405020304" pitchFamily="18" charset="0"/>
                  </a:rPr>
                  <a:t>)</a:t>
                </a:r>
              </a:p>
              <a:p>
                <a:pPr lvl="1"/>
                <a:r>
                  <a:rPr lang="en-US" altLang="ja-JP" dirty="0">
                    <a:solidFill>
                      <a:srgbClr val="0070C0"/>
                    </a:solidFill>
                    <a:latin typeface="Times New Roman" panose="02020603050405020304" pitchFamily="18" charset="0"/>
                    <a:cs typeface="Times New Roman" panose="02020603050405020304" pitchFamily="18" charset="0"/>
                  </a:rPr>
                  <a:t>cunning Ant System</a:t>
                </a:r>
                <a:r>
                  <a:rPr lang="en-US" altLang="ja-JP" dirty="0">
                    <a:latin typeface="Times New Roman" panose="02020603050405020304" pitchFamily="18" charset="0"/>
                    <a:cs typeface="Times New Roman" panose="02020603050405020304" pitchFamily="18" charset="0"/>
                  </a:rPr>
                  <a:t> (</a:t>
                </a:r>
                <a:r>
                  <a:rPr lang="en-US" altLang="ja-JP" dirty="0" err="1">
                    <a:solidFill>
                      <a:srgbClr val="0070C0"/>
                    </a:solidFill>
                    <a:latin typeface="Times New Roman" panose="02020603050405020304" pitchFamily="18" charset="0"/>
                    <a:cs typeface="Times New Roman" panose="02020603050405020304" pitchFamily="18" charset="0"/>
                  </a:rPr>
                  <a:t>cAS</a:t>
                </a:r>
                <a:r>
                  <a:rPr lang="en-US" altLang="ja-JP" dirty="0">
                    <a:latin typeface="Times New Roman" panose="02020603050405020304" pitchFamily="18" charset="0"/>
                    <a:cs typeface="Times New Roman" panose="02020603050405020304" pitchFamily="18" charset="0"/>
                  </a:rPr>
                  <a:t>) vs</a:t>
                </a:r>
              </a:p>
              <a:p>
                <a:pPr marL="457200" lvl="1" indent="0">
                  <a:buNone/>
                </a:pPr>
                <a:r>
                  <a:rPr lang="en-US" altLang="ja-JP" dirty="0">
                    <a:latin typeface="Times New Roman" panose="02020603050405020304" pitchFamily="18" charset="0"/>
                    <a:cs typeface="Times New Roman" panose="02020603050405020304" pitchFamily="18" charset="0"/>
                  </a:rPr>
                  <a:t>	</a:t>
                </a:r>
                <a:r>
                  <a:rPr lang="en-US" altLang="ja-JP" dirty="0">
                    <a:solidFill>
                      <a:srgbClr val="FF0000"/>
                    </a:solidFill>
                    <a:latin typeface="Times New Roman" panose="02020603050405020304" pitchFamily="18" charset="0"/>
                    <a:cs typeface="Times New Roman" panose="02020603050405020304" pitchFamily="18" charset="0"/>
                  </a:rPr>
                  <a:t>cunning Ant System with Negative Pheromone</a:t>
                </a:r>
                <a:r>
                  <a:rPr lang="en-US" altLang="ja-JP" dirty="0">
                    <a:latin typeface="Times New Roman" panose="02020603050405020304" pitchFamily="18" charset="0"/>
                    <a:cs typeface="Times New Roman" panose="02020603050405020304" pitchFamily="18" charset="0"/>
                  </a:rPr>
                  <a:t> (</a:t>
                </a:r>
                <a:r>
                  <a:rPr lang="en-US" altLang="ja-JP" dirty="0" err="1">
                    <a:solidFill>
                      <a:srgbClr val="FF0000"/>
                    </a:solidFill>
                    <a:latin typeface="Times New Roman" panose="02020603050405020304" pitchFamily="18" charset="0"/>
                    <a:cs typeface="Times New Roman" panose="02020603050405020304" pitchFamily="18" charset="0"/>
                  </a:rPr>
                  <a:t>cASNEP</a:t>
                </a:r>
                <a:r>
                  <a:rPr lang="en-US" altLang="ja-JP" dirty="0">
                    <a:latin typeface="Times New Roman" panose="02020603050405020304" pitchFamily="18" charset="0"/>
                    <a:cs typeface="Times New Roman" panose="02020603050405020304" pitchFamily="18" charset="0"/>
                  </a:rPr>
                  <a:t>)</a:t>
                </a:r>
                <a:endParaRPr kumimoji="1" lang="en-US" altLang="ja-JP" dirty="0" smtClean="0"/>
              </a:p>
              <a:p>
                <a:r>
                  <a:rPr kumimoji="1" lang="ja-JP" altLang="en-US" dirty="0" smtClean="0"/>
                  <a:t>対象問題</a:t>
                </a:r>
                <a:endParaRPr kumimoji="1" lang="en-US" altLang="ja-JP" dirty="0" smtClean="0"/>
              </a:p>
              <a:p>
                <a:pPr lvl="1"/>
                <a:r>
                  <a:rPr kumimoji="1" lang="ja-JP" altLang="en-US" dirty="0" smtClean="0"/>
                  <a:t>頂点数</a:t>
                </a:r>
                <a:r>
                  <a:rPr lang="en-US" altLang="ja-JP" dirty="0" smtClean="0">
                    <a:latin typeface="Times New Roman" panose="02020603050405020304" pitchFamily="18" charset="0"/>
                    <a:cs typeface="Times New Roman" panose="02020603050405020304" pitchFamily="18" charset="0"/>
                  </a:rPr>
                  <a:t>: </a:t>
                </a:r>
                <a:r>
                  <a:rPr lang="en-US" altLang="ja-JP" b="1" dirty="0" smtClean="0">
                    <a:latin typeface="Times New Roman" panose="02020603050405020304" pitchFamily="18" charset="0"/>
                    <a:cs typeface="Times New Roman" panose="02020603050405020304" pitchFamily="18" charset="0"/>
                  </a:rPr>
                  <a:t>100</a:t>
                </a:r>
                <a:r>
                  <a:rPr lang="ja-JP" altLang="en-US" dirty="0" smtClean="0">
                    <a:latin typeface="Times New Roman" panose="02020603050405020304" pitchFamily="18" charset="0"/>
                    <a:cs typeface="Times New Roman" panose="02020603050405020304" pitchFamily="18" charset="0"/>
                  </a:rPr>
                  <a:t>個</a:t>
                </a:r>
                <a:endParaRPr lang="en-US" altLang="ja-JP" dirty="0" smtClean="0">
                  <a:latin typeface="Times New Roman" panose="02020603050405020304" pitchFamily="18" charset="0"/>
                  <a:cs typeface="Times New Roman" panose="02020603050405020304" pitchFamily="18" charset="0"/>
                </a:endParaRPr>
              </a:p>
              <a:p>
                <a:pPr lvl="1"/>
                <a:r>
                  <a:rPr lang="ja-JP" altLang="en-US" dirty="0" smtClean="0">
                    <a:latin typeface="Times New Roman" panose="02020603050405020304" pitchFamily="18" charset="0"/>
                    <a:cs typeface="Times New Roman" panose="02020603050405020304" pitchFamily="18" charset="0"/>
                  </a:rPr>
                  <a:t>制約密度</a:t>
                </a:r>
                <a:r>
                  <a:rPr lang="en-US" altLang="ja-JP" dirty="0" smtClean="0">
                    <a:latin typeface="Times New Roman" panose="02020603050405020304" pitchFamily="18" charset="0"/>
                    <a:cs typeface="Times New Roman" panose="02020603050405020304" pitchFamily="18" charset="0"/>
                  </a:rPr>
                  <a:t>: </a:t>
                </a:r>
                <a:r>
                  <a:rPr lang="en-US" altLang="ja-JP" b="1" dirty="0" smtClean="0">
                    <a:latin typeface="Times New Roman" panose="02020603050405020304" pitchFamily="18" charset="0"/>
                    <a:cs typeface="Times New Roman" panose="02020603050405020304" pitchFamily="18" charset="0"/>
                  </a:rPr>
                  <a:t>2.0, 2.1, …, 3.0</a:t>
                </a:r>
              </a:p>
              <a:p>
                <a:pPr lvl="1"/>
                <a:r>
                  <a:rPr lang="ja-JP" altLang="en-US" dirty="0" smtClean="0"/>
                  <a:t>上記条件における問題数</a:t>
                </a:r>
                <a:r>
                  <a:rPr lang="en-US" altLang="ja-JP" dirty="0" smtClean="0">
                    <a:latin typeface="Times New Roman" panose="02020603050405020304" pitchFamily="18" charset="0"/>
                    <a:cs typeface="Times New Roman" panose="02020603050405020304" pitchFamily="18" charset="0"/>
                  </a:rPr>
                  <a:t>: </a:t>
                </a:r>
                <a:r>
                  <a:rPr lang="ja-JP" altLang="en-US" dirty="0" smtClean="0">
                    <a:latin typeface="Times New Roman" panose="02020603050405020304" pitchFamily="18" charset="0"/>
                    <a:cs typeface="Times New Roman" panose="02020603050405020304" pitchFamily="18" charset="0"/>
                  </a:rPr>
                  <a:t>各</a:t>
                </a:r>
                <a:r>
                  <a:rPr lang="en-US" altLang="ja-JP" b="1" dirty="0" smtClean="0">
                    <a:latin typeface="Times New Roman" panose="02020603050405020304" pitchFamily="18" charset="0"/>
                    <a:cs typeface="Times New Roman" panose="02020603050405020304" pitchFamily="18" charset="0"/>
                  </a:rPr>
                  <a:t>100</a:t>
                </a:r>
                <a:r>
                  <a:rPr lang="ja-JP" altLang="en-US" dirty="0" smtClean="0">
                    <a:latin typeface="Times New Roman" panose="02020603050405020304" pitchFamily="18" charset="0"/>
                    <a:cs typeface="Times New Roman" panose="02020603050405020304" pitchFamily="18" charset="0"/>
                  </a:rPr>
                  <a:t>問</a:t>
                </a:r>
                <a:endParaRPr lang="en-US" altLang="ja-JP" dirty="0" smtClean="0">
                  <a:latin typeface="Times New Roman" panose="02020603050405020304" pitchFamily="18" charset="0"/>
                  <a:cs typeface="Times New Roman" panose="02020603050405020304" pitchFamily="18" charset="0"/>
                </a:endParaRPr>
              </a:p>
              <a:p>
                <a:pPr lvl="1"/>
                <a:r>
                  <a:rPr kumimoji="1" lang="ja-JP" altLang="en-US" dirty="0">
                    <a:latin typeface="Times New Roman" panose="02020603050405020304" pitchFamily="18" charset="0"/>
                    <a:cs typeface="Times New Roman" panose="02020603050405020304" pitchFamily="18" charset="0"/>
                  </a:rPr>
                  <a:t>各</a:t>
                </a:r>
                <a:r>
                  <a:rPr kumimoji="1" lang="ja-JP" altLang="en-US" dirty="0" smtClean="0">
                    <a:latin typeface="Times New Roman" panose="02020603050405020304" pitchFamily="18" charset="0"/>
                    <a:cs typeface="Times New Roman" panose="02020603050405020304" pitchFamily="18" charset="0"/>
                  </a:rPr>
                  <a:t>問題</a:t>
                </a:r>
                <a:r>
                  <a:rPr kumimoji="1" lang="ja-JP" altLang="en-US" dirty="0">
                    <a:latin typeface="Times New Roman" panose="02020603050405020304" pitchFamily="18" charset="0"/>
                    <a:cs typeface="Times New Roman" panose="02020603050405020304" pitchFamily="18" charset="0"/>
                  </a:rPr>
                  <a:t>に</a:t>
                </a:r>
                <a:r>
                  <a:rPr kumimoji="1" lang="ja-JP" altLang="en-US" dirty="0" smtClean="0">
                    <a:latin typeface="Times New Roman" panose="02020603050405020304" pitchFamily="18" charset="0"/>
                    <a:cs typeface="Times New Roman" panose="02020603050405020304" pitchFamily="18" charset="0"/>
                  </a:rPr>
                  <a:t>対する試行数</a:t>
                </a:r>
                <a:r>
                  <a:rPr kumimoji="1" lang="en-US" altLang="ja-JP" dirty="0" smtClean="0">
                    <a:latin typeface="Times New Roman" panose="02020603050405020304" pitchFamily="18" charset="0"/>
                    <a:cs typeface="Times New Roman" panose="02020603050405020304" pitchFamily="18" charset="0"/>
                  </a:rPr>
                  <a:t>: </a:t>
                </a:r>
                <a:r>
                  <a:rPr kumimoji="1" lang="en-US" altLang="ja-JP" b="1" dirty="0" smtClean="0">
                    <a:latin typeface="Times New Roman" panose="02020603050405020304" pitchFamily="18" charset="0"/>
                    <a:cs typeface="Times New Roman" panose="02020603050405020304" pitchFamily="18" charset="0"/>
                  </a:rPr>
                  <a:t>50</a:t>
                </a:r>
                <a:r>
                  <a:rPr kumimoji="1" lang="ja-JP" altLang="en-US" dirty="0" smtClean="0">
                    <a:latin typeface="Times New Roman" panose="02020603050405020304" pitchFamily="18" charset="0"/>
                    <a:cs typeface="Times New Roman" panose="02020603050405020304" pitchFamily="18" charset="0"/>
                  </a:rPr>
                  <a:t>回</a:t>
                </a:r>
                <a:endParaRPr kumimoji="1" lang="en-US" altLang="ja-JP" dirty="0" smtClean="0">
                  <a:latin typeface="Times New Roman" panose="02020603050405020304" pitchFamily="18" charset="0"/>
                  <a:cs typeface="Times New Roman" panose="02020603050405020304" pitchFamily="18" charset="0"/>
                </a:endParaRPr>
              </a:p>
              <a:p>
                <a:r>
                  <a:rPr lang="ja-JP" altLang="en-US" dirty="0" smtClean="0">
                    <a:latin typeface="Times New Roman" panose="02020603050405020304" pitchFamily="18" charset="0"/>
                    <a:cs typeface="Times New Roman" panose="02020603050405020304" pitchFamily="18" charset="0"/>
                  </a:rPr>
                  <a:t>パラメータ</a:t>
                </a:r>
                <a:endParaRPr lang="en-US" altLang="ja-JP" dirty="0" smtClean="0">
                  <a:latin typeface="Times New Roman" panose="02020603050405020304" pitchFamily="18" charset="0"/>
                  <a:cs typeface="Times New Roman" panose="02020603050405020304" pitchFamily="18" charset="0"/>
                </a:endParaRPr>
              </a:p>
              <a:p>
                <a:pPr lvl="1"/>
                <a:r>
                  <a:rPr kumimoji="1" lang="ja-JP" altLang="en-US" dirty="0" smtClean="0"/>
                  <a:t>世代数</a:t>
                </a:r>
                <a:r>
                  <a:rPr lang="en-US" altLang="ja-JP" dirty="0" smtClean="0">
                    <a:latin typeface="Times New Roman" panose="02020603050405020304" pitchFamily="18" charset="0"/>
                    <a:cs typeface="Times New Roman" panose="02020603050405020304" pitchFamily="18" charset="0"/>
                  </a:rPr>
                  <a:t>: </a:t>
                </a:r>
                <a:r>
                  <a:rPr lang="en-US" altLang="ja-JP" b="1" dirty="0" smtClean="0">
                    <a:latin typeface="Times New Roman" panose="02020603050405020304" pitchFamily="18" charset="0"/>
                    <a:cs typeface="Times New Roman" panose="02020603050405020304" pitchFamily="18" charset="0"/>
                  </a:rPr>
                  <a:t>200,</a:t>
                </a:r>
                <a:r>
                  <a:rPr lang="en-US" altLang="ja-JP" dirty="0" smtClean="0">
                    <a:latin typeface="Times New Roman" panose="02020603050405020304" pitchFamily="18" charset="0"/>
                    <a:cs typeface="Times New Roman" panose="02020603050405020304" pitchFamily="18" charset="0"/>
                  </a:rPr>
                  <a:t> </a:t>
                </a:r>
                <a:r>
                  <a:rPr lang="en-US" altLang="ja-JP" b="1" dirty="0" smtClean="0">
                    <a:latin typeface="Times New Roman" panose="02020603050405020304" pitchFamily="18" charset="0"/>
                    <a:cs typeface="Times New Roman" panose="02020603050405020304" pitchFamily="18" charset="0"/>
                  </a:rPr>
                  <a:t>400, …, 1000</a:t>
                </a:r>
                <a:endParaRPr lang="en-US" altLang="ja-JP" b="1" dirty="0" smtClean="0">
                  <a:latin typeface="Times New Roman" panose="02020603050405020304" pitchFamily="18" charset="0"/>
                  <a:cs typeface="Times New Roman" panose="02020603050405020304" pitchFamily="18" charset="0"/>
                </a:endParaRPr>
              </a:p>
              <a:p>
                <a:pPr lvl="1"/>
                <a:r>
                  <a:rPr lang="ja-JP" altLang="en-US" dirty="0" smtClean="0">
                    <a:latin typeface="Times New Roman" panose="02020603050405020304" pitchFamily="18" charset="0"/>
                    <a:cs typeface="Times New Roman" panose="02020603050405020304" pitchFamily="18" charset="0"/>
                  </a:rPr>
                  <a:t>蟻</a:t>
                </a:r>
                <a:r>
                  <a:rPr lang="en-US" altLang="ja-JP" dirty="0" smtClean="0">
                    <a:latin typeface="Times New Roman" panose="02020603050405020304" pitchFamily="18" charset="0"/>
                    <a:cs typeface="Times New Roman" panose="02020603050405020304" pitchFamily="18" charset="0"/>
                  </a:rPr>
                  <a:t>(</a:t>
                </a:r>
                <a:r>
                  <a:rPr lang="ja-JP" altLang="en-US" dirty="0" smtClean="0">
                    <a:latin typeface="Times New Roman" panose="02020603050405020304" pitchFamily="18" charset="0"/>
                    <a:cs typeface="Times New Roman" panose="02020603050405020304" pitchFamily="18" charset="0"/>
                  </a:rPr>
                  <a:t>各世代における解候補</a:t>
                </a:r>
                <a:r>
                  <a:rPr lang="en-US" altLang="ja-JP" dirty="0" smtClean="0">
                    <a:latin typeface="Times New Roman" panose="02020603050405020304" pitchFamily="18" charset="0"/>
                    <a:cs typeface="Times New Roman" panose="02020603050405020304" pitchFamily="18" charset="0"/>
                  </a:rPr>
                  <a:t>)</a:t>
                </a:r>
                <a:r>
                  <a:rPr lang="ja-JP" altLang="en-US" dirty="0" smtClean="0">
                    <a:latin typeface="Times New Roman" panose="02020603050405020304" pitchFamily="18" charset="0"/>
                    <a:cs typeface="Times New Roman" panose="02020603050405020304" pitchFamily="18" charset="0"/>
                  </a:rPr>
                  <a:t>の数</a:t>
                </a:r>
                <a:r>
                  <a:rPr lang="en-US" altLang="ja-JP" dirty="0" smtClean="0">
                    <a:latin typeface="Times New Roman" panose="02020603050405020304" pitchFamily="18" charset="0"/>
                    <a:cs typeface="Times New Roman" panose="02020603050405020304" pitchFamily="18" charset="0"/>
                  </a:rPr>
                  <a:t>: </a:t>
                </a:r>
                <a:r>
                  <a:rPr lang="en-US" altLang="ja-JP" b="1" dirty="0" smtClean="0">
                    <a:latin typeface="Times New Roman" panose="02020603050405020304" pitchFamily="18" charset="0"/>
                    <a:cs typeface="Times New Roman" panose="02020603050405020304" pitchFamily="18" charset="0"/>
                  </a:rPr>
                  <a:t>50</a:t>
                </a:r>
              </a:p>
              <a:p>
                <a:pPr lvl="1"/>
                <a:r>
                  <a:rPr kumimoji="1" lang="ja-JP" altLang="en-US" dirty="0" smtClean="0">
                    <a:latin typeface="Times New Roman" panose="02020603050405020304" pitchFamily="18" charset="0"/>
                    <a:cs typeface="Times New Roman" panose="02020603050405020304" pitchFamily="18" charset="0"/>
                  </a:rPr>
                  <a:t>フェロモン蒸発率</a:t>
                </a:r>
                <a:r>
                  <a:rPr kumimoji="1" lang="en-US" altLang="ja-JP" dirty="0" smtClean="0">
                    <a:latin typeface="Times New Roman" panose="02020603050405020304" pitchFamily="18" charset="0"/>
                    <a:cs typeface="Times New Roman" panose="02020603050405020304" pitchFamily="18" charset="0"/>
                  </a:rPr>
                  <a:t>: </a:t>
                </a:r>
                <a:r>
                  <a:rPr kumimoji="1" lang="en-US" altLang="ja-JP" b="1" dirty="0" smtClean="0">
                    <a:latin typeface="Times New Roman" panose="02020603050405020304" pitchFamily="18" charset="0"/>
                    <a:cs typeface="Times New Roman" panose="02020603050405020304" pitchFamily="18" charset="0"/>
                  </a:rPr>
                  <a:t>0.1%</a:t>
                </a:r>
              </a:p>
              <a:p>
                <a:pPr lvl="1"/>
                <a:r>
                  <a:rPr lang="ja-JP" altLang="en-US" dirty="0" smtClean="0">
                    <a:latin typeface="Times New Roman" panose="02020603050405020304" pitchFamily="18" charset="0"/>
                    <a:cs typeface="Times New Roman" panose="02020603050405020304" pitchFamily="18" charset="0"/>
                  </a:rPr>
                  <a:t>重み</a:t>
                </a:r>
                <a14:m>
                  <m:oMath xmlns:m="http://schemas.openxmlformats.org/officeDocument/2006/math">
                    <m:r>
                      <a:rPr lang="en-US" altLang="ja-JP" b="0" i="1" smtClean="0">
                        <a:latin typeface="Cambria Math" panose="02040503050406030204" pitchFamily="18" charset="0"/>
                        <a:cs typeface="Times New Roman" panose="02020603050405020304" pitchFamily="18" charset="0"/>
                      </a:rPr>
                      <m:t>&lt;</m:t>
                    </m:r>
                    <m:sSub>
                      <m:sSubPr>
                        <m:ctrlPr>
                          <a:rPr lang="en-US" altLang="ja-JP" b="0" i="1" smtClean="0">
                            <a:latin typeface="Cambria Math" panose="02040503050406030204" pitchFamily="18" charset="0"/>
                            <a:cs typeface="Times New Roman" panose="02020603050405020304" pitchFamily="18" charset="0"/>
                          </a:rPr>
                        </m:ctrlPr>
                      </m:sSubPr>
                      <m:e>
                        <m:r>
                          <a:rPr lang="ja-JP" altLang="en-US" b="0" i="1" smtClean="0">
                            <a:latin typeface="Cambria Math" panose="02040503050406030204" pitchFamily="18" charset="0"/>
                            <a:cs typeface="Times New Roman" panose="02020603050405020304" pitchFamily="18" charset="0"/>
                          </a:rPr>
                          <m:t>𝛼</m:t>
                        </m:r>
                      </m:e>
                      <m:sub>
                        <m:r>
                          <a:rPr lang="en-US" altLang="ja-JP" b="0" i="1" smtClean="0">
                            <a:latin typeface="Cambria Math" panose="02040503050406030204" pitchFamily="18" charset="0"/>
                            <a:cs typeface="Times New Roman" panose="02020603050405020304" pitchFamily="18" charset="0"/>
                          </a:rPr>
                          <m:t>𝑢</m:t>
                        </m:r>
                      </m:sub>
                    </m:sSub>
                    <m:r>
                      <a:rPr lang="en-US" altLang="ja-JP" b="0" i="1" smtClean="0">
                        <a:latin typeface="Cambria Math" panose="02040503050406030204" pitchFamily="18" charset="0"/>
                        <a:cs typeface="Times New Roman" panose="02020603050405020304" pitchFamily="18" charset="0"/>
                      </a:rPr>
                      <m:t>,  </m:t>
                    </m:r>
                    <m:sSub>
                      <m:sSubPr>
                        <m:ctrlPr>
                          <a:rPr lang="en-US" altLang="ja-JP" b="0" i="1" smtClean="0">
                            <a:latin typeface="Cambria Math" panose="02040503050406030204" pitchFamily="18" charset="0"/>
                            <a:cs typeface="Times New Roman" panose="02020603050405020304" pitchFamily="18" charset="0"/>
                          </a:rPr>
                        </m:ctrlPr>
                      </m:sSubPr>
                      <m:e>
                        <m:r>
                          <a:rPr lang="ja-JP" altLang="en-US" b="0" i="1" smtClean="0">
                            <a:latin typeface="Cambria Math" panose="02040503050406030204" pitchFamily="18" charset="0"/>
                            <a:cs typeface="Times New Roman" panose="02020603050405020304" pitchFamily="18" charset="0"/>
                          </a:rPr>
                          <m:t>𝛼</m:t>
                        </m:r>
                      </m:e>
                      <m:sub>
                        <m:r>
                          <a:rPr lang="en-US" altLang="ja-JP" b="0" i="1" smtClean="0">
                            <a:latin typeface="Cambria Math" panose="02040503050406030204" pitchFamily="18" charset="0"/>
                            <a:cs typeface="Times New Roman" panose="02020603050405020304" pitchFamily="18" charset="0"/>
                          </a:rPr>
                          <m:t>𝑛</m:t>
                        </m:r>
                      </m:sub>
                    </m:sSub>
                    <m:r>
                      <a:rPr lang="en-US" altLang="ja-JP" b="0" i="1" smtClean="0">
                        <a:latin typeface="Cambria Math" panose="02040503050406030204" pitchFamily="18" charset="0"/>
                        <a:cs typeface="Times New Roman" panose="02020603050405020304" pitchFamily="18" charset="0"/>
                      </a:rPr>
                      <m:t>,  </m:t>
                    </m:r>
                    <m:r>
                      <a:rPr lang="ja-JP" altLang="en-US" b="0" i="1" smtClean="0">
                        <a:latin typeface="Cambria Math" panose="02040503050406030204" pitchFamily="18" charset="0"/>
                        <a:cs typeface="Times New Roman" panose="02020603050405020304" pitchFamily="18" charset="0"/>
                      </a:rPr>
                      <m:t>𝛽</m:t>
                    </m:r>
                    <m:r>
                      <a:rPr lang="en-US" altLang="ja-JP" b="0" i="1" smtClean="0">
                        <a:latin typeface="Cambria Math" panose="02040503050406030204" pitchFamily="18" charset="0"/>
                        <a:cs typeface="Times New Roman" panose="02020603050405020304" pitchFamily="18" charset="0"/>
                      </a:rPr>
                      <m:t>&gt;</m:t>
                    </m:r>
                  </m:oMath>
                </a14:m>
                <a:r>
                  <a:rPr kumimoji="1" lang="en-US" altLang="ja-JP" dirty="0" smtClean="0">
                    <a:latin typeface="Times New Roman" panose="02020603050405020304" pitchFamily="18" charset="0"/>
                    <a:cs typeface="Times New Roman" panose="02020603050405020304" pitchFamily="18" charset="0"/>
                  </a:rPr>
                  <a:t>: </a:t>
                </a:r>
                <a14:m>
                  <m:oMath xmlns:m="http://schemas.openxmlformats.org/officeDocument/2006/math">
                    <m:r>
                      <a:rPr kumimoji="1" lang="en-US" altLang="ja-JP" b="1" i="1" dirty="0" smtClean="0">
                        <a:latin typeface="Cambria Math" panose="02040503050406030204" pitchFamily="18" charset="0"/>
                        <a:cs typeface="Times New Roman" panose="02020603050405020304" pitchFamily="18" charset="0"/>
                      </a:rPr>
                      <m:t>&lt;</m:t>
                    </m:r>
                    <m:r>
                      <a:rPr kumimoji="1" lang="en-US" altLang="ja-JP" b="1" i="1" dirty="0" smtClean="0">
                        <a:latin typeface="Cambria Math" panose="02040503050406030204" pitchFamily="18" charset="0"/>
                        <a:cs typeface="Times New Roman" panose="02020603050405020304" pitchFamily="18" charset="0"/>
                      </a:rPr>
                      <m:t>𝟏</m:t>
                    </m:r>
                    <m:r>
                      <a:rPr kumimoji="1" lang="en-US" altLang="ja-JP" b="1" i="1" dirty="0" smtClean="0">
                        <a:latin typeface="Cambria Math" panose="02040503050406030204" pitchFamily="18" charset="0"/>
                        <a:cs typeface="Times New Roman" panose="02020603050405020304" pitchFamily="18" charset="0"/>
                      </a:rPr>
                      <m:t>,  </m:t>
                    </m:r>
                    <m:r>
                      <a:rPr kumimoji="1" lang="en-US" altLang="ja-JP" b="1" i="1" dirty="0" smtClean="0">
                        <a:latin typeface="Cambria Math" panose="02040503050406030204" pitchFamily="18" charset="0"/>
                        <a:cs typeface="Times New Roman" panose="02020603050405020304" pitchFamily="18" charset="0"/>
                      </a:rPr>
                      <m:t>𝟏</m:t>
                    </m:r>
                    <m:r>
                      <a:rPr kumimoji="1" lang="en-US" altLang="ja-JP" b="1" i="1" dirty="0" smtClean="0">
                        <a:latin typeface="Cambria Math" panose="02040503050406030204" pitchFamily="18" charset="0"/>
                        <a:cs typeface="Times New Roman" panose="02020603050405020304" pitchFamily="18" charset="0"/>
                      </a:rPr>
                      <m:t>,  </m:t>
                    </m:r>
                    <m:r>
                      <a:rPr kumimoji="1" lang="en-US" altLang="ja-JP" b="1" i="1" dirty="0" smtClean="0">
                        <a:latin typeface="Cambria Math" panose="02040503050406030204" pitchFamily="18" charset="0"/>
                        <a:cs typeface="Times New Roman" panose="02020603050405020304" pitchFamily="18" charset="0"/>
                      </a:rPr>
                      <m:t>𝟓</m:t>
                    </m:r>
                    <m:r>
                      <a:rPr kumimoji="1" lang="en-US" altLang="ja-JP" b="1" i="1" dirty="0" smtClean="0">
                        <a:latin typeface="Cambria Math" panose="02040503050406030204" pitchFamily="18" charset="0"/>
                        <a:cs typeface="Times New Roman" panose="02020603050405020304" pitchFamily="18" charset="0"/>
                      </a:rPr>
                      <m:t>&gt;</m:t>
                    </m:r>
                  </m:oMath>
                </a14:m>
                <a:endParaRPr kumimoji="1" lang="ja-JP" altLang="en-US" b="1"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500175"/>
                <a:ext cx="8229600" cy="5357825"/>
              </a:xfrm>
              <a:blipFill rotWithShape="0">
                <a:blip r:embed="rId3"/>
                <a:stretch>
                  <a:fillRect l="-519" t="-27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877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ひらめき">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ユーザー定義 1">
    <a:dk1>
      <a:sysClr val="windowText" lastClr="000000"/>
    </a:dk1>
    <a:lt1>
      <a:sysClr val="window" lastClr="FFFFFF"/>
    </a:lt1>
    <a:dk2>
      <a:srgbClr val="1F497D"/>
    </a:dk2>
    <a:lt2>
      <a:srgbClr val="EEECE1"/>
    </a:lt2>
    <a:accent1>
      <a:srgbClr val="7030A0"/>
    </a:accent1>
    <a:accent2>
      <a:srgbClr val="002060"/>
    </a:accent2>
    <a:accent3>
      <a:srgbClr val="00B0F0"/>
    </a:accent3>
    <a:accent4>
      <a:srgbClr val="00B050"/>
    </a:accent4>
    <a:accent5>
      <a:srgbClr val="FFFF00"/>
    </a:accent5>
    <a:accent6>
      <a:srgbClr val="FF000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ユーザー定義 1">
    <a:dk1>
      <a:sysClr val="windowText" lastClr="000000"/>
    </a:dk1>
    <a:lt1>
      <a:sysClr val="window" lastClr="FFFFFF"/>
    </a:lt1>
    <a:dk2>
      <a:srgbClr val="1F497D"/>
    </a:dk2>
    <a:lt2>
      <a:srgbClr val="EEECE1"/>
    </a:lt2>
    <a:accent1>
      <a:srgbClr val="7030A0"/>
    </a:accent1>
    <a:accent2>
      <a:srgbClr val="002060"/>
    </a:accent2>
    <a:accent3>
      <a:srgbClr val="00B0F0"/>
    </a:accent3>
    <a:accent4>
      <a:srgbClr val="00B050"/>
    </a:accent4>
    <a:accent5>
      <a:srgbClr val="FFFF00"/>
    </a:accent5>
    <a:accent6>
      <a:srgbClr val="FF000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ユーザー定義 1">
    <a:dk1>
      <a:sysClr val="windowText" lastClr="000000"/>
    </a:dk1>
    <a:lt1>
      <a:sysClr val="window" lastClr="FFFFFF"/>
    </a:lt1>
    <a:dk2>
      <a:srgbClr val="1F497D"/>
    </a:dk2>
    <a:lt2>
      <a:srgbClr val="EEECE1"/>
    </a:lt2>
    <a:accent1>
      <a:srgbClr val="7030A0"/>
    </a:accent1>
    <a:accent2>
      <a:srgbClr val="002060"/>
    </a:accent2>
    <a:accent3>
      <a:srgbClr val="00B0F0"/>
    </a:accent3>
    <a:accent4>
      <a:srgbClr val="00B050"/>
    </a:accent4>
    <a:accent5>
      <a:srgbClr val="FFFF00"/>
    </a:accent5>
    <a:accent6>
      <a:srgbClr val="FF000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ユーザー定義 1">
    <a:dk1>
      <a:sysClr val="windowText" lastClr="000000"/>
    </a:dk1>
    <a:lt1>
      <a:sysClr val="window" lastClr="FFFFFF"/>
    </a:lt1>
    <a:dk2>
      <a:srgbClr val="1F497D"/>
    </a:dk2>
    <a:lt2>
      <a:srgbClr val="EEECE1"/>
    </a:lt2>
    <a:accent1>
      <a:srgbClr val="7030A0"/>
    </a:accent1>
    <a:accent2>
      <a:srgbClr val="002060"/>
    </a:accent2>
    <a:accent3>
      <a:srgbClr val="00B0F0"/>
    </a:accent3>
    <a:accent4>
      <a:srgbClr val="00B050"/>
    </a:accent4>
    <a:accent5>
      <a:srgbClr val="FFFF00"/>
    </a:accent5>
    <a:accent6>
      <a:srgbClr val="FF000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ユーザー定義 1">
    <a:dk1>
      <a:sysClr val="windowText" lastClr="000000"/>
    </a:dk1>
    <a:lt1>
      <a:sysClr val="window" lastClr="FFFFFF"/>
    </a:lt1>
    <a:dk2>
      <a:srgbClr val="1F497D"/>
    </a:dk2>
    <a:lt2>
      <a:srgbClr val="EEECE1"/>
    </a:lt2>
    <a:accent1>
      <a:srgbClr val="7030A0"/>
    </a:accent1>
    <a:accent2>
      <a:srgbClr val="002060"/>
    </a:accent2>
    <a:accent3>
      <a:srgbClr val="00B0F0"/>
    </a:accent3>
    <a:accent4>
      <a:srgbClr val="00B050"/>
    </a:accent4>
    <a:accent5>
      <a:srgbClr val="FFFF00"/>
    </a:accent5>
    <a:accent6>
      <a:srgbClr val="FF000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ユーザー定義 1">
    <a:dk1>
      <a:sysClr val="windowText" lastClr="000000"/>
    </a:dk1>
    <a:lt1>
      <a:sysClr val="window" lastClr="FFFFFF"/>
    </a:lt1>
    <a:dk2>
      <a:srgbClr val="1F497D"/>
    </a:dk2>
    <a:lt2>
      <a:srgbClr val="EEECE1"/>
    </a:lt2>
    <a:accent1>
      <a:srgbClr val="7030A0"/>
    </a:accent1>
    <a:accent2>
      <a:srgbClr val="002060"/>
    </a:accent2>
    <a:accent3>
      <a:srgbClr val="00B0F0"/>
    </a:accent3>
    <a:accent4>
      <a:srgbClr val="00B050"/>
    </a:accent4>
    <a:accent5>
      <a:srgbClr val="FFFF00"/>
    </a:accent5>
    <a:accent6>
      <a:srgbClr val="FF000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ユーザー定義 1">
    <a:dk1>
      <a:sysClr val="windowText" lastClr="000000"/>
    </a:dk1>
    <a:lt1>
      <a:sysClr val="window" lastClr="FFFFFF"/>
    </a:lt1>
    <a:dk2>
      <a:srgbClr val="1F497D"/>
    </a:dk2>
    <a:lt2>
      <a:srgbClr val="EEECE1"/>
    </a:lt2>
    <a:accent1>
      <a:srgbClr val="7030A0"/>
    </a:accent1>
    <a:accent2>
      <a:srgbClr val="002060"/>
    </a:accent2>
    <a:accent3>
      <a:srgbClr val="00B0F0"/>
    </a:accent3>
    <a:accent4>
      <a:srgbClr val="00B050"/>
    </a:accent4>
    <a:accent5>
      <a:srgbClr val="FFFF00"/>
    </a:accent5>
    <a:accent6>
      <a:srgbClr val="FF000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ユーザー定義 1">
    <a:dk1>
      <a:sysClr val="windowText" lastClr="000000"/>
    </a:dk1>
    <a:lt1>
      <a:sysClr val="window" lastClr="FFFFFF"/>
    </a:lt1>
    <a:dk2>
      <a:srgbClr val="1F497D"/>
    </a:dk2>
    <a:lt2>
      <a:srgbClr val="EEECE1"/>
    </a:lt2>
    <a:accent1>
      <a:srgbClr val="7030A0"/>
    </a:accent1>
    <a:accent2>
      <a:srgbClr val="002060"/>
    </a:accent2>
    <a:accent3>
      <a:srgbClr val="00B0F0"/>
    </a:accent3>
    <a:accent4>
      <a:srgbClr val="00B050"/>
    </a:accent4>
    <a:accent5>
      <a:srgbClr val="FFFF00"/>
    </a:accent5>
    <a:accent6>
      <a:srgbClr val="FF000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Wind in the Pines</Template>
  <TotalTime>6293</TotalTime>
  <Words>879</Words>
  <Application>Microsoft Office PowerPoint</Application>
  <PresentationFormat>画面に合わせる (4:3)</PresentationFormat>
  <Paragraphs>332</Paragraphs>
  <Slides>20</Slides>
  <Notes>10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20</vt:i4>
      </vt:variant>
    </vt:vector>
  </HeadingPairs>
  <TitlesOfParts>
    <vt:vector size="30" baseType="lpstr">
      <vt:lpstr>Gill Sans MT</vt:lpstr>
      <vt:lpstr>HGｺﾞｼｯｸE</vt:lpstr>
      <vt:lpstr>ＭＳ Ｐゴシック</vt:lpstr>
      <vt:lpstr>Calibri</vt:lpstr>
      <vt:lpstr>Cambria Math</vt:lpstr>
      <vt:lpstr>Consolas</vt:lpstr>
      <vt:lpstr>Symbol</vt:lpstr>
      <vt:lpstr>Times New Roman</vt:lpstr>
      <vt:lpstr>Wingdings</vt:lpstr>
      <vt:lpstr>松風</vt:lpstr>
      <vt:lpstr>複数のフェロモングラフを用いたACOによる制約充足問題の解法</vt:lpstr>
      <vt:lpstr>目次</vt:lpstr>
      <vt:lpstr>対象問題</vt:lpstr>
      <vt:lpstr>Ant Colony Optimization (ACO)</vt:lpstr>
      <vt:lpstr>Ant System (AS)</vt:lpstr>
      <vt:lpstr>cunning Ant System (cAS)</vt:lpstr>
      <vt:lpstr>基本方針</vt:lpstr>
      <vt:lpstr>Ant System with Negative Pheromone (ASNEP)</vt:lpstr>
      <vt:lpstr>評価実験</vt:lpstr>
      <vt:lpstr>実験結果 1/2 (探索成功率)</vt:lpstr>
      <vt:lpstr>実験結果 2/2 (探索コスト)</vt:lpstr>
      <vt:lpstr>考察</vt:lpstr>
      <vt:lpstr>まとめ</vt:lpstr>
      <vt:lpstr>確率計算式(AS, cAS)</vt:lpstr>
      <vt:lpstr>確率計算式(ASNEP, cASNEP)</vt:lpstr>
      <vt:lpstr>フェロモン更新式</vt:lpstr>
      <vt:lpstr>実験結果</vt:lpstr>
      <vt:lpstr>実験結果</vt:lpstr>
      <vt:lpstr>メタヒューリスティクス</vt:lpstr>
      <vt:lpstr>制約充足問題</vt:lpstr>
    </vt:vector>
  </TitlesOfParts>
  <Company>MouseComputer PC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複数のフェロモングラフを用いたACOによる制約充足問題の解法</dc:title>
  <dc:creator>mizunoken</dc:creator>
  <cp:lastModifiedBy>下山敏嗣</cp:lastModifiedBy>
  <cp:revision>120</cp:revision>
  <dcterms:created xsi:type="dcterms:W3CDTF">2016-12-07T09:50:01Z</dcterms:created>
  <dcterms:modified xsi:type="dcterms:W3CDTF">2016-12-21T05:47:50Z</dcterms:modified>
</cp:coreProperties>
</file>