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0" r:id="rId17"/>
    <p:sldId id="271" r:id="rId18"/>
    <p:sldId id="273" r:id="rId19"/>
    <p:sldId id="274" r:id="rId20"/>
    <p:sldId id="275" r:id="rId21"/>
    <p:sldId id="276" r:id="rId22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86ECA"/>
    <a:srgbClr val="BB2BD3"/>
    <a:srgbClr val="B25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76" autoAdjust="0"/>
  </p:normalViewPr>
  <p:slideViewPr>
    <p:cSldViewPr>
      <p:cViewPr varScale="1">
        <p:scale>
          <a:sx n="62" d="100"/>
          <a:sy n="62" d="100"/>
        </p:scale>
        <p:origin x="18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AS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ymbol val="squar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Sheet1!$S$2:$S$12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Sheet1!$T$2:$T$12</c:f>
              <c:numCache>
                <c:formatCode>General</c:formatCode>
                <c:ptCount val="11"/>
                <c:pt idx="0">
                  <c:v>8108</c:v>
                </c:pt>
                <c:pt idx="1">
                  <c:v>8467</c:v>
                </c:pt>
                <c:pt idx="2">
                  <c:v>8437</c:v>
                </c:pt>
                <c:pt idx="3">
                  <c:v>8472</c:v>
                </c:pt>
                <c:pt idx="4">
                  <c:v>8109</c:v>
                </c:pt>
                <c:pt idx="5">
                  <c:v>7987</c:v>
                </c:pt>
                <c:pt idx="6">
                  <c:v>7818</c:v>
                </c:pt>
                <c:pt idx="7">
                  <c:v>7334</c:v>
                </c:pt>
                <c:pt idx="8">
                  <c:v>7047</c:v>
                </c:pt>
                <c:pt idx="9">
                  <c:v>6807</c:v>
                </c:pt>
                <c:pt idx="10">
                  <c:v>6635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Sheet1!$U$1</c:f>
              <c:strCache>
                <c:ptCount val="1"/>
                <c:pt idx="0">
                  <c:v>cAS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Sheet1!$S$2:$S$12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Sheet1!$U$2:$U$12</c:f>
              <c:numCache>
                <c:formatCode>General</c:formatCode>
                <c:ptCount val="11"/>
                <c:pt idx="0">
                  <c:v>6544</c:v>
                </c:pt>
                <c:pt idx="1">
                  <c:v>6902</c:v>
                </c:pt>
                <c:pt idx="2">
                  <c:v>7017</c:v>
                </c:pt>
                <c:pt idx="3">
                  <c:v>7102</c:v>
                </c:pt>
                <c:pt idx="4">
                  <c:v>6741</c:v>
                </c:pt>
                <c:pt idx="5">
                  <c:v>6600</c:v>
                </c:pt>
                <c:pt idx="6">
                  <c:v>6552</c:v>
                </c:pt>
                <c:pt idx="7">
                  <c:v>6144</c:v>
                </c:pt>
                <c:pt idx="8">
                  <c:v>5867</c:v>
                </c:pt>
                <c:pt idx="9">
                  <c:v>5566</c:v>
                </c:pt>
                <c:pt idx="10">
                  <c:v>5395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Sheet1!$V$1</c:f>
              <c:strCache>
                <c:ptCount val="1"/>
                <c:pt idx="0">
                  <c:v>ASNEP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Sheet1!$S$2:$S$12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Sheet1!$V$2:$V$12</c:f>
              <c:numCache>
                <c:formatCode>General</c:formatCode>
                <c:ptCount val="11"/>
                <c:pt idx="0">
                  <c:v>10372</c:v>
                </c:pt>
                <c:pt idx="1">
                  <c:v>10471</c:v>
                </c:pt>
                <c:pt idx="2">
                  <c:v>10340</c:v>
                </c:pt>
                <c:pt idx="3">
                  <c:v>10088</c:v>
                </c:pt>
                <c:pt idx="4">
                  <c:v>9600</c:v>
                </c:pt>
                <c:pt idx="5">
                  <c:v>9219</c:v>
                </c:pt>
                <c:pt idx="6">
                  <c:v>9004</c:v>
                </c:pt>
                <c:pt idx="7">
                  <c:v>8333</c:v>
                </c:pt>
                <c:pt idx="8">
                  <c:v>7794</c:v>
                </c:pt>
                <c:pt idx="9">
                  <c:v>7469</c:v>
                </c:pt>
                <c:pt idx="10">
                  <c:v>7177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Sheet1!$W$1</c:f>
              <c:strCache>
                <c:ptCount val="1"/>
                <c:pt idx="0">
                  <c:v>cASNEP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Sheet1!$S$2:$S$12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Sheet1!$W$2:$W$12</c:f>
              <c:numCache>
                <c:formatCode>General</c:formatCode>
                <c:ptCount val="11"/>
                <c:pt idx="0">
                  <c:v>8100</c:v>
                </c:pt>
                <c:pt idx="1">
                  <c:v>8438</c:v>
                </c:pt>
                <c:pt idx="2">
                  <c:v>8457</c:v>
                </c:pt>
                <c:pt idx="3">
                  <c:v>8294</c:v>
                </c:pt>
                <c:pt idx="4">
                  <c:v>7846</c:v>
                </c:pt>
                <c:pt idx="5">
                  <c:v>7573</c:v>
                </c:pt>
                <c:pt idx="6">
                  <c:v>7419</c:v>
                </c:pt>
                <c:pt idx="7">
                  <c:v>6775</c:v>
                </c:pt>
                <c:pt idx="8">
                  <c:v>6317</c:v>
                </c:pt>
                <c:pt idx="9">
                  <c:v>5991</c:v>
                </c:pt>
                <c:pt idx="10">
                  <c:v>5717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177928"/>
        <c:axId val="344178320"/>
      </c:lineChart>
      <c:catAx>
        <c:axId val="34417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178320"/>
        <c:crosses val="autoZero"/>
        <c:auto val="1"/>
        <c:lblAlgn val="ctr"/>
        <c:lblOffset val="100"/>
        <c:noMultiLvlLbl val="0"/>
      </c:catAx>
      <c:valAx>
        <c:axId val="344178320"/>
        <c:scaling>
          <c:orientation val="minMax"/>
          <c:max val="11000"/>
          <c:min val="5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177928"/>
        <c:crosses val="autoZero"/>
        <c:crossBetween val="midCat"/>
        <c:majorUnit val="1500"/>
      </c:valAx>
    </c:plotArea>
    <c:legend>
      <c:legendPos val="r"/>
      <c:layout>
        <c:manualLayout>
          <c:xMode val="edge"/>
          <c:yMode val="edge"/>
          <c:x val="0.7844022309711286"/>
          <c:y val="5.4787839020122485E-2"/>
          <c:w val="0.19059776902887138"/>
          <c:h val="0.33486876640419949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Sheet1!$AF$1</c:f>
              <c:strCache>
                <c:ptCount val="1"/>
                <c:pt idx="0">
                  <c:v>AS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ymbol val="squar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Sheet1!$AE$2:$AE$12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Sheet1!$AF$2:$AF$12</c:f>
              <c:numCache>
                <c:formatCode>General</c:formatCode>
                <c:ptCount val="11"/>
                <c:pt idx="0">
                  <c:v>3856</c:v>
                </c:pt>
                <c:pt idx="1">
                  <c:v>4042</c:v>
                </c:pt>
                <c:pt idx="2">
                  <c:v>4067</c:v>
                </c:pt>
                <c:pt idx="3">
                  <c:v>4237</c:v>
                </c:pt>
                <c:pt idx="4">
                  <c:v>4108</c:v>
                </c:pt>
                <c:pt idx="5">
                  <c:v>3969</c:v>
                </c:pt>
                <c:pt idx="6">
                  <c:v>3831</c:v>
                </c:pt>
                <c:pt idx="7">
                  <c:v>3772</c:v>
                </c:pt>
                <c:pt idx="8">
                  <c:v>3636</c:v>
                </c:pt>
                <c:pt idx="9">
                  <c:v>3547</c:v>
                </c:pt>
                <c:pt idx="10">
                  <c:v>3475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Sheet1!$AG$1</c:f>
              <c:strCache>
                <c:ptCount val="1"/>
                <c:pt idx="0">
                  <c:v>cAS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Sheet1!$AE$2:$AE$12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Sheet1!$AG$2:$AG$12</c:f>
              <c:numCache>
                <c:formatCode>General</c:formatCode>
                <c:ptCount val="11"/>
                <c:pt idx="0">
                  <c:v>3383</c:v>
                </c:pt>
                <c:pt idx="1">
                  <c:v>3568</c:v>
                </c:pt>
                <c:pt idx="2">
                  <c:v>3600</c:v>
                </c:pt>
                <c:pt idx="3">
                  <c:v>3747</c:v>
                </c:pt>
                <c:pt idx="4">
                  <c:v>3729</c:v>
                </c:pt>
                <c:pt idx="5">
                  <c:v>3557</c:v>
                </c:pt>
                <c:pt idx="6">
                  <c:v>3394</c:v>
                </c:pt>
                <c:pt idx="7">
                  <c:v>3390</c:v>
                </c:pt>
                <c:pt idx="8">
                  <c:v>3224</c:v>
                </c:pt>
                <c:pt idx="9">
                  <c:v>3117</c:v>
                </c:pt>
                <c:pt idx="10">
                  <c:v>3015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Sheet1!$AH$1</c:f>
              <c:strCache>
                <c:ptCount val="1"/>
                <c:pt idx="0">
                  <c:v>ASNEP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Sheet1!$AE$2:$AE$12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Sheet1!$AH$2:$AH$12</c:f>
              <c:numCache>
                <c:formatCode>General</c:formatCode>
                <c:ptCount val="11"/>
                <c:pt idx="0">
                  <c:v>4604</c:v>
                </c:pt>
                <c:pt idx="1">
                  <c:v>4816</c:v>
                </c:pt>
                <c:pt idx="2">
                  <c:v>4717</c:v>
                </c:pt>
                <c:pt idx="3">
                  <c:v>4838</c:v>
                </c:pt>
                <c:pt idx="4">
                  <c:v>4613</c:v>
                </c:pt>
                <c:pt idx="5">
                  <c:v>4376</c:v>
                </c:pt>
                <c:pt idx="6">
                  <c:v>4200</c:v>
                </c:pt>
                <c:pt idx="7">
                  <c:v>4136</c:v>
                </c:pt>
                <c:pt idx="8">
                  <c:v>3921</c:v>
                </c:pt>
                <c:pt idx="9">
                  <c:v>3807</c:v>
                </c:pt>
                <c:pt idx="10">
                  <c:v>3704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Sheet1!$AI$1</c:f>
              <c:strCache>
                <c:ptCount val="1"/>
                <c:pt idx="0">
                  <c:v>cASNEP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Sheet1!$AE$2:$AE$12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Sheet1!$AI$2:$AI$12</c:f>
              <c:numCache>
                <c:formatCode>General</c:formatCode>
                <c:ptCount val="11"/>
                <c:pt idx="0">
                  <c:v>3927</c:v>
                </c:pt>
                <c:pt idx="1">
                  <c:v>4133</c:v>
                </c:pt>
                <c:pt idx="2">
                  <c:v>4191</c:v>
                </c:pt>
                <c:pt idx="3">
                  <c:v>4347</c:v>
                </c:pt>
                <c:pt idx="4">
                  <c:v>4213</c:v>
                </c:pt>
                <c:pt idx="5">
                  <c:v>3936</c:v>
                </c:pt>
                <c:pt idx="6">
                  <c:v>3731</c:v>
                </c:pt>
                <c:pt idx="7">
                  <c:v>3678</c:v>
                </c:pt>
                <c:pt idx="8">
                  <c:v>3485</c:v>
                </c:pt>
                <c:pt idx="9">
                  <c:v>3330</c:v>
                </c:pt>
                <c:pt idx="10">
                  <c:v>3219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179496"/>
        <c:axId val="347661144"/>
      </c:lineChart>
      <c:catAx>
        <c:axId val="344179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661144"/>
        <c:crosses val="autoZero"/>
        <c:auto val="1"/>
        <c:lblAlgn val="ctr"/>
        <c:lblOffset val="100"/>
        <c:noMultiLvlLbl val="0"/>
      </c:catAx>
      <c:valAx>
        <c:axId val="347661144"/>
        <c:scaling>
          <c:orientation val="minMax"/>
          <c:max val="5000"/>
          <c:min val="3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sz="1400" dirty="0" smtClean="0"/>
                  <a:t>no. of assignments</a:t>
                </a:r>
                <a:endParaRPr lang="ja-JP" altLang="en-US" sz="1400" dirty="0"/>
              </a:p>
            </c:rich>
          </c:tx>
          <c:layout>
            <c:manualLayout>
              <c:xMode val="edge"/>
              <c:yMode val="edge"/>
              <c:x val="2.0578703703703703E-2"/>
              <c:y val="2.685995370370370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44179496"/>
        <c:crosses val="autoZero"/>
        <c:crossBetween val="midCat"/>
        <c:majorUnit val="1000"/>
      </c:valAx>
    </c:plotArea>
    <c:legend>
      <c:legendPos val="r"/>
      <c:layout>
        <c:manualLayout>
          <c:xMode val="edge"/>
          <c:yMode val="edge"/>
          <c:x val="0.76079111986001746"/>
          <c:y val="0.11034339457567804"/>
          <c:w val="0.19059776902887138"/>
          <c:h val="0.33486876640419949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AS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ymbol val="squar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Sheet1!$M$2:$M$12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Sheet1!$N$2:$N$12</c:f>
              <c:numCache>
                <c:formatCode>General</c:formatCode>
                <c:ptCount val="11"/>
                <c:pt idx="0">
                  <c:v>87.56</c:v>
                </c:pt>
                <c:pt idx="1">
                  <c:v>73.28</c:v>
                </c:pt>
                <c:pt idx="2">
                  <c:v>58.94</c:v>
                </c:pt>
                <c:pt idx="3">
                  <c:v>48.06</c:v>
                </c:pt>
                <c:pt idx="4">
                  <c:v>48.62</c:v>
                </c:pt>
                <c:pt idx="5">
                  <c:v>61.32</c:v>
                </c:pt>
                <c:pt idx="6">
                  <c:v>66.400000000000006</c:v>
                </c:pt>
                <c:pt idx="7">
                  <c:v>73.58</c:v>
                </c:pt>
                <c:pt idx="8">
                  <c:v>85.22</c:v>
                </c:pt>
                <c:pt idx="9">
                  <c:v>91.76</c:v>
                </c:pt>
                <c:pt idx="10">
                  <c:v>96.32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cAS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Sheet1!$M$2:$M$12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Sheet1!$O$2:$O$12</c:f>
              <c:numCache>
                <c:formatCode>General</c:formatCode>
                <c:ptCount val="11"/>
                <c:pt idx="0">
                  <c:v>84.24</c:v>
                </c:pt>
                <c:pt idx="1">
                  <c:v>67.92</c:v>
                </c:pt>
                <c:pt idx="2">
                  <c:v>53.36</c:v>
                </c:pt>
                <c:pt idx="3">
                  <c:v>43.96</c:v>
                </c:pt>
                <c:pt idx="4">
                  <c:v>45.56</c:v>
                </c:pt>
                <c:pt idx="5">
                  <c:v>56.06</c:v>
                </c:pt>
                <c:pt idx="6">
                  <c:v>62.94</c:v>
                </c:pt>
                <c:pt idx="7">
                  <c:v>70.08</c:v>
                </c:pt>
                <c:pt idx="8">
                  <c:v>84.22</c:v>
                </c:pt>
                <c:pt idx="9">
                  <c:v>88.96</c:v>
                </c:pt>
                <c:pt idx="10">
                  <c:v>95.26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ASNEP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Sheet1!$M$2:$M$12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Sheet1!$P$2:$P$12</c:f>
              <c:numCache>
                <c:formatCode>General</c:formatCode>
                <c:ptCount val="11"/>
                <c:pt idx="0">
                  <c:v>86.38</c:v>
                </c:pt>
                <c:pt idx="1">
                  <c:v>76.88</c:v>
                </c:pt>
                <c:pt idx="2">
                  <c:v>62.84</c:v>
                </c:pt>
                <c:pt idx="3">
                  <c:v>53.2</c:v>
                </c:pt>
                <c:pt idx="4">
                  <c:v>55.68</c:v>
                </c:pt>
                <c:pt idx="5">
                  <c:v>68.540000000000006</c:v>
                </c:pt>
                <c:pt idx="6">
                  <c:v>74.44</c:v>
                </c:pt>
                <c:pt idx="7">
                  <c:v>80.84</c:v>
                </c:pt>
                <c:pt idx="8">
                  <c:v>90.3</c:v>
                </c:pt>
                <c:pt idx="9">
                  <c:v>93.5</c:v>
                </c:pt>
                <c:pt idx="10">
                  <c:v>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cASNEP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Sheet1!$M$2:$M$12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Sheet1!$Q$2:$Q$12</c:f>
              <c:numCache>
                <c:formatCode>General</c:formatCode>
                <c:ptCount val="11"/>
                <c:pt idx="0">
                  <c:v>88.24</c:v>
                </c:pt>
                <c:pt idx="1">
                  <c:v>75.78</c:v>
                </c:pt>
                <c:pt idx="2">
                  <c:v>60.96</c:v>
                </c:pt>
                <c:pt idx="3">
                  <c:v>52.06</c:v>
                </c:pt>
                <c:pt idx="4">
                  <c:v>54.56</c:v>
                </c:pt>
                <c:pt idx="5">
                  <c:v>64.86</c:v>
                </c:pt>
                <c:pt idx="6">
                  <c:v>71.52</c:v>
                </c:pt>
                <c:pt idx="7">
                  <c:v>77.12</c:v>
                </c:pt>
                <c:pt idx="8">
                  <c:v>88.18</c:v>
                </c:pt>
                <c:pt idx="9">
                  <c:v>92.5</c:v>
                </c:pt>
                <c:pt idx="10">
                  <c:v>97.42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655264"/>
        <c:axId val="347659576"/>
      </c:lineChart>
      <c:catAx>
        <c:axId val="34765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659576"/>
        <c:crosses val="autoZero"/>
        <c:auto val="1"/>
        <c:lblAlgn val="ctr"/>
        <c:lblOffset val="100"/>
        <c:noMultiLvlLbl val="0"/>
      </c:catAx>
      <c:valAx>
        <c:axId val="347659576"/>
        <c:scaling>
          <c:orientation val="minMax"/>
          <c:max val="100"/>
          <c:min val="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655264"/>
        <c:crosses val="autoZero"/>
        <c:crossBetween val="midCat"/>
        <c:majorUnit val="20"/>
      </c:valAx>
    </c:plotArea>
    <c:legend>
      <c:legendPos val="r"/>
      <c:layout>
        <c:manualLayout>
          <c:xMode val="edge"/>
          <c:yMode val="edge"/>
          <c:x val="0.78072175925925913"/>
          <c:y val="0.53143125000000002"/>
          <c:w val="0.19059776902887138"/>
          <c:h val="0.33486876640419949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Sheet1!$Z$1</c:f>
              <c:strCache>
                <c:ptCount val="1"/>
                <c:pt idx="0">
                  <c:v>AS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ymbol val="squar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Sheet1!$Y$2:$Y$12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Sheet1!$Z$2:$Z$12</c:f>
              <c:numCache>
                <c:formatCode>General</c:formatCode>
                <c:ptCount val="11"/>
                <c:pt idx="0">
                  <c:v>99.74</c:v>
                </c:pt>
                <c:pt idx="1">
                  <c:v>96.6</c:v>
                </c:pt>
                <c:pt idx="2">
                  <c:v>97.36</c:v>
                </c:pt>
                <c:pt idx="3">
                  <c:v>93.72</c:v>
                </c:pt>
                <c:pt idx="4">
                  <c:v>95.8</c:v>
                </c:pt>
                <c:pt idx="5">
                  <c:v>96.96</c:v>
                </c:pt>
                <c:pt idx="6">
                  <c:v>96.64</c:v>
                </c:pt>
                <c:pt idx="7">
                  <c:v>97.06</c:v>
                </c:pt>
                <c:pt idx="8">
                  <c:v>98.74</c:v>
                </c:pt>
                <c:pt idx="9">
                  <c:v>99.02</c:v>
                </c:pt>
                <c:pt idx="10">
                  <c:v>99.9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Sheet1!$AA$1</c:f>
              <c:strCache>
                <c:ptCount val="1"/>
                <c:pt idx="0">
                  <c:v>cAS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Sheet1!$Y$2:$Y$12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Sheet1!$AA$2:$AA$12</c:f>
              <c:numCache>
                <c:formatCode>General</c:formatCode>
                <c:ptCount val="11"/>
                <c:pt idx="0">
                  <c:v>99.5</c:v>
                </c:pt>
                <c:pt idx="1">
                  <c:v>94.82</c:v>
                </c:pt>
                <c:pt idx="2">
                  <c:v>95.48</c:v>
                </c:pt>
                <c:pt idx="3">
                  <c:v>90.72</c:v>
                </c:pt>
                <c:pt idx="4">
                  <c:v>93.1</c:v>
                </c:pt>
                <c:pt idx="5">
                  <c:v>95.02</c:v>
                </c:pt>
                <c:pt idx="6">
                  <c:v>94.9</c:v>
                </c:pt>
                <c:pt idx="7">
                  <c:v>96.3</c:v>
                </c:pt>
                <c:pt idx="8">
                  <c:v>97.94</c:v>
                </c:pt>
                <c:pt idx="9">
                  <c:v>98.76</c:v>
                </c:pt>
                <c:pt idx="10">
                  <c:v>99.62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Sheet1!$AB$1</c:f>
              <c:strCache>
                <c:ptCount val="1"/>
                <c:pt idx="0">
                  <c:v>ASNEP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Sheet1!$Y$2:$Y$12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Sheet1!$AB$2:$AB$12</c:f>
              <c:numCache>
                <c:formatCode>General</c:formatCode>
                <c:ptCount val="11"/>
                <c:pt idx="0">
                  <c:v>99.96</c:v>
                </c:pt>
                <c:pt idx="1">
                  <c:v>97.52</c:v>
                </c:pt>
                <c:pt idx="2">
                  <c:v>98.32</c:v>
                </c:pt>
                <c:pt idx="3">
                  <c:v>95.38</c:v>
                </c:pt>
                <c:pt idx="4">
                  <c:v>97.64</c:v>
                </c:pt>
                <c:pt idx="5">
                  <c:v>98</c:v>
                </c:pt>
                <c:pt idx="6">
                  <c:v>98.86</c:v>
                </c:pt>
                <c:pt idx="7">
                  <c:v>97.6</c:v>
                </c:pt>
                <c:pt idx="8">
                  <c:v>98.86</c:v>
                </c:pt>
                <c:pt idx="9">
                  <c:v>99.26</c:v>
                </c:pt>
                <c:pt idx="10">
                  <c:v>99.98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Sheet1!$AC$1</c:f>
              <c:strCache>
                <c:ptCount val="1"/>
                <c:pt idx="0">
                  <c:v>cASNEP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Sheet1!$Y$2:$Y$12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Sheet1!$AC$2:$AC$12</c:f>
              <c:numCache>
                <c:formatCode>General</c:formatCode>
                <c:ptCount val="11"/>
                <c:pt idx="0">
                  <c:v>99.82</c:v>
                </c:pt>
                <c:pt idx="1">
                  <c:v>96.48</c:v>
                </c:pt>
                <c:pt idx="2">
                  <c:v>97.22</c:v>
                </c:pt>
                <c:pt idx="3">
                  <c:v>94.08</c:v>
                </c:pt>
                <c:pt idx="4">
                  <c:v>95.94</c:v>
                </c:pt>
                <c:pt idx="5">
                  <c:v>96.78</c:v>
                </c:pt>
                <c:pt idx="6">
                  <c:v>96.32</c:v>
                </c:pt>
                <c:pt idx="7">
                  <c:v>96.78</c:v>
                </c:pt>
                <c:pt idx="8">
                  <c:v>98.48</c:v>
                </c:pt>
                <c:pt idx="9">
                  <c:v>98.82</c:v>
                </c:pt>
                <c:pt idx="10">
                  <c:v>99.78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654480"/>
        <c:axId val="347661536"/>
      </c:lineChart>
      <c:catAx>
        <c:axId val="34765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661536"/>
        <c:crosses val="autoZero"/>
        <c:auto val="1"/>
        <c:lblAlgn val="ctr"/>
        <c:lblOffset val="100"/>
        <c:noMultiLvlLbl val="0"/>
      </c:catAx>
      <c:valAx>
        <c:axId val="347661536"/>
        <c:scaling>
          <c:orientation val="minMax"/>
          <c:max val="100"/>
          <c:min val="9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sz="1400" dirty="0" smtClean="0"/>
                  <a:t>%</a:t>
                </a:r>
                <a:r>
                  <a:rPr lang="en-US" altLang="ja-JP" sz="1400" baseline="0" dirty="0" smtClean="0"/>
                  <a:t> of success (%)</a:t>
                </a:r>
                <a:endParaRPr lang="ja-JP" altLang="en-US" sz="1400" dirty="0"/>
              </a:p>
            </c:rich>
          </c:tx>
          <c:layout>
            <c:manualLayout>
              <c:xMode val="edge"/>
              <c:yMode val="edge"/>
              <c:x val="3.2337962962962964E-2"/>
              <c:y val="3.320277777777776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47654480"/>
        <c:crosses val="autoZero"/>
        <c:crossBetween val="midCat"/>
        <c:majorUnit val="2"/>
      </c:valAx>
    </c:plotArea>
    <c:legend>
      <c:legendPos val="r"/>
      <c:layout>
        <c:manualLayout>
          <c:xMode val="edge"/>
          <c:yMode val="edge"/>
          <c:x val="0.77190223097112864"/>
          <c:y val="0.52701006124234473"/>
          <c:w val="0.19059776902887138"/>
          <c:h val="0.33486876640419949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488F-88CA-441F-9F5C-C707BD826E01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30467-3851-49C9-820F-448FD03F95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0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4ABE-3E86-4E57-B260-5DAF14E9EE25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233BD-FA09-4104-A877-083748BE35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33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691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“This</a:t>
            </a:r>
            <a:r>
              <a:rPr kumimoji="1" lang="en-US" altLang="ja-JP" baseline="0" dirty="0" smtClean="0"/>
              <a:t> is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“At the ineffective path” “more rarely chosen”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“store apart”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“apply our model to”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“The probability to assign value”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“method to update”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“as the amount of” “increase” “probability” “decrease”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2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“To evaluate the effectiveness”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“2,200 instances”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“20,000 assignment” “at most” “respectively”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“These are”</a:t>
            </a:r>
          </a:p>
          <a:p>
            <a:r>
              <a:rPr kumimoji="1" lang="en-US" altLang="ja-JP" dirty="0" smtClean="0"/>
              <a:t>“horizontal line”</a:t>
            </a:r>
          </a:p>
          <a:p>
            <a:r>
              <a:rPr kumimoji="1" lang="en-US" altLang="ja-JP" dirty="0" smtClean="0"/>
              <a:t>“vertical line”</a:t>
            </a:r>
          </a:p>
          <a:p>
            <a:r>
              <a:rPr kumimoji="1" lang="en-US" altLang="ja-JP" dirty="0" smtClean="0"/>
              <a:t>“purple</a:t>
            </a:r>
            <a:r>
              <a:rPr kumimoji="1" lang="en-US" altLang="ja-JP" baseline="0" dirty="0" smtClean="0"/>
              <a:t> and blue</a:t>
            </a:r>
            <a:r>
              <a:rPr kumimoji="1" lang="en-US" altLang="ja-JP" dirty="0" smtClean="0"/>
              <a:t>”</a:t>
            </a:r>
          </a:p>
          <a:p>
            <a:r>
              <a:rPr kumimoji="1" lang="en-US" altLang="ja-JP" dirty="0" smtClean="0"/>
              <a:t>“green and red”</a:t>
            </a:r>
          </a:p>
          <a:p>
            <a:r>
              <a:rPr kumimoji="1" lang="en-US" altLang="ja-JP" dirty="0" smtClean="0"/>
              <a:t>“cost to solve instances”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25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“superior from the viewpoint of”</a:t>
            </a:r>
          </a:p>
          <a:p>
            <a:r>
              <a:rPr kumimoji="1" lang="en-US" altLang="ja-JP" dirty="0" smtClean="0"/>
              <a:t>“vertical line”</a:t>
            </a:r>
          </a:p>
          <a:p>
            <a:r>
              <a:rPr kumimoji="1" lang="en-US" altLang="ja-JP" dirty="0" smtClean="0"/>
              <a:t>“solve instances with</a:t>
            </a:r>
            <a:r>
              <a:rPr kumimoji="1" lang="en-US" altLang="ja-JP" baseline="0" dirty="0" smtClean="0"/>
              <a:t> high probability</a:t>
            </a:r>
            <a:r>
              <a:rPr kumimoji="1" lang="en-US" altLang="ja-JP" dirty="0" smtClean="0"/>
              <a:t>”</a:t>
            </a:r>
          </a:p>
          <a:p>
            <a:r>
              <a:rPr kumimoji="1" lang="en-US" altLang="ja-JP" dirty="0" smtClean="0"/>
              <a:t>“seen</a:t>
            </a:r>
            <a:r>
              <a:rPr kumimoji="1" lang="en-US" altLang="ja-JP" baseline="0" dirty="0" smtClean="0"/>
              <a:t> more clearly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3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“if we ignore to take large costs”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20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“meta-heuristics”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7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“Let me give”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“we employ  a algorithm” “with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“achieved” “for the</a:t>
            </a:r>
            <a:r>
              <a:rPr kumimoji="1" lang="en-US" altLang="ja-JP" baseline="0" dirty="0" smtClean="0"/>
              <a:t> rate of solved instances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“target” “one</a:t>
            </a:r>
            <a:r>
              <a:rPr kumimoji="1" lang="en-US" altLang="ja-JP" baseline="0" dirty="0" smtClean="0"/>
              <a:t> kind of 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“Now,” “divided by” “For the prior work”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80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“This is the model” “imitating” “drops</a:t>
            </a:r>
            <a:r>
              <a:rPr kumimoji="1" lang="en-US" altLang="ja-JP" baseline="0" dirty="0" smtClean="0"/>
              <a:t> pheromone on the path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“many ants use the path”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“evaporates”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“algorithm”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“Each</a:t>
            </a:r>
            <a:r>
              <a:rPr kumimoji="1" lang="en-US" altLang="ja-JP" baseline="0" dirty="0" smtClean="0"/>
              <a:t> ant constructs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“In this work,</a:t>
            </a:r>
            <a:r>
              <a:rPr kumimoji="1" lang="en-US" altLang="ja-JP" baseline="0" dirty="0" smtClean="0"/>
              <a:t> we define</a:t>
            </a:r>
            <a:r>
              <a:rPr kumimoji="1" lang="en-US" altLang="ja-JP" dirty="0" smtClean="0"/>
              <a:t>” “least violations”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4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“improving”</a:t>
            </a:r>
            <a:r>
              <a:rPr kumimoji="1" lang="en-US" altLang="ja-JP" baseline="0" dirty="0" smtClean="0"/>
              <a:t> “feature”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“at previous cycle”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“a part of their assignments”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“the other variables” “available” “reduce the search time”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07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“refer to”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“may tend</a:t>
            </a:r>
            <a:r>
              <a:rPr kumimoji="1" lang="en-US" altLang="ja-JP" baseline="0" dirty="0" smtClean="0"/>
              <a:t> to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“need</a:t>
            </a:r>
            <a:r>
              <a:rPr kumimoji="1" lang="en-US" altLang="ja-JP" baseline="0" dirty="0" smtClean="0"/>
              <a:t> to divide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“in the same way as” “avoid to assign according to”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“to store each”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53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“Now, let me talk about”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“To achieve our purpose”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“Considering” “it is avoided”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33BD-FA09-4104-A877-083748BE350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9526" y="5715017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3306482" y="2907281"/>
            <a:ext cx="6855280" cy="1038095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42908" y="0"/>
            <a:ext cx="7072362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9007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9526" y="4295805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9144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286388"/>
            <a:ext cx="77724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8258202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571613"/>
            <a:ext cx="5111750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571613"/>
            <a:ext cx="3008313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9144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2" y="714356"/>
            <a:ext cx="9143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9339215-BED9-4894-B928-AFDDC0F39C16}" type="datetimeFigureOut">
              <a:rPr kumimoji="1" lang="ja-JP" altLang="en-US" smtClean="0"/>
              <a:t>2016/11/26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4ECA459B-34CA-49F6-B59C-B13B9FC7B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458200" cy="208823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Ant Colony Optimization with Multi-Pheromones for Solving Constraint Satisfaction Problems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Takuya </a:t>
            </a:r>
            <a:r>
              <a:rPr kumimoji="1" lang="en-US" altLang="ja-JP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Masukane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Kazunori Mizuno</a:t>
            </a: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Takushoku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Japan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mizunoken\Desktop\過去の物\r38470\standard_photo_takuda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5391150"/>
            <a:ext cx="20383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611560" y="5877272"/>
            <a:ext cx="2016224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20289980">
            <a:off x="2069613" y="5301208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925597" y="5439732"/>
            <a:ext cx="249671" cy="221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 rot="1452025">
            <a:off x="1665801" y="5556817"/>
            <a:ext cx="360040" cy="6535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6" idx="5"/>
          </p:cNvCxnSpPr>
          <p:nvPr/>
        </p:nvCxnSpPr>
        <p:spPr>
          <a:xfrm>
            <a:off x="2138705" y="5628808"/>
            <a:ext cx="110928" cy="25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2143978" y="5883599"/>
            <a:ext cx="105655" cy="28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5"/>
          </p:cNvCxnSpPr>
          <p:nvPr/>
        </p:nvCxnSpPr>
        <p:spPr>
          <a:xfrm>
            <a:off x="2138705" y="5628808"/>
            <a:ext cx="331597" cy="25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357645" y="5883599"/>
            <a:ext cx="112657" cy="14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5"/>
          </p:cNvCxnSpPr>
          <p:nvPr/>
        </p:nvCxnSpPr>
        <p:spPr>
          <a:xfrm>
            <a:off x="2138705" y="5628808"/>
            <a:ext cx="331597" cy="12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2470302" y="5628808"/>
            <a:ext cx="0" cy="12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7"/>
          </p:cNvCxnSpPr>
          <p:nvPr/>
        </p:nvCxnSpPr>
        <p:spPr>
          <a:xfrm flipV="1">
            <a:off x="2329921" y="5085184"/>
            <a:ext cx="140381" cy="21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2470302" y="5013176"/>
            <a:ext cx="175375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5" idx="7"/>
          </p:cNvCxnSpPr>
          <p:nvPr/>
        </p:nvCxnSpPr>
        <p:spPr>
          <a:xfrm flipH="1" flipV="1">
            <a:off x="2304503" y="5085184"/>
            <a:ext cx="25418" cy="21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2304503" y="5013176"/>
            <a:ext cx="109470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4"/>
          </p:cNvCxnSpPr>
          <p:nvPr/>
        </p:nvCxnSpPr>
        <p:spPr>
          <a:xfrm>
            <a:off x="2050433" y="5661248"/>
            <a:ext cx="88272" cy="292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7" idx="6"/>
          </p:cNvCxnSpPr>
          <p:nvPr/>
        </p:nvCxnSpPr>
        <p:spPr>
          <a:xfrm flipH="1">
            <a:off x="2010020" y="5954025"/>
            <a:ext cx="128685" cy="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雲 19"/>
          <p:cNvSpPr/>
          <p:nvPr/>
        </p:nvSpPr>
        <p:spPr>
          <a:xfrm>
            <a:off x="5148064" y="1700808"/>
            <a:ext cx="2376264" cy="936104"/>
          </a:xfrm>
          <a:prstGeom prst="cloud">
            <a:avLst/>
          </a:prstGeom>
          <a:solidFill>
            <a:srgbClr val="F86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 rot="16506922">
            <a:off x="2014694" y="2392232"/>
            <a:ext cx="5681158" cy="5582094"/>
          </a:xfrm>
          <a:prstGeom prst="arc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rot="16506922">
            <a:off x="2010588" y="2384369"/>
            <a:ext cx="5681158" cy="5582094"/>
          </a:xfrm>
          <a:prstGeom prst="arc">
            <a:avLst/>
          </a:prstGeom>
          <a:ln w="76200">
            <a:solidFill>
              <a:srgbClr val="66006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/>
          <p:cNvSpPr/>
          <p:nvPr/>
        </p:nvSpPr>
        <p:spPr>
          <a:xfrm rot="4909061">
            <a:off x="369498" y="-624517"/>
            <a:ext cx="4168420" cy="7911108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/>
          <p:cNvSpPr/>
          <p:nvPr/>
        </p:nvSpPr>
        <p:spPr>
          <a:xfrm>
            <a:off x="1817805" y="2060968"/>
            <a:ext cx="540000" cy="108012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/>
          <p:cNvSpPr/>
          <p:nvPr/>
        </p:nvSpPr>
        <p:spPr>
          <a:xfrm rot="16200000">
            <a:off x="1547804" y="3411088"/>
            <a:ext cx="1080000" cy="54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/>
          <p:cNvSpPr/>
          <p:nvPr/>
        </p:nvSpPr>
        <p:spPr>
          <a:xfrm rot="5400000">
            <a:off x="1547925" y="2331088"/>
            <a:ext cx="1080000" cy="54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/>
          <p:cNvSpPr/>
          <p:nvPr/>
        </p:nvSpPr>
        <p:spPr>
          <a:xfrm rot="10800000">
            <a:off x="1817925" y="3141088"/>
            <a:ext cx="540000" cy="108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/>
          <p:cNvSpPr/>
          <p:nvPr/>
        </p:nvSpPr>
        <p:spPr>
          <a:xfrm>
            <a:off x="2861860" y="620807"/>
            <a:ext cx="540000" cy="108012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/>
          <p:cNvSpPr/>
          <p:nvPr/>
        </p:nvSpPr>
        <p:spPr>
          <a:xfrm rot="16200000">
            <a:off x="2591859" y="1970927"/>
            <a:ext cx="1080000" cy="54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/>
          <p:cNvSpPr/>
          <p:nvPr/>
        </p:nvSpPr>
        <p:spPr>
          <a:xfrm rot="5400000">
            <a:off x="2591980" y="890927"/>
            <a:ext cx="1080000" cy="54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/>
          <p:cNvSpPr/>
          <p:nvPr/>
        </p:nvSpPr>
        <p:spPr>
          <a:xfrm rot="10800000">
            <a:off x="2861980" y="1700927"/>
            <a:ext cx="540000" cy="108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弧 37"/>
          <p:cNvSpPr/>
          <p:nvPr/>
        </p:nvSpPr>
        <p:spPr>
          <a:xfrm>
            <a:off x="4122061" y="44624"/>
            <a:ext cx="540000" cy="108012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16200000">
            <a:off x="3852060" y="1394744"/>
            <a:ext cx="1080000" cy="54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5400000">
            <a:off x="3852181" y="314744"/>
            <a:ext cx="1080000" cy="54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弧 40"/>
          <p:cNvSpPr/>
          <p:nvPr/>
        </p:nvSpPr>
        <p:spPr>
          <a:xfrm rot="10800000">
            <a:off x="4122181" y="1124744"/>
            <a:ext cx="540000" cy="1080000"/>
          </a:xfrm>
          <a:prstGeom prst="arc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Proposed model</a:t>
            </a:r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 rot="2027554">
            <a:off x="5582473" y="4499393"/>
            <a:ext cx="1008112" cy="576065"/>
          </a:xfrm>
          <a:prstGeom prst="rightArrow">
            <a:avLst/>
          </a:prstGeom>
          <a:solidFill>
            <a:srgbClr val="B2564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16216" y="5048632"/>
            <a:ext cx="25130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 Pheromone</a:t>
            </a:r>
            <a:endParaRPr kumimoji="1" lang="ja-JP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右矢印 43"/>
          <p:cNvSpPr/>
          <p:nvPr/>
        </p:nvSpPr>
        <p:spPr>
          <a:xfrm rot="12868486">
            <a:off x="1221877" y="3570207"/>
            <a:ext cx="1008112" cy="576065"/>
          </a:xfrm>
          <a:prstGeom prst="rightArrow">
            <a:avLst/>
          </a:prstGeom>
          <a:solidFill>
            <a:srgbClr val="BB2B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5567" y="2985194"/>
            <a:ext cx="290419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Pheromone</a:t>
            </a:r>
            <a:endParaRPr kumimoji="1" lang="ja-JP" altLang="en-US" sz="2400" b="1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904026" y="19380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92D050"/>
                </a:solidFill>
              </a:rPr>
              <a:t>feed</a:t>
            </a:r>
            <a:endParaRPr kumimoji="1" lang="ja-JP" altLang="en-US" sz="2400" b="1" dirty="0">
              <a:solidFill>
                <a:srgbClr val="92D05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 rot="19193790">
            <a:off x="1476042" y="52040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 rot="21239329">
            <a:off x="1685624" y="49962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 rot="20836790">
            <a:off x="1561990" y="50868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53601" y="4913806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!!!!</a:t>
            </a:r>
            <a:endParaRPr kumimoji="1" lang="ja-JP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雲形吹き出し 139"/>
          <p:cNvSpPr/>
          <p:nvPr/>
        </p:nvSpPr>
        <p:spPr>
          <a:xfrm rot="10800000">
            <a:off x="-252536" y="4324532"/>
            <a:ext cx="2520160" cy="15527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雲形吹き出し 138"/>
          <p:cNvSpPr/>
          <p:nvPr/>
        </p:nvSpPr>
        <p:spPr>
          <a:xfrm>
            <a:off x="179512" y="724132"/>
            <a:ext cx="3024216" cy="15527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>
            <a:stCxn id="61" idx="6"/>
            <a:endCxn id="53" idx="2"/>
          </p:cNvCxnSpPr>
          <p:nvPr/>
        </p:nvCxnSpPr>
        <p:spPr>
          <a:xfrm flipV="1">
            <a:off x="1376637" y="1576445"/>
            <a:ext cx="540000" cy="360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1" idx="6"/>
            <a:endCxn id="64" idx="2"/>
          </p:cNvCxnSpPr>
          <p:nvPr/>
        </p:nvCxnSpPr>
        <p:spPr>
          <a:xfrm>
            <a:off x="1376637" y="1936445"/>
            <a:ext cx="900000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3" idx="2"/>
            <a:endCxn id="51" idx="6"/>
          </p:cNvCxnSpPr>
          <p:nvPr/>
        </p:nvCxnSpPr>
        <p:spPr>
          <a:xfrm flipH="1">
            <a:off x="1376637" y="1216445"/>
            <a:ext cx="180000" cy="360000"/>
          </a:xfrm>
          <a:prstGeom prst="line">
            <a:avLst/>
          </a:prstGeom>
          <a:ln w="76200" cap="rnd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51" idx="6"/>
            <a:endCxn id="64" idx="2"/>
          </p:cNvCxnSpPr>
          <p:nvPr/>
        </p:nvCxnSpPr>
        <p:spPr>
          <a:xfrm>
            <a:off x="1376637" y="1576445"/>
            <a:ext cx="900000" cy="360000"/>
          </a:xfrm>
          <a:prstGeom prst="line">
            <a:avLst/>
          </a:prstGeom>
          <a:ln w="76200" cap="rnd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3" idx="6"/>
            <a:endCxn id="51" idx="2"/>
          </p:cNvCxnSpPr>
          <p:nvPr/>
        </p:nvCxnSpPr>
        <p:spPr>
          <a:xfrm>
            <a:off x="1016637" y="1216445"/>
            <a:ext cx="180000" cy="360000"/>
          </a:xfrm>
          <a:prstGeom prst="line">
            <a:avLst/>
          </a:prstGeom>
          <a:ln w="76200" cap="rnd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Algorithm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572000" y="2132856"/>
                <a:ext cx="4495839" cy="415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UpdateNegativePheromoneTrails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r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𝑛𝑏𝐴𝑛𝑡𝑠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edge (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pheromone graph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)←(1−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sz="1600" i="1">
                        <a:latin typeface="Cambria Math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assignment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𝑛𝑏𝐴𝑛𝑡𝑠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𝑐𝑜𝑛𝑓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)≥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𝑐𝑜𝑛𝑓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∈1..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𝑛𝑏𝐴𝑛𝑡𝑠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pair of vertices (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edge (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pheromone graph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procedure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2856"/>
                <a:ext cx="4495839" cy="4154984"/>
              </a:xfrm>
              <a:prstGeom prst="rect">
                <a:avLst/>
              </a:prstGeom>
              <a:blipFill rotWithShape="1">
                <a:blip r:embed="rId3"/>
                <a:stretch>
                  <a:fillRect l="-540" t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727864" y="342900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2267864" y="342900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37250" y="5193924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07864" y="342900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円/楕円 9"/>
          <p:cNvSpPr/>
          <p:nvPr/>
        </p:nvSpPr>
        <p:spPr>
          <a:xfrm rot="19321511">
            <a:off x="611560" y="2924944"/>
            <a:ext cx="360040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円/楕円 10"/>
          <p:cNvSpPr/>
          <p:nvPr/>
        </p:nvSpPr>
        <p:spPr>
          <a:xfrm rot="21040260">
            <a:off x="791580" y="3284984"/>
            <a:ext cx="296984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円/楕円 11"/>
          <p:cNvSpPr/>
          <p:nvPr/>
        </p:nvSpPr>
        <p:spPr>
          <a:xfrm rot="21053711">
            <a:off x="856775" y="3486409"/>
            <a:ext cx="463576" cy="878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コネクタ 12"/>
          <p:cNvCxnSpPr>
            <a:stCxn id="11" idx="6"/>
          </p:cNvCxnSpPr>
          <p:nvPr/>
        </p:nvCxnSpPr>
        <p:spPr>
          <a:xfrm flipV="1">
            <a:off x="1086600" y="3176972"/>
            <a:ext cx="173032" cy="227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1174098" y="2867534"/>
            <a:ext cx="85534" cy="30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1" idx="6"/>
          </p:cNvCxnSpPr>
          <p:nvPr/>
        </p:nvCxnSpPr>
        <p:spPr>
          <a:xfrm flipV="1">
            <a:off x="1086600" y="3302986"/>
            <a:ext cx="173032" cy="10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 flipV="1">
            <a:off x="1174098" y="3022253"/>
            <a:ext cx="85534" cy="280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6"/>
          </p:cNvCxnSpPr>
          <p:nvPr/>
        </p:nvCxnSpPr>
        <p:spPr>
          <a:xfrm>
            <a:off x="1086600" y="3404929"/>
            <a:ext cx="300354" cy="81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386954" y="3486410"/>
            <a:ext cx="0" cy="43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2"/>
          </p:cNvCxnSpPr>
          <p:nvPr/>
        </p:nvCxnSpPr>
        <p:spPr>
          <a:xfrm flipH="1" flipV="1">
            <a:off x="494596" y="3429000"/>
            <a:ext cx="298948" cy="24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94596" y="3302986"/>
            <a:ext cx="0" cy="12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2"/>
          </p:cNvCxnSpPr>
          <p:nvPr/>
        </p:nvCxnSpPr>
        <p:spPr>
          <a:xfrm flipH="1">
            <a:off x="494596" y="3453071"/>
            <a:ext cx="298948" cy="119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494596" y="3486410"/>
            <a:ext cx="0" cy="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1" idx="2"/>
          </p:cNvCxnSpPr>
          <p:nvPr/>
        </p:nvCxnSpPr>
        <p:spPr>
          <a:xfrm flipH="1">
            <a:off x="643088" y="3453071"/>
            <a:ext cx="150456" cy="245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43088" y="3706083"/>
            <a:ext cx="148492" cy="39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31" idx="6"/>
            <a:endCxn id="128" idx="2"/>
          </p:cNvCxnSpPr>
          <p:nvPr/>
        </p:nvCxnSpPr>
        <p:spPr>
          <a:xfrm flipV="1">
            <a:off x="839451" y="5283256"/>
            <a:ext cx="540000" cy="36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1" idx="6"/>
            <a:endCxn id="134" idx="2"/>
          </p:cNvCxnSpPr>
          <p:nvPr/>
        </p:nvCxnSpPr>
        <p:spPr>
          <a:xfrm>
            <a:off x="839451" y="5643256"/>
            <a:ext cx="9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22" idx="2"/>
            <a:endCxn id="126" idx="6"/>
          </p:cNvCxnSpPr>
          <p:nvPr/>
        </p:nvCxnSpPr>
        <p:spPr>
          <a:xfrm flipH="1">
            <a:off x="839451" y="4923256"/>
            <a:ext cx="180000" cy="36000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26" idx="6"/>
            <a:endCxn id="134" idx="2"/>
          </p:cNvCxnSpPr>
          <p:nvPr/>
        </p:nvCxnSpPr>
        <p:spPr>
          <a:xfrm>
            <a:off x="839451" y="5283256"/>
            <a:ext cx="900000" cy="36000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119" idx="6"/>
            <a:endCxn id="126" idx="2"/>
          </p:cNvCxnSpPr>
          <p:nvPr/>
        </p:nvCxnSpPr>
        <p:spPr>
          <a:xfrm>
            <a:off x="479451" y="4923256"/>
            <a:ext cx="180000" cy="36000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/楕円 118"/>
          <p:cNvSpPr/>
          <p:nvPr/>
        </p:nvSpPr>
        <p:spPr>
          <a:xfrm>
            <a:off x="299451" y="483325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659451" y="483325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1379451" y="483325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1019451" y="483325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1739451" y="483325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4" name="直線コネクタ 123"/>
          <p:cNvCxnSpPr>
            <a:stCxn id="126" idx="6"/>
            <a:endCxn id="128" idx="2"/>
          </p:cNvCxnSpPr>
          <p:nvPr/>
        </p:nvCxnSpPr>
        <p:spPr>
          <a:xfrm>
            <a:off x="839451" y="5283256"/>
            <a:ext cx="5400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円/楕円 124"/>
          <p:cNvSpPr/>
          <p:nvPr/>
        </p:nvSpPr>
        <p:spPr>
          <a:xfrm>
            <a:off x="299451" y="519325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659451" y="519325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1019451" y="519325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/>
          <p:cNvSpPr/>
          <p:nvPr/>
        </p:nvSpPr>
        <p:spPr>
          <a:xfrm>
            <a:off x="1379451" y="519325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/>
          <p:cNvSpPr/>
          <p:nvPr/>
        </p:nvSpPr>
        <p:spPr>
          <a:xfrm>
            <a:off x="1739451" y="519325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299451" y="5553256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659451" y="5553256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1019451" y="5553256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1379451" y="5553256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/楕円 133"/>
          <p:cNvSpPr/>
          <p:nvPr/>
        </p:nvSpPr>
        <p:spPr>
          <a:xfrm>
            <a:off x="1739451" y="5553256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/>
          <p:cNvCxnSpPr>
            <a:stCxn id="119" idx="6"/>
            <a:endCxn id="131" idx="2"/>
          </p:cNvCxnSpPr>
          <p:nvPr/>
        </p:nvCxnSpPr>
        <p:spPr>
          <a:xfrm>
            <a:off x="479451" y="4923256"/>
            <a:ext cx="180000" cy="72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31" idx="6"/>
            <a:endCxn id="122" idx="2"/>
          </p:cNvCxnSpPr>
          <p:nvPr/>
        </p:nvCxnSpPr>
        <p:spPr>
          <a:xfrm flipV="1">
            <a:off x="839451" y="4923256"/>
            <a:ext cx="180000" cy="72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0" idx="7"/>
          </p:cNvCxnSpPr>
          <p:nvPr/>
        </p:nvCxnSpPr>
        <p:spPr>
          <a:xfrm flipH="1" flipV="1">
            <a:off x="643088" y="2636912"/>
            <a:ext cx="139179" cy="321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643088" y="2420888"/>
            <a:ext cx="69589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0" idx="0"/>
          </p:cNvCxnSpPr>
          <p:nvPr/>
        </p:nvCxnSpPr>
        <p:spPr>
          <a:xfrm flipH="1" flipV="1">
            <a:off x="494596" y="2797539"/>
            <a:ext cx="141907" cy="180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 flipV="1">
            <a:off x="179512" y="2636912"/>
            <a:ext cx="315084" cy="16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1997864" y="5085184"/>
            <a:ext cx="2070080" cy="138144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347864" y="342900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正方形/長方形 30"/>
          <p:cNvSpPr/>
          <p:nvPr/>
        </p:nvSpPr>
        <p:spPr>
          <a:xfrm>
            <a:off x="3887864" y="342900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86032" y="55892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49124" y="57965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37253" y="5193924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837249" y="5193924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141834" y="4581128"/>
                <a:ext cx="1391791" cy="71609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𝑝</m:t>
                      </m:r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ja-JP" alt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latin typeface="Symbol" panose="05050102010706020507" pitchFamily="18" charset="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ja-JP" alt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34" y="4581128"/>
                <a:ext cx="1391791" cy="7160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3249124" y="57965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49124" y="579655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86032" y="55892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141834" y="4210348"/>
                <a:ext cx="1654684" cy="110671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dirty="0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b="0" i="1" dirty="0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b="0" i="1" dirty="0" smtClean="0">
                                      <a:latin typeface="Cambria Math"/>
                                    </a:rPr>
                                    <m:t>𝛽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ja-JP" altLang="en-US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 dirty="0"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i="1" dirty="0"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 dirty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ja-JP" i="1" dirty="0">
                                          <a:latin typeface="Symbol" panose="05050102010706020507" pitchFamily="18" charset="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ja-JP" altLang="en-US" i="1" dirty="0">
                                          <a:latin typeface="Cambria Math"/>
                                        </a:rPr>
                                        <m:t>𝛽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ja-JP" alt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34" y="4210348"/>
                <a:ext cx="1654684" cy="11067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2286032" y="55892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円/楕円 2"/>
          <p:cNvSpPr/>
          <p:nvPr/>
        </p:nvSpPr>
        <p:spPr>
          <a:xfrm>
            <a:off x="836637" y="11264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196637" y="11264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916637" y="11264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1556637" y="11264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2276637" y="11264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>
            <a:stCxn id="51" idx="6"/>
            <a:endCxn id="53" idx="2"/>
          </p:cNvCxnSpPr>
          <p:nvPr/>
        </p:nvCxnSpPr>
        <p:spPr>
          <a:xfrm>
            <a:off x="1376637" y="1576445"/>
            <a:ext cx="540000" cy="0"/>
          </a:xfrm>
          <a:prstGeom prst="line">
            <a:avLst/>
          </a:prstGeom>
          <a:ln w="76200" cap="rnd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836637" y="148644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1196637" y="148644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556637" y="148644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916637" y="148644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2276637" y="148644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836637" y="1846445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196637" y="1846445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556637" y="1846445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1916637" y="1846445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2276637" y="1846445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3" idx="6"/>
            <a:endCxn id="61" idx="2"/>
          </p:cNvCxnSpPr>
          <p:nvPr/>
        </p:nvCxnSpPr>
        <p:spPr>
          <a:xfrm>
            <a:off x="1016637" y="1216445"/>
            <a:ext cx="180000" cy="720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61" idx="6"/>
            <a:endCxn id="43" idx="2"/>
          </p:cNvCxnSpPr>
          <p:nvPr/>
        </p:nvCxnSpPr>
        <p:spPr>
          <a:xfrm flipV="1">
            <a:off x="1376637" y="1216445"/>
            <a:ext cx="180000" cy="720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/>
              <p:cNvSpPr txBox="1"/>
              <p:nvPr/>
            </p:nvSpPr>
            <p:spPr>
              <a:xfrm>
                <a:off x="635517" y="756398"/>
                <a:ext cx="2064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7" y="756398"/>
                <a:ext cx="20641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07504" y="4463924"/>
                <a:ext cx="2064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463924"/>
                <a:ext cx="206415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テキスト ボックス 89"/>
          <p:cNvSpPr txBox="1"/>
          <p:nvPr/>
        </p:nvSpPr>
        <p:spPr>
          <a:xfrm>
            <a:off x="2840935" y="519572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5360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0208 -0.258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291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11997 -0.25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-129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0724 -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-1731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11233 -0.3157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78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00208 -0.23171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10885 -0.3465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34" grpId="0"/>
      <p:bldP spid="35" grpId="0"/>
      <p:bldP spid="36" grpId="0"/>
      <p:bldP spid="37" grpId="0"/>
      <p:bldP spid="39" grpId="0"/>
      <p:bldP spid="40" grpId="0" animBg="1"/>
      <p:bldP spid="38" grpId="0"/>
      <p:bldP spid="3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Experimental setting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0175"/>
                <a:ext cx="8229600" cy="524119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method</a:t>
                </a:r>
              </a:p>
              <a:p>
                <a:pPr lvl="1"/>
                <a:r>
                  <a:rPr lang="en-US" altLang="ja-JP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 System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ja-JP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vs</a:t>
                </a:r>
              </a:p>
              <a:p>
                <a:pPr marL="457200" lvl="1" indent="0"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ja-JP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 System with Negative Pheromone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ja-JP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ASNEP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altLang="ja-JP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cunning Ant System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ja-JP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vs</a:t>
                </a:r>
              </a:p>
              <a:p>
                <a:pPr marL="457200" lvl="1" indent="0"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cunning Ant System with Negative Pheromone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ja-JP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cASNEP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instances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of variables, </a:t>
                </a:r>
                <a:r>
                  <a:rPr lang="en-US" altLang="ja-JP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50, 100</a:t>
                </a:r>
              </a:p>
              <a:p>
                <a:pPr lvl="1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 density, </a:t>
                </a:r>
                <a:r>
                  <a:rPr lang="en-US" altLang="ja-JP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2.0, 2.1, …, 3.0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of instances per case: 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of trials to solve each instance: 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  <a:p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of generations, </a:t>
                </a:r>
                <a:r>
                  <a:rPr lang="en-US" altLang="ja-JP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maxcycle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</a:t>
                </a:r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ants, </a:t>
                </a:r>
                <a:r>
                  <a:rPr kumimoji="1" lang="en-US" altLang="ja-JP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nbAnts</a:t>
                </a:r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  <a:p>
                <a:pPr lvl="1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rate to evaporate pheromone trails, </a:t>
                </a:r>
                <a:r>
                  <a:rPr lang="en-US" altLang="ja-JP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r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0.1%</a:t>
                </a:r>
              </a:p>
              <a:p>
                <a:pPr lvl="1"/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weights,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&gt;: </a:t>
                </a:r>
                <a:r>
                  <a:rPr kumimoji="1"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&lt;1, 1, 5&gt;</a:t>
                </a:r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0175"/>
                <a:ext cx="8229600" cy="5241193"/>
              </a:xfrm>
              <a:blipFill rotWithShape="0">
                <a:blip r:embed="rId3"/>
                <a:stretch>
                  <a:fillRect l="-519" t="-2326" b="-1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Experimental results 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en-US" altLang="ja-JP" dirty="0" smtClean="0"/>
              <a:t>~search cost~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988906"/>
              </p:ext>
            </p:extLst>
          </p:nvPr>
        </p:nvGraphicFramePr>
        <p:xfrm>
          <a:off x="4572000" y="1844824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444208" y="623731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endParaRPr kumimoji="1" lang="ja-JP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672" y="623731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  <a:endParaRPr kumimoji="1" lang="ja-JP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014432"/>
              </p:ext>
            </p:extLst>
          </p:nvPr>
        </p:nvGraphicFramePr>
        <p:xfrm>
          <a:off x="250273" y="1844824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25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/>
              <a:t>Experimental results (2/2)</a:t>
            </a:r>
            <a:br>
              <a:rPr kumimoji="1" lang="en-US" altLang="ja-JP" dirty="0" smtClean="0"/>
            </a:br>
            <a:r>
              <a:rPr lang="en-US" altLang="ja-JP" dirty="0" smtClean="0"/>
              <a:t>~rate of success~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674776"/>
              </p:ext>
            </p:extLst>
          </p:nvPr>
        </p:nvGraphicFramePr>
        <p:xfrm>
          <a:off x="4499992" y="1844824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444208" y="623731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endParaRPr kumimoji="1" lang="ja-JP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672" y="623731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  <a:endParaRPr kumimoji="1" lang="ja-JP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04070"/>
              </p:ext>
            </p:extLst>
          </p:nvPr>
        </p:nvGraphicFramePr>
        <p:xfrm>
          <a:off x="179512" y="1844824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/>
              <a:t>Discussion (1/2)</a:t>
            </a:r>
            <a:br>
              <a:rPr kumimoji="1" lang="en-US" altLang="ja-JP" dirty="0" smtClean="0"/>
            </a:br>
            <a:r>
              <a:rPr lang="en-US" altLang="ja-JP" dirty="0" smtClean="0"/>
              <a:t>~search cost~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pheromone trail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time</a:t>
            </a: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pheromone trails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time</a:t>
            </a: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more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</a:t>
            </a:r>
            <a:r>
              <a:rPr kumimoji="1" lang="en-US" altLang="ja-JP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 trails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/>
              <a:t>Discussion (2/2)</a:t>
            </a:r>
            <a:br>
              <a:rPr kumimoji="1" lang="en-US" altLang="ja-JP" dirty="0" smtClean="0"/>
            </a:br>
            <a:r>
              <a:rPr lang="en-US" altLang="ja-JP" dirty="0"/>
              <a:t>~rate of success~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smaller-scale instances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difference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larger-scale instances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 than naive</a:t>
            </a:r>
          </a:p>
          <a:p>
            <a:pPr marL="457200" lvl="1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ja-JP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to solve</a:t>
            </a:r>
          </a:p>
          <a:p>
            <a:pPr marL="0" indent="0" algn="ctr">
              <a:buNone/>
            </a:pPr>
            <a:r>
              <a:rPr lang="en-US" altLang="ja-JP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altLang="ja-JP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larger-scale</a:t>
            </a:r>
            <a:r>
              <a:rPr lang="en-US" altLang="ja-JP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36378" y="488418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36296" y="488418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36460" y="488418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36542" y="48841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new model based on ACO.</a:t>
            </a: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another pheromone trail.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is superior in the rate of solved instances.</a:t>
            </a: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uture work</a:t>
            </a: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effectiveness for larger-scale problem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other method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Meta-heuristics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search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time</a:t>
            </a:r>
          </a:p>
          <a:p>
            <a:pPr lvl="1"/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guaranteed integrity</a:t>
            </a:r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the type of problems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2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</a:t>
            </a:r>
          </a:p>
          <a:p>
            <a:pPr lvl="2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</a:t>
            </a:r>
          </a:p>
          <a:p>
            <a:pPr lvl="2"/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 (ACO)</a:t>
            </a:r>
          </a:p>
          <a:p>
            <a:pPr lvl="2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Bee Colony Algorithm (ABC)</a:t>
            </a:r>
          </a:p>
          <a:p>
            <a:pPr lvl="2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(SA)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/>
              <a:t>Probability to assign</a:t>
            </a:r>
            <a:br>
              <a:rPr kumimoji="1" lang="en-US" altLang="ja-JP" dirty="0" smtClean="0"/>
            </a:br>
            <a:r>
              <a:rPr lang="en-US" altLang="ja-JP" dirty="0" smtClean="0"/>
              <a:t>~AS, </a:t>
            </a:r>
            <a:r>
              <a:rPr lang="en-US" altLang="ja-JP" dirty="0" err="1" smtClean="0"/>
              <a:t>cAS</a:t>
            </a:r>
            <a:r>
              <a:rPr lang="en-US" altLang="ja-JP" dirty="0" smtClean="0"/>
              <a:t>~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(&lt;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n-US" altLang="ja-JP" i="1" dirty="0">
                                    <a:solidFill>
                                      <a:srgbClr val="00B050"/>
                                    </a:solidFill>
                                    <a:latin typeface="Symbol" panose="05050102010706020507" pitchFamily="18" charset="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</m:d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altLang="ja-JP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ja-JP" i="1" dirty="0">
                                        <a:solidFill>
                                          <a:srgbClr val="00B050"/>
                                        </a:solidFill>
                                        <a:latin typeface="Symbol" panose="05050102010706020507" pitchFamily="18" charset="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</m:d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</m:sSubSup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(&lt;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ja-JP" i="1" dirty="0">
                            <a:solidFill>
                              <a:srgbClr val="00B050"/>
                            </a:solidFill>
                            <a:latin typeface="Symbol" panose="05050102010706020507" pitchFamily="18" charset="2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</m:sSubSup>
                    <m:d>
                      <m:dPr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b="1" dirty="0" smtClean="0">
                <a:solidFill>
                  <a:srgbClr val="BB2B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the new method to efficiently solve large-scale constraint satisfaction problems (CSPs)</a:t>
            </a:r>
          </a:p>
          <a:p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b="1" dirty="0" smtClean="0">
                <a:solidFill>
                  <a:srgbClr val="BB2B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ja-JP" b="1" dirty="0">
              <a:solidFill>
                <a:srgbClr val="BB2BD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Ant Colony Optimization (ACO)</a:t>
            </a: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 </a:t>
            </a:r>
            <a:r>
              <a:rPr kumimoji="1"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b="1" dirty="0" smtClean="0">
                <a:solidFill>
                  <a:srgbClr val="BB2B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can be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around phase transition region.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7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Probability to assign</a:t>
            </a:r>
            <a:br>
              <a:rPr lang="en-US" altLang="ja-JP" dirty="0"/>
            </a:br>
            <a:r>
              <a:rPr lang="en-US" altLang="ja-JP" dirty="0"/>
              <a:t>~</a:t>
            </a:r>
            <a:r>
              <a:rPr lang="en-US" altLang="ja-JP" dirty="0" smtClean="0"/>
              <a:t>ASNEP, </a:t>
            </a:r>
            <a:r>
              <a:rPr lang="en-US" altLang="ja-JP" dirty="0" err="1" smtClean="0"/>
              <a:t>cASNEP</a:t>
            </a:r>
            <a:r>
              <a:rPr lang="en-US" altLang="ja-JP" dirty="0" smtClean="0"/>
              <a:t>~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(&lt;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</m:d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ja-JP" i="1" dirty="0">
                                        <a:solidFill>
                                          <a:srgbClr val="00B050"/>
                                        </a:solidFill>
                                        <a:latin typeface="Symbol" panose="05050102010706020507" pitchFamily="18" charset="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</m:d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ja-JP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ja-JP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ja-JP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&gt;)]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/>
                                    </m:sSub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e>
                                    </m:d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ja-JP" i="1" dirty="0">
                                            <a:solidFill>
                                              <a:srgbClr val="00B050"/>
                                            </a:solidFill>
                                            <a:latin typeface="Symbol" panose="05050102010706020507" pitchFamily="18" charset="2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/>
                                    </m:sSub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ja-JP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e>
                                    </m:d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Sup>
                                      <m:sSubSupPr>
                                        <m:ctrlPr>
                                          <a:rPr lang="en-US" altLang="ja-JP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ja-JP" alt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&gt;)]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ja-JP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</m:sSubSup>
                    <m:d>
                      <m:dPr>
                        <m:ctrlP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(&lt;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9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Instances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size</a:t>
                </a:r>
              </a:p>
              <a:p>
                <a:pPr lvl="1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n=50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n=100: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47</m:t>
                        </m:r>
                      </m:sup>
                    </m:sSup>
                  </m:oMath>
                </a14:m>
                <a:endParaRPr kumimoji="1"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instances can </a:t>
                </a:r>
                <a:r>
                  <a:rPr kumimoji="1" lang="en-US" altLang="ja-JP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solved.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91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3COL</a:t>
                </a:r>
                <a:r>
                  <a:rPr kumimoji="1"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(Graph Coloring Problem with 3 colors)</a:t>
                </a:r>
                <a:endPara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assigning 3 colors to each vertex of graph</a:t>
                </a:r>
              </a:p>
              <a:p>
                <a:pPr lvl="1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the same color at both ends of each edge</a:t>
                </a:r>
              </a:p>
              <a:p>
                <a:pPr lvl="1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 density,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ja-JP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𝑒𝑑𝑔𝑒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𝑣𝑒𝑟𝑡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𝑖𝑐𝑒𝑠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transition</a:t>
                </a:r>
              </a:p>
              <a:p>
                <a:pPr lvl="2"/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problem to solve </a:t>
                </a:r>
              </a:p>
              <a:p>
                <a:pPr marL="914400" lvl="2" indent="0"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around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=2.3~2.4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845" r="-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5580064" y="4221088"/>
            <a:ext cx="432048" cy="43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660232" y="5050989"/>
            <a:ext cx="432048" cy="43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7236296" y="4797558"/>
            <a:ext cx="432000" cy="4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580112" y="5697180"/>
            <a:ext cx="432000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084120" y="4797558"/>
            <a:ext cx="432048" cy="4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660232" y="5697228"/>
            <a:ext cx="432048" cy="43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48064" y="612922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172352" y="6129228"/>
            <a:ext cx="43200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660232" y="4221088"/>
            <a:ext cx="432000" cy="4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740304" y="4221088"/>
            <a:ext cx="432048" cy="43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740304" y="5697180"/>
            <a:ext cx="432072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4" idx="6"/>
            <a:endCxn id="12" idx="2"/>
          </p:cNvCxnSpPr>
          <p:nvPr/>
        </p:nvCxnSpPr>
        <p:spPr>
          <a:xfrm>
            <a:off x="6012112" y="4437088"/>
            <a:ext cx="6481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6"/>
            <a:endCxn id="13" idx="2"/>
          </p:cNvCxnSpPr>
          <p:nvPr/>
        </p:nvCxnSpPr>
        <p:spPr>
          <a:xfrm>
            <a:off x="7092232" y="4437088"/>
            <a:ext cx="6480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2" idx="4"/>
            <a:endCxn id="5" idx="0"/>
          </p:cNvCxnSpPr>
          <p:nvPr/>
        </p:nvCxnSpPr>
        <p:spPr>
          <a:xfrm>
            <a:off x="6876232" y="4653088"/>
            <a:ext cx="24" cy="397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4" idx="4"/>
            <a:endCxn id="7" idx="0"/>
          </p:cNvCxnSpPr>
          <p:nvPr/>
        </p:nvCxnSpPr>
        <p:spPr>
          <a:xfrm>
            <a:off x="5796088" y="4653088"/>
            <a:ext cx="24" cy="10440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3"/>
            <a:endCxn id="10" idx="0"/>
          </p:cNvCxnSpPr>
          <p:nvPr/>
        </p:nvCxnSpPr>
        <p:spPr>
          <a:xfrm flipH="1">
            <a:off x="5364088" y="4589823"/>
            <a:ext cx="279248" cy="15394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3"/>
            <a:endCxn id="10" idx="7"/>
          </p:cNvCxnSpPr>
          <p:nvPr/>
        </p:nvCxnSpPr>
        <p:spPr>
          <a:xfrm flipH="1">
            <a:off x="5516840" y="6065956"/>
            <a:ext cx="126537" cy="1265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7" idx="6"/>
            <a:endCxn id="9" idx="2"/>
          </p:cNvCxnSpPr>
          <p:nvPr/>
        </p:nvCxnSpPr>
        <p:spPr>
          <a:xfrm>
            <a:off x="6012112" y="5913204"/>
            <a:ext cx="648120" cy="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6"/>
            <a:endCxn id="14" idx="2"/>
          </p:cNvCxnSpPr>
          <p:nvPr/>
        </p:nvCxnSpPr>
        <p:spPr>
          <a:xfrm flipV="1">
            <a:off x="7092280" y="5913204"/>
            <a:ext cx="648024" cy="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5"/>
            <a:endCxn id="11" idx="1"/>
          </p:cNvCxnSpPr>
          <p:nvPr/>
        </p:nvCxnSpPr>
        <p:spPr>
          <a:xfrm>
            <a:off x="8109101" y="6065956"/>
            <a:ext cx="126516" cy="1265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3" idx="5"/>
            <a:endCxn id="11" idx="0"/>
          </p:cNvCxnSpPr>
          <p:nvPr/>
        </p:nvCxnSpPr>
        <p:spPr>
          <a:xfrm>
            <a:off x="8109080" y="4589823"/>
            <a:ext cx="279272" cy="15394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3" idx="4"/>
            <a:endCxn id="14" idx="0"/>
          </p:cNvCxnSpPr>
          <p:nvPr/>
        </p:nvCxnSpPr>
        <p:spPr>
          <a:xfrm>
            <a:off x="7956328" y="4653088"/>
            <a:ext cx="12" cy="10440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3"/>
            <a:endCxn id="8" idx="7"/>
          </p:cNvCxnSpPr>
          <p:nvPr/>
        </p:nvCxnSpPr>
        <p:spPr>
          <a:xfrm flipH="1">
            <a:off x="6452896" y="4589823"/>
            <a:ext cx="1350680" cy="27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4" idx="5"/>
            <a:endCxn id="6" idx="1"/>
          </p:cNvCxnSpPr>
          <p:nvPr/>
        </p:nvCxnSpPr>
        <p:spPr>
          <a:xfrm>
            <a:off x="5948840" y="4589823"/>
            <a:ext cx="1350721" cy="27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5"/>
            <a:endCxn id="5" idx="2"/>
          </p:cNvCxnSpPr>
          <p:nvPr/>
        </p:nvCxnSpPr>
        <p:spPr>
          <a:xfrm>
            <a:off x="6452896" y="5166293"/>
            <a:ext cx="207336" cy="100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6" idx="3"/>
            <a:endCxn id="5" idx="6"/>
          </p:cNvCxnSpPr>
          <p:nvPr/>
        </p:nvCxnSpPr>
        <p:spPr>
          <a:xfrm flipH="1">
            <a:off x="7092280" y="5166293"/>
            <a:ext cx="207281" cy="100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5" idx="4"/>
            <a:endCxn id="9" idx="0"/>
          </p:cNvCxnSpPr>
          <p:nvPr/>
        </p:nvCxnSpPr>
        <p:spPr>
          <a:xfrm>
            <a:off x="6876256" y="5482989"/>
            <a:ext cx="0" cy="2142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3"/>
            <a:endCxn id="7" idx="7"/>
          </p:cNvCxnSpPr>
          <p:nvPr/>
        </p:nvCxnSpPr>
        <p:spPr>
          <a:xfrm flipH="1">
            <a:off x="5948847" y="5166293"/>
            <a:ext cx="198545" cy="594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6" idx="5"/>
            <a:endCxn id="14" idx="1"/>
          </p:cNvCxnSpPr>
          <p:nvPr/>
        </p:nvCxnSpPr>
        <p:spPr>
          <a:xfrm>
            <a:off x="7605031" y="5166293"/>
            <a:ext cx="198548" cy="594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5004048" y="3573016"/>
            <a:ext cx="432048" cy="4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580064" y="3573016"/>
            <a:ext cx="432048" cy="43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56176" y="3573016"/>
            <a:ext cx="432048" cy="43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09226" y="41298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x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25922" y="50053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x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05194" y="49046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x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78396" y="44179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x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6302 0.09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4.16667E-6 0.094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06302 0.0944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4" grpId="0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ACO (Ant Colony Optimization)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611560" y="5877272"/>
            <a:ext cx="2016224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20289980">
            <a:off x="2069613" y="5301208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925597" y="5439732"/>
            <a:ext cx="249671" cy="221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 rot="1452025">
            <a:off x="1665801" y="5556817"/>
            <a:ext cx="360040" cy="6535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5"/>
          </p:cNvCxnSpPr>
          <p:nvPr/>
        </p:nvCxnSpPr>
        <p:spPr>
          <a:xfrm>
            <a:off x="2138705" y="5628808"/>
            <a:ext cx="110928" cy="25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43978" y="5883599"/>
            <a:ext cx="105655" cy="28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5"/>
          </p:cNvCxnSpPr>
          <p:nvPr/>
        </p:nvCxnSpPr>
        <p:spPr>
          <a:xfrm>
            <a:off x="2138705" y="5628808"/>
            <a:ext cx="331597" cy="25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2357645" y="5883599"/>
            <a:ext cx="112657" cy="14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5"/>
          </p:cNvCxnSpPr>
          <p:nvPr/>
        </p:nvCxnSpPr>
        <p:spPr>
          <a:xfrm>
            <a:off x="2138705" y="5628808"/>
            <a:ext cx="331597" cy="12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2470302" y="5628808"/>
            <a:ext cx="0" cy="12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7"/>
          </p:cNvCxnSpPr>
          <p:nvPr/>
        </p:nvCxnSpPr>
        <p:spPr>
          <a:xfrm flipV="1">
            <a:off x="2329921" y="5085184"/>
            <a:ext cx="140381" cy="21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470302" y="5013176"/>
            <a:ext cx="175375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5" idx="7"/>
          </p:cNvCxnSpPr>
          <p:nvPr/>
        </p:nvCxnSpPr>
        <p:spPr>
          <a:xfrm flipH="1" flipV="1">
            <a:off x="2304503" y="5085184"/>
            <a:ext cx="25418" cy="21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304503" y="5013176"/>
            <a:ext cx="109470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6" idx="4"/>
          </p:cNvCxnSpPr>
          <p:nvPr/>
        </p:nvCxnSpPr>
        <p:spPr>
          <a:xfrm>
            <a:off x="2050433" y="5661248"/>
            <a:ext cx="88272" cy="292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7" idx="6"/>
          </p:cNvCxnSpPr>
          <p:nvPr/>
        </p:nvCxnSpPr>
        <p:spPr>
          <a:xfrm flipH="1">
            <a:off x="2010020" y="5954025"/>
            <a:ext cx="128685" cy="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雲 31"/>
          <p:cNvSpPr/>
          <p:nvPr/>
        </p:nvSpPr>
        <p:spPr>
          <a:xfrm>
            <a:off x="5148064" y="1700808"/>
            <a:ext cx="2376264" cy="936104"/>
          </a:xfrm>
          <a:prstGeom prst="cloud">
            <a:avLst/>
          </a:prstGeom>
          <a:solidFill>
            <a:srgbClr val="F86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/>
          <p:cNvSpPr/>
          <p:nvPr/>
        </p:nvSpPr>
        <p:spPr>
          <a:xfrm rot="16506922">
            <a:off x="1811972" y="1343372"/>
            <a:ext cx="7634568" cy="8090761"/>
          </a:xfrm>
          <a:prstGeom prst="arc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/>
          <p:cNvSpPr/>
          <p:nvPr/>
        </p:nvSpPr>
        <p:spPr>
          <a:xfrm rot="4909061">
            <a:off x="369498" y="-624517"/>
            <a:ext cx="4168420" cy="7911108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rot="4909061">
            <a:off x="369498" y="-624120"/>
            <a:ext cx="4168420" cy="7911108"/>
          </a:xfrm>
          <a:prstGeom prst="arc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/>
          <p:cNvSpPr/>
          <p:nvPr/>
        </p:nvSpPr>
        <p:spPr>
          <a:xfrm rot="16506922">
            <a:off x="1811971" y="1343371"/>
            <a:ext cx="7634568" cy="8090761"/>
          </a:xfrm>
          <a:prstGeom prst="arc">
            <a:avLst/>
          </a:prstGeom>
          <a:ln w="444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>
            <a:off x="2570774" y="1644241"/>
            <a:ext cx="1952034" cy="1510901"/>
          </a:xfrm>
          <a:custGeom>
            <a:avLst/>
            <a:gdLst>
              <a:gd name="connsiteX0" fmla="*/ 0 w 1944216"/>
              <a:gd name="connsiteY0" fmla="*/ 2088232 h 2088232"/>
              <a:gd name="connsiteX1" fmla="*/ 972108 w 1944216"/>
              <a:gd name="connsiteY1" fmla="*/ 0 h 2088232"/>
              <a:gd name="connsiteX2" fmla="*/ 1944216 w 1944216"/>
              <a:gd name="connsiteY2" fmla="*/ 2088232 h 2088232"/>
              <a:gd name="connsiteX3" fmla="*/ 0 w 1944216"/>
              <a:gd name="connsiteY3" fmla="*/ 2088232 h 2088232"/>
              <a:gd name="connsiteX0" fmla="*/ 0 w 1944216"/>
              <a:gd name="connsiteY0" fmla="*/ 1517499 h 1517499"/>
              <a:gd name="connsiteX1" fmla="*/ 1309638 w 1944216"/>
              <a:gd name="connsiteY1" fmla="*/ 0 h 1517499"/>
              <a:gd name="connsiteX2" fmla="*/ 1944216 w 1944216"/>
              <a:gd name="connsiteY2" fmla="*/ 1517499 h 1517499"/>
              <a:gd name="connsiteX3" fmla="*/ 0 w 1944216"/>
              <a:gd name="connsiteY3" fmla="*/ 1517499 h 1517499"/>
              <a:gd name="connsiteX0" fmla="*/ 0 w 1944216"/>
              <a:gd name="connsiteY0" fmla="*/ 1517499 h 1517499"/>
              <a:gd name="connsiteX1" fmla="*/ 1309638 w 1944216"/>
              <a:gd name="connsiteY1" fmla="*/ 0 h 1517499"/>
              <a:gd name="connsiteX2" fmla="*/ 1944216 w 1944216"/>
              <a:gd name="connsiteY2" fmla="*/ 1517499 h 1517499"/>
              <a:gd name="connsiteX3" fmla="*/ 0 w 1944216"/>
              <a:gd name="connsiteY3" fmla="*/ 1517499 h 1517499"/>
              <a:gd name="connsiteX0" fmla="*/ 0 w 1944216"/>
              <a:gd name="connsiteY0" fmla="*/ 1517499 h 1517499"/>
              <a:gd name="connsiteX1" fmla="*/ 1309638 w 1944216"/>
              <a:gd name="connsiteY1" fmla="*/ 0 h 1517499"/>
              <a:gd name="connsiteX2" fmla="*/ 1944216 w 1944216"/>
              <a:gd name="connsiteY2" fmla="*/ 1517499 h 1517499"/>
              <a:gd name="connsiteX3" fmla="*/ 0 w 1944216"/>
              <a:gd name="connsiteY3" fmla="*/ 1517499 h 1517499"/>
              <a:gd name="connsiteX0" fmla="*/ 0 w 1944216"/>
              <a:gd name="connsiteY0" fmla="*/ 1186106 h 1186106"/>
              <a:gd name="connsiteX1" fmla="*/ 1285090 w 1944216"/>
              <a:gd name="connsiteY1" fmla="*/ 0 h 1186106"/>
              <a:gd name="connsiteX2" fmla="*/ 1944216 w 1944216"/>
              <a:gd name="connsiteY2" fmla="*/ 1186106 h 1186106"/>
              <a:gd name="connsiteX3" fmla="*/ 0 w 1944216"/>
              <a:gd name="connsiteY3" fmla="*/ 1186106 h 1186106"/>
              <a:gd name="connsiteX0" fmla="*/ 0 w 1944216"/>
              <a:gd name="connsiteY0" fmla="*/ 1186106 h 1186106"/>
              <a:gd name="connsiteX1" fmla="*/ 1285090 w 1944216"/>
              <a:gd name="connsiteY1" fmla="*/ 0 h 1186106"/>
              <a:gd name="connsiteX2" fmla="*/ 1944216 w 1944216"/>
              <a:gd name="connsiteY2" fmla="*/ 1186106 h 1186106"/>
              <a:gd name="connsiteX3" fmla="*/ 0 w 1944216"/>
              <a:gd name="connsiteY3" fmla="*/ 1186106 h 1186106"/>
              <a:gd name="connsiteX0" fmla="*/ 0 w 1944216"/>
              <a:gd name="connsiteY0" fmla="*/ 1075641 h 1075641"/>
              <a:gd name="connsiteX1" fmla="*/ 1235995 w 1944216"/>
              <a:gd name="connsiteY1" fmla="*/ 0 h 1075641"/>
              <a:gd name="connsiteX2" fmla="*/ 1944216 w 1944216"/>
              <a:gd name="connsiteY2" fmla="*/ 1075641 h 1075641"/>
              <a:gd name="connsiteX3" fmla="*/ 0 w 1944216"/>
              <a:gd name="connsiteY3" fmla="*/ 1075641 h 1075641"/>
              <a:gd name="connsiteX0" fmla="*/ 0 w 1968763"/>
              <a:gd name="connsiteY0" fmla="*/ 1449993 h 1449993"/>
              <a:gd name="connsiteX1" fmla="*/ 1260542 w 1968763"/>
              <a:gd name="connsiteY1" fmla="*/ 0 h 1449993"/>
              <a:gd name="connsiteX2" fmla="*/ 1968763 w 1968763"/>
              <a:gd name="connsiteY2" fmla="*/ 1075641 h 1449993"/>
              <a:gd name="connsiteX3" fmla="*/ 0 w 1968763"/>
              <a:gd name="connsiteY3" fmla="*/ 1449993 h 1449993"/>
              <a:gd name="connsiteX0" fmla="*/ 0 w 1839888"/>
              <a:gd name="connsiteY0" fmla="*/ 1449993 h 1486815"/>
              <a:gd name="connsiteX1" fmla="*/ 1260542 w 1839888"/>
              <a:gd name="connsiteY1" fmla="*/ 0 h 1486815"/>
              <a:gd name="connsiteX2" fmla="*/ 1839888 w 1839888"/>
              <a:gd name="connsiteY2" fmla="*/ 1486815 h 1486815"/>
              <a:gd name="connsiteX3" fmla="*/ 0 w 1839888"/>
              <a:gd name="connsiteY3" fmla="*/ 1449993 h 1486815"/>
              <a:gd name="connsiteX0" fmla="*/ 0 w 1952034"/>
              <a:gd name="connsiteY0" fmla="*/ 1474079 h 1510901"/>
              <a:gd name="connsiteX1" fmla="*/ 1260542 w 1952034"/>
              <a:gd name="connsiteY1" fmla="*/ 24086 h 1510901"/>
              <a:gd name="connsiteX2" fmla="*/ 1712649 w 1952034"/>
              <a:gd name="connsiteY2" fmla="*/ 595996 h 1510901"/>
              <a:gd name="connsiteX3" fmla="*/ 1839888 w 1952034"/>
              <a:gd name="connsiteY3" fmla="*/ 1510901 h 1510901"/>
              <a:gd name="connsiteX4" fmla="*/ 0 w 1952034"/>
              <a:gd name="connsiteY4" fmla="*/ 1474079 h 151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034" h="1510901">
                <a:moveTo>
                  <a:pt x="0" y="1474079"/>
                </a:moveTo>
                <a:cubicBezTo>
                  <a:pt x="436546" y="968246"/>
                  <a:pt x="-22898" y="376496"/>
                  <a:pt x="1260542" y="24086"/>
                </a:cubicBezTo>
                <a:cubicBezTo>
                  <a:pt x="1535755" y="-109987"/>
                  <a:pt x="1616091" y="348194"/>
                  <a:pt x="1712649" y="595996"/>
                </a:cubicBezTo>
                <a:cubicBezTo>
                  <a:pt x="1809207" y="843799"/>
                  <a:pt x="2115101" y="1376828"/>
                  <a:pt x="1839888" y="1510901"/>
                </a:cubicBezTo>
                <a:lnTo>
                  <a:pt x="0" y="1474079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4026" y="19380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92D050"/>
                </a:solidFill>
              </a:rPr>
              <a:t>feed</a:t>
            </a:r>
            <a:endParaRPr kumimoji="1" lang="ja-JP" altLang="en-US" sz="2400" b="1" dirty="0">
              <a:solidFill>
                <a:srgbClr val="92D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9193790">
            <a:off x="1476042" y="52040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 rot="21239329">
            <a:off x="1685624" y="49962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20836790">
            <a:off x="1561990" y="50868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50654" y="4932658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kumimoji="1" lang="ja-JP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91403" y="5127835"/>
            <a:ext cx="5148450" cy="1586567"/>
          </a:xfrm>
        </p:spPr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communication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8" grpId="0"/>
      <p:bldP spid="28" grpId="0"/>
      <p:bldP spid="30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AS (Ant System) [</a:t>
            </a:r>
            <a:r>
              <a:rPr kumimoji="1" lang="en-US" altLang="ja-JP" dirty="0" err="1" smtClean="0"/>
              <a:t>Dorigo</a:t>
            </a:r>
            <a:r>
              <a:rPr kumimoji="1" lang="en-US" altLang="ja-JP" dirty="0" smtClean="0"/>
              <a:t> 96]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3398" y="1556792"/>
                <a:ext cx="3518464" cy="4938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Initialization;</a:t>
                </a:r>
              </a:p>
              <a:p>
                <a:r>
                  <a:rPr kumimoji="1"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Ant-Solver(</a:t>
                </a:r>
                <a:r>
                  <a:rPr kumimoji="1" lang="en-US" altLang="ja-JP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maxcycle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nbAnts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  <a:p>
                <a:endParaRPr kumimoji="1"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Ant-Solver(</a:t>
                </a:r>
                <a:r>
                  <a:rPr lang="en-US" altLang="ja-JP" sz="1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maxcycle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nbAnts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1..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nbAnts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kumimoji="1"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12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1" lang="en-US" altLang="ja-JP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ConstructAssignment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kumimoji="1"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));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  <a:endParaRPr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kumimoji="1" lang="en-US" altLang="ja-JP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UpdatePheromoneTrails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2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𝑛𝑏𝐴𝑛𝑡𝑠</m:t>
                        </m:r>
                      </m:sub>
                    </m:sSub>
                  </m:oMath>
                </a14:m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 </a:t>
                </a:r>
                <a:r>
                  <a:rPr lang="en-US" altLang="ja-JP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∀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1" lang="ja-JP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{1,…,</a:t>
                </a:r>
                <a:r>
                  <a:rPr kumimoji="1" lang="en-US" altLang="ja-JP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nbAnts</a:t>
                </a:r>
                <a:r>
                  <a:rPr kumimoji="1"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altLang="ja-JP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maxcycle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reached</a:t>
                </a:r>
              </a:p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procedure</a:t>
                </a:r>
              </a:p>
              <a:p>
                <a:endParaRPr kumimoji="1" lang="en-US" altLang="ja-JP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</a:t>
                </a:r>
                <a:r>
                  <a:rPr lang="en-US" altLang="ja-JP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ConstructAssignment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12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lang="en-US" altLang="ja-JP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r>
                  <a:rPr kumimoji="1"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r>
                  <a:rPr kumimoji="1"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ja-JP" sz="1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1"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ja-JP" sz="1200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while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|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SelectVariable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));</a:t>
                </a:r>
                <a:endPara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v </a:t>
                </a:r>
                <a14:m>
                  <m:oMath xmlns:m="http://schemas.openxmlformats.org/officeDocument/2006/math">
                    <m:r>
                      <a:rPr lang="en-US" altLang="ja-JP" sz="12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ChooseValue(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1200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));</a:t>
                </a:r>
              </a:p>
              <a:p>
                <a:r>
                  <a:rPr lang="en-US" altLang="ja-JP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A </a:t>
                </a:r>
                <a14:m>
                  <m:oMath xmlns:m="http://schemas.openxmlformats.org/officeDocument/2006/math">
                    <m:r>
                      <a:rPr lang="en-US" altLang="ja-JP" sz="12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ja-JP" sz="12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&gt;};</a:t>
                </a:r>
              </a:p>
              <a:p>
                <a:r>
                  <a:rPr lang="en-US" altLang="ja-JP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while</a:t>
                </a:r>
              </a:p>
              <a:p>
                <a:r>
                  <a:rPr lang="en-US" altLang="ja-JP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altLang="ja-JP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ja-JP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procedure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98" y="1556792"/>
                <a:ext cx="3518464" cy="4938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655856" y="335699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2195856" y="335699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65242" y="5121916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735856" y="335699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円/楕円 8"/>
          <p:cNvSpPr/>
          <p:nvPr/>
        </p:nvSpPr>
        <p:spPr>
          <a:xfrm rot="19321511">
            <a:off x="539552" y="2852936"/>
            <a:ext cx="360040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円/楕円 9"/>
          <p:cNvSpPr/>
          <p:nvPr/>
        </p:nvSpPr>
        <p:spPr>
          <a:xfrm>
            <a:off x="719572" y="3212976"/>
            <a:ext cx="296984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円/楕円 10"/>
          <p:cNvSpPr/>
          <p:nvPr/>
        </p:nvSpPr>
        <p:spPr>
          <a:xfrm rot="21053711">
            <a:off x="784767" y="3414401"/>
            <a:ext cx="463576" cy="878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コネクタ 12"/>
          <p:cNvCxnSpPr>
            <a:stCxn id="10" idx="6"/>
          </p:cNvCxnSpPr>
          <p:nvPr/>
        </p:nvCxnSpPr>
        <p:spPr>
          <a:xfrm flipV="1">
            <a:off x="1016556" y="3104964"/>
            <a:ext cx="171068" cy="25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1102090" y="2795526"/>
            <a:ext cx="85534" cy="30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0" idx="6"/>
          </p:cNvCxnSpPr>
          <p:nvPr/>
        </p:nvCxnSpPr>
        <p:spPr>
          <a:xfrm flipV="1">
            <a:off x="1016556" y="3230978"/>
            <a:ext cx="171068" cy="12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1102090" y="2950245"/>
            <a:ext cx="85534" cy="280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0" idx="6"/>
          </p:cNvCxnSpPr>
          <p:nvPr/>
        </p:nvCxnSpPr>
        <p:spPr>
          <a:xfrm>
            <a:off x="1016556" y="3356992"/>
            <a:ext cx="298390" cy="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314946" y="3414402"/>
            <a:ext cx="0" cy="43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0" idx="2"/>
          </p:cNvCxnSpPr>
          <p:nvPr/>
        </p:nvCxnSpPr>
        <p:spPr>
          <a:xfrm flipH="1">
            <a:off x="422588" y="3356992"/>
            <a:ext cx="29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422588" y="3230978"/>
            <a:ext cx="0" cy="12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0" idx="2"/>
          </p:cNvCxnSpPr>
          <p:nvPr/>
        </p:nvCxnSpPr>
        <p:spPr>
          <a:xfrm flipH="1">
            <a:off x="422588" y="3356992"/>
            <a:ext cx="296984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422588" y="3414402"/>
            <a:ext cx="0" cy="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0" idx="2"/>
          </p:cNvCxnSpPr>
          <p:nvPr/>
        </p:nvCxnSpPr>
        <p:spPr>
          <a:xfrm flipH="1">
            <a:off x="571080" y="3356992"/>
            <a:ext cx="148492" cy="27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571080" y="3634075"/>
            <a:ext cx="148492" cy="39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9" idx="7"/>
          </p:cNvCxnSpPr>
          <p:nvPr/>
        </p:nvCxnSpPr>
        <p:spPr>
          <a:xfrm flipH="1" flipV="1">
            <a:off x="571080" y="2564904"/>
            <a:ext cx="139179" cy="321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571080" y="2348880"/>
            <a:ext cx="69589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9" idx="0"/>
          </p:cNvCxnSpPr>
          <p:nvPr/>
        </p:nvCxnSpPr>
        <p:spPr>
          <a:xfrm flipH="1" flipV="1">
            <a:off x="422588" y="2725531"/>
            <a:ext cx="141907" cy="180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 flipV="1">
            <a:off x="107504" y="2564904"/>
            <a:ext cx="315084" cy="16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1925856" y="5013176"/>
            <a:ext cx="2070080" cy="138144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正方形/長方形 48"/>
          <p:cNvSpPr/>
          <p:nvPr/>
        </p:nvSpPr>
        <p:spPr>
          <a:xfrm>
            <a:off x="3275856" y="335699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正方形/長方形 49"/>
          <p:cNvSpPr/>
          <p:nvPr/>
        </p:nvSpPr>
        <p:spPr>
          <a:xfrm>
            <a:off x="3815856" y="335699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13300" y="551723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77116" y="572454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765245" y="5121916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765241" y="5119121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177116" y="572454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177116" y="572454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214024" y="551723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382892" y="4630636"/>
                <a:ext cx="1391791" cy="71609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ja-JP" altLang="en-U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latin typeface="Symbol" panose="05050102010706020507" pitchFamily="18" charset="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ja-JP" altLang="en-US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92" y="4630636"/>
                <a:ext cx="1391791" cy="7160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/>
          <p:cNvSpPr txBox="1"/>
          <p:nvPr/>
        </p:nvSpPr>
        <p:spPr>
          <a:xfrm>
            <a:off x="2214024" y="551723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3562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31 L -0.05157 -0.05926 C -0.06441 -0.07222 -0.0698 -0.09259 -0.07483 -0.11435 C -0.08108 -0.14074 -0.08577 -0.16204 -0.08021 -0.18125 L -0.06164 -0.26065 " pathEditMode="relative" rAng="4336737" ptsTypes="FffFF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12361 -0.08101 C 0.15052 -0.09814 0.16215 -0.12592 0.16354 -0.15671 C 0.1651 -0.19282 0.15573 -0.22152 0.12951 -0.24189 L 0.01823 -0.34953 " pathEditMode="relative" rAng="-5204533" ptsTypes="FffFF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10712 -0.00787 C 0.13107 -0.00787 0.15 -0.02315 0.16059 -0.04607 C 0.17274 -0.07269 0.17361 -0.1007 0.16337 -0.1294 L 0.12066 -0.26204 " pathEditMode="relative" rAng="-25103701" ptsTypes="FffFF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L 0.03142 -0.13449 C 0.04566 -0.19468 0.03246 -0.28148 0.00347 -0.29375 L -0.05625 -0.31921 " pathEditMode="relative" rAng="-4347672" ptsTypes="FfFF">
                                      <p:cBhvr>
                                        <p:cTn id="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1042 L -0.04566 -0.3458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3743848" y="234888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正方形/長方形 61"/>
          <p:cNvSpPr/>
          <p:nvPr/>
        </p:nvSpPr>
        <p:spPr>
          <a:xfrm>
            <a:off x="3203848" y="234888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正方形/長方形 41"/>
          <p:cNvSpPr/>
          <p:nvPr/>
        </p:nvSpPr>
        <p:spPr>
          <a:xfrm>
            <a:off x="2663848" y="234888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正方形/長方形 40"/>
          <p:cNvSpPr/>
          <p:nvPr/>
        </p:nvSpPr>
        <p:spPr>
          <a:xfrm>
            <a:off x="2123848" y="234888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正方形/長方形 39"/>
          <p:cNvSpPr/>
          <p:nvPr/>
        </p:nvSpPr>
        <p:spPr>
          <a:xfrm>
            <a:off x="1583848" y="2348880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/>
              <a:t>cunning Ant System (</a:t>
            </a:r>
            <a:r>
              <a:rPr kumimoji="1" lang="en-US" altLang="ja-JP" dirty="0" err="1" smtClean="0"/>
              <a:t>cAS</a:t>
            </a:r>
            <a:r>
              <a:rPr kumimoji="1" lang="en-US" altLang="ja-JP" dirty="0" smtClean="0"/>
              <a:t>) </a:t>
            </a:r>
            <a:br>
              <a:rPr kumimoji="1" lang="en-US" altLang="ja-JP" dirty="0" smtClean="0"/>
            </a:b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Tsutsui</a:t>
            </a:r>
            <a:r>
              <a:rPr kumimoji="1" lang="en-US" altLang="ja-JP" dirty="0" smtClean="0"/>
              <a:t> 06]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6056" y="1300328"/>
                <a:ext cx="3977371" cy="5513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ConstructAssiginment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1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ja-JP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r>
                  <a:rPr kumimoji="1"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kumimoji="1" lang="en-US" altLang="ja-JP" sz="1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1" lang="en-US" altLang="ja-JP" sz="14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 f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kumimoji="1" lang="en-US" altLang="ja-JP" sz="1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</a:t>
                </a:r>
                <a:r>
                  <a:rPr kumimoji="1" lang="en-US" altLang="ja-JP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prvious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cycle;</a:t>
                </a:r>
              </a:p>
              <a:p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ja-JP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BorrowBlocks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|</a:t>
                </a:r>
                <a:r>
                  <a:rPr lang="en-US" altLang="ja-JP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1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ja-JP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Choose value, </a:t>
                </a:r>
                <a:r>
                  <a:rPr lang="en-US" altLang="ja-JP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according to pheromone trails;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lang="en-US" altLang="ja-JP" sz="1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∪ </m:t>
                    </m:r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ja-JP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&gt;};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while</a:t>
                </a:r>
              </a:p>
              <a:p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1"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altLang="ja-JP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lang="en-US" altLang="ja-JP" sz="1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if</a:t>
                </a:r>
              </a:p>
              <a:p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1"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procedure</a:t>
                </a:r>
              </a:p>
              <a:p>
                <a:endPara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BorrowBlocks</a:t>
                </a:r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Fix the partial size,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14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≤|</m:t>
                    </m:r>
                    <m:r>
                      <a:rPr kumimoji="1"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𝑋</m:t>
                    </m:r>
                    <m:r>
                      <a:rPr kumimoji="1"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|)</m:t>
                    </m:r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the assignment;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Select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lang="en-US" altLang="ja-JP" sz="1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  <m:r>
                      <a:rPr lang="en-US" altLang="ja-JP" sz="1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∪ </m:t>
                    </m:r>
                  </m:oMath>
                </a14:m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&gt;}(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/>
                            <a:cs typeface="Times New Roman" panose="020206030504050203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altLang="ja-JP" sz="14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ja-JP" sz="1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ja-JP" sz="1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\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while</a:t>
                </a:r>
              </a:p>
              <a:p>
                <a:r>
                  <a:rPr kumimoji="1" lang="en-US" altLang="ja-JP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procedure</a:t>
                </a:r>
                <a:endParaRPr kumimoji="1" lang="ja-JP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300328"/>
                <a:ext cx="3977371" cy="5513048"/>
              </a:xfrm>
              <a:prstGeom prst="rect">
                <a:avLst/>
              </a:prstGeom>
              <a:blipFill rotWithShape="1">
                <a:blip r:embed="rId3"/>
                <a:stretch>
                  <a:fillRect l="-305" t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583968" y="397392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2123968" y="397392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65242" y="5121916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63968" y="397392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円/楕円 9"/>
          <p:cNvSpPr/>
          <p:nvPr/>
        </p:nvSpPr>
        <p:spPr>
          <a:xfrm rot="19321511">
            <a:off x="467664" y="3469866"/>
            <a:ext cx="360040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円/楕円 10"/>
          <p:cNvSpPr/>
          <p:nvPr/>
        </p:nvSpPr>
        <p:spPr>
          <a:xfrm rot="20853650">
            <a:off x="647684" y="3829906"/>
            <a:ext cx="296984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円/楕円 11"/>
          <p:cNvSpPr/>
          <p:nvPr/>
        </p:nvSpPr>
        <p:spPr>
          <a:xfrm rot="21053711">
            <a:off x="712879" y="4031331"/>
            <a:ext cx="463576" cy="878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コネクタ 12"/>
          <p:cNvCxnSpPr>
            <a:stCxn id="11" idx="6"/>
          </p:cNvCxnSpPr>
          <p:nvPr/>
        </p:nvCxnSpPr>
        <p:spPr>
          <a:xfrm flipV="1">
            <a:off x="941182" y="3721894"/>
            <a:ext cx="174554" cy="22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1030202" y="3412456"/>
            <a:ext cx="85534" cy="30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1" idx="6"/>
          </p:cNvCxnSpPr>
          <p:nvPr/>
        </p:nvCxnSpPr>
        <p:spPr>
          <a:xfrm flipV="1">
            <a:off x="941182" y="3847908"/>
            <a:ext cx="174554" cy="94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 flipV="1">
            <a:off x="1030202" y="3567175"/>
            <a:ext cx="85534" cy="280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6"/>
          </p:cNvCxnSpPr>
          <p:nvPr/>
        </p:nvCxnSpPr>
        <p:spPr>
          <a:xfrm>
            <a:off x="941182" y="3941936"/>
            <a:ext cx="301876" cy="89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243058" y="4031332"/>
            <a:ext cx="0" cy="43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2"/>
          </p:cNvCxnSpPr>
          <p:nvPr/>
        </p:nvCxnSpPr>
        <p:spPr>
          <a:xfrm flipH="1" flipV="1">
            <a:off x="350700" y="3973922"/>
            <a:ext cx="300470" cy="31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350700" y="3847908"/>
            <a:ext cx="0" cy="12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2"/>
          </p:cNvCxnSpPr>
          <p:nvPr/>
        </p:nvCxnSpPr>
        <p:spPr>
          <a:xfrm flipH="1">
            <a:off x="350700" y="4005908"/>
            <a:ext cx="300470" cy="112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50700" y="4031332"/>
            <a:ext cx="0" cy="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1" idx="2"/>
          </p:cNvCxnSpPr>
          <p:nvPr/>
        </p:nvCxnSpPr>
        <p:spPr>
          <a:xfrm flipH="1">
            <a:off x="499192" y="4005908"/>
            <a:ext cx="151978" cy="23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99192" y="4251005"/>
            <a:ext cx="148492" cy="39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0" idx="7"/>
          </p:cNvCxnSpPr>
          <p:nvPr/>
        </p:nvCxnSpPr>
        <p:spPr>
          <a:xfrm flipH="1" flipV="1">
            <a:off x="499192" y="3181834"/>
            <a:ext cx="139179" cy="321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499192" y="2965810"/>
            <a:ext cx="69589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0" idx="0"/>
          </p:cNvCxnSpPr>
          <p:nvPr/>
        </p:nvCxnSpPr>
        <p:spPr>
          <a:xfrm flipH="1" flipV="1">
            <a:off x="350700" y="3342461"/>
            <a:ext cx="141907" cy="180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 flipV="1">
            <a:off x="35616" y="3181834"/>
            <a:ext cx="315084" cy="16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1925856" y="5013176"/>
            <a:ext cx="2070080" cy="138144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203968" y="397392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正方形/長方形 30"/>
          <p:cNvSpPr/>
          <p:nvPr/>
        </p:nvSpPr>
        <p:spPr>
          <a:xfrm>
            <a:off x="3743968" y="3973922"/>
            <a:ext cx="54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13300" y="551723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77116" y="572454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73357" y="2323958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53357" y="2333574"/>
            <a:ext cx="48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44311" y="233357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704458" y="234016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13300" y="551725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02016" y="233357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5" name="円/楕円 44"/>
          <p:cNvSpPr/>
          <p:nvPr/>
        </p:nvSpPr>
        <p:spPr>
          <a:xfrm rot="21053711">
            <a:off x="712759" y="2406289"/>
            <a:ext cx="463576" cy="87869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円/楕円 43"/>
          <p:cNvSpPr/>
          <p:nvPr/>
        </p:nvSpPr>
        <p:spPr>
          <a:xfrm rot="20884941">
            <a:off x="647564" y="2204864"/>
            <a:ext cx="296984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線コネクタ 45"/>
          <p:cNvCxnSpPr>
            <a:stCxn id="44" idx="6"/>
          </p:cNvCxnSpPr>
          <p:nvPr/>
        </p:nvCxnSpPr>
        <p:spPr>
          <a:xfrm flipV="1">
            <a:off x="941347" y="2096852"/>
            <a:ext cx="174269" cy="22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 rot="19321511">
            <a:off x="467544" y="1844824"/>
            <a:ext cx="360040" cy="50405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線コネクタ 46"/>
          <p:cNvCxnSpPr/>
          <p:nvPr/>
        </p:nvCxnSpPr>
        <p:spPr>
          <a:xfrm flipH="1" flipV="1">
            <a:off x="1030082" y="1787414"/>
            <a:ext cx="85534" cy="30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4" idx="6"/>
          </p:cNvCxnSpPr>
          <p:nvPr/>
        </p:nvCxnSpPr>
        <p:spPr>
          <a:xfrm flipV="1">
            <a:off x="941347" y="2222866"/>
            <a:ext cx="174269" cy="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1030082" y="1942133"/>
            <a:ext cx="85534" cy="280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</p:cNvCxnSpPr>
          <p:nvPr/>
        </p:nvCxnSpPr>
        <p:spPr>
          <a:xfrm>
            <a:off x="941347" y="2318216"/>
            <a:ext cx="301591" cy="8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242938" y="2406290"/>
            <a:ext cx="0" cy="43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2"/>
          </p:cNvCxnSpPr>
          <p:nvPr/>
        </p:nvCxnSpPr>
        <p:spPr>
          <a:xfrm flipH="1" flipV="1">
            <a:off x="350580" y="2348880"/>
            <a:ext cx="300185" cy="3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350580" y="2222866"/>
            <a:ext cx="0" cy="12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2"/>
          </p:cNvCxnSpPr>
          <p:nvPr/>
        </p:nvCxnSpPr>
        <p:spPr>
          <a:xfrm flipH="1">
            <a:off x="350580" y="2379544"/>
            <a:ext cx="300185" cy="11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350580" y="2406290"/>
            <a:ext cx="0" cy="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4" idx="2"/>
          </p:cNvCxnSpPr>
          <p:nvPr/>
        </p:nvCxnSpPr>
        <p:spPr>
          <a:xfrm flipH="1">
            <a:off x="499072" y="2379544"/>
            <a:ext cx="151693" cy="23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499072" y="2625963"/>
            <a:ext cx="148492" cy="39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3" idx="7"/>
          </p:cNvCxnSpPr>
          <p:nvPr/>
        </p:nvCxnSpPr>
        <p:spPr>
          <a:xfrm flipH="1" flipV="1">
            <a:off x="499072" y="1556792"/>
            <a:ext cx="139179" cy="321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99072" y="1340768"/>
            <a:ext cx="69589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43" idx="0"/>
          </p:cNvCxnSpPr>
          <p:nvPr/>
        </p:nvCxnSpPr>
        <p:spPr>
          <a:xfrm flipH="1" flipV="1">
            <a:off x="350580" y="1717419"/>
            <a:ext cx="141907" cy="180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35496" y="1556792"/>
            <a:ext cx="315084" cy="16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406506" y="4706778"/>
                <a:ext cx="1391791" cy="71609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𝑝</m:t>
                      </m:r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ja-JP" alt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latin typeface="Symbol" panose="05050102010706020507" pitchFamily="18" charset="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ja-JP" alt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06" y="4706778"/>
                <a:ext cx="1391791" cy="7160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/>
          <p:cNvSpPr txBox="1"/>
          <p:nvPr/>
        </p:nvSpPr>
        <p:spPr>
          <a:xfrm>
            <a:off x="2213300" y="551723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177116" y="572454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143517" y="1637106"/>
            <a:ext cx="1255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 ant</a:t>
            </a:r>
          </a:p>
          <a:p>
            <a:pPr algn="ctr"/>
            <a:r>
              <a:rPr kumimoji="1" lang="en-US" altLang="ja-JP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(d-ant)</a:t>
            </a:r>
            <a:endParaRPr kumimoji="1" lang="ja-JP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71600" y="3284984"/>
            <a:ext cx="1487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cunning ant</a:t>
            </a:r>
          </a:p>
          <a:p>
            <a:pPr algn="ctr"/>
            <a:r>
              <a:rPr lang="en-US" altLang="ja-JP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kumimoji="1" lang="en-US" altLang="ja-JP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-ant)</a:t>
            </a:r>
            <a:endParaRPr kumimoji="1" lang="ja-JP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1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80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69 L -0.00104 0.2356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80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00191 0.2340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075 -0.03125 C -0.09202 -0.03681 -0.10539 -0.05324 -0.11094 -0.0713 C -0.11823 -0.09514 -0.11598 -0.11667 -0.10799 -0.13657 L -0.06945 -0.22732 " pathEditMode="relative" rAng="4044055" ptsTypes="FffFF">
                                      <p:cBhvr>
                                        <p:cTn id="1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7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329 -0.11042 C -0.00572 -0.16134 0.02518 -0.22755 0.05122 -0.22917 L 0.10869 -0.23055 " pathEditMode="relative" rAng="-5528105" ptsTypes="FfFF">
                                      <p:cBhvr>
                                        <p:cTn id="15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7 L -0.11007 -0.257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2" grpId="0" animBg="1"/>
      <p:bldP spid="42" grpId="0" animBg="1"/>
      <p:bldP spid="41" grpId="0" animBg="1"/>
      <p:bldP spid="40" grpId="0" animBg="1"/>
      <p:bldP spid="34" grpId="0"/>
      <p:bldP spid="34" grpId="1"/>
      <p:bldP spid="35" grpId="0"/>
      <p:bldP spid="36" grpId="0"/>
      <p:bldP spid="37" grpId="0"/>
      <p:bldP spid="37" grpId="1"/>
      <p:bldP spid="38" grpId="0"/>
      <p:bldP spid="39" grpId="0"/>
      <p:bldP spid="45" grpId="0" animBg="1"/>
      <p:bldP spid="44" grpId="0" animBg="1"/>
      <p:bldP spid="43" grpId="0" animBg="1"/>
      <p:bldP spid="64" grpId="0"/>
      <p:bldP spid="66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</a:t>
            </a:r>
            <a:r>
              <a:rPr lang="en-US" altLang="ja-JP" dirty="0" smtClean="0"/>
              <a:t>rawback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only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 trail</a:t>
            </a: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with the best assignment</a:t>
            </a:r>
          </a:p>
          <a:p>
            <a:pPr lvl="2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low-quality parts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 later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stuck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local optimum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P</a:t>
            </a:r>
            <a:r>
              <a:rPr kumimoji="1" lang="en-US" altLang="ja-JP" dirty="0" smtClean="0"/>
              <a:t>urpose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assignment into “high-quality” and “low-quality”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part: </a:t>
            </a:r>
            <a:r>
              <a:rPr lang="en-US" altLang="ja-JP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ow-quality part: </a:t>
            </a:r>
            <a:r>
              <a:rPr kumimoji="1" lang="en-US" altLang="ja-JP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</a:p>
          <a:p>
            <a:pPr marL="0" indent="0">
              <a:buNone/>
            </a:pPr>
            <a:endParaRPr lang="en-US" altLang="ja-JP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ja-JP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ja-JP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altLang="ja-JP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 trails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Basic idea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another pheromone trail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“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pheromone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with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to construct invalid assignments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 rot="4505542">
            <a:off x="4932059" y="5613408"/>
            <a:ext cx="432048" cy="6101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 rot="18080286">
            <a:off x="2974959" y="5404770"/>
            <a:ext cx="432048" cy="6101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203848" y="5862279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617698" y="5868030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 rot="19818916">
            <a:off x="4029912" y="6109784"/>
            <a:ext cx="873790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 rot="3584670">
            <a:off x="3253493" y="6230312"/>
            <a:ext cx="873790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4" idx="3"/>
          </p:cNvCxnSpPr>
          <p:nvPr/>
        </p:nvCxnSpPr>
        <p:spPr>
          <a:xfrm flipH="1">
            <a:off x="3203848" y="6169592"/>
            <a:ext cx="52727" cy="276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4" idx="2"/>
          </p:cNvCxnSpPr>
          <p:nvPr/>
        </p:nvCxnSpPr>
        <p:spPr>
          <a:xfrm flipH="1" flipV="1">
            <a:off x="2915816" y="5960106"/>
            <a:ext cx="288032" cy="82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4" idx="2"/>
          </p:cNvCxnSpPr>
          <p:nvPr/>
        </p:nvCxnSpPr>
        <p:spPr>
          <a:xfrm flipH="1">
            <a:off x="2915816" y="6042299"/>
            <a:ext cx="288032" cy="127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 flipV="1">
            <a:off x="2818078" y="5631232"/>
            <a:ext cx="97738" cy="328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 flipV="1">
            <a:off x="2795586" y="5795669"/>
            <a:ext cx="120231" cy="373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203848" y="6446336"/>
            <a:ext cx="79808" cy="28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4" idx="3"/>
          </p:cNvCxnSpPr>
          <p:nvPr/>
        </p:nvCxnSpPr>
        <p:spPr>
          <a:xfrm flipH="1">
            <a:off x="3059832" y="6169592"/>
            <a:ext cx="196743" cy="276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059832" y="6446336"/>
            <a:ext cx="170379" cy="28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3" idx="7"/>
          </p:cNvCxnSpPr>
          <p:nvPr/>
        </p:nvCxnSpPr>
        <p:spPr>
          <a:xfrm flipH="1" flipV="1">
            <a:off x="2891381" y="5229200"/>
            <a:ext cx="194807" cy="23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 flipV="1">
            <a:off x="2699792" y="5085184"/>
            <a:ext cx="191589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23" idx="7"/>
          </p:cNvCxnSpPr>
          <p:nvPr/>
        </p:nvCxnSpPr>
        <p:spPr>
          <a:xfrm flipH="1" flipV="1">
            <a:off x="2988784" y="5157192"/>
            <a:ext cx="97404" cy="30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795586" y="5157192"/>
            <a:ext cx="19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059832" y="6042299"/>
            <a:ext cx="131151" cy="185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2988784" y="6052993"/>
            <a:ext cx="71048" cy="175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3158203" y="6042299"/>
            <a:ext cx="32780" cy="185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3059832" y="6042299"/>
            <a:ext cx="85189" cy="185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22" idx="1"/>
          </p:cNvCxnSpPr>
          <p:nvPr/>
        </p:nvCxnSpPr>
        <p:spPr>
          <a:xfrm flipV="1">
            <a:off x="5317234" y="5517232"/>
            <a:ext cx="334886" cy="1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5652120" y="5467173"/>
            <a:ext cx="288032" cy="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22" idx="1"/>
          </p:cNvCxnSpPr>
          <p:nvPr/>
        </p:nvCxnSpPr>
        <p:spPr>
          <a:xfrm flipV="1">
            <a:off x="5317234" y="5517232"/>
            <a:ext cx="167443" cy="1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5484677" y="5366662"/>
            <a:ext cx="311459" cy="15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25" idx="5"/>
          </p:cNvCxnSpPr>
          <p:nvPr/>
        </p:nvCxnSpPr>
        <p:spPr>
          <a:xfrm>
            <a:off x="4925011" y="6175343"/>
            <a:ext cx="392223" cy="132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V="1">
            <a:off x="5317234" y="6175343"/>
            <a:ext cx="323172" cy="132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25" idx="5"/>
          </p:cNvCxnSpPr>
          <p:nvPr/>
        </p:nvCxnSpPr>
        <p:spPr>
          <a:xfrm>
            <a:off x="4925011" y="6175343"/>
            <a:ext cx="392223" cy="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V="1">
            <a:off x="5310807" y="6127304"/>
            <a:ext cx="181214" cy="84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25" idx="5"/>
          </p:cNvCxnSpPr>
          <p:nvPr/>
        </p:nvCxnSpPr>
        <p:spPr>
          <a:xfrm>
            <a:off x="4925011" y="6175343"/>
            <a:ext cx="196111" cy="15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5121122" y="6250575"/>
            <a:ext cx="279833" cy="7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4797718" y="6205699"/>
            <a:ext cx="127293" cy="240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H="1">
            <a:off x="4617698" y="6446336"/>
            <a:ext cx="180020" cy="141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25" idx="5"/>
          </p:cNvCxnSpPr>
          <p:nvPr/>
        </p:nvCxnSpPr>
        <p:spPr>
          <a:xfrm>
            <a:off x="4925011" y="6175343"/>
            <a:ext cx="0" cy="27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4769382" y="6450606"/>
            <a:ext cx="155629" cy="141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フリーフォーム 101"/>
          <p:cNvSpPr/>
          <p:nvPr/>
        </p:nvSpPr>
        <p:spPr>
          <a:xfrm rot="3520037">
            <a:off x="7448017" y="2290207"/>
            <a:ext cx="1062513" cy="4546121"/>
          </a:xfrm>
          <a:custGeom>
            <a:avLst/>
            <a:gdLst>
              <a:gd name="connsiteX0" fmla="*/ 612873 w 1062513"/>
              <a:gd name="connsiteY0" fmla="*/ 0 h 4546121"/>
              <a:gd name="connsiteX1" fmla="*/ 207432 w 1062513"/>
              <a:gd name="connsiteY1" fmla="*/ 845389 h 4546121"/>
              <a:gd name="connsiteX2" fmla="*/ 1061447 w 1062513"/>
              <a:gd name="connsiteY2" fmla="*/ 1820174 h 4546121"/>
              <a:gd name="connsiteX3" fmla="*/ 398 w 1062513"/>
              <a:gd name="connsiteY3" fmla="*/ 2587924 h 4546121"/>
              <a:gd name="connsiteX4" fmla="*/ 932051 w 1062513"/>
              <a:gd name="connsiteY4" fmla="*/ 3631721 h 4546121"/>
              <a:gd name="connsiteX5" fmla="*/ 561115 w 1062513"/>
              <a:gd name="connsiteY5" fmla="*/ 4546121 h 454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513" h="4546121">
                <a:moveTo>
                  <a:pt x="612873" y="0"/>
                </a:moveTo>
                <a:cubicBezTo>
                  <a:pt x="372771" y="271013"/>
                  <a:pt x="132670" y="542027"/>
                  <a:pt x="207432" y="845389"/>
                </a:cubicBezTo>
                <a:cubicBezTo>
                  <a:pt x="282194" y="1148751"/>
                  <a:pt x="1095953" y="1529752"/>
                  <a:pt x="1061447" y="1820174"/>
                </a:cubicBezTo>
                <a:cubicBezTo>
                  <a:pt x="1026941" y="2110596"/>
                  <a:pt x="21964" y="2286000"/>
                  <a:pt x="398" y="2587924"/>
                </a:cubicBezTo>
                <a:cubicBezTo>
                  <a:pt x="-21168" y="2889848"/>
                  <a:pt x="838598" y="3305355"/>
                  <a:pt x="932051" y="3631721"/>
                </a:cubicBezTo>
                <a:cubicBezTo>
                  <a:pt x="1025504" y="3958087"/>
                  <a:pt x="793309" y="4252104"/>
                  <a:pt x="561115" y="4546121"/>
                </a:cubicBezTo>
              </a:path>
            </a:pathLst>
          </a:cu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 102"/>
          <p:cNvSpPr/>
          <p:nvPr/>
        </p:nvSpPr>
        <p:spPr>
          <a:xfrm rot="7065279">
            <a:off x="-294165" y="2719754"/>
            <a:ext cx="1062513" cy="4546121"/>
          </a:xfrm>
          <a:custGeom>
            <a:avLst/>
            <a:gdLst>
              <a:gd name="connsiteX0" fmla="*/ 612873 w 1062513"/>
              <a:gd name="connsiteY0" fmla="*/ 0 h 4546121"/>
              <a:gd name="connsiteX1" fmla="*/ 207432 w 1062513"/>
              <a:gd name="connsiteY1" fmla="*/ 845389 h 4546121"/>
              <a:gd name="connsiteX2" fmla="*/ 1061447 w 1062513"/>
              <a:gd name="connsiteY2" fmla="*/ 1820174 h 4546121"/>
              <a:gd name="connsiteX3" fmla="*/ 398 w 1062513"/>
              <a:gd name="connsiteY3" fmla="*/ 2587924 h 4546121"/>
              <a:gd name="connsiteX4" fmla="*/ 932051 w 1062513"/>
              <a:gd name="connsiteY4" fmla="*/ 3631721 h 4546121"/>
              <a:gd name="connsiteX5" fmla="*/ 561115 w 1062513"/>
              <a:gd name="connsiteY5" fmla="*/ 4546121 h 454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513" h="4546121">
                <a:moveTo>
                  <a:pt x="612873" y="0"/>
                </a:moveTo>
                <a:cubicBezTo>
                  <a:pt x="372771" y="271013"/>
                  <a:pt x="132670" y="542027"/>
                  <a:pt x="207432" y="845389"/>
                </a:cubicBezTo>
                <a:cubicBezTo>
                  <a:pt x="282194" y="1148751"/>
                  <a:pt x="1095953" y="1529752"/>
                  <a:pt x="1061447" y="1820174"/>
                </a:cubicBezTo>
                <a:cubicBezTo>
                  <a:pt x="1026941" y="2110596"/>
                  <a:pt x="21964" y="2286000"/>
                  <a:pt x="398" y="2587924"/>
                </a:cubicBezTo>
                <a:cubicBezTo>
                  <a:pt x="-21168" y="2889848"/>
                  <a:pt x="838598" y="3305355"/>
                  <a:pt x="932051" y="3631721"/>
                </a:cubicBezTo>
                <a:cubicBezTo>
                  <a:pt x="1025504" y="3958087"/>
                  <a:pt x="793309" y="4252104"/>
                  <a:pt x="561115" y="4546121"/>
                </a:cubicBezTo>
              </a:path>
            </a:pathLst>
          </a:custGeom>
          <a:noFill/>
          <a:ln w="1016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4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6610</TotalTime>
  <Words>845</Words>
  <Application>Microsoft Office PowerPoint</Application>
  <PresentationFormat>画面に合わせる (4:3)</PresentationFormat>
  <Paragraphs>335</Paragraphs>
  <Slides>21</Slides>
  <Notes>16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Gill Sans MT</vt:lpstr>
      <vt:lpstr>HGｺﾞｼｯｸE</vt:lpstr>
      <vt:lpstr>ＭＳ Ｐゴシック</vt:lpstr>
      <vt:lpstr>Calibri</vt:lpstr>
      <vt:lpstr>Cambria Math</vt:lpstr>
      <vt:lpstr>Consolas</vt:lpstr>
      <vt:lpstr>Symbol</vt:lpstr>
      <vt:lpstr>Times New Roman</vt:lpstr>
      <vt:lpstr>Wingdings</vt:lpstr>
      <vt:lpstr>松風</vt:lpstr>
      <vt:lpstr>Ant Colony Optimization with Multi-Pheromones for Solving Constraint Satisfaction Problems</vt:lpstr>
      <vt:lpstr>Summary</vt:lpstr>
      <vt:lpstr>Background</vt:lpstr>
      <vt:lpstr>ACO (Ant Colony Optimization)</vt:lpstr>
      <vt:lpstr>AS (Ant System) [Dorigo 96]</vt:lpstr>
      <vt:lpstr>cunning Ant System (cAS)  [Tsutsui 06]</vt:lpstr>
      <vt:lpstr>Drawback</vt:lpstr>
      <vt:lpstr>Purpose</vt:lpstr>
      <vt:lpstr>Basic idea</vt:lpstr>
      <vt:lpstr>Proposed model</vt:lpstr>
      <vt:lpstr>Algorithm</vt:lpstr>
      <vt:lpstr>Experimental setting</vt:lpstr>
      <vt:lpstr>Experimental results (1/2) ~search cost~</vt:lpstr>
      <vt:lpstr>Experimental results (2/2) ~rate of success~</vt:lpstr>
      <vt:lpstr>Discussion (1/2) ~search cost~</vt:lpstr>
      <vt:lpstr>Discussion (2/2) ~rate of success~</vt:lpstr>
      <vt:lpstr>Conclusion</vt:lpstr>
      <vt:lpstr>Meta-heuristics</vt:lpstr>
      <vt:lpstr>Probability to assign ~AS, cAS~</vt:lpstr>
      <vt:lpstr>Probability to assign ~ASNEP, cASNEP~</vt:lpstr>
      <vt:lpstr>Instances</vt:lpstr>
    </vt:vector>
  </TitlesOfParts>
  <Company>MouseComputer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 with Multi-Pheromones for Solving Constraint Satisfaction Problems</dc:title>
  <dc:creator>mizunoken</dc:creator>
  <cp:lastModifiedBy>下山敏嗣</cp:lastModifiedBy>
  <cp:revision>185</cp:revision>
  <cp:lastPrinted>2016-11-22T06:36:13Z</cp:lastPrinted>
  <dcterms:created xsi:type="dcterms:W3CDTF">2016-10-29T05:24:24Z</dcterms:created>
  <dcterms:modified xsi:type="dcterms:W3CDTF">2016-11-26T02:18:08Z</dcterms:modified>
</cp:coreProperties>
</file>