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16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438B-22A2-4C53-A22B-5F6188F53AE4}" type="datetimeFigureOut">
              <a:rPr lang="fi-FI" smtClean="0"/>
              <a:t>5.1.2015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F944-E7BE-4EBA-AAC5-6264A2C262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851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438B-22A2-4C53-A22B-5F6188F53AE4}" type="datetimeFigureOut">
              <a:rPr lang="fi-FI" smtClean="0"/>
              <a:t>5.1.2015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F944-E7BE-4EBA-AAC5-6264A2C262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907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438B-22A2-4C53-A22B-5F6188F53AE4}" type="datetimeFigureOut">
              <a:rPr lang="fi-FI" smtClean="0"/>
              <a:t>5.1.2015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F944-E7BE-4EBA-AAC5-6264A2C262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293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438B-22A2-4C53-A22B-5F6188F53AE4}" type="datetimeFigureOut">
              <a:rPr lang="fi-FI" smtClean="0"/>
              <a:t>5.1.2015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F944-E7BE-4EBA-AAC5-6264A2C262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008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438B-22A2-4C53-A22B-5F6188F53AE4}" type="datetimeFigureOut">
              <a:rPr lang="fi-FI" smtClean="0"/>
              <a:t>5.1.2015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F944-E7BE-4EBA-AAC5-6264A2C262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082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438B-22A2-4C53-A22B-5F6188F53AE4}" type="datetimeFigureOut">
              <a:rPr lang="fi-FI" smtClean="0"/>
              <a:t>5.1.2015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F944-E7BE-4EBA-AAC5-6264A2C262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93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438B-22A2-4C53-A22B-5F6188F53AE4}" type="datetimeFigureOut">
              <a:rPr lang="fi-FI" smtClean="0"/>
              <a:t>5.1.2015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F944-E7BE-4EBA-AAC5-6264A2C262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373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438B-22A2-4C53-A22B-5F6188F53AE4}" type="datetimeFigureOut">
              <a:rPr lang="fi-FI" smtClean="0"/>
              <a:t>5.1.2015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F944-E7BE-4EBA-AAC5-6264A2C262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55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438B-22A2-4C53-A22B-5F6188F53AE4}" type="datetimeFigureOut">
              <a:rPr lang="fi-FI" smtClean="0"/>
              <a:t>5.1.2015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F944-E7BE-4EBA-AAC5-6264A2C262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35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438B-22A2-4C53-A22B-5F6188F53AE4}" type="datetimeFigureOut">
              <a:rPr lang="fi-FI" smtClean="0"/>
              <a:t>5.1.2015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F944-E7BE-4EBA-AAC5-6264A2C262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502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438B-22A2-4C53-A22B-5F6188F53AE4}" type="datetimeFigureOut">
              <a:rPr lang="fi-FI" smtClean="0"/>
              <a:t>5.1.2015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F944-E7BE-4EBA-AAC5-6264A2C262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752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438B-22A2-4C53-A22B-5F6188F53AE4}" type="datetimeFigureOut">
              <a:rPr lang="fi-FI" smtClean="0"/>
              <a:t>5.1.2015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F944-E7BE-4EBA-AAC5-6264A2C2628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969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riy@ee.oulu.f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Using Quartus and ModelSim </a:t>
            </a:r>
            <a:r>
              <a:rPr lang="fi-FI" smtClean="0"/>
              <a:t>for </a:t>
            </a:r>
            <a:r>
              <a:rPr lang="fi-FI" smtClean="0"/>
              <a:t>FPGA Power Analysis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Jari Ylimäinen</a:t>
            </a:r>
          </a:p>
          <a:p>
            <a:r>
              <a:rPr lang="fi-FI" smtClean="0">
                <a:hlinkClick r:id="rId2"/>
              </a:rPr>
              <a:t>jariy@ee.oulu.fi</a:t>
            </a:r>
            <a:endParaRPr lang="fi-FI" smtClean="0"/>
          </a:p>
          <a:p>
            <a:r>
              <a:rPr lang="fi-FI" smtClean="0"/>
              <a:t>v.1.3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163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Running PowerPlay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Open </a:t>
            </a:r>
            <a:r>
              <a:rPr lang="fi-FI" sz="2400" dirty="0" smtClean="0">
                <a:latin typeface="Consolas" pitchFamily="49" charset="0"/>
                <a:cs typeface="Consolas" pitchFamily="49" charset="0"/>
              </a:rPr>
              <a:t>Processing/PowerPlay Power Analyzer Tool</a:t>
            </a:r>
          </a:p>
          <a:p>
            <a:r>
              <a:rPr lang="fi-FI" dirty="0" smtClean="0"/>
              <a:t>Hit Start</a:t>
            </a:r>
          </a:p>
          <a:p>
            <a:r>
              <a:rPr lang="fi-FI" dirty="0" smtClean="0"/>
              <a:t>After running check from the report summary for confidence. It should </a:t>
            </a:r>
            <a:r>
              <a:rPr lang="fi-FI" smtClean="0"/>
              <a:t>be </a:t>
            </a:r>
            <a:r>
              <a:rPr lang="fi-FI" smtClean="0"/>
              <a:t>”high”.</a:t>
            </a:r>
            <a:endParaRPr lang="fi-FI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221088"/>
            <a:ext cx="5724525" cy="24574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/>
          <p:cNvSpPr/>
          <p:nvPr/>
        </p:nvSpPr>
        <p:spPr>
          <a:xfrm>
            <a:off x="3635896" y="6381328"/>
            <a:ext cx="432048" cy="297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xtBox 4"/>
          <p:cNvSpPr txBox="1"/>
          <p:nvPr/>
        </p:nvSpPr>
        <p:spPr>
          <a:xfrm>
            <a:off x="7524328" y="62686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All done.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546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Viewing Results</a:t>
            </a:r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1340768"/>
            <a:ext cx="8316416" cy="41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Prerequisites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Software</a:t>
            </a:r>
          </a:p>
          <a:p>
            <a:pPr lvl="1"/>
            <a:r>
              <a:rPr lang="fi-FI" dirty="0" smtClean="0"/>
              <a:t>Altera Quartus II</a:t>
            </a:r>
          </a:p>
          <a:p>
            <a:pPr lvl="1"/>
            <a:r>
              <a:rPr lang="fi-FI" smtClean="0"/>
              <a:t>ModelSim </a:t>
            </a:r>
            <a:r>
              <a:rPr lang="fi-FI" smtClean="0"/>
              <a:t>Altera Starter Edition (ASE)</a:t>
            </a:r>
          </a:p>
          <a:p>
            <a:pPr lvl="1"/>
            <a:endParaRPr lang="fi-FI" dirty="0" smtClean="0"/>
          </a:p>
          <a:p>
            <a:r>
              <a:rPr lang="fi-FI" smtClean="0"/>
              <a:t>A </a:t>
            </a:r>
            <a:r>
              <a:rPr lang="fi-FI" dirty="0" smtClean="0"/>
              <a:t>working project in Quartus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89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19561"/>
            <a:ext cx="70961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Setting up simulation (1/3)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 smtClean="0"/>
              <a:t>Go to simulation settings and </a:t>
            </a:r>
            <a:r>
              <a:rPr lang="fi-FI" sz="2800" smtClean="0"/>
              <a:t>set </a:t>
            </a:r>
            <a:r>
              <a:rPr lang="fi-FI" sz="2800" smtClean="0"/>
              <a:t>everything </a:t>
            </a:r>
            <a:r>
              <a:rPr lang="fi-FI" sz="2800" dirty="0" smtClean="0"/>
              <a:t>as below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2000" dirty="0" smtClean="0"/>
              <a:t>(</a:t>
            </a:r>
            <a:r>
              <a:rPr lang="fi-FI" sz="2000" dirty="0" smtClean="0">
                <a:latin typeface="Consolas" pitchFamily="49" charset="0"/>
                <a:cs typeface="Consolas" pitchFamily="49" charset="0"/>
              </a:rPr>
              <a:t>Assignments/Settings/EDA Tool Settigns/Simulation</a:t>
            </a:r>
            <a:r>
              <a:rPr lang="fi-FI" sz="2000" dirty="0" smtClean="0"/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1141809" y="3852370"/>
            <a:ext cx="216024" cy="214469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xtBox 4"/>
          <p:cNvSpPr txBox="1"/>
          <p:nvPr/>
        </p:nvSpPr>
        <p:spPr>
          <a:xfrm>
            <a:off x="89756" y="3481263"/>
            <a:ext cx="844424" cy="3077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Optional</a:t>
            </a:r>
            <a:endParaRPr lang="fi-FI" sz="1400" dirty="0"/>
          </a:p>
        </p:txBody>
      </p:sp>
      <p:cxnSp>
        <p:nvCxnSpPr>
          <p:cNvPr id="7" name="Straight Connector 6"/>
          <p:cNvCxnSpPr>
            <a:endCxn id="4" idx="2"/>
          </p:cNvCxnSpPr>
          <p:nvPr/>
        </p:nvCxnSpPr>
        <p:spPr>
          <a:xfrm>
            <a:off x="934180" y="3792299"/>
            <a:ext cx="207629" cy="16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8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Setting up simulation (2/3)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Click </a:t>
            </a:r>
            <a:r>
              <a:rPr lang="fi-FI" sz="2400" dirty="0" smtClean="0">
                <a:latin typeface="Consolas" pitchFamily="49" charset="0"/>
                <a:cs typeface="Consolas" pitchFamily="49" charset="0"/>
              </a:rPr>
              <a:t>More EDA Netlist Writer Settings...</a:t>
            </a:r>
          </a:p>
          <a:p>
            <a:pPr lvl="1"/>
            <a:r>
              <a:rPr lang="fi-FI" dirty="0"/>
              <a:t>Set </a:t>
            </a:r>
            <a:r>
              <a:rPr lang="fi-FI" sz="2400" dirty="0" smtClean="0">
                <a:latin typeface="Consolas" pitchFamily="49" charset="0"/>
                <a:cs typeface="Consolas" pitchFamily="49" charset="0"/>
              </a:rPr>
              <a:t>Generate third-party EDA tool command script for </a:t>
            </a:r>
            <a:r>
              <a:rPr lang="fi-FI" sz="2400" b="1" dirty="0" smtClean="0">
                <a:latin typeface="Consolas" pitchFamily="49" charset="0"/>
                <a:cs typeface="Consolas" pitchFamily="49" charset="0"/>
              </a:rPr>
              <a:t>gate-level</a:t>
            </a:r>
            <a:r>
              <a:rPr lang="fi-FI" sz="2400" dirty="0" smtClean="0">
                <a:latin typeface="Consolas" pitchFamily="49" charset="0"/>
                <a:cs typeface="Consolas" pitchFamily="49" charset="0"/>
              </a:rPr>
              <a:t> simulation</a:t>
            </a:r>
            <a:br>
              <a:rPr lang="fi-FI" sz="2400" dirty="0" smtClean="0">
                <a:latin typeface="Consolas" pitchFamily="49" charset="0"/>
                <a:cs typeface="Consolas" pitchFamily="49" charset="0"/>
              </a:rPr>
            </a:br>
            <a:r>
              <a:rPr lang="fi-FI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i-FI" sz="2400" dirty="0" smtClean="0">
                <a:latin typeface="Consolas" pitchFamily="49" charset="0"/>
                <a:cs typeface="Consolas" pitchFamily="49" charset="0"/>
              </a:rPr>
            </a:br>
            <a:r>
              <a:rPr lang="fi-FI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i-FI" sz="2400" dirty="0" smtClean="0">
                <a:latin typeface="Consolas" pitchFamily="49" charset="0"/>
                <a:cs typeface="Consolas" pitchFamily="49" charset="0"/>
              </a:rPr>
            </a:br>
            <a:endParaRPr lang="fi-FI" sz="24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fi-FI" dirty="0"/>
              <a:t>Select </a:t>
            </a:r>
            <a:r>
              <a:rPr lang="fi-FI" dirty="0">
                <a:latin typeface="Consolas" pitchFamily="49" charset="0"/>
                <a:cs typeface="Consolas" pitchFamily="49" charset="0"/>
              </a:rPr>
              <a:t>compile test bench </a:t>
            </a:r>
            <a:r>
              <a:rPr lang="fi-FI" dirty="0"/>
              <a:t>from </a:t>
            </a:r>
            <a:r>
              <a:rPr lang="fi-FI" dirty="0">
                <a:latin typeface="Consolas" pitchFamily="49" charset="0"/>
                <a:cs typeface="Consolas" pitchFamily="49" charset="0"/>
              </a:rPr>
              <a:t>NativeLink </a:t>
            </a:r>
            <a:r>
              <a:rPr lang="fi-FI" dirty="0" smtClean="0">
                <a:latin typeface="Consolas" pitchFamily="49" charset="0"/>
                <a:cs typeface="Consolas" pitchFamily="49" charset="0"/>
              </a:rPr>
              <a:t>settings</a:t>
            </a:r>
          </a:p>
          <a:p>
            <a:pPr lvl="2"/>
            <a:r>
              <a:rPr lang="fi-FI" dirty="0" smtClean="0"/>
              <a:t>Add new </a:t>
            </a:r>
            <a:r>
              <a:rPr lang="fi-FI" dirty="0"/>
              <a:t>test bench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140968"/>
            <a:ext cx="6296025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/>
          <p:cNvSpPr/>
          <p:nvPr/>
        </p:nvSpPr>
        <p:spPr>
          <a:xfrm>
            <a:off x="6804248" y="3429000"/>
            <a:ext cx="57606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65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Setting up simulation (3/3)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>
            <a:normAutofit/>
          </a:bodyPr>
          <a:lstStyle/>
          <a:p>
            <a:r>
              <a:rPr lang="fi-FI" dirty="0" smtClean="0"/>
              <a:t>Fill as shown</a:t>
            </a:r>
          </a:p>
          <a:p>
            <a:r>
              <a:rPr lang="fi-FI" sz="2000" dirty="0" smtClean="0"/>
              <a:t>Length of simulation can calculated from TCE simulation cycle count by multiplying it with 20 ns (50MHz)*</a:t>
            </a:r>
          </a:p>
          <a:p>
            <a:r>
              <a:rPr lang="fi-FI" sz="2000" dirty="0" smtClean="0"/>
              <a:t>Add </a:t>
            </a:r>
            <a:r>
              <a:rPr lang="fi-FI" sz="2000" dirty="0" smtClean="0">
                <a:latin typeface="Consolas" pitchFamily="49" charset="0"/>
                <a:cs typeface="Consolas" pitchFamily="49" charset="0"/>
              </a:rPr>
              <a:t>clkgen.vhdl</a:t>
            </a:r>
            <a:r>
              <a:rPr lang="fi-FI" sz="2000" dirty="0" smtClean="0"/>
              <a:t> above </a:t>
            </a:r>
            <a:r>
              <a:rPr lang="fi-FI" sz="2000" dirty="0" smtClean="0">
                <a:latin typeface="Consolas" pitchFamily="49" charset="0"/>
                <a:cs typeface="Consolas" pitchFamily="49" charset="0"/>
              </a:rPr>
              <a:t>testbench.vhdl</a:t>
            </a:r>
          </a:p>
          <a:p>
            <a:r>
              <a:rPr lang="fi-FI" sz="2000" dirty="0" smtClean="0"/>
              <a:t>Disable SignalTap from options window and close it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0756" y="1628800"/>
            <a:ext cx="4303144" cy="44577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395536" y="6309321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*) Clock speed is defined in </a:t>
            </a:r>
            <a:r>
              <a:rPr lang="fi-FI" dirty="0" smtClean="0">
                <a:latin typeface="Consolas" pitchFamily="49" charset="0"/>
                <a:cs typeface="Consolas" pitchFamily="49" charset="0"/>
              </a:rPr>
              <a:t>testbench.vhdl</a:t>
            </a:r>
            <a:r>
              <a:rPr lang="fi-FI" dirty="0" smtClean="0"/>
              <a:t>’s </a:t>
            </a:r>
            <a:r>
              <a:rPr lang="fi-FI" dirty="0" smtClean="0">
                <a:latin typeface="Consolas" pitchFamily="49" charset="0"/>
                <a:cs typeface="Consolas" pitchFamily="49" charset="0"/>
              </a:rPr>
              <a:t>PERIOD</a:t>
            </a:r>
            <a:r>
              <a:rPr lang="fi-FI" dirty="0" smtClean="0"/>
              <a:t> generic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833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Compiling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 smtClean="0"/>
              <a:t>Compile project</a:t>
            </a:r>
          </a:p>
          <a:p>
            <a:pPr lvl="1"/>
            <a:r>
              <a:rPr lang="fi-FI" sz="2400" dirty="0" smtClean="0"/>
              <a:t>If you selected automatic simulation ModelSim should start after compiling. Otherwise click </a:t>
            </a:r>
            <a:r>
              <a:rPr lang="fi-FI" sz="1800" dirty="0" smtClean="0">
                <a:latin typeface="Consolas" pitchFamily="49" charset="0"/>
                <a:cs typeface="Consolas" pitchFamily="49" charset="0"/>
              </a:rPr>
              <a:t>Tools/Run Simulation Tools/Gate-level simulation</a:t>
            </a:r>
          </a:p>
          <a:p>
            <a:pPr lvl="1"/>
            <a:r>
              <a:rPr lang="fi-FI" sz="2400" smtClean="0"/>
              <a:t>ModelSim </a:t>
            </a:r>
            <a:r>
              <a:rPr lang="fi-FI" sz="2400" smtClean="0"/>
              <a:t>can give </a:t>
            </a:r>
            <a:r>
              <a:rPr lang="fi-FI" sz="2400" smtClean="0"/>
              <a:t>you </a:t>
            </a:r>
            <a:r>
              <a:rPr lang="fi-FI" sz="2400" smtClean="0"/>
              <a:t>an error </a:t>
            </a:r>
            <a:r>
              <a:rPr lang="fi-FI" sz="2400" dirty="0" smtClean="0"/>
              <a:t>because the testbench doesn’t match the design</a:t>
            </a:r>
            <a:r>
              <a:rPr lang="fi-FI" sz="2400" smtClean="0"/>
              <a:t>. </a:t>
            </a:r>
            <a:r>
              <a:rPr lang="fi-FI" sz="2400" smtClean="0"/>
              <a:t>In this case open </a:t>
            </a:r>
            <a:r>
              <a:rPr lang="fi-FI" sz="1800" dirty="0" smtClean="0">
                <a:latin typeface="Consolas" pitchFamily="49" charset="0"/>
                <a:cs typeface="Consolas" pitchFamily="49" charset="0"/>
              </a:rPr>
              <a:t>simulation/modelsim/[design].vho </a:t>
            </a:r>
            <a:r>
              <a:rPr lang="fi-FI" sz="2400" dirty="0"/>
              <a:t>Find </a:t>
            </a:r>
            <a:r>
              <a:rPr lang="fi-FI" sz="2400" dirty="0" smtClean="0"/>
              <a:t>your design </a:t>
            </a:r>
            <a:r>
              <a:rPr lang="fi-FI" sz="2400" smtClean="0"/>
              <a:t>entity </a:t>
            </a:r>
            <a:r>
              <a:rPr lang="fi-FI" sz="2400" smtClean="0"/>
              <a:t>declaration</a:t>
            </a:r>
            <a:r>
              <a:rPr lang="fi-FI" sz="2400" dirty="0" smtClean="0"/>
              <a:t>.</a:t>
            </a:r>
          </a:p>
          <a:p>
            <a:pPr lvl="1"/>
            <a:r>
              <a:rPr lang="fi-FI" sz="2400" dirty="0" smtClean="0"/>
              <a:t>Copy port definitions to your</a:t>
            </a:r>
            <a:br>
              <a:rPr lang="fi-FI" sz="2400" dirty="0" smtClean="0"/>
            </a:br>
            <a:r>
              <a:rPr lang="fi-FI" sz="2000" dirty="0" smtClean="0">
                <a:latin typeface="Consolas" pitchFamily="49" charset="0"/>
                <a:cs typeface="Consolas" pitchFamily="49" charset="0"/>
              </a:rPr>
              <a:t>testbench.vhdl</a:t>
            </a:r>
          </a:p>
          <a:p>
            <a:pPr lvl="1"/>
            <a:endParaRPr lang="fi-FI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5157192"/>
            <a:ext cx="3744416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i-FI" sz="1050" dirty="0" smtClean="0">
                <a:latin typeface="Consolas" pitchFamily="49" charset="0"/>
                <a:cs typeface="Consolas" pitchFamily="49" charset="0"/>
              </a:rPr>
              <a:t>ENTITY  fft IS</a:t>
            </a:r>
          </a:p>
          <a:p>
            <a:r>
              <a:rPr lang="fi-FI" sz="1050" dirty="0" smtClean="0">
                <a:latin typeface="Consolas" pitchFamily="49" charset="0"/>
                <a:cs typeface="Consolas" pitchFamily="49" charset="0"/>
              </a:rPr>
              <a:t>    PORT (</a:t>
            </a:r>
          </a:p>
          <a:p>
            <a:r>
              <a:rPr lang="fi-FI" sz="1050" dirty="0" smtClean="0">
                <a:latin typeface="Consolas" pitchFamily="49" charset="0"/>
                <a:cs typeface="Consolas" pitchFamily="49" charset="0"/>
              </a:rPr>
              <a:t>        led : OUT std_logic_vector(7 DOWNTO 0);</a:t>
            </a:r>
          </a:p>
          <a:p>
            <a:r>
              <a:rPr lang="fi-FI" sz="1050" dirty="0" smtClean="0">
                <a:latin typeface="Consolas" pitchFamily="49" charset="0"/>
                <a:cs typeface="Consolas" pitchFamily="49" charset="0"/>
              </a:rPr>
              <a:t>        seq : OUT std_logic_vector(7 DOWNTO 0);</a:t>
            </a:r>
          </a:p>
          <a:p>
            <a:r>
              <a:rPr lang="fi-FI" sz="1050" dirty="0" smtClean="0">
                <a:latin typeface="Consolas" pitchFamily="49" charset="0"/>
                <a:cs typeface="Consolas" pitchFamily="49" charset="0"/>
              </a:rPr>
              <a:t>        clk : IN std_logic;</a:t>
            </a:r>
          </a:p>
          <a:p>
            <a:r>
              <a:rPr lang="fi-FI" sz="1050" dirty="0" smtClean="0">
                <a:latin typeface="Consolas" pitchFamily="49" charset="0"/>
                <a:cs typeface="Consolas" pitchFamily="49" charset="0"/>
              </a:rPr>
              <a:t>        reset_n : IN std_logic</a:t>
            </a:r>
          </a:p>
          <a:p>
            <a:r>
              <a:rPr lang="fi-FI" sz="1050" dirty="0" smtClean="0">
                <a:latin typeface="Consolas" pitchFamily="49" charset="0"/>
                <a:cs typeface="Consolas" pitchFamily="49" charset="0"/>
              </a:rPr>
              <a:t>        );</a:t>
            </a:r>
          </a:p>
          <a:p>
            <a:r>
              <a:rPr lang="fi-FI" sz="1050" dirty="0" smtClean="0">
                <a:latin typeface="Consolas" pitchFamily="49" charset="0"/>
                <a:cs typeface="Consolas" pitchFamily="49" charset="0"/>
              </a:rPr>
              <a:t>END fft;</a:t>
            </a:r>
          </a:p>
        </p:txBody>
      </p:sp>
    </p:spTree>
    <p:extLst>
      <p:ext uri="{BB962C8B-B14F-4D97-AF65-F5344CB8AC3E}">
        <p14:creationId xmlns:p14="http://schemas.microsoft.com/office/powerpoint/2010/main" val="11052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Setting up testbench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197281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i-FI" sz="1800" b="1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fft.vho</a:t>
            </a:r>
            <a:r>
              <a:rPr lang="fi-FI" sz="11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i-FI" sz="1100" dirty="0" smtClean="0">
                <a:latin typeface="Consolas" pitchFamily="49" charset="0"/>
                <a:cs typeface="Consolas" pitchFamily="49" charset="0"/>
              </a:rPr>
            </a:br>
            <a:r>
              <a:rPr lang="fi-FI" sz="1100" dirty="0" smtClean="0">
                <a:latin typeface="Consolas" pitchFamily="49" charset="0"/>
                <a:cs typeface="Consolas" pitchFamily="49" charset="0"/>
              </a:rPr>
              <a:t>ENTITY  </a:t>
            </a:r>
            <a:r>
              <a:rPr lang="fi-FI" sz="1100" b="1" dirty="0" smtClean="0">
                <a:latin typeface="Consolas" pitchFamily="49" charset="0"/>
                <a:cs typeface="Consolas" pitchFamily="49" charset="0"/>
              </a:rPr>
              <a:t>fft</a:t>
            </a:r>
            <a:r>
              <a:rPr lang="fi-FI" sz="1100" dirty="0" smtClean="0">
                <a:latin typeface="Consolas" pitchFamily="49" charset="0"/>
                <a:cs typeface="Consolas" pitchFamily="49" charset="0"/>
              </a:rPr>
              <a:t> IS</a:t>
            </a:r>
          </a:p>
          <a:p>
            <a:pPr marL="0" indent="0">
              <a:buNone/>
            </a:pPr>
            <a:r>
              <a:rPr lang="fi-FI" sz="1100" dirty="0" smtClean="0">
                <a:latin typeface="Consolas" pitchFamily="49" charset="0"/>
                <a:cs typeface="Consolas" pitchFamily="49" charset="0"/>
              </a:rPr>
              <a:t>    PORT (</a:t>
            </a:r>
          </a:p>
          <a:p>
            <a:pPr marL="0" indent="0">
              <a:buNone/>
            </a:pPr>
            <a:r>
              <a:rPr lang="fi-FI" sz="11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fi-FI" sz="1100" b="1" dirty="0" smtClean="0">
                <a:latin typeface="Consolas" pitchFamily="49" charset="0"/>
                <a:cs typeface="Consolas" pitchFamily="49" charset="0"/>
              </a:rPr>
              <a:t>led : OUT std_logic_vector(7 DOWNTO 0);</a:t>
            </a:r>
          </a:p>
          <a:p>
            <a:pPr marL="0" indent="0">
              <a:buNone/>
            </a:pPr>
            <a:r>
              <a:rPr lang="fi-FI" sz="1100" b="1" dirty="0" smtClean="0">
                <a:latin typeface="Consolas" pitchFamily="49" charset="0"/>
                <a:cs typeface="Consolas" pitchFamily="49" charset="0"/>
              </a:rPr>
              <a:t>        seq : OUT std_logic_vector(7 DOWNTO 0);</a:t>
            </a:r>
          </a:p>
          <a:p>
            <a:pPr marL="0" indent="0">
              <a:buNone/>
            </a:pPr>
            <a:r>
              <a:rPr lang="fi-FI" sz="1100" b="1" dirty="0" smtClean="0">
                <a:latin typeface="Consolas" pitchFamily="49" charset="0"/>
                <a:cs typeface="Consolas" pitchFamily="49" charset="0"/>
              </a:rPr>
              <a:t>        clk : IN std_logic;</a:t>
            </a:r>
          </a:p>
          <a:p>
            <a:pPr marL="0" indent="0">
              <a:buNone/>
            </a:pPr>
            <a:r>
              <a:rPr lang="fi-FI" sz="1100" b="1" dirty="0" smtClean="0">
                <a:latin typeface="Consolas" pitchFamily="49" charset="0"/>
                <a:cs typeface="Consolas" pitchFamily="49" charset="0"/>
              </a:rPr>
              <a:t>        reset_n : IN std_logic</a:t>
            </a:r>
          </a:p>
          <a:p>
            <a:pPr marL="0" indent="0">
              <a:buNone/>
            </a:pPr>
            <a:r>
              <a:rPr lang="fi-FI" sz="1100" dirty="0" smtClean="0">
                <a:latin typeface="Consolas" pitchFamily="49" charset="0"/>
                <a:cs typeface="Consolas" pitchFamily="49" charset="0"/>
              </a:rPr>
              <a:t>        );</a:t>
            </a:r>
          </a:p>
          <a:p>
            <a:pPr marL="0" indent="0">
              <a:buNone/>
            </a:pPr>
            <a:r>
              <a:rPr lang="fi-FI" sz="1100" dirty="0" smtClean="0">
                <a:latin typeface="Consolas" pitchFamily="49" charset="0"/>
                <a:cs typeface="Consolas" pitchFamily="49" charset="0"/>
              </a:rPr>
              <a:t>END fft;</a:t>
            </a:r>
          </a:p>
          <a:p>
            <a:endParaRPr lang="fi-FI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1646083"/>
            <a:ext cx="3744416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i-FI" b="1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testbench.vhdl</a:t>
            </a:r>
          </a:p>
          <a:p>
            <a:r>
              <a:rPr lang="fi-FI" sz="1100" dirty="0" smtClean="0">
                <a:latin typeface="Consolas" pitchFamily="49" charset="0"/>
                <a:cs typeface="Consolas" pitchFamily="49" charset="0"/>
              </a:rPr>
              <a:t>component </a:t>
            </a:r>
            <a:r>
              <a:rPr lang="fi-FI" sz="11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fft</a:t>
            </a:r>
          </a:p>
          <a:p>
            <a:r>
              <a:rPr lang="fi-FI" sz="1100" dirty="0" smtClean="0">
                <a:latin typeface="Consolas" pitchFamily="49" charset="0"/>
                <a:cs typeface="Consolas" pitchFamily="49" charset="0"/>
              </a:rPr>
              <a:t>   PORT (</a:t>
            </a:r>
          </a:p>
          <a:p>
            <a:r>
              <a:rPr lang="fi-FI" sz="11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fi-FI" sz="1100" b="1" dirty="0" smtClean="0">
                <a:latin typeface="Consolas" pitchFamily="49" charset="0"/>
                <a:cs typeface="Consolas" pitchFamily="49" charset="0"/>
              </a:rPr>
              <a:t>led : OUT std_logic_vector(7 DOWNTO 0);</a:t>
            </a:r>
          </a:p>
          <a:p>
            <a:r>
              <a:rPr lang="fi-FI" sz="1100" b="1" dirty="0" smtClean="0">
                <a:latin typeface="Consolas" pitchFamily="49" charset="0"/>
                <a:cs typeface="Consolas" pitchFamily="49" charset="0"/>
              </a:rPr>
              <a:t>      seq : OUT std_logic_vector(7 DOWNTO 0);</a:t>
            </a:r>
          </a:p>
          <a:p>
            <a:r>
              <a:rPr lang="fi-FI" sz="1100" b="1" dirty="0" smtClean="0">
                <a:latin typeface="Consolas" pitchFamily="49" charset="0"/>
                <a:cs typeface="Consolas" pitchFamily="49" charset="0"/>
              </a:rPr>
              <a:t>      clk : IN std_logic;</a:t>
            </a:r>
          </a:p>
          <a:p>
            <a:r>
              <a:rPr lang="fi-FI" sz="1100" b="1" dirty="0" smtClean="0">
                <a:latin typeface="Consolas" pitchFamily="49" charset="0"/>
                <a:cs typeface="Consolas" pitchFamily="49" charset="0"/>
              </a:rPr>
              <a:t>      reset_n : IN std_logic</a:t>
            </a:r>
          </a:p>
          <a:p>
            <a:r>
              <a:rPr lang="fi-FI" sz="1100" dirty="0" smtClean="0">
                <a:latin typeface="Consolas" pitchFamily="49" charset="0"/>
                <a:cs typeface="Consolas" pitchFamily="49" charset="0"/>
              </a:rPr>
              <a:t>   );</a:t>
            </a:r>
          </a:p>
          <a:p>
            <a:r>
              <a:rPr lang="fi-FI" sz="1100" dirty="0" smtClean="0">
                <a:latin typeface="Consolas" pitchFamily="49" charset="0"/>
                <a:cs typeface="Consolas" pitchFamily="49" charset="0"/>
              </a:rPr>
              <a:t>END component;</a:t>
            </a:r>
          </a:p>
          <a:p>
            <a:endParaRPr lang="fi-FI" sz="1100" dirty="0">
              <a:latin typeface="Consolas" pitchFamily="49" charset="0"/>
              <a:cs typeface="Consolas" pitchFamily="49" charset="0"/>
            </a:endParaRPr>
          </a:p>
          <a:p>
            <a:r>
              <a:rPr lang="fi-FI" sz="1100" dirty="0" smtClean="0">
                <a:latin typeface="Consolas" pitchFamily="49" charset="0"/>
                <a:cs typeface="Consolas" pitchFamily="49" charset="0"/>
              </a:rPr>
              <a:t>-- ten or so lines below</a:t>
            </a:r>
          </a:p>
          <a:p>
            <a:endParaRPr lang="fi-FI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-- CPU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-- Change the name of your design here</a:t>
            </a:r>
          </a:p>
          <a:p>
            <a:r>
              <a:rPr lang="en-US" sz="1100" smtClean="0">
                <a:latin typeface="Consolas" pitchFamily="49" charset="0"/>
                <a:cs typeface="Consolas" pitchFamily="49" charset="0"/>
              </a:rPr>
              <a:t>power_tb</a:t>
            </a:r>
            <a:r>
              <a:rPr lang="en-US" sz="11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1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fft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port map (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clk =&gt; clk,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reset_n =&gt; rst_x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);</a:t>
            </a:r>
            <a:endParaRPr lang="fi-FI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576" y="3697595"/>
            <a:ext cx="4104456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• While </a:t>
            </a:r>
            <a:r>
              <a:rPr lang="en-US"/>
              <a:t>editing the testbench change also the mapping to point to the name of your design [here, </a:t>
            </a:r>
            <a:r>
              <a:rPr lang="en-US" i="1"/>
              <a:t>fft </a:t>
            </a:r>
            <a:r>
              <a:rPr lang="en-US"/>
              <a:t>is the top-level design module, not the processor!] </a:t>
            </a:r>
          </a:p>
          <a:p>
            <a:r>
              <a:rPr lang="en-US" smtClean="0"/>
              <a:t>• In </a:t>
            </a:r>
            <a:r>
              <a:rPr lang="en-US"/>
              <a:t>ModelSim press the ”up” key and ”enter” to rerun the previous script. Now it should compile and run. </a:t>
            </a:r>
          </a:p>
          <a:p>
            <a:r>
              <a:rPr lang="en-US" smtClean="0"/>
              <a:t>• When </a:t>
            </a:r>
            <a:r>
              <a:rPr lang="en-US"/>
              <a:t>you see the </a:t>
            </a:r>
            <a:r>
              <a:rPr lang="en-US" i="1"/>
              <a:t>vsim </a:t>
            </a:r>
            <a:r>
              <a:rPr lang="en-US"/>
              <a:t>prompt the simulation has finished. Close ModelSim and Quartus will continue.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662736"/>
            <a:ext cx="1685925" cy="10001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ight Arrow 5"/>
          <p:cNvSpPr/>
          <p:nvPr/>
        </p:nvSpPr>
        <p:spPr>
          <a:xfrm>
            <a:off x="4283968" y="2636912"/>
            <a:ext cx="720080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75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Setting up PowerPlay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smtClean="0"/>
              <a:t>After </a:t>
            </a:r>
            <a:r>
              <a:rPr lang="fi-FI" smtClean="0"/>
              <a:t>succesful </a:t>
            </a:r>
            <a:r>
              <a:rPr lang="fi-FI" dirty="0" smtClean="0"/>
              <a:t>compilation and simulation go back </a:t>
            </a:r>
            <a:r>
              <a:rPr lang="fi-FI" smtClean="0"/>
              <a:t>to </a:t>
            </a:r>
            <a:r>
              <a:rPr lang="fi-FI" sz="2400" smtClean="0">
                <a:latin typeface="Consolas" panose="020B0609020204030204" pitchFamily="49" charset="0"/>
                <a:cs typeface="Consolas" panose="020B0609020204030204" pitchFamily="49" charset="0"/>
              </a:rPr>
              <a:t>settings </a:t>
            </a:r>
            <a:r>
              <a:rPr lang="fi-FI" sz="240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i-FI" sz="2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sz="2400" dirty="0" smtClean="0">
                <a:latin typeface="Consolas" pitchFamily="49" charset="0"/>
                <a:cs typeface="Consolas" pitchFamily="49" charset="0"/>
              </a:rPr>
              <a:t>PowerPlay Power Analyzer Settings</a:t>
            </a:r>
          </a:p>
          <a:p>
            <a:r>
              <a:rPr lang="fi-FI" dirty="0" smtClean="0"/>
              <a:t>Check </a:t>
            </a:r>
            <a:r>
              <a:rPr lang="fi-FI" sz="2400" dirty="0" smtClean="0">
                <a:latin typeface="Consolas" pitchFamily="49" charset="0"/>
                <a:cs typeface="Consolas" pitchFamily="49" charset="0"/>
              </a:rPr>
              <a:t>Use input file(s) to initilize toggle rates...</a:t>
            </a:r>
          </a:p>
          <a:p>
            <a:r>
              <a:rPr lang="fi-FI" dirty="0"/>
              <a:t>Add </a:t>
            </a:r>
            <a:r>
              <a:rPr lang="fi-FI" dirty="0" smtClean="0"/>
              <a:t>the </a:t>
            </a:r>
            <a:r>
              <a:rPr lang="fi-FI" sz="2600" dirty="0" smtClean="0">
                <a:latin typeface="Consolas" pitchFamily="49" charset="0"/>
                <a:cs typeface="Consolas" pitchFamily="49" charset="0"/>
              </a:rPr>
              <a:t>[design].vcd </a:t>
            </a:r>
            <a:r>
              <a:rPr lang="fi-FI" dirty="0" smtClean="0"/>
              <a:t>from </a:t>
            </a:r>
            <a:r>
              <a:rPr lang="fi-FI" sz="2600" dirty="0" smtClean="0">
                <a:latin typeface="Consolas" pitchFamily="49" charset="0"/>
                <a:cs typeface="Consolas" pitchFamily="49" charset="0"/>
              </a:rPr>
              <a:t>simulation/modelsim</a:t>
            </a:r>
            <a:r>
              <a:rPr lang="fi-FI" dirty="0" smtClean="0"/>
              <a:t> directory</a:t>
            </a:r>
          </a:p>
          <a:p>
            <a:r>
              <a:rPr lang="fi-FI" dirty="0"/>
              <a:t>Use same entity as in your </a:t>
            </a:r>
            <a:r>
              <a:rPr lang="fi-FI" sz="2600" dirty="0">
                <a:latin typeface="Consolas" pitchFamily="49" charset="0"/>
                <a:cs typeface="Consolas" pitchFamily="49" charset="0"/>
              </a:rPr>
              <a:t>[design].vdo</a:t>
            </a:r>
            <a:endParaRPr lang="fi-FI" dirty="0">
              <a:latin typeface="Consolas" pitchFamily="49" charset="0"/>
              <a:cs typeface="Consolas" pitchFamily="49" charset="0"/>
            </a:endParaRPr>
          </a:p>
          <a:p>
            <a:r>
              <a:rPr lang="fi-FI" dirty="0"/>
              <a:t>Check </a:t>
            </a:r>
            <a:r>
              <a:rPr lang="fi-FI" sz="2600" dirty="0">
                <a:latin typeface="Consolas" pitchFamily="49" charset="0"/>
                <a:cs typeface="Consolas" pitchFamily="49" charset="0"/>
              </a:rPr>
              <a:t>Perform glitch filtering on VCD files</a:t>
            </a:r>
            <a:endParaRPr lang="fi-FI" dirty="0">
              <a:latin typeface="Consolas" pitchFamily="49" charset="0"/>
              <a:cs typeface="Consolas" pitchFamily="49" charset="0"/>
            </a:endParaRPr>
          </a:p>
          <a:p>
            <a:r>
              <a:rPr lang="fi-FI"/>
              <a:t>See </a:t>
            </a:r>
            <a:r>
              <a:rPr lang="fi-FI" smtClean="0"/>
              <a:t>the next </a:t>
            </a:r>
            <a:r>
              <a:rPr lang="fi-FI" dirty="0"/>
              <a:t>slide </a:t>
            </a:r>
            <a:r>
              <a:rPr lang="fi-FI"/>
              <a:t>for </a:t>
            </a:r>
            <a:r>
              <a:rPr lang="fi-FI" smtClean="0"/>
              <a:t>a screenshot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810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929423"/>
            <a:ext cx="6924675" cy="501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987824" y="1772816"/>
            <a:ext cx="216024" cy="214469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250414" y="1136642"/>
            <a:ext cx="844424" cy="3077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Optional</a:t>
            </a:r>
            <a:endParaRPr lang="fi-FI" sz="1400" dirty="0"/>
          </a:p>
        </p:txBody>
      </p:sp>
      <p:cxnSp>
        <p:nvCxnSpPr>
          <p:cNvPr id="7" name="Straight Connector 6"/>
          <p:cNvCxnSpPr>
            <a:stCxn id="6" idx="3"/>
            <a:endCxn id="5" idx="2"/>
          </p:cNvCxnSpPr>
          <p:nvPr/>
        </p:nvCxnSpPr>
        <p:spPr>
          <a:xfrm>
            <a:off x="1094838" y="1290531"/>
            <a:ext cx="1892986" cy="58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450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Using Quartus and ModelSim for FPGA Power Analysis</vt:lpstr>
      <vt:lpstr>Prerequisites</vt:lpstr>
      <vt:lpstr>Setting up simulation (1/3)</vt:lpstr>
      <vt:lpstr>Setting up simulation (2/3)</vt:lpstr>
      <vt:lpstr>Setting up simulation (3/3)</vt:lpstr>
      <vt:lpstr>Compiling</vt:lpstr>
      <vt:lpstr>Setting up testbench</vt:lpstr>
      <vt:lpstr>Setting up PowerPlay</vt:lpstr>
      <vt:lpstr>PowerPoint Presentation</vt:lpstr>
      <vt:lpstr>Running PowerPlay</vt:lpstr>
      <vt:lpstr>Viewing Results</vt:lpstr>
    </vt:vector>
  </TitlesOfParts>
  <Company>University of Oulu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Quartus and ModelSim for power analysis</dc:title>
  <dc:creator>Jari Ylimainen</dc:creator>
  <cp:lastModifiedBy>Jani Boutellier</cp:lastModifiedBy>
  <cp:revision>40</cp:revision>
  <dcterms:created xsi:type="dcterms:W3CDTF">2012-03-02T08:16:40Z</dcterms:created>
  <dcterms:modified xsi:type="dcterms:W3CDTF">2015-01-05T07:42:55Z</dcterms:modified>
</cp:coreProperties>
</file>