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78" r:id="rId5"/>
    <p:sldId id="261" r:id="rId6"/>
    <p:sldId id="276" r:id="rId7"/>
    <p:sldId id="260" r:id="rId8"/>
    <p:sldId id="272" r:id="rId9"/>
    <p:sldId id="274" r:id="rId10"/>
    <p:sldId id="262" r:id="rId11"/>
    <p:sldId id="275" r:id="rId12"/>
    <p:sldId id="263" r:id="rId13"/>
    <p:sldId id="264" r:id="rId14"/>
    <p:sldId id="265" r:id="rId15"/>
    <p:sldId id="277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EC001-9058-45C3-A5D3-E318EA0FBA7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3C495-03AD-42BE-AA45-83CEA2256A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7DB-C048-47BA-91D8-A785A35B9C47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1E0EE-0045-48B5-9915-60FD38A9E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5F21-26C9-4464-8376-D5B134089894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D37F-69FA-4C1D-8B80-07A29F170F00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D29-505E-4D23-A006-9E1C7A4436B2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9EBB-5337-4261-82CA-FF33195B9A3F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799-2191-429A-B535-79F2DBADDEAA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8-99A6-4F1B-AE4E-4558AF9276D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2ED5-8555-4718-9E45-561B8309D2DC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065F-3D2A-4F25-A817-CAACAEAD129B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7FF-C7E2-40D8-BF5E-495582C580CC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5E2-0983-4ED2-BA06-5B13AD9BE995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8D75-983D-4867-BCAC-C359951AAC92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6BB3-B9C8-41E6-A4C5-3A6C55BB9219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81000"/>
            <a:ext cx="7153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solidFill>
                  <a:srgbClr val="002060"/>
                </a:solidFill>
                <a:latin typeface="Times New Roman"/>
              </a:rPr>
              <a:t>6th International Conference on</a:t>
            </a:r>
          </a:p>
          <a:p>
            <a:pPr algn="ctr"/>
            <a:r>
              <a:rPr lang="en-IN" sz="2200" b="1" dirty="0">
                <a:solidFill>
                  <a:srgbClr val="002060"/>
                </a:solidFill>
                <a:latin typeface="Times New Roman"/>
              </a:rPr>
              <a:t>Natural Science and Technology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</a:rPr>
              <a:t>(ICNST 19)</a:t>
            </a:r>
          </a:p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</a:rPr>
              <a:t> 29 – 30 March, 2019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90600" y="2362200"/>
            <a:ext cx="6914891" cy="1406676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Model For Structuring Unstructured Data From Email In The Context Of Big Data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18288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Paper ID # O.ICT.004.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228600" y="184111"/>
            <a:ext cx="8763000" cy="6064289"/>
          </a:xfrm>
          <a:prstGeom prst="rect">
            <a:avLst/>
          </a:prstGeom>
          <a:noFill/>
          <a:ln w="57150" cmpd="thickThin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</p:txBody>
      </p:sp>
      <p:pic>
        <p:nvPicPr>
          <p:cNvPr id="20" name="Picture 19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" y="4038600"/>
            <a:ext cx="723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Presenting By:</a:t>
            </a:r>
          </a:p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Monisha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Chowdhury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 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Afra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Anjum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Anika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Johir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Khan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Babor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Affiliations : Computer Science and Engineering,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Metropolitan University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Bangladesh</a:t>
            </a: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Date: 29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March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Experimental Analysis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4" name="Content Placeholder 13" descr="Slide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1295400"/>
            <a:ext cx="5486400" cy="4114800"/>
          </a:xfrm>
        </p:spPr>
      </p:pic>
      <p:sp>
        <p:nvSpPr>
          <p:cNvPr id="15" name="TextBox 14"/>
          <p:cNvSpPr txBox="1"/>
          <p:nvPr/>
        </p:nvSpPr>
        <p:spPr>
          <a:xfrm>
            <a:off x="3886200" y="571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Fig: Required data separation 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1371600"/>
            <a:ext cx="2590800" cy="43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standard python development environment called </a:t>
            </a:r>
            <a:r>
              <a:rPr lang="en-US" sz="19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JetBrains</a:t>
            </a:r>
            <a:r>
              <a:rPr lang="en-US" sz="19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en-US" sz="19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(2018.3.3)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a maximum of 50 unstructured data (attachment) in per email.</a:t>
            </a:r>
          </a:p>
          <a:p>
            <a:pPr>
              <a:buFont typeface="Arial" pitchFamily="34" charset="0"/>
              <a:buChar char="•"/>
            </a:pPr>
            <a:endParaRPr lang="en-US" sz="19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9" name="Content Placeholder 8" descr="performance_allfin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219200"/>
            <a:ext cx="5613400" cy="4210050"/>
          </a:xfr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1" y="5486400"/>
            <a:ext cx="365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Fig: Output of Separation time</a:t>
            </a:r>
          </a:p>
        </p:txBody>
      </p:sp>
      <p:pic>
        <p:nvPicPr>
          <p:cNvPr id="14" name="Picture 13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/>
          <a:p>
            <a:pPr marL="514350" indent="-514350"/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Separate data from personal Email.</a:t>
            </a:r>
          </a:p>
          <a:p>
            <a:pPr marL="514350" indent="-514350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Size limitation of data.  </a:t>
            </a:r>
          </a:p>
          <a:p>
            <a:pPr marL="514350" indent="-514350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Limitation of proper tool.      </a:t>
            </a: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200400"/>
          </a:xfrm>
        </p:spPr>
        <p:txBody>
          <a:bodyPr>
            <a:normAutofit/>
          </a:bodyPr>
          <a:lstStyle/>
          <a:p>
            <a:pPr marL="514350" indent="-514350"/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Deal with large data size.</a:t>
            </a:r>
          </a:p>
          <a:p>
            <a:pPr marL="514350" indent="-514350"/>
            <a:r>
              <a:rPr lang="en-US" sz="24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a realistic analysis, our proposed system can be implemented for any organization as server-based email service system which can be considered as an extended work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239000" cy="1096962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 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    </a:t>
            </a:r>
            <a:r>
              <a:rPr lang="en-US" dirty="0"/>
              <a:t>    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6482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Bhadani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A.K. and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Jothimani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D., 2016. Big data: challenges, opportunities, and realities. In </a:t>
            </a:r>
            <a:r>
              <a:rPr lang="en-US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Effective Big Data management and opportunities for implementation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(pp. 1-24). IGI Global. 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Chen, M., Mao, S. and Liu, Y., 2014. Big data: A survey. </a:t>
            </a:r>
            <a:r>
              <a:rPr lang="en-US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Mobile networks and applications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(2), pp.171-209.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Marjani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Nasaruddin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F.,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Gani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Karim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Hashem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I.A.T.,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Siddiqa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A. and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Yaqoob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I., 2017. Big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data analytics: architecture, opportunities, and open research challenges. </a:t>
            </a:r>
            <a:r>
              <a:rPr lang="en-US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IEEE Access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pp.5247-5261.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 Tang, J., Li, H., Cao, Y. and Tang, Z., 2005, August. Email data cleaning. In </a:t>
            </a:r>
            <a:r>
              <a:rPr lang="en-US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Proceedings of the eleventh ACM SIGKDD international conference on Knowledge discovery in data mining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(pp. 489-498). ACM.</a:t>
            </a:r>
          </a:p>
          <a:p>
            <a:pPr marL="0" indent="0">
              <a:buNone/>
            </a:pPr>
            <a:endParaRPr lang="en-US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5826" y="95707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239000" cy="1096962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dirty="0"/>
              <a:t>    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5826" y="95707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239000" cy="1096962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dirty="0"/>
              <a:t>    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Questions?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5826" y="95707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Paper Outline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6" y="1371600"/>
            <a:ext cx="8048626" cy="4038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 Methodology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&amp; Discussions 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  </a:t>
            </a:r>
            <a:r>
              <a:rPr lang="en-US" dirty="0">
                <a:solidFill>
                  <a:srgbClr val="002060"/>
                </a:solidFill>
              </a:rPr>
              <a:t>          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039"/>
            <a:ext cx="8229600" cy="677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4953000"/>
          </a:xfrm>
          <a:noFill/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514350" indent="-514350" algn="just"/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Internet of Things(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– A network of embedded devices.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Big Data - An enormous quantity of different types of data.</a:t>
            </a:r>
          </a:p>
          <a:p>
            <a:pPr marL="1314450" lvl="2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Produced by high-performance heterogeneous group of applications.</a:t>
            </a:r>
          </a:p>
          <a:p>
            <a:pPr marL="1314450" lvl="2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Consists of Structured, Semi-structured and Unstructured data.</a:t>
            </a:r>
          </a:p>
          <a:p>
            <a:pPr marL="514350" lvl="2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Structured data has predefined format.</a:t>
            </a:r>
          </a:p>
          <a:p>
            <a:pPr marL="514350" lvl="2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Unstructured data is not in organized form.</a:t>
            </a:r>
          </a:p>
          <a:p>
            <a:pPr marL="514350" lvl="2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Semi-structured data contains characteristics of both structured and unstructured data.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039"/>
            <a:ext cx="8229600" cy="677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4953000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514350" indent="-514350" algn="just"/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14450" lvl="2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Separating structured, Semi-structured and Unstructured data is time consuming.</a:t>
            </a:r>
          </a:p>
          <a:p>
            <a:pPr marL="1314450" lvl="2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80% of data that are generated is unstructured.</a:t>
            </a:r>
          </a:p>
          <a:p>
            <a:pPr marL="1314450" lvl="2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Disadvantage of unstructured data:</a:t>
            </a:r>
          </a:p>
          <a:p>
            <a:pPr marL="1828800" lvl="1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Need more space to store.</a:t>
            </a:r>
          </a:p>
          <a:p>
            <a:pPr marL="1828800" lvl="1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Complex querying.</a:t>
            </a:r>
          </a:p>
          <a:p>
            <a:pPr marL="1828800" lvl="1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Important Information locked up.</a:t>
            </a:r>
          </a:p>
          <a:p>
            <a:pPr marL="1314450" lvl="2" indent="-514350"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visualization and uncovering insight from unstructured data is important to get the most out of the data.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328966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05800" cy="2971800"/>
          </a:xfrm>
        </p:spPr>
        <p:txBody>
          <a:bodyPr>
            <a:normAutofit/>
          </a:bodyPr>
          <a:lstStyle/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9" name="Picture 8" descr="ema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534400" cy="457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3600" y="55626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Fig: Different parts of an Email</a:t>
            </a:r>
          </a:p>
        </p:txBody>
      </p:sp>
      <p:pic>
        <p:nvPicPr>
          <p:cNvPr id="14" name="Picture 13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328966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</a:rPr>
              <a:t>A several work has been done on the text portion of an email.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</a:rPr>
              <a:t>Most of the work mainly focused on text cleaning.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</a:rPr>
              <a:t>Attachment portion has been ignored.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</a:rPr>
              <a:t>No particular model found for structuring the attachment portion of email.</a:t>
            </a: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9248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1336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/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2" indent="0" algn="just"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99DD245-6B41-42EE-8054-5B3E1E4E7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92630"/>
              </p:ext>
            </p:extLst>
          </p:nvPr>
        </p:nvGraphicFramePr>
        <p:xfrm>
          <a:off x="381001" y="914401"/>
          <a:ext cx="8458199" cy="521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877">
                  <a:extLst>
                    <a:ext uri="{9D8B030D-6E8A-4147-A177-3AD203B41FA5}">
                      <a16:colId xmlns:a16="http://schemas.microsoft.com/office/drawing/2014/main" val="3452231897"/>
                    </a:ext>
                  </a:extLst>
                </a:gridCol>
                <a:gridCol w="1721580">
                  <a:extLst>
                    <a:ext uri="{9D8B030D-6E8A-4147-A177-3AD203B41FA5}">
                      <a16:colId xmlns:a16="http://schemas.microsoft.com/office/drawing/2014/main" val="306709766"/>
                    </a:ext>
                  </a:extLst>
                </a:gridCol>
                <a:gridCol w="3042480">
                  <a:extLst>
                    <a:ext uri="{9D8B030D-6E8A-4147-A177-3AD203B41FA5}">
                      <a16:colId xmlns:a16="http://schemas.microsoft.com/office/drawing/2014/main" val="1278024859"/>
                    </a:ext>
                  </a:extLst>
                </a:gridCol>
                <a:gridCol w="2122262">
                  <a:extLst>
                    <a:ext uri="{9D8B030D-6E8A-4147-A177-3AD203B41FA5}">
                      <a16:colId xmlns:a16="http://schemas.microsoft.com/office/drawing/2014/main" val="3752294350"/>
                    </a:ext>
                  </a:extLst>
                </a:gridCol>
              </a:tblGrid>
              <a:tr h="273649">
                <a:tc>
                  <a:txBody>
                    <a:bodyPr/>
                    <a:lstStyle/>
                    <a:p>
                      <a:r>
                        <a:rPr lang="en-US" sz="1400" dirty="0"/>
                        <a:t>     Author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  Paper Title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Contribution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Limitation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54212614"/>
                  </a:ext>
                </a:extLst>
              </a:tr>
              <a:tr h="8599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Abhay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Kumar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Bhadani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Dhanya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Jothimani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 Data: Challenges, Opportunities and Realities[1].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entioned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limitations like scalability and storage issues of analyzing unstructured data.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introduce any specific solution for these limitations. 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4050439"/>
                  </a:ext>
                </a:extLst>
              </a:tr>
              <a:tr h="1104502"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 Chen 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Shiwen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Mao,  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Yunhao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Liu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 Data: A Survey[2].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 some application of big data.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 out some technical changes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traditional data analysis methods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tools for big data analytics.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big data properly was not included in this work.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77061108"/>
                  </a:ext>
                </a:extLst>
              </a:tr>
              <a:tr h="145694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Marjani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M.,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Nasaruddin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F.,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A.,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Karim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A.,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Hashem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I.A.T.,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Siddiqa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A.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Yaqoob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Analytics: Architecture, Opportunities, and Open Research Challenges[3].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Proposed architecture for big data analytics.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 some challenges in privacy, data mining, visualization, and integration.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Found out the synchronization issues in parallel computing.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model for the analyzed issues has been proposed by the author.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7599350"/>
                  </a:ext>
                </a:extLst>
              </a:tr>
              <a:tr h="1257949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Tang, Hang Li,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Yunbo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Cao,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Zhaohui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 Data Cleaning[4].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Focuses mainly on cleaning the text portion of the email.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Used non-text filtering and normalization on the basis of Support Vector Machine (SVM).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Basically, they work on cleaning data and completely ignoring the attachment part which is also a major source of information.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7932460"/>
                  </a:ext>
                </a:extLst>
              </a:tr>
            </a:tbl>
          </a:graphicData>
        </a:graphic>
      </p:graphicFrame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 Methodology</a:t>
            </a:r>
          </a:p>
        </p:txBody>
      </p:sp>
      <p:pic>
        <p:nvPicPr>
          <p:cNvPr id="9" name="Content Placeholder 8" descr="Untitled Diagramflowpap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6364" y="990601"/>
            <a:ext cx="7494753" cy="4724399"/>
          </a:xfr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58674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Fig: Flowchart of Proposed Methodology</a:t>
            </a:r>
          </a:p>
        </p:txBody>
      </p:sp>
      <p:pic>
        <p:nvPicPr>
          <p:cNvPr id="12" name="Picture 11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9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pic>
        <p:nvPicPr>
          <p:cNvPr id="9" name="Content Placeholder 8" descr="Untitled Diagramarchipap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1" y="1219200"/>
            <a:ext cx="5486400" cy="4419600"/>
          </a:xfr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6th International Conference on Natural Science and Technology (ICNST 19)</a:t>
            </a:r>
          </a:p>
          <a:p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57150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Fig: Proposed System Architecture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1295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Consists all kinds of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8400" y="3429000"/>
            <a:ext cx="249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Detect category of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886200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Cluster categorized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4343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Sub-clustered data based on its attribute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5029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Allocate different room for each sub-clustered data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62400" y="1447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 flipV="1">
            <a:off x="5867400" y="3613666"/>
            <a:ext cx="3810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5" idx="1"/>
          </p:cNvCxnSpPr>
          <p:nvPr/>
        </p:nvCxnSpPr>
        <p:spPr>
          <a:xfrm flipV="1">
            <a:off x="5867400" y="4070866"/>
            <a:ext cx="3810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67400" y="45720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67200" y="52578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7400" y="1676401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Contain data that follows protocol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Contain data that poses feature from both types of data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Comprise data that has no internal structure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410200" y="2819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3429000" y="2362200"/>
            <a:ext cx="2362200" cy="304800"/>
          </a:xfrm>
          <a:prstGeom prst="bentConnector3">
            <a:avLst>
              <a:gd name="adj1" fmla="val 112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1752600" y="2057400"/>
            <a:ext cx="4114800" cy="609600"/>
          </a:xfrm>
          <a:prstGeom prst="bentConnector3">
            <a:avLst>
              <a:gd name="adj1" fmla="val 51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77833"/>
            <a:ext cx="457200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9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876</Words>
  <Application>Microsoft Office PowerPoint</Application>
  <PresentationFormat>On-screen Show (4:3)</PresentationFormat>
  <Paragraphs>158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Paper Outline  </vt:lpstr>
      <vt:lpstr>Introduction</vt:lpstr>
      <vt:lpstr>Introduction</vt:lpstr>
      <vt:lpstr>Problem Definition</vt:lpstr>
      <vt:lpstr>Problem Definition</vt:lpstr>
      <vt:lpstr>Related Works</vt:lpstr>
      <vt:lpstr>Proposed  Methodology</vt:lpstr>
      <vt:lpstr>System Architecture</vt:lpstr>
      <vt:lpstr>Experimental Analysis</vt:lpstr>
      <vt:lpstr>Results</vt:lpstr>
      <vt:lpstr>Conclusion</vt:lpstr>
      <vt:lpstr>Future Scope</vt:lpstr>
      <vt:lpstr>References            </vt:lpstr>
      <vt:lpstr>            </vt:lpstr>
      <vt:lpstr>          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Debanjan Konar</dc:creator>
  <cp:lastModifiedBy>8801710131150</cp:lastModifiedBy>
  <cp:revision>150</cp:revision>
  <dcterms:created xsi:type="dcterms:W3CDTF">2015-11-18T04:42:35Z</dcterms:created>
  <dcterms:modified xsi:type="dcterms:W3CDTF">2019-03-28T05:48:23Z</dcterms:modified>
</cp:coreProperties>
</file>