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8"/>
  </p:notesMasterIdLst>
  <p:sldIdLst>
    <p:sldId id="267" r:id="rId2"/>
    <p:sldId id="256" r:id="rId3"/>
    <p:sldId id="257" r:id="rId4"/>
    <p:sldId id="258" r:id="rId5"/>
    <p:sldId id="259" r:id="rId6"/>
    <p:sldId id="268" r:id="rId7"/>
    <p:sldId id="269" r:id="rId8"/>
    <p:sldId id="261" r:id="rId9"/>
    <p:sldId id="260" r:id="rId10"/>
    <p:sldId id="262" r:id="rId11"/>
    <p:sldId id="274" r:id="rId12"/>
    <p:sldId id="270" r:id="rId13"/>
    <p:sldId id="263" r:id="rId14"/>
    <p:sldId id="265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AA6E-FE20-449A-9BB1-237BD948BE2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4F663-3A3A-4BEA-A2A5-C3BB932A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1E0EE-0045-48B5-9915-60FD38A9E7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9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2CDE-3E4A-4906-ABB4-33B4AC41BB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2BEB-1F78-47B9-8AFE-DC8AF6E5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2CDE-3E4A-4906-ABB4-33B4AC41BB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2BEB-1F78-47B9-8AFE-DC8AF6E5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2CDE-3E4A-4906-ABB4-33B4AC41BB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2BEB-1F78-47B9-8AFE-DC8AF6E5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2CDE-3E4A-4906-ABB4-33B4AC41BB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2BEB-1F78-47B9-8AFE-DC8AF6E5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2CDE-3E4A-4906-ABB4-33B4AC41BB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2BEB-1F78-47B9-8AFE-DC8AF6E5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2CDE-3E4A-4906-ABB4-33B4AC41BB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2BEB-1F78-47B9-8AFE-DC8AF6E5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2CDE-3E4A-4906-ABB4-33B4AC41BB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2BEB-1F78-47B9-8AFE-DC8AF6E5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5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2CDE-3E4A-4906-ABB4-33B4AC41BB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2BEB-1F78-47B9-8AFE-DC8AF6E5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0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2CDE-3E4A-4906-ABB4-33B4AC41BB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2BEB-1F78-47B9-8AFE-DC8AF6E5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2CDE-3E4A-4906-ABB4-33B4AC41BB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2BEB-1F78-47B9-8AFE-DC8AF6E5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7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2CDE-3E4A-4906-ABB4-33B4AC41BB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2BEB-1F78-47B9-8AFE-DC8AF6E5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4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2CDE-3E4A-4906-ABB4-33B4AC41BB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72BEB-1F78-47B9-8AFE-DC8AF6E5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3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hibi.nih.gov/health-topics/strok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130" y="764663"/>
            <a:ext cx="71532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Natural Science and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(ICNST)</a:t>
            </a:r>
            <a:endParaRPr lang="en-IN" sz="2400" b="1" dirty="0" smtClean="0">
              <a:solidFill>
                <a:schemeClr val="accent1">
                  <a:lumMod val="50000"/>
                </a:schemeClr>
              </a:solidFill>
              <a:latin typeface="Times New Roman"/>
            </a:endParaRPr>
          </a:p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Times New Roman"/>
              </a:rPr>
              <a:t> 29 – 30 March, 2019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541514" y="2571690"/>
            <a:ext cx="6914891" cy="120910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RISK PREDICTION OF STROKE USING DATA MINING CLASSIFICATION TECHNIQUES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7437" y="2206786"/>
            <a:ext cx="19830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Paper ID: 0.ICT.005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4667" y="5221651"/>
            <a:ext cx="95835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Presenting Author :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Asima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Chowdhury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Affiliations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Computer Science and Engineering,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Metropolitan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Sylhet, Bangladesh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532974" y="3780798"/>
            <a:ext cx="6086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 Name  : 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Rahatara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Ferdousi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		 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Faniqul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Masum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Jubayel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	        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Asima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Chowdhury</a:t>
            </a:r>
          </a:p>
          <a:p>
            <a:pPr algn="ctr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8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05"/>
    </mc:Choice>
    <mc:Fallback>
      <p:transition spd="slow" advTm="4430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013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040131"/>
            <a:ext cx="10515600" cy="4351338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results are retrieved using the data mining tool Weka(3.8) and evaluated with 10-fold Cross validation and Percentage Split method.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table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86754"/>
              </p:ext>
            </p:extLst>
          </p:nvPr>
        </p:nvGraphicFramePr>
        <p:xfrm>
          <a:off x="838200" y="2263138"/>
          <a:ext cx="10180320" cy="3426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0"/>
                <a:gridCol w="3796030"/>
                <a:gridCol w="3393440"/>
              </a:tblGrid>
              <a:tr h="114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Found with 10-fold cross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found with Percentage Split Method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562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79.31%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79.31%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62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82.29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78.16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6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J48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83.91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80.46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6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80.92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77.01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62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81.15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79.31%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8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775"/>
    </mc:Choice>
    <mc:Fallback>
      <p:transition spd="slow" advTm="7377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evaluation metrics using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10-fold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and percentage split (80:20)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808362"/>
              </p:ext>
            </p:extLst>
          </p:nvPr>
        </p:nvGraphicFramePr>
        <p:xfrm>
          <a:off x="617218" y="1690688"/>
          <a:ext cx="10847075" cy="4241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941"/>
                <a:gridCol w="717492"/>
                <a:gridCol w="807177"/>
                <a:gridCol w="807177"/>
                <a:gridCol w="538118"/>
                <a:gridCol w="538118"/>
                <a:gridCol w="717492"/>
                <a:gridCol w="717492"/>
                <a:gridCol w="717492"/>
                <a:gridCol w="717492"/>
                <a:gridCol w="627804"/>
                <a:gridCol w="627804"/>
                <a:gridCol w="717492"/>
                <a:gridCol w="717492"/>
                <a:gridCol w="717492"/>
              </a:tblGrid>
              <a:tr h="442611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</a:t>
                      </a: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 Fold Cross Validation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Split (80:20)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6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LG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J48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LG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J48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5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the instance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433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Correctly Classified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345</a:t>
                      </a:r>
                      <a:endParaRPr lang="en-US" sz="1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6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79.31</a:t>
                      </a:r>
                      <a:endParaRPr lang="en-US" sz="1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78.62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80.92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83.91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76.32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82.29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81.15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79.31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75.86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77.01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80.46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74.71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78.16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79.31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0539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Incorrectly classified instance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8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20.69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21.38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19.08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23.68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18.85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20.689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24.14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22.989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19.54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25.29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21.84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20.69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35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66"/>
    </mc:Choice>
    <mc:Fallback>
      <p:transition spd="slow" advTm="1316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roposed Tool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65" y="1690688"/>
            <a:ext cx="6732270" cy="5086349"/>
          </a:xfrm>
        </p:spPr>
      </p:pic>
    </p:spTree>
    <p:extLst>
      <p:ext uri="{BB962C8B-B14F-4D97-AF65-F5344CB8AC3E}">
        <p14:creationId xmlns:p14="http://schemas.microsoft.com/office/powerpoint/2010/main" val="125784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9"/>
    </mc:Choice>
    <mc:Fallback>
      <p:transition spd="slow" advTm="131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  <a:endParaRPr lang="en-US" sz="6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analysis of the relevant dataset to obtain the prediction method of best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accuracy a reliable prediction tool is required.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a website or mobile apps developed using J48 method for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 			people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considered as the future scope of this work.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egularly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data from the user in the system will enrich the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nalysis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real system performance can also be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9726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7"/>
    </mc:Choice>
    <mc:Fallback>
      <p:transition spd="slow" advTm="87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6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National Heart,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a. B. I.,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Lung, and Blood Institute. [Online]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http://www.nhibi.nih.gov/health-topics/stroke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[Accessed 3 January 2019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a. B. I.,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Lung, and Blood Institute. [Online]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http://www.nhibi.nih.gov/health-topics/stroke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[Accessed 3 January 2019].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[3]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National Heart, L. a. B. I.,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n.d.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National Heart, Lung, and Blood Institute. [Online]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Available at: http://www.nhibi.nih.gov/health-topics/stroke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[Accessed 3 January 2019].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"/>
    </mc:Choice>
    <mc:Fallback>
      <p:transition spd="slow" advTm="33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Query ? </a:t>
            </a:r>
            <a:endParaRPr lang="en-US" sz="8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9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2"/>
    </mc:Choice>
    <mc:Fallback>
      <p:transition spd="slow" advTm="58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7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!</a:t>
            </a:r>
            <a:endParaRPr lang="en-US" sz="7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0" y="2975610"/>
            <a:ext cx="4023360" cy="34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9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6"/>
    </mc:Choice>
    <mc:Fallback>
      <p:transition spd="slow" advTm="62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1130" y="425133"/>
            <a:ext cx="9144000" cy="1597977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Content 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680" y="2023110"/>
            <a:ext cx="9144000" cy="459486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Contribution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 table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of Methodology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 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0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68"/>
    </mc:Choice>
    <mc:Fallback>
      <p:transition spd="slow" advTm="61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6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770" y="1587818"/>
            <a:ext cx="10515600" cy="17840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Stroke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stroke occurs if the flow of oxygen-rich blood to a portion of the brain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]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risk factor of stroke for prediction: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more risk factor a patient has, the more chances to have a stroke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[2]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5770" y="3481885"/>
            <a:ext cx="9988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for risk prediction model:</a:t>
            </a:r>
            <a:b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classification techniques like- NB, SVM, ANN, J48, RF, RT, LG are using 	for reliable risk prediction of disease due to having the capability of finding hidden of 	relevant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5770" y="53999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Risk factor can be controlled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hlinkClick r:id="rId2"/>
              </a:rPr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1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78"/>
    </mc:Choice>
    <mc:Fallback>
      <p:transition spd="slow" advTm="777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sz="6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598124"/>
              </p:ext>
            </p:extLst>
          </p:nvPr>
        </p:nvGraphicFramePr>
        <p:xfrm>
          <a:off x="502920" y="1280160"/>
          <a:ext cx="11292839" cy="49034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6120"/>
                <a:gridCol w="2308860"/>
                <a:gridCol w="1885950"/>
                <a:gridCol w="2163405"/>
                <a:gridCol w="1688504"/>
              </a:tblGrid>
              <a:tr h="844855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Dataset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data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mining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</a:p>
                    <a:p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Obtained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  <a:p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608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STROKE RISK PREDICTION THROUGH NONLINEAR SUPPORT VECTOR CLASSIFICATIONS MODELS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Sabibullah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Mohammaed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Hanifa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Kasmir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Raja S.V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data with 8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Confusion matrix (RBF and polynomial)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98%, 92%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60815">
                <a:tc>
                  <a:txBody>
                    <a:bodyPr/>
                    <a:lstStyle/>
                    <a:p>
                      <a:r>
                        <a:rPr lang="en-GB" sz="1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PREDICTION OF STROKE USING DATA MINING CLASSIFICATION OF STROKE 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Ohoud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Almadami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Riyad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Alshammari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969 data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C4.5, </a:t>
                      </a:r>
                      <a:r>
                        <a:rPr lang="en-US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Jrip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multilayers perceptron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92.60%,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95.25%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9152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OF STROKE RISK BASED ON MORPHOLOGICAL ULTRASOUND IMAGE ANALYSIS WITH CONFORMAL PREDICTION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Antonis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Lambrou</a:t>
                      </a: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Harris Papadopoulos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 features </a:t>
                      </a:r>
                      <a:endParaRPr lang="en-US" sz="15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ANN, NB, SVM, and K-NN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98%</a:t>
                      </a:r>
                      <a:endParaRPr lang="en-US" sz="15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45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MODEL FOR PREDICTING ISCHEMIC STROKE USING DATA MINING ALGORITHMS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Balar</a:t>
                      </a:r>
                      <a:r>
                        <a:rPr lang="en-GB" sz="15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Khalid and </a:t>
                      </a:r>
                      <a:r>
                        <a:rPr lang="en-GB" sz="15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Naji</a:t>
                      </a:r>
                      <a:r>
                        <a:rPr lang="en-GB" sz="15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5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Abdelwahab</a:t>
                      </a:r>
                      <a:r>
                        <a:rPr lang="en-GB" sz="15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  data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C4.5 DT algorithm and Logistic regression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77.58% 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5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83.03% </a:t>
                      </a:r>
                      <a:endParaRPr lang="en-US" sz="15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65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31"/>
    </mc:Choice>
    <mc:Fallback>
      <p:transition spd="slow" advTm="673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012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Contribution </a:t>
            </a:r>
            <a:endParaRPr lang="en-US" sz="6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60120"/>
            <a:ext cx="10515600" cy="566927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dataset of risk factors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most popular risk prediction data mining algorithm for the dataset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best algorithm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 end-user tool (website)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people with the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feature developed with the best algorithm.</a:t>
            </a:r>
          </a:p>
        </p:txBody>
      </p:sp>
    </p:spTree>
    <p:extLst>
      <p:ext uri="{BB962C8B-B14F-4D97-AF65-F5344CB8AC3E}">
        <p14:creationId xmlns:p14="http://schemas.microsoft.com/office/powerpoint/2010/main" val="68254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"/>
    </mc:Choice>
    <mc:Fallback>
      <p:transition spd="slow" advTm="39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51317"/>
            <a:ext cx="10515600" cy="931664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 table 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5555" y="880111"/>
            <a:ext cx="5585460" cy="5246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attribute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9605" y="2366010"/>
            <a:ext cx="5566410" cy="452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39572"/>
              </p:ext>
            </p:extLst>
          </p:nvPr>
        </p:nvGraphicFramePr>
        <p:xfrm>
          <a:off x="746760" y="2808470"/>
          <a:ext cx="4777740" cy="978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580"/>
                <a:gridCol w="1592580"/>
                <a:gridCol w="1592580"/>
              </a:tblGrid>
              <a:tr h="410337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Number of Attributes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Number of Instances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3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Report based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560070" y="2116955"/>
            <a:ext cx="5354955" cy="194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GB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training dataset</a:t>
            </a:r>
            <a:endParaRPr lang="en-US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96713"/>
              </p:ext>
            </p:extLst>
          </p:nvPr>
        </p:nvGraphicFramePr>
        <p:xfrm>
          <a:off x="6345555" y="1383725"/>
          <a:ext cx="5429250" cy="5154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395"/>
                <a:gridCol w="3030855"/>
              </a:tblGrid>
              <a:tr h="3151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4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1.25-34, 2.35-44, 3.45-54,4.55-65,5.65&lt;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1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Male 2. Female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3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Systolic BP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1.120&gt;, 2.120-139, 3. 140-160, 4.160&lt;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1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Diastolic BP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1.80</a:t>
                      </a:r>
                      <a:r>
                        <a:rPr lang="en-GB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2.80-95, 3.95&lt;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1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No, 2. Yes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Ischemic Heart Disease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No, 2. Yes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6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Family History of stroke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No, 2. Yes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1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Alcoholism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No, 2. Yes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Physically Active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No, 2. Yes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8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Smoking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No, 2. Yes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81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 and depression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No, 2. Yes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4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Saturated Fat↑ ()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No, 2. Yes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1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Fibre↓ ()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No, 2. Yes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3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Chronic Kidney Disease (CKD)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No, 2. Yes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6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Attribute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Stroke, 2. Non-stroke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95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"/>
    </mc:Choice>
    <mc:Fallback>
      <p:transition spd="slow" advTm="32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6179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of Methodology 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70" y="1551304"/>
            <a:ext cx="3051810" cy="4563746"/>
          </a:xfrm>
        </p:spPr>
      </p:pic>
      <p:sp>
        <p:nvSpPr>
          <p:cNvPr id="3" name="Rectangle 2"/>
          <p:cNvSpPr/>
          <p:nvPr/>
        </p:nvSpPr>
        <p:spPr>
          <a:xfrm>
            <a:off x="4540472" y="6260068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Fig.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chart of Methodology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7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"/>
    </mc:Choice>
    <mc:Fallback>
      <p:transition spd="slow" advTm="25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Methodology</a:t>
            </a:r>
            <a:endParaRPr lang="en-US" sz="35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25624"/>
            <a:ext cx="11849100" cy="47809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 this section we gave a description about our methodology. </a:t>
            </a:r>
          </a:p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: Risk factor test dataset.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 Predicted risk level, suggestions and tips.</a:t>
            </a:r>
          </a:p>
          <a:p>
            <a:pPr marL="0" indent="0">
              <a:buNone/>
            </a:pPr>
            <a:r>
              <a:rPr lang="en-US" dirty="0"/>
              <a:t>Let,</a:t>
            </a:r>
          </a:p>
          <a:p>
            <a:pPr marL="0" indent="0">
              <a:buNone/>
            </a:pPr>
            <a:r>
              <a:rPr lang="en-US" dirty="0" err="1"/>
              <a:t>Risk_algorithm</a:t>
            </a:r>
            <a:r>
              <a:rPr lang="en-US" dirty="0"/>
              <a:t>, A;</a:t>
            </a:r>
          </a:p>
          <a:p>
            <a:pPr marL="0" indent="0">
              <a:buNone/>
            </a:pPr>
            <a:r>
              <a:rPr lang="en-US" dirty="0" err="1"/>
              <a:t>Performance_accuracy</a:t>
            </a:r>
            <a:r>
              <a:rPr lang="en-US" dirty="0"/>
              <a:t>, </a:t>
            </a:r>
            <a:r>
              <a:rPr lang="en-US" dirty="0" err="1"/>
              <a:t>Acc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Now, 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train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- </a:t>
            </a:r>
            <a:r>
              <a:rPr lang="en-US" dirty="0" err="1"/>
              <a:t>T</a:t>
            </a:r>
            <a:r>
              <a:rPr lang="en-US" baseline="-25000" dirty="0" err="1"/>
              <a:t>φ</a:t>
            </a:r>
            <a:r>
              <a:rPr lang="en-US" dirty="0"/>
              <a:t>                                                                (1)</a:t>
            </a:r>
          </a:p>
          <a:p>
            <a:pPr marL="0" indent="0">
              <a:buNone/>
            </a:pPr>
            <a:r>
              <a:rPr lang="en-US" dirty="0"/>
              <a:t>Where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err="1" smtClean="0"/>
              <a:t>T</a:t>
            </a:r>
            <a:r>
              <a:rPr lang="en-US" baseline="-25000" dirty="0" err="1" smtClean="0"/>
              <a:t>train</a:t>
            </a:r>
            <a:r>
              <a:rPr lang="en-US" baseline="-25000" dirty="0" smtClean="0"/>
              <a:t> </a:t>
            </a:r>
            <a:r>
              <a:rPr lang="en-US" dirty="0"/>
              <a:t>represents train data,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represents the total number of instances and T </a:t>
            </a:r>
            <a:r>
              <a:rPr lang="en-US" baseline="-25000" dirty="0"/>
              <a:t>φ</a:t>
            </a:r>
            <a:r>
              <a:rPr lang="en-US" dirty="0"/>
              <a:t> represents missing tuple. </a:t>
            </a:r>
          </a:p>
          <a:p>
            <a:pPr marL="0" indent="0">
              <a:buNone/>
            </a:pPr>
            <a:r>
              <a:rPr lang="en-US" dirty="0" err="1"/>
              <a:t>Acc</a:t>
            </a:r>
            <a:r>
              <a:rPr lang="en-US" dirty="0"/>
              <a:t> = A (</a:t>
            </a:r>
            <a:r>
              <a:rPr lang="en-US" dirty="0" err="1"/>
              <a:t>T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test</a:t>
            </a:r>
            <a:r>
              <a:rPr lang="en-US" dirty="0"/>
              <a:t>, R</a:t>
            </a:r>
            <a:r>
              <a:rPr lang="en-US" baseline="-25000" dirty="0"/>
              <a:t>n</a:t>
            </a:r>
            <a:r>
              <a:rPr lang="en-US" dirty="0"/>
              <a:t>)                                                (2)</a:t>
            </a:r>
          </a:p>
          <a:p>
            <a:pPr marL="0" indent="0">
              <a:buNone/>
            </a:pPr>
            <a:r>
              <a:rPr lang="en-US" dirty="0"/>
              <a:t>Where, </a:t>
            </a:r>
            <a:r>
              <a:rPr lang="en-US" dirty="0" err="1"/>
              <a:t>T</a:t>
            </a:r>
            <a:r>
              <a:rPr lang="en-US" baseline="-25000" dirty="0" err="1"/>
              <a:t>test</a:t>
            </a:r>
            <a:r>
              <a:rPr lang="en-US" baseline="-25000" dirty="0"/>
              <a:t> </a:t>
            </a:r>
            <a:r>
              <a:rPr lang="en-US" dirty="0"/>
              <a:t>represents test data and R</a:t>
            </a:r>
            <a:r>
              <a:rPr lang="en-US" baseline="-25000" dirty="0"/>
              <a:t>n</a:t>
            </a:r>
            <a:r>
              <a:rPr lang="en-US" dirty="0"/>
              <a:t> represents the total number of risk factors.</a:t>
            </a:r>
          </a:p>
          <a:p>
            <a:pPr marL="0" indent="0">
              <a:buNone/>
            </a:pPr>
            <a:r>
              <a:rPr lang="en-US" dirty="0" err="1"/>
              <a:t>best_accuracy</a:t>
            </a:r>
            <a:r>
              <a:rPr lang="en-US" dirty="0"/>
              <a:t> = max (</a:t>
            </a:r>
            <a:r>
              <a:rPr lang="en-US" dirty="0" err="1"/>
              <a:t>Acc</a:t>
            </a:r>
            <a:r>
              <a:rPr lang="en-US" baseline="-25000" dirty="0" err="1"/>
              <a:t>i</a:t>
            </a:r>
            <a:r>
              <a:rPr lang="en-US" dirty="0"/>
              <a:t>)                                           (3)</a:t>
            </a:r>
          </a:p>
          <a:p>
            <a:pPr marL="0" indent="0">
              <a:buNone/>
            </a:pPr>
            <a:r>
              <a:rPr lang="en-US" dirty="0"/>
              <a:t>Here, </a:t>
            </a:r>
            <a:r>
              <a:rPr lang="en-US" dirty="0" err="1"/>
              <a:t>i</a:t>
            </a:r>
            <a:r>
              <a:rPr lang="en-US" dirty="0"/>
              <a:t> is the number of algorithms used for prediction and simulation process.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5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"/>
    </mc:Choice>
    <mc:Fallback>
      <p:transition spd="slow" advTm="32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8007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6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1303020"/>
            <a:ext cx="4171949" cy="4873943"/>
          </a:xfrm>
        </p:spPr>
      </p:pic>
      <p:sp>
        <p:nvSpPr>
          <p:cNvPr id="3" name="Rectangle 2"/>
          <p:cNvSpPr/>
          <p:nvPr/>
        </p:nvSpPr>
        <p:spPr>
          <a:xfrm>
            <a:off x="4500698" y="6300907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Fig.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Proposed System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3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5"/>
    </mc:Choice>
    <mc:Fallback>
      <p:transition spd="slow" advTm="43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910</Words>
  <Application>Microsoft Office PowerPoint</Application>
  <PresentationFormat>Widescreen</PresentationFormat>
  <Paragraphs>303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Tahoma</vt:lpstr>
      <vt:lpstr>Times New Roman</vt:lpstr>
      <vt:lpstr>Wingdings</vt:lpstr>
      <vt:lpstr>Office Theme</vt:lpstr>
      <vt:lpstr>PowerPoint Presentation</vt:lpstr>
      <vt:lpstr>Paper Content </vt:lpstr>
      <vt:lpstr>Introduction</vt:lpstr>
      <vt:lpstr>Related work</vt:lpstr>
      <vt:lpstr>Objectives &amp; Contribution </vt:lpstr>
      <vt:lpstr>Dataset details table </vt:lpstr>
      <vt:lpstr>Flow chart of Methodology </vt:lpstr>
      <vt:lpstr>Mathematical Representation of Methodology</vt:lpstr>
      <vt:lpstr>System Architecture</vt:lpstr>
      <vt:lpstr>Result</vt:lpstr>
      <vt:lpstr>Comparison of evaluation metrics using 10-fold cross-validation and percentage split (80:20)  </vt:lpstr>
      <vt:lpstr>Proposed Tool</vt:lpstr>
      <vt:lpstr>Conclusion &amp; Future Scope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Content</dc:title>
  <dc:creator>Masum Jubayel</dc:creator>
  <cp:lastModifiedBy>Masum Jubayel</cp:lastModifiedBy>
  <cp:revision>66</cp:revision>
  <dcterms:created xsi:type="dcterms:W3CDTF">2019-03-24T06:53:51Z</dcterms:created>
  <dcterms:modified xsi:type="dcterms:W3CDTF">2019-03-29T03:26:03Z</dcterms:modified>
</cp:coreProperties>
</file>