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58" r:id="rId2"/>
  </p:sldMasterIdLst>
  <p:notesMasterIdLst>
    <p:notesMasterId r:id="rId14"/>
  </p:notesMasterIdLst>
  <p:sldIdLst>
    <p:sldId id="260" r:id="rId3"/>
    <p:sldId id="259" r:id="rId4"/>
    <p:sldId id="258" r:id="rId5"/>
    <p:sldId id="267" r:id="rId6"/>
    <p:sldId id="268" r:id="rId7"/>
    <p:sldId id="261" r:id="rId8"/>
    <p:sldId id="263" r:id="rId9"/>
    <p:sldId id="262" r:id="rId10"/>
    <p:sldId id="266" r:id="rId11"/>
    <p:sldId id="264" r:id="rId12"/>
    <p:sldId id="265"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F657EE-F660-C1CB-8CF1-962871BA5AFF}" v="1109" dt="2021-05-30T20:42:02.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45" d="100"/>
          <a:sy n="45" d="100"/>
        </p:scale>
        <p:origin x="19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48E51-C73D-4785-B5D9-7C26CF2B3F5A}" type="datetimeFigureOut">
              <a:rPr lang="en-GB"/>
              <a:t>31/05/2021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2AD98-40FF-43B5-B6E8-54CADC13D378}" type="slidenum">
              <a:rPr lang="en-GB"/>
              <a:t>‹#›</a:t>
            </a:fld>
            <a:endParaRPr lang="en-GB"/>
          </a:p>
        </p:txBody>
      </p:sp>
    </p:spTree>
    <p:extLst>
      <p:ext uri="{BB962C8B-B14F-4D97-AF65-F5344CB8AC3E}">
        <p14:creationId xmlns:p14="http://schemas.microsoft.com/office/powerpoint/2010/main" val="4039911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440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514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082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96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22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883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629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439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86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31/05/2021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31/05/2021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31/05/2021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900">
                <a:solidFill>
                  <a:schemeClr val="accent5"/>
                </a:solidFill>
              </a:defRPr>
            </a:lvl1pPr>
            <a:lvl2pPr lvl="1" rtl="0">
              <a:spcBef>
                <a:spcPts val="0"/>
              </a:spcBef>
              <a:spcAft>
                <a:spcPts val="0"/>
              </a:spcAft>
              <a:buClr>
                <a:schemeClr val="accent5"/>
              </a:buClr>
              <a:buSzPts val="4400"/>
              <a:buNone/>
              <a:defRPr sz="5900">
                <a:solidFill>
                  <a:schemeClr val="accent5"/>
                </a:solidFill>
              </a:defRPr>
            </a:lvl2pPr>
            <a:lvl3pPr lvl="2" rtl="0">
              <a:spcBef>
                <a:spcPts val="0"/>
              </a:spcBef>
              <a:spcAft>
                <a:spcPts val="0"/>
              </a:spcAft>
              <a:buClr>
                <a:schemeClr val="accent5"/>
              </a:buClr>
              <a:buSzPts val="4400"/>
              <a:buNone/>
              <a:defRPr sz="5900">
                <a:solidFill>
                  <a:schemeClr val="accent5"/>
                </a:solidFill>
              </a:defRPr>
            </a:lvl3pPr>
            <a:lvl4pPr lvl="3" rtl="0">
              <a:spcBef>
                <a:spcPts val="0"/>
              </a:spcBef>
              <a:spcAft>
                <a:spcPts val="0"/>
              </a:spcAft>
              <a:buClr>
                <a:schemeClr val="accent5"/>
              </a:buClr>
              <a:buSzPts val="4400"/>
              <a:buNone/>
              <a:defRPr sz="5900">
                <a:solidFill>
                  <a:schemeClr val="accent5"/>
                </a:solidFill>
              </a:defRPr>
            </a:lvl4pPr>
            <a:lvl5pPr lvl="4" rtl="0">
              <a:spcBef>
                <a:spcPts val="0"/>
              </a:spcBef>
              <a:spcAft>
                <a:spcPts val="0"/>
              </a:spcAft>
              <a:buClr>
                <a:schemeClr val="accent5"/>
              </a:buClr>
              <a:buSzPts val="4400"/>
              <a:buNone/>
              <a:defRPr sz="5900">
                <a:solidFill>
                  <a:schemeClr val="accent5"/>
                </a:solidFill>
              </a:defRPr>
            </a:lvl5pPr>
            <a:lvl6pPr lvl="5" rtl="0">
              <a:spcBef>
                <a:spcPts val="0"/>
              </a:spcBef>
              <a:spcAft>
                <a:spcPts val="0"/>
              </a:spcAft>
              <a:buClr>
                <a:schemeClr val="accent5"/>
              </a:buClr>
              <a:buSzPts val="4400"/>
              <a:buNone/>
              <a:defRPr sz="5900">
                <a:solidFill>
                  <a:schemeClr val="accent5"/>
                </a:solidFill>
              </a:defRPr>
            </a:lvl6pPr>
            <a:lvl7pPr lvl="6" rtl="0">
              <a:spcBef>
                <a:spcPts val="0"/>
              </a:spcBef>
              <a:spcAft>
                <a:spcPts val="0"/>
              </a:spcAft>
              <a:buClr>
                <a:schemeClr val="accent5"/>
              </a:buClr>
              <a:buSzPts val="4400"/>
              <a:buNone/>
              <a:defRPr sz="5900">
                <a:solidFill>
                  <a:schemeClr val="accent5"/>
                </a:solidFill>
              </a:defRPr>
            </a:lvl7pPr>
            <a:lvl8pPr lvl="7" rtl="0">
              <a:spcBef>
                <a:spcPts val="0"/>
              </a:spcBef>
              <a:spcAft>
                <a:spcPts val="0"/>
              </a:spcAft>
              <a:buClr>
                <a:schemeClr val="accent5"/>
              </a:buClr>
              <a:buSzPts val="4400"/>
              <a:buNone/>
              <a:defRPr sz="5900">
                <a:solidFill>
                  <a:schemeClr val="accent5"/>
                </a:solidFill>
              </a:defRPr>
            </a:lvl8pPr>
            <a:lvl9pPr lvl="8" rtl="0">
              <a:spcBef>
                <a:spcPts val="0"/>
              </a:spcBef>
              <a:spcAft>
                <a:spcPts val="0"/>
              </a:spcAft>
              <a:buClr>
                <a:schemeClr val="accent5"/>
              </a:buClr>
              <a:buSzPts val="4400"/>
              <a:buNone/>
              <a:defRPr sz="5900">
                <a:solidFill>
                  <a:schemeClr val="accent5"/>
                </a:solidFill>
              </a:defRPr>
            </a:lvl9pPr>
          </a:lstStyle>
          <a:p>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endParaRP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endParaRP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700"/>
            </a:lvl1pPr>
            <a:lvl2pPr marL="1219170" lvl="1" indent="-474121" rtl="0">
              <a:spcBef>
                <a:spcPts val="1067"/>
              </a:spcBef>
              <a:spcAft>
                <a:spcPts val="0"/>
              </a:spcAft>
              <a:buSzPts val="2000"/>
              <a:buChar char="○"/>
              <a:defRPr sz="2700"/>
            </a:lvl2pPr>
            <a:lvl3pPr marL="1828754" lvl="2" indent="-474121" rtl="0">
              <a:spcBef>
                <a:spcPts val="1067"/>
              </a:spcBef>
              <a:spcAft>
                <a:spcPts val="0"/>
              </a:spcAft>
              <a:buSzPts val="2000"/>
              <a:buChar char="■"/>
              <a:defRPr sz="2700"/>
            </a:lvl3pPr>
            <a:lvl4pPr marL="2438339" lvl="3" indent="-474121" rtl="0">
              <a:spcBef>
                <a:spcPts val="1067"/>
              </a:spcBef>
              <a:spcAft>
                <a:spcPts val="0"/>
              </a:spcAft>
              <a:buSzPts val="2000"/>
              <a:buChar char="●"/>
              <a:defRPr sz="2700"/>
            </a:lvl4pPr>
            <a:lvl5pPr marL="3047924" lvl="4" indent="-474121" rtl="0">
              <a:spcBef>
                <a:spcPts val="1067"/>
              </a:spcBef>
              <a:spcAft>
                <a:spcPts val="0"/>
              </a:spcAft>
              <a:buSzPts val="2000"/>
              <a:buChar char="○"/>
              <a:defRPr sz="2700"/>
            </a:lvl5pPr>
            <a:lvl6pPr marL="3657509" lvl="5" indent="-474121" rtl="0">
              <a:spcBef>
                <a:spcPts val="1067"/>
              </a:spcBef>
              <a:spcAft>
                <a:spcPts val="0"/>
              </a:spcAft>
              <a:buSzPts val="2000"/>
              <a:buChar char="■"/>
              <a:defRPr sz="2700"/>
            </a:lvl6pPr>
            <a:lvl7pPr marL="4267093" lvl="6" indent="-474121" rtl="0">
              <a:spcBef>
                <a:spcPts val="1067"/>
              </a:spcBef>
              <a:spcAft>
                <a:spcPts val="0"/>
              </a:spcAft>
              <a:buSzPts val="2000"/>
              <a:buChar char="●"/>
              <a:defRPr sz="2700"/>
            </a:lvl7pPr>
            <a:lvl8pPr marL="4876678" lvl="7" indent="-474121" rtl="0">
              <a:spcBef>
                <a:spcPts val="1067"/>
              </a:spcBef>
              <a:spcAft>
                <a:spcPts val="0"/>
              </a:spcAft>
              <a:buSzPts val="2000"/>
              <a:buChar char="○"/>
              <a:defRPr sz="2700"/>
            </a:lvl8pPr>
            <a:lvl9pPr marL="5486263" lvl="8" indent="-474121" rtl="0">
              <a:spcBef>
                <a:spcPts val="1067"/>
              </a:spcBef>
              <a:spcAft>
                <a:spcPts val="1067"/>
              </a:spcAft>
              <a:buSzPts val="2000"/>
              <a:buChar char="■"/>
              <a:defRPr sz="2700"/>
            </a:lvl9pPr>
          </a:lstStyle>
          <a:p>
            <a:endParaRP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700"/>
            </a:lvl1pPr>
            <a:lvl2pPr marL="1219170" lvl="1" indent="-474121" rtl="0">
              <a:spcBef>
                <a:spcPts val="1067"/>
              </a:spcBef>
              <a:spcAft>
                <a:spcPts val="0"/>
              </a:spcAft>
              <a:buSzPts val="2000"/>
              <a:buChar char="○"/>
              <a:defRPr sz="2700"/>
            </a:lvl2pPr>
            <a:lvl3pPr marL="1828754" lvl="2" indent="-474121" rtl="0">
              <a:spcBef>
                <a:spcPts val="1067"/>
              </a:spcBef>
              <a:spcAft>
                <a:spcPts val="0"/>
              </a:spcAft>
              <a:buSzPts val="2000"/>
              <a:buChar char="■"/>
              <a:defRPr sz="2700"/>
            </a:lvl3pPr>
            <a:lvl4pPr marL="2438339" lvl="3" indent="-474121" rtl="0">
              <a:spcBef>
                <a:spcPts val="1067"/>
              </a:spcBef>
              <a:spcAft>
                <a:spcPts val="0"/>
              </a:spcAft>
              <a:buSzPts val="2000"/>
              <a:buChar char="●"/>
              <a:defRPr sz="2700"/>
            </a:lvl4pPr>
            <a:lvl5pPr marL="3047924" lvl="4" indent="-474121" rtl="0">
              <a:spcBef>
                <a:spcPts val="1067"/>
              </a:spcBef>
              <a:spcAft>
                <a:spcPts val="0"/>
              </a:spcAft>
              <a:buSzPts val="2000"/>
              <a:buChar char="○"/>
              <a:defRPr sz="2700"/>
            </a:lvl5pPr>
            <a:lvl6pPr marL="3657509" lvl="5" indent="-474121" rtl="0">
              <a:spcBef>
                <a:spcPts val="1067"/>
              </a:spcBef>
              <a:spcAft>
                <a:spcPts val="0"/>
              </a:spcAft>
              <a:buSzPts val="2000"/>
              <a:buChar char="■"/>
              <a:defRPr sz="2700"/>
            </a:lvl6pPr>
            <a:lvl7pPr marL="4267093" lvl="6" indent="-474121" rtl="0">
              <a:spcBef>
                <a:spcPts val="1067"/>
              </a:spcBef>
              <a:spcAft>
                <a:spcPts val="0"/>
              </a:spcAft>
              <a:buSzPts val="2000"/>
              <a:buChar char="●"/>
              <a:defRPr sz="2700"/>
            </a:lvl7pPr>
            <a:lvl8pPr marL="4876678" lvl="7" indent="-474121" rtl="0">
              <a:spcBef>
                <a:spcPts val="1067"/>
              </a:spcBef>
              <a:spcAft>
                <a:spcPts val="0"/>
              </a:spcAft>
              <a:buSzPts val="2000"/>
              <a:buChar char="○"/>
              <a:defRPr sz="2700"/>
            </a:lvl8pPr>
            <a:lvl9pPr marL="5486263" lvl="8" indent="-474121" rtl="0">
              <a:spcBef>
                <a:spcPts val="1067"/>
              </a:spcBef>
              <a:spcAft>
                <a:spcPts val="1067"/>
              </a:spcAft>
              <a:buSzPts val="2000"/>
              <a:buChar char="■"/>
              <a:defRPr sz="2700"/>
            </a:lvl9pPr>
          </a:lstStyle>
          <a:p>
            <a:endParaRP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endParaRP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endParaRP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endParaRP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00"/>
            </a:lvl1pPr>
          </a:lstStyle>
          <a:p>
            <a:endParaRP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31/05/2021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 Light background" type="blank">
  <p:cSld name="BLANK">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 Dark background">
  <p:cSld name="BLANK_1">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31/05/2021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31/05/2021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31/05/2021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31/05/2021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31/05/2021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31/05/2021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31/05/2021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31/05/2021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00" b="1">
                <a:solidFill>
                  <a:schemeClr val="dk2"/>
                </a:solidFill>
                <a:latin typeface="Red Hat Display"/>
                <a:ea typeface="Red Hat Display"/>
                <a:cs typeface="Red Hat Display"/>
                <a:sym typeface="Red Hat Display"/>
              </a:defRPr>
            </a:lvl1pPr>
            <a:lvl2pPr lvl="1" algn="ctr" rtl="0">
              <a:buNone/>
              <a:defRPr sz="1700" b="1">
                <a:solidFill>
                  <a:schemeClr val="dk2"/>
                </a:solidFill>
                <a:latin typeface="Red Hat Display"/>
                <a:ea typeface="Red Hat Display"/>
                <a:cs typeface="Red Hat Display"/>
                <a:sym typeface="Red Hat Display"/>
              </a:defRPr>
            </a:lvl2pPr>
            <a:lvl3pPr lvl="2" algn="ctr" rtl="0">
              <a:buNone/>
              <a:defRPr sz="1700" b="1">
                <a:solidFill>
                  <a:schemeClr val="dk2"/>
                </a:solidFill>
                <a:latin typeface="Red Hat Display"/>
                <a:ea typeface="Red Hat Display"/>
                <a:cs typeface="Red Hat Display"/>
                <a:sym typeface="Red Hat Display"/>
              </a:defRPr>
            </a:lvl3pPr>
            <a:lvl4pPr lvl="3" algn="ctr" rtl="0">
              <a:buNone/>
              <a:defRPr sz="1700" b="1">
                <a:solidFill>
                  <a:schemeClr val="dk2"/>
                </a:solidFill>
                <a:latin typeface="Red Hat Display"/>
                <a:ea typeface="Red Hat Display"/>
                <a:cs typeface="Red Hat Display"/>
                <a:sym typeface="Red Hat Display"/>
              </a:defRPr>
            </a:lvl4pPr>
            <a:lvl5pPr lvl="4" algn="ctr" rtl="0">
              <a:buNone/>
              <a:defRPr sz="1700" b="1">
                <a:solidFill>
                  <a:schemeClr val="dk2"/>
                </a:solidFill>
                <a:latin typeface="Red Hat Display"/>
                <a:ea typeface="Red Hat Display"/>
                <a:cs typeface="Red Hat Display"/>
                <a:sym typeface="Red Hat Display"/>
              </a:defRPr>
            </a:lvl5pPr>
            <a:lvl6pPr lvl="5" algn="ctr" rtl="0">
              <a:buNone/>
              <a:defRPr sz="1700" b="1">
                <a:solidFill>
                  <a:schemeClr val="dk2"/>
                </a:solidFill>
                <a:latin typeface="Red Hat Display"/>
                <a:ea typeface="Red Hat Display"/>
                <a:cs typeface="Red Hat Display"/>
                <a:sym typeface="Red Hat Display"/>
              </a:defRPr>
            </a:lvl6pPr>
            <a:lvl7pPr lvl="6" algn="ctr" rtl="0">
              <a:buNone/>
              <a:defRPr sz="1700" b="1">
                <a:solidFill>
                  <a:schemeClr val="dk2"/>
                </a:solidFill>
                <a:latin typeface="Red Hat Display"/>
                <a:ea typeface="Red Hat Display"/>
                <a:cs typeface="Red Hat Display"/>
                <a:sym typeface="Red Hat Display"/>
              </a:defRPr>
            </a:lvl7pPr>
            <a:lvl8pPr lvl="7" algn="ctr" rtl="0">
              <a:buNone/>
              <a:defRPr sz="1700" b="1">
                <a:solidFill>
                  <a:schemeClr val="dk2"/>
                </a:solidFill>
                <a:latin typeface="Red Hat Display"/>
                <a:ea typeface="Red Hat Display"/>
                <a:cs typeface="Red Hat Display"/>
                <a:sym typeface="Red Hat Display"/>
              </a:defRPr>
            </a:lvl8pPr>
            <a:lvl9pPr lvl="8" algn="ctr" rtl="0">
              <a:buNone/>
              <a:defRPr sz="17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5438105" y="2014133"/>
            <a:ext cx="5569728" cy="2829600"/>
          </a:xfrm>
          <a:prstGeom prst="rect">
            <a:avLst/>
          </a:prstGeom>
        </p:spPr>
        <p:txBody>
          <a:bodyPr spcFirstLastPara="1" wrap="square" lIns="0" tIns="0" rIns="0" bIns="0" anchor="ctr" anchorCtr="0">
            <a:noAutofit/>
          </a:bodyPr>
          <a:lstStyle/>
          <a:p>
            <a:r>
              <a:rPr lang="en" dirty="0"/>
              <a:t>CSE 306 </a:t>
            </a:r>
            <a:r>
              <a:rPr lang="en" dirty="0">
                <a:solidFill>
                  <a:schemeClr val="accent1"/>
                </a:solidFill>
              </a:rPr>
              <a:t>Project Idea </a:t>
            </a:r>
            <a:r>
              <a:rPr lang="en" dirty="0">
                <a:solidFill>
                  <a:srgbClr val="FFFFFF"/>
                </a:solidFill>
              </a:rPr>
              <a:t>Presentation</a:t>
            </a:r>
            <a:endParaRPr lang="en-US" dirty="0" err="1">
              <a:solidFill>
                <a:srgbClr val="FFFFFF"/>
              </a:solidFill>
            </a:endParaRPr>
          </a:p>
        </p:txBody>
      </p:sp>
      <p:pic>
        <p:nvPicPr>
          <p:cNvPr id="5" name="Picture 5" descr="Logo&#10;&#10;Description automatically generated">
            <a:extLst>
              <a:ext uri="{FF2B5EF4-FFF2-40B4-BE49-F238E27FC236}">
                <a16:creationId xmlns:a16="http://schemas.microsoft.com/office/drawing/2014/main" id="{42449175-C498-49F1-88BA-8A4EA8501454}"/>
              </a:ext>
            </a:extLst>
          </p:cNvPr>
          <p:cNvPicPr>
            <a:picLocks noChangeAspect="1"/>
          </p:cNvPicPr>
          <p:nvPr/>
        </p:nvPicPr>
        <p:blipFill>
          <a:blip r:embed="rId3"/>
          <a:stretch>
            <a:fillRect/>
          </a:stretch>
        </p:blipFill>
        <p:spPr>
          <a:xfrm>
            <a:off x="644105" y="1718637"/>
            <a:ext cx="3657600" cy="3506993"/>
          </a:xfrm>
          <a:prstGeom prst="rect">
            <a:avLst/>
          </a:prstGeom>
        </p:spPr>
      </p:pic>
    </p:spTree>
    <p:extLst>
      <p:ext uri="{BB962C8B-B14F-4D97-AF65-F5344CB8AC3E}">
        <p14:creationId xmlns:p14="http://schemas.microsoft.com/office/powerpoint/2010/main" val="252828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a:t>Project Objective</a:t>
            </a:r>
            <a:endParaRPr/>
          </a:p>
        </p:txBody>
      </p:sp>
      <p:sp>
        <p:nvSpPr>
          <p:cNvPr id="466" name="Google Shape;466;p36"/>
          <p:cNvSpPr txBox="1">
            <a:spLocks noGrp="1"/>
          </p:cNvSpPr>
          <p:nvPr>
            <p:ph type="body" idx="1"/>
          </p:nvPr>
        </p:nvSpPr>
        <p:spPr>
          <a:xfrm>
            <a:off x="1291992" y="1713419"/>
            <a:ext cx="9610000" cy="4050611"/>
          </a:xfrm>
          <a:prstGeom prst="rect">
            <a:avLst/>
          </a:prstGeom>
        </p:spPr>
        <p:txBody>
          <a:bodyPr spcFirstLastPara="1" wrap="square" lIns="0" tIns="0" rIns="0" bIns="0" anchor="t" anchorCtr="0">
            <a:noAutofit/>
          </a:bodyPr>
          <a:lstStyle/>
          <a:p>
            <a:pPr marL="0" indent="0">
              <a:buNone/>
            </a:pPr>
            <a:endParaRPr lang="en"/>
          </a:p>
          <a:p>
            <a:pPr marL="608965" indent="-456565">
              <a:lnSpc>
                <a:spcPct val="114999"/>
              </a:lnSpc>
              <a:buSzPts val="1800"/>
            </a:pPr>
            <a:r>
              <a:rPr lang="en" dirty="0"/>
              <a:t>To create a simple and affordable solution of maintaining social distance in this pandemic situation</a:t>
            </a:r>
          </a:p>
          <a:p>
            <a:pPr marL="0" indent="0">
              <a:spcBef>
                <a:spcPts val="1067"/>
              </a:spcBef>
              <a:spcAft>
                <a:spcPts val="1067"/>
              </a:spcAft>
              <a:buNone/>
            </a:pPr>
            <a:endParaRPr lang="en"/>
          </a:p>
        </p:txBody>
      </p:sp>
      <p:sp>
        <p:nvSpPr>
          <p:cNvPr id="468" name="Google Shape;468;p3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10</a:t>
            </a:fld>
            <a:endParaRPr/>
          </a:p>
        </p:txBody>
      </p:sp>
      <p:grpSp>
        <p:nvGrpSpPr>
          <p:cNvPr id="469" name="Google Shape;469;p36"/>
          <p:cNvGrpSpPr/>
          <p:nvPr/>
        </p:nvGrpSpPr>
        <p:grpSpPr>
          <a:xfrm>
            <a:off x="804397" y="1254928"/>
            <a:ext cx="314727" cy="314744"/>
            <a:chOff x="893105" y="967789"/>
            <a:chExt cx="280839" cy="280854"/>
          </a:xfrm>
        </p:grpSpPr>
        <p:sp>
          <p:nvSpPr>
            <p:cNvPr id="470" name="Google Shape;470;p36"/>
            <p:cNvSpPr/>
            <p:nvPr/>
          </p:nvSpPr>
          <p:spPr>
            <a:xfrm>
              <a:off x="1077055" y="967789"/>
              <a:ext cx="96889" cy="96904"/>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1" name="Google Shape;471;p36"/>
            <p:cNvSpPr/>
            <p:nvPr/>
          </p:nvSpPr>
          <p:spPr>
            <a:xfrm>
              <a:off x="955088" y="1047409"/>
              <a:ext cx="168641" cy="168684"/>
            </a:xfrm>
            <a:custGeom>
              <a:avLst/>
              <a:gdLst/>
              <a:ahLst/>
              <a:cxnLst/>
              <a:rect l="l" t="t" r="r" b="b"/>
              <a:pathLst>
                <a:path w="10473" h="10474" fill="none" extrusionOk="0">
                  <a:moveTo>
                    <a:pt x="10473" y="1"/>
                  </a:moveTo>
                  <a:lnTo>
                    <a:pt x="0" y="104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2" name="Google Shape;472;p36"/>
            <p:cNvSpPr/>
            <p:nvPr/>
          </p:nvSpPr>
          <p:spPr>
            <a:xfrm>
              <a:off x="893105" y="998388"/>
              <a:ext cx="250233" cy="250256"/>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3" name="Google Shape;473;p36"/>
            <p:cNvSpPr/>
            <p:nvPr/>
          </p:nvSpPr>
          <p:spPr>
            <a:xfrm>
              <a:off x="925667" y="1017987"/>
              <a:ext cx="168641" cy="168684"/>
            </a:xfrm>
            <a:custGeom>
              <a:avLst/>
              <a:gdLst/>
              <a:ahLst/>
              <a:cxnLst/>
              <a:rect l="l" t="t" r="r" b="b"/>
              <a:pathLst>
                <a:path w="10473" h="10474" fill="none" extrusionOk="0">
                  <a:moveTo>
                    <a:pt x="0" y="10474"/>
                  </a:moveTo>
                  <a:lnTo>
                    <a:pt x="10473"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4" name="Google Shape;474;p36"/>
            <p:cNvSpPr/>
            <p:nvPr/>
          </p:nvSpPr>
          <p:spPr>
            <a:xfrm>
              <a:off x="900175" y="1212930"/>
              <a:ext cx="28646" cy="28651"/>
            </a:xfrm>
            <a:custGeom>
              <a:avLst/>
              <a:gdLst/>
              <a:ahLst/>
              <a:cxnLst/>
              <a:rect l="l" t="t" r="r" b="b"/>
              <a:pathLst>
                <a:path w="1779" h="1779" fill="none" extrusionOk="0">
                  <a:moveTo>
                    <a:pt x="1778" y="1778"/>
                  </a:moveTo>
                  <a:lnTo>
                    <a:pt x="0"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5" name="Google Shape;475;p36"/>
            <p:cNvSpPr/>
            <p:nvPr/>
          </p:nvSpPr>
          <p:spPr>
            <a:xfrm>
              <a:off x="906439" y="1169787"/>
              <a:ext cx="65521" cy="65515"/>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grpSp>
    </p:spTree>
    <p:extLst>
      <p:ext uri="{BB962C8B-B14F-4D97-AF65-F5344CB8AC3E}">
        <p14:creationId xmlns:p14="http://schemas.microsoft.com/office/powerpoint/2010/main" val="75695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6">
                                            <p:txEl>
                                              <p:pRg st="1" end="1"/>
                                            </p:txEl>
                                          </p:spTgt>
                                        </p:tgtEl>
                                        <p:attrNameLst>
                                          <p:attrName>style.visibility</p:attrName>
                                        </p:attrNameLst>
                                      </p:cBhvr>
                                      <p:to>
                                        <p:strVal val="visible"/>
                                      </p:to>
                                    </p:set>
                                    <p:animEffect transition="in" filter="fade">
                                      <p:cBhvr>
                                        <p:cTn id="7" dur="500"/>
                                        <p:tgtEl>
                                          <p:spTgt spid="4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a:t>Project Description</a:t>
            </a:r>
            <a:endParaRPr dirty="0"/>
          </a:p>
        </p:txBody>
      </p:sp>
      <p:sp>
        <p:nvSpPr>
          <p:cNvPr id="466" name="Google Shape;466;p36"/>
          <p:cNvSpPr txBox="1">
            <a:spLocks noGrp="1"/>
          </p:cNvSpPr>
          <p:nvPr>
            <p:ph type="body" idx="1"/>
          </p:nvPr>
        </p:nvSpPr>
        <p:spPr>
          <a:xfrm>
            <a:off x="1291992" y="1713419"/>
            <a:ext cx="9610000" cy="4050611"/>
          </a:xfrm>
          <a:prstGeom prst="rect">
            <a:avLst/>
          </a:prstGeom>
        </p:spPr>
        <p:txBody>
          <a:bodyPr spcFirstLastPara="1" wrap="square" lIns="0" tIns="0" rIns="0" bIns="0" anchor="t" anchorCtr="0">
            <a:noAutofit/>
          </a:bodyPr>
          <a:lstStyle/>
          <a:p>
            <a:pPr marL="0" indent="0">
              <a:buNone/>
            </a:pPr>
            <a:endParaRPr lang="en"/>
          </a:p>
          <a:p>
            <a:pPr marL="0" indent="0">
              <a:lnSpc>
                <a:spcPct val="114999"/>
              </a:lnSpc>
              <a:buNone/>
            </a:pPr>
            <a:endParaRPr lang="en" dirty="0"/>
          </a:p>
          <a:p>
            <a:pPr marL="608965" indent="-456565">
              <a:lnSpc>
                <a:spcPct val="114999"/>
              </a:lnSpc>
              <a:buSzPts val="1800"/>
            </a:pPr>
            <a:r>
              <a:rPr lang="en" dirty="0"/>
              <a:t>We will create an </a:t>
            </a:r>
            <a:r>
              <a:rPr lang="en" dirty="0" err="1"/>
              <a:t>arduino</a:t>
            </a:r>
            <a:r>
              <a:rPr lang="en" dirty="0"/>
              <a:t> based  project which will help it's user to maintain social distance from all direction around him. To do that, we have decided to place the sensors inside a cap. When any stranger will come close to the user, a buzzer will alert the user. For simplicity, we will use ultrasonic distance sensor to keep maintain the safe distance.</a:t>
            </a:r>
          </a:p>
          <a:p>
            <a:pPr marL="0" indent="0">
              <a:spcBef>
                <a:spcPts val="1067"/>
              </a:spcBef>
              <a:spcAft>
                <a:spcPts val="1067"/>
              </a:spcAft>
              <a:buNone/>
            </a:pPr>
            <a:endParaRPr lang="en">
              <a:solidFill>
                <a:srgbClr val="24283B"/>
              </a:solidFill>
            </a:endParaRPr>
          </a:p>
        </p:txBody>
      </p:sp>
      <p:sp>
        <p:nvSpPr>
          <p:cNvPr id="468" name="Google Shape;468;p3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11</a:t>
            </a:fld>
            <a:endParaRPr/>
          </a:p>
        </p:txBody>
      </p:sp>
      <p:grpSp>
        <p:nvGrpSpPr>
          <p:cNvPr id="469" name="Google Shape;469;p36"/>
          <p:cNvGrpSpPr/>
          <p:nvPr/>
        </p:nvGrpSpPr>
        <p:grpSpPr>
          <a:xfrm>
            <a:off x="804397" y="1254928"/>
            <a:ext cx="314727" cy="314744"/>
            <a:chOff x="893105" y="967789"/>
            <a:chExt cx="280839" cy="280854"/>
          </a:xfrm>
        </p:grpSpPr>
        <p:sp>
          <p:nvSpPr>
            <p:cNvPr id="470" name="Google Shape;470;p36"/>
            <p:cNvSpPr/>
            <p:nvPr/>
          </p:nvSpPr>
          <p:spPr>
            <a:xfrm>
              <a:off x="1077055" y="967789"/>
              <a:ext cx="96889" cy="96904"/>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1" name="Google Shape;471;p36"/>
            <p:cNvSpPr/>
            <p:nvPr/>
          </p:nvSpPr>
          <p:spPr>
            <a:xfrm>
              <a:off x="955088" y="1047409"/>
              <a:ext cx="168641" cy="168684"/>
            </a:xfrm>
            <a:custGeom>
              <a:avLst/>
              <a:gdLst/>
              <a:ahLst/>
              <a:cxnLst/>
              <a:rect l="l" t="t" r="r" b="b"/>
              <a:pathLst>
                <a:path w="10473" h="10474" fill="none" extrusionOk="0">
                  <a:moveTo>
                    <a:pt x="10473" y="1"/>
                  </a:moveTo>
                  <a:lnTo>
                    <a:pt x="0" y="104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2" name="Google Shape;472;p36"/>
            <p:cNvSpPr/>
            <p:nvPr/>
          </p:nvSpPr>
          <p:spPr>
            <a:xfrm>
              <a:off x="893105" y="998388"/>
              <a:ext cx="250233" cy="250256"/>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3" name="Google Shape;473;p36"/>
            <p:cNvSpPr/>
            <p:nvPr/>
          </p:nvSpPr>
          <p:spPr>
            <a:xfrm>
              <a:off x="925667" y="1017987"/>
              <a:ext cx="168641" cy="168684"/>
            </a:xfrm>
            <a:custGeom>
              <a:avLst/>
              <a:gdLst/>
              <a:ahLst/>
              <a:cxnLst/>
              <a:rect l="l" t="t" r="r" b="b"/>
              <a:pathLst>
                <a:path w="10473" h="10474" fill="none" extrusionOk="0">
                  <a:moveTo>
                    <a:pt x="0" y="10474"/>
                  </a:moveTo>
                  <a:lnTo>
                    <a:pt x="10473"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4" name="Google Shape;474;p36"/>
            <p:cNvSpPr/>
            <p:nvPr/>
          </p:nvSpPr>
          <p:spPr>
            <a:xfrm>
              <a:off x="900175" y="1212930"/>
              <a:ext cx="28646" cy="28651"/>
            </a:xfrm>
            <a:custGeom>
              <a:avLst/>
              <a:gdLst/>
              <a:ahLst/>
              <a:cxnLst/>
              <a:rect l="l" t="t" r="r" b="b"/>
              <a:pathLst>
                <a:path w="1779" h="1779" fill="none" extrusionOk="0">
                  <a:moveTo>
                    <a:pt x="1778" y="1778"/>
                  </a:moveTo>
                  <a:lnTo>
                    <a:pt x="0"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5" name="Google Shape;475;p36"/>
            <p:cNvSpPr/>
            <p:nvPr/>
          </p:nvSpPr>
          <p:spPr>
            <a:xfrm>
              <a:off x="906439" y="1169787"/>
              <a:ext cx="65521" cy="65515"/>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grpSp>
    </p:spTree>
    <p:extLst>
      <p:ext uri="{BB962C8B-B14F-4D97-AF65-F5344CB8AC3E}">
        <p14:creationId xmlns:p14="http://schemas.microsoft.com/office/powerpoint/2010/main" val="330455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a:t>Group Members</a:t>
            </a:r>
          </a:p>
        </p:txBody>
      </p:sp>
      <p:sp>
        <p:nvSpPr>
          <p:cNvPr id="668" name="Google Shape;668;p4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2</a:t>
            </a:fld>
            <a:endParaRPr/>
          </a:p>
        </p:txBody>
      </p:sp>
      <p:sp>
        <p:nvSpPr>
          <p:cNvPr id="670" name="Google Shape;670;p44"/>
          <p:cNvSpPr txBox="1"/>
          <p:nvPr/>
        </p:nvSpPr>
        <p:spPr>
          <a:xfrm>
            <a:off x="1255390" y="4456733"/>
            <a:ext cx="2241501" cy="949200"/>
          </a:xfrm>
          <a:prstGeom prst="rect">
            <a:avLst/>
          </a:prstGeom>
          <a:noFill/>
          <a:ln>
            <a:noFill/>
          </a:ln>
        </p:spPr>
        <p:txBody>
          <a:bodyPr spcFirstLastPara="1" wrap="square" lIns="0" tIns="0" rIns="0" bIns="0" anchor="t" anchorCtr="0">
            <a:noAutofit/>
          </a:bodyPr>
          <a:lstStyle/>
          <a:p>
            <a:pPr algn="ctr"/>
            <a:r>
              <a:rPr lang="en" dirty="0">
                <a:cs typeface="Arial"/>
              </a:rPr>
              <a:t>Abdullah Al Mahmud</a:t>
            </a:r>
            <a:endParaRPr lang="en" dirty="0"/>
          </a:p>
          <a:p>
            <a:pPr algn="ctr"/>
            <a:r>
              <a:rPr lang="en" dirty="0">
                <a:ea typeface="Red Hat Text"/>
              </a:rPr>
              <a:t>ID: 201814101</a:t>
            </a:r>
            <a:endParaRPr lang="en" dirty="0">
              <a:ea typeface="Red Hat Text"/>
              <a:cs typeface="Arial"/>
            </a:endParaRPr>
          </a:p>
          <a:p>
            <a:pPr algn="ctr"/>
            <a:r>
              <a:rPr lang="en" dirty="0">
                <a:ea typeface="Red Hat Text"/>
              </a:rPr>
              <a:t>Student of MIST</a:t>
            </a:r>
            <a:endParaRPr lang="en" dirty="0">
              <a:latin typeface="Red Hat Text"/>
              <a:ea typeface="Red Hat Text"/>
              <a:cs typeface="Red Hat Text"/>
            </a:endParaRPr>
          </a:p>
          <a:p>
            <a:pPr algn="ctr">
              <a:spcBef>
                <a:spcPts val="533"/>
              </a:spcBef>
              <a:spcAft>
                <a:spcPts val="533"/>
              </a:spcAft>
            </a:pPr>
            <a:endParaRPr>
              <a:latin typeface="Red Hat Text"/>
              <a:ea typeface="Red Hat Text"/>
              <a:cs typeface="Red Hat Text"/>
              <a:sym typeface="Red Hat Text"/>
            </a:endParaRPr>
          </a:p>
        </p:txBody>
      </p:sp>
      <p:sp>
        <p:nvSpPr>
          <p:cNvPr id="672" name="Google Shape;672;p44"/>
          <p:cNvSpPr txBox="1"/>
          <p:nvPr/>
        </p:nvSpPr>
        <p:spPr>
          <a:xfrm>
            <a:off x="4849976" y="4456733"/>
            <a:ext cx="2068973" cy="949200"/>
          </a:xfrm>
          <a:prstGeom prst="rect">
            <a:avLst/>
          </a:prstGeom>
          <a:noFill/>
          <a:ln>
            <a:noFill/>
          </a:ln>
        </p:spPr>
        <p:txBody>
          <a:bodyPr spcFirstLastPara="1" wrap="square" lIns="0" tIns="0" rIns="0" bIns="0" anchor="t" anchorCtr="0">
            <a:noAutofit/>
          </a:bodyPr>
          <a:lstStyle/>
          <a:p>
            <a:pPr algn="ctr"/>
            <a:r>
              <a:rPr lang="en" dirty="0">
                <a:latin typeface="Red Hat Text"/>
                <a:ea typeface="Red Hat Text"/>
                <a:cs typeface="Red Hat Text"/>
              </a:rPr>
              <a:t>Abdullah Al Masum</a:t>
            </a:r>
            <a:br>
              <a:rPr lang="en" dirty="0">
                <a:latin typeface="Red Hat Text"/>
                <a:ea typeface="Red Hat Text"/>
                <a:cs typeface="Red Hat Text"/>
              </a:rPr>
            </a:br>
            <a:r>
              <a:rPr lang="en" dirty="0">
                <a:latin typeface="Red Hat Text"/>
                <a:ea typeface="Red Hat Text"/>
                <a:cs typeface="Red Hat Text"/>
              </a:rPr>
              <a:t>ID: 201914044</a:t>
            </a:r>
            <a:endParaRPr lang="en" dirty="0">
              <a:solidFill>
                <a:srgbClr val="80828B"/>
              </a:solidFill>
              <a:latin typeface="Red Hat Text"/>
              <a:ea typeface="Red Hat Text"/>
              <a:cs typeface="Red Hat Text"/>
            </a:endParaRPr>
          </a:p>
          <a:p>
            <a:pPr algn="ctr"/>
            <a:r>
              <a:rPr lang="en" dirty="0">
                <a:latin typeface="Red Hat Text"/>
                <a:ea typeface="Red Hat Text"/>
                <a:cs typeface="Red Hat Text"/>
              </a:rPr>
              <a:t>Student of MIST</a:t>
            </a:r>
          </a:p>
          <a:p>
            <a:pPr algn="ctr">
              <a:spcBef>
                <a:spcPts val="533"/>
              </a:spcBef>
              <a:spcAft>
                <a:spcPts val="533"/>
              </a:spcAft>
            </a:pPr>
            <a:endParaRPr lang="en" dirty="0">
              <a:latin typeface="Red Hat Text"/>
              <a:ea typeface="Red Hat Text"/>
              <a:cs typeface="Red Hat Text"/>
            </a:endParaRPr>
          </a:p>
        </p:txBody>
      </p:sp>
      <p:pic>
        <p:nvPicPr>
          <p:cNvPr id="673" name="Google Shape;673;p44" descr="Icon&#10;&#10;Description automatically generated"/>
          <p:cNvPicPr preferRelativeResize="0"/>
          <p:nvPr/>
        </p:nvPicPr>
        <p:blipFill rotWithShape="1">
          <a:blip r:embed="rId3"/>
          <a:srcRect/>
          <a:stretch/>
        </p:blipFill>
        <p:spPr>
          <a:xfrm>
            <a:off x="8265535" y="2191108"/>
            <a:ext cx="1925200" cy="1925200"/>
          </a:xfrm>
          <a:prstGeom prst="ellipse">
            <a:avLst/>
          </a:prstGeom>
          <a:noFill/>
          <a:ln>
            <a:noFill/>
          </a:ln>
        </p:spPr>
      </p:pic>
      <p:sp>
        <p:nvSpPr>
          <p:cNvPr id="674" name="Google Shape;674;p44"/>
          <p:cNvSpPr txBox="1"/>
          <p:nvPr/>
        </p:nvSpPr>
        <p:spPr>
          <a:xfrm>
            <a:off x="8444559" y="4413601"/>
            <a:ext cx="1925200" cy="949200"/>
          </a:xfrm>
          <a:prstGeom prst="rect">
            <a:avLst/>
          </a:prstGeom>
          <a:noFill/>
          <a:ln>
            <a:noFill/>
          </a:ln>
        </p:spPr>
        <p:txBody>
          <a:bodyPr spcFirstLastPara="1" wrap="square" lIns="0" tIns="0" rIns="0" bIns="0" anchor="t" anchorCtr="0">
            <a:noAutofit/>
          </a:bodyPr>
          <a:lstStyle/>
          <a:p>
            <a:pPr algn="ctr"/>
            <a:r>
              <a:rPr lang="en" dirty="0" err="1">
                <a:solidFill>
                  <a:schemeClr val="dk1"/>
                </a:solidFill>
              </a:rPr>
              <a:t>Riasat</a:t>
            </a:r>
            <a:r>
              <a:rPr lang="en" dirty="0">
                <a:solidFill>
                  <a:schemeClr val="dk1"/>
                </a:solidFill>
              </a:rPr>
              <a:t> Haque</a:t>
            </a:r>
          </a:p>
          <a:p>
            <a:pPr algn="ctr"/>
            <a:r>
              <a:rPr lang="en" dirty="0">
                <a:ea typeface="Red Hat Text"/>
              </a:rPr>
              <a:t>ID: 201914042</a:t>
            </a:r>
          </a:p>
          <a:p>
            <a:pPr algn="ctr"/>
            <a:r>
              <a:rPr lang="en" dirty="0">
                <a:ea typeface="Red Hat Text"/>
              </a:rPr>
              <a:t>Student of MIST</a:t>
            </a:r>
            <a:endParaRPr lang="en" dirty="0">
              <a:latin typeface="Red Hat Text"/>
              <a:ea typeface="Red Hat Text"/>
            </a:endParaRPr>
          </a:p>
        </p:txBody>
      </p:sp>
      <p:sp>
        <p:nvSpPr>
          <p:cNvPr id="677" name="Google Shape;677;p44"/>
          <p:cNvSpPr/>
          <p:nvPr/>
        </p:nvSpPr>
        <p:spPr>
          <a:xfrm>
            <a:off x="810001" y="1272205"/>
            <a:ext cx="268665" cy="268665"/>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pic>
        <p:nvPicPr>
          <p:cNvPr id="2" name="Picture 1" descr="A picture containing person, person, wall, indoor&#10;&#10;Description automatically generated">
            <a:extLst>
              <a:ext uri="{FF2B5EF4-FFF2-40B4-BE49-F238E27FC236}">
                <a16:creationId xmlns:a16="http://schemas.microsoft.com/office/drawing/2014/main" id="{FCF84EE9-523D-4D5E-ADD4-D67C2E0647A3}"/>
              </a:ext>
            </a:extLst>
          </p:cNvPr>
          <p:cNvPicPr>
            <a:picLocks noChangeAspect="1"/>
          </p:cNvPicPr>
          <p:nvPr/>
        </p:nvPicPr>
        <p:blipFill>
          <a:blip r:embed="rId4"/>
          <a:stretch>
            <a:fillRect/>
          </a:stretch>
        </p:blipFill>
        <p:spPr>
          <a:xfrm>
            <a:off x="5171091" y="2200687"/>
            <a:ext cx="1438780" cy="1918375"/>
          </a:xfrm>
          <a:prstGeom prst="rect">
            <a:avLst/>
          </a:prstGeom>
        </p:spPr>
      </p:pic>
      <p:pic>
        <p:nvPicPr>
          <p:cNvPr id="4" name="Picture 3">
            <a:extLst>
              <a:ext uri="{FF2B5EF4-FFF2-40B4-BE49-F238E27FC236}">
                <a16:creationId xmlns:a16="http://schemas.microsoft.com/office/drawing/2014/main" id="{0342D0E4-B4D2-4863-A62C-CE7C621ABC7F}"/>
              </a:ext>
            </a:extLst>
          </p:cNvPr>
          <p:cNvPicPr>
            <a:picLocks noChangeAspect="1"/>
          </p:cNvPicPr>
          <p:nvPr/>
        </p:nvPicPr>
        <p:blipFill>
          <a:blip r:embed="rId5"/>
          <a:stretch>
            <a:fillRect/>
          </a:stretch>
        </p:blipFill>
        <p:spPr>
          <a:xfrm>
            <a:off x="1574872" y="2197933"/>
            <a:ext cx="1535403" cy="1918375"/>
          </a:xfrm>
          <a:prstGeom prst="rect">
            <a:avLst/>
          </a:prstGeom>
        </p:spPr>
      </p:pic>
    </p:spTree>
    <p:extLst>
      <p:ext uri="{BB962C8B-B14F-4D97-AF65-F5344CB8AC3E}">
        <p14:creationId xmlns:p14="http://schemas.microsoft.com/office/powerpoint/2010/main" val="311403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0"/>
                                        </p:tgtEl>
                                        <p:attrNameLst>
                                          <p:attrName>style.visibility</p:attrName>
                                        </p:attrNameLst>
                                      </p:cBhvr>
                                      <p:to>
                                        <p:strVal val="visible"/>
                                      </p:to>
                                    </p:set>
                                    <p:animEffect transition="in" filter="fade">
                                      <p:cBhvr>
                                        <p:cTn id="7" dur="500"/>
                                        <p:tgtEl>
                                          <p:spTgt spid="6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2"/>
                                        </p:tgtEl>
                                        <p:attrNameLst>
                                          <p:attrName>style.visibility</p:attrName>
                                        </p:attrNameLst>
                                      </p:cBhvr>
                                      <p:to>
                                        <p:strVal val="visible"/>
                                      </p:to>
                                    </p:set>
                                    <p:animEffect transition="in" filter="fade">
                                      <p:cBhvr>
                                        <p:cTn id="17" dur="500"/>
                                        <p:tgtEl>
                                          <p:spTgt spid="6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73"/>
                                        </p:tgtEl>
                                        <p:attrNameLst>
                                          <p:attrName>style.visibility</p:attrName>
                                        </p:attrNameLst>
                                      </p:cBhvr>
                                      <p:to>
                                        <p:strVal val="visible"/>
                                      </p:to>
                                    </p:set>
                                    <p:animEffect transition="in" filter="fade">
                                      <p:cBhvr>
                                        <p:cTn id="22" dur="500"/>
                                        <p:tgtEl>
                                          <p:spTgt spid="6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74"/>
                                        </p:tgtEl>
                                        <p:attrNameLst>
                                          <p:attrName>style.visibility</p:attrName>
                                        </p:attrNameLst>
                                      </p:cBhvr>
                                      <p:to>
                                        <p:strVal val="visible"/>
                                      </p:to>
                                    </p:set>
                                    <p:animEffect transition="in" filter="fade">
                                      <p:cBhvr>
                                        <p:cTn id="27" dur="500"/>
                                        <p:tgtEl>
                                          <p:spTgt spid="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 grpId="0"/>
      <p:bldP spid="672" grpId="0"/>
      <p:bldP spid="6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3343499" y="2786853"/>
            <a:ext cx="7751200" cy="1465893"/>
          </a:xfrm>
          <a:prstGeom prst="rect">
            <a:avLst/>
          </a:prstGeom>
        </p:spPr>
        <p:txBody>
          <a:bodyPr spcFirstLastPara="1" wrap="square" lIns="0" tIns="0" rIns="0" bIns="0" anchor="b" anchorCtr="0">
            <a:noAutofit/>
          </a:bodyPr>
          <a:lstStyle/>
          <a:p>
            <a:r>
              <a:rPr lang="en"/>
              <a:t>Digital Home Automation</a:t>
            </a:r>
            <a:endParaRPr lang="en" dirty="0"/>
          </a:p>
        </p:txBody>
      </p:sp>
      <p:sp>
        <p:nvSpPr>
          <p:cNvPr id="107" name="Google Shape;107;p15"/>
          <p:cNvSpPr txBox="1"/>
          <p:nvPr/>
        </p:nvSpPr>
        <p:spPr>
          <a:xfrm>
            <a:off x="676367" y="2271900"/>
            <a:ext cx="2107200" cy="2324800"/>
          </a:xfrm>
          <a:prstGeom prst="rect">
            <a:avLst/>
          </a:prstGeom>
          <a:noFill/>
          <a:ln>
            <a:noFill/>
          </a:ln>
        </p:spPr>
        <p:txBody>
          <a:bodyPr spcFirstLastPara="1" wrap="square" lIns="0" tIns="0" rIns="0" bIns="0" anchor="ctr" anchorCtr="0">
            <a:noAutofit/>
          </a:bodyPr>
          <a:lstStyle/>
          <a:p>
            <a:pPr algn="ctr"/>
            <a:r>
              <a:rPr lang="en" sz="12800" b="1" dirty="0">
                <a:solidFill>
                  <a:schemeClr val="accent4"/>
                </a:solidFill>
                <a:latin typeface="Red Hat Display"/>
                <a:ea typeface="Red Hat Display"/>
                <a:cs typeface="Red Hat Display"/>
              </a:rPr>
              <a:t>1</a:t>
            </a:r>
          </a:p>
        </p:txBody>
      </p:sp>
    </p:spTree>
    <p:extLst>
      <p:ext uri="{BB962C8B-B14F-4D97-AF65-F5344CB8AC3E}">
        <p14:creationId xmlns:p14="http://schemas.microsoft.com/office/powerpoint/2010/main" val="117009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a:t>Project Objective</a:t>
            </a:r>
            <a:endParaRPr/>
          </a:p>
        </p:txBody>
      </p:sp>
      <p:sp>
        <p:nvSpPr>
          <p:cNvPr id="466" name="Google Shape;466;p36"/>
          <p:cNvSpPr txBox="1">
            <a:spLocks noGrp="1"/>
          </p:cNvSpPr>
          <p:nvPr>
            <p:ph type="body" idx="1"/>
          </p:nvPr>
        </p:nvSpPr>
        <p:spPr>
          <a:xfrm>
            <a:off x="1291992" y="1713419"/>
            <a:ext cx="9610000" cy="4050611"/>
          </a:xfrm>
          <a:prstGeom prst="rect">
            <a:avLst/>
          </a:prstGeom>
        </p:spPr>
        <p:txBody>
          <a:bodyPr spcFirstLastPara="1" wrap="square" lIns="0" tIns="0" rIns="0" bIns="0" anchor="t" anchorCtr="0">
            <a:noAutofit/>
          </a:bodyPr>
          <a:lstStyle/>
          <a:p>
            <a:pPr marL="0" indent="0">
              <a:buNone/>
            </a:pPr>
            <a:endParaRPr lang="en"/>
          </a:p>
          <a:p>
            <a:pPr marL="608965" indent="-456565">
              <a:lnSpc>
                <a:spcPct val="114999"/>
              </a:lnSpc>
              <a:buSzPts val="1800"/>
            </a:pPr>
            <a:r>
              <a:rPr lang="en"/>
              <a:t>To automate the whole operations of smart home using wireless protocol for electronic gadgets in home</a:t>
            </a:r>
          </a:p>
          <a:p>
            <a:pPr marL="0" indent="0">
              <a:spcBef>
                <a:spcPts val="1067"/>
              </a:spcBef>
              <a:spcAft>
                <a:spcPts val="1067"/>
              </a:spcAft>
              <a:buNone/>
            </a:pPr>
            <a:endParaRPr lang="en"/>
          </a:p>
        </p:txBody>
      </p:sp>
      <p:sp>
        <p:nvSpPr>
          <p:cNvPr id="468" name="Google Shape;468;p3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4</a:t>
            </a:fld>
            <a:endParaRPr/>
          </a:p>
        </p:txBody>
      </p:sp>
      <p:grpSp>
        <p:nvGrpSpPr>
          <p:cNvPr id="469" name="Google Shape;469;p36"/>
          <p:cNvGrpSpPr/>
          <p:nvPr/>
        </p:nvGrpSpPr>
        <p:grpSpPr>
          <a:xfrm>
            <a:off x="804397" y="1254928"/>
            <a:ext cx="314727" cy="314744"/>
            <a:chOff x="893105" y="967789"/>
            <a:chExt cx="280839" cy="280854"/>
          </a:xfrm>
        </p:grpSpPr>
        <p:sp>
          <p:nvSpPr>
            <p:cNvPr id="470" name="Google Shape;470;p36"/>
            <p:cNvSpPr/>
            <p:nvPr/>
          </p:nvSpPr>
          <p:spPr>
            <a:xfrm>
              <a:off x="1077055" y="967789"/>
              <a:ext cx="96889" cy="96904"/>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1" name="Google Shape;471;p36"/>
            <p:cNvSpPr/>
            <p:nvPr/>
          </p:nvSpPr>
          <p:spPr>
            <a:xfrm>
              <a:off x="955088" y="1047409"/>
              <a:ext cx="168641" cy="168684"/>
            </a:xfrm>
            <a:custGeom>
              <a:avLst/>
              <a:gdLst/>
              <a:ahLst/>
              <a:cxnLst/>
              <a:rect l="l" t="t" r="r" b="b"/>
              <a:pathLst>
                <a:path w="10473" h="10474" fill="none" extrusionOk="0">
                  <a:moveTo>
                    <a:pt x="10473" y="1"/>
                  </a:moveTo>
                  <a:lnTo>
                    <a:pt x="0" y="104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2" name="Google Shape;472;p36"/>
            <p:cNvSpPr/>
            <p:nvPr/>
          </p:nvSpPr>
          <p:spPr>
            <a:xfrm>
              <a:off x="893105" y="998388"/>
              <a:ext cx="250233" cy="250256"/>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3" name="Google Shape;473;p36"/>
            <p:cNvSpPr/>
            <p:nvPr/>
          </p:nvSpPr>
          <p:spPr>
            <a:xfrm>
              <a:off x="925667" y="1017987"/>
              <a:ext cx="168641" cy="168684"/>
            </a:xfrm>
            <a:custGeom>
              <a:avLst/>
              <a:gdLst/>
              <a:ahLst/>
              <a:cxnLst/>
              <a:rect l="l" t="t" r="r" b="b"/>
              <a:pathLst>
                <a:path w="10473" h="10474" fill="none" extrusionOk="0">
                  <a:moveTo>
                    <a:pt x="0" y="10474"/>
                  </a:moveTo>
                  <a:lnTo>
                    <a:pt x="10473"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4" name="Google Shape;474;p36"/>
            <p:cNvSpPr/>
            <p:nvPr/>
          </p:nvSpPr>
          <p:spPr>
            <a:xfrm>
              <a:off x="900175" y="1212930"/>
              <a:ext cx="28646" cy="28651"/>
            </a:xfrm>
            <a:custGeom>
              <a:avLst/>
              <a:gdLst/>
              <a:ahLst/>
              <a:cxnLst/>
              <a:rect l="l" t="t" r="r" b="b"/>
              <a:pathLst>
                <a:path w="1779" h="1779" fill="none" extrusionOk="0">
                  <a:moveTo>
                    <a:pt x="1778" y="1778"/>
                  </a:moveTo>
                  <a:lnTo>
                    <a:pt x="0"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5" name="Google Shape;475;p36"/>
            <p:cNvSpPr/>
            <p:nvPr/>
          </p:nvSpPr>
          <p:spPr>
            <a:xfrm>
              <a:off x="906439" y="1169787"/>
              <a:ext cx="65521" cy="65515"/>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grpSp>
    </p:spTree>
    <p:extLst>
      <p:ext uri="{BB962C8B-B14F-4D97-AF65-F5344CB8AC3E}">
        <p14:creationId xmlns:p14="http://schemas.microsoft.com/office/powerpoint/2010/main" val="154954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6">
                                            <p:txEl>
                                              <p:pRg st="1" end="1"/>
                                            </p:txEl>
                                          </p:spTgt>
                                        </p:tgtEl>
                                        <p:attrNameLst>
                                          <p:attrName>style.visibility</p:attrName>
                                        </p:attrNameLst>
                                      </p:cBhvr>
                                      <p:to>
                                        <p:strVal val="visible"/>
                                      </p:to>
                                    </p:set>
                                    <p:animEffect transition="in" filter="fade">
                                      <p:cBhvr>
                                        <p:cTn id="7" dur="500"/>
                                        <p:tgtEl>
                                          <p:spTgt spid="4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a:t>Project Description</a:t>
            </a:r>
            <a:endParaRPr dirty="0"/>
          </a:p>
        </p:txBody>
      </p:sp>
      <p:sp>
        <p:nvSpPr>
          <p:cNvPr id="466" name="Google Shape;466;p36"/>
          <p:cNvSpPr txBox="1">
            <a:spLocks noGrp="1"/>
          </p:cNvSpPr>
          <p:nvPr>
            <p:ph type="body" idx="1"/>
          </p:nvPr>
        </p:nvSpPr>
        <p:spPr>
          <a:xfrm>
            <a:off x="1291992" y="1713419"/>
            <a:ext cx="9610000" cy="4050611"/>
          </a:xfrm>
          <a:prstGeom prst="rect">
            <a:avLst/>
          </a:prstGeom>
        </p:spPr>
        <p:txBody>
          <a:bodyPr spcFirstLastPara="1" wrap="square" lIns="0" tIns="0" rIns="0" bIns="0" anchor="t" anchorCtr="0">
            <a:noAutofit/>
          </a:bodyPr>
          <a:lstStyle/>
          <a:p>
            <a:pPr marL="0" indent="0">
              <a:buNone/>
            </a:pPr>
            <a:endParaRPr lang="en"/>
          </a:p>
          <a:p>
            <a:pPr marL="0" indent="0">
              <a:lnSpc>
                <a:spcPct val="114999"/>
              </a:lnSpc>
              <a:buNone/>
            </a:pPr>
            <a:endParaRPr lang="en" dirty="0"/>
          </a:p>
          <a:p>
            <a:pPr marL="608965" indent="-456565">
              <a:lnSpc>
                <a:spcPct val="114999"/>
              </a:lnSpc>
              <a:buSzPts val="1800"/>
            </a:pPr>
            <a:r>
              <a:rPr lang="en"/>
              <a:t>We will create a radio frequency based wireless protocol to automate home appliances.  For simplicity, we will use bluetooth controller app to communicate with microcontroller. In addition,we will try to automate the fire alarm by using temperature based sensors.</a:t>
            </a:r>
          </a:p>
          <a:p>
            <a:pPr marL="0" indent="0">
              <a:spcBef>
                <a:spcPts val="1067"/>
              </a:spcBef>
              <a:spcAft>
                <a:spcPts val="1067"/>
              </a:spcAft>
              <a:buNone/>
            </a:pPr>
            <a:endParaRPr lang="en">
              <a:solidFill>
                <a:srgbClr val="24283B"/>
              </a:solidFill>
            </a:endParaRPr>
          </a:p>
        </p:txBody>
      </p:sp>
      <p:sp>
        <p:nvSpPr>
          <p:cNvPr id="468" name="Google Shape;468;p3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5</a:t>
            </a:fld>
            <a:endParaRPr/>
          </a:p>
        </p:txBody>
      </p:sp>
      <p:grpSp>
        <p:nvGrpSpPr>
          <p:cNvPr id="469" name="Google Shape;469;p36"/>
          <p:cNvGrpSpPr/>
          <p:nvPr/>
        </p:nvGrpSpPr>
        <p:grpSpPr>
          <a:xfrm>
            <a:off x="804397" y="1254928"/>
            <a:ext cx="314727" cy="314744"/>
            <a:chOff x="893105" y="967789"/>
            <a:chExt cx="280839" cy="280854"/>
          </a:xfrm>
        </p:grpSpPr>
        <p:sp>
          <p:nvSpPr>
            <p:cNvPr id="470" name="Google Shape;470;p36"/>
            <p:cNvSpPr/>
            <p:nvPr/>
          </p:nvSpPr>
          <p:spPr>
            <a:xfrm>
              <a:off x="1077055" y="967789"/>
              <a:ext cx="96889" cy="96904"/>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1" name="Google Shape;471;p36"/>
            <p:cNvSpPr/>
            <p:nvPr/>
          </p:nvSpPr>
          <p:spPr>
            <a:xfrm>
              <a:off x="955088" y="1047409"/>
              <a:ext cx="168641" cy="168684"/>
            </a:xfrm>
            <a:custGeom>
              <a:avLst/>
              <a:gdLst/>
              <a:ahLst/>
              <a:cxnLst/>
              <a:rect l="l" t="t" r="r" b="b"/>
              <a:pathLst>
                <a:path w="10473" h="10474" fill="none" extrusionOk="0">
                  <a:moveTo>
                    <a:pt x="10473" y="1"/>
                  </a:moveTo>
                  <a:lnTo>
                    <a:pt x="0" y="104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2" name="Google Shape;472;p36"/>
            <p:cNvSpPr/>
            <p:nvPr/>
          </p:nvSpPr>
          <p:spPr>
            <a:xfrm>
              <a:off x="893105" y="998388"/>
              <a:ext cx="250233" cy="250256"/>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3" name="Google Shape;473;p36"/>
            <p:cNvSpPr/>
            <p:nvPr/>
          </p:nvSpPr>
          <p:spPr>
            <a:xfrm>
              <a:off x="925667" y="1017987"/>
              <a:ext cx="168641" cy="168684"/>
            </a:xfrm>
            <a:custGeom>
              <a:avLst/>
              <a:gdLst/>
              <a:ahLst/>
              <a:cxnLst/>
              <a:rect l="l" t="t" r="r" b="b"/>
              <a:pathLst>
                <a:path w="10473" h="10474" fill="none" extrusionOk="0">
                  <a:moveTo>
                    <a:pt x="0" y="10474"/>
                  </a:moveTo>
                  <a:lnTo>
                    <a:pt x="10473"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4" name="Google Shape;474;p36"/>
            <p:cNvSpPr/>
            <p:nvPr/>
          </p:nvSpPr>
          <p:spPr>
            <a:xfrm>
              <a:off x="900175" y="1212930"/>
              <a:ext cx="28646" cy="28651"/>
            </a:xfrm>
            <a:custGeom>
              <a:avLst/>
              <a:gdLst/>
              <a:ahLst/>
              <a:cxnLst/>
              <a:rect l="l" t="t" r="r" b="b"/>
              <a:pathLst>
                <a:path w="1779" h="1779" fill="none" extrusionOk="0">
                  <a:moveTo>
                    <a:pt x="1778" y="1778"/>
                  </a:moveTo>
                  <a:lnTo>
                    <a:pt x="0"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5" name="Google Shape;475;p36"/>
            <p:cNvSpPr/>
            <p:nvPr/>
          </p:nvSpPr>
          <p:spPr>
            <a:xfrm>
              <a:off x="906439" y="1169787"/>
              <a:ext cx="65521" cy="65515"/>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grpSp>
    </p:spTree>
    <p:extLst>
      <p:ext uri="{BB962C8B-B14F-4D97-AF65-F5344CB8AC3E}">
        <p14:creationId xmlns:p14="http://schemas.microsoft.com/office/powerpoint/2010/main" val="3756322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3559160" y="2413041"/>
            <a:ext cx="7751200" cy="1465893"/>
          </a:xfrm>
          <a:prstGeom prst="rect">
            <a:avLst/>
          </a:prstGeom>
        </p:spPr>
        <p:txBody>
          <a:bodyPr spcFirstLastPara="1" wrap="square" lIns="0" tIns="0" rIns="0" bIns="0" anchor="b" anchorCtr="0">
            <a:noAutofit/>
          </a:bodyPr>
          <a:lstStyle/>
          <a:p>
            <a:r>
              <a:rPr lang="en" dirty="0"/>
              <a:t>Project </a:t>
            </a:r>
            <a:r>
              <a:rPr lang="en" dirty="0" err="1"/>
              <a:t>Atondro</a:t>
            </a:r>
          </a:p>
        </p:txBody>
      </p:sp>
      <p:sp>
        <p:nvSpPr>
          <p:cNvPr id="107" name="Google Shape;107;p15"/>
          <p:cNvSpPr txBox="1"/>
          <p:nvPr/>
        </p:nvSpPr>
        <p:spPr>
          <a:xfrm>
            <a:off x="676367" y="2271900"/>
            <a:ext cx="2107200" cy="2324800"/>
          </a:xfrm>
          <a:prstGeom prst="rect">
            <a:avLst/>
          </a:prstGeom>
          <a:noFill/>
          <a:ln>
            <a:noFill/>
          </a:ln>
        </p:spPr>
        <p:txBody>
          <a:bodyPr spcFirstLastPara="1" wrap="square" lIns="0" tIns="0" rIns="0" bIns="0" anchor="ctr" anchorCtr="0">
            <a:noAutofit/>
          </a:bodyPr>
          <a:lstStyle/>
          <a:p>
            <a:pPr algn="ctr"/>
            <a:r>
              <a:rPr lang="en" sz="12800" b="1" dirty="0">
                <a:solidFill>
                  <a:schemeClr val="accent4"/>
                </a:solidFill>
                <a:latin typeface="Red Hat Display"/>
                <a:ea typeface="Red Hat Display"/>
                <a:cs typeface="Red Hat Display"/>
              </a:rPr>
              <a:t>2</a:t>
            </a:r>
          </a:p>
        </p:txBody>
      </p:sp>
    </p:spTree>
    <p:extLst>
      <p:ext uri="{BB962C8B-B14F-4D97-AF65-F5344CB8AC3E}">
        <p14:creationId xmlns:p14="http://schemas.microsoft.com/office/powerpoint/2010/main" val="382905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a:t>Project Objective</a:t>
            </a:r>
            <a:endParaRPr/>
          </a:p>
        </p:txBody>
      </p:sp>
      <p:sp>
        <p:nvSpPr>
          <p:cNvPr id="466" name="Google Shape;466;p36"/>
          <p:cNvSpPr txBox="1">
            <a:spLocks noGrp="1"/>
          </p:cNvSpPr>
          <p:nvPr>
            <p:ph type="body" idx="1"/>
          </p:nvPr>
        </p:nvSpPr>
        <p:spPr>
          <a:xfrm>
            <a:off x="1291992" y="1713419"/>
            <a:ext cx="9610000" cy="4050611"/>
          </a:xfrm>
          <a:prstGeom prst="rect">
            <a:avLst/>
          </a:prstGeom>
        </p:spPr>
        <p:txBody>
          <a:bodyPr spcFirstLastPara="1" wrap="square" lIns="0" tIns="0" rIns="0" bIns="0" anchor="t" anchorCtr="0">
            <a:noAutofit/>
          </a:bodyPr>
          <a:lstStyle/>
          <a:p>
            <a:pPr marL="0" indent="0">
              <a:buNone/>
            </a:pPr>
            <a:endParaRPr lang="en"/>
          </a:p>
          <a:p>
            <a:pPr marL="608965" indent="-456565">
              <a:lnSpc>
                <a:spcPct val="114999"/>
              </a:lnSpc>
              <a:buSzPts val="1800"/>
            </a:pPr>
            <a:r>
              <a:rPr lang="en" dirty="0"/>
              <a:t>To create a simple and affordable solution of finding wandering children</a:t>
            </a:r>
          </a:p>
          <a:p>
            <a:pPr marL="608965" indent="-456565">
              <a:lnSpc>
                <a:spcPct val="114999"/>
              </a:lnSpc>
              <a:buSzPts val="1800"/>
            </a:pPr>
            <a:endParaRPr lang="en" dirty="0"/>
          </a:p>
          <a:p>
            <a:pPr marL="608965" indent="-456565">
              <a:lnSpc>
                <a:spcPct val="114999"/>
              </a:lnSpc>
              <a:buSzPts val="1800"/>
            </a:pPr>
            <a:endParaRPr lang="en" dirty="0"/>
          </a:p>
          <a:p>
            <a:pPr marL="608965" indent="-456565">
              <a:lnSpc>
                <a:spcPct val="114999"/>
              </a:lnSpc>
              <a:buSzPts val="1800"/>
            </a:pPr>
            <a:r>
              <a:rPr lang="en" dirty="0"/>
              <a:t>To build low cost monitoring system for autistic children</a:t>
            </a:r>
          </a:p>
          <a:p>
            <a:pPr marL="608965" indent="-456565">
              <a:lnSpc>
                <a:spcPct val="114999"/>
              </a:lnSpc>
              <a:buSzPts val="1800"/>
            </a:pPr>
            <a:endParaRPr lang="en" dirty="0"/>
          </a:p>
          <a:p>
            <a:pPr marL="151765" indent="0">
              <a:lnSpc>
                <a:spcPct val="114999"/>
              </a:lnSpc>
              <a:buSzPts val="1800"/>
              <a:buNone/>
            </a:pPr>
            <a:endParaRPr lang="en"/>
          </a:p>
          <a:p>
            <a:pPr marL="608965" indent="-456565">
              <a:lnSpc>
                <a:spcPct val="114999"/>
              </a:lnSpc>
              <a:buSzPts val="1800"/>
            </a:pPr>
            <a:r>
              <a:rPr lang="en" dirty="0"/>
              <a:t>To alert the user if an item goes to certain range </a:t>
            </a:r>
          </a:p>
          <a:p>
            <a:pPr marL="0" indent="0">
              <a:spcBef>
                <a:spcPts val="1067"/>
              </a:spcBef>
              <a:spcAft>
                <a:spcPts val="1067"/>
              </a:spcAft>
              <a:buNone/>
            </a:pPr>
            <a:endParaRPr lang="en">
              <a:solidFill>
                <a:srgbClr val="24283B"/>
              </a:solidFill>
            </a:endParaRPr>
          </a:p>
        </p:txBody>
      </p:sp>
      <p:sp>
        <p:nvSpPr>
          <p:cNvPr id="468" name="Google Shape;468;p3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7</a:t>
            </a:fld>
            <a:endParaRPr/>
          </a:p>
        </p:txBody>
      </p:sp>
      <p:grpSp>
        <p:nvGrpSpPr>
          <p:cNvPr id="469" name="Google Shape;469;p36"/>
          <p:cNvGrpSpPr/>
          <p:nvPr/>
        </p:nvGrpSpPr>
        <p:grpSpPr>
          <a:xfrm>
            <a:off x="804397" y="1254928"/>
            <a:ext cx="314727" cy="314744"/>
            <a:chOff x="893105" y="967789"/>
            <a:chExt cx="280839" cy="280854"/>
          </a:xfrm>
        </p:grpSpPr>
        <p:sp>
          <p:nvSpPr>
            <p:cNvPr id="470" name="Google Shape;470;p36"/>
            <p:cNvSpPr/>
            <p:nvPr/>
          </p:nvSpPr>
          <p:spPr>
            <a:xfrm>
              <a:off x="1077055" y="967789"/>
              <a:ext cx="96889" cy="96904"/>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1" name="Google Shape;471;p36"/>
            <p:cNvSpPr/>
            <p:nvPr/>
          </p:nvSpPr>
          <p:spPr>
            <a:xfrm>
              <a:off x="955088" y="1047409"/>
              <a:ext cx="168641" cy="168684"/>
            </a:xfrm>
            <a:custGeom>
              <a:avLst/>
              <a:gdLst/>
              <a:ahLst/>
              <a:cxnLst/>
              <a:rect l="l" t="t" r="r" b="b"/>
              <a:pathLst>
                <a:path w="10473" h="10474" fill="none" extrusionOk="0">
                  <a:moveTo>
                    <a:pt x="10473" y="1"/>
                  </a:moveTo>
                  <a:lnTo>
                    <a:pt x="0" y="104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2" name="Google Shape;472;p36"/>
            <p:cNvSpPr/>
            <p:nvPr/>
          </p:nvSpPr>
          <p:spPr>
            <a:xfrm>
              <a:off x="893105" y="998388"/>
              <a:ext cx="250233" cy="250256"/>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3" name="Google Shape;473;p36"/>
            <p:cNvSpPr/>
            <p:nvPr/>
          </p:nvSpPr>
          <p:spPr>
            <a:xfrm>
              <a:off x="925667" y="1017987"/>
              <a:ext cx="168641" cy="168684"/>
            </a:xfrm>
            <a:custGeom>
              <a:avLst/>
              <a:gdLst/>
              <a:ahLst/>
              <a:cxnLst/>
              <a:rect l="l" t="t" r="r" b="b"/>
              <a:pathLst>
                <a:path w="10473" h="10474" fill="none" extrusionOk="0">
                  <a:moveTo>
                    <a:pt x="0" y="10474"/>
                  </a:moveTo>
                  <a:lnTo>
                    <a:pt x="10473"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4" name="Google Shape;474;p36"/>
            <p:cNvSpPr/>
            <p:nvPr/>
          </p:nvSpPr>
          <p:spPr>
            <a:xfrm>
              <a:off x="900175" y="1212930"/>
              <a:ext cx="28646" cy="28651"/>
            </a:xfrm>
            <a:custGeom>
              <a:avLst/>
              <a:gdLst/>
              <a:ahLst/>
              <a:cxnLst/>
              <a:rect l="l" t="t" r="r" b="b"/>
              <a:pathLst>
                <a:path w="1779" h="1779" fill="none" extrusionOk="0">
                  <a:moveTo>
                    <a:pt x="1778" y="1778"/>
                  </a:moveTo>
                  <a:lnTo>
                    <a:pt x="0"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5" name="Google Shape;475;p36"/>
            <p:cNvSpPr/>
            <p:nvPr/>
          </p:nvSpPr>
          <p:spPr>
            <a:xfrm>
              <a:off x="906439" y="1169787"/>
              <a:ext cx="65521" cy="65515"/>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grpSp>
    </p:spTree>
    <p:extLst>
      <p:ext uri="{BB962C8B-B14F-4D97-AF65-F5344CB8AC3E}">
        <p14:creationId xmlns:p14="http://schemas.microsoft.com/office/powerpoint/2010/main" val="350837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6">
                                            <p:txEl>
                                              <p:pRg st="1" end="1"/>
                                            </p:txEl>
                                          </p:spTgt>
                                        </p:tgtEl>
                                        <p:attrNameLst>
                                          <p:attrName>style.visibility</p:attrName>
                                        </p:attrNameLst>
                                      </p:cBhvr>
                                      <p:to>
                                        <p:strVal val="visible"/>
                                      </p:to>
                                    </p:set>
                                    <p:animEffect transition="in" filter="fade">
                                      <p:cBhvr>
                                        <p:cTn id="7" dur="500"/>
                                        <p:tgtEl>
                                          <p:spTgt spid="46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6">
                                            <p:txEl>
                                              <p:pRg st="4" end="4"/>
                                            </p:txEl>
                                          </p:spTgt>
                                        </p:tgtEl>
                                        <p:attrNameLst>
                                          <p:attrName>style.visibility</p:attrName>
                                        </p:attrNameLst>
                                      </p:cBhvr>
                                      <p:to>
                                        <p:strVal val="visible"/>
                                      </p:to>
                                    </p:set>
                                    <p:animEffect transition="in" filter="fade">
                                      <p:cBhvr>
                                        <p:cTn id="12" dur="500"/>
                                        <p:tgtEl>
                                          <p:spTgt spid="46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6">
                                            <p:txEl>
                                              <p:pRg st="7" end="7"/>
                                            </p:txEl>
                                          </p:spTgt>
                                        </p:tgtEl>
                                        <p:attrNameLst>
                                          <p:attrName>style.visibility</p:attrName>
                                        </p:attrNameLst>
                                      </p:cBhvr>
                                      <p:to>
                                        <p:strVal val="visible"/>
                                      </p:to>
                                    </p:set>
                                    <p:animEffect transition="in" filter="fade">
                                      <p:cBhvr>
                                        <p:cTn id="17" dur="500"/>
                                        <p:tgtEl>
                                          <p:spTgt spid="4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a:t>Project Description</a:t>
            </a:r>
            <a:endParaRPr dirty="0"/>
          </a:p>
        </p:txBody>
      </p:sp>
      <p:sp>
        <p:nvSpPr>
          <p:cNvPr id="466" name="Google Shape;466;p36"/>
          <p:cNvSpPr txBox="1">
            <a:spLocks noGrp="1"/>
          </p:cNvSpPr>
          <p:nvPr>
            <p:ph type="body" idx="1"/>
          </p:nvPr>
        </p:nvSpPr>
        <p:spPr>
          <a:xfrm>
            <a:off x="1291992" y="1713419"/>
            <a:ext cx="9610000" cy="4050611"/>
          </a:xfrm>
          <a:prstGeom prst="rect">
            <a:avLst/>
          </a:prstGeom>
        </p:spPr>
        <p:txBody>
          <a:bodyPr spcFirstLastPara="1" wrap="square" lIns="0" tIns="0" rIns="0" bIns="0" anchor="t" anchorCtr="0">
            <a:noAutofit/>
          </a:bodyPr>
          <a:lstStyle/>
          <a:p>
            <a:pPr marL="0" indent="0">
              <a:buNone/>
            </a:pPr>
            <a:endParaRPr lang="en"/>
          </a:p>
          <a:p>
            <a:pPr marL="0" indent="0">
              <a:lnSpc>
                <a:spcPct val="114999"/>
              </a:lnSpc>
              <a:buNone/>
            </a:pPr>
            <a:endParaRPr lang="en" dirty="0"/>
          </a:p>
          <a:p>
            <a:pPr marL="608965" indent="-456565">
              <a:lnSpc>
                <a:spcPct val="114999"/>
              </a:lnSpc>
              <a:buSzPts val="1800"/>
            </a:pPr>
            <a:r>
              <a:rPr lang="en" dirty="0"/>
              <a:t>We will create an </a:t>
            </a:r>
            <a:r>
              <a:rPr lang="en" dirty="0" err="1"/>
              <a:t>arduino</a:t>
            </a:r>
            <a:r>
              <a:rPr lang="en" dirty="0"/>
              <a:t> based  project which will help to notify parent / Guardians if their little children or autistic children get lost from them in a  crowded  shopping mall or from a park. Then this system will send an alert notification to their guardians phone number. For simplicity, we will use distance sensor to track children.</a:t>
            </a:r>
          </a:p>
          <a:p>
            <a:pPr marL="0" indent="0">
              <a:spcBef>
                <a:spcPts val="1067"/>
              </a:spcBef>
              <a:spcAft>
                <a:spcPts val="1067"/>
              </a:spcAft>
              <a:buNone/>
            </a:pPr>
            <a:endParaRPr lang="en">
              <a:solidFill>
                <a:srgbClr val="24283B"/>
              </a:solidFill>
            </a:endParaRPr>
          </a:p>
        </p:txBody>
      </p:sp>
      <p:sp>
        <p:nvSpPr>
          <p:cNvPr id="468" name="Google Shape;468;p3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pPr/>
              <a:t>8</a:t>
            </a:fld>
            <a:endParaRPr/>
          </a:p>
        </p:txBody>
      </p:sp>
      <p:grpSp>
        <p:nvGrpSpPr>
          <p:cNvPr id="469" name="Google Shape;469;p36"/>
          <p:cNvGrpSpPr/>
          <p:nvPr/>
        </p:nvGrpSpPr>
        <p:grpSpPr>
          <a:xfrm>
            <a:off x="804397" y="1254928"/>
            <a:ext cx="314727" cy="314744"/>
            <a:chOff x="893105" y="967789"/>
            <a:chExt cx="280839" cy="280854"/>
          </a:xfrm>
        </p:grpSpPr>
        <p:sp>
          <p:nvSpPr>
            <p:cNvPr id="470" name="Google Shape;470;p36"/>
            <p:cNvSpPr/>
            <p:nvPr/>
          </p:nvSpPr>
          <p:spPr>
            <a:xfrm>
              <a:off x="1077055" y="967789"/>
              <a:ext cx="96889" cy="96904"/>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1" name="Google Shape;471;p36"/>
            <p:cNvSpPr/>
            <p:nvPr/>
          </p:nvSpPr>
          <p:spPr>
            <a:xfrm>
              <a:off x="955088" y="1047409"/>
              <a:ext cx="168641" cy="168684"/>
            </a:xfrm>
            <a:custGeom>
              <a:avLst/>
              <a:gdLst/>
              <a:ahLst/>
              <a:cxnLst/>
              <a:rect l="l" t="t" r="r" b="b"/>
              <a:pathLst>
                <a:path w="10473" h="10474" fill="none" extrusionOk="0">
                  <a:moveTo>
                    <a:pt x="10473" y="1"/>
                  </a:moveTo>
                  <a:lnTo>
                    <a:pt x="0" y="104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2" name="Google Shape;472;p36"/>
            <p:cNvSpPr/>
            <p:nvPr/>
          </p:nvSpPr>
          <p:spPr>
            <a:xfrm>
              <a:off x="893105" y="998388"/>
              <a:ext cx="250233" cy="250256"/>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3" name="Google Shape;473;p36"/>
            <p:cNvSpPr/>
            <p:nvPr/>
          </p:nvSpPr>
          <p:spPr>
            <a:xfrm>
              <a:off x="925667" y="1017987"/>
              <a:ext cx="168641" cy="168684"/>
            </a:xfrm>
            <a:custGeom>
              <a:avLst/>
              <a:gdLst/>
              <a:ahLst/>
              <a:cxnLst/>
              <a:rect l="l" t="t" r="r" b="b"/>
              <a:pathLst>
                <a:path w="10473" h="10474" fill="none" extrusionOk="0">
                  <a:moveTo>
                    <a:pt x="0" y="10474"/>
                  </a:moveTo>
                  <a:lnTo>
                    <a:pt x="10473"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4" name="Google Shape;474;p36"/>
            <p:cNvSpPr/>
            <p:nvPr/>
          </p:nvSpPr>
          <p:spPr>
            <a:xfrm>
              <a:off x="900175" y="1212930"/>
              <a:ext cx="28646" cy="28651"/>
            </a:xfrm>
            <a:custGeom>
              <a:avLst/>
              <a:gdLst/>
              <a:ahLst/>
              <a:cxnLst/>
              <a:rect l="l" t="t" r="r" b="b"/>
              <a:pathLst>
                <a:path w="1779" h="1779" fill="none" extrusionOk="0">
                  <a:moveTo>
                    <a:pt x="1778" y="1778"/>
                  </a:moveTo>
                  <a:lnTo>
                    <a:pt x="0"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sp>
          <p:nvSpPr>
            <p:cNvPr id="475" name="Google Shape;475;p36"/>
            <p:cNvSpPr/>
            <p:nvPr/>
          </p:nvSpPr>
          <p:spPr>
            <a:xfrm>
              <a:off x="906439" y="1169787"/>
              <a:ext cx="65521" cy="65515"/>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a:p>
          </p:txBody>
        </p:sp>
      </p:grpSp>
    </p:spTree>
    <p:extLst>
      <p:ext uri="{BB962C8B-B14F-4D97-AF65-F5344CB8AC3E}">
        <p14:creationId xmlns:p14="http://schemas.microsoft.com/office/powerpoint/2010/main" val="314949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3300367" y="2355532"/>
            <a:ext cx="7751200" cy="1465893"/>
          </a:xfrm>
          <a:prstGeom prst="rect">
            <a:avLst/>
          </a:prstGeom>
        </p:spPr>
        <p:txBody>
          <a:bodyPr spcFirstLastPara="1" wrap="square" lIns="0" tIns="0" rIns="0" bIns="0" anchor="b" anchorCtr="0">
            <a:noAutofit/>
          </a:bodyPr>
          <a:lstStyle/>
          <a:p>
            <a:r>
              <a:rPr lang="en" dirty="0"/>
              <a:t>Project </a:t>
            </a:r>
            <a:r>
              <a:rPr lang="en" dirty="0" err="1"/>
              <a:t>Durotto</a:t>
            </a:r>
          </a:p>
        </p:txBody>
      </p:sp>
      <p:sp>
        <p:nvSpPr>
          <p:cNvPr id="107" name="Google Shape;107;p15"/>
          <p:cNvSpPr txBox="1"/>
          <p:nvPr/>
        </p:nvSpPr>
        <p:spPr>
          <a:xfrm>
            <a:off x="676367" y="2271900"/>
            <a:ext cx="2107200" cy="2324800"/>
          </a:xfrm>
          <a:prstGeom prst="rect">
            <a:avLst/>
          </a:prstGeom>
          <a:noFill/>
          <a:ln>
            <a:noFill/>
          </a:ln>
        </p:spPr>
        <p:txBody>
          <a:bodyPr spcFirstLastPara="1" wrap="square" lIns="0" tIns="0" rIns="0" bIns="0" anchor="ctr" anchorCtr="0">
            <a:noAutofit/>
          </a:bodyPr>
          <a:lstStyle/>
          <a:p>
            <a:pPr algn="ctr"/>
            <a:r>
              <a:rPr lang="en" sz="12800" b="1">
                <a:solidFill>
                  <a:schemeClr val="accent4"/>
                </a:solidFill>
                <a:latin typeface="Red Hat Display"/>
                <a:ea typeface="Red Hat Display"/>
                <a:cs typeface="Red Hat Display"/>
              </a:rPr>
              <a:t>3</a:t>
            </a:r>
            <a:endParaRPr lang="en" sz="12800" b="1" dirty="0">
              <a:solidFill>
                <a:schemeClr val="accent4"/>
              </a:solidFill>
              <a:latin typeface="Red Hat Display"/>
              <a:ea typeface="Red Hat Display"/>
              <a:cs typeface="Red Hat Display"/>
            </a:endParaRPr>
          </a:p>
        </p:txBody>
      </p:sp>
    </p:spTree>
    <p:extLst>
      <p:ext uri="{BB962C8B-B14F-4D97-AF65-F5344CB8AC3E}">
        <p14:creationId xmlns:p14="http://schemas.microsoft.com/office/powerpoint/2010/main" val="370341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302</Words>
  <Application>Microsoft Office PowerPoint</Application>
  <PresentationFormat>Widescreen</PresentationFormat>
  <Paragraphs>50</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Red Hat Display</vt:lpstr>
      <vt:lpstr>Red Hat Text</vt:lpstr>
      <vt:lpstr>office theme</vt:lpstr>
      <vt:lpstr>Timandra template</vt:lpstr>
      <vt:lpstr>CSE 306 Project Idea Presentation</vt:lpstr>
      <vt:lpstr>Group Members</vt:lpstr>
      <vt:lpstr>Digital Home Automation</vt:lpstr>
      <vt:lpstr>Project Objective</vt:lpstr>
      <vt:lpstr>Project Description</vt:lpstr>
      <vt:lpstr>Project Atondro</vt:lpstr>
      <vt:lpstr>Project Objective</vt:lpstr>
      <vt:lpstr>Project Description</vt:lpstr>
      <vt:lpstr>Project Durotto</vt:lpstr>
      <vt:lpstr>Project Objective</vt:lpstr>
      <vt:lpstr>Project 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Windows</cp:lastModifiedBy>
  <cp:revision>264</cp:revision>
  <dcterms:created xsi:type="dcterms:W3CDTF">2021-05-30T17:41:54Z</dcterms:created>
  <dcterms:modified xsi:type="dcterms:W3CDTF">2021-05-31T04:17:04Z</dcterms:modified>
</cp:coreProperties>
</file>