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77" r:id="rId6"/>
    <p:sldId id="263" r:id="rId7"/>
    <p:sldId id="264" r:id="rId8"/>
    <p:sldId id="266" r:id="rId9"/>
    <p:sldId id="262" r:id="rId10"/>
    <p:sldId id="275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66" d="100"/>
          <a:sy n="66" d="100"/>
        </p:scale>
        <p:origin x="2382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06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4D1030-A98B-41AD-B5EB-E22687F738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01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5E076D-A58B-4996-921B-55AB683954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6860C-2DB1-4C4F-B2E1-AC50CEF3861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D4B99-0459-412A-8393-3BFC86D6F5C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Hopefully the above example code is self explanatory.  We could also use the loop command to make the code a little shorter:</a:t>
            </a:r>
          </a:p>
          <a:p>
            <a:r>
              <a:rPr lang="en-US" altLang="en-US"/>
              <a:t>	mov ecx, n</a:t>
            </a:r>
          </a:p>
          <a:p>
            <a:r>
              <a:rPr lang="en-US" altLang="en-US"/>
              <a:t>	mov ebx, 0</a:t>
            </a:r>
          </a:p>
          <a:p>
            <a:r>
              <a:rPr lang="en-US" altLang="en-US"/>
              <a:t>     top:	mov eax, a[ebx]</a:t>
            </a:r>
          </a:p>
          <a:p>
            <a:r>
              <a:rPr lang="en-US" altLang="en-US"/>
              <a:t>	// do something with the array element</a:t>
            </a:r>
          </a:p>
          <a:p>
            <a:r>
              <a:rPr lang="en-US" altLang="en-US"/>
              <a:t>	add ebx, 4</a:t>
            </a:r>
          </a:p>
          <a:p>
            <a:r>
              <a:rPr lang="en-US" altLang="en-US"/>
              <a:t>	loop top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6D2DE-033F-46BF-995C-931791D29B9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 the two underscores before asm do not have a space between them.  The space in the text above is there so that you can see there are 2 consecutive _ characters.</a:t>
            </a:r>
          </a:p>
          <a:p>
            <a:endParaRPr lang="en-US" altLang="en-US"/>
          </a:p>
          <a:p>
            <a:r>
              <a:rPr lang="en-US" altLang="en-US"/>
              <a:t>You can only use the __asm{ } directive if you are running in Windows.  I believe this does not work if you are running in Linux.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18B46-EC45-45C3-9CFA-8466032C911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9AA49-615F-42CC-920C-99188078911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BE6CF-90DE-405F-BC85-6ED6760A8B1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only be using decimal literal values or character values in our examples and programs, and decimal values do not need a D/d as it is the default.  Characters should be placed inside ‘’ as with C code.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CBF9D-45E6-46F1-B97F-679894EC0AF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typically use the extended registers so that we can store our data in int variables.  Note that if you do any input or output in C code, it will overwrite the EDX register so be careful when you use the DX/EDX.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62F8F-CB49-4EC9-B288-531359A5406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won’t be bothering with any of these registers as we won’t be covering any of the more exotic forms of addressing.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3302B-6202-4553-B655-18CC2AECB77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Notice that the mov command performs both loads and stores.  The difference is where you put the memory reference (if there is one):</a:t>
            </a:r>
          </a:p>
          <a:p>
            <a:endParaRPr lang="en-US" altLang="en-US"/>
          </a:p>
          <a:p>
            <a:r>
              <a:rPr lang="en-US" altLang="en-US"/>
              <a:t>mov  eax, x – load x into eax</a:t>
            </a:r>
          </a:p>
          <a:p>
            <a:r>
              <a:rPr lang="en-US" altLang="en-US"/>
              <a:t>mov  x, eax – store eax into x</a:t>
            </a:r>
          </a:p>
          <a:p>
            <a:r>
              <a:rPr lang="en-US" altLang="en-US"/>
              <a:t>mov eax, ebx – register movement, no memory involved</a:t>
            </a:r>
          </a:p>
          <a:p>
            <a:r>
              <a:rPr lang="en-US" altLang="en-US"/>
              <a:t>mov eax, 0 – immediate load, that is, load a register with an immediate datum</a:t>
            </a:r>
          </a:p>
          <a:p>
            <a:r>
              <a:rPr lang="en-US" altLang="en-US"/>
              <a:t>mov x, 0 – memory initialization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0F3C4-A547-4278-B8E2-06FC38BE535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Examples:</a:t>
            </a:r>
          </a:p>
          <a:p>
            <a:r>
              <a:rPr lang="en-US" altLang="en-US"/>
              <a:t>   inc x – increment variable x in memory</a:t>
            </a:r>
          </a:p>
          <a:p>
            <a:r>
              <a:rPr lang="en-US" altLang="en-US"/>
              <a:t>   add eax, 5 – eax </a:t>
            </a:r>
            <a:r>
              <a:rPr lang="en-US" altLang="en-US">
                <a:sym typeface="Wingdings" panose="05000000000000000000" pitchFamily="2" charset="2"/>
              </a:rPr>
              <a:t> eax + 5</a:t>
            </a:r>
          </a:p>
          <a:p>
            <a:r>
              <a:rPr lang="en-US" altLang="en-US">
                <a:sym typeface="Wingdings" panose="05000000000000000000" pitchFamily="2" charset="2"/>
              </a:rPr>
              <a:t>   sub x, 1 – x  x – 1</a:t>
            </a:r>
          </a:p>
          <a:p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For mul and div, you must first place one datum in the ax/eax register and set edx to 0.</a:t>
            </a:r>
          </a:p>
          <a:p>
            <a:r>
              <a:rPr lang="en-US" altLang="en-US">
                <a:sym typeface="Wingdings" panose="05000000000000000000" pitchFamily="2" charset="2"/>
              </a:rPr>
              <a:t>   mul x – eax = eax * x (with the upper 32 bits of the product being moved into edx)</a:t>
            </a:r>
          </a:p>
          <a:p>
            <a:r>
              <a:rPr lang="en-US" altLang="en-US">
                <a:sym typeface="Wingdings" panose="05000000000000000000" pitchFamily="2" charset="2"/>
              </a:rPr>
              <a:t>   div x – eax = edx || eax / x, edx = edx || eax % x (where || means “concatenate or combine the two registers)</a:t>
            </a:r>
          </a:p>
          <a:p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We won’t be using the shifts or rotates although they should be self explanatory.</a:t>
            </a:r>
          </a:p>
          <a:p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CMP is most commonly used immediately before a conditional branch (see the next slide).</a:t>
            </a: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57AD0-6B70-4345-9514-36495B7C778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267200"/>
            <a:ext cx="6248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location is a label for a branch.  For example, the following would be the same as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while (x != 0) {</a:t>
            </a:r>
          </a:p>
          <a:p>
            <a:pPr>
              <a:lnSpc>
                <a:spcPct val="90000"/>
              </a:lnSpc>
            </a:pPr>
            <a:r>
              <a:rPr lang="en-US" altLang="en-US"/>
              <a:t>	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top:   cmp x, 0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      jne  xout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      …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      jmp top</a:t>
            </a:r>
          </a:p>
          <a:p>
            <a:pPr>
              <a:lnSpc>
                <a:spcPct val="90000"/>
              </a:lnSpc>
            </a:pPr>
            <a:r>
              <a:rPr lang="en-US" altLang="en-US"/>
              <a:t>xout:  …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Note that I use xout instead of out because “out” is an assembly language command (for output).  Similarly, do not use any C reserved words as labels: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if(x &lt; y) x++;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else y++;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    cmp x, y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    jge  xelse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    inc x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     jmp xout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xelse:  inc y</a:t>
            </a:r>
          </a:p>
          <a:p>
            <a:pPr>
              <a:lnSpc>
                <a:spcPct val="90000"/>
              </a:lnSpc>
            </a:pPr>
            <a:r>
              <a:rPr lang="en-US" altLang="en-US"/>
              <a:t>xout: 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81C3AB-37AB-4E16-AA59-43F05469CDD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typically write an immediate datum using #value as in add ax, #10 to differentiate it from a direct address such as mov eax, 100000 (move the contents of memory location 100000 into eax).  But in IBM PC assembly, immediate data are denoted by the numeric value without a # and direct addresses are denoted by the variable name.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Notice for Direct + Offset, if you use +offset, then this is a constant and you cannot change it.  We will find it far more flexible to store an offset in a register so that we can adjust the register.  For such a mode, we use [register] as in a[ebx]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Note:  if the datum is an int (4 bytes), then a is an array of int values and we would move the datum into an extended register.  However, the offset does not have to be a 4 byte value.  The following would work: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mov eax, a[bx]     // a is an int array, bx is a 16 bit offset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	mov ax, a[ebx]   // a is a short array, ebx is a 32 bit offset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 convenience though, use all extended registers (int arrays, 32 bit offsets)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We will not use the register indirect modes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9DC94-290F-48C1-9BB6-B9C6104FC1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9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9ABA8-FD48-4FEF-96A8-FA742A810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40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E82E9-DEF2-47B5-94D7-503BBA243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39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64FEE-ECDF-4B8F-A543-073629675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F434-EADB-44DE-97A9-CCB2728FB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C35C2-3E63-4194-9F72-F2FD6EE18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3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4E96-A5DB-4AC8-B5AC-AFD98DC5FB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74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BEB06-7437-45E6-877B-F12597D64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5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B57CC-0E1F-4A71-893D-286BAB172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75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E683E-6206-4E3B-86A5-A2C2A8A7F1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08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3A63B-CEED-47E6-ACAD-9A28CD006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2ACA9"/>
            </a:gs>
            <a:gs pos="100000">
              <a:srgbClr val="D9441B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71FC35-216E-4A70-AA20-2A7A006071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Introduction to Assembly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81999" cy="4953000"/>
          </a:xfrm>
        </p:spPr>
        <p:txBody>
          <a:bodyPr/>
          <a:lstStyle/>
          <a:p>
            <a:r>
              <a:rPr lang="en-US" altLang="en-US" dirty="0"/>
              <a:t>Here we have a brief introduction to </a:t>
            </a:r>
            <a:r>
              <a:rPr lang="en-US" altLang="en-US" dirty="0" smtClean="0"/>
              <a:t>Intel Assembly Language </a:t>
            </a:r>
          </a:p>
          <a:p>
            <a:pPr lvl="1"/>
            <a:r>
              <a:rPr lang="en-US" altLang="en-US" dirty="0" smtClean="0"/>
              <a:t>This is the assembly language developed for the Intel 8086 processor, which continues to be the basis for all x86/Pentium/</a:t>
            </a:r>
            <a:r>
              <a:rPr lang="en-US" altLang="en-US" dirty="0" err="1" smtClean="0"/>
              <a:t>iCore</a:t>
            </a:r>
            <a:r>
              <a:rPr lang="en-US" altLang="en-US" dirty="0" smtClean="0"/>
              <a:t> processors</a:t>
            </a:r>
            <a:endParaRPr lang="en-US" altLang="en-US" dirty="0"/>
          </a:p>
          <a:p>
            <a:pPr lvl="1"/>
            <a:r>
              <a:rPr lang="en-US" altLang="en-US" dirty="0"/>
              <a:t>CISC instruction set</a:t>
            </a:r>
          </a:p>
          <a:p>
            <a:pPr lvl="1"/>
            <a:r>
              <a:rPr lang="en-US" altLang="en-US" dirty="0"/>
              <a:t>Special purpose register set</a:t>
            </a:r>
          </a:p>
          <a:p>
            <a:pPr lvl="1"/>
            <a:r>
              <a:rPr lang="en-US" altLang="en-US" dirty="0"/>
              <a:t>8 and 16 bit operations </a:t>
            </a:r>
            <a:r>
              <a:rPr lang="en-US" altLang="en-US" dirty="0" smtClean="0"/>
              <a:t>initially, expanded </a:t>
            </a:r>
            <a:r>
              <a:rPr lang="en-US" altLang="en-US" dirty="0"/>
              <a:t>to 32 and 64 bit operations for </a:t>
            </a:r>
            <a:r>
              <a:rPr lang="en-US" altLang="en-US" dirty="0" smtClean="0"/>
              <a:t>Pentium</a:t>
            </a:r>
            <a:endParaRPr lang="en-US" altLang="en-US" dirty="0"/>
          </a:p>
          <a:p>
            <a:pPr lvl="1"/>
            <a:r>
              <a:rPr lang="en-US" altLang="en-US" dirty="0"/>
              <a:t>Memory-register and register-register operations </a:t>
            </a:r>
            <a:r>
              <a:rPr lang="en-US" altLang="en-US" dirty="0" smtClean="0"/>
              <a:t>available, several </a:t>
            </a:r>
            <a:r>
              <a:rPr lang="en-US" altLang="en-US" dirty="0"/>
              <a:t>addressing modes including many implied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Addressing 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Imagine that we have declared  in C: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int a[ ] = {0, 11, 15, 21, 99};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Then, the following accesses give us the values of a as shown: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mov eax, a        	eax </a:t>
            </a:r>
            <a:r>
              <a:rPr lang="en-US" altLang="en-US" sz="2000">
                <a:sym typeface="Wingdings" panose="05000000000000000000" pitchFamily="2" charset="2"/>
              </a:rPr>
              <a:t> 0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mov eax, a+4    	eax  11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mov eax, a+8	eax  15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Wingdings" panose="05000000000000000000" pitchFamily="2" charset="2"/>
              </a:rPr>
              <a:t>mov eax, a[ebx]     eax  99 if ebx = 16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ym typeface="Wingdings" panose="05000000000000000000" pitchFamily="2" charset="2"/>
              </a:rPr>
              <a:t>If ebx and ecx both = 0 and size is the number of items in the array, then we can iterate through the array as follows: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19200" y="4690408"/>
            <a:ext cx="69974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 top:     </a:t>
            </a:r>
            <a:r>
              <a:rPr lang="en-US" altLang="en-US" sz="2000" dirty="0" err="1"/>
              <a:t>mov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a[</a:t>
            </a:r>
            <a:r>
              <a:rPr lang="en-US" altLang="en-US" sz="2000" dirty="0" err="1" smtClean="0"/>
              <a:t>ebx</a:t>
            </a:r>
            <a:r>
              <a:rPr lang="en-US" altLang="en-US" sz="2000" dirty="0" smtClean="0"/>
              <a:t>]</a:t>
            </a:r>
            <a:endParaRPr lang="en-US" altLang="en-US" sz="2000" dirty="0"/>
          </a:p>
          <a:p>
            <a:r>
              <a:rPr lang="en-US" altLang="en-US" sz="2000" dirty="0"/>
              <a:t>            … do something with the array value …</a:t>
            </a:r>
          </a:p>
          <a:p>
            <a:r>
              <a:rPr lang="en-US" altLang="en-US" sz="2000" dirty="0"/>
              <a:t>            add </a:t>
            </a:r>
            <a:r>
              <a:rPr lang="en-US" altLang="en-US" sz="2000" dirty="0" err="1"/>
              <a:t>ebx</a:t>
            </a:r>
            <a:r>
              <a:rPr lang="en-US" altLang="en-US" sz="2000" dirty="0"/>
              <a:t>, 4</a:t>
            </a:r>
          </a:p>
          <a:p>
            <a:r>
              <a:rPr lang="en-US" altLang="en-US" sz="2000" dirty="0"/>
              <a:t>            add </a:t>
            </a:r>
            <a:r>
              <a:rPr lang="en-US" altLang="en-US" sz="2000" dirty="0" err="1"/>
              <a:t>ecx</a:t>
            </a:r>
            <a:r>
              <a:rPr lang="en-US" altLang="en-US" sz="2000" dirty="0"/>
              <a:t>, 1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err="1"/>
              <a:t>cmp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ecx</a:t>
            </a:r>
            <a:r>
              <a:rPr lang="en-US" altLang="en-US" sz="2000" dirty="0"/>
              <a:t>, size</a:t>
            </a:r>
          </a:p>
          <a:p>
            <a:r>
              <a:rPr lang="en-US" altLang="en-US" sz="2000" dirty="0"/>
              <a:t>            </a:t>
            </a:r>
            <a:r>
              <a:rPr lang="en-US" altLang="en-US" sz="2000" dirty="0" err="1"/>
              <a:t>jl</a:t>
            </a:r>
            <a:r>
              <a:rPr lang="en-US" altLang="en-US" sz="2000" dirty="0"/>
              <a:t>     top		// use </a:t>
            </a:r>
            <a:r>
              <a:rPr lang="en-US" altLang="en-US" sz="2000" dirty="0" err="1"/>
              <a:t>jl</a:t>
            </a:r>
            <a:r>
              <a:rPr lang="en-US" altLang="en-US" sz="2000" dirty="0"/>
              <a:t> since we stop once </a:t>
            </a:r>
            <a:r>
              <a:rPr lang="en-US" altLang="en-US" sz="2000" dirty="0" err="1"/>
              <a:t>ecx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== </a:t>
            </a:r>
            <a:r>
              <a:rPr lang="en-US" altLang="en-US" sz="2000" dirty="0"/>
              <a:t>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altLang="en-US"/>
              <a:t>Writing Assembly in a C Program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For simplicity, we will write our code inside of C (or C++) programs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This allows us to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declare variables in C/C++ thus avoiding the .data section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do I/O in C/C++ thus avoiding difficulties dealing with assembly input and assembly output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compile our programs rather than dealing with assembling them using MASM or TASM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include assembly code, in your C/C++ program, add the following compiler directive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 smtClean="0"/>
              <a:t>_ _ </a:t>
            </a:r>
            <a:r>
              <a:rPr lang="en-US" altLang="en-US" sz="2400" dirty="0" err="1"/>
              <a:t>asm</a:t>
            </a:r>
            <a:r>
              <a:rPr lang="en-US" altLang="en-US" sz="2400" dirty="0"/>
              <a:t> {		}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And place all of your assembly code between the {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/>
              <a:t>Data Types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One problem that might arise in using C/C++ to run our assembly code is that we might mix up data types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if you declare a variable to be of type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, then this is a 4-byte variable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moving it into a register means that you must move it into a 4-byte register (such as </a:t>
            </a:r>
            <a:r>
              <a:rPr lang="en-US" altLang="en-US" sz="2200" dirty="0" err="1"/>
              <a:t>eax</a:t>
            </a:r>
            <a:r>
              <a:rPr lang="en-US" altLang="en-US" sz="2200" dirty="0"/>
              <a:t>) and not a 2-byte or 1-byte register!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if you try to move a variable into the wrong sized register, or a register value into the wrong sized variable, you will get a “operand size conflict” syntax error message when compiling your program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use ax, </a:t>
            </a:r>
            <a:r>
              <a:rPr lang="en-US" altLang="en-US" sz="2400" dirty="0" err="1"/>
              <a:t>bx</a:t>
            </a:r>
            <a:r>
              <a:rPr lang="en-US" altLang="en-US" sz="2400" dirty="0"/>
              <a:t>, cx, dx, declare variables to be of type short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use </a:t>
            </a:r>
            <a:r>
              <a:rPr lang="en-US" altLang="en-US" sz="2400" dirty="0" err="1"/>
              <a:t>eax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ebx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ecx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edx</a:t>
            </a:r>
            <a:r>
              <a:rPr lang="en-US" altLang="en-US" sz="2400" dirty="0"/>
              <a:t>, declare variables to be of type </a:t>
            </a:r>
            <a:r>
              <a:rPr lang="en-US" altLang="en-US" sz="2400" dirty="0" err="1"/>
              <a:t>int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also notice that char are 1 byte, so should use either the upper or lower half a register (al, ah, dl, dh)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Instruction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altLang="en-US" sz="2800" dirty="0"/>
              <a:t>[name/label]  [mnemonic] [operands] [;comments]</a:t>
            </a:r>
          </a:p>
          <a:p>
            <a:pPr lvl="1"/>
            <a:r>
              <a:rPr lang="en-US" altLang="en-US" sz="2400" dirty="0"/>
              <a:t>Operands are either literals, variables/constants,  or registers</a:t>
            </a:r>
          </a:p>
          <a:p>
            <a:r>
              <a:rPr lang="en-US" altLang="en-US" sz="2800" dirty="0"/>
              <a:t>Number of operands depends on type of instruction, range from 0 to 2</a:t>
            </a:r>
          </a:p>
          <a:p>
            <a:r>
              <a:rPr lang="en-US" altLang="en-US" sz="2800" dirty="0"/>
              <a:t>Examples:</a:t>
            </a:r>
          </a:p>
          <a:p>
            <a:pPr lvl="1"/>
            <a:r>
              <a:rPr lang="en-US" altLang="en-US" sz="2400" dirty="0" err="1"/>
              <a:t>mov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eax</a:t>
            </a:r>
            <a:r>
              <a:rPr lang="en-US" altLang="en-US" sz="2400" dirty="0"/>
              <a:t>, </a:t>
            </a:r>
            <a:r>
              <a:rPr lang="en-US" altLang="en-US" sz="2400" dirty="0" err="1" smtClean="0"/>
              <a:t>ebx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– 2 operands, source and destination</a:t>
            </a:r>
          </a:p>
          <a:p>
            <a:pPr lvl="1"/>
            <a:r>
              <a:rPr lang="en-US" altLang="en-US" sz="2400" dirty="0" err="1"/>
              <a:t>mov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eax</a:t>
            </a:r>
            <a:r>
              <a:rPr lang="en-US" altLang="en-US" sz="2400" dirty="0"/>
              <a:t>, 5 – one operand is a literal</a:t>
            </a:r>
          </a:p>
          <a:p>
            <a:pPr lvl="1"/>
            <a:r>
              <a:rPr lang="en-US" altLang="en-US" sz="2400" dirty="0" err="1"/>
              <a:t>mov</a:t>
            </a:r>
            <a:r>
              <a:rPr lang="en-US" altLang="en-US" sz="2400" dirty="0"/>
              <a:t> y, </a:t>
            </a:r>
            <a:r>
              <a:rPr lang="en-US" altLang="en-US" sz="2400" dirty="0" err="1" smtClean="0"/>
              <a:t>eax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– memory to register movement</a:t>
            </a:r>
          </a:p>
          <a:p>
            <a:pPr lvl="1"/>
            <a:r>
              <a:rPr lang="en-US" altLang="en-US" sz="2400" dirty="0"/>
              <a:t>add </a:t>
            </a:r>
            <a:r>
              <a:rPr lang="en-US" altLang="en-US" sz="2400" dirty="0" err="1" smtClean="0"/>
              <a:t>eax</a:t>
            </a:r>
            <a:r>
              <a:rPr lang="en-US" altLang="en-US" sz="2400" dirty="0"/>
              <a:t>, 5 – 2 operands for add</a:t>
            </a:r>
          </a:p>
          <a:p>
            <a:pPr lvl="1"/>
            <a:r>
              <a:rPr lang="en-US" altLang="en-US" sz="2400" dirty="0" err="1"/>
              <a:t>mul</a:t>
            </a:r>
            <a:r>
              <a:rPr lang="en-US" altLang="en-US" sz="2400" dirty="0"/>
              <a:t> value – 1 operand for </a:t>
            </a:r>
            <a:r>
              <a:rPr lang="en-US" altLang="en-US" sz="2400" dirty="0" err="1"/>
              <a:t>mul</a:t>
            </a:r>
            <a:r>
              <a:rPr lang="en-US" altLang="en-US" sz="2400" dirty="0"/>
              <a:t>, other operand </a:t>
            </a:r>
            <a:r>
              <a:rPr lang="en-US" altLang="en-US" sz="2400" dirty="0" smtClean="0"/>
              <a:t>is </a:t>
            </a:r>
            <a:r>
              <a:rPr lang="en-US" altLang="en-US" sz="2400" dirty="0" err="1" smtClean="0"/>
              <a:t>eax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nop</a:t>
            </a:r>
            <a:r>
              <a:rPr lang="en-US" altLang="en-US" sz="2400" dirty="0"/>
              <a:t> – no operands for the no-op instruction</a:t>
            </a:r>
          </a:p>
          <a:p>
            <a:pPr lvl="1"/>
            <a:r>
              <a:rPr lang="en-US" altLang="en-US" sz="2400" dirty="0"/>
              <a:t>je location – 1 operand with comparison implied to be a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Literals and Variables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487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Literals require that the type of value be specified by following the value with one of the following: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D, d </a:t>
            </a:r>
            <a:r>
              <a:rPr lang="en-US" altLang="en-US" sz="2000" dirty="0" smtClean="0"/>
              <a:t>for decimal (the default)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H, h for hexadecimal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Q, q for octal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 for binary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Strings are placed in ‘ ’ or “ ” marks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Examples:  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10101011b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0Ah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35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‘hello’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“goodbye”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219200"/>
            <a:ext cx="3733800" cy="5410200"/>
          </a:xfrm>
        </p:spPr>
        <p:txBody>
          <a:bodyPr/>
          <a:lstStyle/>
          <a:p>
            <a:r>
              <a:rPr lang="en-US" altLang="en-US" sz="2400" dirty="0" smtClean="0"/>
              <a:t>We </a:t>
            </a:r>
            <a:r>
              <a:rPr lang="en-US" altLang="en-US" sz="2400" dirty="0"/>
              <a:t>will define all assembly code within C/C++ </a:t>
            </a:r>
            <a:r>
              <a:rPr lang="en-US" altLang="en-US" sz="2400" dirty="0" smtClean="0"/>
              <a:t>programs so we </a:t>
            </a:r>
            <a:r>
              <a:rPr lang="en-US" altLang="en-US" sz="2400" dirty="0"/>
              <a:t>will declare all variables in </a:t>
            </a:r>
            <a:r>
              <a:rPr lang="en-US" altLang="en-US" sz="2400" dirty="0" smtClean="0"/>
              <a:t>C/C</a:t>
            </a:r>
            <a:r>
              <a:rPr lang="en-US" altLang="en-US" sz="2400" dirty="0"/>
              <a:t>++ </a:t>
            </a:r>
            <a:r>
              <a:rPr lang="en-US" altLang="en-US" sz="2400" dirty="0" smtClean="0"/>
              <a:t>code</a:t>
            </a:r>
            <a:endParaRPr lang="en-US" altLang="en-US" sz="2400" dirty="0"/>
          </a:p>
          <a:p>
            <a:pPr lvl="1"/>
            <a:r>
              <a:rPr lang="en-US" altLang="en-US" sz="2200" dirty="0" err="1" smtClean="0"/>
              <a:t>int</a:t>
            </a:r>
            <a:r>
              <a:rPr lang="en-US" altLang="en-US" sz="2200" dirty="0" smtClean="0"/>
              <a:t> </a:t>
            </a:r>
            <a:r>
              <a:rPr lang="en-US" altLang="en-US" sz="2200" dirty="0"/>
              <a:t>is 32 bit</a:t>
            </a:r>
          </a:p>
          <a:p>
            <a:pPr lvl="1"/>
            <a:r>
              <a:rPr lang="en-US" altLang="en-US" sz="2200" dirty="0"/>
              <a:t>short is 16 bit</a:t>
            </a:r>
          </a:p>
          <a:p>
            <a:pPr lvl="1"/>
            <a:r>
              <a:rPr lang="en-US" altLang="en-US" sz="2200" dirty="0"/>
              <a:t>char is 8 bit</a:t>
            </a:r>
          </a:p>
          <a:p>
            <a:r>
              <a:rPr lang="en-US" altLang="en-US" sz="2600" dirty="0"/>
              <a:t>We must insure that we place the datum into the right sized </a:t>
            </a:r>
            <a:r>
              <a:rPr lang="en-US" altLang="en-US" sz="2600" dirty="0" smtClean="0"/>
              <a:t>register (see next slide)</a:t>
            </a:r>
            <a:endParaRPr lang="en-US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/>
              <a:t>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09600"/>
            <a:ext cx="8763000" cy="6172200"/>
          </a:xfrm>
        </p:spPr>
        <p:txBody>
          <a:bodyPr>
            <a:normAutofit lnSpcReduction="10000"/>
          </a:bodyPr>
          <a:lstStyle/>
          <a:p>
            <a:pPr marL="231775" indent="-231775">
              <a:lnSpc>
                <a:spcPct val="90000"/>
              </a:lnSpc>
            </a:pPr>
            <a:r>
              <a:rPr lang="en-US" altLang="en-US" sz="2400" dirty="0" smtClean="0"/>
              <a:t>14 registers, all special purpose</a:t>
            </a:r>
            <a:endParaRPr lang="en-US" altLang="en-US" sz="2400" dirty="0"/>
          </a:p>
          <a:p>
            <a:pPr marL="169863" indent="-220663">
              <a:lnSpc>
                <a:spcPct val="90000"/>
              </a:lnSpc>
            </a:pPr>
            <a:r>
              <a:rPr lang="en-US" altLang="en-US" sz="2400" dirty="0" smtClean="0"/>
              <a:t>4 </a:t>
            </a:r>
            <a:r>
              <a:rPr lang="en-US" altLang="en-US" sz="2400" dirty="0"/>
              <a:t>data </a:t>
            </a:r>
            <a:r>
              <a:rPr lang="en-US" altLang="en-US" sz="2400" dirty="0" smtClean="0"/>
              <a:t>registers</a:t>
            </a:r>
            <a:endParaRPr lang="en-US" altLang="en-US" sz="2400" dirty="0"/>
          </a:p>
          <a:p>
            <a:pPr marL="517525" lvl="1" indent="-174625">
              <a:lnSpc>
                <a:spcPct val="90000"/>
              </a:lnSpc>
            </a:pPr>
            <a:r>
              <a:rPr lang="en-US" altLang="en-US" sz="2200" dirty="0" smtClean="0"/>
              <a:t>EAX </a:t>
            </a:r>
            <a:r>
              <a:rPr lang="en-US" altLang="en-US" sz="2200" dirty="0"/>
              <a:t>– accumulator</a:t>
            </a:r>
          </a:p>
          <a:p>
            <a:pPr marL="796925" lvl="2" indent="-220663">
              <a:lnSpc>
                <a:spcPct val="90000"/>
              </a:lnSpc>
            </a:pPr>
            <a:r>
              <a:rPr lang="en-US" altLang="en-US" sz="2000" dirty="0" smtClean="0"/>
              <a:t>EAX </a:t>
            </a:r>
            <a:r>
              <a:rPr lang="en-US" altLang="en-US" sz="2000" dirty="0"/>
              <a:t>is an implied register in the </a:t>
            </a:r>
            <a:r>
              <a:rPr lang="en-US" altLang="en-US" sz="2000" dirty="0" err="1"/>
              <a:t>Mul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Div</a:t>
            </a:r>
            <a:r>
              <a:rPr lang="en-US" altLang="en-US" sz="2000" dirty="0"/>
              <a:t> instructions</a:t>
            </a:r>
          </a:p>
          <a:p>
            <a:pPr marL="517525" lvl="1" indent="-174625">
              <a:lnSpc>
                <a:spcPct val="90000"/>
              </a:lnSpc>
            </a:pPr>
            <a:r>
              <a:rPr lang="en-US" altLang="en-US" sz="2200" dirty="0" smtClean="0"/>
              <a:t>EBX </a:t>
            </a:r>
            <a:r>
              <a:rPr lang="en-US" altLang="en-US" sz="2200" dirty="0"/>
              <a:t>– base counter </a:t>
            </a:r>
          </a:p>
          <a:p>
            <a:pPr marL="796925" lvl="2" indent="-220663">
              <a:lnSpc>
                <a:spcPct val="90000"/>
              </a:lnSpc>
            </a:pPr>
            <a:r>
              <a:rPr lang="en-US" altLang="en-US" sz="2000" dirty="0"/>
              <a:t>used for addressing, particularly when dealing with arrays and strings</a:t>
            </a:r>
          </a:p>
          <a:p>
            <a:pPr marL="796925" lvl="2" indent="-220663">
              <a:lnSpc>
                <a:spcPct val="90000"/>
              </a:lnSpc>
            </a:pPr>
            <a:r>
              <a:rPr lang="en-US" altLang="en-US" sz="2000" dirty="0" smtClean="0"/>
              <a:t>EBX </a:t>
            </a:r>
            <a:r>
              <a:rPr lang="en-US" altLang="en-US" sz="2000" dirty="0"/>
              <a:t>can be used as a data register when not used for addressing</a:t>
            </a:r>
          </a:p>
          <a:p>
            <a:pPr marL="517525" lvl="1" indent="-174625">
              <a:lnSpc>
                <a:spcPct val="90000"/>
              </a:lnSpc>
            </a:pPr>
            <a:r>
              <a:rPr lang="en-US" altLang="en-US" sz="2200" dirty="0" smtClean="0"/>
              <a:t>ECX </a:t>
            </a:r>
            <a:r>
              <a:rPr lang="en-US" altLang="en-US" sz="2200" dirty="0"/>
              <a:t>– counter </a:t>
            </a:r>
          </a:p>
          <a:p>
            <a:pPr marL="796925" lvl="2" indent="-220663">
              <a:lnSpc>
                <a:spcPct val="90000"/>
              </a:lnSpc>
            </a:pPr>
            <a:r>
              <a:rPr lang="en-US" altLang="en-US" sz="2000" dirty="0"/>
              <a:t>implicitly used in loop instructions</a:t>
            </a:r>
          </a:p>
          <a:p>
            <a:pPr marL="796925" lvl="2" indent="-220663">
              <a:lnSpc>
                <a:spcPct val="90000"/>
              </a:lnSpc>
            </a:pPr>
            <a:r>
              <a:rPr lang="en-US" altLang="en-US" sz="2000" dirty="0"/>
              <a:t>in non-looping instructions, can be used as a data register</a:t>
            </a:r>
          </a:p>
          <a:p>
            <a:pPr marL="517525" lvl="1" indent="-174625">
              <a:lnSpc>
                <a:spcPct val="90000"/>
              </a:lnSpc>
            </a:pPr>
            <a:r>
              <a:rPr lang="en-US" altLang="en-US" sz="2200" dirty="0" smtClean="0"/>
              <a:t>EDX </a:t>
            </a:r>
            <a:r>
              <a:rPr lang="en-US" altLang="en-US" sz="2200" dirty="0"/>
              <a:t>– data register </a:t>
            </a:r>
          </a:p>
          <a:p>
            <a:pPr marL="796925" lvl="2" indent="-220663">
              <a:lnSpc>
                <a:spcPct val="90000"/>
              </a:lnSpc>
            </a:pPr>
            <a:r>
              <a:rPr lang="en-US" altLang="en-US" sz="2000" dirty="0" smtClean="0"/>
              <a:t>used </a:t>
            </a:r>
            <a:r>
              <a:rPr lang="en-US" altLang="en-US" sz="2000" dirty="0"/>
              <a:t>for In and Out </a:t>
            </a:r>
            <a:r>
              <a:rPr lang="en-US" altLang="en-US" sz="2000" dirty="0" smtClean="0"/>
              <a:t>instructions (input, output), also </a:t>
            </a:r>
            <a:r>
              <a:rPr lang="en-US" altLang="en-US" sz="2000" dirty="0"/>
              <a:t>used to store partial results of </a:t>
            </a:r>
            <a:r>
              <a:rPr lang="en-US" altLang="en-US" sz="2000" dirty="0" err="1"/>
              <a:t>Mul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Div</a:t>
            </a:r>
            <a:r>
              <a:rPr lang="en-US" altLang="en-US" sz="2000" dirty="0"/>
              <a:t> operations</a:t>
            </a:r>
          </a:p>
          <a:p>
            <a:pPr marL="796925" lvl="2" indent="-220663">
              <a:lnSpc>
                <a:spcPct val="90000"/>
              </a:lnSpc>
            </a:pPr>
            <a:r>
              <a:rPr lang="en-US" altLang="en-US" sz="2000" dirty="0"/>
              <a:t>in other cases, can be used as a data </a:t>
            </a:r>
            <a:r>
              <a:rPr lang="en-US" altLang="en-US" sz="2000" dirty="0" smtClean="0"/>
              <a:t>register</a:t>
            </a:r>
          </a:p>
          <a:p>
            <a:pPr marL="0" indent="-223838">
              <a:lnSpc>
                <a:spcPct val="90000"/>
              </a:lnSpc>
            </a:pPr>
            <a:r>
              <a:rPr lang="en-US" altLang="en-US" sz="2800" dirty="0" smtClean="0"/>
              <a:t>Register sizes:  </a:t>
            </a:r>
          </a:p>
          <a:p>
            <a:pPr marL="400050" lvl="1" indent="-223838">
              <a:lnSpc>
                <a:spcPct val="90000"/>
              </a:lnSpc>
            </a:pPr>
            <a:r>
              <a:rPr lang="en-US" altLang="en-US" sz="2400" dirty="0" smtClean="0"/>
              <a:t>_X – 16 bits (e.g., AX, BX)</a:t>
            </a:r>
          </a:p>
          <a:p>
            <a:pPr marL="400050" lvl="1" indent="-223838">
              <a:lnSpc>
                <a:spcPct val="90000"/>
              </a:lnSpc>
            </a:pPr>
            <a:r>
              <a:rPr lang="en-US" altLang="en-US" sz="2400" dirty="0" smtClean="0"/>
              <a:t> _H and _L –8 bits (high and low end of _X registers)</a:t>
            </a:r>
          </a:p>
          <a:p>
            <a:pPr marL="400050" lvl="1" indent="-223838">
              <a:lnSpc>
                <a:spcPct val="90000"/>
              </a:lnSpc>
            </a:pPr>
            <a:r>
              <a:rPr lang="en-US" altLang="en-US" sz="2400" dirty="0" smtClean="0"/>
              <a:t>E_X – 32 bits (extends the _X registers to 32 bits)</a:t>
            </a:r>
          </a:p>
          <a:p>
            <a:pPr marL="400050" lvl="1" indent="-223838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/>
              <a:t>Other Registers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81000" y="1066800"/>
            <a:ext cx="853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Other registers can not be used for data but have specific </a:t>
            </a:r>
            <a:r>
              <a:rPr lang="en-US" altLang="en-US" sz="2800" dirty="0" smtClean="0"/>
              <a:t>uses</a:t>
            </a:r>
            <a:endParaRPr lang="en-US" altLang="en-US" sz="2800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/>
              <a:t>Segment registers </a:t>
            </a:r>
            <a:r>
              <a:rPr lang="en-US" altLang="en-US" dirty="0" smtClean="0"/>
              <a:t>point </a:t>
            </a:r>
            <a:r>
              <a:rPr lang="en-US" altLang="en-US" dirty="0"/>
              <a:t>to different segments in memory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SS </a:t>
            </a:r>
            <a:r>
              <a:rPr lang="en-US" altLang="en-US" sz="2200" dirty="0"/>
              <a:t>– stack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CS – code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DS – data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ES – extra (used as a base pointer for variables)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/>
              <a:t>Indexing </a:t>
            </a:r>
            <a:r>
              <a:rPr lang="en-US" altLang="en-US" dirty="0" smtClean="0"/>
              <a:t>registers as offsets into local function, stack, or string</a:t>
            </a:r>
            <a:endParaRPr lang="en-US" altLang="en-US" dirty="0"/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BP </a:t>
            </a:r>
            <a:r>
              <a:rPr lang="en-US" altLang="en-US" sz="2200" dirty="0"/>
              <a:t>– base pointer used with SS to address subroutine local variables on the stack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SP – stack pointer used with SS for top of stack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SI and DI – source and destination for string transfers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 dirty="0"/>
              <a:t>IP – program counter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 dirty="0"/>
              <a:t>Status flags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Operations:  Data Movement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562600"/>
          </a:xfrm>
        </p:spPr>
        <p:txBody>
          <a:bodyPr/>
          <a:lstStyle/>
          <a:p>
            <a:r>
              <a:rPr lang="en-US" altLang="en-US" sz="2800" dirty="0" err="1"/>
              <a:t>mov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xchg</a:t>
            </a:r>
            <a:r>
              <a:rPr lang="en-US" altLang="en-US" sz="2800" dirty="0"/>
              <a:t> instructions</a:t>
            </a:r>
          </a:p>
          <a:p>
            <a:pPr lvl="1"/>
            <a:r>
              <a:rPr lang="en-US" altLang="en-US" sz="2400" dirty="0" err="1"/>
              <a:t>mov</a:t>
            </a:r>
            <a:r>
              <a:rPr lang="en-US" altLang="en-US" sz="2400" dirty="0"/>
              <a:t> allows for register-register, memory-register, register-memory, register-immediate and memory-immediate</a:t>
            </a:r>
          </a:p>
          <a:p>
            <a:pPr lvl="2"/>
            <a:r>
              <a:rPr lang="en-US" altLang="en-US" sz="2000" dirty="0"/>
              <a:t>first item is destination, second is source</a:t>
            </a:r>
          </a:p>
          <a:p>
            <a:pPr lvl="2"/>
            <a:r>
              <a:rPr lang="en-US" altLang="en-US" sz="2000" dirty="0"/>
              <a:t>memory-memory moves must be done with 2 instructions using a register as temporary storage</a:t>
            </a:r>
          </a:p>
          <a:p>
            <a:pPr lvl="2"/>
            <a:r>
              <a:rPr lang="en-US" altLang="en-US" sz="2000" dirty="0"/>
              <a:t>memory references can use direct, </a:t>
            </a:r>
            <a:r>
              <a:rPr lang="en-US" altLang="en-US" sz="2000" dirty="0" err="1"/>
              <a:t>direct+offset</a:t>
            </a:r>
            <a:r>
              <a:rPr lang="en-US" altLang="en-US" sz="2000" dirty="0"/>
              <a:t>, or register-indirect modes</a:t>
            </a:r>
          </a:p>
          <a:p>
            <a:pPr lvl="2"/>
            <a:r>
              <a:rPr lang="en-US" altLang="en-US" sz="2000" dirty="0"/>
              <a:t>if datum is 8-bit, register only uses high or low side, 16-bit uses entire register, 32-bit uses extended register (e.g., EAX, EDX) and 64-bit combines two registers</a:t>
            </a:r>
          </a:p>
          <a:p>
            <a:pPr lvl="1"/>
            <a:r>
              <a:rPr lang="en-US" altLang="en-US" sz="2400" dirty="0" err="1"/>
              <a:t>xchg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instruction </a:t>
            </a:r>
            <a:r>
              <a:rPr lang="en-US" altLang="en-US" sz="2400" dirty="0"/>
              <a:t>allows only register-register, memory-register and register-memory and exchanges two values rather than moves one value as with </a:t>
            </a:r>
            <a:r>
              <a:rPr lang="en-US" altLang="en-US" sz="2400" dirty="0" err="1"/>
              <a:t>mov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en-US" sz="4000"/>
              <a:t>Operations:  Arithmetic/Conditional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4648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err="1"/>
              <a:t>inc</a:t>
            </a:r>
            <a:r>
              <a:rPr lang="en-US" altLang="en-US" sz="2400" dirty="0"/>
              <a:t>/</a:t>
            </a:r>
            <a:r>
              <a:rPr lang="en-US" altLang="en-US" sz="2400" dirty="0" err="1"/>
              <a:t>dec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dest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add/sub </a:t>
            </a:r>
            <a:r>
              <a:rPr lang="en-US" altLang="en-US" sz="2400" dirty="0" err="1"/>
              <a:t>dest</a:t>
            </a:r>
            <a:r>
              <a:rPr lang="en-US" altLang="en-US" sz="2400" dirty="0"/>
              <a:t>, source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dest</a:t>
            </a:r>
            <a:r>
              <a:rPr lang="en-US" altLang="en-US" sz="2000" dirty="0"/>
              <a:t> is register or memory reference, source for add/sub is register, memory reference, or </a:t>
            </a:r>
            <a:r>
              <a:rPr lang="en-US" altLang="en-US" sz="2000" dirty="0" smtClean="0"/>
              <a:t>literal, sizes must match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 err="1" smtClean="0"/>
              <a:t>mul</a:t>
            </a:r>
            <a:r>
              <a:rPr lang="en-US" altLang="en-US" sz="2400" dirty="0" smtClean="0"/>
              <a:t>/div </a:t>
            </a:r>
            <a:r>
              <a:rPr lang="en-US" altLang="en-US" sz="2400" dirty="0"/>
              <a:t>source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datum is source, the other is implied to be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 (or ax or al)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destination is implied as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/</a:t>
            </a:r>
            <a:r>
              <a:rPr lang="en-US" altLang="en-US" sz="2000" dirty="0" err="1"/>
              <a:t>edx</a:t>
            </a:r>
            <a:r>
              <a:rPr lang="en-US" altLang="en-US" sz="2000" dirty="0"/>
              <a:t> combined (or ax/dx, al/ah depending on size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source can be a register or memory reference but not a literal (cannot do </a:t>
            </a:r>
            <a:r>
              <a:rPr lang="en-US" altLang="en-US" sz="2000" dirty="0" err="1" smtClean="0"/>
              <a:t>mul</a:t>
            </a:r>
            <a:r>
              <a:rPr lang="en-US" altLang="en-US" sz="2000" dirty="0" smtClean="0"/>
              <a:t> 2)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div: quotient in ax, al or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, remainder in dx, ah or </a:t>
            </a:r>
            <a:r>
              <a:rPr lang="en-US" altLang="en-US" sz="2000" dirty="0" err="1"/>
              <a:t>edx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mul</a:t>
            </a:r>
            <a:r>
              <a:rPr lang="en-US" altLang="en-US" sz="2000" dirty="0"/>
              <a:t>:  result is twice the size, so goes into </a:t>
            </a:r>
            <a:r>
              <a:rPr lang="en-US" altLang="en-US" sz="2000" dirty="0" err="1"/>
              <a:t>edx</a:t>
            </a:r>
            <a:r>
              <a:rPr lang="en-US" altLang="en-US" sz="2000" dirty="0"/>
              <a:t>/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 or dx/ax or ah/al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0857" y="762000"/>
            <a:ext cx="42672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err="1"/>
              <a:t>shl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shr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sal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sar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shld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shrd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rol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ror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rcl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rcr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shift</a:t>
            </a:r>
            <a:r>
              <a:rPr lang="en-US" altLang="en-US" sz="2000" dirty="0"/>
              <a:t>, shift arithmetic, shift </a:t>
            </a:r>
            <a:r>
              <a:rPr lang="en-US" altLang="en-US" sz="2000" dirty="0" smtClean="0"/>
              <a:t>double, rotate, rotate w/ carry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two operands:   item being shifted/rotated, bits shifted/rotated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Logic </a:t>
            </a:r>
            <a:r>
              <a:rPr lang="en-US" altLang="en-US" sz="2400" dirty="0"/>
              <a:t>operations: AND, OR, XOR, NOT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 is OP </a:t>
            </a:r>
            <a:r>
              <a:rPr lang="en-US" altLang="en-US" sz="2000" dirty="0" err="1"/>
              <a:t>dest</a:t>
            </a:r>
            <a:r>
              <a:rPr lang="en-US" altLang="en-US" sz="2000" dirty="0"/>
              <a:t>, source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NEG </a:t>
            </a:r>
            <a:r>
              <a:rPr lang="en-US" altLang="en-US" sz="2400" dirty="0" err="1"/>
              <a:t>dest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convert two’s complement value to its opposite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CMP first, second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compare first and second and set proper flag(s) (PF, ZF, NF)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result of </a:t>
            </a:r>
            <a:r>
              <a:rPr lang="en-US" altLang="en-US" sz="2000" dirty="0" err="1"/>
              <a:t>cmp</a:t>
            </a:r>
            <a:r>
              <a:rPr lang="en-US" altLang="en-US" sz="2000" dirty="0"/>
              <a:t> operations are then used for branch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 altLang="en-US"/>
              <a:t>Operations:  Branches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4114800" cy="5791200"/>
          </a:xfrm>
        </p:spPr>
        <p:txBody>
          <a:bodyPr/>
          <a:lstStyle/>
          <a:p>
            <a:r>
              <a:rPr lang="en-US" altLang="en-US" sz="2400" dirty="0"/>
              <a:t>Conditional branches:</a:t>
            </a:r>
          </a:p>
          <a:p>
            <a:pPr lvl="1"/>
            <a:r>
              <a:rPr lang="en-US" altLang="en-US" sz="2000" dirty="0" smtClean="0"/>
              <a:t>instruction preceded </a:t>
            </a:r>
            <a:r>
              <a:rPr lang="en-US" altLang="en-US" sz="2000" dirty="0"/>
              <a:t>by an instruction which sets at least one status </a:t>
            </a:r>
            <a:r>
              <a:rPr lang="en-US" altLang="en-US" sz="2000" dirty="0" smtClean="0"/>
              <a:t>flag, usually a </a:t>
            </a:r>
            <a:r>
              <a:rPr lang="en-US" altLang="en-US" sz="2000" dirty="0" err="1" smtClean="0"/>
              <a:t>cmp</a:t>
            </a:r>
            <a:r>
              <a:rPr lang="en-US" altLang="en-US" sz="2000" dirty="0" smtClean="0"/>
              <a:t> instruction</a:t>
            </a:r>
          </a:p>
          <a:p>
            <a:pPr lvl="1"/>
            <a:r>
              <a:rPr lang="en-US" altLang="en-US" sz="2000" dirty="0" smtClean="0"/>
              <a:t>flag </a:t>
            </a:r>
            <a:r>
              <a:rPr lang="en-US" altLang="en-US" sz="2000" dirty="0"/>
              <a:t>tested </a:t>
            </a:r>
            <a:r>
              <a:rPr lang="en-US" altLang="en-US" sz="2000" dirty="0" smtClean="0"/>
              <a:t>based </a:t>
            </a:r>
            <a:r>
              <a:rPr lang="en-US" altLang="en-US" sz="2000" dirty="0"/>
              <a:t>on </a:t>
            </a:r>
            <a:r>
              <a:rPr lang="en-US" altLang="en-US" sz="2000" dirty="0" smtClean="0"/>
              <a:t>type of branch</a:t>
            </a:r>
            <a:endParaRPr lang="en-US" altLang="en-US" sz="2000" dirty="0"/>
          </a:p>
          <a:p>
            <a:pPr lvl="1"/>
            <a:r>
              <a:rPr lang="en-US" altLang="en-US" sz="2000" dirty="0"/>
              <a:t>je/</a:t>
            </a:r>
            <a:r>
              <a:rPr lang="en-US" altLang="en-US" sz="2000" dirty="0" err="1"/>
              <a:t>jne</a:t>
            </a:r>
            <a:r>
              <a:rPr lang="en-US" altLang="en-US" sz="2000" dirty="0"/>
              <a:t> location </a:t>
            </a:r>
            <a:r>
              <a:rPr lang="en-US" altLang="en-US" sz="2000" dirty="0" smtClean="0"/>
              <a:t>– branch if zero flag set/clear</a:t>
            </a:r>
            <a:endParaRPr lang="en-US" altLang="en-US" sz="2000" dirty="0"/>
          </a:p>
          <a:p>
            <a:pPr lvl="1"/>
            <a:r>
              <a:rPr lang="en-US" altLang="en-US" sz="2000" dirty="0" err="1" smtClean="0"/>
              <a:t>jg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jge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jl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jle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location </a:t>
            </a:r>
            <a:r>
              <a:rPr lang="en-US" altLang="en-US" sz="2000" dirty="0" smtClean="0"/>
              <a:t>– branch on positive/</a:t>
            </a:r>
            <a:r>
              <a:rPr lang="en-US" altLang="en-US" sz="2000" dirty="0" err="1" smtClean="0"/>
              <a:t>positive+zero</a:t>
            </a:r>
            <a:r>
              <a:rPr lang="en-US" altLang="en-US" sz="2000" dirty="0" smtClean="0"/>
              <a:t>, negative/</a:t>
            </a:r>
            <a:r>
              <a:rPr lang="en-US" altLang="en-US" sz="2000" dirty="0" err="1" smtClean="0"/>
              <a:t>negative+zero</a:t>
            </a:r>
            <a:r>
              <a:rPr lang="en-US" altLang="en-US" sz="2000" dirty="0" smtClean="0"/>
              <a:t> flag set</a:t>
            </a:r>
            <a:endParaRPr lang="en-US" altLang="en-US" sz="2000" dirty="0"/>
          </a:p>
          <a:p>
            <a:pPr lvl="1"/>
            <a:r>
              <a:rPr lang="en-US" altLang="en-US" sz="2000" dirty="0" err="1" smtClean="0"/>
              <a:t>jc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jnc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jz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jnz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jp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jnp</a:t>
            </a:r>
            <a:r>
              <a:rPr lang="en-US" altLang="en-US" sz="2000" dirty="0" smtClean="0"/>
              <a:t> location – branch on carry/no carry, zero/not zero, even parity/odd parity</a:t>
            </a:r>
            <a:endParaRPr lang="en-US" altLang="en-US" sz="2000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762000"/>
            <a:ext cx="4419600" cy="5867400"/>
          </a:xfrm>
        </p:spPr>
        <p:txBody>
          <a:bodyPr/>
          <a:lstStyle/>
          <a:p>
            <a:r>
              <a:rPr lang="en-US" altLang="en-US" sz="2400" dirty="0"/>
              <a:t>Unconditional </a:t>
            </a:r>
            <a:r>
              <a:rPr lang="en-US" altLang="en-US" sz="2400" dirty="0" smtClean="0"/>
              <a:t>branches:</a:t>
            </a:r>
          </a:p>
          <a:p>
            <a:pPr lvl="1"/>
            <a:r>
              <a:rPr lang="en-US" altLang="en-US" sz="2000" dirty="0" smtClean="0"/>
              <a:t>branch automatically to location</a:t>
            </a:r>
            <a:endParaRPr lang="en-US" altLang="en-US" sz="2000" dirty="0"/>
          </a:p>
          <a:p>
            <a:pPr lvl="1"/>
            <a:r>
              <a:rPr lang="en-US" altLang="en-US" sz="2000" dirty="0" err="1"/>
              <a:t>jmp</a:t>
            </a:r>
            <a:r>
              <a:rPr lang="en-US" altLang="en-US" sz="2000" dirty="0"/>
              <a:t> location </a:t>
            </a:r>
          </a:p>
          <a:p>
            <a:pPr lvl="2"/>
            <a:r>
              <a:rPr lang="en-US" altLang="en-US" sz="1800" dirty="0" err="1"/>
              <a:t>jmp</a:t>
            </a:r>
            <a:r>
              <a:rPr lang="en-US" altLang="en-US" sz="1800" dirty="0"/>
              <a:t> instructions are used to implement </a:t>
            </a:r>
            <a:r>
              <a:rPr lang="en-US" altLang="en-US" sz="1800" dirty="0" err="1"/>
              <a:t>goto</a:t>
            </a:r>
            <a:r>
              <a:rPr lang="en-US" altLang="en-US" sz="1800" dirty="0"/>
              <a:t> statements and procedure calls </a:t>
            </a:r>
          </a:p>
          <a:p>
            <a:r>
              <a:rPr lang="en-US" altLang="en-US" sz="2400" dirty="0"/>
              <a:t>loop location</a:t>
            </a:r>
          </a:p>
          <a:p>
            <a:pPr lvl="1"/>
            <a:r>
              <a:rPr lang="en-US" altLang="en-US" sz="2000" dirty="0" smtClean="0"/>
              <a:t>used for downward counting for loops</a:t>
            </a:r>
          </a:p>
          <a:p>
            <a:pPr lvl="1"/>
            <a:r>
              <a:rPr lang="en-US" altLang="en-US" sz="2000" dirty="0" smtClean="0"/>
              <a:t>initialize </a:t>
            </a:r>
            <a:r>
              <a:rPr lang="en-US" altLang="en-US" sz="2000" dirty="0" err="1" smtClean="0"/>
              <a:t>ecx</a:t>
            </a:r>
            <a:r>
              <a:rPr lang="en-US" altLang="en-US" sz="2000" dirty="0" smtClean="0"/>
              <a:t> (or cx) to starting value</a:t>
            </a:r>
          </a:p>
          <a:p>
            <a:pPr lvl="1"/>
            <a:r>
              <a:rPr lang="en-US" altLang="en-US" sz="2000" dirty="0" smtClean="0"/>
              <a:t>loop location combines</a:t>
            </a:r>
          </a:p>
          <a:p>
            <a:pPr lvl="2"/>
            <a:r>
              <a:rPr lang="en-US" altLang="en-US" sz="2000" dirty="0" err="1" smtClean="0"/>
              <a:t>dec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ecx</a:t>
            </a:r>
            <a:endParaRPr lang="en-US" altLang="en-US" sz="2000" dirty="0" smtClean="0"/>
          </a:p>
          <a:p>
            <a:pPr lvl="2"/>
            <a:r>
              <a:rPr lang="en-US" altLang="en-US" sz="2000" dirty="0" err="1" smtClean="0"/>
              <a:t>cmp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ecx</a:t>
            </a:r>
            <a:r>
              <a:rPr lang="en-US" altLang="en-US" sz="2000" dirty="0" smtClean="0"/>
              <a:t>, 0</a:t>
            </a:r>
          </a:p>
          <a:p>
            <a:pPr lvl="2"/>
            <a:r>
              <a:rPr lang="en-US" altLang="en-US" sz="2000" dirty="0" err="1" smtClean="0"/>
              <a:t>jg</a:t>
            </a:r>
            <a:r>
              <a:rPr lang="en-US" altLang="en-US" sz="2000" dirty="0" smtClean="0"/>
              <a:t> location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altLang="en-US"/>
              <a:t>Addressing Modes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Immediate – place datum in instruction as a literal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add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, 10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use this mode when datum is known at program implementation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Direct – place variable in instruction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mov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, x	; moves x into register ax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add y,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		; sets y = [y] + </a:t>
            </a:r>
            <a:r>
              <a:rPr lang="en-US" altLang="en-US" sz="2200" dirty="0" smtClean="0"/>
              <a:t>[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use this mode to access a variable in memory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Direct + Offset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mov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, </a:t>
            </a:r>
            <a:r>
              <a:rPr lang="en-US" altLang="en-US" sz="2200" dirty="0" smtClean="0"/>
              <a:t>x+4      </a:t>
            </a:r>
            <a:r>
              <a:rPr lang="en-US" altLang="en-US" sz="2200" dirty="0"/>
              <a:t>;  </a:t>
            </a:r>
            <a:r>
              <a:rPr lang="en-US" altLang="en-US" sz="2200" dirty="0" err="1" smtClean="0"/>
              <a:t>eax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 x[4 bytes] – this is not the same as x[4]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mov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, </a:t>
            </a:r>
            <a:r>
              <a:rPr lang="en-US" altLang="en-US" sz="2200" dirty="0" smtClean="0"/>
              <a:t>x[</a:t>
            </a:r>
            <a:r>
              <a:rPr lang="en-US" altLang="en-US" sz="2200" dirty="0" err="1" smtClean="0"/>
              <a:t>ebx</a:t>
            </a:r>
            <a:r>
              <a:rPr lang="en-US" altLang="en-US" sz="2200" dirty="0"/>
              <a:t>]   ;  </a:t>
            </a:r>
            <a:r>
              <a:rPr lang="en-US" altLang="en-US" sz="2200" dirty="0" err="1" smtClean="0"/>
              <a:t>eax</a:t>
            </a:r>
            <a:r>
              <a:rPr lang="en-US" altLang="en-US" sz="2200" dirty="0" smtClean="0"/>
              <a:t> </a:t>
            </a:r>
            <a:r>
              <a:rPr lang="en-US" altLang="en-US" sz="2200" dirty="0" smtClean="0">
                <a:sym typeface="Wingdings" panose="05000000000000000000" pitchFamily="2" charset="2"/>
              </a:rPr>
              <a:t> x[</a:t>
            </a:r>
            <a:r>
              <a:rPr lang="en-US" altLang="en-US" sz="2200" dirty="0" err="1" smtClean="0">
                <a:sym typeface="Wingdings" panose="05000000000000000000" pitchFamily="2" charset="2"/>
              </a:rPr>
              <a:t>ebx</a:t>
            </a:r>
            <a:r>
              <a:rPr lang="en-US" altLang="en-US" sz="2200" dirty="0" smtClean="0">
                <a:sym typeface="Wingdings" panose="05000000000000000000" pitchFamily="2" charset="2"/>
              </a:rPr>
              <a:t>] –</a:t>
            </a:r>
            <a:r>
              <a:rPr lang="en-US" altLang="en-US" sz="2200" dirty="0" err="1" smtClean="0">
                <a:sym typeface="Wingdings" panose="05000000000000000000" pitchFamily="2" charset="2"/>
              </a:rPr>
              <a:t>ebx</a:t>
            </a:r>
            <a:r>
              <a:rPr lang="en-US" altLang="en-US" sz="2200" dirty="0" smtClean="0">
                <a:sym typeface="Wingdings" panose="05000000000000000000" pitchFamily="2" charset="2"/>
              </a:rPr>
              <a:t> stores the byte offset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Note:  </a:t>
            </a:r>
            <a:r>
              <a:rPr lang="en-US" altLang="en-US" sz="2000" dirty="0" err="1"/>
              <a:t>mov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eax</a:t>
            </a:r>
            <a:r>
              <a:rPr lang="en-US" altLang="en-US" sz="2000" dirty="0"/>
              <a:t>, x[y] is illegal </a:t>
            </a:r>
            <a:r>
              <a:rPr lang="en-US" altLang="en-US" sz="2000" dirty="0" smtClean="0"/>
              <a:t>because it has 2 memory references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use this mode when dealing with strings, arrays and </a:t>
            </a:r>
            <a:r>
              <a:rPr lang="en-US" altLang="en-US" sz="2000" dirty="0" err="1"/>
              <a:t>structs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Register Indirect – use index and/or segment registers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mov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, [</a:t>
            </a:r>
            <a:r>
              <a:rPr lang="en-US" altLang="en-US" sz="2200" dirty="0" err="1"/>
              <a:t>si</a:t>
            </a:r>
            <a:r>
              <a:rPr lang="en-US" altLang="en-US" sz="2200" dirty="0"/>
              <a:t> + ds]  	;  base-indexed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mov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, [</a:t>
            </a:r>
            <a:r>
              <a:rPr lang="en-US" altLang="en-US" sz="2200" dirty="0" err="1"/>
              <a:t>si</a:t>
            </a:r>
            <a:r>
              <a:rPr lang="en-US" altLang="en-US" sz="2200" dirty="0"/>
              <a:t> – 4</a:t>
            </a:r>
            <a:r>
              <a:rPr lang="en-US" altLang="en-US" sz="2200" dirty="0" smtClean="0"/>
              <a:t>] </a:t>
            </a:r>
            <a:r>
              <a:rPr lang="en-US" altLang="en-US" sz="2200" dirty="0"/>
              <a:t>		;  base with displacement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mov</a:t>
            </a:r>
            <a:r>
              <a:rPr lang="en-US" altLang="en-US" sz="2200" dirty="0"/>
              <a:t> </a:t>
            </a:r>
            <a:r>
              <a:rPr lang="en-US" altLang="en-US" sz="2200" dirty="0" err="1" smtClean="0"/>
              <a:t>eax</a:t>
            </a:r>
            <a:r>
              <a:rPr lang="en-US" altLang="en-US" sz="2200" dirty="0"/>
              <a:t>, [</a:t>
            </a:r>
            <a:r>
              <a:rPr lang="en-US" altLang="en-US" sz="2200" dirty="0" err="1"/>
              <a:t>si</a:t>
            </a:r>
            <a:r>
              <a:rPr lang="en-US" altLang="en-US" sz="2200" dirty="0"/>
              <a:t> + ds – 6]	; base-indexed with displacement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we will not use these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1982</Words>
  <Application>Microsoft Office PowerPoint</Application>
  <PresentationFormat>On-screen Show (4:3)</PresentationFormat>
  <Paragraphs>239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Wingdings</vt:lpstr>
      <vt:lpstr>Default Design</vt:lpstr>
      <vt:lpstr>Introduction to Assembly</vt:lpstr>
      <vt:lpstr>Instruction Format</vt:lpstr>
      <vt:lpstr>Literals and Variables</vt:lpstr>
      <vt:lpstr>Registers</vt:lpstr>
      <vt:lpstr>Other Registers</vt:lpstr>
      <vt:lpstr>Operations:  Data Movement</vt:lpstr>
      <vt:lpstr>Operations:  Arithmetic/Conditional </vt:lpstr>
      <vt:lpstr>Operations:  Branches</vt:lpstr>
      <vt:lpstr>Addressing Modes</vt:lpstr>
      <vt:lpstr>Addressing Examples</vt:lpstr>
      <vt:lpstr>Writing Assembly in a C Program</vt:lpstr>
      <vt:lpstr>Data Types</vt:lpstr>
    </vt:vector>
  </TitlesOfParts>
  <Company>NKU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Assembly</dc:title>
  <dc:creator>Administrator</dc:creator>
  <cp:lastModifiedBy>Richard Fox</cp:lastModifiedBy>
  <cp:revision>18</cp:revision>
  <dcterms:created xsi:type="dcterms:W3CDTF">2001-08-09T16:02:51Z</dcterms:created>
  <dcterms:modified xsi:type="dcterms:W3CDTF">2019-03-15T15:29:39Z</dcterms:modified>
</cp:coreProperties>
</file>