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0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6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3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1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6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D08A-BC93-439F-BAC0-67C925B7F46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2BEE-E3DC-4F73-A11B-AD33F1CE3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92D050"/>
                </a:solidFill>
              </a:rPr>
              <a:t>Political violence</a:t>
            </a:r>
            <a:endParaRPr lang="en-US" sz="8800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5200"/>
            <a:ext cx="5943600" cy="1676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</a:rPr>
              <a:t>Causes, types and impact of political violence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2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09261"/>
            <a:ext cx="4259424" cy="42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3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474345"/>
            <a:ext cx="4572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Long-Term Consequences of Political Violence</a:t>
            </a:r>
          </a:p>
          <a:p>
            <a:r>
              <a:rPr lang="en-US" sz="3200" b="1" dirty="0" smtClean="0">
                <a:solidFill>
                  <a:srgbClr val="00B0F0"/>
                </a:solidFill>
              </a:rPr>
              <a:t>Democratic Backslide:</a:t>
            </a:r>
            <a:endParaRPr lang="en-US" sz="3200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In some cases, political violence leads to the erosion of democratic institutions and the rise of authoritarian regimes.</a:t>
            </a:r>
          </a:p>
          <a:p>
            <a:pPr lvl="1"/>
            <a:r>
              <a:rPr lang="en-US" dirty="0" smtClean="0"/>
              <a:t>The state may justify repressive actions by claiming a need to restore order or prevent further violence.</a:t>
            </a:r>
          </a:p>
          <a:p>
            <a:pPr lvl="1"/>
            <a:r>
              <a:rPr lang="en-US" dirty="0" smtClean="0"/>
              <a:t>Example: Venezuela’s political crisis has led to the erosion of democratic norms under the authoritarian rule of President </a:t>
            </a:r>
            <a:r>
              <a:rPr lang="en-US" dirty="0" err="1" smtClean="0"/>
              <a:t>Nicolás</a:t>
            </a:r>
            <a:r>
              <a:rPr lang="en-US" dirty="0" smtClean="0"/>
              <a:t> </a:t>
            </a:r>
            <a:r>
              <a:rPr lang="en-US" dirty="0" err="1" smtClean="0"/>
              <a:t>Maduro</a:t>
            </a:r>
            <a:r>
              <a:rPr lang="en-US" dirty="0" smtClean="0"/>
              <a:t>. Example: The Israeli-Palestinian conflict has been ongoing for decades, with violence perpetrated by both sides and limited progress toward a lasting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911615"/>
            <a:ext cx="4572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Strategies for Addressing Political Violence</a:t>
            </a:r>
          </a:p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Diplomatic Efforts:</a:t>
            </a:r>
            <a:endParaRPr lang="en-US" sz="3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Peace talks, negotiations, and international mediation are critical in resolving conflicts and reducing political violence.</a:t>
            </a:r>
          </a:p>
          <a:p>
            <a:pPr lvl="1"/>
            <a:r>
              <a:rPr lang="en-US" dirty="0" smtClean="0"/>
              <a:t>Example: The Good Friday Agreement (1998) ended The Troubles in Northern Ireland through negotiation and power-sharing.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2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82341"/>
            <a:ext cx="4572000" cy="39087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Conclusion</a:t>
            </a:r>
          </a:p>
          <a:p>
            <a:r>
              <a:rPr lang="en-US" dirty="0" smtClean="0"/>
              <a:t>Political violence is a complex phenomenon that arises from a combination of social, economic, and political factors.</a:t>
            </a:r>
          </a:p>
          <a:p>
            <a:r>
              <a:rPr lang="en-US" dirty="0" smtClean="0"/>
              <a:t>While forms of political violence such as terrorism, revolution, and civil war differ in their nature, their effects on societies are often devastating.</a:t>
            </a:r>
          </a:p>
          <a:p>
            <a:r>
              <a:rPr lang="en-US" dirty="0" smtClean="0"/>
              <a:t>Addressing political violence requires not only diplomatic and legal interventions but also long-term strategies aimed at addressing the root causes like inequality, exclusion, and authoritarianism.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7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997839"/>
            <a:ext cx="4572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Introduction to Political Violence</a:t>
            </a:r>
          </a:p>
          <a:p>
            <a:r>
              <a:rPr lang="en-US" b="1" dirty="0" smtClean="0"/>
              <a:t>Definition:</a:t>
            </a:r>
            <a:r>
              <a:rPr lang="en-US" dirty="0" smtClean="0"/>
              <a:t> Political violence refers to the use of force or threats by individuals, groups, or governments to achieve political objectives.</a:t>
            </a:r>
          </a:p>
          <a:p>
            <a:r>
              <a:rPr lang="en-US" b="1" dirty="0" smtClean="0"/>
              <a:t>Key Features:</a:t>
            </a:r>
            <a:endParaRPr lang="en-US" dirty="0" smtClean="0"/>
          </a:p>
          <a:p>
            <a:pPr lvl="1"/>
            <a:r>
              <a:rPr lang="en-US" dirty="0" smtClean="0"/>
              <a:t>Acts that disrupt peace and social order</a:t>
            </a:r>
          </a:p>
          <a:p>
            <a:pPr lvl="1"/>
            <a:r>
              <a:rPr lang="en-US" dirty="0" smtClean="0"/>
              <a:t>Can target governments, institutions, or civilians</a:t>
            </a:r>
          </a:p>
          <a:p>
            <a:pPr lvl="1"/>
            <a:r>
              <a:rPr lang="en-US" dirty="0" smtClean="0"/>
              <a:t>Often used to assert power or bring about social or political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85934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Causes of Political Violence </a:t>
            </a:r>
          </a:p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Social and Economic Inequality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When large segments of the population feel marginalized or oppressed, political violence may arise as a form of resistance.</a:t>
            </a:r>
          </a:p>
          <a:p>
            <a:pPr lvl="1"/>
            <a:r>
              <a:rPr lang="en-US" dirty="0" smtClean="0"/>
              <a:t>Economic disparities, unequal access to resources, and lack of social mobility are key factors.</a:t>
            </a:r>
          </a:p>
          <a:p>
            <a:pPr lvl="1"/>
            <a:r>
              <a:rPr lang="en-US" dirty="0" smtClean="0"/>
              <a:t>Example: Economic inequality in Latin America led to several revolutions and insurgencies in the 20th century.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6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35846"/>
            <a:ext cx="4572000" cy="566308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Causes of Political Violence </a:t>
            </a:r>
          </a:p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Ethnic and Religious Tensions:</a:t>
            </a:r>
            <a:endParaRPr lang="en-US" sz="3200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 lvl="1"/>
            <a:r>
              <a:rPr lang="en-US" dirty="0" smtClean="0"/>
              <a:t>Political violence is often fueled by ethnic or religious divisions within a society.</a:t>
            </a:r>
          </a:p>
          <a:p>
            <a:pPr lvl="1"/>
            <a:r>
              <a:rPr lang="en-US" dirty="0" smtClean="0"/>
              <a:t>Conflicts between groups can escalate into violence when political structures fail to address their demands.</a:t>
            </a:r>
          </a:p>
          <a:p>
            <a:pPr lvl="1"/>
            <a:r>
              <a:rPr lang="en-US" dirty="0" smtClean="0"/>
              <a:t>Example: The Rwandan Genocide (1994) between the Hutu and Tutsi ethnic groups, where years of ethnic division culminated in mass violence.</a:t>
            </a:r>
          </a:p>
          <a:p>
            <a:pPr lvl="1"/>
            <a:r>
              <a:rPr lang="en-US" dirty="0" smtClean="0"/>
              <a:t>When governments engage in repressive actions to maintain power, opposition groups often resort to violence as a form of resistance.</a:t>
            </a:r>
          </a:p>
        </p:txBody>
      </p:sp>
    </p:spTree>
    <p:extLst>
      <p:ext uri="{BB962C8B-B14F-4D97-AF65-F5344CB8AC3E}">
        <p14:creationId xmlns:p14="http://schemas.microsoft.com/office/powerpoint/2010/main" val="18377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150620"/>
            <a:ext cx="6477000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35846"/>
            <a:ext cx="4572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Forms of Political Violence </a:t>
            </a:r>
          </a:p>
          <a:p>
            <a:r>
              <a:rPr lang="en-US" sz="3200" b="1" dirty="0" smtClean="0">
                <a:solidFill>
                  <a:srgbClr val="00B0F0"/>
                </a:solidFill>
              </a:rPr>
              <a:t>Revolutionary Violence:</a:t>
            </a:r>
            <a:endParaRPr lang="en-US" sz="3200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Revolutionary violence involves attempts to overthrow a government or political system, often aiming to establish a new regime or system.</a:t>
            </a:r>
          </a:p>
          <a:p>
            <a:pPr lvl="1"/>
            <a:r>
              <a:rPr lang="en-US" dirty="0" smtClean="0"/>
              <a:t>Revolution can arise out of dissatisfaction with political systems, social inequalities, or governance failures.</a:t>
            </a:r>
          </a:p>
          <a:p>
            <a:pPr lvl="1"/>
            <a:r>
              <a:rPr lang="en-US" dirty="0" smtClean="0"/>
              <a:t>Example: The French Revolution (1789) was a direct response to political and social oppression Civil wars occur when different political factions within a country use violence to achieve their goals.</a:t>
            </a:r>
          </a:p>
          <a:p>
            <a:pPr lvl="1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2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3992" y="169354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Forms of Political Violence </a:t>
            </a:r>
          </a:p>
          <a:p>
            <a:r>
              <a:rPr lang="en-US" sz="3200" b="1" dirty="0" smtClean="0">
                <a:solidFill>
                  <a:srgbClr val="00B0F0"/>
                </a:solidFill>
              </a:rPr>
              <a:t>Terrorism:</a:t>
            </a:r>
            <a:endParaRPr lang="en-US" sz="3200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Terrorism involves violent acts that target non-combatants to instill fear and achieve political objectives.</a:t>
            </a:r>
          </a:p>
          <a:p>
            <a:pPr lvl="1"/>
            <a:r>
              <a:rPr lang="en-US" dirty="0" smtClean="0"/>
              <a:t>Terrorists often seek to destabilize governments or spread a political or ideological message.</a:t>
            </a:r>
          </a:p>
          <a:p>
            <a:pPr lvl="1"/>
            <a:r>
              <a:rPr lang="en-US" dirty="0" smtClean="0"/>
              <a:t>Example: Al-Qaeda’s attacks on September 11, 2001, aimed to provoke global instability and challenge U.S. policies in the Middle East.</a:t>
            </a:r>
          </a:p>
        </p:txBody>
      </p:sp>
    </p:spTree>
    <p:extLst>
      <p:ext uri="{BB962C8B-B14F-4D97-AF65-F5344CB8AC3E}">
        <p14:creationId xmlns:p14="http://schemas.microsoft.com/office/powerpoint/2010/main" val="138184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33400"/>
            <a:ext cx="5029200" cy="4533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0" y="1565809"/>
            <a:ext cx="37384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Political violence is a complex phenomenon that arises from a combination of social, economic, and political factors.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1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97346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Impact of Political Violence</a:t>
            </a:r>
          </a:p>
          <a:p>
            <a:r>
              <a:rPr lang="en-US" sz="3200" b="1" dirty="0" smtClean="0">
                <a:solidFill>
                  <a:srgbClr val="00B0F0"/>
                </a:solidFill>
              </a:rPr>
              <a:t>Economic Destruction:</a:t>
            </a:r>
            <a:endParaRPr lang="en-US" sz="3200" dirty="0" smtClean="0">
              <a:solidFill>
                <a:srgbClr val="00B0F0"/>
              </a:solidFill>
            </a:endParaRPr>
          </a:p>
          <a:p>
            <a:pPr lvl="1"/>
            <a:r>
              <a:rPr lang="en-US" dirty="0" smtClean="0"/>
              <a:t>War and political violence destroy infrastructure, disrupt industries, and impede economic growth.</a:t>
            </a:r>
          </a:p>
          <a:p>
            <a:pPr lvl="1"/>
            <a:r>
              <a:rPr lang="en-US" dirty="0" smtClean="0"/>
              <a:t>The cost of rebuilding and maintaining stability after such events is often extremely high.</a:t>
            </a:r>
          </a:p>
          <a:p>
            <a:pPr lvl="1"/>
            <a:r>
              <a:rPr lang="en-US" dirty="0" smtClean="0"/>
              <a:t>Example: The wars in Afghanistan and Iraq have resulted in massive economic costs, leaving the countries' economies severely impacted.</a:t>
            </a:r>
          </a:p>
        </p:txBody>
      </p:sp>
    </p:spTree>
    <p:extLst>
      <p:ext uri="{BB962C8B-B14F-4D97-AF65-F5344CB8AC3E}">
        <p14:creationId xmlns:p14="http://schemas.microsoft.com/office/powerpoint/2010/main" val="51896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657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Political violence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masuma katun</dc:creator>
  <cp:lastModifiedBy>masuma katun</cp:lastModifiedBy>
  <cp:revision>6</cp:revision>
  <dcterms:created xsi:type="dcterms:W3CDTF">2024-12-09T09:13:21Z</dcterms:created>
  <dcterms:modified xsi:type="dcterms:W3CDTF">2024-12-09T10:47:19Z</dcterms:modified>
</cp:coreProperties>
</file>