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75" r:id="rId3"/>
    <p:sldId id="273" r:id="rId4"/>
    <p:sldId id="257" r:id="rId5"/>
    <p:sldId id="285" r:id="rId6"/>
    <p:sldId id="286" r:id="rId7"/>
    <p:sldId id="287" r:id="rId8"/>
    <p:sldId id="276" r:id="rId9"/>
    <p:sldId id="280" r:id="rId10"/>
    <p:sldId id="277" r:id="rId11"/>
    <p:sldId id="281" r:id="rId12"/>
    <p:sldId id="282" r:id="rId13"/>
    <p:sldId id="284" r:id="rId14"/>
    <p:sldId id="279" r:id="rId15"/>
    <p:sldId id="278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N Headline" panose="020B0604020202020204" charset="0"/>
      <p:regular r:id="rId22"/>
    </p:embeddedFont>
    <p:embeddedFont>
      <p:font typeface="Handy Casual" panose="020B0604020202020204" charset="0"/>
      <p:regular r:id="rId23"/>
    </p:embeddedFont>
    <p:embeddedFont>
      <p:font typeface="Pompiere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867400" y="800100"/>
            <a:ext cx="6247020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Our Supervisor</a:t>
            </a:r>
            <a:br>
              <a:rPr lang="en-US" sz="35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</a:br>
            <a:r>
              <a:rPr lang="en-US" sz="35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Professor Dr. </a:t>
            </a:r>
            <a:r>
              <a:rPr lang="en-US" sz="35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Shamim</a:t>
            </a:r>
            <a:r>
              <a:rPr lang="en-US" sz="35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Al </a:t>
            </a:r>
            <a:r>
              <a:rPr lang="en-US" sz="35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Mamun</a:t>
            </a:r>
            <a:endParaRPr lang="en-US" sz="35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8" name="Freeform 8"/>
          <p:cNvSpPr/>
          <p:nvPr/>
        </p:nvSpPr>
        <p:spPr>
          <a:xfrm rot="-3556088" flipV="1">
            <a:off x="15154953" y="6177736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5715000" y="5676900"/>
            <a:ext cx="7220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Pompiere" panose="020B0604020202020204" charset="0"/>
              </a:rPr>
              <a:t>Project By</a:t>
            </a:r>
          </a:p>
          <a:p>
            <a:r>
              <a:rPr lang="en-US" sz="4800" b="1" dirty="0" err="1" smtClean="0">
                <a:latin typeface="Handy Casual" panose="020B0604020202020204" charset="0"/>
              </a:rPr>
              <a:t>Nasrin</a:t>
            </a:r>
            <a:r>
              <a:rPr lang="en-US" sz="4800" b="1" dirty="0" smtClean="0">
                <a:latin typeface="Handy Casual" panose="020B0604020202020204" charset="0"/>
              </a:rPr>
              <a:t> Sultana </a:t>
            </a:r>
            <a:r>
              <a:rPr lang="en-US" sz="4800" b="1" dirty="0" err="1" smtClean="0">
                <a:latin typeface="Handy Casual" panose="020B0604020202020204" charset="0"/>
              </a:rPr>
              <a:t>Juthy</a:t>
            </a:r>
            <a:r>
              <a:rPr lang="en-US" sz="4800" b="1" dirty="0" smtClean="0">
                <a:latin typeface="Handy Casual" panose="020B0604020202020204" charset="0"/>
              </a:rPr>
              <a:t> , Roll:2003</a:t>
            </a:r>
          </a:p>
          <a:p>
            <a:r>
              <a:rPr lang="en-US" sz="4800" b="1" dirty="0" err="1" smtClean="0">
                <a:latin typeface="Handy Casual" panose="020B0604020202020204" charset="0"/>
              </a:rPr>
              <a:t>Masuma</a:t>
            </a:r>
            <a:r>
              <a:rPr lang="en-US" sz="4800" b="1" dirty="0" smtClean="0">
                <a:latin typeface="Handy Casual" panose="020B0604020202020204" charset="0"/>
              </a:rPr>
              <a:t> Rahman </a:t>
            </a:r>
            <a:r>
              <a:rPr lang="en-US" sz="4800" b="1" dirty="0" err="1" smtClean="0">
                <a:latin typeface="Handy Casual" panose="020B0604020202020204" charset="0"/>
              </a:rPr>
              <a:t>Mohoni</a:t>
            </a:r>
            <a:r>
              <a:rPr lang="en-US" sz="4800" b="1" dirty="0" smtClean="0">
                <a:latin typeface="Handy Casual" panose="020B0604020202020204" charset="0"/>
              </a:rPr>
              <a:t>, Roll:2028</a:t>
            </a:r>
          </a:p>
          <a:p>
            <a:r>
              <a:rPr lang="en-US" sz="4800" b="1" dirty="0" err="1" smtClean="0">
                <a:latin typeface="Handy Casual" panose="020B0604020202020204" charset="0"/>
              </a:rPr>
              <a:t>Prienka</a:t>
            </a:r>
            <a:r>
              <a:rPr lang="en-US" sz="4800" b="1" dirty="0" smtClean="0">
                <a:latin typeface="Handy Casual" panose="020B0604020202020204" charset="0"/>
              </a:rPr>
              <a:t> Rani Barman, Roll: 2031</a:t>
            </a:r>
            <a:endParaRPr lang="en-US" sz="4800" b="1" dirty="0">
              <a:latin typeface="Handy Casual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2992" y="3641532"/>
            <a:ext cx="8326520" cy="2021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 dirty="0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Online </a:t>
            </a:r>
            <a:r>
              <a:rPr lang="en-US" sz="15616" spc="343" dirty="0" smtClean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Quiz</a:t>
            </a:r>
            <a:endParaRPr lang="en-US" sz="15616" spc="343" dirty="0">
              <a:solidFill>
                <a:srgbClr val="000000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002803"/>
            <a:ext cx="20955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9400" y="495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5486400" cy="708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18" y="2162331"/>
            <a:ext cx="6303363" cy="708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0" y="2162331"/>
            <a:ext cx="5029200" cy="7086599"/>
          </a:xfrm>
          <a:prstGeom prst="rect">
            <a:avLst/>
          </a:prstGeom>
        </p:spPr>
      </p:pic>
      <p:sp>
        <p:nvSpPr>
          <p:cNvPr id="10" name="Freeform 2"/>
          <p:cNvSpPr/>
          <p:nvPr/>
        </p:nvSpPr>
        <p:spPr>
          <a:xfrm rot="-10800000" flipH="1">
            <a:off x="9220200" y="8877300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869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9400" y="495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5486400" cy="708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18" y="2162331"/>
            <a:ext cx="6303363" cy="708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0" y="2162331"/>
            <a:ext cx="5029200" cy="7086599"/>
          </a:xfrm>
          <a:prstGeom prst="rect">
            <a:avLst/>
          </a:prstGeom>
        </p:spPr>
      </p:pic>
      <p:sp>
        <p:nvSpPr>
          <p:cNvPr id="6" name="Freeform 2"/>
          <p:cNvSpPr/>
          <p:nvPr/>
        </p:nvSpPr>
        <p:spPr>
          <a:xfrm rot="-10800000" flipH="1">
            <a:off x="9220200" y="8877300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465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9400" y="495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86131"/>
            <a:ext cx="6096000" cy="662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8" y="2061772"/>
            <a:ext cx="5121262" cy="662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2086131"/>
            <a:ext cx="5511384" cy="6705600"/>
          </a:xfrm>
          <a:prstGeom prst="rect">
            <a:avLst/>
          </a:prstGeom>
        </p:spPr>
      </p:pic>
      <p:sp>
        <p:nvSpPr>
          <p:cNvPr id="10" name="Freeform 2"/>
          <p:cNvSpPr/>
          <p:nvPr/>
        </p:nvSpPr>
        <p:spPr>
          <a:xfrm rot="-10800000" flipH="1">
            <a:off x="9220200" y="8957386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212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29400" y="495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6131"/>
            <a:ext cx="5105400" cy="655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107992"/>
            <a:ext cx="5791200" cy="6388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4422" y="2080510"/>
            <a:ext cx="4945697" cy="6415790"/>
          </a:xfrm>
          <a:prstGeom prst="rect">
            <a:avLst/>
          </a:prstGeom>
        </p:spPr>
      </p:pic>
      <p:sp>
        <p:nvSpPr>
          <p:cNvPr id="9" name="Freeform 2"/>
          <p:cNvSpPr/>
          <p:nvPr/>
        </p:nvSpPr>
        <p:spPr>
          <a:xfrm rot="-10800000" flipH="1">
            <a:off x="9220200" y="8877300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97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62100"/>
            <a:ext cx="5284624" cy="3017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8001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AN Headline" panose="020B0604020202020204" charset="0"/>
              </a:rPr>
              <a:t>Code Snippet from settings.py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596571"/>
            <a:ext cx="73914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676900"/>
            <a:ext cx="10134600" cy="3474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50673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TAN Headline" panose="020B0604020202020204" charset="0"/>
              </a:rPr>
              <a:t>Dbsqlite3:</a:t>
            </a:r>
            <a:endParaRPr lang="en-US" sz="28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723900"/>
            <a:ext cx="5638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N Headline" panose="020B0604020202020204" charset="0"/>
              </a:rPr>
              <a:t>      </a:t>
            </a:r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Future Work: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Handy Casual" panose="020B0604020202020204" charset="0"/>
              </a:rPr>
              <a:t>1. Adding </a:t>
            </a:r>
            <a:r>
              <a:rPr lang="en-US" sz="4000" dirty="0" err="1" smtClean="0">
                <a:latin typeface="Handy Casual" panose="020B0604020202020204" charset="0"/>
              </a:rPr>
              <a:t>GenAI</a:t>
            </a:r>
            <a:r>
              <a:rPr lang="en-US" sz="4000" dirty="0" smtClean="0">
                <a:latin typeface="Handy Casual" panose="020B0604020202020204" charset="0"/>
              </a:rPr>
              <a:t> to automated </a:t>
            </a:r>
            <a:r>
              <a:rPr lang="en-US" sz="4000" dirty="0" err="1" smtClean="0">
                <a:latin typeface="Handy Casual" panose="020B0604020202020204" charset="0"/>
              </a:rPr>
              <a:t>fillup</a:t>
            </a:r>
            <a:endParaRPr lang="en-US" sz="4000" dirty="0" smtClean="0">
              <a:latin typeface="Handy Casual" panose="020B0604020202020204" charset="0"/>
            </a:endParaRPr>
          </a:p>
          <a:p>
            <a:r>
              <a:rPr lang="en-US" sz="4000" dirty="0" smtClean="0">
                <a:latin typeface="Handy Casual" panose="020B0604020202020204" charset="0"/>
              </a:rPr>
              <a:t>2. Adding more additional options and </a:t>
            </a:r>
            <a:r>
              <a:rPr lang="en-US" sz="4000" dirty="0" smtClean="0">
                <a:latin typeface="Handy Casual" panose="020B0604020202020204" charset="0"/>
              </a:rPr>
              <a:t>features</a:t>
            </a:r>
            <a:endParaRPr lang="en-US" sz="4000" dirty="0" smtClean="0">
              <a:latin typeface="Handy Casual" panose="020B0604020202020204" charset="0"/>
            </a:endParaRPr>
          </a:p>
          <a:p>
            <a:pPr marL="742950" indent="-742950">
              <a:buAutoNum type="arabicPeriod" startAt="3"/>
            </a:pPr>
            <a:r>
              <a:rPr lang="en-US" sz="4000" dirty="0" smtClean="0">
                <a:latin typeface="Handy Casual" panose="020B0604020202020204" charset="0"/>
              </a:rPr>
              <a:t>Larger Database System</a:t>
            </a:r>
          </a:p>
          <a:p>
            <a:pPr marL="742950" indent="-742950">
              <a:buAutoNum type="arabicPeriod" startAt="3"/>
            </a:pPr>
            <a:r>
              <a:rPr lang="en-US" sz="4000" dirty="0" smtClean="0">
                <a:latin typeface="Handy Casual" panose="020B0604020202020204" charset="0"/>
              </a:rPr>
              <a:t>Mobile Application Integration</a:t>
            </a:r>
          </a:p>
          <a:p>
            <a:pPr marL="742950" indent="-742950">
              <a:buAutoNum type="arabicPeriod" startAt="3"/>
            </a:pPr>
            <a:r>
              <a:rPr lang="en-US" sz="4000" dirty="0" smtClean="0">
                <a:latin typeface="Handy Casual" panose="020B0604020202020204" charset="0"/>
              </a:rPr>
              <a:t>Advanced Analytics &amp; Reporting</a:t>
            </a:r>
            <a:endParaRPr lang="en-US" sz="4000" dirty="0">
              <a:latin typeface="Handy Casual" panose="020B0604020202020204" charset="0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0" y="190499"/>
            <a:ext cx="1617637" cy="1066801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9"/>
          <p:cNvSpPr/>
          <p:nvPr/>
        </p:nvSpPr>
        <p:spPr>
          <a:xfrm rot="1508112">
            <a:off x="5707875" y="2510750"/>
            <a:ext cx="2513769" cy="4114800"/>
          </a:xfrm>
          <a:custGeom>
            <a:avLst/>
            <a:gdLst/>
            <a:ahLst/>
            <a:cxnLst/>
            <a:rect l="l" t="t" r="r" b="b"/>
            <a:pathLst>
              <a:path w="2513769" h="4114800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/>
          <p:cNvSpPr txBox="1"/>
          <p:nvPr/>
        </p:nvSpPr>
        <p:spPr>
          <a:xfrm>
            <a:off x="9296400" y="539233"/>
            <a:ext cx="7467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Conclusion</a:t>
            </a:r>
            <a:r>
              <a:rPr lang="en-US" sz="3200" dirty="0" smtClean="0"/>
              <a:t>:</a:t>
            </a:r>
          </a:p>
          <a:p>
            <a:r>
              <a:rPr lang="en-US" sz="3200" dirty="0" smtClean="0">
                <a:latin typeface="Handy Casual" panose="020B0604020202020204" charset="0"/>
              </a:rPr>
              <a:t>1.In </a:t>
            </a:r>
            <a:r>
              <a:rPr lang="en-US" sz="3200" dirty="0">
                <a:latin typeface="Handy Casual" panose="020B0604020202020204" charset="0"/>
              </a:rPr>
              <a:t>conclusion, the Online Quiz System built with Django provides a secure, efficient, and user-friendly platform for online assessments</a:t>
            </a:r>
            <a:r>
              <a:rPr lang="en-US" sz="3200" dirty="0" smtClean="0">
                <a:latin typeface="Handy Casual" panose="020B0604020202020204" charset="0"/>
              </a:rPr>
              <a:t>.</a:t>
            </a:r>
          </a:p>
          <a:p>
            <a:r>
              <a:rPr lang="en-US" sz="3200" dirty="0" smtClean="0">
                <a:latin typeface="Handy Casual" panose="020B0604020202020204" charset="0"/>
              </a:rPr>
              <a:t>2.It </a:t>
            </a:r>
            <a:r>
              <a:rPr lang="en-US" sz="3200" dirty="0">
                <a:latin typeface="Handy Casual" panose="020B0604020202020204" charset="0"/>
              </a:rPr>
              <a:t>enables teachers to create, manage, and evaluate quizzes easily, while students can attempt tests anytime with instant feedback</a:t>
            </a:r>
            <a:r>
              <a:rPr lang="en-US" sz="3200" dirty="0" smtClean="0">
                <a:latin typeface="Handy Casual" panose="020B0604020202020204" charset="0"/>
              </a:rPr>
              <a:t>.</a:t>
            </a:r>
          </a:p>
          <a:p>
            <a:r>
              <a:rPr lang="en-US" sz="3200" dirty="0" smtClean="0">
                <a:latin typeface="Handy Casual" panose="020B0604020202020204" charset="0"/>
              </a:rPr>
              <a:t>3.The </a:t>
            </a:r>
            <a:r>
              <a:rPr lang="en-US" sz="3200" dirty="0">
                <a:latin typeface="Handy Casual" panose="020B0604020202020204" charset="0"/>
              </a:rPr>
              <a:t>system automates quiz management, reducing manual work and errors</a:t>
            </a:r>
            <a:r>
              <a:rPr lang="en-US" sz="3200" dirty="0" smtClean="0">
                <a:latin typeface="Handy Casual" panose="020B0604020202020204" charset="0"/>
              </a:rPr>
              <a:t>. Features </a:t>
            </a:r>
            <a:r>
              <a:rPr lang="en-US" sz="3200" dirty="0">
                <a:latin typeface="Handy Casual" panose="020B0604020202020204" charset="0"/>
              </a:rPr>
              <a:t>like authentication, randomization, and result tracking ensure </a:t>
            </a:r>
            <a:r>
              <a:rPr lang="en-US" sz="3200" dirty="0" err="1">
                <a:latin typeface="Handy Casual" panose="020B0604020202020204" charset="0"/>
              </a:rPr>
              <a:t>fairness.This</a:t>
            </a:r>
            <a:r>
              <a:rPr lang="en-US" sz="3200" dirty="0">
                <a:latin typeface="Handy Casual" panose="020B0604020202020204" charset="0"/>
              </a:rPr>
              <a:t> project highlights the power of Django in building scalable educational tools</a:t>
            </a:r>
            <a:r>
              <a:rPr lang="en-US" sz="3200" dirty="0" smtClean="0">
                <a:latin typeface="Handy Casual" panose="020B0604020202020204" charset="0"/>
              </a:rPr>
              <a:t>.</a:t>
            </a:r>
          </a:p>
          <a:p>
            <a:r>
              <a:rPr lang="en-US" sz="3200" dirty="0" smtClean="0">
                <a:latin typeface="Handy Casual" panose="020B0604020202020204" charset="0"/>
              </a:rPr>
              <a:t>4.It </a:t>
            </a:r>
            <a:r>
              <a:rPr lang="en-US" sz="3200" dirty="0">
                <a:latin typeface="Handy Casual" panose="020B0604020202020204" charset="0"/>
              </a:rPr>
              <a:t>improves traditional examinations and opens scope for future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23307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104264" flipV="1">
            <a:off x="152632" y="3931750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9"/>
                </a:moveTo>
                <a:lnTo>
                  <a:pt x="3895387" y="4128059"/>
                </a:lnTo>
                <a:lnTo>
                  <a:pt x="3895387" y="0"/>
                </a:lnTo>
                <a:lnTo>
                  <a:pt x="0" y="0"/>
                </a:lnTo>
                <a:lnTo>
                  <a:pt x="0" y="41280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181600" y="800100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 dirty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 dirty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802942"/>
            <a:ext cx="13183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Pompiere" panose="020B0604020202020204" charset="0"/>
              </a:rPr>
              <a:t>Any Questions </a:t>
            </a:r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  <a:latin typeface="Pompiere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624" y="5454654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410200" y="2857500"/>
            <a:ext cx="7404819" cy="592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Title</a:t>
            </a: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The </a:t>
            </a:r>
            <a:r>
              <a:rPr lang="en-US" sz="5049" spc="111" dirty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team</a:t>
            </a: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Introduction &amp; Overview</a:t>
            </a:r>
            <a:endParaRPr lang="en-US" sz="5049" spc="111" dirty="0">
              <a:solidFill>
                <a:srgbClr val="FFFFFF"/>
              </a:solidFill>
              <a:latin typeface="Handy Casual"/>
              <a:ea typeface="Handy Casual"/>
              <a:cs typeface="Handy Casual"/>
              <a:sym typeface="Handy Casual"/>
            </a:endParaRP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Workflow diagram</a:t>
            </a:r>
            <a:endParaRPr lang="en-US" sz="5049" spc="111" dirty="0">
              <a:solidFill>
                <a:srgbClr val="FFFFFF"/>
              </a:solidFill>
              <a:latin typeface="Handy Casual"/>
              <a:ea typeface="Handy Casual"/>
              <a:cs typeface="Handy Casual"/>
              <a:sym typeface="Handy Casual"/>
            </a:endParaRP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UI</a:t>
            </a:r>
            <a:endParaRPr lang="en-US" sz="5049" spc="111" dirty="0">
              <a:solidFill>
                <a:srgbClr val="FFFFFF"/>
              </a:solidFill>
              <a:latin typeface="Handy Casual"/>
              <a:ea typeface="Handy Casual"/>
              <a:cs typeface="Handy Casual"/>
              <a:sym typeface="Handy Casual"/>
            </a:endParaRP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Code Snippet</a:t>
            </a:r>
          </a:p>
          <a:p>
            <a:pPr marL="1090187" lvl="1" indent="-545094" algn="l">
              <a:lnSpc>
                <a:spcPts val="6715"/>
              </a:lnSpc>
              <a:buAutoNum type="arabicPeriod"/>
            </a:pPr>
            <a:r>
              <a:rPr lang="en-US" sz="5049" spc="111" dirty="0" smtClean="0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Future Work &amp; Conclusion</a:t>
            </a:r>
            <a:endParaRPr lang="en-US" sz="5049" spc="111" dirty="0">
              <a:solidFill>
                <a:srgbClr val="FFFFFF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800100"/>
            <a:ext cx="464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Handy Casual" panose="020B0604020202020204" charset="0"/>
              </a:rPr>
              <a:t>Overview</a:t>
            </a:r>
            <a:endParaRPr lang="en-US" sz="8800" dirty="0">
              <a:solidFill>
                <a:schemeClr val="bg1"/>
              </a:solidFill>
              <a:latin typeface="Handy Casu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38200" y="1057222"/>
            <a:ext cx="10090057" cy="964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8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2"/>
                </a:solidFill>
                <a:latin typeface="TAN Headline"/>
                <a:ea typeface="TAN Headline"/>
                <a:cs typeface="TAN Headline"/>
                <a:sym typeface="TAN Headline"/>
              </a:rPr>
              <a:t>Why Online Quiz System ?</a:t>
            </a:r>
            <a:endParaRPr lang="en-US" sz="2800" dirty="0">
              <a:solidFill>
                <a:schemeClr val="tx2"/>
              </a:solidFill>
              <a:latin typeface="TAN Headline"/>
              <a:ea typeface="TAN Headline"/>
              <a:cs typeface="TAN Headline"/>
              <a:sym typeface="TAN Headline"/>
            </a:endParaRPr>
          </a:p>
        </p:txBody>
      </p:sp>
      <p:sp>
        <p:nvSpPr>
          <p:cNvPr id="8" name="Freeform 8"/>
          <p:cNvSpPr/>
          <p:nvPr/>
        </p:nvSpPr>
        <p:spPr>
          <a:xfrm rot="-3556088" flipV="1">
            <a:off x="15154953" y="6177736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/>
          <p:cNvSpPr txBox="1"/>
          <p:nvPr/>
        </p:nvSpPr>
        <p:spPr>
          <a:xfrm>
            <a:off x="838200" y="2165493"/>
            <a:ext cx="762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Handy Casual" panose="020B0604020202020204" charset="0"/>
              </a:rPr>
              <a:t>Automates assessment, reduces workload &amp; errors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Handy Casual" panose="020B0604020202020204" charset="0"/>
              </a:rPr>
              <a:t>Provides real-time feedback &amp; analytics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Handy Casual" panose="020B0604020202020204" charset="0"/>
              </a:rPr>
              <a:t>Shows requirements, modular design &amp; database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Handy Casual" panose="020B0604020202020204" charset="0"/>
              </a:rPr>
              <a:t>Ensures scalability, usability &amp; security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Handy Casual" panose="020B0604020202020204" charset="0"/>
              </a:rPr>
              <a:t>Applies SDLC, Agile &amp; testing practices</a:t>
            </a:r>
          </a:p>
          <a:p>
            <a:endParaRPr lang="en-US" sz="4800" dirty="0">
              <a:latin typeface="Handy Casual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7400" y="1428441"/>
            <a:ext cx="78862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TAN Headline" panose="020B0604020202020204" charset="0"/>
              </a:rPr>
              <a:t>What our system does?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23354" y="1924594"/>
            <a:ext cx="6248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Handy Casual" panose="020B0604020202020204" charset="0"/>
              </a:rPr>
              <a:t>A user friendly web application.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Handy Casual" panose="020B0604020202020204" charset="0"/>
              </a:rPr>
              <a:t>Supports CRUD operations (Create, Read, Update, Delete)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Handy Casual" panose="020B0604020202020204" charset="0"/>
              </a:rPr>
              <a:t>Authentication &amp; Authorization</a:t>
            </a:r>
            <a:endParaRPr lang="en-US" sz="4800" dirty="0">
              <a:latin typeface="Handy Casual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56998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tx2"/>
                </a:solidFill>
                <a:latin typeface="TAN Headline" panose="020B0604020202020204" charset="0"/>
              </a:rPr>
              <a:t>Introduction</a:t>
            </a:r>
            <a:endParaRPr lang="en-US" sz="3600" u="sng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5764" y="7429500"/>
            <a:ext cx="79650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Handy Casual" panose="020B0604020202020204" charset="0"/>
              </a:rPr>
              <a:t>Technologies used: </a:t>
            </a:r>
            <a:r>
              <a:rPr lang="en-US" sz="4400" dirty="0" smtClean="0">
                <a:latin typeface="Handy Casual" panose="020B0604020202020204" charset="0"/>
              </a:rPr>
              <a:t>Django(framework), Python, Database(</a:t>
            </a:r>
            <a:r>
              <a:rPr lang="en-US" sz="4400" dirty="0" err="1" smtClean="0">
                <a:latin typeface="Handy Casual" panose="020B0604020202020204" charset="0"/>
              </a:rPr>
              <a:t>Sqlite</a:t>
            </a:r>
            <a:r>
              <a:rPr lang="en-US" sz="4400" dirty="0" smtClean="0">
                <a:latin typeface="Handy Casual" panose="020B0604020202020204" charset="0"/>
              </a:rPr>
              <a:t>), Frontend (Bootstrap, Html, CSS)</a:t>
            </a:r>
            <a:r>
              <a:rPr lang="en-US" dirty="0" smtClean="0">
                <a:latin typeface="Handy Casual" panose="020B0604020202020204" charset="0"/>
              </a:rPr>
              <a:t>:</a:t>
            </a:r>
            <a:endParaRPr lang="en-US" dirty="0">
              <a:latin typeface="Handy Casua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14500"/>
            <a:ext cx="6934200" cy="838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89380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Workflow Diagram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820400" y="1866900"/>
            <a:ext cx="6019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andy Casual" panose="020B0604020202020204" charset="0"/>
              </a:rPr>
              <a:t>diagram shows the development process of an online quiz </a:t>
            </a:r>
            <a:r>
              <a:rPr lang="en-US" sz="3600" dirty="0" err="1">
                <a:latin typeface="Handy Casual" panose="020B0604020202020204" charset="0"/>
              </a:rPr>
              <a:t>system.First</a:t>
            </a:r>
            <a:r>
              <a:rPr lang="en-US" sz="3600" dirty="0">
                <a:latin typeface="Handy Casual" panose="020B0604020202020204" charset="0"/>
              </a:rPr>
              <a:t>, the problem is identified, followed by requirement analysis (CRUD, functional, non-functional). Then resources, time, and technology (e.g., Python SQLite) are planned. After system design (database, UI, architecture), implementation of frontend and backend is done, tested for correctness, deployed on a cloud server, and finally maintained.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38200" y="893807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Workflow Diagram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478582"/>
            <a:ext cx="18287999" cy="77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3000" y="592258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Student Workflow </a:t>
            </a:r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Diagram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3492"/>
            <a:ext cx="16383000" cy="76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3000" y="592258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Teacher</a:t>
            </a:r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 Workflow </a:t>
            </a:r>
            <a:r>
              <a:rPr lang="en-US" sz="3200" dirty="0" smtClean="0">
                <a:solidFill>
                  <a:schemeClr val="tx2"/>
                </a:solidFill>
                <a:latin typeface="TAN Headline" panose="020B0604020202020204" charset="0"/>
              </a:rPr>
              <a:t>Diagram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86" y="856479"/>
            <a:ext cx="14287514" cy="85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67200" y="1104900"/>
            <a:ext cx="11230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</a:t>
            </a:r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)(Home &amp; Student)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19793"/>
            <a:ext cx="5138815" cy="6332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47900"/>
            <a:ext cx="5029200" cy="6462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5415" y="2247900"/>
            <a:ext cx="5138816" cy="6332769"/>
          </a:xfrm>
          <a:prstGeom prst="rect">
            <a:avLst/>
          </a:prstGeom>
        </p:spPr>
      </p:pic>
      <p:sp>
        <p:nvSpPr>
          <p:cNvPr id="12" name="Freeform 2"/>
          <p:cNvSpPr/>
          <p:nvPr/>
        </p:nvSpPr>
        <p:spPr>
          <a:xfrm rot="-10800000" flipH="1">
            <a:off x="9220200" y="8877300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997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48531" y="9525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TAN Headline" panose="020B0604020202020204" charset="0"/>
              </a:rPr>
              <a:t>UI(User Interface)</a:t>
            </a:r>
            <a:endParaRPr lang="en-US" sz="3600" dirty="0">
              <a:solidFill>
                <a:schemeClr val="tx2"/>
              </a:solidFill>
              <a:latin typeface="TAN Headline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33" y="2035227"/>
            <a:ext cx="5034196" cy="7064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19300"/>
            <a:ext cx="4648200" cy="7096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5931" y="2035227"/>
            <a:ext cx="5762470" cy="6994473"/>
          </a:xfrm>
          <a:prstGeom prst="rect">
            <a:avLst/>
          </a:prstGeom>
        </p:spPr>
      </p:pic>
      <p:sp>
        <p:nvSpPr>
          <p:cNvPr id="9" name="Freeform 2"/>
          <p:cNvSpPr/>
          <p:nvPr/>
        </p:nvSpPr>
        <p:spPr>
          <a:xfrm rot="-10800000" flipH="1">
            <a:off x="9220200" y="8877300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089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343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TAN Headline</vt:lpstr>
      <vt:lpstr>Arial</vt:lpstr>
      <vt:lpstr>Handy Casual</vt:lpstr>
      <vt:lpstr>Pompiere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</dc:title>
  <dc:creator>ASUS</dc:creator>
  <cp:lastModifiedBy>ASUS</cp:lastModifiedBy>
  <cp:revision>32</cp:revision>
  <dcterms:created xsi:type="dcterms:W3CDTF">2006-08-16T00:00:00Z</dcterms:created>
  <dcterms:modified xsi:type="dcterms:W3CDTF">2025-09-03T15:36:16Z</dcterms:modified>
  <dc:identifier>DAGxyzZfhGw</dc:identifier>
</cp:coreProperties>
</file>