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97"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9" r:id="rId35"/>
    <p:sldId id="288" r:id="rId36"/>
    <p:sldId id="290" r:id="rId37"/>
    <p:sldId id="292" r:id="rId38"/>
    <p:sldId id="298" r:id="rId39"/>
    <p:sldId id="295" r:id="rId40"/>
  </p:sldIdLst>
  <p:sldSz cx="12192000" cy="6858000"/>
  <p:notesSz cx="6858000" cy="9144000"/>
  <p:embeddedFontLst>
    <p:embeddedFont>
      <p:font typeface="Calibri" panose="020F0502020204030204" pitchFamily="34" charset="0"/>
      <p:regular r:id="rId42"/>
      <p:bold r:id="rId43"/>
      <p:italic r:id="rId44"/>
      <p:boldItalic r:id="rId45"/>
    </p:embeddedFont>
    <p:embeddedFont>
      <p:font typeface="Cambria Math" panose="02040503050406030204" pitchFamily="18" charset="0"/>
      <p:regular r:id="rId46"/>
    </p:embeddedFont>
    <p:embeddedFont>
      <p:font typeface="Georgia" panose="02040502050405020303" pitchFamily="18" charset="0"/>
      <p:regular r:id="rId47"/>
      <p:bold r:id="rId48"/>
      <p:italic r:id="rId49"/>
      <p:boldItalic r:id="rId50"/>
    </p:embeddedFont>
    <p:embeddedFont>
      <p:font typeface="Helvetica Neue" panose="020B0604020202020204"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sumi" initials="M" lastIdx="1" clrIdx="0">
    <p:extLst>
      <p:ext uri="{19B8F6BF-5375-455C-9EA6-DF929625EA0E}">
        <p15:presenceInfo xmlns:p15="http://schemas.microsoft.com/office/powerpoint/2012/main" userId="Masum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B5C2156-5DF2-4F83-9587-98CA241242CE}">
  <a:tblStyle styleId="{0B5C2156-5DF2-4F83-9587-98CA241242C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b="off" i="off"/>
      <a:tcStyle>
        <a:tcBdr/>
        <a:fill>
          <a:solidFill>
            <a:srgbClr val="CACACA"/>
          </a:solidFill>
        </a:fill>
      </a:tcStyle>
    </a:band1H>
    <a:band2H>
      <a:tcTxStyle b="off" i="off"/>
      <a:tcStyle>
        <a:tcBdr/>
      </a:tcStyle>
    </a:band2H>
    <a:band1V>
      <a:tcTxStyle b="off" i="off"/>
      <a:tcStyle>
        <a:tcBdr/>
        <a:fill>
          <a:solidFill>
            <a:srgbClr val="CACACA"/>
          </a:solidFill>
        </a:fill>
      </a:tcStyle>
    </a:band1V>
    <a:band2V>
      <a:tcTxStyle b="off" i="off"/>
      <a:tcStyle>
        <a:tcBdr/>
      </a:tcStyle>
    </a:band2V>
    <a:lastCol>
      <a:tcTxStyle b="on" i="off">
        <a:font>
          <a:latin typeface="Calibri"/>
          <a:ea typeface="Calibri"/>
          <a:cs typeface="Calibri"/>
        </a:font>
        <a:schemeClr val="lt1"/>
      </a:tcTxStyle>
      <a:tcStyle>
        <a:tcBdr/>
        <a:fill>
          <a:solidFill>
            <a:schemeClr val="dk1"/>
          </a:solidFill>
        </a:fill>
      </a:tcStyle>
    </a:lastCol>
    <a:firstCol>
      <a:tcTxStyle b="on" i="off">
        <a:font>
          <a:latin typeface="Calibri"/>
          <a:ea typeface="Calibri"/>
          <a:cs typeface="Calibri"/>
        </a:font>
        <a:schemeClr val="lt1"/>
      </a:tcTxStyle>
      <a:tcStyle>
        <a:tcBdr/>
        <a:fill>
          <a:solidFill>
            <a:schemeClr val="dk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b="off" i="off"/>
      <a:tcStyle>
        <a:tcBdr/>
      </a:tcStyle>
    </a:neCell>
    <a:nwCell>
      <a:tcTxStyle b="off" i="off"/>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9" name="Google Shape;16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 name="Google Shape;18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1" name="Google Shape;19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2" name="Google Shape;20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0" name="Google Shape;21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0" name="Google Shape;22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0" name="Google Shape;23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6" name="Google Shape;23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1" name="Google Shape;25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8" name="Google Shape;25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5" name="Google Shape;26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2" name="Google Shape;27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0" name="Google Shape;28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7" name="Google Shape;287;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5" name="Google Shape;29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2" name="Google Shape;30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2" name="Google Shape;312;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9" name="Google Shape;319;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6" name="Google Shape;326;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2" name="Google Shape;332;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1" name="Google Shape;351;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2" name="Google Shape;342;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2" name="Google Shape;362;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0" name="Google Shape;11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Calibri"/>
              <a:buNone/>
              <a:defRPr/>
            </a:lvl1pPr>
            <a:lvl2pPr marL="0" lvl="1" indent="0" algn="r">
              <a:spcBef>
                <a:spcPts val="0"/>
              </a:spcBef>
              <a:spcAft>
                <a:spcPts val="0"/>
              </a:spcAft>
              <a:buClr>
                <a:srgbClr val="888888"/>
              </a:buClr>
              <a:buSzPts val="1200"/>
              <a:buFont typeface="Calibri"/>
              <a:buNone/>
              <a:defRPr/>
            </a:lvl2pPr>
            <a:lvl3pPr marL="0" lvl="2" indent="0" algn="r">
              <a:spcBef>
                <a:spcPts val="0"/>
              </a:spcBef>
              <a:spcAft>
                <a:spcPts val="0"/>
              </a:spcAft>
              <a:buClr>
                <a:srgbClr val="888888"/>
              </a:buClr>
              <a:buSzPts val="1200"/>
              <a:buFont typeface="Calibri"/>
              <a:buNone/>
              <a:defRPr/>
            </a:lvl3pPr>
            <a:lvl4pPr marL="0" lvl="3" indent="0" algn="r">
              <a:spcBef>
                <a:spcPts val="0"/>
              </a:spcBef>
              <a:spcAft>
                <a:spcPts val="0"/>
              </a:spcAft>
              <a:buClr>
                <a:srgbClr val="888888"/>
              </a:buClr>
              <a:buSzPts val="1200"/>
              <a:buFont typeface="Calibri"/>
              <a:buNone/>
              <a:defRPr/>
            </a:lvl4pPr>
            <a:lvl5pPr marL="0" lvl="4" indent="0" algn="r">
              <a:spcBef>
                <a:spcPts val="0"/>
              </a:spcBef>
              <a:spcAft>
                <a:spcPts val="0"/>
              </a:spcAft>
              <a:buClr>
                <a:srgbClr val="888888"/>
              </a:buClr>
              <a:buSzPts val="1200"/>
              <a:buFont typeface="Calibri"/>
              <a:buNone/>
              <a:defRPr/>
            </a:lvl5pPr>
            <a:lvl6pPr marL="0" lvl="5" indent="0" algn="r">
              <a:spcBef>
                <a:spcPts val="0"/>
              </a:spcBef>
              <a:spcAft>
                <a:spcPts val="0"/>
              </a:spcAft>
              <a:buClr>
                <a:srgbClr val="888888"/>
              </a:buClr>
              <a:buSzPts val="1200"/>
              <a:buFont typeface="Calibri"/>
              <a:buNone/>
              <a:defRPr/>
            </a:lvl6pPr>
            <a:lvl7pPr marL="0" lvl="6" indent="0" algn="r">
              <a:spcBef>
                <a:spcPts val="0"/>
              </a:spcBef>
              <a:spcAft>
                <a:spcPts val="0"/>
              </a:spcAft>
              <a:buClr>
                <a:srgbClr val="888888"/>
              </a:buClr>
              <a:buSzPts val="1200"/>
              <a:buFont typeface="Calibri"/>
              <a:buNone/>
              <a:defRPr/>
            </a:lvl7pPr>
            <a:lvl8pPr marL="0" lvl="7" indent="0" algn="r">
              <a:spcBef>
                <a:spcPts val="0"/>
              </a:spcBef>
              <a:spcAft>
                <a:spcPts val="0"/>
              </a:spcAft>
              <a:buClr>
                <a:srgbClr val="888888"/>
              </a:buClr>
              <a:buSzPts val="1200"/>
              <a:buFont typeface="Calibri"/>
              <a:buNone/>
              <a:defRPr/>
            </a:lvl8pPr>
            <a:lvl9pPr marL="0" lvl="8" indent="0" algn="r">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Calibri"/>
              <a:buNone/>
              <a:defRPr/>
            </a:lvl1pPr>
            <a:lvl2pPr marL="0" lvl="1" indent="0" algn="r">
              <a:spcBef>
                <a:spcPts val="0"/>
              </a:spcBef>
              <a:spcAft>
                <a:spcPts val="0"/>
              </a:spcAft>
              <a:buClr>
                <a:srgbClr val="888888"/>
              </a:buClr>
              <a:buSzPts val="1200"/>
              <a:buFont typeface="Calibri"/>
              <a:buNone/>
              <a:defRPr/>
            </a:lvl2pPr>
            <a:lvl3pPr marL="0" lvl="2" indent="0" algn="r">
              <a:spcBef>
                <a:spcPts val="0"/>
              </a:spcBef>
              <a:spcAft>
                <a:spcPts val="0"/>
              </a:spcAft>
              <a:buClr>
                <a:srgbClr val="888888"/>
              </a:buClr>
              <a:buSzPts val="1200"/>
              <a:buFont typeface="Calibri"/>
              <a:buNone/>
              <a:defRPr/>
            </a:lvl3pPr>
            <a:lvl4pPr marL="0" lvl="3" indent="0" algn="r">
              <a:spcBef>
                <a:spcPts val="0"/>
              </a:spcBef>
              <a:spcAft>
                <a:spcPts val="0"/>
              </a:spcAft>
              <a:buClr>
                <a:srgbClr val="888888"/>
              </a:buClr>
              <a:buSzPts val="1200"/>
              <a:buFont typeface="Calibri"/>
              <a:buNone/>
              <a:defRPr/>
            </a:lvl4pPr>
            <a:lvl5pPr marL="0" lvl="4" indent="0" algn="r">
              <a:spcBef>
                <a:spcPts val="0"/>
              </a:spcBef>
              <a:spcAft>
                <a:spcPts val="0"/>
              </a:spcAft>
              <a:buClr>
                <a:srgbClr val="888888"/>
              </a:buClr>
              <a:buSzPts val="1200"/>
              <a:buFont typeface="Calibri"/>
              <a:buNone/>
              <a:defRPr/>
            </a:lvl5pPr>
            <a:lvl6pPr marL="0" lvl="5" indent="0" algn="r">
              <a:spcBef>
                <a:spcPts val="0"/>
              </a:spcBef>
              <a:spcAft>
                <a:spcPts val="0"/>
              </a:spcAft>
              <a:buClr>
                <a:srgbClr val="888888"/>
              </a:buClr>
              <a:buSzPts val="1200"/>
              <a:buFont typeface="Calibri"/>
              <a:buNone/>
              <a:defRPr/>
            </a:lvl6pPr>
            <a:lvl7pPr marL="0" lvl="6" indent="0" algn="r">
              <a:spcBef>
                <a:spcPts val="0"/>
              </a:spcBef>
              <a:spcAft>
                <a:spcPts val="0"/>
              </a:spcAft>
              <a:buClr>
                <a:srgbClr val="888888"/>
              </a:buClr>
              <a:buSzPts val="1200"/>
              <a:buFont typeface="Calibri"/>
              <a:buNone/>
              <a:defRPr/>
            </a:lvl7pPr>
            <a:lvl8pPr marL="0" lvl="7" indent="0" algn="r">
              <a:spcBef>
                <a:spcPts val="0"/>
              </a:spcBef>
              <a:spcAft>
                <a:spcPts val="0"/>
              </a:spcAft>
              <a:buClr>
                <a:srgbClr val="888888"/>
              </a:buClr>
              <a:buSzPts val="1200"/>
              <a:buFont typeface="Calibri"/>
              <a:buNone/>
              <a:defRPr/>
            </a:lvl8pPr>
            <a:lvl9pPr marL="0" lvl="8" indent="0" algn="r">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Calibri"/>
              <a:buNone/>
              <a:defRPr/>
            </a:lvl1pPr>
            <a:lvl2pPr marL="0" lvl="1" indent="0" algn="r">
              <a:spcBef>
                <a:spcPts val="0"/>
              </a:spcBef>
              <a:spcAft>
                <a:spcPts val="0"/>
              </a:spcAft>
              <a:buClr>
                <a:srgbClr val="888888"/>
              </a:buClr>
              <a:buSzPts val="1200"/>
              <a:buFont typeface="Calibri"/>
              <a:buNone/>
              <a:defRPr/>
            </a:lvl2pPr>
            <a:lvl3pPr marL="0" lvl="2" indent="0" algn="r">
              <a:spcBef>
                <a:spcPts val="0"/>
              </a:spcBef>
              <a:spcAft>
                <a:spcPts val="0"/>
              </a:spcAft>
              <a:buClr>
                <a:srgbClr val="888888"/>
              </a:buClr>
              <a:buSzPts val="1200"/>
              <a:buFont typeface="Calibri"/>
              <a:buNone/>
              <a:defRPr/>
            </a:lvl3pPr>
            <a:lvl4pPr marL="0" lvl="3" indent="0" algn="r">
              <a:spcBef>
                <a:spcPts val="0"/>
              </a:spcBef>
              <a:spcAft>
                <a:spcPts val="0"/>
              </a:spcAft>
              <a:buClr>
                <a:srgbClr val="888888"/>
              </a:buClr>
              <a:buSzPts val="1200"/>
              <a:buFont typeface="Calibri"/>
              <a:buNone/>
              <a:defRPr/>
            </a:lvl4pPr>
            <a:lvl5pPr marL="0" lvl="4" indent="0" algn="r">
              <a:spcBef>
                <a:spcPts val="0"/>
              </a:spcBef>
              <a:spcAft>
                <a:spcPts val="0"/>
              </a:spcAft>
              <a:buClr>
                <a:srgbClr val="888888"/>
              </a:buClr>
              <a:buSzPts val="1200"/>
              <a:buFont typeface="Calibri"/>
              <a:buNone/>
              <a:defRPr/>
            </a:lvl5pPr>
            <a:lvl6pPr marL="0" lvl="5" indent="0" algn="r">
              <a:spcBef>
                <a:spcPts val="0"/>
              </a:spcBef>
              <a:spcAft>
                <a:spcPts val="0"/>
              </a:spcAft>
              <a:buClr>
                <a:srgbClr val="888888"/>
              </a:buClr>
              <a:buSzPts val="1200"/>
              <a:buFont typeface="Calibri"/>
              <a:buNone/>
              <a:defRPr/>
            </a:lvl6pPr>
            <a:lvl7pPr marL="0" lvl="6" indent="0" algn="r">
              <a:spcBef>
                <a:spcPts val="0"/>
              </a:spcBef>
              <a:spcAft>
                <a:spcPts val="0"/>
              </a:spcAft>
              <a:buClr>
                <a:srgbClr val="888888"/>
              </a:buClr>
              <a:buSzPts val="1200"/>
              <a:buFont typeface="Calibri"/>
              <a:buNone/>
              <a:defRPr/>
            </a:lvl7pPr>
            <a:lvl8pPr marL="0" lvl="7" indent="0" algn="r">
              <a:spcBef>
                <a:spcPts val="0"/>
              </a:spcBef>
              <a:spcAft>
                <a:spcPts val="0"/>
              </a:spcAft>
              <a:buClr>
                <a:srgbClr val="888888"/>
              </a:buClr>
              <a:buSzPts val="1200"/>
              <a:buFont typeface="Calibri"/>
              <a:buNone/>
              <a:defRPr/>
            </a:lvl8pPr>
            <a:lvl9pPr marL="0" lvl="8" indent="0" algn="r">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Calibri"/>
              <a:buNone/>
              <a:defRPr/>
            </a:lvl1pPr>
            <a:lvl2pPr marL="0" lvl="1" indent="0" algn="r">
              <a:spcBef>
                <a:spcPts val="0"/>
              </a:spcBef>
              <a:spcAft>
                <a:spcPts val="0"/>
              </a:spcAft>
              <a:buClr>
                <a:srgbClr val="888888"/>
              </a:buClr>
              <a:buSzPts val="1200"/>
              <a:buFont typeface="Calibri"/>
              <a:buNone/>
              <a:defRPr/>
            </a:lvl2pPr>
            <a:lvl3pPr marL="0" lvl="2" indent="0" algn="r">
              <a:spcBef>
                <a:spcPts val="0"/>
              </a:spcBef>
              <a:spcAft>
                <a:spcPts val="0"/>
              </a:spcAft>
              <a:buClr>
                <a:srgbClr val="888888"/>
              </a:buClr>
              <a:buSzPts val="1200"/>
              <a:buFont typeface="Calibri"/>
              <a:buNone/>
              <a:defRPr/>
            </a:lvl3pPr>
            <a:lvl4pPr marL="0" lvl="3" indent="0" algn="r">
              <a:spcBef>
                <a:spcPts val="0"/>
              </a:spcBef>
              <a:spcAft>
                <a:spcPts val="0"/>
              </a:spcAft>
              <a:buClr>
                <a:srgbClr val="888888"/>
              </a:buClr>
              <a:buSzPts val="1200"/>
              <a:buFont typeface="Calibri"/>
              <a:buNone/>
              <a:defRPr/>
            </a:lvl4pPr>
            <a:lvl5pPr marL="0" lvl="4" indent="0" algn="r">
              <a:spcBef>
                <a:spcPts val="0"/>
              </a:spcBef>
              <a:spcAft>
                <a:spcPts val="0"/>
              </a:spcAft>
              <a:buClr>
                <a:srgbClr val="888888"/>
              </a:buClr>
              <a:buSzPts val="1200"/>
              <a:buFont typeface="Calibri"/>
              <a:buNone/>
              <a:defRPr/>
            </a:lvl5pPr>
            <a:lvl6pPr marL="0" lvl="5" indent="0" algn="r">
              <a:spcBef>
                <a:spcPts val="0"/>
              </a:spcBef>
              <a:spcAft>
                <a:spcPts val="0"/>
              </a:spcAft>
              <a:buClr>
                <a:srgbClr val="888888"/>
              </a:buClr>
              <a:buSzPts val="1200"/>
              <a:buFont typeface="Calibri"/>
              <a:buNone/>
              <a:defRPr/>
            </a:lvl6pPr>
            <a:lvl7pPr marL="0" lvl="6" indent="0" algn="r">
              <a:spcBef>
                <a:spcPts val="0"/>
              </a:spcBef>
              <a:spcAft>
                <a:spcPts val="0"/>
              </a:spcAft>
              <a:buClr>
                <a:srgbClr val="888888"/>
              </a:buClr>
              <a:buSzPts val="1200"/>
              <a:buFont typeface="Calibri"/>
              <a:buNone/>
              <a:defRPr/>
            </a:lvl7pPr>
            <a:lvl8pPr marL="0" lvl="7" indent="0" algn="r">
              <a:spcBef>
                <a:spcPts val="0"/>
              </a:spcBef>
              <a:spcAft>
                <a:spcPts val="0"/>
              </a:spcAft>
              <a:buClr>
                <a:srgbClr val="888888"/>
              </a:buClr>
              <a:buSzPts val="1200"/>
              <a:buFont typeface="Calibri"/>
              <a:buNone/>
              <a:defRPr/>
            </a:lvl8pPr>
            <a:lvl9pPr marL="0" lvl="8" indent="0" algn="r">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Calibri"/>
              <a:buNone/>
              <a:defRPr/>
            </a:lvl1pPr>
            <a:lvl2pPr marL="0" lvl="1" indent="0" algn="r">
              <a:spcBef>
                <a:spcPts val="0"/>
              </a:spcBef>
              <a:spcAft>
                <a:spcPts val="0"/>
              </a:spcAft>
              <a:buClr>
                <a:srgbClr val="888888"/>
              </a:buClr>
              <a:buSzPts val="1200"/>
              <a:buFont typeface="Calibri"/>
              <a:buNone/>
              <a:defRPr/>
            </a:lvl2pPr>
            <a:lvl3pPr marL="0" lvl="2" indent="0" algn="r">
              <a:spcBef>
                <a:spcPts val="0"/>
              </a:spcBef>
              <a:spcAft>
                <a:spcPts val="0"/>
              </a:spcAft>
              <a:buClr>
                <a:srgbClr val="888888"/>
              </a:buClr>
              <a:buSzPts val="1200"/>
              <a:buFont typeface="Calibri"/>
              <a:buNone/>
              <a:defRPr/>
            </a:lvl3pPr>
            <a:lvl4pPr marL="0" lvl="3" indent="0" algn="r">
              <a:spcBef>
                <a:spcPts val="0"/>
              </a:spcBef>
              <a:spcAft>
                <a:spcPts val="0"/>
              </a:spcAft>
              <a:buClr>
                <a:srgbClr val="888888"/>
              </a:buClr>
              <a:buSzPts val="1200"/>
              <a:buFont typeface="Calibri"/>
              <a:buNone/>
              <a:defRPr/>
            </a:lvl4pPr>
            <a:lvl5pPr marL="0" lvl="4" indent="0" algn="r">
              <a:spcBef>
                <a:spcPts val="0"/>
              </a:spcBef>
              <a:spcAft>
                <a:spcPts val="0"/>
              </a:spcAft>
              <a:buClr>
                <a:srgbClr val="888888"/>
              </a:buClr>
              <a:buSzPts val="1200"/>
              <a:buFont typeface="Calibri"/>
              <a:buNone/>
              <a:defRPr/>
            </a:lvl5pPr>
            <a:lvl6pPr marL="0" lvl="5" indent="0" algn="r">
              <a:spcBef>
                <a:spcPts val="0"/>
              </a:spcBef>
              <a:spcAft>
                <a:spcPts val="0"/>
              </a:spcAft>
              <a:buClr>
                <a:srgbClr val="888888"/>
              </a:buClr>
              <a:buSzPts val="1200"/>
              <a:buFont typeface="Calibri"/>
              <a:buNone/>
              <a:defRPr/>
            </a:lvl6pPr>
            <a:lvl7pPr marL="0" lvl="6" indent="0" algn="r">
              <a:spcBef>
                <a:spcPts val="0"/>
              </a:spcBef>
              <a:spcAft>
                <a:spcPts val="0"/>
              </a:spcAft>
              <a:buClr>
                <a:srgbClr val="888888"/>
              </a:buClr>
              <a:buSzPts val="1200"/>
              <a:buFont typeface="Calibri"/>
              <a:buNone/>
              <a:defRPr/>
            </a:lvl7pPr>
            <a:lvl8pPr marL="0" lvl="7" indent="0" algn="r">
              <a:spcBef>
                <a:spcPts val="0"/>
              </a:spcBef>
              <a:spcAft>
                <a:spcPts val="0"/>
              </a:spcAft>
              <a:buClr>
                <a:srgbClr val="888888"/>
              </a:buClr>
              <a:buSzPts val="1200"/>
              <a:buFont typeface="Calibri"/>
              <a:buNone/>
              <a:defRPr/>
            </a:lvl8pPr>
            <a:lvl9pPr marL="0" lvl="8" indent="0" algn="r">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Calibri"/>
              <a:buNone/>
              <a:defRPr/>
            </a:lvl1pPr>
            <a:lvl2pPr marL="0" lvl="1" indent="0" algn="r">
              <a:spcBef>
                <a:spcPts val="0"/>
              </a:spcBef>
              <a:spcAft>
                <a:spcPts val="0"/>
              </a:spcAft>
              <a:buClr>
                <a:srgbClr val="888888"/>
              </a:buClr>
              <a:buSzPts val="1200"/>
              <a:buFont typeface="Calibri"/>
              <a:buNone/>
              <a:defRPr/>
            </a:lvl2pPr>
            <a:lvl3pPr marL="0" lvl="2" indent="0" algn="r">
              <a:spcBef>
                <a:spcPts val="0"/>
              </a:spcBef>
              <a:spcAft>
                <a:spcPts val="0"/>
              </a:spcAft>
              <a:buClr>
                <a:srgbClr val="888888"/>
              </a:buClr>
              <a:buSzPts val="1200"/>
              <a:buFont typeface="Calibri"/>
              <a:buNone/>
              <a:defRPr/>
            </a:lvl3pPr>
            <a:lvl4pPr marL="0" lvl="3" indent="0" algn="r">
              <a:spcBef>
                <a:spcPts val="0"/>
              </a:spcBef>
              <a:spcAft>
                <a:spcPts val="0"/>
              </a:spcAft>
              <a:buClr>
                <a:srgbClr val="888888"/>
              </a:buClr>
              <a:buSzPts val="1200"/>
              <a:buFont typeface="Calibri"/>
              <a:buNone/>
              <a:defRPr/>
            </a:lvl4pPr>
            <a:lvl5pPr marL="0" lvl="4" indent="0" algn="r">
              <a:spcBef>
                <a:spcPts val="0"/>
              </a:spcBef>
              <a:spcAft>
                <a:spcPts val="0"/>
              </a:spcAft>
              <a:buClr>
                <a:srgbClr val="888888"/>
              </a:buClr>
              <a:buSzPts val="1200"/>
              <a:buFont typeface="Calibri"/>
              <a:buNone/>
              <a:defRPr/>
            </a:lvl5pPr>
            <a:lvl6pPr marL="0" lvl="5" indent="0" algn="r">
              <a:spcBef>
                <a:spcPts val="0"/>
              </a:spcBef>
              <a:spcAft>
                <a:spcPts val="0"/>
              </a:spcAft>
              <a:buClr>
                <a:srgbClr val="888888"/>
              </a:buClr>
              <a:buSzPts val="1200"/>
              <a:buFont typeface="Calibri"/>
              <a:buNone/>
              <a:defRPr/>
            </a:lvl6pPr>
            <a:lvl7pPr marL="0" lvl="6" indent="0" algn="r">
              <a:spcBef>
                <a:spcPts val="0"/>
              </a:spcBef>
              <a:spcAft>
                <a:spcPts val="0"/>
              </a:spcAft>
              <a:buClr>
                <a:srgbClr val="888888"/>
              </a:buClr>
              <a:buSzPts val="1200"/>
              <a:buFont typeface="Calibri"/>
              <a:buNone/>
              <a:defRPr/>
            </a:lvl7pPr>
            <a:lvl8pPr marL="0" lvl="7" indent="0" algn="r">
              <a:spcBef>
                <a:spcPts val="0"/>
              </a:spcBef>
              <a:spcAft>
                <a:spcPts val="0"/>
              </a:spcAft>
              <a:buClr>
                <a:srgbClr val="888888"/>
              </a:buClr>
              <a:buSzPts val="1200"/>
              <a:buFont typeface="Calibri"/>
              <a:buNone/>
              <a:defRPr/>
            </a:lvl8pPr>
            <a:lvl9pPr marL="0" lvl="8" indent="0" algn="r">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Calibri"/>
              <a:buNone/>
              <a:defRPr/>
            </a:lvl1pPr>
            <a:lvl2pPr marL="0" lvl="1" indent="0" algn="r">
              <a:spcBef>
                <a:spcPts val="0"/>
              </a:spcBef>
              <a:spcAft>
                <a:spcPts val="0"/>
              </a:spcAft>
              <a:buClr>
                <a:srgbClr val="888888"/>
              </a:buClr>
              <a:buSzPts val="1200"/>
              <a:buFont typeface="Calibri"/>
              <a:buNone/>
              <a:defRPr/>
            </a:lvl2pPr>
            <a:lvl3pPr marL="0" lvl="2" indent="0" algn="r">
              <a:spcBef>
                <a:spcPts val="0"/>
              </a:spcBef>
              <a:spcAft>
                <a:spcPts val="0"/>
              </a:spcAft>
              <a:buClr>
                <a:srgbClr val="888888"/>
              </a:buClr>
              <a:buSzPts val="1200"/>
              <a:buFont typeface="Calibri"/>
              <a:buNone/>
              <a:defRPr/>
            </a:lvl3pPr>
            <a:lvl4pPr marL="0" lvl="3" indent="0" algn="r">
              <a:spcBef>
                <a:spcPts val="0"/>
              </a:spcBef>
              <a:spcAft>
                <a:spcPts val="0"/>
              </a:spcAft>
              <a:buClr>
                <a:srgbClr val="888888"/>
              </a:buClr>
              <a:buSzPts val="1200"/>
              <a:buFont typeface="Calibri"/>
              <a:buNone/>
              <a:defRPr/>
            </a:lvl4pPr>
            <a:lvl5pPr marL="0" lvl="4" indent="0" algn="r">
              <a:spcBef>
                <a:spcPts val="0"/>
              </a:spcBef>
              <a:spcAft>
                <a:spcPts val="0"/>
              </a:spcAft>
              <a:buClr>
                <a:srgbClr val="888888"/>
              </a:buClr>
              <a:buSzPts val="1200"/>
              <a:buFont typeface="Calibri"/>
              <a:buNone/>
              <a:defRPr/>
            </a:lvl5pPr>
            <a:lvl6pPr marL="0" lvl="5" indent="0" algn="r">
              <a:spcBef>
                <a:spcPts val="0"/>
              </a:spcBef>
              <a:spcAft>
                <a:spcPts val="0"/>
              </a:spcAft>
              <a:buClr>
                <a:srgbClr val="888888"/>
              </a:buClr>
              <a:buSzPts val="1200"/>
              <a:buFont typeface="Calibri"/>
              <a:buNone/>
              <a:defRPr/>
            </a:lvl6pPr>
            <a:lvl7pPr marL="0" lvl="6" indent="0" algn="r">
              <a:spcBef>
                <a:spcPts val="0"/>
              </a:spcBef>
              <a:spcAft>
                <a:spcPts val="0"/>
              </a:spcAft>
              <a:buClr>
                <a:srgbClr val="888888"/>
              </a:buClr>
              <a:buSzPts val="1200"/>
              <a:buFont typeface="Calibri"/>
              <a:buNone/>
              <a:defRPr/>
            </a:lvl7pPr>
            <a:lvl8pPr marL="0" lvl="7" indent="0" algn="r">
              <a:spcBef>
                <a:spcPts val="0"/>
              </a:spcBef>
              <a:spcAft>
                <a:spcPts val="0"/>
              </a:spcAft>
              <a:buClr>
                <a:srgbClr val="888888"/>
              </a:buClr>
              <a:buSzPts val="1200"/>
              <a:buFont typeface="Calibri"/>
              <a:buNone/>
              <a:defRPr/>
            </a:lvl8pPr>
            <a:lvl9pPr marL="0" lvl="8" indent="0" algn="r">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2" name="Google Shape;4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Calibri"/>
              <a:buNone/>
              <a:defRPr/>
            </a:lvl1pPr>
            <a:lvl2pPr marL="0" lvl="1" indent="0" algn="r">
              <a:spcBef>
                <a:spcPts val="0"/>
              </a:spcBef>
              <a:spcAft>
                <a:spcPts val="0"/>
              </a:spcAft>
              <a:buClr>
                <a:srgbClr val="888888"/>
              </a:buClr>
              <a:buSzPts val="1200"/>
              <a:buFont typeface="Calibri"/>
              <a:buNone/>
              <a:defRPr/>
            </a:lvl2pPr>
            <a:lvl3pPr marL="0" lvl="2" indent="0" algn="r">
              <a:spcBef>
                <a:spcPts val="0"/>
              </a:spcBef>
              <a:spcAft>
                <a:spcPts val="0"/>
              </a:spcAft>
              <a:buClr>
                <a:srgbClr val="888888"/>
              </a:buClr>
              <a:buSzPts val="1200"/>
              <a:buFont typeface="Calibri"/>
              <a:buNone/>
              <a:defRPr/>
            </a:lvl3pPr>
            <a:lvl4pPr marL="0" lvl="3" indent="0" algn="r">
              <a:spcBef>
                <a:spcPts val="0"/>
              </a:spcBef>
              <a:spcAft>
                <a:spcPts val="0"/>
              </a:spcAft>
              <a:buClr>
                <a:srgbClr val="888888"/>
              </a:buClr>
              <a:buSzPts val="1200"/>
              <a:buFont typeface="Calibri"/>
              <a:buNone/>
              <a:defRPr/>
            </a:lvl4pPr>
            <a:lvl5pPr marL="0" lvl="4" indent="0" algn="r">
              <a:spcBef>
                <a:spcPts val="0"/>
              </a:spcBef>
              <a:spcAft>
                <a:spcPts val="0"/>
              </a:spcAft>
              <a:buClr>
                <a:srgbClr val="888888"/>
              </a:buClr>
              <a:buSzPts val="1200"/>
              <a:buFont typeface="Calibri"/>
              <a:buNone/>
              <a:defRPr/>
            </a:lvl5pPr>
            <a:lvl6pPr marL="0" lvl="5" indent="0" algn="r">
              <a:spcBef>
                <a:spcPts val="0"/>
              </a:spcBef>
              <a:spcAft>
                <a:spcPts val="0"/>
              </a:spcAft>
              <a:buClr>
                <a:srgbClr val="888888"/>
              </a:buClr>
              <a:buSzPts val="1200"/>
              <a:buFont typeface="Calibri"/>
              <a:buNone/>
              <a:defRPr/>
            </a:lvl6pPr>
            <a:lvl7pPr marL="0" lvl="6" indent="0" algn="r">
              <a:spcBef>
                <a:spcPts val="0"/>
              </a:spcBef>
              <a:spcAft>
                <a:spcPts val="0"/>
              </a:spcAft>
              <a:buClr>
                <a:srgbClr val="888888"/>
              </a:buClr>
              <a:buSzPts val="1200"/>
              <a:buFont typeface="Calibri"/>
              <a:buNone/>
              <a:defRPr/>
            </a:lvl7pPr>
            <a:lvl8pPr marL="0" lvl="7" indent="0" algn="r">
              <a:spcBef>
                <a:spcPts val="0"/>
              </a:spcBef>
              <a:spcAft>
                <a:spcPts val="0"/>
              </a:spcAft>
              <a:buClr>
                <a:srgbClr val="888888"/>
              </a:buClr>
              <a:buSzPts val="1200"/>
              <a:buFont typeface="Calibri"/>
              <a:buNone/>
              <a:defRPr/>
            </a:lvl8pPr>
            <a:lvl9pPr marL="0" lvl="8" indent="0" algn="r">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Calibri"/>
              <a:buNone/>
              <a:defRPr/>
            </a:lvl1pPr>
            <a:lvl2pPr marL="0" lvl="1" indent="0" algn="r">
              <a:spcBef>
                <a:spcPts val="0"/>
              </a:spcBef>
              <a:spcAft>
                <a:spcPts val="0"/>
              </a:spcAft>
              <a:buClr>
                <a:srgbClr val="888888"/>
              </a:buClr>
              <a:buSzPts val="1200"/>
              <a:buFont typeface="Calibri"/>
              <a:buNone/>
              <a:defRPr/>
            </a:lvl2pPr>
            <a:lvl3pPr marL="0" lvl="2" indent="0" algn="r">
              <a:spcBef>
                <a:spcPts val="0"/>
              </a:spcBef>
              <a:spcAft>
                <a:spcPts val="0"/>
              </a:spcAft>
              <a:buClr>
                <a:srgbClr val="888888"/>
              </a:buClr>
              <a:buSzPts val="1200"/>
              <a:buFont typeface="Calibri"/>
              <a:buNone/>
              <a:defRPr/>
            </a:lvl3pPr>
            <a:lvl4pPr marL="0" lvl="3" indent="0" algn="r">
              <a:spcBef>
                <a:spcPts val="0"/>
              </a:spcBef>
              <a:spcAft>
                <a:spcPts val="0"/>
              </a:spcAft>
              <a:buClr>
                <a:srgbClr val="888888"/>
              </a:buClr>
              <a:buSzPts val="1200"/>
              <a:buFont typeface="Calibri"/>
              <a:buNone/>
              <a:defRPr/>
            </a:lvl4pPr>
            <a:lvl5pPr marL="0" lvl="4" indent="0" algn="r">
              <a:spcBef>
                <a:spcPts val="0"/>
              </a:spcBef>
              <a:spcAft>
                <a:spcPts val="0"/>
              </a:spcAft>
              <a:buClr>
                <a:srgbClr val="888888"/>
              </a:buClr>
              <a:buSzPts val="1200"/>
              <a:buFont typeface="Calibri"/>
              <a:buNone/>
              <a:defRPr/>
            </a:lvl5pPr>
            <a:lvl6pPr marL="0" lvl="5" indent="0" algn="r">
              <a:spcBef>
                <a:spcPts val="0"/>
              </a:spcBef>
              <a:spcAft>
                <a:spcPts val="0"/>
              </a:spcAft>
              <a:buClr>
                <a:srgbClr val="888888"/>
              </a:buClr>
              <a:buSzPts val="1200"/>
              <a:buFont typeface="Calibri"/>
              <a:buNone/>
              <a:defRPr/>
            </a:lvl6pPr>
            <a:lvl7pPr marL="0" lvl="6" indent="0" algn="r">
              <a:spcBef>
                <a:spcPts val="0"/>
              </a:spcBef>
              <a:spcAft>
                <a:spcPts val="0"/>
              </a:spcAft>
              <a:buClr>
                <a:srgbClr val="888888"/>
              </a:buClr>
              <a:buSzPts val="1200"/>
              <a:buFont typeface="Calibri"/>
              <a:buNone/>
              <a:defRPr/>
            </a:lvl7pPr>
            <a:lvl8pPr marL="0" lvl="7" indent="0" algn="r">
              <a:spcBef>
                <a:spcPts val="0"/>
              </a:spcBef>
              <a:spcAft>
                <a:spcPts val="0"/>
              </a:spcAft>
              <a:buClr>
                <a:srgbClr val="888888"/>
              </a:buClr>
              <a:buSzPts val="1200"/>
              <a:buFont typeface="Calibri"/>
              <a:buNone/>
              <a:defRPr/>
            </a:lvl8pPr>
            <a:lvl9pPr marL="0" lvl="8" indent="0" algn="r">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Calibri"/>
              <a:buNone/>
              <a:defRPr/>
            </a:lvl1pPr>
            <a:lvl2pPr marL="0" lvl="1" indent="0" algn="r">
              <a:spcBef>
                <a:spcPts val="0"/>
              </a:spcBef>
              <a:spcAft>
                <a:spcPts val="0"/>
              </a:spcAft>
              <a:buClr>
                <a:srgbClr val="888888"/>
              </a:buClr>
              <a:buSzPts val="1200"/>
              <a:buFont typeface="Calibri"/>
              <a:buNone/>
              <a:defRPr/>
            </a:lvl2pPr>
            <a:lvl3pPr marL="0" lvl="2" indent="0" algn="r">
              <a:spcBef>
                <a:spcPts val="0"/>
              </a:spcBef>
              <a:spcAft>
                <a:spcPts val="0"/>
              </a:spcAft>
              <a:buClr>
                <a:srgbClr val="888888"/>
              </a:buClr>
              <a:buSzPts val="1200"/>
              <a:buFont typeface="Calibri"/>
              <a:buNone/>
              <a:defRPr/>
            </a:lvl3pPr>
            <a:lvl4pPr marL="0" lvl="3" indent="0" algn="r">
              <a:spcBef>
                <a:spcPts val="0"/>
              </a:spcBef>
              <a:spcAft>
                <a:spcPts val="0"/>
              </a:spcAft>
              <a:buClr>
                <a:srgbClr val="888888"/>
              </a:buClr>
              <a:buSzPts val="1200"/>
              <a:buFont typeface="Calibri"/>
              <a:buNone/>
              <a:defRPr/>
            </a:lvl4pPr>
            <a:lvl5pPr marL="0" lvl="4" indent="0" algn="r">
              <a:spcBef>
                <a:spcPts val="0"/>
              </a:spcBef>
              <a:spcAft>
                <a:spcPts val="0"/>
              </a:spcAft>
              <a:buClr>
                <a:srgbClr val="888888"/>
              </a:buClr>
              <a:buSzPts val="1200"/>
              <a:buFont typeface="Calibri"/>
              <a:buNone/>
              <a:defRPr/>
            </a:lvl5pPr>
            <a:lvl6pPr marL="0" lvl="5" indent="0" algn="r">
              <a:spcBef>
                <a:spcPts val="0"/>
              </a:spcBef>
              <a:spcAft>
                <a:spcPts val="0"/>
              </a:spcAft>
              <a:buClr>
                <a:srgbClr val="888888"/>
              </a:buClr>
              <a:buSzPts val="1200"/>
              <a:buFont typeface="Calibri"/>
              <a:buNone/>
              <a:defRPr/>
            </a:lvl6pPr>
            <a:lvl7pPr marL="0" lvl="6" indent="0" algn="r">
              <a:spcBef>
                <a:spcPts val="0"/>
              </a:spcBef>
              <a:spcAft>
                <a:spcPts val="0"/>
              </a:spcAft>
              <a:buClr>
                <a:srgbClr val="888888"/>
              </a:buClr>
              <a:buSzPts val="1200"/>
              <a:buFont typeface="Calibri"/>
              <a:buNone/>
              <a:defRPr/>
            </a:lvl7pPr>
            <a:lvl8pPr marL="0" lvl="7" indent="0" algn="r">
              <a:spcBef>
                <a:spcPts val="0"/>
              </a:spcBef>
              <a:spcAft>
                <a:spcPts val="0"/>
              </a:spcAft>
              <a:buClr>
                <a:srgbClr val="888888"/>
              </a:buClr>
              <a:buSzPts val="1200"/>
              <a:buFont typeface="Calibri"/>
              <a:buNone/>
              <a:defRPr/>
            </a:lvl8pPr>
            <a:lvl9pPr marL="0" lvl="8" indent="0" algn="r">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Calibri"/>
              <a:buNone/>
              <a:defRPr/>
            </a:lvl1pPr>
            <a:lvl2pPr marL="0" lvl="1" indent="0" algn="r">
              <a:spcBef>
                <a:spcPts val="0"/>
              </a:spcBef>
              <a:spcAft>
                <a:spcPts val="0"/>
              </a:spcAft>
              <a:buClr>
                <a:srgbClr val="888888"/>
              </a:buClr>
              <a:buSzPts val="1200"/>
              <a:buFont typeface="Calibri"/>
              <a:buNone/>
              <a:defRPr/>
            </a:lvl2pPr>
            <a:lvl3pPr marL="0" lvl="2" indent="0" algn="r">
              <a:spcBef>
                <a:spcPts val="0"/>
              </a:spcBef>
              <a:spcAft>
                <a:spcPts val="0"/>
              </a:spcAft>
              <a:buClr>
                <a:srgbClr val="888888"/>
              </a:buClr>
              <a:buSzPts val="1200"/>
              <a:buFont typeface="Calibri"/>
              <a:buNone/>
              <a:defRPr/>
            </a:lvl3pPr>
            <a:lvl4pPr marL="0" lvl="3" indent="0" algn="r">
              <a:spcBef>
                <a:spcPts val="0"/>
              </a:spcBef>
              <a:spcAft>
                <a:spcPts val="0"/>
              </a:spcAft>
              <a:buClr>
                <a:srgbClr val="888888"/>
              </a:buClr>
              <a:buSzPts val="1200"/>
              <a:buFont typeface="Calibri"/>
              <a:buNone/>
              <a:defRPr/>
            </a:lvl4pPr>
            <a:lvl5pPr marL="0" lvl="4" indent="0" algn="r">
              <a:spcBef>
                <a:spcPts val="0"/>
              </a:spcBef>
              <a:spcAft>
                <a:spcPts val="0"/>
              </a:spcAft>
              <a:buClr>
                <a:srgbClr val="888888"/>
              </a:buClr>
              <a:buSzPts val="1200"/>
              <a:buFont typeface="Calibri"/>
              <a:buNone/>
              <a:defRPr/>
            </a:lvl5pPr>
            <a:lvl6pPr marL="0" lvl="5" indent="0" algn="r">
              <a:spcBef>
                <a:spcPts val="0"/>
              </a:spcBef>
              <a:spcAft>
                <a:spcPts val="0"/>
              </a:spcAft>
              <a:buClr>
                <a:srgbClr val="888888"/>
              </a:buClr>
              <a:buSzPts val="1200"/>
              <a:buFont typeface="Calibri"/>
              <a:buNone/>
              <a:defRPr/>
            </a:lvl6pPr>
            <a:lvl7pPr marL="0" lvl="6" indent="0" algn="r">
              <a:spcBef>
                <a:spcPts val="0"/>
              </a:spcBef>
              <a:spcAft>
                <a:spcPts val="0"/>
              </a:spcAft>
              <a:buClr>
                <a:srgbClr val="888888"/>
              </a:buClr>
              <a:buSzPts val="1200"/>
              <a:buFont typeface="Calibri"/>
              <a:buNone/>
              <a:defRPr/>
            </a:lvl7pPr>
            <a:lvl8pPr marL="0" lvl="7" indent="0" algn="r">
              <a:spcBef>
                <a:spcPts val="0"/>
              </a:spcBef>
              <a:spcAft>
                <a:spcPts val="0"/>
              </a:spcAft>
              <a:buClr>
                <a:srgbClr val="888888"/>
              </a:buClr>
              <a:buSzPts val="1200"/>
              <a:buFont typeface="Calibri"/>
              <a:buNone/>
              <a:defRPr/>
            </a:lvl8pPr>
            <a:lvl9pPr marL="0" lvl="8" indent="0" algn="r">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5.png"/><Relationship Id="rId4" Type="http://schemas.openxmlformats.org/officeDocument/2006/relationships/image" Target="../media/image14.jp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18.jpg"/></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7.jpg"/></Relationships>
</file>

<file path=ppt/slides/_rels/slide2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2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8.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5.jp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3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29.jpg"/><Relationship Id="rId4" Type="http://schemas.openxmlformats.org/officeDocument/2006/relationships/image" Target="../media/image28.jp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364901" y="-17819"/>
            <a:ext cx="9013052" cy="89115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000"/>
              <a:buFont typeface="Calibri"/>
              <a:buNone/>
            </a:pPr>
            <a:r>
              <a:rPr lang="en-IN" sz="4000">
                <a:latin typeface="Times New Roman"/>
                <a:ea typeface="Times New Roman"/>
                <a:cs typeface="Times New Roman"/>
                <a:sym typeface="Times New Roman"/>
              </a:rPr>
              <a:t>EFFICIENT ENERGY CONSUMPTION</a:t>
            </a:r>
            <a:endParaRPr sz="4000">
              <a:solidFill>
                <a:schemeClr val="dk1"/>
              </a:solidFill>
              <a:latin typeface="Times New Roman"/>
              <a:ea typeface="Times New Roman"/>
              <a:cs typeface="Times New Roman"/>
              <a:sym typeface="Times New Roman"/>
            </a:endParaRPr>
          </a:p>
        </p:txBody>
      </p:sp>
      <p:sp>
        <p:nvSpPr>
          <p:cNvPr id="85" name="Google Shape;85;p13"/>
          <p:cNvSpPr txBox="1">
            <a:spLocks noGrp="1"/>
          </p:cNvSpPr>
          <p:nvPr>
            <p:ph type="subTitle" idx="1"/>
          </p:nvPr>
        </p:nvSpPr>
        <p:spPr>
          <a:xfrm>
            <a:off x="5998899" y="3930094"/>
            <a:ext cx="5354902" cy="1719265"/>
          </a:xfrm>
          <a:prstGeom prst="rect">
            <a:avLst/>
          </a:prstGeom>
          <a:noFill/>
          <a:ln>
            <a:noFill/>
          </a:ln>
        </p:spPr>
        <p:txBody>
          <a:bodyPr spcFirstLastPara="1" wrap="square" lIns="91425" tIns="45700" rIns="91425" bIns="45700" anchor="t" anchorCtr="0">
            <a:noAutofit/>
          </a:bodyPr>
          <a:lstStyle/>
          <a:p>
            <a:pPr marL="114300" lvl="0" indent="0" algn="just" rtl="0">
              <a:lnSpc>
                <a:spcPct val="90000"/>
              </a:lnSpc>
              <a:spcBef>
                <a:spcPts val="0"/>
              </a:spcBef>
              <a:spcAft>
                <a:spcPts val="0"/>
              </a:spcAft>
              <a:buClr>
                <a:schemeClr val="dk1"/>
              </a:buClr>
              <a:buSzPts val="1600"/>
              <a:buNone/>
            </a:pPr>
            <a:r>
              <a:rPr lang="en-IN" sz="1600" dirty="0">
                <a:latin typeface="Times New Roman"/>
                <a:ea typeface="Times New Roman"/>
                <a:cs typeface="Times New Roman"/>
                <a:sym typeface="Times New Roman"/>
              </a:rPr>
              <a:t>BY,</a:t>
            </a:r>
            <a:endParaRPr dirty="0"/>
          </a:p>
          <a:p>
            <a:pPr marL="114300" lvl="0" indent="0" algn="l" rtl="0">
              <a:lnSpc>
                <a:spcPct val="90000"/>
              </a:lnSpc>
              <a:spcBef>
                <a:spcPts val="1000"/>
              </a:spcBef>
              <a:spcAft>
                <a:spcPts val="0"/>
              </a:spcAft>
              <a:buClr>
                <a:schemeClr val="dk1"/>
              </a:buClr>
              <a:buSzPts val="1600"/>
              <a:buNone/>
            </a:pPr>
            <a:r>
              <a:rPr lang="en-IN" dirty="0">
                <a:latin typeface="Times New Roman"/>
                <a:ea typeface="Times New Roman"/>
                <a:cs typeface="Times New Roman"/>
                <a:sym typeface="Times New Roman"/>
              </a:rPr>
              <a:t>     </a:t>
            </a:r>
            <a:r>
              <a:rPr lang="en-IN" sz="1600" dirty="0">
                <a:latin typeface="Times New Roman"/>
                <a:ea typeface="Times New Roman"/>
                <a:cs typeface="Times New Roman"/>
                <a:sym typeface="Times New Roman"/>
              </a:rPr>
              <a:t>MASUMI PATEL                            1DS16EC079       </a:t>
            </a:r>
            <a:br>
              <a:rPr lang="en-IN" sz="1600" dirty="0">
                <a:latin typeface="Times New Roman"/>
                <a:ea typeface="Times New Roman"/>
                <a:cs typeface="Times New Roman"/>
                <a:sym typeface="Times New Roman"/>
              </a:rPr>
            </a:br>
            <a:r>
              <a:rPr lang="en-IN" sz="1600" dirty="0">
                <a:latin typeface="Times New Roman"/>
                <a:ea typeface="Times New Roman"/>
                <a:cs typeface="Times New Roman"/>
                <a:sym typeface="Times New Roman"/>
              </a:rPr>
              <a:t>       JANISH AHMED HASHEER AM  1DS16EC058</a:t>
            </a:r>
            <a:br>
              <a:rPr lang="en-IN" dirty="0">
                <a:latin typeface="Times New Roman"/>
                <a:ea typeface="Times New Roman"/>
                <a:cs typeface="Times New Roman"/>
                <a:sym typeface="Times New Roman"/>
              </a:rPr>
            </a:br>
            <a:r>
              <a:rPr lang="en-IN" dirty="0">
                <a:latin typeface="Times New Roman"/>
                <a:ea typeface="Times New Roman"/>
                <a:cs typeface="Times New Roman"/>
                <a:sym typeface="Times New Roman"/>
              </a:rPr>
              <a:t>     </a:t>
            </a:r>
            <a:r>
              <a:rPr lang="en-IN" sz="1600" dirty="0">
                <a:latin typeface="Times New Roman"/>
                <a:ea typeface="Times New Roman"/>
                <a:cs typeface="Times New Roman"/>
                <a:sym typeface="Times New Roman"/>
              </a:rPr>
              <a:t>JAWAD ARSHAD KHAN               1DS16EC060 </a:t>
            </a:r>
            <a:br>
              <a:rPr lang="en-IN" sz="1600" dirty="0">
                <a:latin typeface="Times New Roman"/>
                <a:ea typeface="Times New Roman"/>
                <a:cs typeface="Times New Roman"/>
                <a:sym typeface="Times New Roman"/>
              </a:rPr>
            </a:br>
            <a:r>
              <a:rPr lang="en-IN" sz="1600" dirty="0">
                <a:latin typeface="Times New Roman"/>
                <a:ea typeface="Times New Roman"/>
                <a:cs typeface="Times New Roman"/>
                <a:sym typeface="Times New Roman"/>
              </a:rPr>
              <a:t>       </a:t>
            </a:r>
            <a:r>
              <a:rPr lang="en-IN" sz="1600" dirty="0">
                <a:latin typeface="Times New Roman"/>
                <a:cs typeface="Times New Roman"/>
                <a:sym typeface="Times New Roman"/>
              </a:rPr>
              <a:t>MANAV BAKSH                             1DS16EC077</a:t>
            </a:r>
            <a:endParaRPr sz="1600" dirty="0">
              <a:latin typeface="Times New Roman"/>
              <a:cs typeface="Times New Roman"/>
              <a:sym typeface="Times New Roman"/>
            </a:endParaRPr>
          </a:p>
        </p:txBody>
      </p:sp>
      <p:sp>
        <p:nvSpPr>
          <p:cNvPr id="86" name="Google Shape;86;p13"/>
          <p:cNvSpPr txBox="1"/>
          <p:nvPr/>
        </p:nvSpPr>
        <p:spPr>
          <a:xfrm>
            <a:off x="5111056" y="6063713"/>
            <a:ext cx="5599874"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Times New Roman"/>
              <a:buNone/>
            </a:pPr>
            <a:r>
              <a:rPr lang="en-IN" sz="1800" b="0" i="0" u="none" strike="noStrike" cap="none" dirty="0">
                <a:solidFill>
                  <a:schemeClr val="dk1"/>
                </a:solidFill>
                <a:latin typeface="Times New Roman"/>
                <a:ea typeface="Times New Roman"/>
                <a:cs typeface="Times New Roman"/>
                <a:sym typeface="Times New Roman"/>
              </a:rPr>
              <a:t>                 UNDER THE GUIDANCE OF:</a:t>
            </a:r>
            <a:endParaRPr sz="18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Times New Roman"/>
              <a:buNone/>
            </a:pPr>
            <a:r>
              <a:rPr lang="en-IN" sz="1800" b="0" i="0" u="none" strike="noStrike" cap="none" dirty="0">
                <a:solidFill>
                  <a:schemeClr val="dk1"/>
                </a:solidFill>
                <a:latin typeface="Times New Roman"/>
                <a:ea typeface="Times New Roman"/>
                <a:cs typeface="Times New Roman"/>
                <a:sym typeface="Times New Roman"/>
              </a:rPr>
              <a:t>                 Prof. TRUPTI TAGARE (B.E. ,</a:t>
            </a:r>
            <a:r>
              <a:rPr lang="en-IN" sz="1800" b="0" i="0" u="none" strike="noStrike" cap="none" dirty="0" err="1">
                <a:solidFill>
                  <a:schemeClr val="dk1"/>
                </a:solidFill>
                <a:latin typeface="Times New Roman"/>
                <a:ea typeface="Times New Roman"/>
                <a:cs typeface="Times New Roman"/>
                <a:sym typeface="Times New Roman"/>
              </a:rPr>
              <a:t>M.Tech</a:t>
            </a:r>
            <a:r>
              <a:rPr lang="en-IN" sz="1800" b="0" i="0" u="none" strike="noStrike" cap="none" dirty="0">
                <a:solidFill>
                  <a:schemeClr val="dk1"/>
                </a:solidFill>
                <a:latin typeface="Times New Roman"/>
                <a:ea typeface="Times New Roman"/>
                <a:cs typeface="Times New Roman"/>
                <a:sym typeface="Times New Roman"/>
              </a:rPr>
              <a:t>.)</a:t>
            </a:r>
            <a:endParaRPr sz="1800" b="0" i="0" u="none" strike="noStrike" cap="none" dirty="0">
              <a:solidFill>
                <a:schemeClr val="dk1"/>
              </a:solidFill>
              <a:latin typeface="Times New Roman"/>
              <a:ea typeface="Times New Roman"/>
              <a:cs typeface="Times New Roman"/>
              <a:sym typeface="Times New Roman"/>
            </a:endParaRPr>
          </a:p>
        </p:txBody>
      </p:sp>
      <p:sp>
        <p:nvSpPr>
          <p:cNvPr id="87" name="Google Shape;87;p13"/>
          <p:cNvSpPr txBox="1"/>
          <p:nvPr/>
        </p:nvSpPr>
        <p:spPr>
          <a:xfrm>
            <a:off x="393013" y="1375158"/>
            <a:ext cx="792234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Times New Roman"/>
              <a:buNone/>
            </a:pPr>
            <a:r>
              <a:rPr lang="en-IN" sz="1800" b="0" i="0" u="none" strike="noStrike" cap="none" dirty="0">
                <a:solidFill>
                  <a:schemeClr val="dk1"/>
                </a:solidFill>
                <a:latin typeface="Times New Roman"/>
                <a:ea typeface="Times New Roman"/>
                <a:cs typeface="Times New Roman"/>
                <a:sym typeface="Times New Roman"/>
              </a:rPr>
              <a:t>                                                     Dept of Electronics and Communication</a:t>
            </a:r>
            <a:endParaRPr dirty="0"/>
          </a:p>
          <a:p>
            <a:pPr marL="0" marR="0" lvl="0" indent="0" algn="l" rtl="0">
              <a:spcBef>
                <a:spcPts val="0"/>
              </a:spcBef>
              <a:spcAft>
                <a:spcPts val="0"/>
              </a:spcAft>
              <a:buClr>
                <a:schemeClr val="dk1"/>
              </a:buClr>
              <a:buSzPts val="1800"/>
              <a:buFont typeface="Times New Roman"/>
              <a:buNone/>
            </a:pPr>
            <a:r>
              <a:rPr lang="en-IN" sz="1800" b="0" i="0" u="none" strike="noStrike" cap="none" dirty="0">
                <a:solidFill>
                  <a:schemeClr val="dk1"/>
                </a:solidFill>
                <a:latin typeface="Times New Roman"/>
                <a:ea typeface="Times New Roman"/>
                <a:cs typeface="Times New Roman"/>
                <a:sym typeface="Times New Roman"/>
              </a:rPr>
              <a:t>                                                     </a:t>
            </a:r>
            <a:endParaRPr dirty="0"/>
          </a:p>
          <a:p>
            <a:pPr marL="0" marR="0" lvl="0" indent="0" algn="l" rtl="0">
              <a:spcBef>
                <a:spcPts val="0"/>
              </a:spcBef>
              <a:spcAft>
                <a:spcPts val="0"/>
              </a:spcAft>
              <a:buClr>
                <a:schemeClr val="dk1"/>
              </a:buClr>
              <a:buSzPts val="1800"/>
              <a:buFont typeface="Times New Roman"/>
              <a:buNone/>
            </a:pPr>
            <a:r>
              <a:rPr lang="en-IN" sz="1800" b="1" i="0" u="none" strike="noStrike" cap="none" dirty="0">
                <a:solidFill>
                  <a:schemeClr val="dk1"/>
                </a:solidFill>
                <a:latin typeface="Times New Roman"/>
                <a:ea typeface="Times New Roman"/>
                <a:cs typeface="Times New Roman"/>
                <a:sym typeface="Times New Roman"/>
              </a:rPr>
              <a:t>Dayananda Sagar College of Engineering</a:t>
            </a:r>
            <a:r>
              <a:rPr lang="en-IN" sz="1800" b="1" dirty="0">
                <a:solidFill>
                  <a:schemeClr val="dk1"/>
                </a:solidFill>
                <a:latin typeface="Times New Roman"/>
                <a:ea typeface="Times New Roman"/>
                <a:cs typeface="Times New Roman"/>
                <a:sym typeface="Times New Roman"/>
              </a:rPr>
              <a:t> </a:t>
            </a:r>
            <a:r>
              <a:rPr lang="en-IN" sz="1800" b="1" i="0" u="none" strike="noStrike" cap="none" dirty="0">
                <a:solidFill>
                  <a:schemeClr val="dk1"/>
                </a:solidFill>
                <a:latin typeface="Times New Roman"/>
                <a:ea typeface="Times New Roman"/>
                <a:cs typeface="Times New Roman"/>
                <a:sym typeface="Times New Roman"/>
              </a:rPr>
              <a:t>(</a:t>
            </a:r>
            <a:r>
              <a:rPr lang="en-IN" sz="1800" b="1" dirty="0">
                <a:solidFill>
                  <a:schemeClr val="dk1"/>
                </a:solidFill>
                <a:latin typeface="Times New Roman"/>
                <a:cs typeface="Times New Roman"/>
                <a:sym typeface="Times New Roman"/>
              </a:rPr>
              <a:t>An autonomous institution affiliated to </a:t>
            </a:r>
            <a:r>
              <a:rPr lang="en-IN" sz="1800" b="1" dirty="0">
                <a:solidFill>
                  <a:schemeClr val="dk1"/>
                </a:solidFill>
                <a:latin typeface="Times New Roman"/>
                <a:cs typeface="Times New Roman"/>
              </a:rPr>
              <a:t>Visvesvaraya Technological University</a:t>
            </a:r>
            <a:r>
              <a:rPr lang="en-IN" sz="1800" b="1" dirty="0">
                <a:solidFill>
                  <a:schemeClr val="dk1"/>
                </a:solidFill>
                <a:latin typeface="Times New Roman"/>
                <a:cs typeface="Times New Roman"/>
                <a:sym typeface="Times New Roman"/>
              </a:rPr>
              <a:t>)</a:t>
            </a:r>
            <a:endParaRPr sz="1800" b="1" dirty="0">
              <a:solidFill>
                <a:schemeClr val="dk1"/>
              </a:solidFill>
              <a:latin typeface="Times New Roman"/>
              <a:cs typeface="Times New Roman"/>
              <a:sym typeface="Times New Roman"/>
            </a:endParaRPr>
          </a:p>
        </p:txBody>
      </p:sp>
      <p:pic>
        <p:nvPicPr>
          <p:cNvPr id="88" name="Google Shape;88;p13"/>
          <p:cNvPicPr preferRelativeResize="0"/>
          <p:nvPr/>
        </p:nvPicPr>
        <p:blipFill rotWithShape="1">
          <a:blip r:embed="rId3">
            <a:alphaModFix/>
          </a:blip>
          <a:srcRect/>
          <a:stretch/>
        </p:blipFill>
        <p:spPr>
          <a:xfrm>
            <a:off x="10703923" y="115669"/>
            <a:ext cx="1257745" cy="1172023"/>
          </a:xfrm>
          <a:prstGeom prst="rect">
            <a:avLst/>
          </a:prstGeom>
          <a:noFill/>
          <a:ln>
            <a:noFill/>
          </a:ln>
        </p:spPr>
      </p:pic>
      <p:sp>
        <p:nvSpPr>
          <p:cNvPr id="89" name="Google Shape;89;p13"/>
          <p:cNvSpPr/>
          <p:nvPr/>
        </p:nvSpPr>
        <p:spPr>
          <a:xfrm>
            <a:off x="3438721" y="735505"/>
            <a:ext cx="1985159"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4000" b="0" i="0" u="none" strike="noStrike" cap="none">
                <a:solidFill>
                  <a:schemeClr val="dk1"/>
                </a:solidFill>
                <a:latin typeface="Times New Roman"/>
                <a:ea typeface="Times New Roman"/>
                <a:cs typeface="Times New Roman"/>
                <a:sym typeface="Times New Roman"/>
              </a:rPr>
              <a:t>IN WSN</a:t>
            </a:r>
            <a:endParaRPr sz="4000">
              <a:solidFill>
                <a:schemeClr val="dk1"/>
              </a:solidFill>
              <a:latin typeface="Calibri"/>
              <a:ea typeface="Calibri"/>
              <a:cs typeface="Calibri"/>
              <a:sym typeface="Calibri"/>
            </a:endParaRPr>
          </a:p>
        </p:txBody>
      </p:sp>
      <p:sp>
        <p:nvSpPr>
          <p:cNvPr id="90" name="Google Shape;90;p13"/>
          <p:cNvSpPr txBox="1"/>
          <p:nvPr/>
        </p:nvSpPr>
        <p:spPr>
          <a:xfrm>
            <a:off x="4426039" y="3125533"/>
            <a:ext cx="166996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000" b="1" dirty="0">
                <a:solidFill>
                  <a:schemeClr val="dk1"/>
                </a:solidFill>
                <a:latin typeface="Calibri"/>
                <a:ea typeface="Calibri"/>
                <a:cs typeface="Calibri"/>
                <a:sym typeface="Calibri"/>
              </a:rPr>
              <a:t>BATCH : R-34</a:t>
            </a:r>
            <a:endParaRPr sz="2000" b="1" dirty="0">
              <a:solidFill>
                <a:schemeClr val="dk1"/>
              </a:solidFill>
              <a:latin typeface="Calibri"/>
              <a:ea typeface="Calibri"/>
              <a:cs typeface="Calibri"/>
              <a:sym typeface="Calibri"/>
            </a:endParaRPr>
          </a:p>
        </p:txBody>
      </p:sp>
      <p:pic>
        <p:nvPicPr>
          <p:cNvPr id="91" name="Google Shape;91;p13"/>
          <p:cNvPicPr preferRelativeResize="0"/>
          <p:nvPr/>
        </p:nvPicPr>
        <p:blipFill rotWithShape="1">
          <a:blip r:embed="rId4">
            <a:alphaModFix/>
          </a:blip>
          <a:srcRect/>
          <a:stretch/>
        </p:blipFill>
        <p:spPr>
          <a:xfrm>
            <a:off x="1481070" y="4054651"/>
            <a:ext cx="3048000" cy="2478024"/>
          </a:xfrm>
          <a:prstGeom prst="rect">
            <a:avLst/>
          </a:prstGeom>
          <a:noFill/>
          <a:ln>
            <a:noFill/>
          </a:ln>
        </p:spPr>
      </p:pic>
      <p:sp>
        <p:nvSpPr>
          <p:cNvPr id="2" name="Slide Number Placeholder 1">
            <a:extLst>
              <a:ext uri="{FF2B5EF4-FFF2-40B4-BE49-F238E27FC236}">
                <a16:creationId xmlns:a16="http://schemas.microsoft.com/office/drawing/2014/main" id="{BBB2C11A-36BE-4BF8-B902-49116EB98C2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2"/>
          <p:cNvSpPr/>
          <p:nvPr/>
        </p:nvSpPr>
        <p:spPr>
          <a:xfrm>
            <a:off x="654465" y="568867"/>
            <a:ext cx="80811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200"/>
              <a:buFont typeface="Times New Roman"/>
              <a:buNone/>
            </a:pPr>
            <a:r>
              <a:rPr lang="en-IN" sz="3200" b="1" dirty="0">
                <a:solidFill>
                  <a:schemeClr val="dk1"/>
                </a:solidFill>
                <a:latin typeface="Times New Roman"/>
                <a:ea typeface="Times New Roman"/>
                <a:cs typeface="Times New Roman"/>
                <a:sym typeface="Times New Roman"/>
              </a:rPr>
              <a:t>6. Methodology </a:t>
            </a:r>
            <a:endParaRPr sz="1800" dirty="0">
              <a:solidFill>
                <a:schemeClr val="dk1"/>
              </a:solidFill>
              <a:latin typeface="Calibri"/>
              <a:ea typeface="Calibri"/>
              <a:cs typeface="Calibri"/>
              <a:sym typeface="Calibri"/>
            </a:endParaRPr>
          </a:p>
        </p:txBody>
      </p:sp>
      <p:sp>
        <p:nvSpPr>
          <p:cNvPr id="160" name="Google Shape;160;p22"/>
          <p:cNvSpPr/>
          <p:nvPr/>
        </p:nvSpPr>
        <p:spPr>
          <a:xfrm>
            <a:off x="654465" y="1489979"/>
            <a:ext cx="10781100" cy="286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000"/>
              <a:buFont typeface="Times New Roman"/>
              <a:buNone/>
            </a:pPr>
            <a:r>
              <a:rPr lang="en-IN" sz="2000" dirty="0">
                <a:solidFill>
                  <a:schemeClr val="dk1"/>
                </a:solidFill>
                <a:latin typeface="Times New Roman"/>
                <a:ea typeface="Times New Roman"/>
                <a:cs typeface="Times New Roman"/>
                <a:sym typeface="Times New Roman"/>
              </a:rPr>
              <a:t>The number of bit in a message is assumed to be fixed k, transmitted through a distance d</a:t>
            </a:r>
            <a:endParaRPr dirty="0"/>
          </a:p>
          <a:p>
            <a:pPr marL="0" marR="0" lvl="0" indent="0" algn="l" rtl="0">
              <a:spcBef>
                <a:spcPts val="0"/>
              </a:spcBef>
              <a:spcAft>
                <a:spcPts val="0"/>
              </a:spcAft>
              <a:buClr>
                <a:schemeClr val="dk1"/>
              </a:buClr>
              <a:buSzPts val="2000"/>
              <a:buFont typeface="Calibri"/>
              <a:buNone/>
            </a:pP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Times New Roman"/>
              <a:buNone/>
            </a:pPr>
            <a:r>
              <a:rPr lang="en-IN" sz="2000" dirty="0">
                <a:solidFill>
                  <a:schemeClr val="dk1"/>
                </a:solidFill>
                <a:latin typeface="Times New Roman"/>
                <a:ea typeface="Times New Roman"/>
                <a:cs typeface="Times New Roman"/>
                <a:sym typeface="Times New Roman"/>
              </a:rPr>
              <a:t>energy required for transmission can be expressed as:</a:t>
            </a: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Calibri"/>
              <a:buNone/>
            </a:pP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Times New Roman"/>
              <a:buNone/>
            </a:pPr>
            <a:r>
              <a:rPr lang="en-IN" sz="2000" dirty="0">
                <a:solidFill>
                  <a:schemeClr val="dk1"/>
                </a:solidFill>
                <a:latin typeface="Times New Roman"/>
                <a:ea typeface="Times New Roman"/>
                <a:cs typeface="Times New Roman"/>
                <a:sym typeface="Times New Roman"/>
              </a:rPr>
              <a:t>           </a:t>
            </a:r>
            <a:r>
              <a:rPr lang="en-IN" sz="2000" b="1" dirty="0">
                <a:solidFill>
                  <a:schemeClr val="dk1"/>
                </a:solidFill>
                <a:latin typeface="Times New Roman"/>
                <a:ea typeface="Times New Roman"/>
                <a:cs typeface="Times New Roman"/>
                <a:sym typeface="Times New Roman"/>
              </a:rPr>
              <a:t>ET = </a:t>
            </a:r>
            <a:r>
              <a:rPr lang="en-IN" sz="2000" b="1" dirty="0" err="1">
                <a:solidFill>
                  <a:schemeClr val="dk1"/>
                </a:solidFill>
                <a:latin typeface="Times New Roman"/>
                <a:ea typeface="Times New Roman"/>
                <a:cs typeface="Times New Roman"/>
                <a:sym typeface="Times New Roman"/>
              </a:rPr>
              <a:t>Ee</a:t>
            </a:r>
            <a:r>
              <a:rPr lang="en-IN" sz="2000" b="1" dirty="0">
                <a:solidFill>
                  <a:schemeClr val="dk1"/>
                </a:solidFill>
                <a:latin typeface="Times New Roman"/>
                <a:ea typeface="Times New Roman"/>
                <a:cs typeface="Times New Roman"/>
                <a:sym typeface="Times New Roman"/>
              </a:rPr>
              <a:t>. k + </a:t>
            </a:r>
            <a:r>
              <a:rPr lang="en-IN" sz="2000" b="1" dirty="0" err="1">
                <a:solidFill>
                  <a:schemeClr val="dk1"/>
                </a:solidFill>
                <a:latin typeface="Times New Roman"/>
                <a:ea typeface="Times New Roman"/>
                <a:cs typeface="Times New Roman"/>
                <a:sym typeface="Times New Roman"/>
              </a:rPr>
              <a:t>Ea.k</a:t>
            </a:r>
            <a:r>
              <a:rPr lang="en-IN" sz="2000" b="1" dirty="0">
                <a:solidFill>
                  <a:schemeClr val="dk1"/>
                </a:solidFill>
                <a:latin typeface="Times New Roman"/>
                <a:ea typeface="Times New Roman"/>
                <a:cs typeface="Times New Roman"/>
                <a:sym typeface="Times New Roman"/>
              </a:rPr>
              <a:t>  (J)  --(1)</a:t>
            </a:r>
            <a:endParaRPr sz="20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Calibri"/>
              <a:buNone/>
            </a:pPr>
            <a:endParaRPr sz="2000" dirty="0">
              <a:solidFill>
                <a:schemeClr val="dk1"/>
              </a:solidFill>
              <a:latin typeface="Times New Roman"/>
              <a:ea typeface="Times New Roman"/>
              <a:cs typeface="Times New Roman"/>
              <a:sym typeface="Times New Roman"/>
            </a:endParaRPr>
          </a:p>
        </p:txBody>
      </p:sp>
      <p:sp>
        <p:nvSpPr>
          <p:cNvPr id="161" name="Google Shape;161;p22"/>
          <p:cNvSpPr/>
          <p:nvPr/>
        </p:nvSpPr>
        <p:spPr>
          <a:xfrm>
            <a:off x="654465" y="3336479"/>
            <a:ext cx="6096000" cy="1015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000"/>
              <a:buFont typeface="Times New Roman"/>
              <a:buNone/>
            </a:pPr>
            <a:r>
              <a:rPr lang="en-IN" sz="2000" dirty="0">
                <a:solidFill>
                  <a:schemeClr val="dk1"/>
                </a:solidFill>
                <a:latin typeface="Times New Roman"/>
                <a:ea typeface="Times New Roman"/>
                <a:cs typeface="Times New Roman"/>
                <a:sym typeface="Times New Roman"/>
              </a:rPr>
              <a:t>Distance between node A and B, </a:t>
            </a:r>
            <a:r>
              <a:rPr lang="en-IN" sz="2000" dirty="0" err="1">
                <a:solidFill>
                  <a:schemeClr val="dk1"/>
                </a:solidFill>
                <a:latin typeface="Times New Roman"/>
                <a:ea typeface="Times New Roman"/>
                <a:cs typeface="Times New Roman"/>
                <a:sym typeface="Times New Roman"/>
              </a:rPr>
              <a:t>dAB</a:t>
            </a:r>
            <a:r>
              <a:rPr lang="en-IN" sz="2000" dirty="0">
                <a:solidFill>
                  <a:schemeClr val="dk1"/>
                </a:solidFill>
                <a:latin typeface="Times New Roman"/>
                <a:ea typeface="Times New Roman"/>
                <a:cs typeface="Times New Roman"/>
                <a:sym typeface="Times New Roman"/>
              </a:rPr>
              <a:t>, is given by:</a:t>
            </a: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Calibri"/>
              <a:buNone/>
            </a:pP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Times New Roman"/>
              <a:buNone/>
            </a:pPr>
            <a:r>
              <a:rPr lang="en-IN" sz="2000" dirty="0">
                <a:solidFill>
                  <a:schemeClr val="dk1"/>
                </a:solidFill>
                <a:latin typeface="Times New Roman"/>
                <a:ea typeface="Times New Roman"/>
                <a:cs typeface="Times New Roman"/>
                <a:sym typeface="Times New Roman"/>
              </a:rPr>
              <a:t>           </a:t>
            </a:r>
            <a:r>
              <a:rPr lang="en-IN" sz="2000" b="1" dirty="0" err="1">
                <a:solidFill>
                  <a:schemeClr val="dk1"/>
                </a:solidFill>
                <a:latin typeface="Times New Roman"/>
                <a:ea typeface="Times New Roman"/>
                <a:cs typeface="Times New Roman"/>
                <a:sym typeface="Times New Roman"/>
              </a:rPr>
              <a:t>dAB</a:t>
            </a:r>
            <a:r>
              <a:rPr lang="en-IN" sz="2000" b="1" dirty="0">
                <a:solidFill>
                  <a:schemeClr val="dk1"/>
                </a:solidFill>
                <a:latin typeface="Times New Roman"/>
                <a:ea typeface="Times New Roman"/>
                <a:cs typeface="Times New Roman"/>
                <a:sym typeface="Times New Roman"/>
              </a:rPr>
              <a:t> = √((𝑥𝐴 − 𝑥𝐵)2 + (𝑦𝐴 − 𝑦𝐵)2)  -- (2)</a:t>
            </a:r>
            <a:endParaRPr sz="2000" b="1" dirty="0">
              <a:solidFill>
                <a:schemeClr val="dk1"/>
              </a:solidFill>
              <a:latin typeface="Times New Roman"/>
              <a:ea typeface="Times New Roman"/>
              <a:cs typeface="Times New Roman"/>
              <a:sym typeface="Times New Roman"/>
            </a:endParaRPr>
          </a:p>
        </p:txBody>
      </p:sp>
      <p:pic>
        <p:nvPicPr>
          <p:cNvPr id="162" name="Google Shape;162;p22"/>
          <p:cNvPicPr preferRelativeResize="0"/>
          <p:nvPr/>
        </p:nvPicPr>
        <p:blipFill rotWithShape="1">
          <a:blip r:embed="rId3">
            <a:alphaModFix/>
          </a:blip>
          <a:srcRect b="14930"/>
          <a:stretch/>
        </p:blipFill>
        <p:spPr>
          <a:xfrm>
            <a:off x="10715223" y="2105"/>
            <a:ext cx="1476777" cy="1355162"/>
          </a:xfrm>
          <a:prstGeom prst="rect">
            <a:avLst/>
          </a:prstGeom>
          <a:noFill/>
          <a:ln>
            <a:noFill/>
          </a:ln>
        </p:spPr>
      </p:pic>
      <p:sp>
        <p:nvSpPr>
          <p:cNvPr id="163" name="Google Shape;163;p22"/>
          <p:cNvSpPr/>
          <p:nvPr/>
        </p:nvSpPr>
        <p:spPr>
          <a:xfrm>
            <a:off x="654465" y="4889456"/>
            <a:ext cx="9919090" cy="1015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000" dirty="0">
                <a:solidFill>
                  <a:schemeClr val="dk1"/>
                </a:solidFill>
                <a:latin typeface="Times New Roman"/>
                <a:ea typeface="Times New Roman"/>
                <a:cs typeface="Times New Roman"/>
                <a:sym typeface="Times New Roman"/>
              </a:rPr>
              <a:t>For direct communication to the base station, cost is:</a:t>
            </a: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000" dirty="0">
                <a:solidFill>
                  <a:schemeClr val="dk1"/>
                </a:solidFill>
                <a:latin typeface="Times New Roman"/>
                <a:ea typeface="Times New Roman"/>
                <a:cs typeface="Times New Roman"/>
                <a:sym typeface="Times New Roman"/>
              </a:rPr>
              <a:t>Energy consumed in direct communication = </a:t>
            </a:r>
            <a:r>
              <a:rPr lang="en-IN" sz="2000" b="1" dirty="0" err="1">
                <a:solidFill>
                  <a:schemeClr val="dk1"/>
                </a:solidFill>
                <a:latin typeface="Times New Roman"/>
                <a:ea typeface="Times New Roman"/>
                <a:cs typeface="Times New Roman"/>
                <a:sym typeface="Times New Roman"/>
              </a:rPr>
              <a:t>Ee</a:t>
            </a:r>
            <a:r>
              <a:rPr lang="en-IN" sz="2000" b="1" dirty="0">
                <a:solidFill>
                  <a:schemeClr val="dk1"/>
                </a:solidFill>
                <a:latin typeface="Times New Roman"/>
                <a:ea typeface="Times New Roman"/>
                <a:cs typeface="Times New Roman"/>
                <a:sym typeface="Times New Roman"/>
              </a:rPr>
              <a:t>. k + </a:t>
            </a:r>
            <a:r>
              <a:rPr lang="en-IN" sz="2000" b="1" dirty="0" err="1">
                <a:solidFill>
                  <a:schemeClr val="dk1"/>
                </a:solidFill>
                <a:latin typeface="Times New Roman"/>
                <a:ea typeface="Times New Roman"/>
                <a:cs typeface="Times New Roman"/>
                <a:sym typeface="Times New Roman"/>
              </a:rPr>
              <a:t>Ea</a:t>
            </a:r>
            <a:r>
              <a:rPr lang="en-IN" sz="2000" b="1" dirty="0">
                <a:solidFill>
                  <a:schemeClr val="dk1"/>
                </a:solidFill>
                <a:latin typeface="Times New Roman"/>
                <a:ea typeface="Times New Roman"/>
                <a:cs typeface="Times New Roman"/>
                <a:sym typeface="Times New Roman"/>
              </a:rPr>
              <a:t> .(d)2.k – (3) </a:t>
            </a:r>
            <a:endParaRPr sz="2000" b="1" dirty="0">
              <a:solidFill>
                <a:schemeClr val="dk1"/>
              </a:solidFill>
              <a:latin typeface="Times New Roman"/>
              <a:ea typeface="Times New Roman"/>
              <a:cs typeface="Times New Roman"/>
              <a:sym typeface="Times New Roman"/>
            </a:endParaRPr>
          </a:p>
        </p:txBody>
      </p:sp>
      <p:pic>
        <p:nvPicPr>
          <p:cNvPr id="164" name="Google Shape;164;p22"/>
          <p:cNvPicPr preferRelativeResize="0"/>
          <p:nvPr/>
        </p:nvPicPr>
        <p:blipFill rotWithShape="1">
          <a:blip r:embed="rId4">
            <a:alphaModFix/>
          </a:blip>
          <a:srcRect/>
          <a:stretch/>
        </p:blipFill>
        <p:spPr>
          <a:xfrm>
            <a:off x="6845891" y="2967309"/>
            <a:ext cx="5013362" cy="1384970"/>
          </a:xfrm>
          <a:prstGeom prst="rect">
            <a:avLst/>
          </a:prstGeom>
          <a:noFill/>
          <a:ln>
            <a:noFill/>
          </a:ln>
        </p:spPr>
      </p:pic>
      <p:sp>
        <p:nvSpPr>
          <p:cNvPr id="165" name="Google Shape;165;p22"/>
          <p:cNvSpPr txBox="1"/>
          <p:nvPr/>
        </p:nvSpPr>
        <p:spPr>
          <a:xfrm>
            <a:off x="7186411" y="4436217"/>
            <a:ext cx="4672842"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r>
              <a:rPr lang="en-IN" sz="1800" dirty="0">
                <a:solidFill>
                  <a:schemeClr val="dk1"/>
                </a:solidFill>
                <a:latin typeface="Calibri"/>
                <a:ea typeface="Calibri"/>
                <a:cs typeface="Calibri"/>
                <a:sym typeface="Calibri"/>
              </a:rPr>
              <a:t>Fig 1.Energy per bit for different technologies</a:t>
            </a:r>
            <a:endParaRPr sz="1800" dirty="0">
              <a:solidFill>
                <a:schemeClr val="dk1"/>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DBDF22C1-285A-43C1-983B-EA91200022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3"/>
          <p:cNvSpPr txBox="1">
            <a:spLocks noGrp="1"/>
          </p:cNvSpPr>
          <p:nvPr>
            <p:ph type="title"/>
          </p:nvPr>
        </p:nvSpPr>
        <p:spPr>
          <a:xfrm>
            <a:off x="1234911" y="640615"/>
            <a:ext cx="8399419" cy="43648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Times New Roman"/>
              <a:buNone/>
            </a:pPr>
            <a:r>
              <a:rPr lang="en-IN" sz="3200" b="1" dirty="0">
                <a:solidFill>
                  <a:schemeClr val="dk1"/>
                </a:solidFill>
                <a:latin typeface="Times New Roman"/>
                <a:ea typeface="Times New Roman"/>
                <a:cs typeface="Times New Roman"/>
                <a:sym typeface="Times New Roman"/>
              </a:rPr>
              <a:t>7. BASIC OUTLINE OF PROJECT :</a:t>
            </a:r>
            <a:endParaRPr dirty="0"/>
          </a:p>
        </p:txBody>
      </p:sp>
      <p:sp>
        <p:nvSpPr>
          <p:cNvPr id="2" name="Slide Number Placeholder 1">
            <a:extLst>
              <a:ext uri="{FF2B5EF4-FFF2-40B4-BE49-F238E27FC236}">
                <a16:creationId xmlns:a16="http://schemas.microsoft.com/office/drawing/2014/main" id="{6D4EF624-683B-4E43-A450-48F1DF7472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11</a:t>
            </a:fld>
            <a:endParaRPr lang="en-IN"/>
          </a:p>
        </p:txBody>
      </p:sp>
      <p:sp>
        <p:nvSpPr>
          <p:cNvPr id="3" name="Rectangle 2">
            <a:extLst>
              <a:ext uri="{FF2B5EF4-FFF2-40B4-BE49-F238E27FC236}">
                <a16:creationId xmlns:a16="http://schemas.microsoft.com/office/drawing/2014/main" id="{4911DC8F-B673-4568-852A-8918622A9E17}"/>
              </a:ext>
            </a:extLst>
          </p:cNvPr>
          <p:cNvSpPr/>
          <p:nvPr/>
        </p:nvSpPr>
        <p:spPr>
          <a:xfrm>
            <a:off x="5075853" y="1791478"/>
            <a:ext cx="2295331" cy="5038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Communication of nodes to base station</a:t>
            </a:r>
          </a:p>
        </p:txBody>
      </p:sp>
      <p:sp>
        <p:nvSpPr>
          <p:cNvPr id="5" name="Rectangle 4">
            <a:extLst>
              <a:ext uri="{FF2B5EF4-FFF2-40B4-BE49-F238E27FC236}">
                <a16:creationId xmlns:a16="http://schemas.microsoft.com/office/drawing/2014/main" id="{628561E6-C8D3-4ED5-AB73-422C45A546EA}"/>
              </a:ext>
            </a:extLst>
          </p:cNvPr>
          <p:cNvSpPr/>
          <p:nvPr/>
        </p:nvSpPr>
        <p:spPr>
          <a:xfrm>
            <a:off x="2412819" y="2925147"/>
            <a:ext cx="2295331" cy="5038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Static nodes</a:t>
            </a:r>
          </a:p>
        </p:txBody>
      </p:sp>
      <p:sp>
        <p:nvSpPr>
          <p:cNvPr id="6" name="Rectangle 5">
            <a:extLst>
              <a:ext uri="{FF2B5EF4-FFF2-40B4-BE49-F238E27FC236}">
                <a16:creationId xmlns:a16="http://schemas.microsoft.com/office/drawing/2014/main" id="{684BC32E-652D-4073-8E5D-192271AB79B3}"/>
              </a:ext>
            </a:extLst>
          </p:cNvPr>
          <p:cNvSpPr/>
          <p:nvPr/>
        </p:nvSpPr>
        <p:spPr>
          <a:xfrm>
            <a:off x="7686869" y="2922067"/>
            <a:ext cx="2295331" cy="5038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Dynamic nodes</a:t>
            </a:r>
          </a:p>
        </p:txBody>
      </p:sp>
      <p:sp>
        <p:nvSpPr>
          <p:cNvPr id="7" name="Rectangle 6">
            <a:extLst>
              <a:ext uri="{FF2B5EF4-FFF2-40B4-BE49-F238E27FC236}">
                <a16:creationId xmlns:a16="http://schemas.microsoft.com/office/drawing/2014/main" id="{6130BEC5-A180-4D71-A6B1-729F47F5B994}"/>
              </a:ext>
            </a:extLst>
          </p:cNvPr>
          <p:cNvSpPr/>
          <p:nvPr/>
        </p:nvSpPr>
        <p:spPr>
          <a:xfrm>
            <a:off x="760175" y="4141913"/>
            <a:ext cx="2295331" cy="5038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Direct Communication</a:t>
            </a:r>
          </a:p>
        </p:txBody>
      </p:sp>
      <p:sp>
        <p:nvSpPr>
          <p:cNvPr id="8" name="Rectangle 7">
            <a:extLst>
              <a:ext uri="{FF2B5EF4-FFF2-40B4-BE49-F238E27FC236}">
                <a16:creationId xmlns:a16="http://schemas.microsoft.com/office/drawing/2014/main" id="{6C67582A-52C9-4944-93E4-355D86A7D124}"/>
              </a:ext>
            </a:extLst>
          </p:cNvPr>
          <p:cNvSpPr/>
          <p:nvPr/>
        </p:nvSpPr>
        <p:spPr>
          <a:xfrm>
            <a:off x="3560485" y="4163625"/>
            <a:ext cx="2295331" cy="5038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LEACH</a:t>
            </a:r>
          </a:p>
        </p:txBody>
      </p:sp>
      <p:sp>
        <p:nvSpPr>
          <p:cNvPr id="9" name="Rectangle 8">
            <a:extLst>
              <a:ext uri="{FF2B5EF4-FFF2-40B4-BE49-F238E27FC236}">
                <a16:creationId xmlns:a16="http://schemas.microsoft.com/office/drawing/2014/main" id="{04B97745-4971-40DC-AC55-3E6A7265BB2B}"/>
              </a:ext>
            </a:extLst>
          </p:cNvPr>
          <p:cNvSpPr/>
          <p:nvPr/>
        </p:nvSpPr>
        <p:spPr>
          <a:xfrm>
            <a:off x="9161105" y="4141913"/>
            <a:ext cx="2295331" cy="5038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Distance and Energy Based Algorithm</a:t>
            </a:r>
          </a:p>
        </p:txBody>
      </p:sp>
      <p:sp>
        <p:nvSpPr>
          <p:cNvPr id="11" name="Rectangle 10">
            <a:extLst>
              <a:ext uri="{FF2B5EF4-FFF2-40B4-BE49-F238E27FC236}">
                <a16:creationId xmlns:a16="http://schemas.microsoft.com/office/drawing/2014/main" id="{DA6FD044-8819-4546-97F0-8E964881C58B}"/>
              </a:ext>
            </a:extLst>
          </p:cNvPr>
          <p:cNvSpPr/>
          <p:nvPr/>
        </p:nvSpPr>
        <p:spPr>
          <a:xfrm>
            <a:off x="6529873" y="4163625"/>
            <a:ext cx="2295331" cy="5038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Distance Based Algorithm</a:t>
            </a:r>
          </a:p>
        </p:txBody>
      </p:sp>
      <p:cxnSp>
        <p:nvCxnSpPr>
          <p:cNvPr id="23" name="Connector: Elbow 22">
            <a:extLst>
              <a:ext uri="{FF2B5EF4-FFF2-40B4-BE49-F238E27FC236}">
                <a16:creationId xmlns:a16="http://schemas.microsoft.com/office/drawing/2014/main" id="{090F0FBC-2812-41D2-99EE-B0C84FD79D49}"/>
              </a:ext>
            </a:extLst>
          </p:cNvPr>
          <p:cNvCxnSpPr>
            <a:stCxn id="3" idx="2"/>
            <a:endCxn id="5" idx="3"/>
          </p:cNvCxnSpPr>
          <p:nvPr/>
        </p:nvCxnSpPr>
        <p:spPr>
          <a:xfrm rot="5400000">
            <a:off x="5024964" y="1978518"/>
            <a:ext cx="881743" cy="1515369"/>
          </a:xfrm>
          <a:prstGeom prst="bentConnector2">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204A9B5-9BEA-4CB4-8B31-EB542265D41C}"/>
              </a:ext>
            </a:extLst>
          </p:cNvPr>
          <p:cNvCxnSpPr>
            <a:stCxn id="6" idx="1"/>
          </p:cNvCxnSpPr>
          <p:nvPr/>
        </p:nvCxnSpPr>
        <p:spPr>
          <a:xfrm flipH="1">
            <a:off x="6223518" y="3173994"/>
            <a:ext cx="1463351" cy="3079"/>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7457678F-393C-4310-9CBC-E9A8557A0AFA}"/>
              </a:ext>
            </a:extLst>
          </p:cNvPr>
          <p:cNvCxnSpPr>
            <a:stCxn id="8" idx="0"/>
          </p:cNvCxnSpPr>
          <p:nvPr/>
        </p:nvCxnSpPr>
        <p:spPr>
          <a:xfrm flipH="1" flipV="1">
            <a:off x="4708150" y="3900196"/>
            <a:ext cx="1" cy="263429"/>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AD131ED8-E829-4BC8-94EC-18CEC697AAA6}"/>
              </a:ext>
            </a:extLst>
          </p:cNvPr>
          <p:cNvCxnSpPr/>
          <p:nvPr/>
        </p:nvCxnSpPr>
        <p:spPr>
          <a:xfrm flipH="1" flipV="1">
            <a:off x="1922692" y="3900196"/>
            <a:ext cx="1" cy="263429"/>
          </a:xfrm>
          <a:prstGeom prst="line">
            <a:avLst/>
          </a:prstGeom>
        </p:spPr>
        <p:style>
          <a:lnRef idx="1">
            <a:schemeClr val="dk1"/>
          </a:lnRef>
          <a:fillRef idx="0">
            <a:schemeClr val="dk1"/>
          </a:fillRef>
          <a:effectRef idx="0">
            <a:schemeClr val="dk1"/>
          </a:effectRef>
          <a:fontRef idx="minor">
            <a:schemeClr val="tx1"/>
          </a:fontRef>
        </p:style>
      </p:cxnSp>
      <p:cxnSp>
        <p:nvCxnSpPr>
          <p:cNvPr id="30" name="Connector: Elbow 29">
            <a:extLst>
              <a:ext uri="{FF2B5EF4-FFF2-40B4-BE49-F238E27FC236}">
                <a16:creationId xmlns:a16="http://schemas.microsoft.com/office/drawing/2014/main" id="{F3799227-F90D-4300-956E-F28F84D47037}"/>
              </a:ext>
            </a:extLst>
          </p:cNvPr>
          <p:cNvCxnSpPr>
            <a:stCxn id="5" idx="2"/>
          </p:cNvCxnSpPr>
          <p:nvPr/>
        </p:nvCxnSpPr>
        <p:spPr>
          <a:xfrm rot="5400000">
            <a:off x="2505991" y="2845702"/>
            <a:ext cx="471196" cy="1637793"/>
          </a:xfrm>
          <a:prstGeom prst="bentConnector2">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4411AE4-687B-4165-9E1F-7DE50CBC7BFD}"/>
              </a:ext>
            </a:extLst>
          </p:cNvPr>
          <p:cNvCxnSpPr/>
          <p:nvPr/>
        </p:nvCxnSpPr>
        <p:spPr>
          <a:xfrm flipH="1">
            <a:off x="3560484" y="3900196"/>
            <a:ext cx="1147666" cy="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F5F2FCA9-A7AF-4444-A4E0-B6ADAE856E50}"/>
              </a:ext>
            </a:extLst>
          </p:cNvPr>
          <p:cNvCxnSpPr>
            <a:cxnSpLocks/>
            <a:stCxn id="11" idx="0"/>
          </p:cNvCxnSpPr>
          <p:nvPr/>
        </p:nvCxnSpPr>
        <p:spPr>
          <a:xfrm flipV="1">
            <a:off x="7677539" y="3872205"/>
            <a:ext cx="9331" cy="2914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32454D34-8B3E-4819-820C-7C104F0B64D4}"/>
              </a:ext>
            </a:extLst>
          </p:cNvPr>
          <p:cNvCxnSpPr/>
          <p:nvPr/>
        </p:nvCxnSpPr>
        <p:spPr>
          <a:xfrm flipH="1" flipV="1">
            <a:off x="10308770" y="3876489"/>
            <a:ext cx="1" cy="263429"/>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99E61433-C380-4120-A24C-394699985D44}"/>
              </a:ext>
            </a:extLst>
          </p:cNvPr>
          <p:cNvCxnSpPr/>
          <p:nvPr/>
        </p:nvCxnSpPr>
        <p:spPr>
          <a:xfrm flipH="1">
            <a:off x="8843866" y="3876489"/>
            <a:ext cx="1464903" cy="0"/>
          </a:xfrm>
          <a:prstGeom prst="line">
            <a:avLst/>
          </a:prstGeom>
        </p:spPr>
        <p:style>
          <a:lnRef idx="1">
            <a:schemeClr val="dk1"/>
          </a:lnRef>
          <a:fillRef idx="0">
            <a:schemeClr val="dk1"/>
          </a:fillRef>
          <a:effectRef idx="0">
            <a:schemeClr val="dk1"/>
          </a:effectRef>
          <a:fontRef idx="minor">
            <a:schemeClr val="tx1"/>
          </a:fontRef>
        </p:style>
      </p:cxnSp>
      <p:cxnSp>
        <p:nvCxnSpPr>
          <p:cNvPr id="47" name="Connector: Elbow 46">
            <a:extLst>
              <a:ext uri="{FF2B5EF4-FFF2-40B4-BE49-F238E27FC236}">
                <a16:creationId xmlns:a16="http://schemas.microsoft.com/office/drawing/2014/main" id="{839D5655-B421-4306-9A62-563151BAEF79}"/>
              </a:ext>
            </a:extLst>
          </p:cNvPr>
          <p:cNvCxnSpPr>
            <a:stCxn id="6" idx="2"/>
          </p:cNvCxnSpPr>
          <p:nvPr/>
        </p:nvCxnSpPr>
        <p:spPr>
          <a:xfrm rot="5400000">
            <a:off x="8037561" y="3075230"/>
            <a:ext cx="446285" cy="1147665"/>
          </a:xfrm>
          <a:prstGeom prst="bentConnector2">
            <a:avLst/>
          </a:prstGeom>
        </p:spPr>
        <p:style>
          <a:lnRef idx="1">
            <a:schemeClr val="dk1"/>
          </a:lnRef>
          <a:fillRef idx="0">
            <a:schemeClr val="dk1"/>
          </a:fillRef>
          <a:effectRef idx="0">
            <a:schemeClr val="dk1"/>
          </a:effectRef>
          <a:fontRef idx="minor">
            <a:schemeClr val="tx1"/>
          </a:fontRef>
        </p:style>
      </p:cxnSp>
      <p:pic>
        <p:nvPicPr>
          <p:cNvPr id="48" name="Google Shape;122;p17">
            <a:extLst>
              <a:ext uri="{FF2B5EF4-FFF2-40B4-BE49-F238E27FC236}">
                <a16:creationId xmlns:a16="http://schemas.microsoft.com/office/drawing/2014/main" id="{FA9F38D8-9EBA-4FE1-96C0-5E56BF1C828C}"/>
              </a:ext>
            </a:extLst>
          </p:cNvPr>
          <p:cNvPicPr preferRelativeResize="0"/>
          <p:nvPr/>
        </p:nvPicPr>
        <p:blipFill rotWithShape="1">
          <a:blip r:embed="rId3">
            <a:alphaModFix/>
          </a:blip>
          <a:srcRect/>
          <a:stretch/>
        </p:blipFill>
        <p:spPr>
          <a:xfrm>
            <a:off x="9830873" y="150999"/>
            <a:ext cx="2266682" cy="14166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8F961-BB28-4AEB-8D57-2C4EEDD3601F}"/>
              </a:ext>
            </a:extLst>
          </p:cNvPr>
          <p:cNvSpPr>
            <a:spLocks noGrp="1"/>
          </p:cNvSpPr>
          <p:nvPr>
            <p:ph type="title"/>
          </p:nvPr>
        </p:nvSpPr>
        <p:spPr>
          <a:xfrm>
            <a:off x="1139052" y="806776"/>
            <a:ext cx="7091265" cy="543023"/>
          </a:xfrm>
        </p:spPr>
        <p:txBody>
          <a:bodyPr/>
          <a:lstStyle/>
          <a:p>
            <a:r>
              <a:rPr lang="en-IN" sz="3200" b="1" dirty="0">
                <a:solidFill>
                  <a:schemeClr val="dk1"/>
                </a:solidFill>
                <a:latin typeface="Times New Roman"/>
                <a:ea typeface="Times New Roman"/>
                <a:cs typeface="Times New Roman"/>
                <a:sym typeface="Times New Roman"/>
              </a:rPr>
              <a:t>8. BASIC BLOCK DIAGRAM:</a:t>
            </a:r>
            <a:endParaRPr lang="en-IN" sz="3200" dirty="0"/>
          </a:p>
        </p:txBody>
      </p:sp>
      <p:sp>
        <p:nvSpPr>
          <p:cNvPr id="3" name="Slide Number Placeholder 2">
            <a:extLst>
              <a:ext uri="{FF2B5EF4-FFF2-40B4-BE49-F238E27FC236}">
                <a16:creationId xmlns:a16="http://schemas.microsoft.com/office/drawing/2014/main" id="{49D0122D-00D4-4B94-BA9B-6B635C0359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12</a:t>
            </a:fld>
            <a:endParaRPr lang="en-IN"/>
          </a:p>
        </p:txBody>
      </p:sp>
      <p:pic>
        <p:nvPicPr>
          <p:cNvPr id="5" name="Google Shape;172;p23" descr="C:\Users\Jawad Arshad Khan\AppData\Local\Microsoft\Windows\INetCache\Content.Word\WhatsApp Image 2020-05-13 at 9.37.07 PM.JPEG">
            <a:extLst>
              <a:ext uri="{FF2B5EF4-FFF2-40B4-BE49-F238E27FC236}">
                <a16:creationId xmlns:a16="http://schemas.microsoft.com/office/drawing/2014/main" id="{C4E707B8-A7CE-40CA-8A68-5731A002C246}"/>
              </a:ext>
            </a:extLst>
          </p:cNvPr>
          <p:cNvPicPr preferRelativeResize="0"/>
          <p:nvPr/>
        </p:nvPicPr>
        <p:blipFill rotWithShape="1">
          <a:blip r:embed="rId2">
            <a:alphaModFix/>
          </a:blip>
          <a:srcRect/>
          <a:stretch/>
        </p:blipFill>
        <p:spPr>
          <a:xfrm>
            <a:off x="568906" y="1556887"/>
            <a:ext cx="4979035" cy="3089275"/>
          </a:xfrm>
          <a:prstGeom prst="rect">
            <a:avLst/>
          </a:prstGeom>
          <a:noFill/>
          <a:ln>
            <a:noFill/>
          </a:ln>
        </p:spPr>
      </p:pic>
      <p:pic>
        <p:nvPicPr>
          <p:cNvPr id="7" name="Google Shape;173;p23" descr="WhatsApp Image 2020-05-13 at 9">
            <a:extLst>
              <a:ext uri="{FF2B5EF4-FFF2-40B4-BE49-F238E27FC236}">
                <a16:creationId xmlns:a16="http://schemas.microsoft.com/office/drawing/2014/main" id="{A2EBE25A-3420-4046-8E00-5C8AF3303C4E}"/>
              </a:ext>
            </a:extLst>
          </p:cNvPr>
          <p:cNvPicPr preferRelativeResize="0"/>
          <p:nvPr/>
        </p:nvPicPr>
        <p:blipFill rotWithShape="1">
          <a:blip r:embed="rId3">
            <a:alphaModFix/>
          </a:blip>
          <a:srcRect/>
          <a:stretch/>
        </p:blipFill>
        <p:spPr>
          <a:xfrm>
            <a:off x="5547941" y="1527436"/>
            <a:ext cx="5913127" cy="3089275"/>
          </a:xfrm>
          <a:prstGeom prst="rect">
            <a:avLst/>
          </a:prstGeom>
          <a:noFill/>
          <a:ln>
            <a:noFill/>
          </a:ln>
        </p:spPr>
      </p:pic>
      <p:sp>
        <p:nvSpPr>
          <p:cNvPr id="9" name="Google Shape;174;p23">
            <a:extLst>
              <a:ext uri="{FF2B5EF4-FFF2-40B4-BE49-F238E27FC236}">
                <a16:creationId xmlns:a16="http://schemas.microsoft.com/office/drawing/2014/main" id="{06E89126-3016-49D8-A5DC-E6443D46D7FD}"/>
              </a:ext>
            </a:extLst>
          </p:cNvPr>
          <p:cNvSpPr txBox="1"/>
          <p:nvPr/>
        </p:nvSpPr>
        <p:spPr>
          <a:xfrm>
            <a:off x="652049" y="5301113"/>
            <a:ext cx="4176074" cy="369332"/>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en-IN" sz="1800" dirty="0">
                <a:solidFill>
                  <a:schemeClr val="dk1"/>
                </a:solidFill>
                <a:latin typeface="Calibri"/>
                <a:ea typeface="Calibri"/>
                <a:cs typeface="Calibri"/>
                <a:sym typeface="Calibri"/>
              </a:rPr>
              <a:t>Direct communication</a:t>
            </a:r>
            <a:endParaRPr dirty="0"/>
          </a:p>
        </p:txBody>
      </p:sp>
      <p:sp>
        <p:nvSpPr>
          <p:cNvPr id="11" name="Google Shape;175;p23">
            <a:extLst>
              <a:ext uri="{FF2B5EF4-FFF2-40B4-BE49-F238E27FC236}">
                <a16:creationId xmlns:a16="http://schemas.microsoft.com/office/drawing/2014/main" id="{9C710947-1FA5-4BD6-A410-08531E57E5AB}"/>
              </a:ext>
            </a:extLst>
          </p:cNvPr>
          <p:cNvSpPr txBox="1"/>
          <p:nvPr/>
        </p:nvSpPr>
        <p:spPr>
          <a:xfrm>
            <a:off x="6247329" y="5301113"/>
            <a:ext cx="4176074" cy="1018979"/>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en-IN" sz="1800" dirty="0">
                <a:solidFill>
                  <a:schemeClr val="dk1"/>
                </a:solidFill>
                <a:latin typeface="Calibri"/>
                <a:ea typeface="Calibri"/>
                <a:cs typeface="Calibri"/>
                <a:sym typeface="Calibri"/>
              </a:rPr>
              <a:t>LEACH </a:t>
            </a:r>
          </a:p>
          <a:p>
            <a:pPr marL="285750" marR="0" lvl="0" indent="-285750" algn="l" rtl="0">
              <a:spcBef>
                <a:spcPts val="0"/>
              </a:spcBef>
              <a:spcAft>
                <a:spcPts val="0"/>
              </a:spcAft>
              <a:buClr>
                <a:schemeClr val="dk1"/>
              </a:buClr>
              <a:buSzPts val="1800"/>
              <a:buFont typeface="Arial"/>
              <a:buChar char="•"/>
            </a:pPr>
            <a:r>
              <a:rPr lang="en-IN" sz="1800" dirty="0">
                <a:solidFill>
                  <a:schemeClr val="dk1"/>
                </a:solidFill>
                <a:latin typeface="Calibri"/>
                <a:ea typeface="Calibri"/>
                <a:cs typeface="Calibri"/>
                <a:sym typeface="Calibri"/>
              </a:rPr>
              <a:t>Distance based</a:t>
            </a:r>
          </a:p>
          <a:p>
            <a:pPr marL="285750" marR="0" lvl="0" indent="-285750" algn="l" rtl="0">
              <a:spcBef>
                <a:spcPts val="0"/>
              </a:spcBef>
              <a:spcAft>
                <a:spcPts val="0"/>
              </a:spcAft>
              <a:buClr>
                <a:schemeClr val="dk1"/>
              </a:buClr>
              <a:buSzPts val="1800"/>
              <a:buFont typeface="Arial"/>
              <a:buChar char="•"/>
            </a:pPr>
            <a:r>
              <a:rPr lang="en-IN" sz="1800" dirty="0">
                <a:solidFill>
                  <a:schemeClr val="dk1"/>
                </a:solidFill>
                <a:latin typeface="Calibri"/>
                <a:ea typeface="Calibri"/>
                <a:cs typeface="Calibri"/>
                <a:sym typeface="Calibri"/>
              </a:rPr>
              <a:t>Distance energy algorithm</a:t>
            </a:r>
            <a:endParaRPr dirty="0"/>
          </a:p>
        </p:txBody>
      </p:sp>
      <p:sp>
        <p:nvSpPr>
          <p:cNvPr id="12" name="TextBox 11">
            <a:extLst>
              <a:ext uri="{FF2B5EF4-FFF2-40B4-BE49-F238E27FC236}">
                <a16:creationId xmlns:a16="http://schemas.microsoft.com/office/drawing/2014/main" id="{4C1B80BA-A4D6-4200-99DC-7E86F28FB029}"/>
              </a:ext>
            </a:extLst>
          </p:cNvPr>
          <p:cNvSpPr txBox="1"/>
          <p:nvPr/>
        </p:nvSpPr>
        <p:spPr>
          <a:xfrm>
            <a:off x="1511559" y="4553339"/>
            <a:ext cx="2500604" cy="307777"/>
          </a:xfrm>
          <a:prstGeom prst="rect">
            <a:avLst/>
          </a:prstGeom>
          <a:noFill/>
        </p:spPr>
        <p:txBody>
          <a:bodyPr wrap="square" rtlCol="0">
            <a:spAutoFit/>
          </a:bodyPr>
          <a:lstStyle/>
          <a:p>
            <a:r>
              <a:rPr lang="en-IN" dirty="0"/>
              <a:t>Block diagram 1</a:t>
            </a:r>
          </a:p>
        </p:txBody>
      </p:sp>
      <p:sp>
        <p:nvSpPr>
          <p:cNvPr id="14" name="TextBox 13">
            <a:extLst>
              <a:ext uri="{FF2B5EF4-FFF2-40B4-BE49-F238E27FC236}">
                <a16:creationId xmlns:a16="http://schemas.microsoft.com/office/drawing/2014/main" id="{74155691-056D-4487-85FD-757D4E54A398}"/>
              </a:ext>
            </a:extLst>
          </p:cNvPr>
          <p:cNvSpPr txBox="1"/>
          <p:nvPr/>
        </p:nvSpPr>
        <p:spPr>
          <a:xfrm>
            <a:off x="7481596" y="4553338"/>
            <a:ext cx="2500604" cy="307777"/>
          </a:xfrm>
          <a:prstGeom prst="rect">
            <a:avLst/>
          </a:prstGeom>
          <a:noFill/>
        </p:spPr>
        <p:txBody>
          <a:bodyPr wrap="square" rtlCol="0">
            <a:spAutoFit/>
          </a:bodyPr>
          <a:lstStyle/>
          <a:p>
            <a:r>
              <a:rPr lang="en-IN" dirty="0"/>
              <a:t>Block diagram 2</a:t>
            </a:r>
          </a:p>
        </p:txBody>
      </p:sp>
      <p:pic>
        <p:nvPicPr>
          <p:cNvPr id="16" name="Google Shape;122;p17">
            <a:extLst>
              <a:ext uri="{FF2B5EF4-FFF2-40B4-BE49-F238E27FC236}">
                <a16:creationId xmlns:a16="http://schemas.microsoft.com/office/drawing/2014/main" id="{DD7A517D-9AA2-4847-80F5-FC4DBDFA95DF}"/>
              </a:ext>
            </a:extLst>
          </p:cNvPr>
          <p:cNvPicPr preferRelativeResize="0"/>
          <p:nvPr/>
        </p:nvPicPr>
        <p:blipFill rotWithShape="1">
          <a:blip r:embed="rId4">
            <a:alphaModFix/>
          </a:blip>
          <a:srcRect/>
          <a:stretch/>
        </p:blipFill>
        <p:spPr>
          <a:xfrm>
            <a:off x="9830873" y="150999"/>
            <a:ext cx="2266682" cy="1416676"/>
          </a:xfrm>
          <a:prstGeom prst="rect">
            <a:avLst/>
          </a:prstGeom>
          <a:noFill/>
          <a:ln>
            <a:noFill/>
          </a:ln>
        </p:spPr>
      </p:pic>
    </p:spTree>
    <p:extLst>
      <p:ext uri="{BB962C8B-B14F-4D97-AF65-F5344CB8AC3E}">
        <p14:creationId xmlns:p14="http://schemas.microsoft.com/office/powerpoint/2010/main" val="4290395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4"/>
          <p:cNvSpPr txBox="1"/>
          <p:nvPr/>
        </p:nvSpPr>
        <p:spPr>
          <a:xfrm>
            <a:off x="327591" y="1860026"/>
            <a:ext cx="10245000" cy="39906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5700"/>
              <a:buFont typeface="Calibri"/>
              <a:buNone/>
            </a:pPr>
            <a:r>
              <a:rPr lang="en-IN" sz="5700" dirty="0">
                <a:solidFill>
                  <a:schemeClr val="dk1"/>
                </a:solidFill>
                <a:latin typeface="Calibri"/>
                <a:ea typeface="Calibri"/>
                <a:cs typeface="Calibri"/>
                <a:sym typeface="Calibri"/>
              </a:rPr>
              <a:t>                 STATIC NODES</a:t>
            </a:r>
            <a:endParaRPr sz="5700" dirty="0">
              <a:solidFill>
                <a:schemeClr val="dk1"/>
              </a:solidFill>
              <a:latin typeface="Calibri"/>
              <a:ea typeface="Calibri"/>
              <a:cs typeface="Calibri"/>
              <a:sym typeface="Calibri"/>
            </a:endParaRPr>
          </a:p>
          <a:p>
            <a:pPr marL="4336850" marR="0" lvl="0" indent="-514350" algn="just" rtl="0">
              <a:spcBef>
                <a:spcPts val="0"/>
              </a:spcBef>
              <a:spcAft>
                <a:spcPts val="0"/>
              </a:spcAft>
              <a:buFont typeface="+mj-lt"/>
              <a:buAutoNum type="alphaLcParenR"/>
            </a:pPr>
            <a:endParaRPr sz="3000" dirty="0">
              <a:solidFill>
                <a:schemeClr val="dk1"/>
              </a:solidFill>
              <a:latin typeface="Calibri"/>
              <a:ea typeface="Calibri"/>
              <a:cs typeface="Calibri"/>
              <a:sym typeface="Calibri"/>
            </a:endParaRPr>
          </a:p>
          <a:p>
            <a:pPr marL="4279700" marR="0" lvl="0" indent="-457200" rtl="0">
              <a:spcBef>
                <a:spcPts val="0"/>
              </a:spcBef>
              <a:spcAft>
                <a:spcPts val="0"/>
              </a:spcAft>
              <a:buClr>
                <a:schemeClr val="dk1"/>
              </a:buClr>
              <a:buSzPts val="2300"/>
              <a:buFont typeface="+mj-lt"/>
              <a:buAutoNum type="alphaLcParenR"/>
            </a:pPr>
            <a:r>
              <a:rPr lang="en-IN" sz="2300" dirty="0">
                <a:solidFill>
                  <a:schemeClr val="dk1"/>
                </a:solidFill>
                <a:latin typeface="Calibri"/>
                <a:ea typeface="Calibri"/>
                <a:cs typeface="Calibri"/>
                <a:sym typeface="Calibri"/>
              </a:rPr>
              <a:t>DIRECT COMMUNICATION METHOD</a:t>
            </a:r>
            <a:endParaRPr dirty="0"/>
          </a:p>
          <a:p>
            <a:pPr marL="4279700" marR="0" lvl="0" indent="-457200" rtl="0">
              <a:spcBef>
                <a:spcPts val="0"/>
              </a:spcBef>
              <a:spcAft>
                <a:spcPts val="0"/>
              </a:spcAft>
              <a:buClr>
                <a:schemeClr val="dk1"/>
              </a:buClr>
              <a:buSzPts val="2300"/>
              <a:buFont typeface="+mj-lt"/>
              <a:buAutoNum type="alphaLcParenR"/>
            </a:pPr>
            <a:r>
              <a:rPr lang="en-IN" sz="2300" dirty="0">
                <a:solidFill>
                  <a:schemeClr val="dk1"/>
                </a:solidFill>
                <a:latin typeface="Calibri"/>
                <a:ea typeface="Calibri"/>
                <a:cs typeface="Calibri"/>
                <a:sym typeface="Calibri"/>
              </a:rPr>
              <a:t>LEACH ALGORITHM</a:t>
            </a:r>
            <a:endParaRPr sz="2300" dirty="0">
              <a:solidFill>
                <a:schemeClr val="dk1"/>
              </a:solidFill>
              <a:latin typeface="Calibri"/>
              <a:ea typeface="Calibri"/>
              <a:cs typeface="Calibri"/>
              <a:sym typeface="Calibri"/>
            </a:endParaRPr>
          </a:p>
          <a:p>
            <a:pPr marL="3765350" marR="0" lvl="0" indent="0" algn="just" rtl="0">
              <a:spcBef>
                <a:spcPts val="0"/>
              </a:spcBef>
              <a:spcAft>
                <a:spcPts val="0"/>
              </a:spcAft>
              <a:buNone/>
            </a:pPr>
            <a:r>
              <a:rPr lang="en-IN" sz="2300" dirty="0">
                <a:solidFill>
                  <a:schemeClr val="dk1"/>
                </a:solidFill>
                <a:latin typeface="Calibri"/>
                <a:ea typeface="Calibri"/>
                <a:cs typeface="Calibri"/>
                <a:sym typeface="Calibri"/>
              </a:rPr>
              <a:t> </a:t>
            </a:r>
            <a:endParaRPr sz="3000" dirty="0">
              <a:solidFill>
                <a:schemeClr val="dk1"/>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074D0121-9F94-44C7-A753-7D8C3B0C25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13</a:t>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5"/>
          <p:cNvSpPr/>
          <p:nvPr/>
        </p:nvSpPr>
        <p:spPr>
          <a:xfrm>
            <a:off x="550506" y="117649"/>
            <a:ext cx="6388418" cy="86774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200"/>
              <a:buFont typeface="Times New Roman"/>
              <a:buNone/>
            </a:pPr>
            <a:r>
              <a:rPr lang="en-IN" sz="3200" b="1" dirty="0">
                <a:solidFill>
                  <a:schemeClr val="dk1"/>
                </a:solidFill>
                <a:latin typeface="Times New Roman"/>
                <a:ea typeface="Times New Roman"/>
                <a:cs typeface="Times New Roman"/>
                <a:sym typeface="Times New Roman"/>
              </a:rPr>
              <a:t>STATIC NODES:</a:t>
            </a:r>
          </a:p>
          <a:p>
            <a:pPr marL="0" marR="0" lvl="0" indent="0" algn="l" rtl="0">
              <a:spcBef>
                <a:spcPts val="0"/>
              </a:spcBef>
              <a:spcAft>
                <a:spcPts val="0"/>
              </a:spcAft>
              <a:buClr>
                <a:schemeClr val="dk1"/>
              </a:buClr>
              <a:buSzPts val="3200"/>
              <a:buFont typeface="Times New Roman"/>
              <a:buNone/>
            </a:pPr>
            <a:r>
              <a:rPr lang="en-IN" sz="3200" dirty="0">
                <a:solidFill>
                  <a:schemeClr val="dk1"/>
                </a:solidFill>
                <a:latin typeface="Times New Roman"/>
                <a:ea typeface="Times New Roman"/>
                <a:cs typeface="Times New Roman"/>
                <a:sym typeface="Times New Roman"/>
              </a:rPr>
              <a:t>a)Direct Communication </a:t>
            </a:r>
            <a:r>
              <a:rPr lang="en-IN" sz="3200" b="1" dirty="0">
                <a:solidFill>
                  <a:schemeClr val="dk1"/>
                </a:solidFill>
                <a:latin typeface="Times New Roman"/>
                <a:ea typeface="Times New Roman"/>
                <a:cs typeface="Times New Roman"/>
                <a:sym typeface="Times New Roman"/>
              </a:rPr>
              <a:t>:</a:t>
            </a:r>
            <a:endParaRPr sz="3200" b="1" dirty="0">
              <a:solidFill>
                <a:schemeClr val="dk1"/>
              </a:solidFill>
              <a:latin typeface="Calibri"/>
              <a:ea typeface="Calibri"/>
              <a:cs typeface="Calibri"/>
              <a:sym typeface="Calibri"/>
            </a:endParaRPr>
          </a:p>
        </p:txBody>
      </p:sp>
      <p:pic>
        <p:nvPicPr>
          <p:cNvPr id="186" name="Google Shape;186;p25"/>
          <p:cNvPicPr preferRelativeResize="0"/>
          <p:nvPr/>
        </p:nvPicPr>
        <p:blipFill rotWithShape="1">
          <a:blip r:embed="rId3">
            <a:alphaModFix/>
          </a:blip>
          <a:srcRect/>
          <a:stretch/>
        </p:blipFill>
        <p:spPr>
          <a:xfrm>
            <a:off x="1035498" y="1203892"/>
            <a:ext cx="8977746" cy="3958653"/>
          </a:xfrm>
          <a:prstGeom prst="rect">
            <a:avLst/>
          </a:prstGeom>
          <a:noFill/>
          <a:ln>
            <a:noFill/>
          </a:ln>
        </p:spPr>
      </p:pic>
      <p:sp>
        <p:nvSpPr>
          <p:cNvPr id="187" name="Google Shape;187;p25"/>
          <p:cNvSpPr/>
          <p:nvPr/>
        </p:nvSpPr>
        <p:spPr>
          <a:xfrm>
            <a:off x="1101012" y="5271796"/>
            <a:ext cx="9147486" cy="867108"/>
          </a:xfrm>
          <a:prstGeom prst="rect">
            <a:avLst/>
          </a:prstGeom>
          <a:noFill/>
          <a:ln>
            <a:noFill/>
          </a:ln>
        </p:spPr>
        <p:txBody>
          <a:bodyPr spcFirstLastPara="1" wrap="square" lIns="91425" tIns="45700" rIns="91425" bIns="45700" anchor="t" anchorCtr="0">
            <a:noAutofit/>
          </a:bodyPr>
          <a:lstStyle/>
          <a:p>
            <a:pPr>
              <a:buClr>
                <a:schemeClr val="dk1"/>
              </a:buClr>
              <a:buSzPts val="1800"/>
            </a:pPr>
            <a:r>
              <a:rPr lang="en-US" sz="1800" dirty="0">
                <a:solidFill>
                  <a:schemeClr val="dk1"/>
                </a:solidFill>
                <a:latin typeface="Times New Roman"/>
                <a:ea typeface="Times New Roman"/>
                <a:cs typeface="Times New Roman"/>
                <a:sym typeface="Times New Roman"/>
              </a:rPr>
              <a:t>From equation (3) Energy consumed in direct communication = </a:t>
            </a:r>
            <a:r>
              <a:rPr lang="en-US" sz="1800" b="1" dirty="0" err="1">
                <a:solidFill>
                  <a:schemeClr val="dk1"/>
                </a:solidFill>
                <a:latin typeface="Times New Roman"/>
                <a:ea typeface="Times New Roman"/>
                <a:cs typeface="Times New Roman"/>
                <a:sym typeface="Times New Roman"/>
              </a:rPr>
              <a:t>Ee</a:t>
            </a:r>
            <a:r>
              <a:rPr lang="en-US" sz="1800" b="1" dirty="0">
                <a:solidFill>
                  <a:schemeClr val="dk1"/>
                </a:solidFill>
                <a:latin typeface="Times New Roman"/>
                <a:ea typeface="Times New Roman"/>
                <a:cs typeface="Times New Roman"/>
                <a:sym typeface="Times New Roman"/>
              </a:rPr>
              <a:t>. k + </a:t>
            </a:r>
            <a:r>
              <a:rPr lang="en-US" sz="1800" b="1" dirty="0" err="1">
                <a:solidFill>
                  <a:schemeClr val="dk1"/>
                </a:solidFill>
                <a:latin typeface="Times New Roman"/>
                <a:ea typeface="Times New Roman"/>
                <a:cs typeface="Times New Roman"/>
                <a:sym typeface="Times New Roman"/>
              </a:rPr>
              <a:t>Ea</a:t>
            </a:r>
            <a:r>
              <a:rPr lang="en-US" sz="1800" b="1" dirty="0">
                <a:solidFill>
                  <a:schemeClr val="dk1"/>
                </a:solidFill>
                <a:latin typeface="Times New Roman"/>
                <a:ea typeface="Times New Roman"/>
                <a:cs typeface="Times New Roman"/>
                <a:sym typeface="Times New Roman"/>
              </a:rPr>
              <a:t> .(d)2.k </a:t>
            </a:r>
          </a:p>
          <a:p>
            <a:pPr>
              <a:buClr>
                <a:schemeClr val="dk1"/>
              </a:buClr>
              <a:buSzPts val="1800"/>
            </a:pPr>
            <a:endParaRPr lang="en-IN" sz="1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Times New Roman"/>
              <a:buNone/>
            </a:pPr>
            <a:r>
              <a:rPr lang="en-IN" sz="1800" dirty="0">
                <a:solidFill>
                  <a:schemeClr val="dk1"/>
                </a:solidFill>
                <a:latin typeface="Times New Roman"/>
                <a:ea typeface="Times New Roman"/>
                <a:cs typeface="Times New Roman"/>
                <a:sym typeface="Times New Roman"/>
              </a:rPr>
              <a:t>The simulation is run for 12000secs where the cumulative sum of energy spent is recorded.</a:t>
            </a:r>
            <a:endParaRPr sz="1800" dirty="0">
              <a:solidFill>
                <a:schemeClr val="dk1"/>
              </a:solidFill>
              <a:latin typeface="Calibri"/>
              <a:ea typeface="Calibri"/>
              <a:cs typeface="Calibri"/>
              <a:sym typeface="Calibri"/>
            </a:endParaRPr>
          </a:p>
        </p:txBody>
      </p:sp>
      <p:sp>
        <p:nvSpPr>
          <p:cNvPr id="188" name="Google Shape;188;p25"/>
          <p:cNvSpPr/>
          <p:nvPr/>
        </p:nvSpPr>
        <p:spPr>
          <a:xfrm>
            <a:off x="2559216" y="4502837"/>
            <a:ext cx="9178694" cy="338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Calibri"/>
              <a:buNone/>
            </a:pPr>
            <a:r>
              <a:rPr lang="en-IN" sz="1600" dirty="0">
                <a:solidFill>
                  <a:schemeClr val="dk1"/>
                </a:solidFill>
                <a:latin typeface="Times New Roman" panose="02020603050405020304" pitchFamily="18" charset="0"/>
                <a:ea typeface="Calibri"/>
                <a:cs typeface="Times New Roman" panose="02020603050405020304" pitchFamily="18" charset="0"/>
                <a:sym typeface="Calibri"/>
              </a:rPr>
              <a:t>Simulink model 1</a:t>
            </a: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2" name="Slide Number Placeholder 1">
            <a:extLst>
              <a:ext uri="{FF2B5EF4-FFF2-40B4-BE49-F238E27FC236}">
                <a16:creationId xmlns:a16="http://schemas.microsoft.com/office/drawing/2014/main" id="{33A1A1F2-1232-4407-A217-5408F2B337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14</a:t>
            </a:fld>
            <a:endParaRPr lang="en-IN"/>
          </a:p>
        </p:txBody>
      </p:sp>
      <p:pic>
        <p:nvPicPr>
          <p:cNvPr id="3" name="Google Shape;162;p22">
            <a:extLst>
              <a:ext uri="{FF2B5EF4-FFF2-40B4-BE49-F238E27FC236}">
                <a16:creationId xmlns:a16="http://schemas.microsoft.com/office/drawing/2014/main" id="{9822BFEF-053E-4F47-A59D-471E6D053E58}"/>
              </a:ext>
            </a:extLst>
          </p:cNvPr>
          <p:cNvPicPr preferRelativeResize="0"/>
          <p:nvPr/>
        </p:nvPicPr>
        <p:blipFill rotWithShape="1">
          <a:blip r:embed="rId4">
            <a:alphaModFix/>
          </a:blip>
          <a:srcRect b="14930"/>
          <a:stretch/>
        </p:blipFill>
        <p:spPr>
          <a:xfrm>
            <a:off x="10715223" y="0"/>
            <a:ext cx="1476777" cy="135516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26"/>
          <p:cNvPicPr preferRelativeResize="0"/>
          <p:nvPr/>
        </p:nvPicPr>
        <p:blipFill rotWithShape="1">
          <a:blip r:embed="rId3">
            <a:alphaModFix/>
          </a:blip>
          <a:srcRect/>
          <a:stretch/>
        </p:blipFill>
        <p:spPr>
          <a:xfrm>
            <a:off x="1592432" y="1783922"/>
            <a:ext cx="4732020" cy="3741420"/>
          </a:xfrm>
          <a:prstGeom prst="rect">
            <a:avLst/>
          </a:prstGeom>
          <a:noFill/>
          <a:ln>
            <a:noFill/>
          </a:ln>
        </p:spPr>
      </p:pic>
      <p:pic>
        <p:nvPicPr>
          <p:cNvPr id="194" name="Google Shape;194;p26"/>
          <p:cNvPicPr preferRelativeResize="0"/>
          <p:nvPr/>
        </p:nvPicPr>
        <p:blipFill rotWithShape="1">
          <a:blip r:embed="rId4">
            <a:alphaModFix/>
          </a:blip>
          <a:srcRect/>
          <a:stretch/>
        </p:blipFill>
        <p:spPr>
          <a:xfrm>
            <a:off x="8016240" y="423752"/>
            <a:ext cx="1965960" cy="2720340"/>
          </a:xfrm>
          <a:prstGeom prst="rect">
            <a:avLst/>
          </a:prstGeom>
          <a:noFill/>
          <a:ln>
            <a:noFill/>
          </a:ln>
        </p:spPr>
      </p:pic>
      <p:sp>
        <p:nvSpPr>
          <p:cNvPr id="195" name="Google Shape;195;p26"/>
          <p:cNvSpPr txBox="1"/>
          <p:nvPr/>
        </p:nvSpPr>
        <p:spPr>
          <a:xfrm>
            <a:off x="376874" y="166753"/>
            <a:ext cx="53913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Times New Roman"/>
              <a:buNone/>
            </a:pPr>
            <a:r>
              <a:rPr lang="en-IN" sz="2400" b="1">
                <a:solidFill>
                  <a:schemeClr val="dk1"/>
                </a:solidFill>
                <a:latin typeface="Times New Roman"/>
                <a:ea typeface="Times New Roman"/>
                <a:cs typeface="Times New Roman"/>
                <a:sym typeface="Times New Roman"/>
              </a:rPr>
              <a:t>RESULT</a:t>
            </a:r>
            <a:r>
              <a:rPr lang="en-IN" sz="3200" b="1">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96" name="Google Shape;196;p26"/>
          <p:cNvSpPr txBox="1"/>
          <p:nvPr/>
        </p:nvSpPr>
        <p:spPr>
          <a:xfrm>
            <a:off x="2518707" y="5525342"/>
            <a:ext cx="4731900" cy="338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Calibri"/>
              <a:buNone/>
            </a:pPr>
            <a:r>
              <a:rPr lang="en-IN" sz="1600">
                <a:solidFill>
                  <a:schemeClr val="dk1"/>
                </a:solidFill>
                <a:latin typeface="Calibri"/>
                <a:ea typeface="Calibri"/>
                <a:cs typeface="Calibri"/>
                <a:sym typeface="Calibri"/>
              </a:rPr>
              <a:t>Distance in (m) ----&gt;</a:t>
            </a:r>
            <a:endParaRPr sz="1800">
              <a:solidFill>
                <a:schemeClr val="dk1"/>
              </a:solidFill>
              <a:latin typeface="Calibri"/>
              <a:ea typeface="Calibri"/>
              <a:cs typeface="Calibri"/>
              <a:sym typeface="Calibri"/>
            </a:endParaRPr>
          </a:p>
        </p:txBody>
      </p:sp>
      <p:sp>
        <p:nvSpPr>
          <p:cNvPr id="197" name="Google Shape;197;p26"/>
          <p:cNvSpPr txBox="1"/>
          <p:nvPr/>
        </p:nvSpPr>
        <p:spPr>
          <a:xfrm>
            <a:off x="1123714" y="1919126"/>
            <a:ext cx="541200" cy="3293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Calibri"/>
              <a:buNone/>
            </a:pPr>
            <a:endParaRPr sz="16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600"/>
              <a:buFont typeface="Calibri"/>
              <a:buNone/>
            </a:pPr>
            <a:endParaRPr sz="16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600"/>
              <a:buFont typeface="Calibri"/>
              <a:buNone/>
            </a:pPr>
            <a:r>
              <a:rPr lang="en-IN" sz="16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600"/>
              <a:buFont typeface="Calibri"/>
              <a:buNone/>
            </a:pPr>
            <a:r>
              <a:rPr lang="en-IN" sz="1600">
                <a:solidFill>
                  <a:schemeClr val="dk1"/>
                </a:solidFill>
                <a:latin typeface="Calibri"/>
                <a:ea typeface="Calibri"/>
                <a:cs typeface="Calibri"/>
                <a:sym typeface="Calibri"/>
              </a:rPr>
              <a:t>E</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600"/>
              <a:buFont typeface="Calibri"/>
              <a:buNone/>
            </a:pPr>
            <a:r>
              <a:rPr lang="en-IN" sz="1600">
                <a:solidFill>
                  <a:schemeClr val="dk1"/>
                </a:solidFill>
                <a:latin typeface="Calibri"/>
                <a:ea typeface="Calibri"/>
                <a:cs typeface="Calibri"/>
                <a:sym typeface="Calibri"/>
              </a:rPr>
              <a:t>N</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600"/>
              <a:buFont typeface="Calibri"/>
              <a:buNone/>
            </a:pPr>
            <a:r>
              <a:rPr lang="en-IN" sz="1600">
                <a:solidFill>
                  <a:schemeClr val="dk1"/>
                </a:solidFill>
                <a:latin typeface="Calibri"/>
                <a:ea typeface="Calibri"/>
                <a:cs typeface="Calibri"/>
                <a:sym typeface="Calibri"/>
              </a:rPr>
              <a:t>E</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600"/>
              <a:buFont typeface="Calibri"/>
              <a:buNone/>
            </a:pPr>
            <a:r>
              <a:rPr lang="en-IN" sz="16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600"/>
              <a:buFont typeface="Calibri"/>
              <a:buNone/>
            </a:pPr>
            <a:r>
              <a:rPr lang="en-IN" sz="1600">
                <a:solidFill>
                  <a:schemeClr val="dk1"/>
                </a:solidFill>
                <a:latin typeface="Calibri"/>
                <a:ea typeface="Calibri"/>
                <a:cs typeface="Calibri"/>
                <a:sym typeface="Calibri"/>
              </a:rPr>
              <a:t>G</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600"/>
              <a:buFont typeface="Calibri"/>
              <a:buNone/>
            </a:pPr>
            <a:r>
              <a:rPr lang="en-IN" sz="1600">
                <a:solidFill>
                  <a:schemeClr val="dk1"/>
                </a:solidFill>
                <a:latin typeface="Calibri"/>
                <a:ea typeface="Calibri"/>
                <a:cs typeface="Calibri"/>
                <a:sym typeface="Calibri"/>
              </a:rPr>
              <a:t>Y</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600"/>
              <a:buFont typeface="Calibri"/>
              <a:buNone/>
            </a:pPr>
            <a:endParaRPr sz="16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600"/>
              <a:buFont typeface="Calibri"/>
              <a:buNone/>
            </a:pPr>
            <a:r>
              <a:rPr lang="en-IN" sz="1600">
                <a:solidFill>
                  <a:schemeClr val="dk1"/>
                </a:solidFill>
                <a:latin typeface="Calibri"/>
                <a:ea typeface="Calibri"/>
                <a:cs typeface="Calibri"/>
                <a:sym typeface="Calibri"/>
              </a:rPr>
              <a:t>In</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600"/>
              <a:buFont typeface="Calibri"/>
              <a:buNone/>
            </a:pPr>
            <a:r>
              <a:rPr lang="en-IN" sz="1600">
                <a:solidFill>
                  <a:schemeClr val="dk1"/>
                </a:solidFill>
                <a:latin typeface="Calibri"/>
                <a:ea typeface="Calibri"/>
                <a:cs typeface="Calibri"/>
                <a:sym typeface="Calibri"/>
              </a:rPr>
              <a:t>(J) </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600"/>
              <a:buFont typeface="Calibri"/>
              <a:buNone/>
            </a:pPr>
            <a:endParaRPr sz="1600">
              <a:solidFill>
                <a:schemeClr val="dk1"/>
              </a:solidFill>
              <a:latin typeface="Calibri"/>
              <a:ea typeface="Calibri"/>
              <a:cs typeface="Calibri"/>
              <a:sym typeface="Calibri"/>
            </a:endParaRPr>
          </a:p>
        </p:txBody>
      </p:sp>
      <p:pic>
        <p:nvPicPr>
          <p:cNvPr id="198" name="Google Shape;198;p26"/>
          <p:cNvPicPr preferRelativeResize="0"/>
          <p:nvPr/>
        </p:nvPicPr>
        <p:blipFill rotWithShape="1">
          <a:blip r:embed="rId5">
            <a:alphaModFix/>
          </a:blip>
          <a:srcRect/>
          <a:stretch/>
        </p:blipFill>
        <p:spPr>
          <a:xfrm>
            <a:off x="7250607" y="3318823"/>
            <a:ext cx="4287334" cy="2862796"/>
          </a:xfrm>
          <a:prstGeom prst="rect">
            <a:avLst/>
          </a:prstGeom>
          <a:noFill/>
          <a:ln>
            <a:noFill/>
          </a:ln>
        </p:spPr>
      </p:pic>
      <p:sp>
        <p:nvSpPr>
          <p:cNvPr id="199" name="Google Shape;199;p26"/>
          <p:cNvSpPr txBox="1"/>
          <p:nvPr/>
        </p:nvSpPr>
        <p:spPr>
          <a:xfrm>
            <a:off x="1328363" y="1248457"/>
            <a:ext cx="526015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Graphical representation</a:t>
            </a:r>
            <a:endParaRPr/>
          </a:p>
        </p:txBody>
      </p:sp>
      <p:sp>
        <p:nvSpPr>
          <p:cNvPr id="2" name="Slide Number Placeholder 1">
            <a:extLst>
              <a:ext uri="{FF2B5EF4-FFF2-40B4-BE49-F238E27FC236}">
                <a16:creationId xmlns:a16="http://schemas.microsoft.com/office/drawing/2014/main" id="{8BF9D50E-18FE-4D1D-B3B1-77BDF813D5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15</a:t>
            </a:fld>
            <a:endParaRPr lang="en-IN"/>
          </a:p>
        </p:txBody>
      </p:sp>
      <p:pic>
        <p:nvPicPr>
          <p:cNvPr id="4" name="Google Shape;316;p41">
            <a:extLst>
              <a:ext uri="{FF2B5EF4-FFF2-40B4-BE49-F238E27FC236}">
                <a16:creationId xmlns:a16="http://schemas.microsoft.com/office/drawing/2014/main" id="{70984852-63E5-4846-A464-4C688DF886F5}"/>
              </a:ext>
            </a:extLst>
          </p:cNvPr>
          <p:cNvPicPr preferRelativeResize="0"/>
          <p:nvPr/>
        </p:nvPicPr>
        <p:blipFill rotWithShape="1">
          <a:blip r:embed="rId6">
            <a:alphaModFix/>
          </a:blip>
          <a:srcRect/>
          <a:stretch/>
        </p:blipFill>
        <p:spPr>
          <a:xfrm>
            <a:off x="10894668" y="0"/>
            <a:ext cx="1286545" cy="109145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7"/>
          <p:cNvSpPr/>
          <p:nvPr/>
        </p:nvSpPr>
        <p:spPr>
          <a:xfrm>
            <a:off x="778526" y="288002"/>
            <a:ext cx="4243944" cy="84067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Times New Roman"/>
              <a:buNone/>
            </a:pPr>
            <a:r>
              <a:rPr lang="en-IN" sz="2400" b="1" dirty="0">
                <a:solidFill>
                  <a:schemeClr val="dk1"/>
                </a:solidFill>
                <a:latin typeface="Times New Roman"/>
                <a:ea typeface="Times New Roman"/>
                <a:cs typeface="Times New Roman"/>
                <a:sym typeface="Times New Roman"/>
              </a:rPr>
              <a:t>STATIC NODES:</a:t>
            </a:r>
          </a:p>
          <a:p>
            <a:pPr marL="0" marR="0" lvl="0" indent="0" algn="l" rtl="0">
              <a:spcBef>
                <a:spcPts val="0"/>
              </a:spcBef>
              <a:spcAft>
                <a:spcPts val="0"/>
              </a:spcAft>
              <a:buClr>
                <a:schemeClr val="dk1"/>
              </a:buClr>
              <a:buSzPts val="2400"/>
              <a:buFont typeface="Times New Roman"/>
              <a:buNone/>
            </a:pPr>
            <a:r>
              <a:rPr lang="en-IN" sz="2400" dirty="0">
                <a:solidFill>
                  <a:schemeClr val="dk1"/>
                </a:solidFill>
                <a:latin typeface="Times New Roman"/>
                <a:ea typeface="Times New Roman"/>
                <a:cs typeface="Times New Roman"/>
                <a:sym typeface="Times New Roman"/>
              </a:rPr>
              <a:t>b) LEACH Implementation</a:t>
            </a:r>
            <a:endParaRPr sz="2400" dirty="0">
              <a:solidFill>
                <a:schemeClr val="dk1"/>
              </a:solidFill>
              <a:latin typeface="Calibri"/>
              <a:ea typeface="Calibri"/>
              <a:cs typeface="Calibri"/>
              <a:sym typeface="Calibri"/>
            </a:endParaRPr>
          </a:p>
        </p:txBody>
      </p:sp>
      <p:sp>
        <p:nvSpPr>
          <p:cNvPr id="205" name="Google Shape;205;p27"/>
          <p:cNvSpPr txBox="1"/>
          <p:nvPr/>
        </p:nvSpPr>
        <p:spPr>
          <a:xfrm>
            <a:off x="5673619" y="970101"/>
            <a:ext cx="40077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400"/>
              <a:buFont typeface="Calibri"/>
              <a:buNone/>
            </a:pPr>
            <a:r>
              <a:rPr lang="en-IN" sz="1400" b="1" dirty="0">
                <a:solidFill>
                  <a:schemeClr val="dk1"/>
                </a:solidFill>
                <a:latin typeface="Calibri"/>
                <a:ea typeface="Calibri"/>
                <a:cs typeface="Calibri"/>
                <a:sym typeface="Calibri"/>
              </a:rPr>
              <a:t>Flow Chart of LEACH algorithm </a:t>
            </a:r>
            <a:endParaRPr sz="1800" dirty="0">
              <a:solidFill>
                <a:schemeClr val="dk1"/>
              </a:solidFill>
              <a:latin typeface="Calibri"/>
              <a:ea typeface="Calibri"/>
              <a:cs typeface="Calibri"/>
              <a:sym typeface="Calibri"/>
            </a:endParaRPr>
          </a:p>
        </p:txBody>
      </p:sp>
      <p:pic>
        <p:nvPicPr>
          <p:cNvPr id="206" name="Google Shape;206;p27"/>
          <p:cNvPicPr preferRelativeResize="0"/>
          <p:nvPr/>
        </p:nvPicPr>
        <p:blipFill rotWithShape="1">
          <a:blip r:embed="rId3">
            <a:alphaModFix/>
          </a:blip>
          <a:srcRect/>
          <a:stretch/>
        </p:blipFill>
        <p:spPr>
          <a:xfrm>
            <a:off x="4435957" y="1278690"/>
            <a:ext cx="4243944" cy="4609209"/>
          </a:xfrm>
          <a:prstGeom prst="rect">
            <a:avLst/>
          </a:prstGeom>
          <a:noFill/>
          <a:ln>
            <a:noFill/>
          </a:ln>
        </p:spPr>
      </p:pic>
      <p:sp>
        <p:nvSpPr>
          <p:cNvPr id="207" name="Google Shape;207;p27"/>
          <p:cNvSpPr txBox="1"/>
          <p:nvPr/>
        </p:nvSpPr>
        <p:spPr>
          <a:xfrm>
            <a:off x="6748437" y="3611287"/>
            <a:ext cx="412030" cy="12358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8307B25E-7C59-49A7-9B7B-9B2D2E7F6F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16</a:t>
            </a:fld>
            <a:endParaRPr lang="en-IN"/>
          </a:p>
        </p:txBody>
      </p:sp>
      <p:pic>
        <p:nvPicPr>
          <p:cNvPr id="4" name="Google Shape;122;p17">
            <a:extLst>
              <a:ext uri="{FF2B5EF4-FFF2-40B4-BE49-F238E27FC236}">
                <a16:creationId xmlns:a16="http://schemas.microsoft.com/office/drawing/2014/main" id="{8A002482-ECAF-46F3-8ADC-573EA90D79AC}"/>
              </a:ext>
            </a:extLst>
          </p:cNvPr>
          <p:cNvPicPr preferRelativeResize="0"/>
          <p:nvPr/>
        </p:nvPicPr>
        <p:blipFill rotWithShape="1">
          <a:blip r:embed="rId4">
            <a:alphaModFix/>
          </a:blip>
          <a:srcRect/>
          <a:stretch/>
        </p:blipFill>
        <p:spPr>
          <a:xfrm>
            <a:off x="9982200" y="0"/>
            <a:ext cx="2266682" cy="14166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8"/>
          <p:cNvSpPr txBox="1"/>
          <p:nvPr/>
        </p:nvSpPr>
        <p:spPr>
          <a:xfrm>
            <a:off x="474134" y="628976"/>
            <a:ext cx="69411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Times New Roman"/>
              <a:buNone/>
            </a:pPr>
            <a:r>
              <a:rPr lang="en-IN" sz="2400" b="1">
                <a:solidFill>
                  <a:schemeClr val="dk1"/>
                </a:solidFill>
                <a:latin typeface="Times New Roman"/>
                <a:ea typeface="Times New Roman"/>
                <a:cs typeface="Times New Roman"/>
                <a:sym typeface="Times New Roman"/>
              </a:rPr>
              <a:t>DEFINING THE THRESHOLD:</a:t>
            </a:r>
            <a:endParaRPr sz="1800">
              <a:solidFill>
                <a:schemeClr val="dk1"/>
              </a:solidFill>
              <a:latin typeface="Calibri"/>
              <a:ea typeface="Calibri"/>
              <a:cs typeface="Calibri"/>
              <a:sym typeface="Calibri"/>
            </a:endParaRPr>
          </a:p>
        </p:txBody>
      </p:sp>
      <p:sp>
        <p:nvSpPr>
          <p:cNvPr id="213" name="Google Shape;213;p28"/>
          <p:cNvSpPr/>
          <p:nvPr/>
        </p:nvSpPr>
        <p:spPr>
          <a:xfrm>
            <a:off x="807720" y="1696349"/>
            <a:ext cx="60960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Times New Roman"/>
              <a:buNone/>
            </a:pPr>
            <a:r>
              <a:rPr lang="en-IN" sz="1800" dirty="0">
                <a:solidFill>
                  <a:schemeClr val="dk1"/>
                </a:solidFill>
                <a:latin typeface="Times New Roman"/>
                <a:ea typeface="Times New Roman"/>
                <a:cs typeface="Times New Roman"/>
                <a:sym typeface="Times New Roman"/>
              </a:rPr>
              <a:t> Y = </a:t>
            </a:r>
            <a:r>
              <a:rPr lang="en-IN" sz="1800" dirty="0">
                <a:solidFill>
                  <a:schemeClr val="dk1"/>
                </a:solidFill>
                <a:latin typeface="Cambria Math"/>
                <a:ea typeface="Cambria Math"/>
                <a:cs typeface="Cambria Math"/>
                <a:sym typeface="Cambria Math"/>
              </a:rPr>
              <a:t>{0, 𝑥 ≥ 𝑇</a:t>
            </a:r>
            <a:endParaRPr sz="18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mbria Math"/>
              <a:buNone/>
            </a:pPr>
            <a:r>
              <a:rPr lang="en-IN" sz="1800" dirty="0">
                <a:solidFill>
                  <a:schemeClr val="dk1"/>
                </a:solidFill>
                <a:latin typeface="Cambria Math"/>
                <a:ea typeface="Cambria Math"/>
                <a:cs typeface="Cambria Math"/>
                <a:sym typeface="Cambria Math"/>
              </a:rPr>
              <a:t>       1, 𝑥 &lt; 𝑇}</a:t>
            </a:r>
            <a:endParaRPr sz="1800" dirty="0">
              <a:solidFill>
                <a:schemeClr val="dk1"/>
              </a:solidFill>
              <a:latin typeface="Calibri"/>
              <a:ea typeface="Calibri"/>
              <a:cs typeface="Calibri"/>
              <a:sym typeface="Calibri"/>
            </a:endParaRPr>
          </a:p>
        </p:txBody>
      </p:sp>
      <p:pic>
        <p:nvPicPr>
          <p:cNvPr id="214" name="Google Shape;214;p28"/>
          <p:cNvPicPr preferRelativeResize="0"/>
          <p:nvPr/>
        </p:nvPicPr>
        <p:blipFill rotWithShape="1">
          <a:blip r:embed="rId3">
            <a:alphaModFix/>
          </a:blip>
          <a:srcRect/>
          <a:stretch/>
        </p:blipFill>
        <p:spPr>
          <a:xfrm>
            <a:off x="18660" y="2468219"/>
            <a:ext cx="4674637" cy="1697760"/>
          </a:xfrm>
          <a:prstGeom prst="rect">
            <a:avLst/>
          </a:prstGeom>
          <a:noFill/>
          <a:ln>
            <a:noFill/>
          </a:ln>
        </p:spPr>
      </p:pic>
      <p:pic>
        <p:nvPicPr>
          <p:cNvPr id="215" name="Google Shape;215;p28"/>
          <p:cNvPicPr preferRelativeResize="0"/>
          <p:nvPr/>
        </p:nvPicPr>
        <p:blipFill rotWithShape="1">
          <a:blip r:embed="rId4">
            <a:alphaModFix/>
          </a:blip>
          <a:srcRect/>
          <a:stretch/>
        </p:blipFill>
        <p:spPr>
          <a:xfrm>
            <a:off x="6096000" y="1620123"/>
            <a:ext cx="5288280" cy="4038600"/>
          </a:xfrm>
          <a:prstGeom prst="rect">
            <a:avLst/>
          </a:prstGeom>
          <a:noFill/>
          <a:ln>
            <a:noFill/>
          </a:ln>
        </p:spPr>
      </p:pic>
      <p:sp>
        <p:nvSpPr>
          <p:cNvPr id="216" name="Google Shape;216;p28"/>
          <p:cNvSpPr txBox="1"/>
          <p:nvPr/>
        </p:nvSpPr>
        <p:spPr>
          <a:xfrm>
            <a:off x="6693962" y="5658723"/>
            <a:ext cx="38715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 TIME t in (sec) ---&gt;</a:t>
            </a:r>
            <a:endParaRPr sz="1800">
              <a:solidFill>
                <a:schemeClr val="dk1"/>
              </a:solidFill>
              <a:latin typeface="Calibri"/>
              <a:ea typeface="Calibri"/>
              <a:cs typeface="Calibri"/>
              <a:sym typeface="Calibri"/>
            </a:endParaRPr>
          </a:p>
        </p:txBody>
      </p:sp>
      <p:sp>
        <p:nvSpPr>
          <p:cNvPr id="217" name="Google Shape;217;p28"/>
          <p:cNvSpPr txBox="1"/>
          <p:nvPr/>
        </p:nvSpPr>
        <p:spPr>
          <a:xfrm>
            <a:off x="5621547" y="1978072"/>
            <a:ext cx="474600" cy="3139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T</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H</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E</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S</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H</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O</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L</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D</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(T) </a:t>
            </a:r>
            <a:endParaRPr sz="1800">
              <a:solidFill>
                <a:schemeClr val="dk1"/>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072256BF-EEFF-4C04-90A1-FFEC33122B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17</a:t>
            </a:fld>
            <a:endParaRPr lang="en-IN"/>
          </a:p>
        </p:txBody>
      </p:sp>
      <p:sp>
        <p:nvSpPr>
          <p:cNvPr id="3" name="TextBox 2">
            <a:extLst>
              <a:ext uri="{FF2B5EF4-FFF2-40B4-BE49-F238E27FC236}">
                <a16:creationId xmlns:a16="http://schemas.microsoft.com/office/drawing/2014/main" id="{E8817834-1442-4F77-8BA8-034829085705}"/>
              </a:ext>
            </a:extLst>
          </p:cNvPr>
          <p:cNvSpPr txBox="1"/>
          <p:nvPr/>
        </p:nvSpPr>
        <p:spPr>
          <a:xfrm>
            <a:off x="4464845" y="3317099"/>
            <a:ext cx="979714"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--(4)</a:t>
            </a:r>
          </a:p>
        </p:txBody>
      </p:sp>
      <p:pic>
        <p:nvPicPr>
          <p:cNvPr id="4" name="Google Shape;122;p17">
            <a:extLst>
              <a:ext uri="{FF2B5EF4-FFF2-40B4-BE49-F238E27FC236}">
                <a16:creationId xmlns:a16="http://schemas.microsoft.com/office/drawing/2014/main" id="{8AD997E6-F998-4393-8310-60418C467A2C}"/>
              </a:ext>
            </a:extLst>
          </p:cNvPr>
          <p:cNvPicPr preferRelativeResize="0"/>
          <p:nvPr/>
        </p:nvPicPr>
        <p:blipFill rotWithShape="1">
          <a:blip r:embed="rId5">
            <a:alphaModFix/>
          </a:blip>
          <a:srcRect/>
          <a:stretch/>
        </p:blipFill>
        <p:spPr>
          <a:xfrm>
            <a:off x="9925318" y="0"/>
            <a:ext cx="2266682" cy="1416676"/>
          </a:xfrm>
          <a:prstGeom prst="rect">
            <a:avLst/>
          </a:prstGeom>
          <a:noFill/>
          <a:ln>
            <a:noFill/>
          </a:ln>
        </p:spPr>
      </p:pic>
      <p:sp>
        <p:nvSpPr>
          <p:cNvPr id="5" name="Google Shape;165;p22">
            <a:extLst>
              <a:ext uri="{FF2B5EF4-FFF2-40B4-BE49-F238E27FC236}">
                <a16:creationId xmlns:a16="http://schemas.microsoft.com/office/drawing/2014/main" id="{F290E032-8436-4755-BDDB-24B110B13EA2}"/>
              </a:ext>
            </a:extLst>
          </p:cNvPr>
          <p:cNvSpPr txBox="1"/>
          <p:nvPr/>
        </p:nvSpPr>
        <p:spPr>
          <a:xfrm>
            <a:off x="6121538" y="5987050"/>
            <a:ext cx="4672842"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r>
              <a:rPr lang="en-IN" sz="1800" dirty="0">
                <a:solidFill>
                  <a:schemeClr val="dk1"/>
                </a:solidFill>
                <a:latin typeface="Calibri"/>
                <a:ea typeface="Calibri"/>
                <a:cs typeface="Calibri"/>
                <a:sym typeface="Calibri"/>
              </a:rPr>
              <a:t>Fig 2. Scope output for threshold function</a:t>
            </a:r>
            <a:endParaRPr sz="1800" dirty="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222" name="Google Shape;222;p29"/>
          <p:cNvPicPr preferRelativeResize="0"/>
          <p:nvPr/>
        </p:nvPicPr>
        <p:blipFill rotWithShape="1">
          <a:blip r:embed="rId3">
            <a:alphaModFix/>
          </a:blip>
          <a:srcRect/>
          <a:stretch/>
        </p:blipFill>
        <p:spPr>
          <a:xfrm>
            <a:off x="239871" y="1137723"/>
            <a:ext cx="11113929" cy="4497967"/>
          </a:xfrm>
          <a:prstGeom prst="rect">
            <a:avLst/>
          </a:prstGeom>
          <a:noFill/>
          <a:ln>
            <a:noFill/>
          </a:ln>
        </p:spPr>
      </p:pic>
      <p:sp>
        <p:nvSpPr>
          <p:cNvPr id="223" name="Google Shape;223;p29"/>
          <p:cNvSpPr txBox="1"/>
          <p:nvPr/>
        </p:nvSpPr>
        <p:spPr>
          <a:xfrm>
            <a:off x="748144" y="344384"/>
            <a:ext cx="95172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200"/>
              <a:buFont typeface="Times New Roman"/>
              <a:buNone/>
            </a:pPr>
            <a:r>
              <a:rPr lang="en-IN" sz="3200" b="1">
                <a:solidFill>
                  <a:schemeClr val="dk1"/>
                </a:solidFill>
                <a:latin typeface="Times New Roman"/>
                <a:ea typeface="Times New Roman"/>
                <a:cs typeface="Times New Roman"/>
                <a:sym typeface="Times New Roman"/>
              </a:rPr>
              <a:t>LEACH MODEL (SIMULINK) FOR 4 NODES :</a:t>
            </a:r>
            <a:endParaRPr sz="1800">
              <a:solidFill>
                <a:schemeClr val="dk1"/>
              </a:solidFill>
              <a:latin typeface="Calibri"/>
              <a:ea typeface="Calibri"/>
              <a:cs typeface="Calibri"/>
              <a:sym typeface="Calibri"/>
            </a:endParaRPr>
          </a:p>
        </p:txBody>
      </p:sp>
      <p:sp>
        <p:nvSpPr>
          <p:cNvPr id="224" name="Google Shape;224;p29"/>
          <p:cNvSpPr txBox="1"/>
          <p:nvPr/>
        </p:nvSpPr>
        <p:spPr>
          <a:xfrm>
            <a:off x="1687397" y="1611984"/>
            <a:ext cx="923827" cy="2462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000" dirty="0">
                <a:solidFill>
                  <a:schemeClr val="dk1"/>
                </a:solidFill>
                <a:latin typeface="Times New Roman"/>
                <a:ea typeface="Times New Roman"/>
                <a:cs typeface="Times New Roman"/>
                <a:sym typeface="Times New Roman"/>
              </a:rPr>
              <a:t>NODE 1</a:t>
            </a:r>
            <a:endParaRPr dirty="0"/>
          </a:p>
        </p:txBody>
      </p:sp>
      <p:sp>
        <p:nvSpPr>
          <p:cNvPr id="225" name="Google Shape;225;p29"/>
          <p:cNvSpPr txBox="1"/>
          <p:nvPr/>
        </p:nvSpPr>
        <p:spPr>
          <a:xfrm>
            <a:off x="3642530" y="3581941"/>
            <a:ext cx="923827" cy="2462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000" dirty="0">
                <a:solidFill>
                  <a:schemeClr val="dk1"/>
                </a:solidFill>
                <a:latin typeface="Times New Roman"/>
                <a:ea typeface="Times New Roman"/>
                <a:cs typeface="Times New Roman"/>
                <a:sym typeface="Times New Roman"/>
              </a:rPr>
              <a:t>NODE 4</a:t>
            </a:r>
            <a:endParaRPr dirty="0"/>
          </a:p>
        </p:txBody>
      </p:sp>
      <p:sp>
        <p:nvSpPr>
          <p:cNvPr id="226" name="Google Shape;226;p29"/>
          <p:cNvSpPr txBox="1"/>
          <p:nvPr/>
        </p:nvSpPr>
        <p:spPr>
          <a:xfrm>
            <a:off x="1687396" y="3705051"/>
            <a:ext cx="923827" cy="2462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000" dirty="0">
                <a:solidFill>
                  <a:schemeClr val="dk1"/>
                </a:solidFill>
                <a:latin typeface="Times New Roman"/>
                <a:ea typeface="Times New Roman"/>
                <a:cs typeface="Times New Roman"/>
                <a:sym typeface="Times New Roman"/>
              </a:rPr>
              <a:t>NODE 3</a:t>
            </a:r>
            <a:endParaRPr dirty="0"/>
          </a:p>
        </p:txBody>
      </p:sp>
      <p:sp>
        <p:nvSpPr>
          <p:cNvPr id="227" name="Google Shape;227;p29"/>
          <p:cNvSpPr txBox="1"/>
          <p:nvPr/>
        </p:nvSpPr>
        <p:spPr>
          <a:xfrm>
            <a:off x="1687396" y="2577303"/>
            <a:ext cx="923827" cy="2462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000" dirty="0">
                <a:solidFill>
                  <a:schemeClr val="dk1"/>
                </a:solidFill>
                <a:latin typeface="Times New Roman"/>
                <a:ea typeface="Times New Roman"/>
                <a:cs typeface="Times New Roman"/>
                <a:sym typeface="Times New Roman"/>
              </a:rPr>
              <a:t>NODE 2</a:t>
            </a:r>
            <a:endParaRPr dirty="0"/>
          </a:p>
        </p:txBody>
      </p:sp>
      <p:sp>
        <p:nvSpPr>
          <p:cNvPr id="2" name="Slide Number Placeholder 1">
            <a:extLst>
              <a:ext uri="{FF2B5EF4-FFF2-40B4-BE49-F238E27FC236}">
                <a16:creationId xmlns:a16="http://schemas.microsoft.com/office/drawing/2014/main" id="{C9F5E1DB-F83D-40BB-AE68-E8DB587443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18</a:t>
            </a:fld>
            <a:endParaRPr lang="en-IN"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71DA7EF-214F-43F3-A48E-98B325E72ACB}"/>
                  </a:ext>
                </a:extLst>
              </p:cNvPr>
              <p:cNvSpPr txBox="1"/>
              <p:nvPr/>
            </p:nvSpPr>
            <p:spPr>
              <a:xfrm>
                <a:off x="3281065" y="5913948"/>
                <a:ext cx="2570584" cy="7168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𝑇</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𝑃</m:t>
                          </m:r>
                        </m:num>
                        <m:den>
                          <m:r>
                            <a:rPr lang="en-IN" i="1">
                              <a:latin typeface="Cambria Math" panose="02040503050406030204" pitchFamily="18" charset="0"/>
                            </a:rPr>
                            <m:t>1−</m:t>
                          </m:r>
                          <m:r>
                            <a:rPr lang="en-IN" i="1">
                              <a:latin typeface="Cambria Math" panose="02040503050406030204" pitchFamily="18" charset="0"/>
                            </a:rPr>
                            <m:t>𝑃</m:t>
                          </m:r>
                          <m:d>
                            <m:dPr>
                              <m:ctrlPr>
                                <a:rPr lang="en-IN" i="1">
                                  <a:latin typeface="Cambria Math" panose="02040503050406030204" pitchFamily="18" charset="0"/>
                                </a:rPr>
                              </m:ctrlPr>
                            </m:dPr>
                            <m:e>
                              <m:r>
                                <a:rPr lang="en-IN" i="1">
                                  <a:latin typeface="Cambria Math" panose="02040503050406030204" pitchFamily="18" charset="0"/>
                                </a:rPr>
                                <m:t>𝑟𝑚𝑜𝑑</m:t>
                              </m:r>
                              <m:d>
                                <m:dPr>
                                  <m:ctrlPr>
                                    <a:rPr lang="en-IN" i="1">
                                      <a:latin typeface="Cambria Math" panose="02040503050406030204" pitchFamily="18" charset="0"/>
                                    </a:rPr>
                                  </m:ctrlPr>
                                </m:dPr>
                                <m:e>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𝑃</m:t>
                                      </m:r>
                                    </m:den>
                                  </m:f>
                                </m:e>
                              </m:d>
                            </m:e>
                          </m:d>
                          <m:r>
                            <m:rPr>
                              <m:nor/>
                            </m:rPr>
                            <a:rPr lang="en-IN" dirty="0"/>
                            <m:t> </m:t>
                          </m:r>
                        </m:den>
                      </m:f>
                    </m:oMath>
                  </m:oMathPara>
                </a14:m>
                <a:endParaRPr lang="en-IN" b="0" i="1" dirty="0">
                  <a:latin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571DA7EF-214F-43F3-A48E-98B325E72ACB}"/>
                  </a:ext>
                </a:extLst>
              </p:cNvPr>
              <p:cNvSpPr txBox="1">
                <a:spLocks noRot="1" noChangeAspect="1" noMove="1" noResize="1" noEditPoints="1" noAdjustHandles="1" noChangeArrowheads="1" noChangeShapeType="1" noTextEdit="1"/>
              </p:cNvSpPr>
              <p:nvPr/>
            </p:nvSpPr>
            <p:spPr>
              <a:xfrm>
                <a:off x="3281065" y="5913948"/>
                <a:ext cx="2570584" cy="716863"/>
              </a:xfrm>
              <a:prstGeom prst="rect">
                <a:avLst/>
              </a:prstGeom>
              <a:blipFill>
                <a:blip r:embed="rId4"/>
                <a:stretch>
                  <a:fillRect/>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BC50B941-20B9-461B-934D-ACA8AC1F6C4D}"/>
              </a:ext>
            </a:extLst>
          </p:cNvPr>
          <p:cNvSpPr txBox="1"/>
          <p:nvPr/>
        </p:nvSpPr>
        <p:spPr>
          <a:xfrm>
            <a:off x="895739" y="6055567"/>
            <a:ext cx="2127379"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From equation</a:t>
            </a:r>
          </a:p>
        </p:txBody>
      </p:sp>
      <p:sp>
        <p:nvSpPr>
          <p:cNvPr id="5" name="Google Shape;188;p25">
            <a:extLst>
              <a:ext uri="{FF2B5EF4-FFF2-40B4-BE49-F238E27FC236}">
                <a16:creationId xmlns:a16="http://schemas.microsoft.com/office/drawing/2014/main" id="{B482467A-2CE6-4DA6-94BD-275519B93528}"/>
              </a:ext>
            </a:extLst>
          </p:cNvPr>
          <p:cNvSpPr/>
          <p:nvPr/>
        </p:nvSpPr>
        <p:spPr>
          <a:xfrm>
            <a:off x="895739" y="5487189"/>
            <a:ext cx="9213000" cy="338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Calibri"/>
              <a:buNone/>
            </a:pPr>
            <a:r>
              <a:rPr lang="en-IN" sz="1600" dirty="0">
                <a:solidFill>
                  <a:schemeClr val="dk1"/>
                </a:solidFill>
                <a:latin typeface="Times New Roman" panose="02020603050405020304" pitchFamily="18" charset="0"/>
                <a:ea typeface="Calibri"/>
                <a:cs typeface="Times New Roman" panose="02020603050405020304" pitchFamily="18" charset="0"/>
                <a:sym typeface="Calibri"/>
              </a:rPr>
              <a:t>Simulink model 2</a:t>
            </a: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pic>
        <p:nvPicPr>
          <p:cNvPr id="6" name="Google Shape;162;p22">
            <a:extLst>
              <a:ext uri="{FF2B5EF4-FFF2-40B4-BE49-F238E27FC236}">
                <a16:creationId xmlns:a16="http://schemas.microsoft.com/office/drawing/2014/main" id="{DA115AC0-E5EF-4926-9A2B-43740ED80A20}"/>
              </a:ext>
            </a:extLst>
          </p:cNvPr>
          <p:cNvPicPr preferRelativeResize="0"/>
          <p:nvPr/>
        </p:nvPicPr>
        <p:blipFill rotWithShape="1">
          <a:blip r:embed="rId5">
            <a:alphaModFix/>
          </a:blip>
          <a:srcRect b="14930"/>
          <a:stretch/>
        </p:blipFill>
        <p:spPr>
          <a:xfrm>
            <a:off x="10715223" y="2105"/>
            <a:ext cx="1476777" cy="13551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0"/>
          <p:cNvSpPr txBox="1"/>
          <p:nvPr/>
        </p:nvSpPr>
        <p:spPr>
          <a:xfrm>
            <a:off x="496711" y="347998"/>
            <a:ext cx="84327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200"/>
              <a:buFont typeface="Times New Roman"/>
              <a:buNone/>
            </a:pPr>
            <a:r>
              <a:rPr lang="en-IN" sz="3200" b="1">
                <a:solidFill>
                  <a:schemeClr val="dk1"/>
                </a:solidFill>
                <a:latin typeface="Times New Roman"/>
                <a:ea typeface="Times New Roman"/>
                <a:cs typeface="Times New Roman"/>
                <a:sym typeface="Times New Roman"/>
              </a:rPr>
              <a:t>RESULT:</a:t>
            </a:r>
            <a:endParaRPr sz="3200">
              <a:solidFill>
                <a:schemeClr val="dk1"/>
              </a:solidFill>
              <a:latin typeface="Calibri"/>
              <a:ea typeface="Calibri"/>
              <a:cs typeface="Calibri"/>
              <a:sym typeface="Calibri"/>
            </a:endParaRPr>
          </a:p>
        </p:txBody>
      </p:sp>
      <p:graphicFrame>
        <p:nvGraphicFramePr>
          <p:cNvPr id="233" name="Google Shape;233;p30"/>
          <p:cNvGraphicFramePr/>
          <p:nvPr/>
        </p:nvGraphicFramePr>
        <p:xfrm>
          <a:off x="1469745" y="1274523"/>
          <a:ext cx="5757200" cy="3393410"/>
        </p:xfrm>
        <a:graphic>
          <a:graphicData uri="http://schemas.openxmlformats.org/drawingml/2006/table">
            <a:tbl>
              <a:tblPr firstRow="1" bandRow="1">
                <a:noFill/>
                <a:tableStyleId>{0B5C2156-5DF2-4F83-9587-98CA241242CE}</a:tableStyleId>
              </a:tblPr>
              <a:tblGrid>
                <a:gridCol w="1439300">
                  <a:extLst>
                    <a:ext uri="{9D8B030D-6E8A-4147-A177-3AD203B41FA5}">
                      <a16:colId xmlns:a16="http://schemas.microsoft.com/office/drawing/2014/main" val="20000"/>
                    </a:ext>
                  </a:extLst>
                </a:gridCol>
                <a:gridCol w="1439300">
                  <a:extLst>
                    <a:ext uri="{9D8B030D-6E8A-4147-A177-3AD203B41FA5}">
                      <a16:colId xmlns:a16="http://schemas.microsoft.com/office/drawing/2014/main" val="20001"/>
                    </a:ext>
                  </a:extLst>
                </a:gridCol>
                <a:gridCol w="1439300">
                  <a:extLst>
                    <a:ext uri="{9D8B030D-6E8A-4147-A177-3AD203B41FA5}">
                      <a16:colId xmlns:a16="http://schemas.microsoft.com/office/drawing/2014/main" val="20002"/>
                    </a:ext>
                  </a:extLst>
                </a:gridCol>
                <a:gridCol w="1439300">
                  <a:extLst>
                    <a:ext uri="{9D8B030D-6E8A-4147-A177-3AD203B41FA5}">
                      <a16:colId xmlns:a16="http://schemas.microsoft.com/office/drawing/2014/main" val="20003"/>
                    </a:ext>
                  </a:extLst>
                </a:gridCol>
              </a:tblGrid>
              <a:tr h="619750">
                <a:tc>
                  <a:txBody>
                    <a:bodyPr/>
                    <a:lstStyle/>
                    <a:p>
                      <a:pPr marL="0" marR="0" lvl="0" indent="0" algn="ctr" rtl="0">
                        <a:spcBef>
                          <a:spcPts val="0"/>
                        </a:spcBef>
                        <a:spcAft>
                          <a:spcPts val="0"/>
                        </a:spcAft>
                        <a:buClr>
                          <a:schemeClr val="dk1"/>
                        </a:buClr>
                        <a:buSzPts val="1800"/>
                        <a:buFont typeface="Calibri"/>
                        <a:buNone/>
                      </a:pPr>
                      <a:endParaRPr sz="1800" u="none" strike="noStrike" cap="none"/>
                    </a:p>
                    <a:p>
                      <a:pPr marL="0" marR="0" lvl="0" indent="0" algn="ctr" rtl="0">
                        <a:spcBef>
                          <a:spcPts val="0"/>
                        </a:spcBef>
                        <a:spcAft>
                          <a:spcPts val="0"/>
                        </a:spcAft>
                        <a:buClr>
                          <a:schemeClr val="dk1"/>
                        </a:buClr>
                        <a:buSzPts val="1800"/>
                        <a:buFont typeface="Calibri"/>
                        <a:buNone/>
                      </a:pPr>
                      <a:r>
                        <a:rPr lang="en-IN" sz="1800" u="none" strike="noStrike" cap="none"/>
                        <a:t>NODE</a:t>
                      </a:r>
                      <a:endParaRPr sz="1800" u="none" strike="noStrike" cap="none"/>
                    </a:p>
                  </a:txBody>
                  <a:tcPr marL="91450" marR="91450" marT="45725" marB="45725"/>
                </a:tc>
                <a:tc>
                  <a:txBody>
                    <a:bodyPr/>
                    <a:lstStyle/>
                    <a:p>
                      <a:pPr marL="0" marR="0" lvl="0" indent="0" algn="ctr" rtl="0">
                        <a:spcBef>
                          <a:spcPts val="0"/>
                        </a:spcBef>
                        <a:spcAft>
                          <a:spcPts val="0"/>
                        </a:spcAft>
                        <a:buClr>
                          <a:schemeClr val="dk1"/>
                        </a:buClr>
                        <a:buSzPts val="1800"/>
                        <a:buFont typeface="Calibri"/>
                        <a:buNone/>
                      </a:pPr>
                      <a:endParaRPr sz="1800" u="none" strike="noStrike" cap="none"/>
                    </a:p>
                    <a:p>
                      <a:pPr marL="0" marR="0" lvl="0" indent="0" algn="ctr" rtl="0">
                        <a:spcBef>
                          <a:spcPts val="0"/>
                        </a:spcBef>
                        <a:spcAft>
                          <a:spcPts val="0"/>
                        </a:spcAft>
                        <a:buClr>
                          <a:schemeClr val="dk1"/>
                        </a:buClr>
                        <a:buSzPts val="1800"/>
                        <a:buFont typeface="Calibri"/>
                        <a:buNone/>
                      </a:pPr>
                      <a:r>
                        <a:rPr lang="en-IN" sz="1800" u="none" strike="noStrike" cap="none"/>
                        <a:t>DISTANCE </a:t>
                      </a:r>
                      <a:endParaRPr sz="1800" u="none" strike="noStrike" cap="none"/>
                    </a:p>
                    <a:p>
                      <a:pPr marL="0" marR="0" lvl="0" indent="0" algn="ctr" rtl="0">
                        <a:spcBef>
                          <a:spcPts val="0"/>
                        </a:spcBef>
                        <a:spcAft>
                          <a:spcPts val="0"/>
                        </a:spcAft>
                        <a:buClr>
                          <a:schemeClr val="dk1"/>
                        </a:buClr>
                        <a:buSzPts val="1800"/>
                        <a:buFont typeface="Calibri"/>
                        <a:buNone/>
                      </a:pPr>
                      <a:r>
                        <a:rPr lang="en-IN" sz="1800" u="none" strike="noStrike" cap="none"/>
                        <a:t>(in m)</a:t>
                      </a:r>
                      <a:endParaRPr sz="1800" u="none" strike="noStrike" cap="none"/>
                    </a:p>
                  </a:txBody>
                  <a:tcPr marL="91450" marR="91450" marT="45725" marB="45725"/>
                </a:tc>
                <a:tc>
                  <a:txBody>
                    <a:bodyPr/>
                    <a:lstStyle/>
                    <a:p>
                      <a:pPr marL="0" marR="0" lvl="0" indent="0" algn="ctr" rtl="0">
                        <a:spcBef>
                          <a:spcPts val="0"/>
                        </a:spcBef>
                        <a:spcAft>
                          <a:spcPts val="0"/>
                        </a:spcAft>
                        <a:buClr>
                          <a:schemeClr val="dk1"/>
                        </a:buClr>
                        <a:buSzPts val="1800"/>
                        <a:buFont typeface="Calibri"/>
                        <a:buNone/>
                      </a:pPr>
                      <a:r>
                        <a:rPr lang="en-IN" sz="1800" u="none" strike="noStrike" cap="none"/>
                        <a:t>ENERGY</a:t>
                      </a:r>
                      <a:endParaRPr/>
                    </a:p>
                    <a:p>
                      <a:pPr marL="0" marR="0" lvl="0" indent="0" algn="ctr" rtl="0">
                        <a:spcBef>
                          <a:spcPts val="0"/>
                        </a:spcBef>
                        <a:spcAft>
                          <a:spcPts val="0"/>
                        </a:spcAft>
                        <a:buClr>
                          <a:schemeClr val="dk1"/>
                        </a:buClr>
                        <a:buSzPts val="1800"/>
                        <a:buFont typeface="Calibri"/>
                        <a:buNone/>
                      </a:pPr>
                      <a:r>
                        <a:rPr lang="en-IN" sz="1800" u="none" strike="noStrike" cap="none"/>
                        <a:t>REMAINING </a:t>
                      </a:r>
                      <a:endParaRPr sz="1800" u="none" strike="noStrike" cap="none"/>
                    </a:p>
                    <a:p>
                      <a:pPr marL="0" marR="0" lvl="0" indent="0" algn="ctr" rtl="0">
                        <a:spcBef>
                          <a:spcPts val="0"/>
                        </a:spcBef>
                        <a:spcAft>
                          <a:spcPts val="0"/>
                        </a:spcAft>
                        <a:buClr>
                          <a:schemeClr val="dk1"/>
                        </a:buClr>
                        <a:buSzPts val="1800"/>
                        <a:buFont typeface="Calibri"/>
                        <a:buNone/>
                      </a:pPr>
                      <a:r>
                        <a:rPr lang="en-IN" sz="1800" u="none" strike="noStrike" cap="none"/>
                        <a:t>(in joules)</a:t>
                      </a:r>
                      <a:endParaRPr sz="1800" u="none" strike="noStrike" cap="none"/>
                    </a:p>
                  </a:txBody>
                  <a:tcPr marL="91450" marR="91450" marT="45725" marB="45725"/>
                </a:tc>
                <a:tc>
                  <a:txBody>
                    <a:bodyPr/>
                    <a:lstStyle/>
                    <a:p>
                      <a:pPr marL="0" marR="0" lvl="0" indent="0" algn="ctr" rtl="0">
                        <a:spcBef>
                          <a:spcPts val="0"/>
                        </a:spcBef>
                        <a:spcAft>
                          <a:spcPts val="0"/>
                        </a:spcAft>
                        <a:buClr>
                          <a:schemeClr val="dk1"/>
                        </a:buClr>
                        <a:buSzPts val="1800"/>
                        <a:buFont typeface="Calibri"/>
                        <a:buNone/>
                      </a:pPr>
                      <a:r>
                        <a:rPr lang="en-IN" sz="1800" u="none" strike="noStrike" cap="none"/>
                        <a:t>NO OF TIMES NODE BECOMES CH</a:t>
                      </a:r>
                      <a:endParaRPr sz="1800" u="none" strike="noStrike" cap="none"/>
                    </a:p>
                  </a:txBody>
                  <a:tcPr marL="91450" marR="91450" marT="45725" marB="45725"/>
                </a:tc>
                <a:extLst>
                  <a:ext uri="{0D108BD9-81ED-4DB2-BD59-A6C34878D82A}">
                    <a16:rowId xmlns:a16="http://schemas.microsoft.com/office/drawing/2014/main" val="10000"/>
                  </a:ext>
                </a:extLst>
              </a:tr>
              <a:tr h="619750">
                <a:tc>
                  <a:txBody>
                    <a:bodyPr/>
                    <a:lstStyle/>
                    <a:p>
                      <a:pPr marL="0" marR="0" lvl="0" indent="0" algn="ctr" rtl="0">
                        <a:spcBef>
                          <a:spcPts val="0"/>
                        </a:spcBef>
                        <a:spcAft>
                          <a:spcPts val="0"/>
                        </a:spcAft>
                        <a:buClr>
                          <a:schemeClr val="dk1"/>
                        </a:buClr>
                        <a:buSzPts val="1800"/>
                        <a:buFont typeface="Calibri"/>
                        <a:buNone/>
                      </a:pPr>
                      <a:r>
                        <a:rPr lang="en-IN" sz="1800" u="none" strike="noStrike" cap="none"/>
                        <a:t>1</a:t>
                      </a:r>
                      <a:endParaRPr sz="1800" u="none" strike="noStrike" cap="none"/>
                    </a:p>
                  </a:txBody>
                  <a:tcPr marL="91450" marR="91450" marT="45725" marB="45725"/>
                </a:tc>
                <a:tc>
                  <a:txBody>
                    <a:bodyPr/>
                    <a:lstStyle/>
                    <a:p>
                      <a:pPr marL="0" marR="0" lvl="0" indent="0" algn="ctr" rtl="0">
                        <a:spcBef>
                          <a:spcPts val="0"/>
                        </a:spcBef>
                        <a:spcAft>
                          <a:spcPts val="0"/>
                        </a:spcAft>
                        <a:buClr>
                          <a:schemeClr val="dk1"/>
                        </a:buClr>
                        <a:buSzPts val="1800"/>
                        <a:buFont typeface="Calibri"/>
                        <a:buNone/>
                      </a:pPr>
                      <a:r>
                        <a:rPr lang="en-IN" sz="1800" u="none" strike="noStrike" cap="none"/>
                        <a:t>920</a:t>
                      </a:r>
                      <a:endParaRPr sz="1800" u="none" strike="noStrike" cap="none"/>
                    </a:p>
                  </a:txBody>
                  <a:tcPr marL="91450" marR="91450" marT="45725" marB="45725"/>
                </a:tc>
                <a:tc>
                  <a:txBody>
                    <a:bodyPr/>
                    <a:lstStyle/>
                    <a:p>
                      <a:pPr marL="0" marR="0" lvl="0" indent="0" algn="ctr" rtl="0">
                        <a:spcBef>
                          <a:spcPts val="0"/>
                        </a:spcBef>
                        <a:spcAft>
                          <a:spcPts val="0"/>
                        </a:spcAft>
                        <a:buClr>
                          <a:schemeClr val="dk1"/>
                        </a:buClr>
                        <a:buSzPts val="1800"/>
                        <a:buFont typeface="Calibri"/>
                        <a:buNone/>
                      </a:pPr>
                      <a:r>
                        <a:rPr lang="en-IN" sz="1800" u="none" strike="noStrike" cap="none"/>
                        <a:t>1.996528‬</a:t>
                      </a:r>
                      <a:endParaRPr sz="1800" u="none" strike="noStrike" cap="none"/>
                    </a:p>
                  </a:txBody>
                  <a:tcPr marL="91450" marR="91450" marT="45725" marB="45725"/>
                </a:tc>
                <a:tc>
                  <a:txBody>
                    <a:bodyPr/>
                    <a:lstStyle/>
                    <a:p>
                      <a:pPr marL="0" marR="0" lvl="0" indent="0" algn="ctr" rtl="0">
                        <a:spcBef>
                          <a:spcPts val="0"/>
                        </a:spcBef>
                        <a:spcAft>
                          <a:spcPts val="0"/>
                        </a:spcAft>
                        <a:buClr>
                          <a:schemeClr val="dk1"/>
                        </a:buClr>
                        <a:buSzPts val="1800"/>
                        <a:buFont typeface="Calibri"/>
                        <a:buNone/>
                      </a:pPr>
                      <a:r>
                        <a:rPr lang="en-IN" sz="1800" u="none" strike="noStrike" cap="none"/>
                        <a:t>41</a:t>
                      </a:r>
                      <a:endParaRPr sz="1800" u="none" strike="noStrike" cap="none"/>
                    </a:p>
                  </a:txBody>
                  <a:tcPr marL="91450" marR="91450" marT="45725" marB="45725"/>
                </a:tc>
                <a:extLst>
                  <a:ext uri="{0D108BD9-81ED-4DB2-BD59-A6C34878D82A}">
                    <a16:rowId xmlns:a16="http://schemas.microsoft.com/office/drawing/2014/main" val="10001"/>
                  </a:ext>
                </a:extLst>
              </a:tr>
              <a:tr h="619750">
                <a:tc>
                  <a:txBody>
                    <a:bodyPr/>
                    <a:lstStyle/>
                    <a:p>
                      <a:pPr marL="0" marR="0" lvl="0" indent="0" algn="ctr" rtl="0">
                        <a:spcBef>
                          <a:spcPts val="0"/>
                        </a:spcBef>
                        <a:spcAft>
                          <a:spcPts val="0"/>
                        </a:spcAft>
                        <a:buClr>
                          <a:schemeClr val="dk1"/>
                        </a:buClr>
                        <a:buSzPts val="1800"/>
                        <a:buFont typeface="Calibri"/>
                        <a:buNone/>
                      </a:pPr>
                      <a:r>
                        <a:rPr lang="en-IN" sz="1800" u="none" strike="noStrike" cap="none"/>
                        <a:t>2</a:t>
                      </a:r>
                      <a:endParaRPr sz="1800" u="none" strike="noStrike" cap="none"/>
                    </a:p>
                  </a:txBody>
                  <a:tcPr marL="91450" marR="91450" marT="45725" marB="45725"/>
                </a:tc>
                <a:tc>
                  <a:txBody>
                    <a:bodyPr/>
                    <a:lstStyle/>
                    <a:p>
                      <a:pPr marL="0" marR="0" lvl="0" indent="0" algn="ctr" rtl="0">
                        <a:spcBef>
                          <a:spcPts val="0"/>
                        </a:spcBef>
                        <a:spcAft>
                          <a:spcPts val="0"/>
                        </a:spcAft>
                        <a:buClr>
                          <a:schemeClr val="dk1"/>
                        </a:buClr>
                        <a:buSzPts val="1800"/>
                        <a:buFont typeface="Calibri"/>
                        <a:buNone/>
                      </a:pPr>
                      <a:r>
                        <a:rPr lang="en-IN" sz="1800" u="none" strike="noStrike" cap="none"/>
                        <a:t>940</a:t>
                      </a:r>
                      <a:endParaRPr sz="1800" u="none" strike="noStrike" cap="none"/>
                    </a:p>
                  </a:txBody>
                  <a:tcPr marL="91450" marR="91450" marT="45725" marB="45725"/>
                </a:tc>
                <a:tc>
                  <a:txBody>
                    <a:bodyPr/>
                    <a:lstStyle/>
                    <a:p>
                      <a:pPr marL="0" marR="0" lvl="0" indent="0" algn="ctr" rtl="0">
                        <a:spcBef>
                          <a:spcPts val="0"/>
                        </a:spcBef>
                        <a:spcAft>
                          <a:spcPts val="0"/>
                        </a:spcAft>
                        <a:buClr>
                          <a:schemeClr val="dk1"/>
                        </a:buClr>
                        <a:buSzPts val="1800"/>
                        <a:buFont typeface="Calibri"/>
                        <a:buNone/>
                      </a:pPr>
                      <a:r>
                        <a:rPr lang="en-IN" sz="1800" u="none" strike="noStrike" cap="none"/>
                        <a:t>1.99779‬</a:t>
                      </a:r>
                      <a:endParaRPr sz="1800" u="none" strike="noStrike" cap="none"/>
                    </a:p>
                  </a:txBody>
                  <a:tcPr marL="91450" marR="91450" marT="45725" marB="45725"/>
                </a:tc>
                <a:tc>
                  <a:txBody>
                    <a:bodyPr/>
                    <a:lstStyle/>
                    <a:p>
                      <a:pPr marL="0" marR="0" lvl="0" indent="0" algn="ctr" rtl="0">
                        <a:spcBef>
                          <a:spcPts val="0"/>
                        </a:spcBef>
                        <a:spcAft>
                          <a:spcPts val="0"/>
                        </a:spcAft>
                        <a:buClr>
                          <a:schemeClr val="dk1"/>
                        </a:buClr>
                        <a:buSzPts val="1800"/>
                        <a:buFont typeface="Calibri"/>
                        <a:buNone/>
                      </a:pPr>
                      <a:r>
                        <a:rPr lang="en-IN" sz="1800" u="none" strike="noStrike" cap="none"/>
                        <a:t>25</a:t>
                      </a:r>
                      <a:endParaRPr sz="1800" u="none" strike="noStrike" cap="none"/>
                    </a:p>
                  </a:txBody>
                  <a:tcPr marL="91450" marR="91450" marT="45725" marB="45725"/>
                </a:tc>
                <a:extLst>
                  <a:ext uri="{0D108BD9-81ED-4DB2-BD59-A6C34878D82A}">
                    <a16:rowId xmlns:a16="http://schemas.microsoft.com/office/drawing/2014/main" val="10002"/>
                  </a:ext>
                </a:extLst>
              </a:tr>
              <a:tr h="619750">
                <a:tc>
                  <a:txBody>
                    <a:bodyPr/>
                    <a:lstStyle/>
                    <a:p>
                      <a:pPr marL="0" marR="0" lvl="0" indent="0" algn="ctr" rtl="0">
                        <a:spcBef>
                          <a:spcPts val="0"/>
                        </a:spcBef>
                        <a:spcAft>
                          <a:spcPts val="0"/>
                        </a:spcAft>
                        <a:buClr>
                          <a:schemeClr val="dk1"/>
                        </a:buClr>
                        <a:buSzPts val="1800"/>
                        <a:buFont typeface="Calibri"/>
                        <a:buNone/>
                      </a:pPr>
                      <a:r>
                        <a:rPr lang="en-IN" sz="1800" u="none" strike="noStrike" cap="none"/>
                        <a:t>3</a:t>
                      </a:r>
                      <a:endParaRPr sz="1800" u="none" strike="noStrike" cap="none"/>
                    </a:p>
                  </a:txBody>
                  <a:tcPr marL="91450" marR="91450" marT="45725" marB="45725"/>
                </a:tc>
                <a:tc>
                  <a:txBody>
                    <a:bodyPr/>
                    <a:lstStyle/>
                    <a:p>
                      <a:pPr marL="0" marR="0" lvl="0" indent="0" algn="ctr" rtl="0">
                        <a:spcBef>
                          <a:spcPts val="0"/>
                        </a:spcBef>
                        <a:spcAft>
                          <a:spcPts val="0"/>
                        </a:spcAft>
                        <a:buClr>
                          <a:schemeClr val="dk1"/>
                        </a:buClr>
                        <a:buSzPts val="1800"/>
                        <a:buFont typeface="Calibri"/>
                        <a:buNone/>
                      </a:pPr>
                      <a:r>
                        <a:rPr lang="en-IN" sz="1800" u="none" strike="noStrike" cap="none"/>
                        <a:t>960</a:t>
                      </a:r>
                      <a:endParaRPr sz="1800" u="none" strike="noStrike" cap="none"/>
                    </a:p>
                  </a:txBody>
                  <a:tcPr marL="91450" marR="91450" marT="45725" marB="45725"/>
                </a:tc>
                <a:tc>
                  <a:txBody>
                    <a:bodyPr/>
                    <a:lstStyle/>
                    <a:p>
                      <a:pPr marL="0" marR="0" lvl="0" indent="0" algn="ctr" rtl="0">
                        <a:spcBef>
                          <a:spcPts val="0"/>
                        </a:spcBef>
                        <a:spcAft>
                          <a:spcPts val="0"/>
                        </a:spcAft>
                        <a:buClr>
                          <a:schemeClr val="dk1"/>
                        </a:buClr>
                        <a:buSzPts val="1800"/>
                        <a:buFont typeface="Calibri"/>
                        <a:buNone/>
                      </a:pPr>
                      <a:r>
                        <a:rPr lang="en-IN" sz="1800" u="none" strike="noStrike" cap="none"/>
                        <a:t>1.9961217‬</a:t>
                      </a:r>
                      <a:endParaRPr sz="1800" u="none" strike="noStrike" cap="none"/>
                    </a:p>
                  </a:txBody>
                  <a:tcPr marL="91450" marR="91450" marT="45725" marB="45725"/>
                </a:tc>
                <a:tc>
                  <a:txBody>
                    <a:bodyPr/>
                    <a:lstStyle/>
                    <a:p>
                      <a:pPr marL="0" marR="0" lvl="0" indent="0" algn="ctr" rtl="0">
                        <a:spcBef>
                          <a:spcPts val="0"/>
                        </a:spcBef>
                        <a:spcAft>
                          <a:spcPts val="0"/>
                        </a:spcAft>
                        <a:buClr>
                          <a:schemeClr val="dk1"/>
                        </a:buClr>
                        <a:buSzPts val="1800"/>
                        <a:buFont typeface="Calibri"/>
                        <a:buNone/>
                      </a:pPr>
                      <a:r>
                        <a:rPr lang="en-IN" sz="1800" u="none" strike="noStrike" cap="none"/>
                        <a:t>42</a:t>
                      </a:r>
                      <a:endParaRPr sz="1800" u="none" strike="noStrike" cap="none"/>
                    </a:p>
                  </a:txBody>
                  <a:tcPr marL="91450" marR="91450" marT="45725" marB="45725"/>
                </a:tc>
                <a:extLst>
                  <a:ext uri="{0D108BD9-81ED-4DB2-BD59-A6C34878D82A}">
                    <a16:rowId xmlns:a16="http://schemas.microsoft.com/office/drawing/2014/main" val="10003"/>
                  </a:ext>
                </a:extLst>
              </a:tr>
              <a:tr h="619750">
                <a:tc>
                  <a:txBody>
                    <a:bodyPr/>
                    <a:lstStyle/>
                    <a:p>
                      <a:pPr marL="0" marR="0" lvl="0" indent="0" algn="ctr" rtl="0">
                        <a:spcBef>
                          <a:spcPts val="0"/>
                        </a:spcBef>
                        <a:spcAft>
                          <a:spcPts val="0"/>
                        </a:spcAft>
                        <a:buClr>
                          <a:schemeClr val="dk1"/>
                        </a:buClr>
                        <a:buSzPts val="1800"/>
                        <a:buFont typeface="Calibri"/>
                        <a:buNone/>
                      </a:pPr>
                      <a:r>
                        <a:rPr lang="en-IN" sz="1800" u="none" strike="noStrike" cap="none"/>
                        <a:t>4</a:t>
                      </a:r>
                      <a:endParaRPr sz="1800" u="none" strike="noStrike" cap="none"/>
                    </a:p>
                  </a:txBody>
                  <a:tcPr marL="91450" marR="91450" marT="45725" marB="45725"/>
                </a:tc>
                <a:tc>
                  <a:txBody>
                    <a:bodyPr/>
                    <a:lstStyle/>
                    <a:p>
                      <a:pPr marL="0" marR="0" lvl="0" indent="0" algn="ctr" rtl="0">
                        <a:spcBef>
                          <a:spcPts val="0"/>
                        </a:spcBef>
                        <a:spcAft>
                          <a:spcPts val="0"/>
                        </a:spcAft>
                        <a:buClr>
                          <a:schemeClr val="dk1"/>
                        </a:buClr>
                        <a:buSzPts val="1800"/>
                        <a:buFont typeface="Calibri"/>
                        <a:buNone/>
                      </a:pPr>
                      <a:r>
                        <a:rPr lang="en-IN" sz="1800" u="none" strike="noStrike" cap="none"/>
                        <a:t>980</a:t>
                      </a:r>
                      <a:endParaRPr sz="1800" u="none" strike="noStrike" cap="none"/>
                    </a:p>
                  </a:txBody>
                  <a:tcPr marL="91450" marR="91450" marT="45725" marB="45725"/>
                </a:tc>
                <a:tc>
                  <a:txBody>
                    <a:bodyPr/>
                    <a:lstStyle/>
                    <a:p>
                      <a:pPr marL="0" marR="0" lvl="0" indent="0" algn="ctr" rtl="0">
                        <a:spcBef>
                          <a:spcPts val="0"/>
                        </a:spcBef>
                        <a:spcAft>
                          <a:spcPts val="0"/>
                        </a:spcAft>
                        <a:buClr>
                          <a:schemeClr val="dk1"/>
                        </a:buClr>
                        <a:buSzPts val="1800"/>
                        <a:buFont typeface="Calibri"/>
                        <a:buNone/>
                      </a:pPr>
                      <a:r>
                        <a:rPr lang="en-IN" sz="1800" u="none" strike="noStrike" cap="none"/>
                        <a:t>1.99337‬</a:t>
                      </a:r>
                      <a:endParaRPr sz="1800" u="none" strike="noStrike" cap="none"/>
                    </a:p>
                  </a:txBody>
                  <a:tcPr marL="91450" marR="91450" marT="45725" marB="45725"/>
                </a:tc>
                <a:tc>
                  <a:txBody>
                    <a:bodyPr/>
                    <a:lstStyle/>
                    <a:p>
                      <a:pPr marL="0" marR="0" lvl="0" indent="0" algn="ctr" rtl="0">
                        <a:spcBef>
                          <a:spcPts val="0"/>
                        </a:spcBef>
                        <a:spcAft>
                          <a:spcPts val="0"/>
                        </a:spcAft>
                        <a:buClr>
                          <a:schemeClr val="dk1"/>
                        </a:buClr>
                        <a:buSzPts val="1800"/>
                        <a:buFont typeface="Calibri"/>
                        <a:buNone/>
                      </a:pPr>
                      <a:r>
                        <a:rPr lang="en-IN" sz="1800" u="none" strike="noStrike" cap="none"/>
                        <a:t>69</a:t>
                      </a:r>
                      <a:endParaRPr sz="1800" u="none" strike="noStrike" cap="none"/>
                    </a:p>
                  </a:txBody>
                  <a:tcPr marL="91450" marR="91450" marT="45725" marB="45725"/>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5FDC1106-9C18-4EE3-9E06-7C4F4081BB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19</a:t>
            </a:fld>
            <a:endParaRPr lang="en-IN"/>
          </a:p>
        </p:txBody>
      </p:sp>
      <p:pic>
        <p:nvPicPr>
          <p:cNvPr id="3" name="Google Shape;316;p41">
            <a:extLst>
              <a:ext uri="{FF2B5EF4-FFF2-40B4-BE49-F238E27FC236}">
                <a16:creationId xmlns:a16="http://schemas.microsoft.com/office/drawing/2014/main" id="{1A1FF63A-DD47-4A36-91C5-F16ED53B45F1}"/>
              </a:ext>
            </a:extLst>
          </p:cNvPr>
          <p:cNvPicPr preferRelativeResize="0"/>
          <p:nvPr/>
        </p:nvPicPr>
        <p:blipFill rotWithShape="1">
          <a:blip r:embed="rId3">
            <a:alphaModFix/>
          </a:blip>
          <a:srcRect/>
          <a:stretch/>
        </p:blipFill>
        <p:spPr>
          <a:xfrm>
            <a:off x="10905455" y="0"/>
            <a:ext cx="1286545" cy="1091454"/>
          </a:xfrm>
          <a:prstGeom prst="rect">
            <a:avLst/>
          </a:prstGeom>
          <a:noFill/>
          <a:ln>
            <a:noFill/>
          </a:ln>
        </p:spPr>
      </p:pic>
      <p:sp>
        <p:nvSpPr>
          <p:cNvPr id="4" name="Google Shape;359;p46">
            <a:extLst>
              <a:ext uri="{FF2B5EF4-FFF2-40B4-BE49-F238E27FC236}">
                <a16:creationId xmlns:a16="http://schemas.microsoft.com/office/drawing/2014/main" id="{31C1A5E5-7E2C-42F1-B819-F0325F41866F}"/>
              </a:ext>
            </a:extLst>
          </p:cNvPr>
          <p:cNvSpPr/>
          <p:nvPr/>
        </p:nvSpPr>
        <p:spPr>
          <a:xfrm>
            <a:off x="1300345" y="4809592"/>
            <a:ext cx="6096000"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1800" dirty="0">
                <a:solidFill>
                  <a:schemeClr val="dk1"/>
                </a:solidFill>
                <a:latin typeface="Times New Roman"/>
                <a:ea typeface="Times New Roman"/>
                <a:cs typeface="Times New Roman"/>
                <a:sym typeface="Times New Roman"/>
              </a:rPr>
              <a:t>Tabulated output of energy left and number of times a node is made cluster head</a:t>
            </a:r>
            <a:endParaRPr sz="1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p:nvPr/>
        </p:nvSpPr>
        <p:spPr>
          <a:xfrm>
            <a:off x="592429" y="244698"/>
            <a:ext cx="3309870"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4000" b="1" dirty="0">
                <a:solidFill>
                  <a:schemeClr val="dk1"/>
                </a:solidFill>
                <a:latin typeface="Times New Roman"/>
                <a:ea typeface="Times New Roman"/>
                <a:cs typeface="Times New Roman"/>
                <a:sym typeface="Times New Roman"/>
              </a:rPr>
              <a:t>CONTENTS</a:t>
            </a:r>
            <a:endParaRPr sz="4000" b="1" dirty="0">
              <a:solidFill>
                <a:schemeClr val="dk1"/>
              </a:solidFill>
              <a:latin typeface="Times New Roman"/>
              <a:ea typeface="Times New Roman"/>
              <a:cs typeface="Times New Roman"/>
              <a:sym typeface="Times New Roman"/>
            </a:endParaRPr>
          </a:p>
        </p:txBody>
      </p:sp>
      <p:sp>
        <p:nvSpPr>
          <p:cNvPr id="97" name="Google Shape;97;p14"/>
          <p:cNvSpPr txBox="1"/>
          <p:nvPr/>
        </p:nvSpPr>
        <p:spPr>
          <a:xfrm>
            <a:off x="592429" y="1085892"/>
            <a:ext cx="11204619" cy="4742595"/>
          </a:xfrm>
          <a:prstGeom prst="rect">
            <a:avLst/>
          </a:prstGeom>
          <a:noFill/>
          <a:ln>
            <a:noFill/>
          </a:ln>
        </p:spPr>
        <p:txBody>
          <a:bodyPr spcFirstLastPara="1" wrap="square" lIns="91425" tIns="45700" rIns="91425" bIns="45700" anchor="t" anchorCtr="0">
            <a:noAutofit/>
          </a:bodyPr>
          <a:lstStyle/>
          <a:p>
            <a:pPr marL="457200" marR="0" lvl="0" indent="-457200" algn="l" rtl="0">
              <a:spcBef>
                <a:spcPts val="0"/>
              </a:spcBef>
              <a:spcAft>
                <a:spcPts val="0"/>
              </a:spcAft>
              <a:buClr>
                <a:schemeClr val="dk1"/>
              </a:buClr>
              <a:buSzPts val="2000"/>
              <a:buFont typeface="+mj-lt"/>
              <a:buAutoNum type="arabicPeriod"/>
            </a:pPr>
            <a:r>
              <a:rPr lang="en-IN" sz="2400" dirty="0">
                <a:solidFill>
                  <a:schemeClr val="dk1"/>
                </a:solidFill>
                <a:latin typeface="Times New Roman"/>
                <a:ea typeface="Times New Roman"/>
                <a:cs typeface="Times New Roman"/>
                <a:sym typeface="Times New Roman"/>
              </a:rPr>
              <a:t>Overview of WSN</a:t>
            </a:r>
            <a:endParaRPr sz="2400" dirty="0"/>
          </a:p>
          <a:p>
            <a:pPr marL="457200" marR="0" lvl="0" indent="-457200" algn="l" rtl="0">
              <a:spcBef>
                <a:spcPts val="0"/>
              </a:spcBef>
              <a:spcAft>
                <a:spcPts val="0"/>
              </a:spcAft>
              <a:buClr>
                <a:schemeClr val="dk1"/>
              </a:buClr>
              <a:buSzPts val="2000"/>
              <a:buFont typeface="+mj-lt"/>
              <a:buAutoNum type="arabicPeriod"/>
            </a:pPr>
            <a:r>
              <a:rPr lang="en-IN" sz="2400" dirty="0">
                <a:solidFill>
                  <a:schemeClr val="dk1"/>
                </a:solidFill>
                <a:latin typeface="Times New Roman"/>
                <a:ea typeface="Times New Roman"/>
                <a:cs typeface="Times New Roman"/>
                <a:sym typeface="Times New Roman"/>
              </a:rPr>
              <a:t>Objective of the project</a:t>
            </a:r>
            <a:endParaRPr sz="2400" dirty="0"/>
          </a:p>
          <a:p>
            <a:pPr marL="457200" marR="0" lvl="0" indent="-457200" algn="l" rtl="0">
              <a:spcBef>
                <a:spcPts val="0"/>
              </a:spcBef>
              <a:spcAft>
                <a:spcPts val="0"/>
              </a:spcAft>
              <a:buClr>
                <a:schemeClr val="dk1"/>
              </a:buClr>
              <a:buSzPts val="2000"/>
              <a:buFont typeface="+mj-lt"/>
              <a:buAutoNum type="arabicPeriod"/>
            </a:pPr>
            <a:r>
              <a:rPr lang="en-IN" sz="2400" dirty="0">
                <a:solidFill>
                  <a:schemeClr val="dk1"/>
                </a:solidFill>
                <a:latin typeface="Times New Roman"/>
                <a:ea typeface="Times New Roman"/>
                <a:cs typeface="Times New Roman"/>
                <a:sym typeface="Times New Roman"/>
              </a:rPr>
              <a:t>Overview of the project execution</a:t>
            </a:r>
            <a:endParaRPr sz="2400" dirty="0"/>
          </a:p>
          <a:p>
            <a:pPr marL="457200" marR="0" lvl="0" indent="-457200" algn="l" rtl="0">
              <a:spcBef>
                <a:spcPts val="0"/>
              </a:spcBef>
              <a:spcAft>
                <a:spcPts val="0"/>
              </a:spcAft>
              <a:buClr>
                <a:schemeClr val="dk1"/>
              </a:buClr>
              <a:buSzPts val="2000"/>
              <a:buFont typeface="+mj-lt"/>
              <a:buAutoNum type="arabicPeriod"/>
            </a:pPr>
            <a:r>
              <a:rPr lang="en-IN" sz="2400" dirty="0">
                <a:solidFill>
                  <a:schemeClr val="dk1"/>
                </a:solidFill>
                <a:latin typeface="Times New Roman"/>
                <a:ea typeface="Times New Roman"/>
                <a:cs typeface="Times New Roman"/>
                <a:sym typeface="Times New Roman"/>
              </a:rPr>
              <a:t>Literature Survey</a:t>
            </a:r>
            <a:endParaRPr sz="2400" dirty="0"/>
          </a:p>
          <a:p>
            <a:pPr marL="457200" marR="0" lvl="0" indent="-457200" algn="l" rtl="0">
              <a:spcBef>
                <a:spcPts val="0"/>
              </a:spcBef>
              <a:spcAft>
                <a:spcPts val="0"/>
              </a:spcAft>
              <a:buClr>
                <a:schemeClr val="dk1"/>
              </a:buClr>
              <a:buSzPts val="2000"/>
              <a:buFont typeface="+mj-lt"/>
              <a:buAutoNum type="arabicPeriod"/>
            </a:pPr>
            <a:r>
              <a:rPr lang="en-IN" sz="2400" dirty="0">
                <a:solidFill>
                  <a:schemeClr val="dk1"/>
                </a:solidFill>
                <a:latin typeface="Times New Roman"/>
                <a:ea typeface="Times New Roman"/>
                <a:cs typeface="Times New Roman"/>
                <a:sym typeface="Times New Roman"/>
              </a:rPr>
              <a:t>Assumptions</a:t>
            </a:r>
            <a:endParaRPr sz="2400" dirty="0"/>
          </a:p>
          <a:p>
            <a:pPr marL="457200" marR="0" lvl="0" indent="-457200" algn="l" rtl="0">
              <a:spcBef>
                <a:spcPts val="0"/>
              </a:spcBef>
              <a:spcAft>
                <a:spcPts val="0"/>
              </a:spcAft>
              <a:buClr>
                <a:schemeClr val="dk1"/>
              </a:buClr>
              <a:buSzPts val="2000"/>
              <a:buFont typeface="+mj-lt"/>
              <a:buAutoNum type="arabicPeriod"/>
            </a:pPr>
            <a:r>
              <a:rPr lang="en-IN" sz="2400" dirty="0">
                <a:solidFill>
                  <a:schemeClr val="dk1"/>
                </a:solidFill>
                <a:latin typeface="Times New Roman"/>
                <a:ea typeface="Times New Roman"/>
                <a:cs typeface="Times New Roman"/>
                <a:sym typeface="Times New Roman"/>
              </a:rPr>
              <a:t>Methodology</a:t>
            </a:r>
          </a:p>
          <a:p>
            <a:pPr marL="457200" marR="0" lvl="0" indent="-457200" algn="l" rtl="0">
              <a:spcBef>
                <a:spcPts val="0"/>
              </a:spcBef>
              <a:spcAft>
                <a:spcPts val="0"/>
              </a:spcAft>
              <a:buClr>
                <a:schemeClr val="dk1"/>
              </a:buClr>
              <a:buSzPts val="2000"/>
              <a:buFont typeface="+mj-lt"/>
              <a:buAutoNum type="arabicPeriod"/>
            </a:pPr>
            <a:r>
              <a:rPr lang="en-IN" sz="2400" dirty="0">
                <a:solidFill>
                  <a:schemeClr val="dk1"/>
                </a:solidFill>
                <a:latin typeface="Times New Roman"/>
                <a:ea typeface="Times New Roman"/>
                <a:cs typeface="Times New Roman"/>
                <a:sym typeface="Times New Roman"/>
              </a:rPr>
              <a:t>Basic Outline</a:t>
            </a:r>
          </a:p>
          <a:p>
            <a:pPr marL="457200" marR="0" lvl="0" indent="-457200" algn="l" rtl="0">
              <a:spcBef>
                <a:spcPts val="0"/>
              </a:spcBef>
              <a:spcAft>
                <a:spcPts val="0"/>
              </a:spcAft>
              <a:buClr>
                <a:schemeClr val="dk1"/>
              </a:buClr>
              <a:buSzPts val="2000"/>
              <a:buFont typeface="+mj-lt"/>
              <a:buAutoNum type="arabicPeriod"/>
            </a:pPr>
            <a:r>
              <a:rPr lang="en-IN" sz="2400" dirty="0">
                <a:solidFill>
                  <a:schemeClr val="dk1"/>
                </a:solidFill>
                <a:latin typeface="Times New Roman"/>
                <a:ea typeface="Times New Roman"/>
                <a:cs typeface="Times New Roman"/>
                <a:sym typeface="Times New Roman"/>
              </a:rPr>
              <a:t>Basic Block Diagram</a:t>
            </a:r>
          </a:p>
          <a:p>
            <a:pPr marL="457200" marR="0" lvl="0" indent="-457200" algn="l" rtl="0">
              <a:spcBef>
                <a:spcPts val="0"/>
              </a:spcBef>
              <a:spcAft>
                <a:spcPts val="0"/>
              </a:spcAft>
              <a:buClr>
                <a:schemeClr val="dk1"/>
              </a:buClr>
              <a:buSzPts val="2000"/>
              <a:buFont typeface="+mj-lt"/>
              <a:buAutoNum type="arabicPeriod"/>
            </a:pPr>
            <a:r>
              <a:rPr lang="en-IN" sz="2400" dirty="0">
                <a:latin typeface="Times New Roman"/>
                <a:ea typeface="Times New Roman"/>
                <a:cs typeface="Times New Roman"/>
                <a:sym typeface="Times New Roman"/>
              </a:rPr>
              <a:t>Approaches Taken</a:t>
            </a:r>
          </a:p>
          <a:p>
            <a:pPr marL="457200" marR="0" lvl="0" indent="-457200" algn="l" rtl="0">
              <a:spcBef>
                <a:spcPts val="0"/>
              </a:spcBef>
              <a:spcAft>
                <a:spcPts val="0"/>
              </a:spcAft>
              <a:buClr>
                <a:schemeClr val="dk1"/>
              </a:buClr>
              <a:buSzPts val="2000"/>
              <a:buFont typeface="+mj-lt"/>
              <a:buAutoNum type="arabicPeriod"/>
            </a:pPr>
            <a:r>
              <a:rPr lang="en-IN" sz="2400" dirty="0">
                <a:latin typeface="Times New Roman"/>
                <a:ea typeface="Times New Roman"/>
                <a:cs typeface="Times New Roman"/>
                <a:sym typeface="Times New Roman"/>
              </a:rPr>
              <a:t>Tabulated Result for Static Nodes</a:t>
            </a:r>
          </a:p>
          <a:p>
            <a:pPr marL="457200" marR="0" lvl="0" indent="-457200" algn="l" rtl="0">
              <a:spcBef>
                <a:spcPts val="0"/>
              </a:spcBef>
              <a:spcAft>
                <a:spcPts val="0"/>
              </a:spcAft>
              <a:buClr>
                <a:schemeClr val="dk1"/>
              </a:buClr>
              <a:buSzPts val="2000"/>
              <a:buFont typeface="+mj-lt"/>
              <a:buAutoNum type="arabicPeriod"/>
            </a:pPr>
            <a:r>
              <a:rPr lang="en-IN" sz="2400" dirty="0">
                <a:latin typeface="Times New Roman"/>
                <a:ea typeface="Times New Roman"/>
                <a:cs typeface="Times New Roman"/>
                <a:sym typeface="Times New Roman"/>
              </a:rPr>
              <a:t>Tabulated Result for Dynamic Nodes</a:t>
            </a:r>
          </a:p>
          <a:p>
            <a:pPr marL="457200" marR="0" lvl="0" indent="-457200" algn="l" rtl="0">
              <a:spcBef>
                <a:spcPts val="0"/>
              </a:spcBef>
              <a:spcAft>
                <a:spcPts val="0"/>
              </a:spcAft>
              <a:buClr>
                <a:schemeClr val="dk1"/>
              </a:buClr>
              <a:buSzPts val="2000"/>
              <a:buFont typeface="+mj-lt"/>
              <a:buAutoNum type="arabicPeriod"/>
            </a:pPr>
            <a:r>
              <a:rPr lang="en-IN" sz="2400" dirty="0">
                <a:latin typeface="Times New Roman"/>
                <a:ea typeface="Times New Roman"/>
                <a:cs typeface="Times New Roman"/>
                <a:sym typeface="Times New Roman"/>
              </a:rPr>
              <a:t>Graphical User Interface (GUI)</a:t>
            </a:r>
          </a:p>
          <a:p>
            <a:pPr marL="457200" marR="0" lvl="0" indent="-457200" algn="l" rtl="0">
              <a:spcBef>
                <a:spcPts val="0"/>
              </a:spcBef>
              <a:spcAft>
                <a:spcPts val="0"/>
              </a:spcAft>
              <a:buClr>
                <a:schemeClr val="dk1"/>
              </a:buClr>
              <a:buSzPts val="2000"/>
              <a:buFont typeface="+mj-lt"/>
              <a:buAutoNum type="arabicPeriod"/>
            </a:pPr>
            <a:r>
              <a:rPr lang="en-IN" sz="2400" dirty="0">
                <a:latin typeface="Times New Roman"/>
                <a:ea typeface="Times New Roman"/>
                <a:cs typeface="Times New Roman"/>
                <a:sym typeface="Times New Roman"/>
              </a:rPr>
              <a:t>Observations </a:t>
            </a:r>
          </a:p>
          <a:p>
            <a:pPr marL="457200" marR="0" lvl="0" indent="-457200" algn="l" rtl="0">
              <a:spcBef>
                <a:spcPts val="0"/>
              </a:spcBef>
              <a:spcAft>
                <a:spcPts val="0"/>
              </a:spcAft>
              <a:buClr>
                <a:schemeClr val="dk1"/>
              </a:buClr>
              <a:buSzPts val="2000"/>
              <a:buFont typeface="+mj-lt"/>
              <a:buAutoNum type="arabicPeriod"/>
            </a:pPr>
            <a:r>
              <a:rPr lang="en-IN" sz="2400" dirty="0">
                <a:latin typeface="Times New Roman"/>
                <a:ea typeface="Times New Roman"/>
                <a:cs typeface="Times New Roman"/>
                <a:sym typeface="Times New Roman"/>
              </a:rPr>
              <a:t>Conclusion and Future Work</a:t>
            </a:r>
          </a:p>
          <a:p>
            <a:pPr marL="457200" marR="0" lvl="0" indent="-457200" algn="l" rtl="0">
              <a:spcBef>
                <a:spcPts val="0"/>
              </a:spcBef>
              <a:spcAft>
                <a:spcPts val="0"/>
              </a:spcAft>
              <a:buClr>
                <a:schemeClr val="dk1"/>
              </a:buClr>
              <a:buSzPts val="2000"/>
              <a:buFont typeface="+mj-lt"/>
              <a:buAutoNum type="arabicPeriod"/>
            </a:pPr>
            <a:r>
              <a:rPr lang="en-IN" sz="2400" dirty="0">
                <a:latin typeface="Times New Roman"/>
                <a:ea typeface="Times New Roman"/>
                <a:cs typeface="Times New Roman"/>
                <a:sym typeface="Times New Roman"/>
              </a:rPr>
              <a:t>References</a:t>
            </a:r>
          </a:p>
          <a:p>
            <a:pPr marL="285750" marR="0" lvl="0" indent="-285750" algn="l" rtl="0">
              <a:spcBef>
                <a:spcPts val="0"/>
              </a:spcBef>
              <a:spcAft>
                <a:spcPts val="0"/>
              </a:spcAft>
              <a:buClr>
                <a:schemeClr val="dk1"/>
              </a:buClr>
              <a:buSzPts val="2000"/>
              <a:buFont typeface="Arial"/>
              <a:buChar char="•"/>
            </a:pPr>
            <a:endParaRPr lang="en-IN" sz="2000" dirty="0">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2000"/>
              <a:buFont typeface="Arial"/>
              <a:buChar char="•"/>
            </a:pPr>
            <a:endParaRPr lang="en-IN" sz="2000" dirty="0">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2000"/>
              <a:buFont typeface="Arial"/>
              <a:buChar char="•"/>
            </a:pPr>
            <a:endParaRPr lang="en-IN" sz="2000" dirty="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2000"/>
              <a:buFont typeface="Arial"/>
              <a:buChar char="•"/>
            </a:pPr>
            <a:endParaRPr dirty="0"/>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p:txBody>
      </p:sp>
      <p:pic>
        <p:nvPicPr>
          <p:cNvPr id="98" name="Google Shape;98;p14"/>
          <p:cNvPicPr preferRelativeResize="0"/>
          <p:nvPr/>
        </p:nvPicPr>
        <p:blipFill rotWithShape="1">
          <a:blip r:embed="rId3">
            <a:alphaModFix/>
          </a:blip>
          <a:srcRect/>
          <a:stretch/>
        </p:blipFill>
        <p:spPr>
          <a:xfrm>
            <a:off x="9647618" y="100055"/>
            <a:ext cx="2324100" cy="1971675"/>
          </a:xfrm>
          <a:prstGeom prst="rect">
            <a:avLst/>
          </a:prstGeom>
          <a:noFill/>
          <a:ln>
            <a:noFill/>
          </a:ln>
        </p:spPr>
      </p:pic>
      <p:sp>
        <p:nvSpPr>
          <p:cNvPr id="2" name="Slide Number Placeholder 1">
            <a:extLst>
              <a:ext uri="{FF2B5EF4-FFF2-40B4-BE49-F238E27FC236}">
                <a16:creationId xmlns:a16="http://schemas.microsoft.com/office/drawing/2014/main" id="{FA40DDB6-6515-4706-8413-63850A0E4F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b="1" smtClean="0"/>
              <a:t>2</a:t>
            </a:fld>
            <a:endParaRPr lang="en-IN"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1"/>
          <p:cNvSpPr txBox="1">
            <a:spLocks noGrp="1"/>
          </p:cNvSpPr>
          <p:nvPr>
            <p:ph type="title"/>
          </p:nvPr>
        </p:nvSpPr>
        <p:spPr>
          <a:xfrm>
            <a:off x="838200" y="365125"/>
            <a:ext cx="1086347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sz="3200" b="1">
                <a:latin typeface="Times New Roman"/>
                <a:ea typeface="Times New Roman"/>
                <a:cs typeface="Times New Roman"/>
                <a:sym typeface="Times New Roman"/>
              </a:rPr>
              <a:t>Comparison of Energy used for Leach vs Direct </a:t>
            </a:r>
            <a:endParaRPr sz="3200" b="1">
              <a:latin typeface="Times New Roman"/>
              <a:ea typeface="Times New Roman"/>
              <a:cs typeface="Times New Roman"/>
              <a:sym typeface="Times New Roman"/>
            </a:endParaRPr>
          </a:p>
        </p:txBody>
      </p:sp>
      <p:sp>
        <p:nvSpPr>
          <p:cNvPr id="239" name="Google Shape;239;p31"/>
          <p:cNvSpPr txBox="1">
            <a:spLocks noGrp="1"/>
          </p:cNvSpPr>
          <p:nvPr>
            <p:ph type="body" idx="1"/>
          </p:nvPr>
        </p:nvSpPr>
        <p:spPr>
          <a:xfrm>
            <a:off x="838200" y="1551608"/>
            <a:ext cx="9670773" cy="923192"/>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2800"/>
              <a:buChar char="•"/>
            </a:pPr>
            <a:r>
              <a:rPr lang="en-IN" sz="1800" dirty="0">
                <a:latin typeface="Times New Roman"/>
                <a:ea typeface="Times New Roman"/>
                <a:cs typeface="Times New Roman"/>
                <a:sym typeface="Times New Roman"/>
              </a:rPr>
              <a:t>Energy spent for nodes is Direct communication is more compared to LEACH algorithm</a:t>
            </a:r>
            <a:endParaRPr sz="1800" dirty="0">
              <a:latin typeface="Times New Roman"/>
              <a:ea typeface="Times New Roman"/>
              <a:cs typeface="Times New Roman"/>
              <a:sym typeface="Times New Roman"/>
            </a:endParaRPr>
          </a:p>
        </p:txBody>
      </p:sp>
      <p:graphicFrame>
        <p:nvGraphicFramePr>
          <p:cNvPr id="240" name="Google Shape;240;p31"/>
          <p:cNvGraphicFramePr/>
          <p:nvPr>
            <p:extLst>
              <p:ext uri="{D42A27DB-BD31-4B8C-83A1-F6EECF244321}">
                <p14:modId xmlns:p14="http://schemas.microsoft.com/office/powerpoint/2010/main" val="490400400"/>
              </p:ext>
            </p:extLst>
          </p:nvPr>
        </p:nvGraphicFramePr>
        <p:xfrm>
          <a:off x="269306" y="2502335"/>
          <a:ext cx="5757200" cy="3331029"/>
        </p:xfrm>
        <a:graphic>
          <a:graphicData uri="http://schemas.openxmlformats.org/drawingml/2006/table">
            <a:tbl>
              <a:tblPr firstRow="1" bandRow="1">
                <a:noFill/>
                <a:tableStyleId>{0B5C2156-5DF2-4F83-9587-98CA241242CE}</a:tableStyleId>
              </a:tblPr>
              <a:tblGrid>
                <a:gridCol w="1439300">
                  <a:extLst>
                    <a:ext uri="{9D8B030D-6E8A-4147-A177-3AD203B41FA5}">
                      <a16:colId xmlns:a16="http://schemas.microsoft.com/office/drawing/2014/main" val="20000"/>
                    </a:ext>
                  </a:extLst>
                </a:gridCol>
                <a:gridCol w="1439300">
                  <a:extLst>
                    <a:ext uri="{9D8B030D-6E8A-4147-A177-3AD203B41FA5}">
                      <a16:colId xmlns:a16="http://schemas.microsoft.com/office/drawing/2014/main" val="20001"/>
                    </a:ext>
                  </a:extLst>
                </a:gridCol>
                <a:gridCol w="1439300">
                  <a:extLst>
                    <a:ext uri="{9D8B030D-6E8A-4147-A177-3AD203B41FA5}">
                      <a16:colId xmlns:a16="http://schemas.microsoft.com/office/drawing/2014/main" val="20002"/>
                    </a:ext>
                  </a:extLst>
                </a:gridCol>
                <a:gridCol w="1439300">
                  <a:extLst>
                    <a:ext uri="{9D8B030D-6E8A-4147-A177-3AD203B41FA5}">
                      <a16:colId xmlns:a16="http://schemas.microsoft.com/office/drawing/2014/main" val="20003"/>
                    </a:ext>
                  </a:extLst>
                </a:gridCol>
              </a:tblGrid>
              <a:tr h="1039329">
                <a:tc>
                  <a:txBody>
                    <a:bodyPr/>
                    <a:lstStyle/>
                    <a:p>
                      <a:pPr marL="0" marR="0" lvl="0" indent="0" algn="ctr" rtl="0">
                        <a:spcBef>
                          <a:spcPts val="0"/>
                        </a:spcBef>
                        <a:spcAft>
                          <a:spcPts val="0"/>
                        </a:spcAft>
                        <a:buClr>
                          <a:schemeClr val="dk1"/>
                        </a:buClr>
                        <a:buSzPts val="1800"/>
                        <a:buFont typeface="Calibri"/>
                        <a:buNone/>
                      </a:pPr>
                      <a:endParaRPr sz="1800" u="none" strike="noStrike" cap="none"/>
                    </a:p>
                    <a:p>
                      <a:pPr marL="0" marR="0" lvl="0" indent="0" algn="ctr" rtl="0">
                        <a:spcBef>
                          <a:spcPts val="0"/>
                        </a:spcBef>
                        <a:spcAft>
                          <a:spcPts val="0"/>
                        </a:spcAft>
                        <a:buClr>
                          <a:schemeClr val="dk1"/>
                        </a:buClr>
                        <a:buSzPts val="1800"/>
                        <a:buFont typeface="Calibri"/>
                        <a:buNone/>
                      </a:pPr>
                      <a:r>
                        <a:rPr lang="en-IN" sz="1800" u="none" strike="noStrike" cap="none"/>
                        <a:t>NODE</a:t>
                      </a:r>
                      <a:endParaRPr sz="1800" u="none" strike="noStrike" cap="none"/>
                    </a:p>
                  </a:txBody>
                  <a:tcPr marL="80700" marR="80700" marT="45725" marB="45725"/>
                </a:tc>
                <a:tc>
                  <a:txBody>
                    <a:bodyPr/>
                    <a:lstStyle/>
                    <a:p>
                      <a:pPr marL="0" marR="0" lvl="0" indent="0" algn="ctr" rtl="0">
                        <a:spcBef>
                          <a:spcPts val="0"/>
                        </a:spcBef>
                        <a:spcAft>
                          <a:spcPts val="0"/>
                        </a:spcAft>
                        <a:buClr>
                          <a:schemeClr val="dk1"/>
                        </a:buClr>
                        <a:buSzPts val="1800"/>
                        <a:buFont typeface="Calibri"/>
                        <a:buNone/>
                      </a:pPr>
                      <a:endParaRPr sz="1800" u="none" strike="noStrike" cap="none" dirty="0"/>
                    </a:p>
                    <a:p>
                      <a:pPr marL="0" marR="0" lvl="0" indent="0" algn="ctr" rtl="0">
                        <a:spcBef>
                          <a:spcPts val="0"/>
                        </a:spcBef>
                        <a:spcAft>
                          <a:spcPts val="0"/>
                        </a:spcAft>
                        <a:buClr>
                          <a:schemeClr val="dk1"/>
                        </a:buClr>
                        <a:buSzPts val="1800"/>
                        <a:buFont typeface="Calibri"/>
                        <a:buNone/>
                      </a:pPr>
                      <a:r>
                        <a:rPr lang="en-IN" sz="1800" u="none" strike="noStrike" cap="none" dirty="0"/>
                        <a:t>DISTANCE</a:t>
                      </a:r>
                      <a:endParaRPr sz="1800" u="none" strike="noStrike" cap="none" dirty="0"/>
                    </a:p>
                    <a:p>
                      <a:pPr marL="0" marR="0" lvl="0" indent="0" algn="ctr" rtl="0">
                        <a:spcBef>
                          <a:spcPts val="0"/>
                        </a:spcBef>
                        <a:spcAft>
                          <a:spcPts val="0"/>
                        </a:spcAft>
                        <a:buClr>
                          <a:schemeClr val="dk1"/>
                        </a:buClr>
                        <a:buSzPts val="1800"/>
                        <a:buFont typeface="Calibri"/>
                        <a:buNone/>
                      </a:pPr>
                      <a:r>
                        <a:rPr lang="en-IN" sz="1800" u="none" strike="noStrike" cap="none" dirty="0"/>
                        <a:t>(in m)</a:t>
                      </a:r>
                      <a:endParaRPr sz="1800" u="none" strike="noStrike" cap="none" dirty="0"/>
                    </a:p>
                  </a:txBody>
                  <a:tcPr marL="80700" marR="80700" marT="45725" marB="45725"/>
                </a:tc>
                <a:tc>
                  <a:txBody>
                    <a:bodyPr/>
                    <a:lstStyle/>
                    <a:p>
                      <a:pPr marL="0" marR="0" lvl="0" indent="0" algn="ctr" rtl="0">
                        <a:spcBef>
                          <a:spcPts val="0"/>
                        </a:spcBef>
                        <a:spcAft>
                          <a:spcPts val="0"/>
                        </a:spcAft>
                        <a:buClr>
                          <a:schemeClr val="dk1"/>
                        </a:buClr>
                        <a:buSzPts val="1800"/>
                        <a:buFont typeface="Calibri"/>
                        <a:buNone/>
                      </a:pPr>
                      <a:r>
                        <a:rPr lang="en-IN" sz="1800" u="none" strike="noStrike" cap="none"/>
                        <a:t>ENERGY </a:t>
                      </a:r>
                      <a:endParaRPr/>
                    </a:p>
                    <a:p>
                      <a:pPr marL="0" marR="0" lvl="0" indent="0" algn="ctr" rtl="0">
                        <a:spcBef>
                          <a:spcPts val="0"/>
                        </a:spcBef>
                        <a:spcAft>
                          <a:spcPts val="0"/>
                        </a:spcAft>
                        <a:buClr>
                          <a:schemeClr val="dk1"/>
                        </a:buClr>
                        <a:buSzPts val="1800"/>
                        <a:buFont typeface="Calibri"/>
                        <a:buNone/>
                      </a:pPr>
                      <a:r>
                        <a:rPr lang="en-IN" sz="1800" u="none" strike="noStrike" cap="none"/>
                        <a:t>REMAINING</a:t>
                      </a:r>
                      <a:endParaRPr/>
                    </a:p>
                    <a:p>
                      <a:pPr marL="0" marR="0" lvl="0" indent="0" algn="ctr" rtl="0">
                        <a:spcBef>
                          <a:spcPts val="0"/>
                        </a:spcBef>
                        <a:spcAft>
                          <a:spcPts val="0"/>
                        </a:spcAft>
                        <a:buClr>
                          <a:schemeClr val="dk1"/>
                        </a:buClr>
                        <a:buSzPts val="1800"/>
                        <a:buFont typeface="Calibri"/>
                        <a:buNone/>
                      </a:pPr>
                      <a:r>
                        <a:rPr lang="en-IN" sz="1800" u="none" strike="noStrike" cap="none"/>
                        <a:t>(in joules)</a:t>
                      </a:r>
                      <a:endParaRPr sz="1800" u="none" strike="noStrike" cap="none"/>
                    </a:p>
                  </a:txBody>
                  <a:tcPr marL="80700" marR="80700" marT="45725" marB="45725"/>
                </a:tc>
                <a:tc>
                  <a:txBody>
                    <a:bodyPr/>
                    <a:lstStyle/>
                    <a:p>
                      <a:pPr marL="0" marR="0" lvl="0" indent="0" algn="ctr" rtl="0">
                        <a:spcBef>
                          <a:spcPts val="0"/>
                        </a:spcBef>
                        <a:spcAft>
                          <a:spcPts val="0"/>
                        </a:spcAft>
                        <a:buClr>
                          <a:schemeClr val="dk1"/>
                        </a:buClr>
                        <a:buSzPts val="1800"/>
                        <a:buFont typeface="Calibri"/>
                        <a:buNone/>
                      </a:pPr>
                      <a:r>
                        <a:rPr lang="en-IN" sz="1800" u="none" strike="noStrike" cap="none" dirty="0"/>
                        <a:t>NO. OF TIMES NODE BECOMES CH</a:t>
                      </a:r>
                      <a:endParaRPr sz="1800" u="none" strike="noStrike" cap="none" dirty="0"/>
                    </a:p>
                  </a:txBody>
                  <a:tcPr marL="80700" marR="80700" marT="45725" marB="45725"/>
                </a:tc>
                <a:extLst>
                  <a:ext uri="{0D108BD9-81ED-4DB2-BD59-A6C34878D82A}">
                    <a16:rowId xmlns:a16="http://schemas.microsoft.com/office/drawing/2014/main" val="10000"/>
                  </a:ext>
                </a:extLst>
              </a:tr>
              <a:tr h="572925">
                <a:tc>
                  <a:txBody>
                    <a:bodyPr/>
                    <a:lstStyle/>
                    <a:p>
                      <a:pPr marL="0" marR="0" lvl="0" indent="0" algn="ctr" rtl="0">
                        <a:spcBef>
                          <a:spcPts val="0"/>
                        </a:spcBef>
                        <a:spcAft>
                          <a:spcPts val="0"/>
                        </a:spcAft>
                        <a:buClr>
                          <a:schemeClr val="dk1"/>
                        </a:buClr>
                        <a:buSzPts val="1800"/>
                        <a:buFont typeface="Calibri"/>
                        <a:buNone/>
                      </a:pPr>
                      <a:r>
                        <a:rPr lang="en-IN" sz="1800" u="none" strike="noStrike" cap="none"/>
                        <a:t>1</a:t>
                      </a:r>
                      <a:endParaRPr sz="1800" u="none" strike="noStrike" cap="none"/>
                    </a:p>
                  </a:txBody>
                  <a:tcPr marL="80700" marR="80700" marT="45725" marB="45725"/>
                </a:tc>
                <a:tc>
                  <a:txBody>
                    <a:bodyPr/>
                    <a:lstStyle/>
                    <a:p>
                      <a:pPr marL="0" marR="0" lvl="0" indent="0" algn="ctr" rtl="0">
                        <a:spcBef>
                          <a:spcPts val="0"/>
                        </a:spcBef>
                        <a:spcAft>
                          <a:spcPts val="0"/>
                        </a:spcAft>
                        <a:buClr>
                          <a:schemeClr val="dk1"/>
                        </a:buClr>
                        <a:buSzPts val="1800"/>
                        <a:buFont typeface="Calibri"/>
                        <a:buNone/>
                      </a:pPr>
                      <a:r>
                        <a:rPr lang="en-IN" sz="1800" u="none" strike="noStrike" cap="none"/>
                        <a:t>920</a:t>
                      </a:r>
                      <a:endParaRPr sz="1800" u="none" strike="noStrike" cap="none"/>
                    </a:p>
                  </a:txBody>
                  <a:tcPr marL="80700" marR="80700" marT="45725" marB="45725"/>
                </a:tc>
                <a:tc>
                  <a:txBody>
                    <a:bodyPr/>
                    <a:lstStyle/>
                    <a:p>
                      <a:pPr marL="0" marR="0" lvl="0" indent="0" algn="ctr" rtl="0">
                        <a:spcBef>
                          <a:spcPts val="0"/>
                        </a:spcBef>
                        <a:spcAft>
                          <a:spcPts val="0"/>
                        </a:spcAft>
                        <a:buClr>
                          <a:schemeClr val="dk1"/>
                        </a:buClr>
                        <a:buSzPts val="1800"/>
                        <a:buFont typeface="Calibri"/>
                        <a:buNone/>
                      </a:pPr>
                      <a:r>
                        <a:rPr lang="en-IN" sz="1800" u="none" strike="noStrike" cap="none"/>
                        <a:t>1.98306‬</a:t>
                      </a:r>
                      <a:endParaRPr sz="1800" u="none" strike="noStrike" cap="none"/>
                    </a:p>
                  </a:txBody>
                  <a:tcPr marL="80700" marR="80700" marT="45725" marB="45725"/>
                </a:tc>
                <a:tc>
                  <a:txBody>
                    <a:bodyPr/>
                    <a:lstStyle/>
                    <a:p>
                      <a:pPr marL="0" marR="0" lvl="0" indent="0" algn="ctr" rtl="0">
                        <a:spcBef>
                          <a:spcPts val="0"/>
                        </a:spcBef>
                        <a:spcAft>
                          <a:spcPts val="0"/>
                        </a:spcAft>
                        <a:buClr>
                          <a:schemeClr val="dk1"/>
                        </a:buClr>
                        <a:buSzPts val="1800"/>
                        <a:buFont typeface="Calibri"/>
                        <a:buNone/>
                      </a:pPr>
                      <a:r>
                        <a:rPr lang="en-IN" sz="1800" u="none" strike="noStrike" cap="none"/>
                        <a:t>200</a:t>
                      </a:r>
                      <a:endParaRPr sz="1800" u="none" strike="noStrike" cap="none"/>
                    </a:p>
                  </a:txBody>
                  <a:tcPr marL="80700" marR="80700" marT="45725" marB="45725"/>
                </a:tc>
                <a:extLst>
                  <a:ext uri="{0D108BD9-81ED-4DB2-BD59-A6C34878D82A}">
                    <a16:rowId xmlns:a16="http://schemas.microsoft.com/office/drawing/2014/main" val="10001"/>
                  </a:ext>
                </a:extLst>
              </a:tr>
              <a:tr h="572925">
                <a:tc>
                  <a:txBody>
                    <a:bodyPr/>
                    <a:lstStyle/>
                    <a:p>
                      <a:pPr marL="0" marR="0" lvl="0" indent="0" algn="ctr" rtl="0">
                        <a:spcBef>
                          <a:spcPts val="0"/>
                        </a:spcBef>
                        <a:spcAft>
                          <a:spcPts val="0"/>
                        </a:spcAft>
                        <a:buClr>
                          <a:schemeClr val="dk1"/>
                        </a:buClr>
                        <a:buSzPts val="1800"/>
                        <a:buFont typeface="Calibri"/>
                        <a:buNone/>
                      </a:pPr>
                      <a:r>
                        <a:rPr lang="en-IN" sz="1800" u="none" strike="noStrike" cap="none"/>
                        <a:t>2</a:t>
                      </a:r>
                      <a:endParaRPr sz="1800" u="none" strike="noStrike" cap="none"/>
                    </a:p>
                  </a:txBody>
                  <a:tcPr marL="80700" marR="80700" marT="45725" marB="45725"/>
                </a:tc>
                <a:tc>
                  <a:txBody>
                    <a:bodyPr/>
                    <a:lstStyle/>
                    <a:p>
                      <a:pPr marL="0" marR="0" lvl="0" indent="0" algn="ctr" rtl="0">
                        <a:spcBef>
                          <a:spcPts val="0"/>
                        </a:spcBef>
                        <a:spcAft>
                          <a:spcPts val="0"/>
                        </a:spcAft>
                        <a:buClr>
                          <a:schemeClr val="dk1"/>
                        </a:buClr>
                        <a:buSzPts val="1800"/>
                        <a:buFont typeface="Calibri"/>
                        <a:buNone/>
                      </a:pPr>
                      <a:r>
                        <a:rPr lang="en-IN" sz="1800" u="none" strike="noStrike" cap="none"/>
                        <a:t>940</a:t>
                      </a:r>
                      <a:endParaRPr sz="1800" u="none" strike="noStrike" cap="none"/>
                    </a:p>
                  </a:txBody>
                  <a:tcPr marL="80700" marR="80700" marT="45725" marB="45725"/>
                </a:tc>
                <a:tc>
                  <a:txBody>
                    <a:bodyPr/>
                    <a:lstStyle/>
                    <a:p>
                      <a:pPr marL="0" marR="0" lvl="0" indent="0" algn="ctr" rtl="0">
                        <a:spcBef>
                          <a:spcPts val="0"/>
                        </a:spcBef>
                        <a:spcAft>
                          <a:spcPts val="0"/>
                        </a:spcAft>
                        <a:buClr>
                          <a:schemeClr val="dk1"/>
                        </a:buClr>
                        <a:buSzPts val="1800"/>
                        <a:buFont typeface="Calibri"/>
                        <a:buNone/>
                      </a:pPr>
                      <a:r>
                        <a:rPr lang="en-IN" sz="1800" u="none" strike="noStrike" cap="none"/>
                        <a:t>1.98232</a:t>
                      </a:r>
                      <a:endParaRPr sz="1800" u="none" strike="noStrike" cap="none"/>
                    </a:p>
                  </a:txBody>
                  <a:tcPr marL="80700" marR="80700" marT="45725" marB="45725"/>
                </a:tc>
                <a:tc>
                  <a:txBody>
                    <a:bodyPr/>
                    <a:lstStyle/>
                    <a:p>
                      <a:pPr marL="0" marR="0" lvl="0" indent="0" algn="ctr" rtl="0">
                        <a:spcBef>
                          <a:spcPts val="0"/>
                        </a:spcBef>
                        <a:spcAft>
                          <a:spcPts val="0"/>
                        </a:spcAft>
                        <a:buClr>
                          <a:schemeClr val="dk1"/>
                        </a:buClr>
                        <a:buSzPts val="1800"/>
                        <a:buFont typeface="Calibri"/>
                        <a:buNone/>
                      </a:pPr>
                      <a:r>
                        <a:rPr lang="en-IN" sz="1800" u="none" strike="noStrike" cap="none"/>
                        <a:t>200</a:t>
                      </a:r>
                      <a:endParaRPr sz="1800" u="none" strike="noStrike" cap="none"/>
                    </a:p>
                  </a:txBody>
                  <a:tcPr marL="80700" marR="80700" marT="45725" marB="45725"/>
                </a:tc>
                <a:extLst>
                  <a:ext uri="{0D108BD9-81ED-4DB2-BD59-A6C34878D82A}">
                    <a16:rowId xmlns:a16="http://schemas.microsoft.com/office/drawing/2014/main" val="10002"/>
                  </a:ext>
                </a:extLst>
              </a:tr>
              <a:tr h="572925">
                <a:tc>
                  <a:txBody>
                    <a:bodyPr/>
                    <a:lstStyle/>
                    <a:p>
                      <a:pPr marL="0" marR="0" lvl="0" indent="0" algn="ctr" rtl="0">
                        <a:spcBef>
                          <a:spcPts val="0"/>
                        </a:spcBef>
                        <a:spcAft>
                          <a:spcPts val="0"/>
                        </a:spcAft>
                        <a:buClr>
                          <a:schemeClr val="dk1"/>
                        </a:buClr>
                        <a:buSzPts val="1800"/>
                        <a:buFont typeface="Calibri"/>
                        <a:buNone/>
                      </a:pPr>
                      <a:r>
                        <a:rPr lang="en-IN" sz="1800" u="none" strike="noStrike" cap="none"/>
                        <a:t>3</a:t>
                      </a:r>
                      <a:endParaRPr sz="1800" u="none" strike="noStrike" cap="none"/>
                    </a:p>
                  </a:txBody>
                  <a:tcPr marL="80700" marR="80700" marT="45725" marB="45725"/>
                </a:tc>
                <a:tc>
                  <a:txBody>
                    <a:bodyPr/>
                    <a:lstStyle/>
                    <a:p>
                      <a:pPr marL="0" marR="0" lvl="0" indent="0" algn="ctr" rtl="0">
                        <a:spcBef>
                          <a:spcPts val="0"/>
                        </a:spcBef>
                        <a:spcAft>
                          <a:spcPts val="0"/>
                        </a:spcAft>
                        <a:buClr>
                          <a:schemeClr val="dk1"/>
                        </a:buClr>
                        <a:buSzPts val="1800"/>
                        <a:buFont typeface="Calibri"/>
                        <a:buNone/>
                      </a:pPr>
                      <a:r>
                        <a:rPr lang="en-IN" sz="1800" u="none" strike="noStrike" cap="none"/>
                        <a:t>960</a:t>
                      </a:r>
                      <a:endParaRPr sz="1800" u="none" strike="noStrike" cap="none"/>
                    </a:p>
                  </a:txBody>
                  <a:tcPr marL="80700" marR="80700" marT="45725" marB="45725"/>
                </a:tc>
                <a:tc>
                  <a:txBody>
                    <a:bodyPr/>
                    <a:lstStyle/>
                    <a:p>
                      <a:pPr marL="0" marR="0" lvl="0" indent="0" algn="ctr" rtl="0">
                        <a:spcBef>
                          <a:spcPts val="0"/>
                        </a:spcBef>
                        <a:spcAft>
                          <a:spcPts val="0"/>
                        </a:spcAft>
                        <a:buClr>
                          <a:schemeClr val="dk1"/>
                        </a:buClr>
                        <a:buSzPts val="1800"/>
                        <a:buFont typeface="Calibri"/>
                        <a:buNone/>
                      </a:pPr>
                      <a:r>
                        <a:rPr lang="en-IN" sz="1800" u="none" strike="noStrike" cap="none"/>
                        <a:t>1.98156‬</a:t>
                      </a:r>
                      <a:endParaRPr sz="1800" u="none" strike="noStrike" cap="none"/>
                    </a:p>
                  </a:txBody>
                  <a:tcPr marL="80700" marR="80700" marT="45725" marB="45725"/>
                </a:tc>
                <a:tc>
                  <a:txBody>
                    <a:bodyPr/>
                    <a:lstStyle/>
                    <a:p>
                      <a:pPr marL="0" marR="0" lvl="0" indent="0" algn="ctr" rtl="0">
                        <a:spcBef>
                          <a:spcPts val="0"/>
                        </a:spcBef>
                        <a:spcAft>
                          <a:spcPts val="0"/>
                        </a:spcAft>
                        <a:buClr>
                          <a:schemeClr val="dk1"/>
                        </a:buClr>
                        <a:buSzPts val="1800"/>
                        <a:buFont typeface="Calibri"/>
                        <a:buNone/>
                      </a:pPr>
                      <a:r>
                        <a:rPr lang="en-IN" sz="1800" u="none" strike="noStrike" cap="none"/>
                        <a:t>200</a:t>
                      </a:r>
                      <a:endParaRPr sz="1800" u="none" strike="noStrike" cap="none"/>
                    </a:p>
                  </a:txBody>
                  <a:tcPr marL="80700" marR="80700" marT="45725" marB="45725"/>
                </a:tc>
                <a:extLst>
                  <a:ext uri="{0D108BD9-81ED-4DB2-BD59-A6C34878D82A}">
                    <a16:rowId xmlns:a16="http://schemas.microsoft.com/office/drawing/2014/main" val="10003"/>
                  </a:ext>
                </a:extLst>
              </a:tr>
              <a:tr h="572925">
                <a:tc>
                  <a:txBody>
                    <a:bodyPr/>
                    <a:lstStyle/>
                    <a:p>
                      <a:pPr marL="0" marR="0" lvl="0" indent="0" algn="ctr" rtl="0">
                        <a:spcBef>
                          <a:spcPts val="0"/>
                        </a:spcBef>
                        <a:spcAft>
                          <a:spcPts val="0"/>
                        </a:spcAft>
                        <a:buClr>
                          <a:schemeClr val="dk1"/>
                        </a:buClr>
                        <a:buSzPts val="1800"/>
                        <a:buFont typeface="Calibri"/>
                        <a:buNone/>
                      </a:pPr>
                      <a:r>
                        <a:rPr lang="en-IN" sz="1800" u="none" strike="noStrike" cap="none"/>
                        <a:t>4</a:t>
                      </a:r>
                      <a:endParaRPr sz="1800" u="none" strike="noStrike" cap="none"/>
                    </a:p>
                  </a:txBody>
                  <a:tcPr marL="80700" marR="80700" marT="45725" marB="45725"/>
                </a:tc>
                <a:tc>
                  <a:txBody>
                    <a:bodyPr/>
                    <a:lstStyle/>
                    <a:p>
                      <a:pPr marL="0" marR="0" lvl="0" indent="0" algn="ctr" rtl="0">
                        <a:spcBef>
                          <a:spcPts val="0"/>
                        </a:spcBef>
                        <a:spcAft>
                          <a:spcPts val="0"/>
                        </a:spcAft>
                        <a:buClr>
                          <a:schemeClr val="dk1"/>
                        </a:buClr>
                        <a:buSzPts val="1800"/>
                        <a:buFont typeface="Calibri"/>
                        <a:buNone/>
                      </a:pPr>
                      <a:r>
                        <a:rPr lang="en-IN" sz="1800" u="none" strike="noStrike" cap="none"/>
                        <a:t>980</a:t>
                      </a:r>
                      <a:endParaRPr sz="1800" u="none" strike="noStrike" cap="none"/>
                    </a:p>
                  </a:txBody>
                  <a:tcPr marL="80700" marR="80700" marT="45725" marB="45725"/>
                </a:tc>
                <a:tc>
                  <a:txBody>
                    <a:bodyPr/>
                    <a:lstStyle/>
                    <a:p>
                      <a:pPr marL="0" marR="0" lvl="0" indent="0" algn="ctr" rtl="0">
                        <a:spcBef>
                          <a:spcPts val="0"/>
                        </a:spcBef>
                        <a:spcAft>
                          <a:spcPts val="0"/>
                        </a:spcAft>
                        <a:buClr>
                          <a:schemeClr val="dk1"/>
                        </a:buClr>
                        <a:buSzPts val="1800"/>
                        <a:buFont typeface="Calibri"/>
                        <a:buNone/>
                      </a:pPr>
                      <a:r>
                        <a:rPr lang="en-IN" sz="1800" u="none" strike="noStrike" cap="none"/>
                        <a:t>1.98078‬</a:t>
                      </a:r>
                      <a:endParaRPr sz="1800" u="none" strike="noStrike" cap="none"/>
                    </a:p>
                  </a:txBody>
                  <a:tcPr marL="80700" marR="80700" marT="45725" marB="45725"/>
                </a:tc>
                <a:tc>
                  <a:txBody>
                    <a:bodyPr/>
                    <a:lstStyle/>
                    <a:p>
                      <a:pPr marL="0" marR="0" lvl="0" indent="0" algn="ctr" rtl="0">
                        <a:spcBef>
                          <a:spcPts val="0"/>
                        </a:spcBef>
                        <a:spcAft>
                          <a:spcPts val="0"/>
                        </a:spcAft>
                        <a:buClr>
                          <a:schemeClr val="dk1"/>
                        </a:buClr>
                        <a:buSzPts val="1800"/>
                        <a:buFont typeface="Calibri"/>
                        <a:buNone/>
                      </a:pPr>
                      <a:r>
                        <a:rPr lang="en-IN" sz="1800" u="none" strike="noStrike" cap="none" dirty="0"/>
                        <a:t>200</a:t>
                      </a:r>
                      <a:endParaRPr sz="1800" u="none" strike="noStrike" cap="none" dirty="0"/>
                    </a:p>
                  </a:txBody>
                  <a:tcPr marL="80700" marR="80700" marT="45725" marB="45725"/>
                </a:tc>
                <a:extLst>
                  <a:ext uri="{0D108BD9-81ED-4DB2-BD59-A6C34878D82A}">
                    <a16:rowId xmlns:a16="http://schemas.microsoft.com/office/drawing/2014/main" val="10004"/>
                  </a:ext>
                </a:extLst>
              </a:tr>
            </a:tbl>
          </a:graphicData>
        </a:graphic>
      </p:graphicFrame>
      <p:graphicFrame>
        <p:nvGraphicFramePr>
          <p:cNvPr id="241" name="Google Shape;241;p31"/>
          <p:cNvGraphicFramePr/>
          <p:nvPr>
            <p:extLst>
              <p:ext uri="{D42A27DB-BD31-4B8C-83A1-F6EECF244321}">
                <p14:modId xmlns:p14="http://schemas.microsoft.com/office/powerpoint/2010/main" val="1476903000"/>
              </p:ext>
            </p:extLst>
          </p:nvPr>
        </p:nvGraphicFramePr>
        <p:xfrm>
          <a:off x="6211101" y="2520997"/>
          <a:ext cx="5757200" cy="3291974"/>
        </p:xfrm>
        <a:graphic>
          <a:graphicData uri="http://schemas.openxmlformats.org/drawingml/2006/table">
            <a:tbl>
              <a:tblPr firstRow="1" bandRow="1">
                <a:noFill/>
                <a:tableStyleId>{0B5C2156-5DF2-4F83-9587-98CA241242CE}</a:tableStyleId>
              </a:tblPr>
              <a:tblGrid>
                <a:gridCol w="1439300">
                  <a:extLst>
                    <a:ext uri="{9D8B030D-6E8A-4147-A177-3AD203B41FA5}">
                      <a16:colId xmlns:a16="http://schemas.microsoft.com/office/drawing/2014/main" val="20000"/>
                    </a:ext>
                  </a:extLst>
                </a:gridCol>
                <a:gridCol w="1439300">
                  <a:extLst>
                    <a:ext uri="{9D8B030D-6E8A-4147-A177-3AD203B41FA5}">
                      <a16:colId xmlns:a16="http://schemas.microsoft.com/office/drawing/2014/main" val="20001"/>
                    </a:ext>
                  </a:extLst>
                </a:gridCol>
                <a:gridCol w="1439300">
                  <a:extLst>
                    <a:ext uri="{9D8B030D-6E8A-4147-A177-3AD203B41FA5}">
                      <a16:colId xmlns:a16="http://schemas.microsoft.com/office/drawing/2014/main" val="20002"/>
                    </a:ext>
                  </a:extLst>
                </a:gridCol>
                <a:gridCol w="1439300">
                  <a:extLst>
                    <a:ext uri="{9D8B030D-6E8A-4147-A177-3AD203B41FA5}">
                      <a16:colId xmlns:a16="http://schemas.microsoft.com/office/drawing/2014/main" val="20003"/>
                    </a:ext>
                  </a:extLst>
                </a:gridCol>
              </a:tblGrid>
              <a:tr h="619750">
                <a:tc>
                  <a:txBody>
                    <a:bodyPr/>
                    <a:lstStyle/>
                    <a:p>
                      <a:pPr marL="0" marR="0" lvl="0" indent="0" algn="ctr" rtl="0">
                        <a:spcBef>
                          <a:spcPts val="0"/>
                        </a:spcBef>
                        <a:spcAft>
                          <a:spcPts val="0"/>
                        </a:spcAft>
                        <a:buClr>
                          <a:schemeClr val="dk1"/>
                        </a:buClr>
                        <a:buSzPts val="1800"/>
                        <a:buFont typeface="Calibri"/>
                        <a:buNone/>
                      </a:pPr>
                      <a:endParaRPr sz="1800" u="none" strike="noStrike" cap="none"/>
                    </a:p>
                    <a:p>
                      <a:pPr marL="0" marR="0" lvl="0" indent="0" algn="ctr" rtl="0">
                        <a:spcBef>
                          <a:spcPts val="0"/>
                        </a:spcBef>
                        <a:spcAft>
                          <a:spcPts val="0"/>
                        </a:spcAft>
                        <a:buClr>
                          <a:schemeClr val="dk1"/>
                        </a:buClr>
                        <a:buSzPts val="1800"/>
                        <a:buFont typeface="Calibri"/>
                        <a:buNone/>
                      </a:pPr>
                      <a:r>
                        <a:rPr lang="en-IN" sz="1800" u="none" strike="noStrike" cap="none"/>
                        <a:t>NODE</a:t>
                      </a:r>
                      <a:endParaRPr sz="1800" u="none" strike="noStrike" cap="none"/>
                    </a:p>
                  </a:txBody>
                  <a:tcPr marL="91450" marR="91450" marT="45725" marB="45725"/>
                </a:tc>
                <a:tc>
                  <a:txBody>
                    <a:bodyPr/>
                    <a:lstStyle/>
                    <a:p>
                      <a:pPr marL="0" marR="0" lvl="0" indent="0" algn="ctr" rtl="0">
                        <a:spcBef>
                          <a:spcPts val="0"/>
                        </a:spcBef>
                        <a:spcAft>
                          <a:spcPts val="0"/>
                        </a:spcAft>
                        <a:buClr>
                          <a:schemeClr val="dk1"/>
                        </a:buClr>
                        <a:buSzPts val="1800"/>
                        <a:buFont typeface="Calibri"/>
                        <a:buNone/>
                      </a:pPr>
                      <a:endParaRPr sz="1800" u="none" strike="noStrike" cap="none"/>
                    </a:p>
                    <a:p>
                      <a:pPr marL="0" marR="0" lvl="0" indent="0" algn="ctr" rtl="0">
                        <a:spcBef>
                          <a:spcPts val="0"/>
                        </a:spcBef>
                        <a:spcAft>
                          <a:spcPts val="0"/>
                        </a:spcAft>
                        <a:buClr>
                          <a:schemeClr val="dk1"/>
                        </a:buClr>
                        <a:buSzPts val="1800"/>
                        <a:buFont typeface="Calibri"/>
                        <a:buNone/>
                      </a:pPr>
                      <a:r>
                        <a:rPr lang="en-IN" sz="1800" u="none" strike="noStrike" cap="none"/>
                        <a:t>DISTANCE </a:t>
                      </a:r>
                      <a:endParaRPr sz="1800" u="none" strike="noStrike" cap="none"/>
                    </a:p>
                    <a:p>
                      <a:pPr marL="0" marR="0" lvl="0" indent="0" algn="ctr" rtl="0">
                        <a:spcBef>
                          <a:spcPts val="0"/>
                        </a:spcBef>
                        <a:spcAft>
                          <a:spcPts val="0"/>
                        </a:spcAft>
                        <a:buClr>
                          <a:schemeClr val="dk1"/>
                        </a:buClr>
                        <a:buSzPts val="1800"/>
                        <a:buFont typeface="Calibri"/>
                        <a:buNone/>
                      </a:pPr>
                      <a:r>
                        <a:rPr lang="en-IN" sz="1800" u="none" strike="noStrike" cap="none"/>
                        <a:t>(in m)</a:t>
                      </a:r>
                      <a:endParaRPr sz="1800" u="none" strike="noStrike" cap="none"/>
                    </a:p>
                  </a:txBody>
                  <a:tcPr marL="91450" marR="91450" marT="45725" marB="45725"/>
                </a:tc>
                <a:tc>
                  <a:txBody>
                    <a:bodyPr/>
                    <a:lstStyle/>
                    <a:p>
                      <a:pPr marL="0" marR="0" lvl="0" indent="0" algn="ctr" rtl="0">
                        <a:spcBef>
                          <a:spcPts val="0"/>
                        </a:spcBef>
                        <a:spcAft>
                          <a:spcPts val="0"/>
                        </a:spcAft>
                        <a:buClr>
                          <a:schemeClr val="dk1"/>
                        </a:buClr>
                        <a:buSzPts val="1800"/>
                        <a:buFont typeface="Calibri"/>
                        <a:buNone/>
                      </a:pPr>
                      <a:r>
                        <a:rPr lang="en-IN" sz="1800" u="none" strike="noStrike" cap="none"/>
                        <a:t>ENERGY</a:t>
                      </a:r>
                      <a:endParaRPr/>
                    </a:p>
                    <a:p>
                      <a:pPr marL="0" marR="0" lvl="0" indent="0" algn="ctr" rtl="0">
                        <a:spcBef>
                          <a:spcPts val="0"/>
                        </a:spcBef>
                        <a:spcAft>
                          <a:spcPts val="0"/>
                        </a:spcAft>
                        <a:buClr>
                          <a:schemeClr val="dk1"/>
                        </a:buClr>
                        <a:buSzPts val="1800"/>
                        <a:buFont typeface="Calibri"/>
                        <a:buNone/>
                      </a:pPr>
                      <a:r>
                        <a:rPr lang="en-IN" sz="1800" u="none" strike="noStrike" cap="none"/>
                        <a:t>REMAINING </a:t>
                      </a:r>
                      <a:endParaRPr sz="1800" u="none" strike="noStrike" cap="none"/>
                    </a:p>
                    <a:p>
                      <a:pPr marL="0" marR="0" lvl="0" indent="0" algn="ctr" rtl="0">
                        <a:spcBef>
                          <a:spcPts val="0"/>
                        </a:spcBef>
                        <a:spcAft>
                          <a:spcPts val="0"/>
                        </a:spcAft>
                        <a:buClr>
                          <a:schemeClr val="dk1"/>
                        </a:buClr>
                        <a:buSzPts val="1800"/>
                        <a:buFont typeface="Calibri"/>
                        <a:buNone/>
                      </a:pPr>
                      <a:r>
                        <a:rPr lang="en-IN" sz="1800" u="none" strike="noStrike" cap="none"/>
                        <a:t>(in joules)</a:t>
                      </a:r>
                      <a:endParaRPr sz="1800" u="none" strike="noStrike" cap="none"/>
                    </a:p>
                  </a:txBody>
                  <a:tcPr marL="91450" marR="91450" marT="45725" marB="45725"/>
                </a:tc>
                <a:tc>
                  <a:txBody>
                    <a:bodyPr/>
                    <a:lstStyle/>
                    <a:p>
                      <a:pPr marL="0" marR="0" lvl="0" indent="0" algn="ctr" rtl="0">
                        <a:spcBef>
                          <a:spcPts val="0"/>
                        </a:spcBef>
                        <a:spcAft>
                          <a:spcPts val="0"/>
                        </a:spcAft>
                        <a:buClr>
                          <a:schemeClr val="dk1"/>
                        </a:buClr>
                        <a:buSzPts val="1800"/>
                        <a:buFont typeface="Calibri"/>
                        <a:buNone/>
                      </a:pPr>
                      <a:r>
                        <a:rPr lang="en-IN" sz="1800" u="none" strike="noStrike" cap="none"/>
                        <a:t>NO OF TIMES NODE BECOMES CH</a:t>
                      </a:r>
                      <a:endParaRPr sz="1800" u="none" strike="noStrike" cap="none"/>
                    </a:p>
                  </a:txBody>
                  <a:tcPr marL="91450" marR="91450" marT="45725" marB="45725"/>
                </a:tc>
                <a:extLst>
                  <a:ext uri="{0D108BD9-81ED-4DB2-BD59-A6C34878D82A}">
                    <a16:rowId xmlns:a16="http://schemas.microsoft.com/office/drawing/2014/main" val="10000"/>
                  </a:ext>
                </a:extLst>
              </a:tr>
              <a:tr h="619750">
                <a:tc>
                  <a:txBody>
                    <a:bodyPr/>
                    <a:lstStyle/>
                    <a:p>
                      <a:pPr marL="0" marR="0" lvl="0" indent="0" algn="ctr" rtl="0">
                        <a:spcBef>
                          <a:spcPts val="0"/>
                        </a:spcBef>
                        <a:spcAft>
                          <a:spcPts val="0"/>
                        </a:spcAft>
                        <a:buClr>
                          <a:schemeClr val="dk1"/>
                        </a:buClr>
                        <a:buSzPts val="1800"/>
                        <a:buFont typeface="Calibri"/>
                        <a:buNone/>
                      </a:pPr>
                      <a:r>
                        <a:rPr lang="en-IN" sz="1800" u="none" strike="noStrike" cap="none"/>
                        <a:t>1</a:t>
                      </a:r>
                      <a:endParaRPr sz="1800" u="none" strike="noStrike" cap="none"/>
                    </a:p>
                  </a:txBody>
                  <a:tcPr marL="91450" marR="91450" marT="45725" marB="45725"/>
                </a:tc>
                <a:tc>
                  <a:txBody>
                    <a:bodyPr/>
                    <a:lstStyle/>
                    <a:p>
                      <a:pPr marL="0" marR="0" lvl="0" indent="0" algn="ctr" rtl="0">
                        <a:spcBef>
                          <a:spcPts val="0"/>
                        </a:spcBef>
                        <a:spcAft>
                          <a:spcPts val="0"/>
                        </a:spcAft>
                        <a:buClr>
                          <a:schemeClr val="dk1"/>
                        </a:buClr>
                        <a:buSzPts val="1800"/>
                        <a:buFont typeface="Calibri"/>
                        <a:buNone/>
                      </a:pPr>
                      <a:r>
                        <a:rPr lang="en-IN" sz="1800" u="none" strike="noStrike" cap="none"/>
                        <a:t>920</a:t>
                      </a:r>
                      <a:endParaRPr sz="1800" u="none" strike="noStrike" cap="none"/>
                    </a:p>
                  </a:txBody>
                  <a:tcPr marL="91450" marR="91450" marT="45725" marB="45725"/>
                </a:tc>
                <a:tc>
                  <a:txBody>
                    <a:bodyPr/>
                    <a:lstStyle/>
                    <a:p>
                      <a:pPr marL="0" marR="0" lvl="0" indent="0" algn="ctr" rtl="0">
                        <a:spcBef>
                          <a:spcPts val="0"/>
                        </a:spcBef>
                        <a:spcAft>
                          <a:spcPts val="0"/>
                        </a:spcAft>
                        <a:buClr>
                          <a:schemeClr val="dk1"/>
                        </a:buClr>
                        <a:buSzPts val="1800"/>
                        <a:buFont typeface="Calibri"/>
                        <a:buNone/>
                      </a:pPr>
                      <a:r>
                        <a:rPr lang="en-IN" sz="1800" u="none" strike="noStrike" cap="none"/>
                        <a:t>1.996528‬</a:t>
                      </a:r>
                      <a:endParaRPr sz="1800" u="none" strike="noStrike" cap="none"/>
                    </a:p>
                  </a:txBody>
                  <a:tcPr marL="91450" marR="91450" marT="45725" marB="45725"/>
                </a:tc>
                <a:tc>
                  <a:txBody>
                    <a:bodyPr/>
                    <a:lstStyle/>
                    <a:p>
                      <a:pPr marL="0" marR="0" lvl="0" indent="0" algn="ctr" rtl="0">
                        <a:spcBef>
                          <a:spcPts val="0"/>
                        </a:spcBef>
                        <a:spcAft>
                          <a:spcPts val="0"/>
                        </a:spcAft>
                        <a:buClr>
                          <a:schemeClr val="dk1"/>
                        </a:buClr>
                        <a:buSzPts val="1800"/>
                        <a:buFont typeface="Calibri"/>
                        <a:buNone/>
                      </a:pPr>
                      <a:r>
                        <a:rPr lang="en-IN" sz="1800" u="none" strike="noStrike" cap="none"/>
                        <a:t>41</a:t>
                      </a:r>
                      <a:endParaRPr sz="1800" u="none" strike="noStrike" cap="none"/>
                    </a:p>
                  </a:txBody>
                  <a:tcPr marL="91450" marR="91450" marT="45725" marB="45725"/>
                </a:tc>
                <a:extLst>
                  <a:ext uri="{0D108BD9-81ED-4DB2-BD59-A6C34878D82A}">
                    <a16:rowId xmlns:a16="http://schemas.microsoft.com/office/drawing/2014/main" val="10001"/>
                  </a:ext>
                </a:extLst>
              </a:tr>
              <a:tr h="619750">
                <a:tc>
                  <a:txBody>
                    <a:bodyPr/>
                    <a:lstStyle/>
                    <a:p>
                      <a:pPr marL="0" marR="0" lvl="0" indent="0" algn="ctr" rtl="0">
                        <a:spcBef>
                          <a:spcPts val="0"/>
                        </a:spcBef>
                        <a:spcAft>
                          <a:spcPts val="0"/>
                        </a:spcAft>
                        <a:buClr>
                          <a:schemeClr val="dk1"/>
                        </a:buClr>
                        <a:buSzPts val="1800"/>
                        <a:buFont typeface="Calibri"/>
                        <a:buNone/>
                      </a:pPr>
                      <a:r>
                        <a:rPr lang="en-IN" sz="1800" u="none" strike="noStrike" cap="none"/>
                        <a:t>2</a:t>
                      </a:r>
                      <a:endParaRPr sz="1800" u="none" strike="noStrike" cap="none"/>
                    </a:p>
                  </a:txBody>
                  <a:tcPr marL="91450" marR="91450" marT="45725" marB="45725"/>
                </a:tc>
                <a:tc>
                  <a:txBody>
                    <a:bodyPr/>
                    <a:lstStyle/>
                    <a:p>
                      <a:pPr marL="0" marR="0" lvl="0" indent="0" algn="ctr" rtl="0">
                        <a:spcBef>
                          <a:spcPts val="0"/>
                        </a:spcBef>
                        <a:spcAft>
                          <a:spcPts val="0"/>
                        </a:spcAft>
                        <a:buClr>
                          <a:schemeClr val="dk1"/>
                        </a:buClr>
                        <a:buSzPts val="1800"/>
                        <a:buFont typeface="Calibri"/>
                        <a:buNone/>
                      </a:pPr>
                      <a:r>
                        <a:rPr lang="en-IN" sz="1800" u="none" strike="noStrike" cap="none"/>
                        <a:t>940</a:t>
                      </a:r>
                      <a:endParaRPr sz="1800" u="none" strike="noStrike" cap="none"/>
                    </a:p>
                  </a:txBody>
                  <a:tcPr marL="91450" marR="91450" marT="45725" marB="45725"/>
                </a:tc>
                <a:tc>
                  <a:txBody>
                    <a:bodyPr/>
                    <a:lstStyle/>
                    <a:p>
                      <a:pPr marL="0" marR="0" lvl="0" indent="0" algn="ctr" rtl="0">
                        <a:spcBef>
                          <a:spcPts val="0"/>
                        </a:spcBef>
                        <a:spcAft>
                          <a:spcPts val="0"/>
                        </a:spcAft>
                        <a:buClr>
                          <a:schemeClr val="dk1"/>
                        </a:buClr>
                        <a:buSzPts val="1800"/>
                        <a:buFont typeface="Calibri"/>
                        <a:buNone/>
                      </a:pPr>
                      <a:r>
                        <a:rPr lang="en-IN" sz="1800" u="none" strike="noStrike" cap="none"/>
                        <a:t>1.99779‬</a:t>
                      </a:r>
                      <a:endParaRPr sz="1800" u="none" strike="noStrike" cap="none"/>
                    </a:p>
                  </a:txBody>
                  <a:tcPr marL="91450" marR="91450" marT="45725" marB="45725"/>
                </a:tc>
                <a:tc>
                  <a:txBody>
                    <a:bodyPr/>
                    <a:lstStyle/>
                    <a:p>
                      <a:pPr marL="0" marR="0" lvl="0" indent="0" algn="ctr" rtl="0">
                        <a:spcBef>
                          <a:spcPts val="0"/>
                        </a:spcBef>
                        <a:spcAft>
                          <a:spcPts val="0"/>
                        </a:spcAft>
                        <a:buClr>
                          <a:schemeClr val="dk1"/>
                        </a:buClr>
                        <a:buSzPts val="1800"/>
                        <a:buFont typeface="Calibri"/>
                        <a:buNone/>
                      </a:pPr>
                      <a:r>
                        <a:rPr lang="en-IN" sz="1800" u="none" strike="noStrike" cap="none"/>
                        <a:t>25</a:t>
                      </a:r>
                      <a:endParaRPr sz="1800" u="none" strike="noStrike" cap="none"/>
                    </a:p>
                  </a:txBody>
                  <a:tcPr marL="91450" marR="91450" marT="45725" marB="45725"/>
                </a:tc>
                <a:extLst>
                  <a:ext uri="{0D108BD9-81ED-4DB2-BD59-A6C34878D82A}">
                    <a16:rowId xmlns:a16="http://schemas.microsoft.com/office/drawing/2014/main" val="10002"/>
                  </a:ext>
                </a:extLst>
              </a:tr>
              <a:tr h="619750">
                <a:tc>
                  <a:txBody>
                    <a:bodyPr/>
                    <a:lstStyle/>
                    <a:p>
                      <a:pPr marL="0" marR="0" lvl="0" indent="0" algn="ctr" rtl="0">
                        <a:spcBef>
                          <a:spcPts val="0"/>
                        </a:spcBef>
                        <a:spcAft>
                          <a:spcPts val="0"/>
                        </a:spcAft>
                        <a:buClr>
                          <a:schemeClr val="dk1"/>
                        </a:buClr>
                        <a:buSzPts val="1800"/>
                        <a:buFont typeface="Calibri"/>
                        <a:buNone/>
                      </a:pPr>
                      <a:r>
                        <a:rPr lang="en-IN" sz="1800" u="none" strike="noStrike" cap="none"/>
                        <a:t>3</a:t>
                      </a:r>
                      <a:endParaRPr sz="1800" u="none" strike="noStrike" cap="none"/>
                    </a:p>
                  </a:txBody>
                  <a:tcPr marL="91450" marR="91450" marT="45725" marB="45725"/>
                </a:tc>
                <a:tc>
                  <a:txBody>
                    <a:bodyPr/>
                    <a:lstStyle/>
                    <a:p>
                      <a:pPr marL="0" marR="0" lvl="0" indent="0" algn="ctr" rtl="0">
                        <a:spcBef>
                          <a:spcPts val="0"/>
                        </a:spcBef>
                        <a:spcAft>
                          <a:spcPts val="0"/>
                        </a:spcAft>
                        <a:buClr>
                          <a:schemeClr val="dk1"/>
                        </a:buClr>
                        <a:buSzPts val="1800"/>
                        <a:buFont typeface="Calibri"/>
                        <a:buNone/>
                      </a:pPr>
                      <a:r>
                        <a:rPr lang="en-IN" sz="1800" u="none" strike="noStrike" cap="none"/>
                        <a:t>960</a:t>
                      </a:r>
                      <a:endParaRPr sz="1800" u="none" strike="noStrike" cap="none"/>
                    </a:p>
                  </a:txBody>
                  <a:tcPr marL="91450" marR="91450" marT="45725" marB="45725"/>
                </a:tc>
                <a:tc>
                  <a:txBody>
                    <a:bodyPr/>
                    <a:lstStyle/>
                    <a:p>
                      <a:pPr marL="0" marR="0" lvl="0" indent="0" algn="ctr" rtl="0">
                        <a:spcBef>
                          <a:spcPts val="0"/>
                        </a:spcBef>
                        <a:spcAft>
                          <a:spcPts val="0"/>
                        </a:spcAft>
                        <a:buClr>
                          <a:schemeClr val="dk1"/>
                        </a:buClr>
                        <a:buSzPts val="1800"/>
                        <a:buFont typeface="Calibri"/>
                        <a:buNone/>
                      </a:pPr>
                      <a:r>
                        <a:rPr lang="en-IN" sz="1800" u="none" strike="noStrike" cap="none"/>
                        <a:t>1.9961217‬</a:t>
                      </a:r>
                      <a:endParaRPr sz="1800" u="none" strike="noStrike" cap="none"/>
                    </a:p>
                  </a:txBody>
                  <a:tcPr marL="91450" marR="91450" marT="45725" marB="45725"/>
                </a:tc>
                <a:tc>
                  <a:txBody>
                    <a:bodyPr/>
                    <a:lstStyle/>
                    <a:p>
                      <a:pPr marL="0" marR="0" lvl="0" indent="0" algn="ctr" rtl="0">
                        <a:spcBef>
                          <a:spcPts val="0"/>
                        </a:spcBef>
                        <a:spcAft>
                          <a:spcPts val="0"/>
                        </a:spcAft>
                        <a:buClr>
                          <a:schemeClr val="dk1"/>
                        </a:buClr>
                        <a:buSzPts val="1800"/>
                        <a:buFont typeface="Calibri"/>
                        <a:buNone/>
                      </a:pPr>
                      <a:r>
                        <a:rPr lang="en-IN" sz="1800" u="none" strike="noStrike" cap="none"/>
                        <a:t>42</a:t>
                      </a:r>
                      <a:endParaRPr sz="1800" u="none" strike="noStrike" cap="none"/>
                    </a:p>
                  </a:txBody>
                  <a:tcPr marL="91450" marR="91450" marT="45725" marB="45725"/>
                </a:tc>
                <a:extLst>
                  <a:ext uri="{0D108BD9-81ED-4DB2-BD59-A6C34878D82A}">
                    <a16:rowId xmlns:a16="http://schemas.microsoft.com/office/drawing/2014/main" val="10003"/>
                  </a:ext>
                </a:extLst>
              </a:tr>
              <a:tr h="518314">
                <a:tc>
                  <a:txBody>
                    <a:bodyPr/>
                    <a:lstStyle/>
                    <a:p>
                      <a:pPr marL="0" marR="0" lvl="0" indent="0" algn="ctr" rtl="0">
                        <a:spcBef>
                          <a:spcPts val="0"/>
                        </a:spcBef>
                        <a:spcAft>
                          <a:spcPts val="0"/>
                        </a:spcAft>
                        <a:buClr>
                          <a:schemeClr val="dk1"/>
                        </a:buClr>
                        <a:buSzPts val="1800"/>
                        <a:buFont typeface="Calibri"/>
                        <a:buNone/>
                      </a:pPr>
                      <a:r>
                        <a:rPr lang="en-IN" sz="1800" u="none" strike="noStrike" cap="none"/>
                        <a:t>4</a:t>
                      </a:r>
                      <a:endParaRPr sz="1800" u="none" strike="noStrike" cap="none"/>
                    </a:p>
                  </a:txBody>
                  <a:tcPr marL="91450" marR="91450" marT="45725" marB="45725"/>
                </a:tc>
                <a:tc>
                  <a:txBody>
                    <a:bodyPr/>
                    <a:lstStyle/>
                    <a:p>
                      <a:pPr marL="0" marR="0" lvl="0" indent="0" algn="ctr" rtl="0">
                        <a:spcBef>
                          <a:spcPts val="0"/>
                        </a:spcBef>
                        <a:spcAft>
                          <a:spcPts val="0"/>
                        </a:spcAft>
                        <a:buClr>
                          <a:schemeClr val="dk1"/>
                        </a:buClr>
                        <a:buSzPts val="1800"/>
                        <a:buFont typeface="Calibri"/>
                        <a:buNone/>
                      </a:pPr>
                      <a:r>
                        <a:rPr lang="en-IN" sz="1800" u="none" strike="noStrike" cap="none"/>
                        <a:t>980</a:t>
                      </a:r>
                      <a:endParaRPr sz="1800" u="none" strike="noStrike" cap="none"/>
                    </a:p>
                  </a:txBody>
                  <a:tcPr marL="91450" marR="91450" marT="45725" marB="45725"/>
                </a:tc>
                <a:tc>
                  <a:txBody>
                    <a:bodyPr/>
                    <a:lstStyle/>
                    <a:p>
                      <a:pPr marL="0" marR="0" lvl="0" indent="0" algn="ctr" rtl="0">
                        <a:spcBef>
                          <a:spcPts val="0"/>
                        </a:spcBef>
                        <a:spcAft>
                          <a:spcPts val="0"/>
                        </a:spcAft>
                        <a:buClr>
                          <a:schemeClr val="dk1"/>
                        </a:buClr>
                        <a:buSzPts val="1800"/>
                        <a:buFont typeface="Calibri"/>
                        <a:buNone/>
                      </a:pPr>
                      <a:r>
                        <a:rPr lang="en-IN" sz="1800" u="none" strike="noStrike" cap="none"/>
                        <a:t>1.99337‬</a:t>
                      </a:r>
                      <a:endParaRPr sz="1800" u="none" strike="noStrike" cap="none"/>
                    </a:p>
                  </a:txBody>
                  <a:tcPr marL="91450" marR="91450" marT="45725" marB="45725"/>
                </a:tc>
                <a:tc>
                  <a:txBody>
                    <a:bodyPr/>
                    <a:lstStyle/>
                    <a:p>
                      <a:pPr marL="0" marR="0" lvl="0" indent="0" algn="ctr" rtl="0">
                        <a:spcBef>
                          <a:spcPts val="0"/>
                        </a:spcBef>
                        <a:spcAft>
                          <a:spcPts val="0"/>
                        </a:spcAft>
                        <a:buClr>
                          <a:schemeClr val="dk1"/>
                        </a:buClr>
                        <a:buSzPts val="1800"/>
                        <a:buFont typeface="Calibri"/>
                        <a:buNone/>
                      </a:pPr>
                      <a:r>
                        <a:rPr lang="en-IN" sz="1800" u="none" strike="noStrike" cap="none" dirty="0"/>
                        <a:t>69</a:t>
                      </a:r>
                      <a:endParaRPr sz="1800" u="none" strike="noStrike" cap="none" dirty="0"/>
                    </a:p>
                  </a:txBody>
                  <a:tcPr marL="91450" marR="91450" marT="45725" marB="45725"/>
                </a:tc>
                <a:extLst>
                  <a:ext uri="{0D108BD9-81ED-4DB2-BD59-A6C34878D82A}">
                    <a16:rowId xmlns:a16="http://schemas.microsoft.com/office/drawing/2014/main" val="10004"/>
                  </a:ext>
                </a:extLst>
              </a:tr>
            </a:tbl>
          </a:graphicData>
        </a:graphic>
      </p:graphicFrame>
      <p:sp>
        <p:nvSpPr>
          <p:cNvPr id="242" name="Google Shape;242;p31"/>
          <p:cNvSpPr txBox="1"/>
          <p:nvPr/>
        </p:nvSpPr>
        <p:spPr>
          <a:xfrm>
            <a:off x="6211101" y="2151665"/>
            <a:ext cx="280918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dirty="0">
                <a:solidFill>
                  <a:schemeClr val="dk1"/>
                </a:solidFill>
                <a:latin typeface="Calibri"/>
                <a:ea typeface="Calibri"/>
                <a:cs typeface="Calibri"/>
                <a:sym typeface="Calibri"/>
              </a:rPr>
              <a:t>LEACH ALGORITHM</a:t>
            </a:r>
            <a:endParaRPr dirty="0"/>
          </a:p>
        </p:txBody>
      </p:sp>
      <p:sp>
        <p:nvSpPr>
          <p:cNvPr id="243" name="Google Shape;243;p31"/>
          <p:cNvSpPr txBox="1"/>
          <p:nvPr/>
        </p:nvSpPr>
        <p:spPr>
          <a:xfrm>
            <a:off x="269306" y="2133003"/>
            <a:ext cx="280918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dirty="0">
                <a:solidFill>
                  <a:schemeClr val="dk1"/>
                </a:solidFill>
                <a:latin typeface="Calibri"/>
                <a:ea typeface="Calibri"/>
                <a:cs typeface="Calibri"/>
                <a:sym typeface="Calibri"/>
              </a:rPr>
              <a:t>DIRECT COMMUNICATION</a:t>
            </a:r>
            <a:endParaRPr dirty="0"/>
          </a:p>
        </p:txBody>
      </p:sp>
      <p:sp>
        <p:nvSpPr>
          <p:cNvPr id="2" name="Slide Number Placeholder 1">
            <a:extLst>
              <a:ext uri="{FF2B5EF4-FFF2-40B4-BE49-F238E27FC236}">
                <a16:creationId xmlns:a16="http://schemas.microsoft.com/office/drawing/2014/main" id="{F3BAF774-8CE8-4DC8-AE68-38E0EA34CA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20</a:t>
            </a:fld>
            <a:endParaRPr lang="en-IN"/>
          </a:p>
        </p:txBody>
      </p:sp>
      <p:pic>
        <p:nvPicPr>
          <p:cNvPr id="3" name="Google Shape;316;p41">
            <a:extLst>
              <a:ext uri="{FF2B5EF4-FFF2-40B4-BE49-F238E27FC236}">
                <a16:creationId xmlns:a16="http://schemas.microsoft.com/office/drawing/2014/main" id="{3986029B-7887-46E9-8B9D-76E5693BFB8D}"/>
              </a:ext>
            </a:extLst>
          </p:cNvPr>
          <p:cNvPicPr preferRelativeResize="0"/>
          <p:nvPr/>
        </p:nvPicPr>
        <p:blipFill rotWithShape="1">
          <a:blip r:embed="rId3">
            <a:alphaModFix/>
          </a:blip>
          <a:srcRect/>
          <a:stretch/>
        </p:blipFill>
        <p:spPr>
          <a:xfrm>
            <a:off x="10905455" y="0"/>
            <a:ext cx="1286545" cy="1091454"/>
          </a:xfrm>
          <a:prstGeom prst="rect">
            <a:avLst/>
          </a:prstGeom>
          <a:noFill/>
          <a:ln>
            <a:noFill/>
          </a:ln>
        </p:spPr>
      </p:pic>
      <p:sp>
        <p:nvSpPr>
          <p:cNvPr id="4" name="Google Shape;359;p46">
            <a:extLst>
              <a:ext uri="{FF2B5EF4-FFF2-40B4-BE49-F238E27FC236}">
                <a16:creationId xmlns:a16="http://schemas.microsoft.com/office/drawing/2014/main" id="{79196501-B9DD-4CDE-B19B-3F012676D64C}"/>
              </a:ext>
            </a:extLst>
          </p:cNvPr>
          <p:cNvSpPr/>
          <p:nvPr/>
        </p:nvSpPr>
        <p:spPr>
          <a:xfrm>
            <a:off x="30494" y="5869101"/>
            <a:ext cx="6096000"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1800" dirty="0">
                <a:solidFill>
                  <a:schemeClr val="dk1"/>
                </a:solidFill>
                <a:latin typeface="Times New Roman"/>
                <a:ea typeface="Times New Roman"/>
                <a:cs typeface="Times New Roman"/>
                <a:sym typeface="Times New Roman"/>
              </a:rPr>
              <a:t>Tabulated output of energy left and number of times a node is made cluster head</a:t>
            </a:r>
            <a:endParaRPr sz="1800" dirty="0">
              <a:solidFill>
                <a:schemeClr val="dk1"/>
              </a:solidFill>
              <a:latin typeface="Times New Roman"/>
              <a:ea typeface="Times New Roman"/>
              <a:cs typeface="Times New Roman"/>
              <a:sym typeface="Times New Roman"/>
            </a:endParaRPr>
          </a:p>
        </p:txBody>
      </p:sp>
      <p:sp>
        <p:nvSpPr>
          <p:cNvPr id="5" name="Google Shape;359;p46">
            <a:extLst>
              <a:ext uri="{FF2B5EF4-FFF2-40B4-BE49-F238E27FC236}">
                <a16:creationId xmlns:a16="http://schemas.microsoft.com/office/drawing/2014/main" id="{EC3CD167-EC2A-409E-81F1-BC71D3E8CE50}"/>
              </a:ext>
            </a:extLst>
          </p:cNvPr>
          <p:cNvSpPr/>
          <p:nvPr/>
        </p:nvSpPr>
        <p:spPr>
          <a:xfrm>
            <a:off x="6126494" y="5841566"/>
            <a:ext cx="6096000"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1800" dirty="0">
                <a:solidFill>
                  <a:schemeClr val="dk1"/>
                </a:solidFill>
                <a:latin typeface="Times New Roman"/>
                <a:ea typeface="Times New Roman"/>
                <a:cs typeface="Times New Roman"/>
                <a:sym typeface="Times New Roman"/>
              </a:rPr>
              <a:t>Tabulated output of energy left and number of times a node is made cluster head</a:t>
            </a:r>
            <a:endParaRPr sz="1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2"/>
          <p:cNvSpPr txBox="1">
            <a:spLocks noGrp="1"/>
          </p:cNvSpPr>
          <p:nvPr>
            <p:ph type="title"/>
          </p:nvPr>
        </p:nvSpPr>
        <p:spPr>
          <a:xfrm>
            <a:off x="838200" y="365125"/>
            <a:ext cx="10515600" cy="5084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dirty="0"/>
              <a:t>                      </a:t>
            </a:r>
            <a:r>
              <a:rPr lang="en-IN" sz="5700" dirty="0"/>
              <a:t>DYNAMIC NODES</a:t>
            </a:r>
            <a:endParaRPr sz="5700" dirty="0"/>
          </a:p>
          <a:p>
            <a:pPr marL="0" lvl="0" indent="0" algn="l" rtl="0">
              <a:lnSpc>
                <a:spcPct val="90000"/>
              </a:lnSpc>
              <a:spcBef>
                <a:spcPts val="0"/>
              </a:spcBef>
              <a:spcAft>
                <a:spcPts val="0"/>
              </a:spcAft>
              <a:buClr>
                <a:schemeClr val="dk1"/>
              </a:buClr>
              <a:buSzPts val="2500"/>
              <a:buFont typeface="Calibri"/>
              <a:buNone/>
            </a:pPr>
            <a:endParaRPr sz="2500" dirty="0"/>
          </a:p>
          <a:p>
            <a:pPr marL="3952549" lvl="0" indent="-457200" algn="l" rtl="0">
              <a:lnSpc>
                <a:spcPct val="90000"/>
              </a:lnSpc>
              <a:spcBef>
                <a:spcPts val="0"/>
              </a:spcBef>
              <a:spcAft>
                <a:spcPts val="0"/>
              </a:spcAft>
              <a:buClr>
                <a:schemeClr val="dk1"/>
              </a:buClr>
              <a:buSzPts val="2300"/>
              <a:buFont typeface="+mj-lt"/>
              <a:buAutoNum type="alphaLcParenR"/>
            </a:pPr>
            <a:r>
              <a:rPr lang="en-IN" sz="2300" dirty="0"/>
              <a:t>DISTANCE BASED ALGORITHM</a:t>
            </a:r>
            <a:endParaRPr sz="2300" dirty="0"/>
          </a:p>
          <a:p>
            <a:pPr marL="3952549" lvl="0" indent="-457200" algn="l" rtl="0">
              <a:lnSpc>
                <a:spcPct val="90000"/>
              </a:lnSpc>
              <a:spcBef>
                <a:spcPts val="0"/>
              </a:spcBef>
              <a:spcAft>
                <a:spcPts val="0"/>
              </a:spcAft>
              <a:buClr>
                <a:schemeClr val="dk1"/>
              </a:buClr>
              <a:buSzPts val="2300"/>
              <a:buFont typeface="+mj-lt"/>
              <a:buAutoNum type="alphaLcParenR"/>
            </a:pPr>
            <a:r>
              <a:rPr lang="en-IN" sz="2300" dirty="0"/>
              <a:t>DISTANCE AND ENERGY BASED ALGORITHM</a:t>
            </a:r>
            <a:endParaRPr sz="2300" dirty="0"/>
          </a:p>
        </p:txBody>
      </p:sp>
      <p:sp>
        <p:nvSpPr>
          <p:cNvPr id="2" name="Slide Number Placeholder 1">
            <a:extLst>
              <a:ext uri="{FF2B5EF4-FFF2-40B4-BE49-F238E27FC236}">
                <a16:creationId xmlns:a16="http://schemas.microsoft.com/office/drawing/2014/main" id="{6C163811-2682-45FF-9F96-02DD629208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21</a:t>
            </a:fld>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Times New Roman"/>
              <a:buNone/>
            </a:pPr>
            <a:r>
              <a:rPr lang="en-IN" sz="3200" b="1">
                <a:latin typeface="Times New Roman"/>
                <a:ea typeface="Times New Roman"/>
                <a:cs typeface="Times New Roman"/>
                <a:sym typeface="Times New Roman"/>
              </a:rPr>
              <a:t>RANDOM WALK PATTERNS</a:t>
            </a:r>
            <a:endParaRPr b="1"/>
          </a:p>
        </p:txBody>
      </p:sp>
      <p:sp>
        <p:nvSpPr>
          <p:cNvPr id="254" name="Google Shape;254;p33"/>
          <p:cNvSpPr txBox="1">
            <a:spLocks noGrp="1"/>
          </p:cNvSpPr>
          <p:nvPr>
            <p:ph type="body" idx="1"/>
          </p:nvPr>
        </p:nvSpPr>
        <p:spPr>
          <a:xfrm>
            <a:off x="838200" y="1825625"/>
            <a:ext cx="9458739" cy="354150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000"/>
              <a:buChar char="•"/>
            </a:pPr>
            <a:r>
              <a:rPr lang="en-IN" sz="2000">
                <a:latin typeface="Times New Roman"/>
                <a:ea typeface="Times New Roman"/>
                <a:cs typeface="Times New Roman"/>
                <a:sym typeface="Times New Roman"/>
              </a:rPr>
              <a:t>A random walk is a mathematical object that describes a path that consists of a succession of random steps on some mathematical space such as the integers.</a:t>
            </a:r>
            <a:endParaRPr/>
          </a:p>
          <a:p>
            <a:pPr marL="0" lvl="0" indent="0" algn="l" rtl="0">
              <a:lnSpc>
                <a:spcPct val="90000"/>
              </a:lnSpc>
              <a:spcBef>
                <a:spcPts val="1000"/>
              </a:spcBef>
              <a:spcAft>
                <a:spcPts val="0"/>
              </a:spcAft>
              <a:buClr>
                <a:schemeClr val="dk1"/>
              </a:buClr>
              <a:buSzPts val="2000"/>
              <a:buNone/>
            </a:pPr>
            <a:r>
              <a:rPr lang="en-IN" sz="2000">
                <a:latin typeface="Times New Roman"/>
                <a:ea typeface="Times New Roman"/>
                <a:cs typeface="Times New Roman"/>
                <a:sym typeface="Times New Roman"/>
              </a:rPr>
              <a:t> </a:t>
            </a:r>
            <a:endParaRPr/>
          </a:p>
          <a:p>
            <a:pPr marL="228600" lvl="0" indent="-228600" algn="l" rtl="0">
              <a:lnSpc>
                <a:spcPct val="90000"/>
              </a:lnSpc>
              <a:spcBef>
                <a:spcPts val="1000"/>
              </a:spcBef>
              <a:spcAft>
                <a:spcPts val="0"/>
              </a:spcAft>
              <a:buClr>
                <a:schemeClr val="dk1"/>
              </a:buClr>
              <a:buSzPts val="2000"/>
              <a:buChar char="•"/>
            </a:pPr>
            <a:r>
              <a:rPr lang="en-IN" sz="2000">
                <a:latin typeface="Times New Roman"/>
                <a:ea typeface="Times New Roman"/>
                <a:cs typeface="Times New Roman"/>
                <a:sym typeface="Times New Roman"/>
              </a:rPr>
              <a:t>Examples include the path traced by a molecule as it travels in a liquid or a gas, the search path of a foraging animal.</a:t>
            </a:r>
            <a:endParaRPr sz="2000">
              <a:latin typeface="Times New Roman"/>
              <a:ea typeface="Times New Roman"/>
              <a:cs typeface="Times New Roman"/>
              <a:sym typeface="Times New Roman"/>
            </a:endParaRPr>
          </a:p>
          <a:p>
            <a:pPr marL="228600" lvl="0" indent="0" algn="l" rtl="0">
              <a:lnSpc>
                <a:spcPct val="90000"/>
              </a:lnSpc>
              <a:spcBef>
                <a:spcPts val="1000"/>
              </a:spcBef>
              <a:spcAft>
                <a:spcPts val="0"/>
              </a:spcAft>
              <a:buNone/>
            </a:pPr>
            <a:endParaRPr sz="20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000"/>
              <a:buChar char="•"/>
            </a:pPr>
            <a:r>
              <a:rPr lang="en-IN" sz="2000">
                <a:latin typeface="Times New Roman"/>
                <a:ea typeface="Times New Roman"/>
                <a:cs typeface="Times New Roman"/>
                <a:sym typeface="Times New Roman"/>
              </a:rPr>
              <a:t>The price of a fluctuating stock and the financial status of a gambler: all can be approximated by random walk models</a:t>
            </a:r>
            <a:endParaRPr/>
          </a:p>
          <a:p>
            <a:pPr marL="0" lvl="0" indent="0" algn="l" rtl="0">
              <a:lnSpc>
                <a:spcPct val="90000"/>
              </a:lnSpc>
              <a:spcBef>
                <a:spcPts val="1000"/>
              </a:spcBef>
              <a:spcAft>
                <a:spcPts val="0"/>
              </a:spcAft>
              <a:buClr>
                <a:schemeClr val="dk1"/>
              </a:buClr>
              <a:buSzPts val="2000"/>
              <a:buNone/>
            </a:pPr>
            <a:endParaRPr sz="20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000"/>
              <a:buChar char="•"/>
            </a:pPr>
            <a:r>
              <a:rPr lang="en-IN" sz="2000">
                <a:latin typeface="Times New Roman"/>
                <a:ea typeface="Times New Roman"/>
                <a:cs typeface="Times New Roman"/>
                <a:sym typeface="Times New Roman"/>
              </a:rPr>
              <a:t>Some types of random walk include Brownian motion, diffusion, Levy flights etcetera.</a:t>
            </a:r>
            <a:endParaRPr/>
          </a:p>
        </p:txBody>
      </p:sp>
      <p:pic>
        <p:nvPicPr>
          <p:cNvPr id="255" name="Google Shape;255;p33"/>
          <p:cNvPicPr preferRelativeResize="0"/>
          <p:nvPr/>
        </p:nvPicPr>
        <p:blipFill rotWithShape="1">
          <a:blip r:embed="rId3">
            <a:alphaModFix/>
          </a:blip>
          <a:srcRect/>
          <a:stretch/>
        </p:blipFill>
        <p:spPr>
          <a:xfrm>
            <a:off x="9830873" y="141668"/>
            <a:ext cx="2266680" cy="1416675"/>
          </a:xfrm>
          <a:prstGeom prst="rect">
            <a:avLst/>
          </a:prstGeom>
          <a:noFill/>
          <a:ln>
            <a:noFill/>
          </a:ln>
        </p:spPr>
      </p:pic>
      <p:sp>
        <p:nvSpPr>
          <p:cNvPr id="3" name="Slide Number Placeholder 2">
            <a:extLst>
              <a:ext uri="{FF2B5EF4-FFF2-40B4-BE49-F238E27FC236}">
                <a16:creationId xmlns:a16="http://schemas.microsoft.com/office/drawing/2014/main" id="{4C4DA511-5A3B-496D-BC25-8B904F6B5F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22</a:t>
            </a:fld>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Times New Roman"/>
              <a:buNone/>
            </a:pPr>
            <a:r>
              <a:rPr lang="en-IN" sz="3200" b="1">
                <a:latin typeface="Times New Roman"/>
                <a:ea typeface="Times New Roman"/>
                <a:cs typeface="Times New Roman"/>
                <a:sym typeface="Times New Roman"/>
              </a:rPr>
              <a:t>LEVY WALK AROUND MODEL</a:t>
            </a:r>
            <a:endParaRPr b="1"/>
          </a:p>
        </p:txBody>
      </p:sp>
      <p:sp>
        <p:nvSpPr>
          <p:cNvPr id="261" name="Google Shape;261;p34"/>
          <p:cNvSpPr txBox="1">
            <a:spLocks noGrp="1"/>
          </p:cNvSpPr>
          <p:nvPr>
            <p:ph type="body" idx="1"/>
          </p:nvPr>
        </p:nvSpPr>
        <p:spPr>
          <a:xfrm>
            <a:off x="838200" y="1825625"/>
            <a:ext cx="10515600" cy="551771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000"/>
              <a:buChar char="•"/>
            </a:pPr>
            <a:r>
              <a:rPr lang="en-IN" sz="2000" dirty="0">
                <a:latin typeface="Times New Roman"/>
                <a:ea typeface="Times New Roman"/>
                <a:cs typeface="Times New Roman"/>
                <a:sym typeface="Times New Roman"/>
              </a:rPr>
              <a:t>This project makes use of Levy walk-around model to incorporate mobility of the nodes. Naturally, animals make moves in search of food in random directions and distances. </a:t>
            </a:r>
            <a:endParaRPr sz="2000" dirty="0">
              <a:latin typeface="Times New Roman"/>
              <a:ea typeface="Times New Roman"/>
              <a:cs typeface="Times New Roman"/>
              <a:sym typeface="Times New Roman"/>
            </a:endParaRPr>
          </a:p>
          <a:p>
            <a:pPr marL="228600" lvl="0" indent="0" algn="l" rtl="0">
              <a:lnSpc>
                <a:spcPct val="90000"/>
              </a:lnSpc>
              <a:spcBef>
                <a:spcPts val="0"/>
              </a:spcBef>
              <a:spcAft>
                <a:spcPts val="0"/>
              </a:spcAft>
              <a:buNone/>
            </a:pPr>
            <a:endParaRPr sz="2000" dirty="0">
              <a:latin typeface="Times New Roman"/>
              <a:ea typeface="Times New Roman"/>
              <a:cs typeface="Times New Roman"/>
              <a:sym typeface="Times New Roman"/>
            </a:endParaRPr>
          </a:p>
          <a:p>
            <a:pPr marL="228600" lvl="0" indent="-228600" algn="l" rtl="0">
              <a:lnSpc>
                <a:spcPct val="90000"/>
              </a:lnSpc>
              <a:spcBef>
                <a:spcPts val="0"/>
              </a:spcBef>
              <a:spcAft>
                <a:spcPts val="0"/>
              </a:spcAft>
              <a:buClr>
                <a:schemeClr val="dk1"/>
              </a:buClr>
              <a:buSzPts val="2000"/>
              <a:buChar char="•"/>
            </a:pPr>
            <a:r>
              <a:rPr lang="en-IN" sz="2000" dirty="0">
                <a:latin typeface="Times New Roman"/>
                <a:ea typeface="Times New Roman"/>
                <a:cs typeface="Times New Roman"/>
                <a:sym typeface="Times New Roman"/>
              </a:rPr>
              <a:t>Levy walk is a type of random walk in which each move has a random direction and length and not depending on the previous move.</a:t>
            </a:r>
            <a:endParaRPr sz="2000" dirty="0">
              <a:latin typeface="Times New Roman"/>
              <a:ea typeface="Times New Roman"/>
              <a:cs typeface="Times New Roman"/>
              <a:sym typeface="Times New Roman"/>
            </a:endParaRPr>
          </a:p>
          <a:p>
            <a:pPr marL="228600" lvl="0" indent="0" algn="l" rtl="0">
              <a:lnSpc>
                <a:spcPct val="90000"/>
              </a:lnSpc>
              <a:spcBef>
                <a:spcPts val="0"/>
              </a:spcBef>
              <a:spcAft>
                <a:spcPts val="0"/>
              </a:spcAft>
              <a:buNone/>
            </a:pPr>
            <a:endParaRPr sz="2000" dirty="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000"/>
              <a:buChar char="•"/>
            </a:pPr>
            <a:r>
              <a:rPr lang="en-IN" sz="2000" dirty="0">
                <a:latin typeface="Times New Roman"/>
                <a:ea typeface="Times New Roman"/>
                <a:cs typeface="Times New Roman"/>
                <a:sym typeface="Times New Roman"/>
              </a:rPr>
              <a:t>It has been demonstrated that people wandering around university campuses, Disney world and urban environment have a pattern very similar to Levy walk .</a:t>
            </a:r>
            <a:endParaRPr sz="2000" dirty="0">
              <a:latin typeface="Times New Roman"/>
              <a:ea typeface="Times New Roman"/>
              <a:cs typeface="Times New Roman"/>
              <a:sym typeface="Times New Roman"/>
            </a:endParaRPr>
          </a:p>
          <a:p>
            <a:pPr marL="228600" lvl="0" indent="0" algn="l" rtl="0">
              <a:lnSpc>
                <a:spcPct val="90000"/>
              </a:lnSpc>
              <a:spcBef>
                <a:spcPts val="1000"/>
              </a:spcBef>
              <a:spcAft>
                <a:spcPts val="0"/>
              </a:spcAft>
              <a:buNone/>
            </a:pPr>
            <a:endParaRPr sz="2000" dirty="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000"/>
              <a:buChar char="•"/>
            </a:pPr>
            <a:r>
              <a:rPr lang="en-IN" sz="2000" dirty="0">
                <a:latin typeface="Times New Roman"/>
                <a:ea typeface="Times New Roman"/>
                <a:cs typeface="Times New Roman"/>
                <a:sym typeface="Times New Roman"/>
              </a:rPr>
              <a:t> Levy walk is incorporated into the mobility of the nodes for accuracy and more realistic network simulation. </a:t>
            </a:r>
            <a:endParaRPr sz="2000" dirty="0">
              <a:latin typeface="Times New Roman"/>
              <a:ea typeface="Times New Roman"/>
              <a:cs typeface="Times New Roman"/>
              <a:sym typeface="Times New Roman"/>
            </a:endParaRPr>
          </a:p>
          <a:p>
            <a:pPr marL="228600" lvl="0" indent="0" algn="l" rtl="0">
              <a:lnSpc>
                <a:spcPct val="90000"/>
              </a:lnSpc>
              <a:spcBef>
                <a:spcPts val="1000"/>
              </a:spcBef>
              <a:spcAft>
                <a:spcPts val="0"/>
              </a:spcAft>
              <a:buNone/>
            </a:pPr>
            <a:endParaRPr sz="2000" dirty="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000"/>
              <a:buChar char="•"/>
            </a:pPr>
            <a:r>
              <a:rPr lang="en-IN" sz="2000" dirty="0">
                <a:latin typeface="Times New Roman"/>
                <a:ea typeface="Times New Roman"/>
                <a:cs typeface="Times New Roman"/>
                <a:sym typeface="Times New Roman"/>
              </a:rPr>
              <a:t> Animals and sharks also follow levy walk around matter when roaming in their natural habitat</a:t>
            </a:r>
            <a:endParaRPr dirty="0"/>
          </a:p>
        </p:txBody>
      </p:sp>
      <p:pic>
        <p:nvPicPr>
          <p:cNvPr id="262" name="Google Shape;262;p34"/>
          <p:cNvPicPr preferRelativeResize="0"/>
          <p:nvPr/>
        </p:nvPicPr>
        <p:blipFill rotWithShape="1">
          <a:blip r:embed="rId3">
            <a:alphaModFix/>
          </a:blip>
          <a:srcRect/>
          <a:stretch/>
        </p:blipFill>
        <p:spPr>
          <a:xfrm>
            <a:off x="9830873" y="141668"/>
            <a:ext cx="2266680" cy="1416675"/>
          </a:xfrm>
          <a:prstGeom prst="rect">
            <a:avLst/>
          </a:prstGeom>
          <a:noFill/>
          <a:ln>
            <a:noFill/>
          </a:ln>
        </p:spPr>
      </p:pic>
      <p:sp>
        <p:nvSpPr>
          <p:cNvPr id="3" name="Slide Number Placeholder 2">
            <a:extLst>
              <a:ext uri="{FF2B5EF4-FFF2-40B4-BE49-F238E27FC236}">
                <a16:creationId xmlns:a16="http://schemas.microsoft.com/office/drawing/2014/main" id="{54BCB143-B941-4BE2-A80A-235F30760B5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23</a:t>
            </a:fld>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Times New Roman"/>
              <a:buNone/>
            </a:pPr>
            <a:r>
              <a:rPr lang="en-IN" sz="3200" b="1">
                <a:latin typeface="Times New Roman"/>
                <a:ea typeface="Times New Roman"/>
                <a:cs typeface="Times New Roman"/>
                <a:sym typeface="Times New Roman"/>
              </a:rPr>
              <a:t>LEVY WALK  AROUND MODEL	</a:t>
            </a:r>
            <a:endParaRPr b="1"/>
          </a:p>
        </p:txBody>
      </p:sp>
      <p:sp>
        <p:nvSpPr>
          <p:cNvPr id="268" name="Google Shape;268;p35"/>
          <p:cNvSpPr txBox="1">
            <a:spLocks noGrp="1"/>
          </p:cNvSpPr>
          <p:nvPr>
            <p:ph type="body" idx="1"/>
          </p:nvPr>
        </p:nvSpPr>
        <p:spPr>
          <a:xfrm>
            <a:off x="838200" y="1825625"/>
            <a:ext cx="10515600" cy="4826966"/>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000"/>
              <a:buChar char="•"/>
            </a:pPr>
            <a:r>
              <a:rPr lang="en-IN" sz="2000" dirty="0">
                <a:latin typeface="Times New Roman"/>
                <a:ea typeface="Times New Roman"/>
                <a:cs typeface="Times New Roman"/>
                <a:sym typeface="Times New Roman"/>
              </a:rPr>
              <a:t>A levy walk is a random walk in which the step-lengths have a probability distribution.</a:t>
            </a:r>
            <a:endParaRPr sz="2000" dirty="0">
              <a:latin typeface="Times New Roman"/>
              <a:ea typeface="Times New Roman"/>
              <a:cs typeface="Times New Roman"/>
              <a:sym typeface="Times New Roman"/>
            </a:endParaRPr>
          </a:p>
          <a:p>
            <a:pPr marL="228600" lvl="0" indent="0" algn="l" rtl="0">
              <a:lnSpc>
                <a:spcPct val="90000"/>
              </a:lnSpc>
              <a:spcBef>
                <a:spcPts val="0"/>
              </a:spcBef>
              <a:spcAft>
                <a:spcPts val="0"/>
              </a:spcAft>
              <a:buNone/>
            </a:pPr>
            <a:endParaRPr sz="2000" dirty="0">
              <a:latin typeface="Times New Roman"/>
              <a:ea typeface="Times New Roman"/>
              <a:cs typeface="Times New Roman"/>
              <a:sym typeface="Times New Roman"/>
            </a:endParaRPr>
          </a:p>
          <a:p>
            <a:pPr marL="228600" lvl="0" indent="-228600" algn="l" rtl="0">
              <a:lnSpc>
                <a:spcPct val="90000"/>
              </a:lnSpc>
              <a:spcBef>
                <a:spcPts val="0"/>
              </a:spcBef>
              <a:spcAft>
                <a:spcPts val="0"/>
              </a:spcAft>
              <a:buSzPts val="2000"/>
              <a:buFont typeface="Times New Roman"/>
              <a:buChar char="•"/>
            </a:pPr>
            <a:r>
              <a:rPr lang="en-IN" sz="1350" dirty="0">
                <a:solidFill>
                  <a:srgbClr val="333333"/>
                </a:solidFill>
                <a:highlight>
                  <a:srgbClr val="FBFBFB"/>
                </a:highlight>
                <a:latin typeface="Georgia"/>
                <a:ea typeface="Georgia"/>
                <a:cs typeface="Georgia"/>
                <a:sym typeface="Georgia"/>
              </a:rPr>
              <a:t> </a:t>
            </a:r>
            <a:r>
              <a:rPr lang="en-IN" sz="2000" dirty="0">
                <a:solidFill>
                  <a:srgbClr val="333333"/>
                </a:solidFill>
                <a:highlight>
                  <a:srgbClr val="FBFBFB"/>
                </a:highlight>
                <a:latin typeface="Times New Roman"/>
                <a:ea typeface="Times New Roman"/>
                <a:cs typeface="Times New Roman"/>
                <a:sym typeface="Times New Roman"/>
              </a:rPr>
              <a:t>In this ,each successive move is chosen randomly and uninfluenced by any previous move.</a:t>
            </a:r>
            <a:endParaRPr sz="20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000"/>
              <a:buNone/>
            </a:pPr>
            <a:endParaRPr sz="2000" dirty="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000"/>
              <a:buChar char="•"/>
            </a:pPr>
            <a:r>
              <a:rPr lang="en-IN" sz="2000" dirty="0">
                <a:latin typeface="Times New Roman"/>
                <a:ea typeface="Times New Roman"/>
                <a:cs typeface="Times New Roman"/>
                <a:sym typeface="Times New Roman"/>
              </a:rPr>
              <a:t>The next step and the size of the step is predicted by the levy walk function which is totally generated at random</a:t>
            </a:r>
            <a:endParaRPr dirty="0"/>
          </a:p>
          <a:p>
            <a:pPr marL="0" lvl="0" indent="0" algn="l" rtl="0">
              <a:lnSpc>
                <a:spcPct val="90000"/>
              </a:lnSpc>
              <a:spcBef>
                <a:spcPts val="1000"/>
              </a:spcBef>
              <a:spcAft>
                <a:spcPts val="0"/>
              </a:spcAft>
              <a:buClr>
                <a:schemeClr val="dk1"/>
              </a:buClr>
              <a:buSzPts val="2000"/>
              <a:buNone/>
            </a:pPr>
            <a:endParaRPr sz="2000" dirty="0">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ts val="2000"/>
              <a:buNone/>
            </a:pPr>
            <a:r>
              <a:rPr lang="en-IN" sz="2000" dirty="0">
                <a:latin typeface="Times New Roman"/>
                <a:ea typeface="Times New Roman"/>
                <a:cs typeface="Times New Roman"/>
                <a:sym typeface="Times New Roman"/>
              </a:rPr>
              <a:t>    theta=rand*2*pi --(5)</a:t>
            </a:r>
            <a:endParaRPr dirty="0"/>
          </a:p>
          <a:p>
            <a:pPr marL="0" lvl="0" indent="0" algn="ctr" rtl="0">
              <a:lnSpc>
                <a:spcPct val="90000"/>
              </a:lnSpc>
              <a:spcBef>
                <a:spcPts val="1000"/>
              </a:spcBef>
              <a:spcAft>
                <a:spcPts val="0"/>
              </a:spcAft>
              <a:buClr>
                <a:schemeClr val="dk1"/>
              </a:buClr>
              <a:buSzPts val="2000"/>
              <a:buNone/>
            </a:pPr>
            <a:r>
              <a:rPr lang="en-IN" sz="2000" dirty="0">
                <a:latin typeface="Times New Roman"/>
                <a:ea typeface="Times New Roman"/>
                <a:cs typeface="Times New Roman"/>
                <a:sym typeface="Times New Roman"/>
              </a:rPr>
              <a:t>    x(n)=x(n-1)+f*cos(theta) --(6) </a:t>
            </a:r>
            <a:endParaRPr dirty="0"/>
          </a:p>
          <a:p>
            <a:pPr marL="0" lvl="0" indent="0" algn="ctr" rtl="0">
              <a:lnSpc>
                <a:spcPct val="90000"/>
              </a:lnSpc>
              <a:spcBef>
                <a:spcPts val="1000"/>
              </a:spcBef>
              <a:spcAft>
                <a:spcPts val="0"/>
              </a:spcAft>
              <a:buClr>
                <a:schemeClr val="dk1"/>
              </a:buClr>
              <a:buSzPts val="2000"/>
              <a:buNone/>
            </a:pPr>
            <a:r>
              <a:rPr lang="en-IN" sz="2000" dirty="0">
                <a:latin typeface="Times New Roman"/>
                <a:ea typeface="Times New Roman"/>
                <a:cs typeface="Times New Roman"/>
                <a:sym typeface="Times New Roman"/>
              </a:rPr>
              <a:t>    y(n)=y(n-1)+f*sin(theta) –(7) </a:t>
            </a:r>
            <a:endParaRPr dirty="0"/>
          </a:p>
          <a:p>
            <a:pPr marL="0" lvl="0" indent="0" algn="l" rtl="0">
              <a:lnSpc>
                <a:spcPct val="90000"/>
              </a:lnSpc>
              <a:spcBef>
                <a:spcPts val="1000"/>
              </a:spcBef>
              <a:spcAft>
                <a:spcPts val="0"/>
              </a:spcAft>
              <a:buClr>
                <a:schemeClr val="dk1"/>
              </a:buClr>
              <a:buSzPts val="2000"/>
              <a:buNone/>
            </a:pPr>
            <a:r>
              <a:rPr lang="en-IN" sz="2000" dirty="0">
                <a:latin typeface="Times New Roman"/>
                <a:ea typeface="Times New Roman"/>
                <a:cs typeface="Times New Roman"/>
                <a:sym typeface="Times New Roman"/>
              </a:rPr>
              <a:t>    Where f is levy walk function</a:t>
            </a:r>
            <a:endParaRPr dirty="0"/>
          </a:p>
        </p:txBody>
      </p:sp>
      <p:pic>
        <p:nvPicPr>
          <p:cNvPr id="269" name="Google Shape;269;p35"/>
          <p:cNvPicPr preferRelativeResize="0"/>
          <p:nvPr/>
        </p:nvPicPr>
        <p:blipFill rotWithShape="1">
          <a:blip r:embed="rId3">
            <a:alphaModFix/>
          </a:blip>
          <a:srcRect/>
          <a:stretch/>
        </p:blipFill>
        <p:spPr>
          <a:xfrm flipH="1">
            <a:off x="10045520" y="18964"/>
            <a:ext cx="2024057" cy="1264107"/>
          </a:xfrm>
          <a:prstGeom prst="rect">
            <a:avLst/>
          </a:prstGeom>
          <a:noFill/>
          <a:ln>
            <a:noFill/>
          </a:ln>
        </p:spPr>
      </p:pic>
      <p:sp>
        <p:nvSpPr>
          <p:cNvPr id="4" name="Slide Number Placeholder 3">
            <a:extLst>
              <a:ext uri="{FF2B5EF4-FFF2-40B4-BE49-F238E27FC236}">
                <a16:creationId xmlns:a16="http://schemas.microsoft.com/office/drawing/2014/main" id="{578A79F2-25AC-406D-938B-D273913509B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24</a:t>
            </a:fld>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Times New Roman"/>
              <a:buNone/>
            </a:pPr>
            <a:r>
              <a:rPr lang="en-IN" sz="3200" b="1">
                <a:latin typeface="Times New Roman"/>
                <a:ea typeface="Times New Roman"/>
                <a:cs typeface="Times New Roman"/>
                <a:sym typeface="Times New Roman"/>
              </a:rPr>
              <a:t>IMPLEMENTED LEVY WALK MODEL</a:t>
            </a:r>
            <a:endParaRPr b="1"/>
          </a:p>
        </p:txBody>
      </p:sp>
      <p:sp>
        <p:nvSpPr>
          <p:cNvPr id="275" name="Google Shape;275;p36"/>
          <p:cNvSpPr txBox="1">
            <a:spLocks noGrp="1"/>
          </p:cNvSpPr>
          <p:nvPr>
            <p:ph type="body" idx="1"/>
          </p:nvPr>
        </p:nvSpPr>
        <p:spPr>
          <a:xfrm>
            <a:off x="689113" y="1690688"/>
            <a:ext cx="3763617" cy="4744275"/>
          </a:xfrm>
          <a:prstGeom prst="rect">
            <a:avLst/>
          </a:prstGeom>
          <a:noFill/>
          <a:ln>
            <a:noFill/>
          </a:ln>
        </p:spPr>
        <p:txBody>
          <a:bodyPr spcFirstLastPara="1" wrap="square" lIns="91425" tIns="45700" rIns="91425" bIns="45700" anchor="t" anchorCtr="0">
            <a:noAutofit/>
          </a:bodyPr>
          <a:lstStyle/>
          <a:p>
            <a:pPr marL="228600" lvl="0" indent="-209550" algn="l" rtl="0">
              <a:lnSpc>
                <a:spcPct val="90000"/>
              </a:lnSpc>
              <a:spcBef>
                <a:spcPts val="0"/>
              </a:spcBef>
              <a:spcAft>
                <a:spcPts val="0"/>
              </a:spcAft>
              <a:buClr>
                <a:schemeClr val="dk1"/>
              </a:buClr>
              <a:buSzPts val="2500"/>
              <a:buChar char="•"/>
            </a:pPr>
            <a:r>
              <a:rPr lang="en-IN" sz="2500"/>
              <a:t>The Levy walk model implemented for four nodes</a:t>
            </a:r>
            <a:endParaRPr sz="2500"/>
          </a:p>
          <a:p>
            <a:pPr marL="228600" lvl="0" indent="0" algn="l" rtl="0">
              <a:lnSpc>
                <a:spcPct val="90000"/>
              </a:lnSpc>
              <a:spcBef>
                <a:spcPts val="0"/>
              </a:spcBef>
              <a:spcAft>
                <a:spcPts val="0"/>
              </a:spcAft>
              <a:buNone/>
            </a:pPr>
            <a:endParaRPr sz="2500"/>
          </a:p>
          <a:p>
            <a:pPr marL="228600" lvl="0" indent="-209550" algn="l" rtl="0">
              <a:lnSpc>
                <a:spcPct val="90000"/>
              </a:lnSpc>
              <a:spcBef>
                <a:spcPts val="1000"/>
              </a:spcBef>
              <a:spcAft>
                <a:spcPts val="0"/>
              </a:spcAft>
              <a:buClr>
                <a:schemeClr val="dk1"/>
              </a:buClr>
              <a:buSzPts val="2500"/>
              <a:buChar char="•"/>
            </a:pPr>
            <a:r>
              <a:rPr lang="en-IN" sz="2500"/>
              <a:t>Each mobile node walks 200 times, each time contains 1000 steps</a:t>
            </a:r>
            <a:endParaRPr sz="2500"/>
          </a:p>
          <a:p>
            <a:pPr marL="228600" lvl="0" indent="0" algn="l" rtl="0">
              <a:lnSpc>
                <a:spcPct val="90000"/>
              </a:lnSpc>
              <a:spcBef>
                <a:spcPts val="1000"/>
              </a:spcBef>
              <a:spcAft>
                <a:spcPts val="0"/>
              </a:spcAft>
              <a:buNone/>
            </a:pPr>
            <a:endParaRPr sz="2500"/>
          </a:p>
          <a:p>
            <a:pPr marL="228600" lvl="0" indent="-228600" algn="l" rtl="0">
              <a:lnSpc>
                <a:spcPct val="90000"/>
              </a:lnSpc>
              <a:spcBef>
                <a:spcPts val="1000"/>
              </a:spcBef>
              <a:spcAft>
                <a:spcPts val="0"/>
              </a:spcAft>
              <a:buClr>
                <a:schemeClr val="dk1"/>
              </a:buClr>
              <a:buSzPts val="2800"/>
              <a:buChar char="•"/>
            </a:pPr>
            <a:r>
              <a:rPr lang="en-IN" sz="2500"/>
              <a:t>Therefore each mobile nodes walks for about 200000 steps</a:t>
            </a:r>
            <a:r>
              <a:rPr lang="en-IN"/>
              <a:t> </a:t>
            </a:r>
            <a:endParaRPr/>
          </a:p>
        </p:txBody>
      </p:sp>
      <p:pic>
        <p:nvPicPr>
          <p:cNvPr id="276" name="Google Shape;276;p36"/>
          <p:cNvPicPr preferRelativeResize="0"/>
          <p:nvPr/>
        </p:nvPicPr>
        <p:blipFill rotWithShape="1">
          <a:blip r:embed="rId3">
            <a:alphaModFix/>
          </a:blip>
          <a:srcRect/>
          <a:stretch/>
        </p:blipFill>
        <p:spPr>
          <a:xfrm>
            <a:off x="5294621" y="1438962"/>
            <a:ext cx="6059179" cy="4826318"/>
          </a:xfrm>
          <a:prstGeom prst="rect">
            <a:avLst/>
          </a:prstGeom>
          <a:noFill/>
          <a:ln>
            <a:noFill/>
          </a:ln>
        </p:spPr>
      </p:pic>
      <p:pic>
        <p:nvPicPr>
          <p:cNvPr id="277" name="Google Shape;277;p36"/>
          <p:cNvPicPr preferRelativeResize="0"/>
          <p:nvPr/>
        </p:nvPicPr>
        <p:blipFill rotWithShape="1">
          <a:blip r:embed="rId4">
            <a:alphaModFix/>
          </a:blip>
          <a:srcRect/>
          <a:stretch/>
        </p:blipFill>
        <p:spPr>
          <a:xfrm flipH="1">
            <a:off x="10045520" y="18964"/>
            <a:ext cx="2024057" cy="1264107"/>
          </a:xfrm>
          <a:prstGeom prst="rect">
            <a:avLst/>
          </a:prstGeom>
          <a:noFill/>
          <a:ln>
            <a:noFill/>
          </a:ln>
        </p:spPr>
      </p:pic>
      <p:sp>
        <p:nvSpPr>
          <p:cNvPr id="3" name="Slide Number Placeholder 2">
            <a:extLst>
              <a:ext uri="{FF2B5EF4-FFF2-40B4-BE49-F238E27FC236}">
                <a16:creationId xmlns:a16="http://schemas.microsoft.com/office/drawing/2014/main" id="{3890092A-5B1A-4276-A8D5-F3522101DC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25</a:t>
            </a:fld>
            <a:endParaRPr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7"/>
          <p:cNvSpPr txBox="1">
            <a:spLocks noGrp="1"/>
          </p:cNvSpPr>
          <p:nvPr>
            <p:ph type="title"/>
          </p:nvPr>
        </p:nvSpPr>
        <p:spPr>
          <a:xfrm>
            <a:off x="293571" y="603698"/>
            <a:ext cx="10116522" cy="99669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Times New Roman"/>
              <a:buNone/>
            </a:pPr>
            <a:r>
              <a:rPr lang="en-IN" sz="3200" b="1" dirty="0">
                <a:latin typeface="Times New Roman"/>
                <a:ea typeface="Times New Roman"/>
                <a:cs typeface="Times New Roman"/>
                <a:sym typeface="Times New Roman"/>
              </a:rPr>
              <a:t>(a)DISTANCE BASED CLUSTER HEAD ELECTION ALGORITHM</a:t>
            </a:r>
            <a:endParaRPr b="1" dirty="0"/>
          </a:p>
        </p:txBody>
      </p:sp>
      <p:sp>
        <p:nvSpPr>
          <p:cNvPr id="283" name="Google Shape;283;p37"/>
          <p:cNvSpPr txBox="1">
            <a:spLocks noGrp="1"/>
          </p:cNvSpPr>
          <p:nvPr>
            <p:ph type="body" idx="1"/>
          </p:nvPr>
        </p:nvSpPr>
        <p:spPr>
          <a:xfrm>
            <a:off x="885300" y="2218625"/>
            <a:ext cx="10421400" cy="43515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000"/>
              <a:buChar char="•"/>
            </a:pPr>
            <a:r>
              <a:rPr lang="en-IN" sz="2000">
                <a:latin typeface="Times New Roman"/>
                <a:ea typeface="Times New Roman"/>
                <a:cs typeface="Times New Roman"/>
                <a:sym typeface="Times New Roman"/>
              </a:rPr>
              <a:t>The goal here is to have the probability of becoming cluster-head for the nodes that are further away from the base station to be less than nodes closer to the base station.</a:t>
            </a:r>
            <a:endParaRPr/>
          </a:p>
          <a:p>
            <a:pPr marL="0" lvl="0" indent="0" algn="l" rtl="0">
              <a:lnSpc>
                <a:spcPct val="90000"/>
              </a:lnSpc>
              <a:spcBef>
                <a:spcPts val="1000"/>
              </a:spcBef>
              <a:spcAft>
                <a:spcPts val="0"/>
              </a:spcAft>
              <a:buClr>
                <a:schemeClr val="dk1"/>
              </a:buClr>
              <a:buSzPts val="2000"/>
              <a:buNone/>
            </a:pPr>
            <a:endParaRPr sz="20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000"/>
              <a:buChar char="•"/>
            </a:pPr>
            <a:r>
              <a:rPr lang="en-IN" sz="2000">
                <a:latin typeface="Times New Roman"/>
                <a:ea typeface="Times New Roman"/>
                <a:cs typeface="Times New Roman"/>
                <a:sym typeface="Times New Roman"/>
              </a:rPr>
              <a:t> The probability of the nodes becoming cluster-head is influenced by the nodes distance from the base station. </a:t>
            </a:r>
            <a:endParaRPr sz="2000">
              <a:latin typeface="Times New Roman"/>
              <a:ea typeface="Times New Roman"/>
              <a:cs typeface="Times New Roman"/>
              <a:sym typeface="Times New Roman"/>
            </a:endParaRPr>
          </a:p>
          <a:p>
            <a:pPr marL="228600" lvl="0" indent="0" algn="l" rtl="0">
              <a:lnSpc>
                <a:spcPct val="90000"/>
              </a:lnSpc>
              <a:spcBef>
                <a:spcPts val="1000"/>
              </a:spcBef>
              <a:spcAft>
                <a:spcPts val="0"/>
              </a:spcAft>
              <a:buNone/>
            </a:pPr>
            <a:endParaRPr sz="2000">
              <a:latin typeface="Times New Roman"/>
              <a:ea typeface="Times New Roman"/>
              <a:cs typeface="Times New Roman"/>
              <a:sym typeface="Times New Roman"/>
            </a:endParaRPr>
          </a:p>
          <a:p>
            <a:pPr marL="228600" lvl="0" indent="-228600" algn="l" rtl="0">
              <a:lnSpc>
                <a:spcPct val="90000"/>
              </a:lnSpc>
              <a:spcBef>
                <a:spcPts val="1000"/>
              </a:spcBef>
              <a:spcAft>
                <a:spcPts val="0"/>
              </a:spcAft>
              <a:buSzPts val="2000"/>
              <a:buFont typeface="Times New Roman"/>
              <a:buChar char="•"/>
            </a:pPr>
            <a:r>
              <a:rPr lang="en-IN" sz="2000">
                <a:latin typeface="Times New Roman"/>
                <a:ea typeface="Times New Roman"/>
                <a:cs typeface="Times New Roman"/>
                <a:sym typeface="Times New Roman"/>
              </a:rPr>
              <a:t>The nodes near to the base station are expected to become the cluster head .</a:t>
            </a:r>
            <a:endParaRPr sz="20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000"/>
              <a:buNone/>
            </a:pPr>
            <a:endParaRPr sz="20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000"/>
              <a:buChar char="•"/>
            </a:pPr>
            <a:r>
              <a:rPr lang="en-IN" sz="2000">
                <a:latin typeface="Times New Roman"/>
                <a:ea typeface="Times New Roman"/>
                <a:cs typeface="Times New Roman"/>
                <a:sym typeface="Times New Roman"/>
              </a:rPr>
              <a:t>We have assumed that all nodes start from (0,0) and the base station is located at (500,500)</a:t>
            </a:r>
            <a:endParaRPr/>
          </a:p>
        </p:txBody>
      </p:sp>
      <p:pic>
        <p:nvPicPr>
          <p:cNvPr id="284" name="Google Shape;284;p37"/>
          <p:cNvPicPr preferRelativeResize="0"/>
          <p:nvPr/>
        </p:nvPicPr>
        <p:blipFill rotWithShape="1">
          <a:blip r:embed="rId3">
            <a:alphaModFix/>
          </a:blip>
          <a:srcRect/>
          <a:stretch/>
        </p:blipFill>
        <p:spPr>
          <a:xfrm>
            <a:off x="9971553" y="141668"/>
            <a:ext cx="2266680" cy="1416675"/>
          </a:xfrm>
          <a:prstGeom prst="rect">
            <a:avLst/>
          </a:prstGeom>
          <a:noFill/>
          <a:ln>
            <a:noFill/>
          </a:ln>
        </p:spPr>
      </p:pic>
      <p:sp>
        <p:nvSpPr>
          <p:cNvPr id="3" name="Slide Number Placeholder 2">
            <a:extLst>
              <a:ext uri="{FF2B5EF4-FFF2-40B4-BE49-F238E27FC236}">
                <a16:creationId xmlns:a16="http://schemas.microsoft.com/office/drawing/2014/main" id="{D97547F1-5A07-4C70-880F-D2DD96E5008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26</a:t>
            </a:fld>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pic>
        <p:nvPicPr>
          <p:cNvPr id="289" name="Google Shape;289;p38"/>
          <p:cNvPicPr preferRelativeResize="0"/>
          <p:nvPr/>
        </p:nvPicPr>
        <p:blipFill rotWithShape="1">
          <a:blip r:embed="rId3">
            <a:alphaModFix/>
          </a:blip>
          <a:srcRect/>
          <a:stretch/>
        </p:blipFill>
        <p:spPr>
          <a:xfrm>
            <a:off x="879602" y="271440"/>
            <a:ext cx="5936973" cy="6315124"/>
          </a:xfrm>
          <a:prstGeom prst="rect">
            <a:avLst/>
          </a:prstGeom>
          <a:noFill/>
          <a:ln>
            <a:noFill/>
          </a:ln>
        </p:spPr>
      </p:pic>
      <p:pic>
        <p:nvPicPr>
          <p:cNvPr id="290" name="Google Shape;290;p38"/>
          <p:cNvPicPr preferRelativeResize="0"/>
          <p:nvPr/>
        </p:nvPicPr>
        <p:blipFill>
          <a:blip r:embed="rId4">
            <a:alphaModFix/>
          </a:blip>
          <a:stretch>
            <a:fillRect/>
          </a:stretch>
        </p:blipFill>
        <p:spPr>
          <a:xfrm>
            <a:off x="7655688" y="1544134"/>
            <a:ext cx="3151000" cy="2489450"/>
          </a:xfrm>
          <a:prstGeom prst="rect">
            <a:avLst/>
          </a:prstGeom>
          <a:noFill/>
          <a:ln>
            <a:noFill/>
          </a:ln>
        </p:spPr>
      </p:pic>
      <p:sp>
        <p:nvSpPr>
          <p:cNvPr id="291" name="Google Shape;291;p38"/>
          <p:cNvSpPr txBox="1"/>
          <p:nvPr/>
        </p:nvSpPr>
        <p:spPr>
          <a:xfrm>
            <a:off x="7172400" y="4008700"/>
            <a:ext cx="5019600" cy="248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000">
                <a:latin typeface="Calibri"/>
                <a:ea typeface="Calibri"/>
                <a:cs typeface="Calibri"/>
                <a:sym typeface="Calibri"/>
              </a:rPr>
              <a:t>Where,</a:t>
            </a:r>
            <a:endParaRPr sz="2000">
              <a:latin typeface="Calibri"/>
              <a:ea typeface="Calibri"/>
              <a:cs typeface="Calibri"/>
              <a:sym typeface="Calibri"/>
            </a:endParaRPr>
          </a:p>
          <a:p>
            <a:pPr marL="0" lvl="0" indent="0" algn="l" rtl="0">
              <a:spcBef>
                <a:spcPts val="0"/>
              </a:spcBef>
              <a:spcAft>
                <a:spcPts val="0"/>
              </a:spcAft>
              <a:buNone/>
            </a:pPr>
            <a:endParaRPr sz="2000">
              <a:latin typeface="Calibri"/>
              <a:ea typeface="Calibri"/>
              <a:cs typeface="Calibri"/>
              <a:sym typeface="Calibri"/>
            </a:endParaRPr>
          </a:p>
          <a:p>
            <a:pPr marL="0" lvl="0" indent="0" algn="l" rtl="0">
              <a:spcBef>
                <a:spcPts val="0"/>
              </a:spcBef>
              <a:spcAft>
                <a:spcPts val="0"/>
              </a:spcAft>
              <a:buNone/>
            </a:pPr>
            <a:r>
              <a:rPr lang="en-IN" sz="2000">
                <a:latin typeface="Calibri"/>
                <a:ea typeface="Calibri"/>
                <a:cs typeface="Calibri"/>
                <a:sym typeface="Calibri"/>
              </a:rPr>
              <a:t>N =number of nodes(here it is 4)</a:t>
            </a:r>
            <a:endParaRPr sz="2000">
              <a:latin typeface="Calibri"/>
              <a:ea typeface="Calibri"/>
              <a:cs typeface="Calibri"/>
              <a:sym typeface="Calibri"/>
            </a:endParaRPr>
          </a:p>
          <a:p>
            <a:pPr marL="0" lvl="0" indent="0" algn="l" rtl="0">
              <a:spcBef>
                <a:spcPts val="0"/>
              </a:spcBef>
              <a:spcAft>
                <a:spcPts val="0"/>
              </a:spcAft>
              <a:buNone/>
            </a:pPr>
            <a:r>
              <a:rPr lang="en-IN" sz="2000">
                <a:latin typeface="Calibri"/>
                <a:ea typeface="Calibri"/>
                <a:cs typeface="Calibri"/>
                <a:sym typeface="Calibri"/>
              </a:rPr>
              <a:t>d</a:t>
            </a:r>
            <a:r>
              <a:rPr lang="en-IN" sz="1600">
                <a:latin typeface="Calibri"/>
                <a:ea typeface="Calibri"/>
                <a:cs typeface="Calibri"/>
                <a:sym typeface="Calibri"/>
              </a:rPr>
              <a:t>n</a:t>
            </a:r>
            <a:r>
              <a:rPr lang="en-IN" sz="2000">
                <a:latin typeface="Calibri"/>
                <a:ea typeface="Calibri"/>
                <a:cs typeface="Calibri"/>
                <a:sym typeface="Calibri"/>
              </a:rPr>
              <a:t>= distance of nth node from the base station</a:t>
            </a:r>
            <a:endParaRPr sz="2000">
              <a:latin typeface="Calibri"/>
              <a:ea typeface="Calibri"/>
              <a:cs typeface="Calibri"/>
              <a:sym typeface="Calibri"/>
            </a:endParaRPr>
          </a:p>
          <a:p>
            <a:pPr marL="0" lvl="0" indent="0" algn="l" rtl="0">
              <a:spcBef>
                <a:spcPts val="0"/>
              </a:spcBef>
              <a:spcAft>
                <a:spcPts val="0"/>
              </a:spcAft>
              <a:buNone/>
            </a:pPr>
            <a:r>
              <a:rPr lang="en-IN" sz="2000">
                <a:latin typeface="Calibri"/>
                <a:ea typeface="Calibri"/>
                <a:cs typeface="Calibri"/>
                <a:sym typeface="Calibri"/>
              </a:rPr>
              <a:t>p = probability of every node becoming cluster head</a:t>
            </a:r>
            <a:endParaRPr sz="2000">
              <a:latin typeface="Calibri"/>
              <a:ea typeface="Calibri"/>
              <a:cs typeface="Calibri"/>
              <a:sym typeface="Calibri"/>
            </a:endParaRPr>
          </a:p>
        </p:txBody>
      </p:sp>
      <p:pic>
        <p:nvPicPr>
          <p:cNvPr id="292" name="Google Shape;292;p38"/>
          <p:cNvPicPr preferRelativeResize="0"/>
          <p:nvPr/>
        </p:nvPicPr>
        <p:blipFill rotWithShape="1">
          <a:blip r:embed="rId5">
            <a:alphaModFix/>
          </a:blip>
          <a:srcRect b="14929"/>
          <a:stretch/>
        </p:blipFill>
        <p:spPr>
          <a:xfrm>
            <a:off x="10715223" y="2105"/>
            <a:ext cx="1476777" cy="1355162"/>
          </a:xfrm>
          <a:prstGeom prst="rect">
            <a:avLst/>
          </a:prstGeom>
          <a:noFill/>
          <a:ln>
            <a:noFill/>
          </a:ln>
        </p:spPr>
      </p:pic>
      <p:sp>
        <p:nvSpPr>
          <p:cNvPr id="3" name="TextBox 2">
            <a:extLst>
              <a:ext uri="{FF2B5EF4-FFF2-40B4-BE49-F238E27FC236}">
                <a16:creationId xmlns:a16="http://schemas.microsoft.com/office/drawing/2014/main" id="{A1C7F17A-97EB-44B4-AFF5-FBDA08F93872}"/>
              </a:ext>
            </a:extLst>
          </p:cNvPr>
          <p:cNvSpPr txBox="1"/>
          <p:nvPr/>
        </p:nvSpPr>
        <p:spPr>
          <a:xfrm>
            <a:off x="10984600" y="1665475"/>
            <a:ext cx="1017025" cy="2246769"/>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--(8)</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--(10)</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--(11)</a:t>
            </a:r>
          </a:p>
        </p:txBody>
      </p:sp>
      <p:sp>
        <p:nvSpPr>
          <p:cNvPr id="4" name="Slide Number Placeholder 3">
            <a:extLst>
              <a:ext uri="{FF2B5EF4-FFF2-40B4-BE49-F238E27FC236}">
                <a16:creationId xmlns:a16="http://schemas.microsoft.com/office/drawing/2014/main" id="{52AB4733-66D0-4C45-9478-E532345D19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27</a:t>
            </a:fld>
            <a:endParaRPr lang="en-IN"/>
          </a:p>
        </p:txBody>
      </p:sp>
      <p:sp>
        <p:nvSpPr>
          <p:cNvPr id="2" name="Rectangle 1"/>
          <p:cNvSpPr/>
          <p:nvPr/>
        </p:nvSpPr>
        <p:spPr>
          <a:xfrm>
            <a:off x="7655688" y="1184856"/>
            <a:ext cx="1926194" cy="4806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9"/>
          <p:cNvSpPr txBox="1">
            <a:spLocks noGrp="1"/>
          </p:cNvSpPr>
          <p:nvPr>
            <p:ph type="title"/>
          </p:nvPr>
        </p:nvSpPr>
        <p:spPr>
          <a:xfrm>
            <a:off x="838200" y="106017"/>
            <a:ext cx="10515600" cy="98066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Times New Roman"/>
              <a:buNone/>
            </a:pPr>
            <a:r>
              <a:rPr lang="en-IN" sz="3200" b="1">
                <a:latin typeface="Times New Roman"/>
                <a:ea typeface="Times New Roman"/>
                <a:cs typeface="Times New Roman"/>
                <a:sym typeface="Times New Roman"/>
              </a:rPr>
              <a:t>DISTANCE BASED CLUSTER HEAD ELECTION MODEL(SIMULINK) FOR 4 NODES</a:t>
            </a:r>
            <a:endParaRPr b="1"/>
          </a:p>
        </p:txBody>
      </p:sp>
      <p:pic>
        <p:nvPicPr>
          <p:cNvPr id="298" name="Google Shape;298;p39"/>
          <p:cNvPicPr preferRelativeResize="0">
            <a:picLocks noGrp="1"/>
          </p:cNvPicPr>
          <p:nvPr>
            <p:ph type="body" idx="4294967295"/>
          </p:nvPr>
        </p:nvPicPr>
        <p:blipFill rotWithShape="1">
          <a:blip r:embed="rId3">
            <a:alphaModFix/>
          </a:blip>
          <a:srcRect/>
          <a:stretch/>
        </p:blipFill>
        <p:spPr>
          <a:xfrm>
            <a:off x="265113" y="1049338"/>
            <a:ext cx="11248863" cy="5036423"/>
          </a:xfrm>
          <a:prstGeom prst="rect">
            <a:avLst/>
          </a:prstGeom>
          <a:noFill/>
          <a:ln>
            <a:noFill/>
          </a:ln>
        </p:spPr>
      </p:pic>
      <p:pic>
        <p:nvPicPr>
          <p:cNvPr id="299" name="Google Shape;299;p39"/>
          <p:cNvPicPr preferRelativeResize="0"/>
          <p:nvPr/>
        </p:nvPicPr>
        <p:blipFill rotWithShape="1">
          <a:blip r:embed="rId4">
            <a:alphaModFix/>
          </a:blip>
          <a:srcRect b="14929"/>
          <a:stretch/>
        </p:blipFill>
        <p:spPr>
          <a:xfrm>
            <a:off x="10715223" y="2105"/>
            <a:ext cx="1476777" cy="1355162"/>
          </a:xfrm>
          <a:prstGeom prst="rect">
            <a:avLst/>
          </a:prstGeom>
          <a:noFill/>
          <a:ln>
            <a:noFill/>
          </a:ln>
        </p:spPr>
      </p:pic>
      <p:sp>
        <p:nvSpPr>
          <p:cNvPr id="3" name="Slide Number Placeholder 2">
            <a:extLst>
              <a:ext uri="{FF2B5EF4-FFF2-40B4-BE49-F238E27FC236}">
                <a16:creationId xmlns:a16="http://schemas.microsoft.com/office/drawing/2014/main" id="{300AC20C-2E44-4698-B1FE-976B3475F4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28</a:t>
            </a:fld>
            <a:endParaRPr lang="en-IN"/>
          </a:p>
        </p:txBody>
      </p:sp>
      <p:sp>
        <p:nvSpPr>
          <p:cNvPr id="4" name="Google Shape;188;p25">
            <a:extLst>
              <a:ext uri="{FF2B5EF4-FFF2-40B4-BE49-F238E27FC236}">
                <a16:creationId xmlns:a16="http://schemas.microsoft.com/office/drawing/2014/main" id="{C824ED63-1B24-4511-95C4-0A70A7F38E1C}"/>
              </a:ext>
            </a:extLst>
          </p:cNvPr>
          <p:cNvSpPr/>
          <p:nvPr/>
        </p:nvSpPr>
        <p:spPr>
          <a:xfrm>
            <a:off x="838200" y="6085761"/>
            <a:ext cx="9178694" cy="338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Calibri"/>
              <a:buNone/>
            </a:pPr>
            <a:r>
              <a:rPr lang="en-IN" sz="1600" dirty="0">
                <a:solidFill>
                  <a:schemeClr val="dk1"/>
                </a:solidFill>
                <a:latin typeface="Times New Roman" panose="02020603050405020304" pitchFamily="18" charset="0"/>
                <a:ea typeface="Calibri"/>
                <a:cs typeface="Times New Roman" panose="02020603050405020304" pitchFamily="18" charset="0"/>
                <a:sym typeface="Calibri"/>
              </a:rPr>
              <a:t>Simulink model 3</a:t>
            </a: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0"/>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Times New Roman"/>
              <a:buNone/>
            </a:pPr>
            <a:r>
              <a:rPr lang="en-IN" sz="3200" b="1">
                <a:latin typeface="Times New Roman"/>
                <a:ea typeface="Times New Roman"/>
                <a:cs typeface="Times New Roman"/>
                <a:sym typeface="Times New Roman"/>
              </a:rPr>
              <a:t>RESULTS OBTAINED </a:t>
            </a:r>
            <a:endParaRPr b="1"/>
          </a:p>
        </p:txBody>
      </p:sp>
      <p:sp>
        <p:nvSpPr>
          <p:cNvPr id="305" name="Google Shape;305;p40"/>
          <p:cNvSpPr txBox="1">
            <a:spLocks noGrp="1"/>
          </p:cNvSpPr>
          <p:nvPr>
            <p:ph type="body" idx="1"/>
          </p:nvPr>
        </p:nvSpPr>
        <p:spPr>
          <a:xfrm>
            <a:off x="838200" y="1205945"/>
            <a:ext cx="5019261" cy="548570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dk1"/>
              </a:buClr>
              <a:buSzPts val="2800"/>
              <a:buNone/>
            </a:pPr>
            <a:r>
              <a:rPr lang="en-IN" dirty="0">
                <a:solidFill>
                  <a:schemeClr val="dk1"/>
                </a:solidFill>
              </a:rPr>
              <a:t>1)No. of times the mobile node became a cluster head</a:t>
            </a:r>
            <a:endParaRPr dirty="0"/>
          </a:p>
        </p:txBody>
      </p:sp>
      <p:sp>
        <p:nvSpPr>
          <p:cNvPr id="306" name="Google Shape;306;p40"/>
          <p:cNvSpPr txBox="1">
            <a:spLocks noGrp="1"/>
          </p:cNvSpPr>
          <p:nvPr>
            <p:ph type="body" idx="2"/>
          </p:nvPr>
        </p:nvSpPr>
        <p:spPr>
          <a:xfrm>
            <a:off x="6096000" y="1113180"/>
            <a:ext cx="5257800" cy="548570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dk1"/>
              </a:buClr>
              <a:buSzPts val="2800"/>
              <a:buNone/>
            </a:pPr>
            <a:r>
              <a:rPr lang="en-IN" dirty="0"/>
              <a:t>2)The total energy remaining in each node </a:t>
            </a:r>
            <a:endParaRPr dirty="0"/>
          </a:p>
        </p:txBody>
      </p:sp>
      <p:pic>
        <p:nvPicPr>
          <p:cNvPr id="307" name="Google Shape;307;p40" descr="d_ch"/>
          <p:cNvPicPr preferRelativeResize="0"/>
          <p:nvPr/>
        </p:nvPicPr>
        <p:blipFill rotWithShape="1">
          <a:blip r:embed="rId3">
            <a:alphaModFix/>
          </a:blip>
          <a:srcRect/>
          <a:stretch/>
        </p:blipFill>
        <p:spPr>
          <a:xfrm>
            <a:off x="1811495" y="2781884"/>
            <a:ext cx="1913328" cy="1728028"/>
          </a:xfrm>
          <a:prstGeom prst="rect">
            <a:avLst/>
          </a:prstGeom>
          <a:noFill/>
          <a:ln>
            <a:noFill/>
          </a:ln>
        </p:spPr>
      </p:pic>
      <p:pic>
        <p:nvPicPr>
          <p:cNvPr id="308" name="Google Shape;308;p40" descr="d_erem"/>
          <p:cNvPicPr preferRelativeResize="0"/>
          <p:nvPr/>
        </p:nvPicPr>
        <p:blipFill rotWithShape="1">
          <a:blip r:embed="rId4">
            <a:alphaModFix/>
          </a:blip>
          <a:srcRect/>
          <a:stretch/>
        </p:blipFill>
        <p:spPr>
          <a:xfrm>
            <a:off x="7259814" y="2781884"/>
            <a:ext cx="1933825" cy="1728029"/>
          </a:xfrm>
          <a:prstGeom prst="rect">
            <a:avLst/>
          </a:prstGeom>
          <a:noFill/>
          <a:ln>
            <a:noFill/>
          </a:ln>
        </p:spPr>
      </p:pic>
      <p:pic>
        <p:nvPicPr>
          <p:cNvPr id="309" name="Google Shape;309;p40"/>
          <p:cNvPicPr preferRelativeResize="0"/>
          <p:nvPr/>
        </p:nvPicPr>
        <p:blipFill rotWithShape="1">
          <a:blip r:embed="rId5">
            <a:alphaModFix/>
          </a:blip>
          <a:srcRect/>
          <a:stretch/>
        </p:blipFill>
        <p:spPr>
          <a:xfrm>
            <a:off x="10729443" y="103693"/>
            <a:ext cx="1286545" cy="1091454"/>
          </a:xfrm>
          <a:prstGeom prst="rect">
            <a:avLst/>
          </a:prstGeom>
          <a:noFill/>
          <a:ln>
            <a:noFill/>
          </a:ln>
        </p:spPr>
      </p:pic>
      <p:sp>
        <p:nvSpPr>
          <p:cNvPr id="3" name="Slide Number Placeholder 2">
            <a:extLst>
              <a:ext uri="{FF2B5EF4-FFF2-40B4-BE49-F238E27FC236}">
                <a16:creationId xmlns:a16="http://schemas.microsoft.com/office/drawing/2014/main" id="{AE885A45-30B8-4715-9D89-CF8DB49DCD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29</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p:nvPr/>
        </p:nvSpPr>
        <p:spPr>
          <a:xfrm>
            <a:off x="880532" y="1924357"/>
            <a:ext cx="6705124" cy="3447098"/>
          </a:xfrm>
          <a:prstGeom prst="rect">
            <a:avLst/>
          </a:prstGeom>
          <a:noFill/>
          <a:ln>
            <a:noFill/>
          </a:ln>
        </p:spPr>
        <p:txBody>
          <a:bodyPr spcFirstLastPara="1" wrap="square" lIns="91425" tIns="45700" rIns="91425" bIns="45700" anchor="t" anchorCtr="0">
            <a:noAutofit/>
          </a:bodyPr>
          <a:lstStyle/>
          <a:p>
            <a:pPr marL="285750" marR="0" lvl="0" indent="-285750" algn="just" rtl="0">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A WSN can be called a network of nodes that “senses and may control the environment, enabling interaction between humans or computers and the surrounding environment”.</a:t>
            </a:r>
            <a:endParaRPr/>
          </a:p>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Power is a major resource constraint in wireless sensor nodes.</a:t>
            </a:r>
            <a:endParaRPr/>
          </a:p>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Highly energy efficient algorithms are required for a reliable wireless sensor network in order to prevent individual node failures and prolonging the lifetime of the network.</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105" name="Google Shape;105;p15"/>
          <p:cNvSpPr txBox="1"/>
          <p:nvPr/>
        </p:nvSpPr>
        <p:spPr>
          <a:xfrm>
            <a:off x="437882" y="479535"/>
            <a:ext cx="11088709"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200" b="1" dirty="0">
                <a:solidFill>
                  <a:schemeClr val="dk1"/>
                </a:solidFill>
                <a:latin typeface="Times New Roman"/>
                <a:ea typeface="Times New Roman"/>
                <a:cs typeface="Times New Roman"/>
                <a:sym typeface="Times New Roman"/>
              </a:rPr>
              <a:t>1.OVERVIEW OF WIRELESS SENSOR NETWORK (WSN)</a:t>
            </a:r>
            <a:endParaRPr sz="3200" dirty="0"/>
          </a:p>
        </p:txBody>
      </p:sp>
      <p:pic>
        <p:nvPicPr>
          <p:cNvPr id="107" name="Google Shape;107;p15"/>
          <p:cNvPicPr preferRelativeResize="0"/>
          <p:nvPr/>
        </p:nvPicPr>
        <p:blipFill rotWithShape="1">
          <a:blip r:embed="rId3">
            <a:alphaModFix/>
          </a:blip>
          <a:srcRect/>
          <a:stretch/>
        </p:blipFill>
        <p:spPr>
          <a:xfrm>
            <a:off x="8297750" y="2169057"/>
            <a:ext cx="3228841" cy="2152561"/>
          </a:xfrm>
          <a:prstGeom prst="rect">
            <a:avLst/>
          </a:prstGeom>
          <a:noFill/>
          <a:ln>
            <a:noFill/>
          </a:ln>
        </p:spPr>
      </p:pic>
      <p:sp>
        <p:nvSpPr>
          <p:cNvPr id="2" name="Slide Number Placeholder 1">
            <a:extLst>
              <a:ext uri="{FF2B5EF4-FFF2-40B4-BE49-F238E27FC236}">
                <a16:creationId xmlns:a16="http://schemas.microsoft.com/office/drawing/2014/main" id="{A09337F7-A860-47CD-A7DC-5227DEB2FE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a:t>
            </a:fld>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Times New Roman"/>
              <a:buNone/>
            </a:pPr>
            <a:r>
              <a:rPr lang="en-IN" sz="3200" b="1">
                <a:latin typeface="Times New Roman"/>
                <a:ea typeface="Times New Roman"/>
                <a:cs typeface="Times New Roman"/>
                <a:sym typeface="Times New Roman"/>
              </a:rPr>
              <a:t>OBSERVATIONS	</a:t>
            </a:r>
            <a:endParaRPr b="1"/>
          </a:p>
        </p:txBody>
      </p:sp>
      <p:sp>
        <p:nvSpPr>
          <p:cNvPr id="315" name="Google Shape;315;p41"/>
          <p:cNvSpPr txBox="1">
            <a:spLocks noGrp="1"/>
          </p:cNvSpPr>
          <p:nvPr>
            <p:ph type="body" idx="1"/>
          </p:nvPr>
        </p:nvSpPr>
        <p:spPr>
          <a:xfrm>
            <a:off x="838200" y="1825625"/>
            <a:ext cx="10015330" cy="375354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IN" sz="2400">
                <a:latin typeface="Times New Roman"/>
                <a:ea typeface="Times New Roman"/>
                <a:cs typeface="Times New Roman"/>
                <a:sym typeface="Times New Roman"/>
              </a:rPr>
              <a:t>From the results obtained we observe that </a:t>
            </a:r>
            <a:endParaRPr/>
          </a:p>
          <a:p>
            <a:pPr marL="800100" lvl="1" indent="-215900" algn="l" rtl="0">
              <a:lnSpc>
                <a:spcPct val="90000"/>
              </a:lnSpc>
              <a:spcBef>
                <a:spcPts val="500"/>
              </a:spcBef>
              <a:spcAft>
                <a:spcPts val="0"/>
              </a:spcAft>
              <a:buClr>
                <a:schemeClr val="dk1"/>
              </a:buClr>
              <a:buSzPts val="2000"/>
              <a:buFont typeface="Calibri"/>
              <a:buNone/>
            </a:pPr>
            <a:endParaRPr sz="2000">
              <a:latin typeface="Times New Roman"/>
              <a:ea typeface="Times New Roman"/>
              <a:cs typeface="Times New Roman"/>
              <a:sym typeface="Times New Roman"/>
            </a:endParaRPr>
          </a:p>
          <a:p>
            <a:pPr marL="914400" lvl="1" indent="-457200" algn="l" rtl="0">
              <a:lnSpc>
                <a:spcPct val="90000"/>
              </a:lnSpc>
              <a:spcBef>
                <a:spcPts val="500"/>
              </a:spcBef>
              <a:spcAft>
                <a:spcPts val="0"/>
              </a:spcAft>
              <a:buClr>
                <a:schemeClr val="dk1"/>
              </a:buClr>
              <a:buSzPts val="2000"/>
              <a:buFont typeface="Calibri"/>
              <a:buAutoNum type="arabicPeriod"/>
            </a:pPr>
            <a:r>
              <a:rPr lang="en-IN" sz="2000">
                <a:latin typeface="Times New Roman"/>
                <a:ea typeface="Times New Roman"/>
                <a:cs typeface="Times New Roman"/>
                <a:sym typeface="Times New Roman"/>
              </a:rPr>
              <a:t>Continual use of the same node leads to its draining of energy faster than that of the other nodes.</a:t>
            </a:r>
            <a:endParaRPr/>
          </a:p>
          <a:p>
            <a:pPr marL="1041400" lvl="1" indent="-330200" algn="l" rtl="0">
              <a:lnSpc>
                <a:spcPct val="90000"/>
              </a:lnSpc>
              <a:spcBef>
                <a:spcPts val="500"/>
              </a:spcBef>
              <a:spcAft>
                <a:spcPts val="0"/>
              </a:spcAft>
              <a:buClr>
                <a:schemeClr val="dk1"/>
              </a:buClr>
              <a:buSzPts val="2000"/>
              <a:buFont typeface="Calibri"/>
              <a:buNone/>
            </a:pPr>
            <a:endParaRPr sz="2000">
              <a:latin typeface="Times New Roman"/>
              <a:ea typeface="Times New Roman"/>
              <a:cs typeface="Times New Roman"/>
              <a:sym typeface="Times New Roman"/>
            </a:endParaRPr>
          </a:p>
          <a:p>
            <a:pPr marL="914400" lvl="1" indent="-457200" algn="l" rtl="0">
              <a:lnSpc>
                <a:spcPct val="90000"/>
              </a:lnSpc>
              <a:spcBef>
                <a:spcPts val="500"/>
              </a:spcBef>
              <a:spcAft>
                <a:spcPts val="0"/>
              </a:spcAft>
              <a:buClr>
                <a:schemeClr val="dk1"/>
              </a:buClr>
              <a:buSzPts val="2000"/>
              <a:buFont typeface="Calibri"/>
              <a:buAutoNum type="arabicPeriod"/>
            </a:pPr>
            <a:r>
              <a:rPr lang="en-IN" sz="2000">
                <a:latin typeface="Times New Roman"/>
                <a:ea typeface="Times New Roman"/>
                <a:cs typeface="Times New Roman"/>
                <a:sym typeface="Times New Roman"/>
              </a:rPr>
              <a:t>Uneven energy draining in the mobile nodes</a:t>
            </a:r>
            <a:endParaRPr/>
          </a:p>
          <a:p>
            <a:pPr marL="1041400" lvl="1" indent="-330200" algn="l" rtl="0">
              <a:lnSpc>
                <a:spcPct val="90000"/>
              </a:lnSpc>
              <a:spcBef>
                <a:spcPts val="500"/>
              </a:spcBef>
              <a:spcAft>
                <a:spcPts val="0"/>
              </a:spcAft>
              <a:buClr>
                <a:schemeClr val="dk1"/>
              </a:buClr>
              <a:buSzPts val="2000"/>
              <a:buFont typeface="Calibri"/>
              <a:buNone/>
            </a:pPr>
            <a:endParaRPr sz="2000">
              <a:latin typeface="Times New Roman"/>
              <a:ea typeface="Times New Roman"/>
              <a:cs typeface="Times New Roman"/>
              <a:sym typeface="Times New Roman"/>
            </a:endParaRPr>
          </a:p>
          <a:p>
            <a:pPr marL="914400" lvl="1" indent="-457200" algn="l" rtl="0">
              <a:lnSpc>
                <a:spcPct val="90000"/>
              </a:lnSpc>
              <a:spcBef>
                <a:spcPts val="500"/>
              </a:spcBef>
              <a:spcAft>
                <a:spcPts val="0"/>
              </a:spcAft>
              <a:buClr>
                <a:schemeClr val="dk1"/>
              </a:buClr>
              <a:buSzPts val="2000"/>
              <a:buFont typeface="Calibri"/>
              <a:buAutoNum type="arabicPeriod"/>
            </a:pPr>
            <a:r>
              <a:rPr lang="en-IN" sz="2000">
                <a:latin typeface="Times New Roman"/>
                <a:ea typeface="Times New Roman"/>
                <a:cs typeface="Times New Roman"/>
                <a:sym typeface="Times New Roman"/>
              </a:rPr>
              <a:t>New parameter must be taken into consideration for better performance of the wireless sensor network system</a:t>
            </a:r>
            <a:endParaRPr/>
          </a:p>
        </p:txBody>
      </p:sp>
      <p:pic>
        <p:nvPicPr>
          <p:cNvPr id="316" name="Google Shape;316;p41"/>
          <p:cNvPicPr preferRelativeResize="0"/>
          <p:nvPr/>
        </p:nvPicPr>
        <p:blipFill rotWithShape="1">
          <a:blip r:embed="rId3">
            <a:alphaModFix/>
          </a:blip>
          <a:srcRect/>
          <a:stretch/>
        </p:blipFill>
        <p:spPr>
          <a:xfrm>
            <a:off x="10729443" y="103693"/>
            <a:ext cx="1286545" cy="1091454"/>
          </a:xfrm>
          <a:prstGeom prst="rect">
            <a:avLst/>
          </a:prstGeom>
          <a:noFill/>
          <a:ln>
            <a:noFill/>
          </a:ln>
        </p:spPr>
      </p:pic>
      <p:sp>
        <p:nvSpPr>
          <p:cNvPr id="3" name="Slide Number Placeholder 2">
            <a:extLst>
              <a:ext uri="{FF2B5EF4-FFF2-40B4-BE49-F238E27FC236}">
                <a16:creationId xmlns:a16="http://schemas.microsoft.com/office/drawing/2014/main" id="{10AA9CBF-6330-42B4-9F54-33CB41B0B6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30</a:t>
            </a:fld>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2"/>
          <p:cNvSpPr txBox="1">
            <a:spLocks noGrp="1"/>
          </p:cNvSpPr>
          <p:nvPr>
            <p:ph type="title"/>
          </p:nvPr>
        </p:nvSpPr>
        <p:spPr>
          <a:xfrm>
            <a:off x="183967" y="421130"/>
            <a:ext cx="9670961" cy="106978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Times New Roman"/>
              <a:buNone/>
            </a:pPr>
            <a:r>
              <a:rPr lang="en-IN" sz="3200" b="1" dirty="0">
                <a:latin typeface="Times New Roman"/>
                <a:ea typeface="Times New Roman"/>
                <a:cs typeface="Times New Roman"/>
                <a:sym typeface="Times New Roman"/>
              </a:rPr>
              <a:t>(b)DISTANCE AND ENERGY BASED CLUSTER HEAD ELECTION ALGORITHM</a:t>
            </a:r>
            <a:endParaRPr b="1" dirty="0"/>
          </a:p>
        </p:txBody>
      </p:sp>
      <p:sp>
        <p:nvSpPr>
          <p:cNvPr id="322" name="Google Shape;322;p4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000"/>
              <a:buChar char="•"/>
            </a:pPr>
            <a:r>
              <a:rPr lang="en-IN" sz="2000" dirty="0">
                <a:latin typeface="Times New Roman"/>
                <a:ea typeface="Times New Roman"/>
                <a:cs typeface="Times New Roman"/>
                <a:sym typeface="Times New Roman"/>
              </a:rPr>
              <a:t>The goal here is to consider the energy remaining in the mobile node along with the distance of the distance of the mobile node from the base station.</a:t>
            </a:r>
            <a:endParaRPr dirty="0"/>
          </a:p>
          <a:p>
            <a:pPr marL="228600" lvl="0" indent="-228600" algn="l" rtl="0">
              <a:lnSpc>
                <a:spcPct val="90000"/>
              </a:lnSpc>
              <a:spcBef>
                <a:spcPts val="1000"/>
              </a:spcBef>
              <a:spcAft>
                <a:spcPts val="0"/>
              </a:spcAft>
              <a:buClr>
                <a:schemeClr val="dk1"/>
              </a:buClr>
              <a:buSzPts val="2000"/>
              <a:buChar char="•"/>
            </a:pPr>
            <a:r>
              <a:rPr lang="en-IN" sz="2000" dirty="0">
                <a:latin typeface="Times New Roman"/>
                <a:ea typeface="Times New Roman"/>
                <a:cs typeface="Times New Roman"/>
                <a:sym typeface="Times New Roman"/>
              </a:rPr>
              <a:t>The probability of the nodes becoming a cluster head is influenced by the parameter termed as the DE factor which is given by the formula                                                            </a:t>
            </a:r>
            <a:endParaRPr dirty="0"/>
          </a:p>
          <a:p>
            <a:pPr marL="0" lvl="0" indent="0" algn="ctr" rtl="0">
              <a:lnSpc>
                <a:spcPct val="90000"/>
              </a:lnSpc>
              <a:spcBef>
                <a:spcPts val="1000"/>
              </a:spcBef>
              <a:spcAft>
                <a:spcPts val="0"/>
              </a:spcAft>
              <a:buClr>
                <a:schemeClr val="dk1"/>
              </a:buClr>
              <a:buSzPts val="2000"/>
              <a:buNone/>
            </a:pPr>
            <a:r>
              <a:rPr lang="en-IN" sz="2000" b="1" dirty="0">
                <a:latin typeface="Times New Roman"/>
                <a:ea typeface="Times New Roman"/>
                <a:cs typeface="Times New Roman"/>
                <a:sym typeface="Times New Roman"/>
              </a:rPr>
              <a:t>DE=</a:t>
            </a:r>
            <a:r>
              <a:rPr lang="en-IN" sz="2000" b="1" dirty="0" err="1">
                <a:latin typeface="Times New Roman"/>
                <a:ea typeface="Times New Roman"/>
                <a:cs typeface="Times New Roman"/>
                <a:sym typeface="Times New Roman"/>
              </a:rPr>
              <a:t>E</a:t>
            </a:r>
            <a:r>
              <a:rPr lang="en-IN" sz="2000" b="1" baseline="-25000" dirty="0" err="1">
                <a:latin typeface="Times New Roman"/>
                <a:ea typeface="Times New Roman"/>
                <a:cs typeface="Times New Roman"/>
                <a:sym typeface="Times New Roman"/>
              </a:rPr>
              <a:t>rem</a:t>
            </a:r>
            <a:endParaRPr b="1" dirty="0"/>
          </a:p>
          <a:p>
            <a:pPr marL="0" lvl="0" indent="0" algn="ctr" rtl="0">
              <a:lnSpc>
                <a:spcPct val="90000"/>
              </a:lnSpc>
              <a:spcBef>
                <a:spcPts val="1000"/>
              </a:spcBef>
              <a:spcAft>
                <a:spcPts val="0"/>
              </a:spcAft>
              <a:buClr>
                <a:schemeClr val="dk1"/>
              </a:buClr>
              <a:buSzPts val="2000"/>
              <a:buNone/>
            </a:pPr>
            <a:r>
              <a:rPr lang="en-IN" sz="2000" b="1" dirty="0">
                <a:latin typeface="Times New Roman"/>
                <a:ea typeface="Times New Roman"/>
                <a:cs typeface="Times New Roman"/>
                <a:sym typeface="Times New Roman"/>
              </a:rPr>
              <a:t>          (</a:t>
            </a:r>
            <a:r>
              <a:rPr lang="en-IN" sz="2000" b="1" dirty="0" err="1">
                <a:latin typeface="Times New Roman"/>
                <a:ea typeface="Times New Roman"/>
                <a:cs typeface="Times New Roman"/>
                <a:sym typeface="Times New Roman"/>
              </a:rPr>
              <a:t>d</a:t>
            </a:r>
            <a:r>
              <a:rPr lang="en-IN" sz="2000" b="1" baseline="-25000" dirty="0" err="1">
                <a:latin typeface="Times New Roman"/>
                <a:ea typeface="Times New Roman"/>
                <a:cs typeface="Times New Roman"/>
                <a:sym typeface="Times New Roman"/>
              </a:rPr>
              <a:t>mean</a:t>
            </a:r>
            <a:r>
              <a:rPr lang="en-IN" sz="2000" b="1" dirty="0">
                <a:latin typeface="Times New Roman"/>
                <a:ea typeface="Times New Roman"/>
                <a:cs typeface="Times New Roman"/>
                <a:sym typeface="Times New Roman"/>
              </a:rPr>
              <a:t>)</a:t>
            </a:r>
            <a:r>
              <a:rPr lang="en-IN" sz="2000" b="1" baseline="30000" dirty="0">
                <a:latin typeface="Times New Roman"/>
                <a:ea typeface="Times New Roman"/>
                <a:cs typeface="Times New Roman"/>
                <a:sym typeface="Times New Roman"/>
              </a:rPr>
              <a:t>2</a:t>
            </a:r>
            <a:endParaRPr b="1" dirty="0"/>
          </a:p>
          <a:p>
            <a:pPr marL="0" lvl="0" indent="0" algn="ctr" rtl="0">
              <a:lnSpc>
                <a:spcPct val="90000"/>
              </a:lnSpc>
              <a:spcBef>
                <a:spcPts val="1000"/>
              </a:spcBef>
              <a:spcAft>
                <a:spcPts val="0"/>
              </a:spcAft>
              <a:buClr>
                <a:schemeClr val="dk1"/>
              </a:buClr>
              <a:buSzPts val="2000"/>
              <a:buNone/>
            </a:pPr>
            <a:endParaRPr lang="en-IN" sz="2000" baseline="30000" dirty="0">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ts val="2000"/>
              <a:buNone/>
            </a:pPr>
            <a:endParaRPr sz="2000" baseline="300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000"/>
              <a:buNone/>
            </a:pPr>
            <a:r>
              <a:rPr lang="en-IN" sz="2000" dirty="0">
                <a:latin typeface="Times New Roman"/>
                <a:ea typeface="Times New Roman"/>
                <a:cs typeface="Times New Roman"/>
                <a:sym typeface="Times New Roman"/>
              </a:rPr>
              <a:t>Where </a:t>
            </a:r>
            <a:r>
              <a:rPr lang="en-IN" sz="2000" dirty="0" err="1">
                <a:latin typeface="Times New Roman"/>
                <a:ea typeface="Times New Roman"/>
                <a:cs typeface="Times New Roman"/>
                <a:sym typeface="Times New Roman"/>
              </a:rPr>
              <a:t>E</a:t>
            </a:r>
            <a:r>
              <a:rPr lang="en-IN" sz="2000" baseline="-25000" dirty="0" err="1">
                <a:latin typeface="Times New Roman"/>
                <a:ea typeface="Times New Roman"/>
                <a:cs typeface="Times New Roman"/>
                <a:sym typeface="Times New Roman"/>
              </a:rPr>
              <a:t>rem</a:t>
            </a:r>
            <a:r>
              <a:rPr lang="en-IN" sz="2000" baseline="-25000" dirty="0">
                <a:latin typeface="Times New Roman"/>
                <a:ea typeface="Times New Roman"/>
                <a:cs typeface="Times New Roman"/>
                <a:sym typeface="Times New Roman"/>
              </a:rPr>
              <a:t>  </a:t>
            </a:r>
            <a:r>
              <a:rPr lang="en-IN" sz="2000" dirty="0">
                <a:latin typeface="Times New Roman"/>
                <a:ea typeface="Times New Roman"/>
                <a:cs typeface="Times New Roman"/>
                <a:sym typeface="Times New Roman"/>
              </a:rPr>
              <a:t>is the energy remaining in the mobile node after previous cluster head election </a:t>
            </a:r>
            <a:endParaRPr dirty="0"/>
          </a:p>
          <a:p>
            <a:pPr marL="0" lvl="0" indent="0" algn="l" rtl="0">
              <a:lnSpc>
                <a:spcPct val="90000"/>
              </a:lnSpc>
              <a:spcBef>
                <a:spcPts val="1000"/>
              </a:spcBef>
              <a:spcAft>
                <a:spcPts val="0"/>
              </a:spcAft>
              <a:buClr>
                <a:schemeClr val="dk1"/>
              </a:buClr>
              <a:buSzPts val="2000"/>
              <a:buNone/>
            </a:pPr>
            <a:r>
              <a:rPr lang="en-IN" sz="2000" dirty="0">
                <a:latin typeface="Times New Roman"/>
                <a:ea typeface="Times New Roman"/>
                <a:cs typeface="Times New Roman"/>
                <a:sym typeface="Times New Roman"/>
              </a:rPr>
              <a:t>           </a:t>
            </a:r>
            <a:r>
              <a:rPr lang="en-IN" sz="2000" dirty="0" err="1">
                <a:latin typeface="Times New Roman"/>
                <a:ea typeface="Times New Roman"/>
                <a:cs typeface="Times New Roman"/>
                <a:sym typeface="Times New Roman"/>
              </a:rPr>
              <a:t>d</a:t>
            </a:r>
            <a:r>
              <a:rPr lang="en-IN" sz="2000" baseline="-25000" dirty="0" err="1">
                <a:latin typeface="Times New Roman"/>
                <a:ea typeface="Times New Roman"/>
                <a:cs typeface="Times New Roman"/>
                <a:sym typeface="Times New Roman"/>
              </a:rPr>
              <a:t>mean</a:t>
            </a:r>
            <a:r>
              <a:rPr lang="en-IN" sz="2000" baseline="-25000" dirty="0">
                <a:latin typeface="Times New Roman"/>
                <a:ea typeface="Times New Roman"/>
                <a:cs typeface="Times New Roman"/>
                <a:sym typeface="Times New Roman"/>
              </a:rPr>
              <a:t> </a:t>
            </a:r>
            <a:r>
              <a:rPr lang="en-IN" sz="2000" dirty="0">
                <a:latin typeface="Times New Roman"/>
                <a:ea typeface="Times New Roman"/>
                <a:cs typeface="Times New Roman"/>
                <a:sym typeface="Times New Roman"/>
              </a:rPr>
              <a:t>is the mean of the distances of all the four mobile nodes to the base station </a:t>
            </a:r>
            <a:endParaRPr dirty="0"/>
          </a:p>
          <a:p>
            <a:pPr marL="228600" lvl="0" indent="-228600" algn="l" rtl="0">
              <a:lnSpc>
                <a:spcPct val="90000"/>
              </a:lnSpc>
              <a:spcBef>
                <a:spcPts val="1000"/>
              </a:spcBef>
              <a:spcAft>
                <a:spcPts val="0"/>
              </a:spcAft>
              <a:buClr>
                <a:schemeClr val="dk1"/>
              </a:buClr>
              <a:buSzPts val="2000"/>
              <a:buChar char="•"/>
            </a:pPr>
            <a:r>
              <a:rPr lang="en-IN" sz="2000" dirty="0">
                <a:latin typeface="Times New Roman"/>
                <a:ea typeface="Times New Roman"/>
                <a:cs typeface="Times New Roman"/>
                <a:sym typeface="Times New Roman"/>
              </a:rPr>
              <a:t>The mobile node with the highest DE factor value is considered as the cluster head during that round of election.</a:t>
            </a:r>
            <a:endParaRPr dirty="0"/>
          </a:p>
          <a:p>
            <a:pPr marL="0" lvl="0" indent="0" algn="l" rtl="0">
              <a:lnSpc>
                <a:spcPct val="90000"/>
              </a:lnSpc>
              <a:spcBef>
                <a:spcPts val="1000"/>
              </a:spcBef>
              <a:spcAft>
                <a:spcPts val="0"/>
              </a:spcAft>
              <a:buClr>
                <a:schemeClr val="dk1"/>
              </a:buClr>
              <a:buSzPts val="2000"/>
              <a:buNone/>
            </a:pPr>
            <a:endParaRPr sz="2000" dirty="0">
              <a:latin typeface="Times New Roman"/>
              <a:ea typeface="Times New Roman"/>
              <a:cs typeface="Times New Roman"/>
              <a:sym typeface="Times New Roman"/>
            </a:endParaRPr>
          </a:p>
        </p:txBody>
      </p:sp>
      <p:cxnSp>
        <p:nvCxnSpPr>
          <p:cNvPr id="323" name="Google Shape;323;p42"/>
          <p:cNvCxnSpPr/>
          <p:nvPr/>
        </p:nvCxnSpPr>
        <p:spPr>
          <a:xfrm>
            <a:off x="6096000" y="3564835"/>
            <a:ext cx="516835" cy="0"/>
          </a:xfrm>
          <a:prstGeom prst="straightConnector1">
            <a:avLst/>
          </a:prstGeom>
          <a:noFill/>
          <a:ln w="19050" cap="flat" cmpd="sng">
            <a:solidFill>
              <a:schemeClr val="dk1"/>
            </a:solidFill>
            <a:prstDash val="solid"/>
            <a:miter lim="800000"/>
            <a:headEnd type="none" w="sm" len="sm"/>
            <a:tailEnd type="none" w="sm" len="sm"/>
          </a:ln>
        </p:spPr>
      </p:cxnSp>
      <p:pic>
        <p:nvPicPr>
          <p:cNvPr id="3" name="Google Shape;262;p34">
            <a:extLst>
              <a:ext uri="{FF2B5EF4-FFF2-40B4-BE49-F238E27FC236}">
                <a16:creationId xmlns:a16="http://schemas.microsoft.com/office/drawing/2014/main" id="{13093A6B-1425-4B51-9CC8-50E37CECFC67}"/>
              </a:ext>
            </a:extLst>
          </p:cNvPr>
          <p:cNvPicPr preferRelativeResize="0"/>
          <p:nvPr/>
        </p:nvPicPr>
        <p:blipFill rotWithShape="1">
          <a:blip r:embed="rId3">
            <a:alphaModFix/>
          </a:blip>
          <a:srcRect/>
          <a:stretch/>
        </p:blipFill>
        <p:spPr>
          <a:xfrm>
            <a:off x="9854928" y="74235"/>
            <a:ext cx="2266680" cy="1416675"/>
          </a:xfrm>
          <a:prstGeom prst="rect">
            <a:avLst/>
          </a:prstGeom>
          <a:noFill/>
          <a:ln>
            <a:noFill/>
          </a:ln>
        </p:spPr>
      </p:pic>
      <p:sp>
        <p:nvSpPr>
          <p:cNvPr id="4" name="TextBox 3">
            <a:extLst>
              <a:ext uri="{FF2B5EF4-FFF2-40B4-BE49-F238E27FC236}">
                <a16:creationId xmlns:a16="http://schemas.microsoft.com/office/drawing/2014/main" id="{44D0C792-B349-441F-A526-00CB79F882D8}"/>
              </a:ext>
            </a:extLst>
          </p:cNvPr>
          <p:cNvSpPr txBox="1"/>
          <p:nvPr/>
        </p:nvSpPr>
        <p:spPr>
          <a:xfrm>
            <a:off x="6786906" y="3228945"/>
            <a:ext cx="823716"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-(11)</a:t>
            </a:r>
          </a:p>
        </p:txBody>
      </p:sp>
      <p:sp>
        <p:nvSpPr>
          <p:cNvPr id="5" name="Slide Number Placeholder 4">
            <a:extLst>
              <a:ext uri="{FF2B5EF4-FFF2-40B4-BE49-F238E27FC236}">
                <a16:creationId xmlns:a16="http://schemas.microsoft.com/office/drawing/2014/main" id="{ABC6E405-B542-41AC-BA61-00740B6B3C5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31</a:t>
            </a:fld>
            <a:endParaRPr lang="en-I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3"/>
          <p:cNvSpPr txBox="1">
            <a:spLocks noGrp="1"/>
          </p:cNvSpPr>
          <p:nvPr>
            <p:ph type="title"/>
          </p:nvPr>
        </p:nvSpPr>
        <p:spPr>
          <a:xfrm>
            <a:off x="1683026" y="206270"/>
            <a:ext cx="8004313" cy="75537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1600"/>
              <a:buFont typeface="Helvetica Neue"/>
              <a:buNone/>
            </a:pPr>
            <a:r>
              <a:rPr lang="en-IN" sz="1600" b="1">
                <a:latin typeface="Helvetica Neue"/>
                <a:ea typeface="Helvetica Neue"/>
                <a:cs typeface="Helvetica Neue"/>
                <a:sym typeface="Helvetica Neue"/>
              </a:rPr>
              <a:t>Flowchart for energy based </a:t>
            </a:r>
            <a:br>
              <a:rPr lang="en-IN" sz="1600" b="1">
                <a:latin typeface="Helvetica Neue"/>
                <a:ea typeface="Helvetica Neue"/>
                <a:cs typeface="Helvetica Neue"/>
                <a:sym typeface="Helvetica Neue"/>
              </a:rPr>
            </a:br>
            <a:r>
              <a:rPr lang="en-IN" sz="1600" b="1">
                <a:latin typeface="Helvetica Neue"/>
                <a:ea typeface="Helvetica Neue"/>
                <a:cs typeface="Helvetica Neue"/>
                <a:sym typeface="Helvetica Neue"/>
              </a:rPr>
              <a:t>clustering algorithm</a:t>
            </a:r>
            <a:endParaRPr/>
          </a:p>
        </p:txBody>
      </p:sp>
      <p:pic>
        <p:nvPicPr>
          <p:cNvPr id="329" name="Google Shape;329;p43"/>
          <p:cNvPicPr preferRelativeResize="0"/>
          <p:nvPr/>
        </p:nvPicPr>
        <p:blipFill rotWithShape="1">
          <a:blip r:embed="rId3">
            <a:alphaModFix/>
          </a:blip>
          <a:srcRect/>
          <a:stretch/>
        </p:blipFill>
        <p:spPr>
          <a:xfrm>
            <a:off x="4146009" y="896381"/>
            <a:ext cx="3562350" cy="5543550"/>
          </a:xfrm>
          <a:prstGeom prst="rect">
            <a:avLst/>
          </a:prstGeom>
          <a:noFill/>
          <a:ln>
            <a:noFill/>
          </a:ln>
        </p:spPr>
      </p:pic>
      <p:pic>
        <p:nvPicPr>
          <p:cNvPr id="7" name="Google Shape;292;p38">
            <a:extLst>
              <a:ext uri="{FF2B5EF4-FFF2-40B4-BE49-F238E27FC236}">
                <a16:creationId xmlns:a16="http://schemas.microsoft.com/office/drawing/2014/main" id="{C90A7ACA-512B-4050-8C1B-50A1FD3FA7C0}"/>
              </a:ext>
            </a:extLst>
          </p:cNvPr>
          <p:cNvPicPr preferRelativeResize="0"/>
          <p:nvPr/>
        </p:nvPicPr>
        <p:blipFill rotWithShape="1">
          <a:blip r:embed="rId4">
            <a:alphaModFix/>
          </a:blip>
          <a:srcRect b="14929"/>
          <a:stretch/>
        </p:blipFill>
        <p:spPr>
          <a:xfrm>
            <a:off x="10715223" y="2105"/>
            <a:ext cx="1476777" cy="1355162"/>
          </a:xfrm>
          <a:prstGeom prst="rect">
            <a:avLst/>
          </a:prstGeom>
          <a:noFill/>
          <a:ln>
            <a:noFill/>
          </a:ln>
        </p:spPr>
      </p:pic>
      <p:sp>
        <p:nvSpPr>
          <p:cNvPr id="2" name="Slide Number Placeholder 1">
            <a:extLst>
              <a:ext uri="{FF2B5EF4-FFF2-40B4-BE49-F238E27FC236}">
                <a16:creationId xmlns:a16="http://schemas.microsoft.com/office/drawing/2014/main" id="{DDCF9E89-6A42-439E-8B5E-5B56729797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32</a:t>
            </a:fld>
            <a:endParaRPr lang="en-I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4"/>
          <p:cNvSpPr txBox="1">
            <a:spLocks noGrp="1"/>
          </p:cNvSpPr>
          <p:nvPr>
            <p:ph type="title"/>
          </p:nvPr>
        </p:nvSpPr>
        <p:spPr>
          <a:xfrm>
            <a:off x="838200" y="365126"/>
            <a:ext cx="10515600" cy="89204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Times New Roman"/>
              <a:buNone/>
            </a:pPr>
            <a:r>
              <a:rPr lang="en-IN" sz="3200" b="1" dirty="0">
                <a:latin typeface="Times New Roman"/>
                <a:ea typeface="Times New Roman"/>
                <a:cs typeface="Times New Roman"/>
                <a:sym typeface="Times New Roman"/>
              </a:rPr>
              <a:t>RESULTS OBTAINED</a:t>
            </a:r>
            <a:endParaRPr b="1" dirty="0"/>
          </a:p>
        </p:txBody>
      </p:sp>
      <p:sp>
        <p:nvSpPr>
          <p:cNvPr id="335" name="Google Shape;335;p44"/>
          <p:cNvSpPr txBox="1">
            <a:spLocks noGrp="1"/>
          </p:cNvSpPr>
          <p:nvPr>
            <p:ph type="body" idx="1"/>
          </p:nvPr>
        </p:nvSpPr>
        <p:spPr>
          <a:xfrm>
            <a:off x="838200" y="1257168"/>
            <a:ext cx="5181600" cy="5408675"/>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2800"/>
              <a:buNone/>
            </a:pPr>
            <a:r>
              <a:rPr lang="en-IN" dirty="0"/>
              <a:t>1)No. of times the mobile node was a cluster head</a:t>
            </a:r>
            <a:endParaRPr dirty="0"/>
          </a:p>
          <a:p>
            <a:pPr marL="228600" lvl="0" indent="-50800" algn="l" rtl="0">
              <a:lnSpc>
                <a:spcPct val="80000"/>
              </a:lnSpc>
              <a:spcBef>
                <a:spcPts val="1000"/>
              </a:spcBef>
              <a:spcAft>
                <a:spcPts val="0"/>
              </a:spcAft>
              <a:buClr>
                <a:schemeClr val="dk1"/>
              </a:buClr>
              <a:buSzPts val="2800"/>
              <a:buNone/>
            </a:pPr>
            <a:endParaRPr dirty="0"/>
          </a:p>
          <a:p>
            <a:pPr marL="228600" lvl="0" indent="-50800" algn="l" rtl="0">
              <a:lnSpc>
                <a:spcPct val="80000"/>
              </a:lnSpc>
              <a:spcBef>
                <a:spcPts val="1000"/>
              </a:spcBef>
              <a:spcAft>
                <a:spcPts val="0"/>
              </a:spcAft>
              <a:buClr>
                <a:schemeClr val="dk1"/>
              </a:buClr>
              <a:buSzPts val="2800"/>
              <a:buNone/>
            </a:pPr>
            <a:endParaRPr dirty="0"/>
          </a:p>
          <a:p>
            <a:pPr marL="228600" lvl="0" indent="-50800" algn="l" rtl="0">
              <a:lnSpc>
                <a:spcPct val="80000"/>
              </a:lnSpc>
              <a:spcBef>
                <a:spcPts val="1000"/>
              </a:spcBef>
              <a:spcAft>
                <a:spcPts val="0"/>
              </a:spcAft>
              <a:buClr>
                <a:schemeClr val="dk1"/>
              </a:buClr>
              <a:buSzPts val="2800"/>
              <a:buNone/>
            </a:pPr>
            <a:endParaRPr dirty="0"/>
          </a:p>
          <a:p>
            <a:pPr marL="228600" lvl="0" indent="-50800" algn="l" rtl="0">
              <a:lnSpc>
                <a:spcPct val="80000"/>
              </a:lnSpc>
              <a:spcBef>
                <a:spcPts val="1000"/>
              </a:spcBef>
              <a:spcAft>
                <a:spcPts val="0"/>
              </a:spcAft>
              <a:buClr>
                <a:schemeClr val="dk1"/>
              </a:buClr>
              <a:buSzPts val="2800"/>
              <a:buNone/>
            </a:pPr>
            <a:endParaRPr lang="en-IN" dirty="0"/>
          </a:p>
          <a:p>
            <a:pPr marL="228600" lvl="0" indent="-50800" algn="l" rtl="0">
              <a:lnSpc>
                <a:spcPct val="80000"/>
              </a:lnSpc>
              <a:spcBef>
                <a:spcPts val="1000"/>
              </a:spcBef>
              <a:spcAft>
                <a:spcPts val="0"/>
              </a:spcAft>
              <a:buClr>
                <a:schemeClr val="dk1"/>
              </a:buClr>
              <a:buSzPts val="2800"/>
              <a:buNone/>
            </a:pPr>
            <a:r>
              <a:rPr lang="en-IN" dirty="0"/>
              <a:t>2)The DE factor based on which cluster head is elected</a:t>
            </a:r>
            <a:endParaRPr dirty="0"/>
          </a:p>
          <a:p>
            <a:pPr marL="228600" lvl="0" indent="-50800" algn="l" rtl="0">
              <a:lnSpc>
                <a:spcPct val="80000"/>
              </a:lnSpc>
              <a:spcBef>
                <a:spcPts val="1000"/>
              </a:spcBef>
              <a:spcAft>
                <a:spcPts val="0"/>
              </a:spcAft>
              <a:buClr>
                <a:schemeClr val="dk1"/>
              </a:buClr>
              <a:buSzPts val="2800"/>
              <a:buNone/>
            </a:pPr>
            <a:endParaRPr dirty="0"/>
          </a:p>
          <a:p>
            <a:pPr marL="0" lvl="0" indent="0" algn="l" rtl="0">
              <a:lnSpc>
                <a:spcPct val="80000"/>
              </a:lnSpc>
              <a:spcBef>
                <a:spcPts val="1000"/>
              </a:spcBef>
              <a:spcAft>
                <a:spcPts val="0"/>
              </a:spcAft>
              <a:buClr>
                <a:schemeClr val="dk1"/>
              </a:buClr>
              <a:buSzPts val="2800"/>
              <a:buNone/>
            </a:pPr>
            <a:endParaRPr dirty="0"/>
          </a:p>
          <a:p>
            <a:pPr marL="228600" lvl="0" indent="-50800" algn="l" rtl="0">
              <a:lnSpc>
                <a:spcPct val="80000"/>
              </a:lnSpc>
              <a:spcBef>
                <a:spcPts val="1000"/>
              </a:spcBef>
              <a:spcAft>
                <a:spcPts val="0"/>
              </a:spcAft>
              <a:buClr>
                <a:schemeClr val="dk1"/>
              </a:buClr>
              <a:buSzPts val="2800"/>
              <a:buNone/>
            </a:pPr>
            <a:endParaRPr dirty="0"/>
          </a:p>
          <a:p>
            <a:pPr marL="228600" lvl="0" indent="-50800" algn="l" rtl="0">
              <a:lnSpc>
                <a:spcPct val="80000"/>
              </a:lnSpc>
              <a:spcBef>
                <a:spcPts val="1000"/>
              </a:spcBef>
              <a:spcAft>
                <a:spcPts val="0"/>
              </a:spcAft>
              <a:buClr>
                <a:schemeClr val="dk1"/>
              </a:buClr>
              <a:buSzPts val="2800"/>
              <a:buNone/>
            </a:pPr>
            <a:endParaRPr dirty="0"/>
          </a:p>
          <a:p>
            <a:pPr marL="228600" lvl="0" indent="-50800" algn="l" rtl="0">
              <a:lnSpc>
                <a:spcPct val="80000"/>
              </a:lnSpc>
              <a:spcBef>
                <a:spcPts val="1000"/>
              </a:spcBef>
              <a:spcAft>
                <a:spcPts val="0"/>
              </a:spcAft>
              <a:buClr>
                <a:schemeClr val="dk1"/>
              </a:buClr>
              <a:buSzPts val="2800"/>
              <a:buNone/>
            </a:pPr>
            <a:endParaRPr dirty="0"/>
          </a:p>
          <a:p>
            <a:pPr marL="228600" lvl="0" indent="-50800" algn="l" rtl="0">
              <a:lnSpc>
                <a:spcPct val="80000"/>
              </a:lnSpc>
              <a:spcBef>
                <a:spcPts val="1000"/>
              </a:spcBef>
              <a:spcAft>
                <a:spcPts val="0"/>
              </a:spcAft>
              <a:buClr>
                <a:schemeClr val="dk1"/>
              </a:buClr>
              <a:buSzPts val="2800"/>
              <a:buNone/>
            </a:pPr>
            <a:endParaRPr dirty="0"/>
          </a:p>
          <a:p>
            <a:pPr marL="228600" lvl="0" indent="-50800" algn="l" rtl="0">
              <a:lnSpc>
                <a:spcPct val="80000"/>
              </a:lnSpc>
              <a:spcBef>
                <a:spcPts val="1000"/>
              </a:spcBef>
              <a:spcAft>
                <a:spcPts val="0"/>
              </a:spcAft>
              <a:buClr>
                <a:schemeClr val="dk1"/>
              </a:buClr>
              <a:buSzPts val="2800"/>
              <a:buNone/>
            </a:pPr>
            <a:endParaRPr dirty="0"/>
          </a:p>
        </p:txBody>
      </p:sp>
      <p:sp>
        <p:nvSpPr>
          <p:cNvPr id="336" name="Google Shape;336;p44"/>
          <p:cNvSpPr txBox="1">
            <a:spLocks noGrp="1"/>
          </p:cNvSpPr>
          <p:nvPr>
            <p:ph type="body" idx="2"/>
          </p:nvPr>
        </p:nvSpPr>
        <p:spPr>
          <a:xfrm>
            <a:off x="5894363" y="1825625"/>
            <a:ext cx="5459437" cy="4351338"/>
          </a:xfrm>
          <a:prstGeom prst="rect">
            <a:avLst/>
          </a:prstGeom>
          <a:noFill/>
          <a:ln>
            <a:noFill/>
          </a:ln>
        </p:spPr>
        <p:txBody>
          <a:bodyPr spcFirstLastPara="1" wrap="square" lIns="91425" tIns="45700" rIns="91425" bIns="45700" anchor="t" anchorCtr="0">
            <a:noAutofit/>
          </a:bodyPr>
          <a:lstStyle/>
          <a:p>
            <a:pPr marL="228600" lvl="0" indent="-50800" algn="l" rtl="0">
              <a:lnSpc>
                <a:spcPct val="80000"/>
              </a:lnSpc>
              <a:spcBef>
                <a:spcPts val="0"/>
              </a:spcBef>
              <a:spcAft>
                <a:spcPts val="0"/>
              </a:spcAft>
              <a:buClr>
                <a:schemeClr val="dk1"/>
              </a:buClr>
              <a:buSzPts val="2800"/>
              <a:buNone/>
            </a:pPr>
            <a:r>
              <a:rPr lang="en-IN" dirty="0"/>
              <a:t>3)The total energy remaining in each node</a:t>
            </a:r>
            <a:endParaRPr dirty="0"/>
          </a:p>
          <a:p>
            <a:pPr marL="228600" lvl="0" indent="-50800" algn="l" rtl="0">
              <a:lnSpc>
                <a:spcPct val="80000"/>
              </a:lnSpc>
              <a:spcBef>
                <a:spcPts val="1000"/>
              </a:spcBef>
              <a:spcAft>
                <a:spcPts val="0"/>
              </a:spcAft>
              <a:buClr>
                <a:schemeClr val="dk1"/>
              </a:buClr>
              <a:buSzPts val="2800"/>
              <a:buNone/>
            </a:pPr>
            <a:endParaRPr dirty="0"/>
          </a:p>
          <a:p>
            <a:pPr marL="228600" lvl="0" indent="-50800" algn="l" rtl="0">
              <a:lnSpc>
                <a:spcPct val="80000"/>
              </a:lnSpc>
              <a:spcBef>
                <a:spcPts val="1000"/>
              </a:spcBef>
              <a:spcAft>
                <a:spcPts val="0"/>
              </a:spcAft>
              <a:buClr>
                <a:schemeClr val="dk1"/>
              </a:buClr>
              <a:buSzPts val="2800"/>
              <a:buNone/>
            </a:pPr>
            <a:endParaRPr dirty="0"/>
          </a:p>
          <a:p>
            <a:pPr marL="228600" lvl="0" indent="-50800" algn="l" rtl="0">
              <a:lnSpc>
                <a:spcPct val="80000"/>
              </a:lnSpc>
              <a:spcBef>
                <a:spcPts val="1000"/>
              </a:spcBef>
              <a:spcAft>
                <a:spcPts val="0"/>
              </a:spcAft>
              <a:buClr>
                <a:schemeClr val="dk1"/>
              </a:buClr>
              <a:buSzPts val="2800"/>
              <a:buNone/>
            </a:pPr>
            <a:endParaRPr dirty="0"/>
          </a:p>
          <a:p>
            <a:pPr marL="228600" lvl="0" indent="-50800" algn="l" rtl="0">
              <a:lnSpc>
                <a:spcPct val="80000"/>
              </a:lnSpc>
              <a:spcBef>
                <a:spcPts val="1000"/>
              </a:spcBef>
              <a:spcAft>
                <a:spcPts val="0"/>
              </a:spcAft>
              <a:buClr>
                <a:schemeClr val="dk1"/>
              </a:buClr>
              <a:buSzPts val="2800"/>
              <a:buNone/>
            </a:pPr>
            <a:endParaRPr dirty="0"/>
          </a:p>
          <a:p>
            <a:pPr marL="228600" lvl="0" indent="-50800" algn="l" rtl="0">
              <a:lnSpc>
                <a:spcPct val="80000"/>
              </a:lnSpc>
              <a:spcBef>
                <a:spcPts val="1000"/>
              </a:spcBef>
              <a:spcAft>
                <a:spcPts val="0"/>
              </a:spcAft>
              <a:buClr>
                <a:schemeClr val="dk1"/>
              </a:buClr>
              <a:buSzPts val="2800"/>
              <a:buNone/>
            </a:pPr>
            <a:endParaRPr dirty="0"/>
          </a:p>
          <a:p>
            <a:pPr marL="228600" lvl="0" indent="-50800" algn="l" rtl="0">
              <a:lnSpc>
                <a:spcPct val="80000"/>
              </a:lnSpc>
              <a:spcBef>
                <a:spcPts val="1000"/>
              </a:spcBef>
              <a:spcAft>
                <a:spcPts val="0"/>
              </a:spcAft>
              <a:buClr>
                <a:schemeClr val="dk1"/>
              </a:buClr>
              <a:buSzPts val="2800"/>
              <a:buNone/>
            </a:pPr>
            <a:endParaRPr dirty="0"/>
          </a:p>
        </p:txBody>
      </p:sp>
      <p:pic>
        <p:nvPicPr>
          <p:cNvPr id="337" name="Google Shape;337;p44"/>
          <p:cNvPicPr preferRelativeResize="0"/>
          <p:nvPr/>
        </p:nvPicPr>
        <p:blipFill rotWithShape="1">
          <a:blip r:embed="rId3">
            <a:alphaModFix/>
          </a:blip>
          <a:srcRect/>
          <a:stretch/>
        </p:blipFill>
        <p:spPr>
          <a:xfrm>
            <a:off x="2304094" y="2201516"/>
            <a:ext cx="1508249" cy="1623163"/>
          </a:xfrm>
          <a:prstGeom prst="rect">
            <a:avLst/>
          </a:prstGeom>
          <a:noFill/>
          <a:ln>
            <a:noFill/>
          </a:ln>
        </p:spPr>
      </p:pic>
      <p:pic>
        <p:nvPicPr>
          <p:cNvPr id="338" name="Google Shape;338;p44"/>
          <p:cNvPicPr preferRelativeResize="0"/>
          <p:nvPr/>
        </p:nvPicPr>
        <p:blipFill rotWithShape="1">
          <a:blip r:embed="rId4">
            <a:alphaModFix/>
          </a:blip>
          <a:srcRect/>
          <a:stretch/>
        </p:blipFill>
        <p:spPr>
          <a:xfrm>
            <a:off x="6414306" y="2724149"/>
            <a:ext cx="4533548" cy="2171408"/>
          </a:xfrm>
          <a:prstGeom prst="rect">
            <a:avLst/>
          </a:prstGeom>
          <a:noFill/>
          <a:ln>
            <a:noFill/>
          </a:ln>
        </p:spPr>
      </p:pic>
      <p:pic>
        <p:nvPicPr>
          <p:cNvPr id="339" name="Google Shape;339;p44"/>
          <p:cNvPicPr preferRelativeResize="0"/>
          <p:nvPr/>
        </p:nvPicPr>
        <p:blipFill rotWithShape="1">
          <a:blip r:embed="rId5">
            <a:alphaModFix/>
          </a:blip>
          <a:srcRect/>
          <a:stretch/>
        </p:blipFill>
        <p:spPr>
          <a:xfrm>
            <a:off x="838200" y="4638671"/>
            <a:ext cx="4296508" cy="1738070"/>
          </a:xfrm>
          <a:prstGeom prst="rect">
            <a:avLst/>
          </a:prstGeom>
          <a:noFill/>
          <a:ln>
            <a:noFill/>
          </a:ln>
        </p:spPr>
      </p:pic>
      <p:cxnSp>
        <p:nvCxnSpPr>
          <p:cNvPr id="4" name="Straight Arrow Connector 3">
            <a:extLst>
              <a:ext uri="{FF2B5EF4-FFF2-40B4-BE49-F238E27FC236}">
                <a16:creationId xmlns:a16="http://schemas.microsoft.com/office/drawing/2014/main" id="{CE8BD330-99D6-4EF4-AF39-CA47CAD74D9C}"/>
              </a:ext>
            </a:extLst>
          </p:cNvPr>
          <p:cNvCxnSpPr>
            <a:cxnSpLocks/>
          </p:cNvCxnSpPr>
          <p:nvPr/>
        </p:nvCxnSpPr>
        <p:spPr>
          <a:xfrm>
            <a:off x="506437" y="5250128"/>
            <a:ext cx="3317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218771EC-426B-4871-A6FA-06D0E6C2BD7B}"/>
              </a:ext>
            </a:extLst>
          </p:cNvPr>
          <p:cNvCxnSpPr>
            <a:cxnSpLocks/>
          </p:cNvCxnSpPr>
          <p:nvPr/>
        </p:nvCxnSpPr>
        <p:spPr>
          <a:xfrm>
            <a:off x="7706751" y="3492885"/>
            <a:ext cx="3317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0" name="Google Shape;316;p41">
            <a:extLst>
              <a:ext uri="{FF2B5EF4-FFF2-40B4-BE49-F238E27FC236}">
                <a16:creationId xmlns:a16="http://schemas.microsoft.com/office/drawing/2014/main" id="{7AD4B344-E9B4-4056-812F-6119B8DB6D09}"/>
              </a:ext>
            </a:extLst>
          </p:cNvPr>
          <p:cNvPicPr preferRelativeResize="0"/>
          <p:nvPr/>
        </p:nvPicPr>
        <p:blipFill rotWithShape="1">
          <a:blip r:embed="rId6">
            <a:alphaModFix/>
          </a:blip>
          <a:srcRect/>
          <a:stretch/>
        </p:blipFill>
        <p:spPr>
          <a:xfrm>
            <a:off x="10729443" y="117761"/>
            <a:ext cx="1286545" cy="1091454"/>
          </a:xfrm>
          <a:prstGeom prst="rect">
            <a:avLst/>
          </a:prstGeom>
          <a:noFill/>
          <a:ln>
            <a:noFill/>
          </a:ln>
        </p:spPr>
      </p:pic>
      <p:sp>
        <p:nvSpPr>
          <p:cNvPr id="3" name="Slide Number Placeholder 2">
            <a:extLst>
              <a:ext uri="{FF2B5EF4-FFF2-40B4-BE49-F238E27FC236}">
                <a16:creationId xmlns:a16="http://schemas.microsoft.com/office/drawing/2014/main" id="{8A3396C2-F58B-49DA-85E8-E9B4E62AB7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33</a:t>
            </a:fld>
            <a:endParaRPr lang="en-I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6"/>
          <p:cNvSpPr/>
          <p:nvPr/>
        </p:nvSpPr>
        <p:spPr>
          <a:xfrm>
            <a:off x="499403" y="263867"/>
            <a:ext cx="10459930" cy="589970"/>
          </a:xfrm>
          <a:prstGeom prst="rect">
            <a:avLst/>
          </a:prstGeom>
          <a:noFill/>
          <a:ln>
            <a:noFill/>
          </a:ln>
        </p:spPr>
        <p:txBody>
          <a:bodyPr spcFirstLastPara="1" wrap="square" lIns="91425" tIns="45700" rIns="91425" bIns="45700" anchor="t" anchorCtr="0">
            <a:noAutofit/>
          </a:bodyPr>
          <a:lstStyle/>
          <a:p>
            <a:pPr marL="180340" marR="29844" lvl="0" indent="0" rtl="0">
              <a:lnSpc>
                <a:spcPct val="150000"/>
              </a:lnSpc>
              <a:spcBef>
                <a:spcPts val="0"/>
              </a:spcBef>
              <a:spcAft>
                <a:spcPts val="0"/>
              </a:spcAft>
              <a:buNone/>
            </a:pPr>
            <a:r>
              <a:rPr lang="en-IN" sz="3200" b="1" dirty="0">
                <a:solidFill>
                  <a:schemeClr val="dk1"/>
                </a:solidFill>
                <a:latin typeface="Times New Roman"/>
                <a:ea typeface="Times New Roman"/>
                <a:cs typeface="Times New Roman"/>
                <a:sym typeface="Times New Roman"/>
              </a:rPr>
              <a:t>11. TABULATED RESULTS FOR DYNMAIC NODES</a:t>
            </a:r>
            <a:endParaRPr sz="3200" dirty="0">
              <a:solidFill>
                <a:schemeClr val="dk1"/>
              </a:solidFill>
              <a:latin typeface="Times New Roman"/>
              <a:ea typeface="Times New Roman"/>
              <a:cs typeface="Times New Roman"/>
              <a:sym typeface="Times New Roman"/>
            </a:endParaRPr>
          </a:p>
        </p:txBody>
      </p:sp>
      <p:graphicFrame>
        <p:nvGraphicFramePr>
          <p:cNvPr id="354" name="Google Shape;354;p46"/>
          <p:cNvGraphicFramePr/>
          <p:nvPr/>
        </p:nvGraphicFramePr>
        <p:xfrm>
          <a:off x="499402" y="2389891"/>
          <a:ext cx="5240275" cy="2423975"/>
        </p:xfrm>
        <a:graphic>
          <a:graphicData uri="http://schemas.openxmlformats.org/drawingml/2006/table">
            <a:tbl>
              <a:tblPr bandRow="1">
                <a:noFill/>
                <a:tableStyleId>{0B5C2156-5DF2-4F83-9587-98CA241242CE}</a:tableStyleId>
              </a:tblPr>
              <a:tblGrid>
                <a:gridCol w="1602025">
                  <a:extLst>
                    <a:ext uri="{9D8B030D-6E8A-4147-A177-3AD203B41FA5}">
                      <a16:colId xmlns:a16="http://schemas.microsoft.com/office/drawing/2014/main" val="20000"/>
                    </a:ext>
                  </a:extLst>
                </a:gridCol>
                <a:gridCol w="1764500">
                  <a:extLst>
                    <a:ext uri="{9D8B030D-6E8A-4147-A177-3AD203B41FA5}">
                      <a16:colId xmlns:a16="http://schemas.microsoft.com/office/drawing/2014/main" val="20001"/>
                    </a:ext>
                  </a:extLst>
                </a:gridCol>
                <a:gridCol w="1873750">
                  <a:extLst>
                    <a:ext uri="{9D8B030D-6E8A-4147-A177-3AD203B41FA5}">
                      <a16:colId xmlns:a16="http://schemas.microsoft.com/office/drawing/2014/main" val="20002"/>
                    </a:ext>
                  </a:extLst>
                </a:gridCol>
              </a:tblGrid>
              <a:tr h="739675">
                <a:tc>
                  <a:txBody>
                    <a:bodyPr/>
                    <a:lstStyle/>
                    <a:p>
                      <a:pPr marL="0" marR="29844" lvl="0" indent="0" algn="ctr" rtl="0">
                        <a:lnSpc>
                          <a:spcPct val="150000"/>
                        </a:lnSpc>
                        <a:spcBef>
                          <a:spcPts val="0"/>
                        </a:spcBef>
                        <a:spcAft>
                          <a:spcPts val="0"/>
                        </a:spcAft>
                        <a:buNone/>
                      </a:pPr>
                      <a:r>
                        <a:rPr lang="en-IN" sz="1200" u="none" strike="noStrike" cap="none"/>
                        <a:t>NODE</a:t>
                      </a:r>
                      <a:endParaRPr sz="1100" u="none" strike="noStrike" cap="none">
                        <a:latin typeface="Calibri"/>
                        <a:ea typeface="Calibri"/>
                        <a:cs typeface="Calibri"/>
                        <a:sym typeface="Calibri"/>
                      </a:endParaRPr>
                    </a:p>
                  </a:txBody>
                  <a:tcPr marL="68575" marR="68575" marT="0" marB="0"/>
                </a:tc>
                <a:tc>
                  <a:txBody>
                    <a:bodyPr/>
                    <a:lstStyle/>
                    <a:p>
                      <a:pPr marL="0" marR="29844" lvl="0" indent="0" algn="ctr" rtl="0">
                        <a:lnSpc>
                          <a:spcPct val="150000"/>
                        </a:lnSpc>
                        <a:spcBef>
                          <a:spcPts val="0"/>
                        </a:spcBef>
                        <a:spcAft>
                          <a:spcPts val="0"/>
                        </a:spcAft>
                        <a:buNone/>
                      </a:pPr>
                      <a:r>
                        <a:rPr lang="en-IN" sz="1200" u="none" strike="noStrike" cap="none"/>
                        <a:t>ENERGY LEFT </a:t>
                      </a:r>
                      <a:endParaRPr sz="1100" u="none" strike="noStrike" cap="none"/>
                    </a:p>
                    <a:p>
                      <a:pPr marL="0" marR="29844" lvl="0" indent="0" algn="ctr" rtl="0">
                        <a:lnSpc>
                          <a:spcPct val="150000"/>
                        </a:lnSpc>
                        <a:spcBef>
                          <a:spcPts val="800"/>
                        </a:spcBef>
                        <a:spcAft>
                          <a:spcPts val="0"/>
                        </a:spcAft>
                        <a:buNone/>
                      </a:pPr>
                      <a:r>
                        <a:rPr lang="en-IN" sz="1200" u="none" strike="noStrike" cap="none"/>
                        <a:t>(in joules)</a:t>
                      </a:r>
                      <a:endParaRPr sz="1100" u="none" strike="noStrike" cap="none">
                        <a:latin typeface="Calibri"/>
                        <a:ea typeface="Calibri"/>
                        <a:cs typeface="Calibri"/>
                        <a:sym typeface="Calibri"/>
                      </a:endParaRPr>
                    </a:p>
                  </a:txBody>
                  <a:tcPr marL="68575" marR="68575" marT="0" marB="0"/>
                </a:tc>
                <a:tc>
                  <a:txBody>
                    <a:bodyPr/>
                    <a:lstStyle/>
                    <a:p>
                      <a:pPr marL="0" marR="29844" lvl="0" indent="0" algn="ctr" rtl="0">
                        <a:lnSpc>
                          <a:spcPct val="150000"/>
                        </a:lnSpc>
                        <a:spcBef>
                          <a:spcPts val="0"/>
                        </a:spcBef>
                        <a:spcAft>
                          <a:spcPts val="0"/>
                        </a:spcAft>
                        <a:buNone/>
                      </a:pPr>
                      <a:r>
                        <a:rPr lang="en-IN" sz="1200" u="none" strike="noStrike" cap="none"/>
                        <a:t>CLUSTER HEAD</a:t>
                      </a:r>
                      <a:endParaRPr sz="11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0"/>
                  </a:ext>
                </a:extLst>
              </a:tr>
              <a:tr h="421075">
                <a:tc>
                  <a:txBody>
                    <a:bodyPr/>
                    <a:lstStyle/>
                    <a:p>
                      <a:pPr marL="0" marR="29844" lvl="0" indent="0" algn="ctr" rtl="0">
                        <a:lnSpc>
                          <a:spcPct val="150000"/>
                        </a:lnSpc>
                        <a:spcBef>
                          <a:spcPts val="0"/>
                        </a:spcBef>
                        <a:spcAft>
                          <a:spcPts val="0"/>
                        </a:spcAft>
                        <a:buNone/>
                      </a:pPr>
                      <a:r>
                        <a:rPr lang="en-IN" sz="1200" u="none" strike="noStrike" cap="none"/>
                        <a:t>1</a:t>
                      </a:r>
                      <a:endParaRPr sz="1100" u="none" strike="noStrike" cap="none">
                        <a:latin typeface="Calibri"/>
                        <a:ea typeface="Calibri"/>
                        <a:cs typeface="Calibri"/>
                        <a:sym typeface="Calibri"/>
                      </a:endParaRPr>
                    </a:p>
                  </a:txBody>
                  <a:tcPr marL="68575" marR="68575" marT="0" marB="0"/>
                </a:tc>
                <a:tc>
                  <a:txBody>
                    <a:bodyPr/>
                    <a:lstStyle/>
                    <a:p>
                      <a:pPr marL="0" marR="29844" lvl="0" indent="0" algn="ctr" rtl="0">
                        <a:lnSpc>
                          <a:spcPct val="150000"/>
                        </a:lnSpc>
                        <a:spcBef>
                          <a:spcPts val="0"/>
                        </a:spcBef>
                        <a:spcAft>
                          <a:spcPts val="0"/>
                        </a:spcAft>
                        <a:buNone/>
                      </a:pPr>
                      <a:r>
                        <a:rPr lang="en-IN" sz="1200" u="none" strike="noStrike" cap="none"/>
                        <a:t>9.2104</a:t>
                      </a:r>
                      <a:endParaRPr sz="1100" u="none" strike="noStrike" cap="none">
                        <a:latin typeface="Calibri"/>
                        <a:ea typeface="Calibri"/>
                        <a:cs typeface="Calibri"/>
                        <a:sym typeface="Calibri"/>
                      </a:endParaRPr>
                    </a:p>
                  </a:txBody>
                  <a:tcPr marL="68575" marR="68575" marT="0" marB="0"/>
                </a:tc>
                <a:tc>
                  <a:txBody>
                    <a:bodyPr/>
                    <a:lstStyle/>
                    <a:p>
                      <a:pPr marL="0" marR="29844" lvl="0" indent="0" algn="ctr" rtl="0">
                        <a:lnSpc>
                          <a:spcPct val="150000"/>
                        </a:lnSpc>
                        <a:spcBef>
                          <a:spcPts val="0"/>
                        </a:spcBef>
                        <a:spcAft>
                          <a:spcPts val="0"/>
                        </a:spcAft>
                        <a:buNone/>
                      </a:pPr>
                      <a:r>
                        <a:rPr lang="en-IN" sz="1200" u="none" strike="noStrike" cap="none"/>
                        <a:t>16</a:t>
                      </a:r>
                      <a:endParaRPr sz="11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421075">
                <a:tc>
                  <a:txBody>
                    <a:bodyPr/>
                    <a:lstStyle/>
                    <a:p>
                      <a:pPr marL="0" marR="29844" lvl="0" indent="0" algn="ctr" rtl="0">
                        <a:lnSpc>
                          <a:spcPct val="150000"/>
                        </a:lnSpc>
                        <a:spcBef>
                          <a:spcPts val="0"/>
                        </a:spcBef>
                        <a:spcAft>
                          <a:spcPts val="0"/>
                        </a:spcAft>
                        <a:buNone/>
                      </a:pPr>
                      <a:r>
                        <a:rPr lang="en-IN" sz="1200" u="none" strike="noStrike" cap="none"/>
                        <a:t>2</a:t>
                      </a:r>
                      <a:endParaRPr sz="1100" u="none" strike="noStrike" cap="none">
                        <a:latin typeface="Calibri"/>
                        <a:ea typeface="Calibri"/>
                        <a:cs typeface="Calibri"/>
                        <a:sym typeface="Calibri"/>
                      </a:endParaRPr>
                    </a:p>
                  </a:txBody>
                  <a:tcPr marL="68575" marR="68575" marT="0" marB="0"/>
                </a:tc>
                <a:tc>
                  <a:txBody>
                    <a:bodyPr/>
                    <a:lstStyle/>
                    <a:p>
                      <a:pPr marL="0" marR="29844" lvl="0" indent="0" algn="ctr" rtl="0">
                        <a:lnSpc>
                          <a:spcPct val="150000"/>
                        </a:lnSpc>
                        <a:spcBef>
                          <a:spcPts val="0"/>
                        </a:spcBef>
                        <a:spcAft>
                          <a:spcPts val="0"/>
                        </a:spcAft>
                        <a:buNone/>
                      </a:pPr>
                      <a:r>
                        <a:rPr lang="en-IN" sz="1200" u="none" strike="noStrike" cap="none"/>
                        <a:t>3.1921</a:t>
                      </a:r>
                      <a:endParaRPr sz="1100" u="none" strike="noStrike" cap="none">
                        <a:latin typeface="Calibri"/>
                        <a:ea typeface="Calibri"/>
                        <a:cs typeface="Calibri"/>
                        <a:sym typeface="Calibri"/>
                      </a:endParaRPr>
                    </a:p>
                  </a:txBody>
                  <a:tcPr marL="68575" marR="68575" marT="0" marB="0"/>
                </a:tc>
                <a:tc>
                  <a:txBody>
                    <a:bodyPr/>
                    <a:lstStyle/>
                    <a:p>
                      <a:pPr marL="0" marR="29844" lvl="0" indent="0" algn="ctr" rtl="0">
                        <a:lnSpc>
                          <a:spcPct val="150000"/>
                        </a:lnSpc>
                        <a:spcBef>
                          <a:spcPts val="0"/>
                        </a:spcBef>
                        <a:spcAft>
                          <a:spcPts val="0"/>
                        </a:spcAft>
                        <a:buNone/>
                      </a:pPr>
                      <a:r>
                        <a:rPr lang="en-IN" sz="1200" u="none" strike="noStrike" cap="none"/>
                        <a:t>137</a:t>
                      </a:r>
                      <a:endParaRPr sz="11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421075">
                <a:tc>
                  <a:txBody>
                    <a:bodyPr/>
                    <a:lstStyle/>
                    <a:p>
                      <a:pPr marL="0" marR="29844" lvl="0" indent="0" algn="ctr" rtl="0">
                        <a:lnSpc>
                          <a:spcPct val="150000"/>
                        </a:lnSpc>
                        <a:spcBef>
                          <a:spcPts val="0"/>
                        </a:spcBef>
                        <a:spcAft>
                          <a:spcPts val="0"/>
                        </a:spcAft>
                        <a:buNone/>
                      </a:pPr>
                      <a:r>
                        <a:rPr lang="en-IN" sz="1200" u="none" strike="noStrike" cap="none"/>
                        <a:t>3</a:t>
                      </a:r>
                      <a:endParaRPr sz="1100" u="none" strike="noStrike" cap="none">
                        <a:latin typeface="Calibri"/>
                        <a:ea typeface="Calibri"/>
                        <a:cs typeface="Calibri"/>
                        <a:sym typeface="Calibri"/>
                      </a:endParaRPr>
                    </a:p>
                  </a:txBody>
                  <a:tcPr marL="68575" marR="68575" marT="0" marB="0"/>
                </a:tc>
                <a:tc>
                  <a:txBody>
                    <a:bodyPr/>
                    <a:lstStyle/>
                    <a:p>
                      <a:pPr marL="0" marR="29844" lvl="0" indent="0" algn="ctr" rtl="0">
                        <a:lnSpc>
                          <a:spcPct val="150000"/>
                        </a:lnSpc>
                        <a:spcBef>
                          <a:spcPts val="0"/>
                        </a:spcBef>
                        <a:spcAft>
                          <a:spcPts val="0"/>
                        </a:spcAft>
                        <a:buNone/>
                      </a:pPr>
                      <a:r>
                        <a:rPr lang="en-IN" sz="1200" u="none" strike="noStrike" cap="none"/>
                        <a:t>7.7171</a:t>
                      </a:r>
                      <a:endParaRPr sz="1100" u="none" strike="noStrike" cap="none">
                        <a:latin typeface="Calibri"/>
                        <a:ea typeface="Calibri"/>
                        <a:cs typeface="Calibri"/>
                        <a:sym typeface="Calibri"/>
                      </a:endParaRPr>
                    </a:p>
                  </a:txBody>
                  <a:tcPr marL="68575" marR="68575" marT="0" marB="0"/>
                </a:tc>
                <a:tc>
                  <a:txBody>
                    <a:bodyPr/>
                    <a:lstStyle/>
                    <a:p>
                      <a:pPr marL="0" marR="29844" lvl="0" indent="0" algn="ctr" rtl="0">
                        <a:lnSpc>
                          <a:spcPct val="150000"/>
                        </a:lnSpc>
                        <a:spcBef>
                          <a:spcPts val="0"/>
                        </a:spcBef>
                        <a:spcAft>
                          <a:spcPts val="0"/>
                        </a:spcAft>
                        <a:buNone/>
                      </a:pPr>
                      <a:r>
                        <a:rPr lang="en-IN" sz="1200" u="none" strike="noStrike" cap="none"/>
                        <a:t>46</a:t>
                      </a:r>
                      <a:endParaRPr sz="11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r h="421075">
                <a:tc>
                  <a:txBody>
                    <a:bodyPr/>
                    <a:lstStyle/>
                    <a:p>
                      <a:pPr marL="0" marR="29844" lvl="0" indent="0" algn="ctr" rtl="0">
                        <a:lnSpc>
                          <a:spcPct val="150000"/>
                        </a:lnSpc>
                        <a:spcBef>
                          <a:spcPts val="0"/>
                        </a:spcBef>
                        <a:spcAft>
                          <a:spcPts val="0"/>
                        </a:spcAft>
                        <a:buNone/>
                      </a:pPr>
                      <a:r>
                        <a:rPr lang="en-IN" sz="1200" u="none" strike="noStrike" cap="none"/>
                        <a:t>4</a:t>
                      </a:r>
                      <a:endParaRPr sz="1100" u="none" strike="noStrike" cap="none">
                        <a:latin typeface="Calibri"/>
                        <a:ea typeface="Calibri"/>
                        <a:cs typeface="Calibri"/>
                        <a:sym typeface="Calibri"/>
                      </a:endParaRPr>
                    </a:p>
                  </a:txBody>
                  <a:tcPr marL="68575" marR="68575" marT="0" marB="0"/>
                </a:tc>
                <a:tc>
                  <a:txBody>
                    <a:bodyPr/>
                    <a:lstStyle/>
                    <a:p>
                      <a:pPr marL="0" marR="29844" lvl="0" indent="0" algn="ctr" rtl="0">
                        <a:lnSpc>
                          <a:spcPct val="150000"/>
                        </a:lnSpc>
                        <a:spcBef>
                          <a:spcPts val="0"/>
                        </a:spcBef>
                        <a:spcAft>
                          <a:spcPts val="0"/>
                        </a:spcAft>
                        <a:buNone/>
                      </a:pPr>
                      <a:r>
                        <a:rPr lang="en-IN" sz="1200" u="none" strike="noStrike" cap="none"/>
                        <a:t>9.9501</a:t>
                      </a:r>
                      <a:endParaRPr sz="1100" u="none" strike="noStrike" cap="none">
                        <a:latin typeface="Calibri"/>
                        <a:ea typeface="Calibri"/>
                        <a:cs typeface="Calibri"/>
                        <a:sym typeface="Calibri"/>
                      </a:endParaRPr>
                    </a:p>
                  </a:txBody>
                  <a:tcPr marL="68575" marR="68575" marT="0" marB="0"/>
                </a:tc>
                <a:tc>
                  <a:txBody>
                    <a:bodyPr/>
                    <a:lstStyle/>
                    <a:p>
                      <a:pPr marL="0" marR="29844" lvl="0" indent="0" algn="ctr" rtl="0">
                        <a:lnSpc>
                          <a:spcPct val="150000"/>
                        </a:lnSpc>
                        <a:spcBef>
                          <a:spcPts val="0"/>
                        </a:spcBef>
                        <a:spcAft>
                          <a:spcPts val="0"/>
                        </a:spcAft>
                        <a:buNone/>
                      </a:pPr>
                      <a:r>
                        <a:rPr lang="en-IN" sz="1200" u="none" strike="noStrike" cap="none"/>
                        <a:t>1</a:t>
                      </a:r>
                      <a:endParaRPr sz="11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4"/>
                  </a:ext>
                </a:extLst>
              </a:tr>
            </a:tbl>
          </a:graphicData>
        </a:graphic>
      </p:graphicFrame>
      <p:sp>
        <p:nvSpPr>
          <p:cNvPr id="355" name="Google Shape;355;p46"/>
          <p:cNvSpPr/>
          <p:nvPr/>
        </p:nvSpPr>
        <p:spPr>
          <a:xfrm>
            <a:off x="110824" y="1574839"/>
            <a:ext cx="5139548" cy="400110"/>
          </a:xfrm>
          <a:prstGeom prst="rect">
            <a:avLst/>
          </a:prstGeom>
          <a:noFill/>
          <a:ln>
            <a:noFill/>
          </a:ln>
        </p:spPr>
        <p:txBody>
          <a:bodyPr spcFirstLastPara="1" wrap="square" lIns="91425" tIns="45700" rIns="91425" bIns="45700" anchor="ctr" anchorCtr="0">
            <a:noAutofit/>
          </a:bodyPr>
          <a:lstStyle/>
          <a:p>
            <a:pPr marL="914400" marR="0" lvl="2" indent="0" algn="ctr" rtl="0">
              <a:lnSpc>
                <a:spcPct val="100000"/>
              </a:lnSpc>
              <a:spcBef>
                <a:spcPts val="0"/>
              </a:spcBef>
              <a:spcAft>
                <a:spcPts val="0"/>
              </a:spcAft>
              <a:buNone/>
            </a:pPr>
            <a:r>
              <a:rPr lang="en-IN" sz="2000" b="1" i="0" u="none" strike="noStrike" cap="none">
                <a:solidFill>
                  <a:srgbClr val="000000"/>
                </a:solidFill>
                <a:latin typeface="Times New Roman"/>
                <a:ea typeface="Times New Roman"/>
                <a:cs typeface="Times New Roman"/>
                <a:sym typeface="Times New Roman"/>
              </a:rPr>
              <a:t>DISTANCE BASED ALGORITHM </a:t>
            </a:r>
            <a:endParaRPr sz="2000" b="0" i="0" u="none" strike="noStrike" cap="none">
              <a:solidFill>
                <a:schemeClr val="dk1"/>
              </a:solidFill>
              <a:latin typeface="Times New Roman"/>
              <a:ea typeface="Times New Roman"/>
              <a:cs typeface="Times New Roman"/>
              <a:sym typeface="Times New Roman"/>
            </a:endParaRPr>
          </a:p>
        </p:txBody>
      </p:sp>
      <p:sp>
        <p:nvSpPr>
          <p:cNvPr id="356" name="Google Shape;356;p46"/>
          <p:cNvSpPr/>
          <p:nvPr/>
        </p:nvSpPr>
        <p:spPr>
          <a:xfrm>
            <a:off x="330558" y="5087105"/>
            <a:ext cx="5284630"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1800">
                <a:solidFill>
                  <a:schemeClr val="dk1"/>
                </a:solidFill>
                <a:latin typeface="Times New Roman"/>
                <a:ea typeface="Times New Roman"/>
                <a:cs typeface="Times New Roman"/>
                <a:sym typeface="Times New Roman"/>
              </a:rPr>
              <a:t>Tabulated output of energy left and number of times a node is made cluster head</a:t>
            </a:r>
            <a:endParaRPr sz="1800">
              <a:solidFill>
                <a:schemeClr val="dk1"/>
              </a:solidFill>
              <a:latin typeface="Times New Roman"/>
              <a:ea typeface="Times New Roman"/>
              <a:cs typeface="Times New Roman"/>
              <a:sym typeface="Times New Roman"/>
            </a:endParaRPr>
          </a:p>
        </p:txBody>
      </p:sp>
      <p:graphicFrame>
        <p:nvGraphicFramePr>
          <p:cNvPr id="357" name="Google Shape;357;p46"/>
          <p:cNvGraphicFramePr/>
          <p:nvPr/>
        </p:nvGraphicFramePr>
        <p:xfrm>
          <a:off x="6349284" y="2389731"/>
          <a:ext cx="5362575" cy="2423925"/>
        </p:xfrm>
        <a:graphic>
          <a:graphicData uri="http://schemas.openxmlformats.org/drawingml/2006/table">
            <a:tbl>
              <a:tblPr bandRow="1">
                <a:noFill/>
                <a:tableStyleId>{0B5C2156-5DF2-4F83-9587-98CA241242CE}</a:tableStyleId>
              </a:tblPr>
              <a:tblGrid>
                <a:gridCol w="1741600">
                  <a:extLst>
                    <a:ext uri="{9D8B030D-6E8A-4147-A177-3AD203B41FA5}">
                      <a16:colId xmlns:a16="http://schemas.microsoft.com/office/drawing/2014/main" val="20000"/>
                    </a:ext>
                  </a:extLst>
                </a:gridCol>
                <a:gridCol w="1619700">
                  <a:extLst>
                    <a:ext uri="{9D8B030D-6E8A-4147-A177-3AD203B41FA5}">
                      <a16:colId xmlns:a16="http://schemas.microsoft.com/office/drawing/2014/main" val="20001"/>
                    </a:ext>
                  </a:extLst>
                </a:gridCol>
                <a:gridCol w="2001275">
                  <a:extLst>
                    <a:ext uri="{9D8B030D-6E8A-4147-A177-3AD203B41FA5}">
                      <a16:colId xmlns:a16="http://schemas.microsoft.com/office/drawing/2014/main" val="20002"/>
                    </a:ext>
                  </a:extLst>
                </a:gridCol>
              </a:tblGrid>
              <a:tr h="878325">
                <a:tc>
                  <a:txBody>
                    <a:bodyPr/>
                    <a:lstStyle/>
                    <a:p>
                      <a:pPr marL="0" marR="29844" lvl="0" indent="0" algn="ctr" rtl="0">
                        <a:lnSpc>
                          <a:spcPct val="150000"/>
                        </a:lnSpc>
                        <a:spcBef>
                          <a:spcPts val="0"/>
                        </a:spcBef>
                        <a:spcAft>
                          <a:spcPts val="0"/>
                        </a:spcAft>
                        <a:buNone/>
                      </a:pPr>
                      <a:r>
                        <a:rPr lang="en-IN" sz="1200" u="none" strike="noStrike" cap="none"/>
                        <a:t>NODE</a:t>
                      </a:r>
                      <a:endParaRPr sz="1100" u="none" strike="noStrike" cap="none">
                        <a:latin typeface="Calibri"/>
                        <a:ea typeface="Calibri"/>
                        <a:cs typeface="Calibri"/>
                        <a:sym typeface="Calibri"/>
                      </a:endParaRPr>
                    </a:p>
                  </a:txBody>
                  <a:tcPr marL="68575" marR="68575" marT="0" marB="0"/>
                </a:tc>
                <a:tc>
                  <a:txBody>
                    <a:bodyPr/>
                    <a:lstStyle/>
                    <a:p>
                      <a:pPr marL="0" marR="29844" lvl="0" indent="0" algn="ctr" rtl="0">
                        <a:lnSpc>
                          <a:spcPct val="150000"/>
                        </a:lnSpc>
                        <a:spcBef>
                          <a:spcPts val="0"/>
                        </a:spcBef>
                        <a:spcAft>
                          <a:spcPts val="0"/>
                        </a:spcAft>
                        <a:buNone/>
                      </a:pPr>
                      <a:r>
                        <a:rPr lang="en-IN" sz="1200" u="none" strike="noStrike" cap="none"/>
                        <a:t>ENERGY LEFT</a:t>
                      </a:r>
                      <a:endParaRPr sz="1100" u="none" strike="noStrike" cap="none"/>
                    </a:p>
                    <a:p>
                      <a:pPr marL="0" marR="29844" lvl="0" indent="0" algn="ctr" rtl="0">
                        <a:lnSpc>
                          <a:spcPct val="150000"/>
                        </a:lnSpc>
                        <a:spcBef>
                          <a:spcPts val="800"/>
                        </a:spcBef>
                        <a:spcAft>
                          <a:spcPts val="0"/>
                        </a:spcAft>
                        <a:buNone/>
                      </a:pPr>
                      <a:r>
                        <a:rPr lang="en-IN" sz="1200" u="none" strike="noStrike" cap="none"/>
                        <a:t>(in joules)</a:t>
                      </a:r>
                      <a:endParaRPr sz="1100" u="none" strike="noStrike" cap="none">
                        <a:latin typeface="Calibri"/>
                        <a:ea typeface="Calibri"/>
                        <a:cs typeface="Calibri"/>
                        <a:sym typeface="Calibri"/>
                      </a:endParaRPr>
                    </a:p>
                  </a:txBody>
                  <a:tcPr marL="68575" marR="68575" marT="0" marB="0"/>
                </a:tc>
                <a:tc>
                  <a:txBody>
                    <a:bodyPr/>
                    <a:lstStyle/>
                    <a:p>
                      <a:pPr marL="0" marR="29844" lvl="0" indent="0" algn="ctr" rtl="0">
                        <a:lnSpc>
                          <a:spcPct val="150000"/>
                        </a:lnSpc>
                        <a:spcBef>
                          <a:spcPts val="0"/>
                        </a:spcBef>
                        <a:spcAft>
                          <a:spcPts val="0"/>
                        </a:spcAft>
                        <a:buNone/>
                      </a:pPr>
                      <a:r>
                        <a:rPr lang="en-IN" sz="1200" u="none" strike="noStrike" cap="none"/>
                        <a:t>CLUSTER HEAD</a:t>
                      </a:r>
                      <a:endParaRPr sz="11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0"/>
                  </a:ext>
                </a:extLst>
              </a:tr>
              <a:tr h="393200">
                <a:tc>
                  <a:txBody>
                    <a:bodyPr/>
                    <a:lstStyle/>
                    <a:p>
                      <a:pPr marL="0" marR="29844" lvl="0" indent="0" algn="ctr" rtl="0">
                        <a:lnSpc>
                          <a:spcPct val="150000"/>
                        </a:lnSpc>
                        <a:spcBef>
                          <a:spcPts val="0"/>
                        </a:spcBef>
                        <a:spcAft>
                          <a:spcPts val="0"/>
                        </a:spcAft>
                        <a:buNone/>
                      </a:pPr>
                      <a:r>
                        <a:rPr lang="en-IN" sz="1200" u="none" strike="noStrike" cap="none"/>
                        <a:t>1</a:t>
                      </a:r>
                      <a:endParaRPr sz="1100" u="none" strike="noStrike" cap="none">
                        <a:latin typeface="Calibri"/>
                        <a:ea typeface="Calibri"/>
                        <a:cs typeface="Calibri"/>
                        <a:sym typeface="Calibri"/>
                      </a:endParaRPr>
                    </a:p>
                  </a:txBody>
                  <a:tcPr marL="68575" marR="68575" marT="0" marB="0"/>
                </a:tc>
                <a:tc>
                  <a:txBody>
                    <a:bodyPr/>
                    <a:lstStyle/>
                    <a:p>
                      <a:pPr marL="0" marR="29844" lvl="0" indent="0" algn="ctr" rtl="0">
                        <a:lnSpc>
                          <a:spcPct val="150000"/>
                        </a:lnSpc>
                        <a:spcBef>
                          <a:spcPts val="0"/>
                        </a:spcBef>
                        <a:spcAft>
                          <a:spcPts val="0"/>
                        </a:spcAft>
                        <a:buNone/>
                      </a:pPr>
                      <a:r>
                        <a:rPr lang="en-IN" sz="1200" u="none" strike="noStrike" cap="none"/>
                        <a:t>7.4750</a:t>
                      </a:r>
                      <a:endParaRPr sz="1100" u="none" strike="noStrike" cap="none">
                        <a:latin typeface="Calibri"/>
                        <a:ea typeface="Calibri"/>
                        <a:cs typeface="Calibri"/>
                        <a:sym typeface="Calibri"/>
                      </a:endParaRPr>
                    </a:p>
                  </a:txBody>
                  <a:tcPr marL="68575" marR="68575" marT="0" marB="0"/>
                </a:tc>
                <a:tc>
                  <a:txBody>
                    <a:bodyPr/>
                    <a:lstStyle/>
                    <a:p>
                      <a:pPr marL="0" marR="29844" lvl="0" indent="0" algn="ctr" rtl="0">
                        <a:lnSpc>
                          <a:spcPct val="150000"/>
                        </a:lnSpc>
                        <a:spcBef>
                          <a:spcPts val="0"/>
                        </a:spcBef>
                        <a:spcAft>
                          <a:spcPts val="0"/>
                        </a:spcAft>
                        <a:buNone/>
                      </a:pPr>
                      <a:r>
                        <a:rPr lang="en-IN" sz="1200" u="none" strike="noStrike" cap="none"/>
                        <a:t>47</a:t>
                      </a:r>
                      <a:endParaRPr sz="11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379600">
                <a:tc>
                  <a:txBody>
                    <a:bodyPr/>
                    <a:lstStyle/>
                    <a:p>
                      <a:pPr marL="0" marR="29844" lvl="0" indent="0" algn="ctr" rtl="0">
                        <a:lnSpc>
                          <a:spcPct val="150000"/>
                        </a:lnSpc>
                        <a:spcBef>
                          <a:spcPts val="0"/>
                        </a:spcBef>
                        <a:spcAft>
                          <a:spcPts val="0"/>
                        </a:spcAft>
                        <a:buNone/>
                      </a:pPr>
                      <a:r>
                        <a:rPr lang="en-IN" sz="1200" u="none" strike="noStrike" cap="none"/>
                        <a:t>2</a:t>
                      </a:r>
                      <a:endParaRPr sz="1100" u="none" strike="noStrike" cap="none">
                        <a:latin typeface="Calibri"/>
                        <a:ea typeface="Calibri"/>
                        <a:cs typeface="Calibri"/>
                        <a:sym typeface="Calibri"/>
                      </a:endParaRPr>
                    </a:p>
                  </a:txBody>
                  <a:tcPr marL="68575" marR="68575" marT="0" marB="0"/>
                </a:tc>
                <a:tc>
                  <a:txBody>
                    <a:bodyPr/>
                    <a:lstStyle/>
                    <a:p>
                      <a:pPr marL="0" marR="29844" lvl="0" indent="0" algn="ctr" rtl="0">
                        <a:lnSpc>
                          <a:spcPct val="150000"/>
                        </a:lnSpc>
                        <a:spcBef>
                          <a:spcPts val="0"/>
                        </a:spcBef>
                        <a:spcAft>
                          <a:spcPts val="0"/>
                        </a:spcAft>
                        <a:buNone/>
                      </a:pPr>
                      <a:r>
                        <a:rPr lang="en-IN" sz="1200" u="none" strike="noStrike" cap="none"/>
                        <a:t>7.5230</a:t>
                      </a:r>
                      <a:endParaRPr sz="1100" u="none" strike="noStrike" cap="none">
                        <a:latin typeface="Calibri"/>
                        <a:ea typeface="Calibri"/>
                        <a:cs typeface="Calibri"/>
                        <a:sym typeface="Calibri"/>
                      </a:endParaRPr>
                    </a:p>
                  </a:txBody>
                  <a:tcPr marL="68575" marR="68575" marT="0" marB="0"/>
                </a:tc>
                <a:tc>
                  <a:txBody>
                    <a:bodyPr/>
                    <a:lstStyle/>
                    <a:p>
                      <a:pPr marL="0" marR="29844" lvl="0" indent="0" algn="ctr" rtl="0">
                        <a:lnSpc>
                          <a:spcPct val="150000"/>
                        </a:lnSpc>
                        <a:spcBef>
                          <a:spcPts val="0"/>
                        </a:spcBef>
                        <a:spcAft>
                          <a:spcPts val="0"/>
                        </a:spcAft>
                        <a:buNone/>
                      </a:pPr>
                      <a:r>
                        <a:rPr lang="en-IN" sz="1200" u="none" strike="noStrike" cap="none"/>
                        <a:t>47</a:t>
                      </a:r>
                      <a:endParaRPr sz="11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393200">
                <a:tc>
                  <a:txBody>
                    <a:bodyPr/>
                    <a:lstStyle/>
                    <a:p>
                      <a:pPr marL="0" marR="29844" lvl="0" indent="0" algn="ctr" rtl="0">
                        <a:lnSpc>
                          <a:spcPct val="150000"/>
                        </a:lnSpc>
                        <a:spcBef>
                          <a:spcPts val="0"/>
                        </a:spcBef>
                        <a:spcAft>
                          <a:spcPts val="0"/>
                        </a:spcAft>
                        <a:buNone/>
                      </a:pPr>
                      <a:r>
                        <a:rPr lang="en-IN" sz="1200" u="none" strike="noStrike" cap="none"/>
                        <a:t>3</a:t>
                      </a:r>
                      <a:endParaRPr sz="1100" u="none" strike="noStrike" cap="none">
                        <a:latin typeface="Calibri"/>
                        <a:ea typeface="Calibri"/>
                        <a:cs typeface="Calibri"/>
                        <a:sym typeface="Calibri"/>
                      </a:endParaRPr>
                    </a:p>
                  </a:txBody>
                  <a:tcPr marL="68575" marR="68575" marT="0" marB="0"/>
                </a:tc>
                <a:tc>
                  <a:txBody>
                    <a:bodyPr/>
                    <a:lstStyle/>
                    <a:p>
                      <a:pPr marL="0" marR="29844" lvl="0" indent="0" algn="ctr" rtl="0">
                        <a:lnSpc>
                          <a:spcPct val="150000"/>
                        </a:lnSpc>
                        <a:spcBef>
                          <a:spcPts val="0"/>
                        </a:spcBef>
                        <a:spcAft>
                          <a:spcPts val="0"/>
                        </a:spcAft>
                        <a:buNone/>
                      </a:pPr>
                      <a:r>
                        <a:rPr lang="en-IN" sz="1200" u="none" strike="noStrike" cap="none"/>
                        <a:t>7.2533</a:t>
                      </a:r>
                      <a:endParaRPr sz="1100" u="none" strike="noStrike" cap="none">
                        <a:latin typeface="Calibri"/>
                        <a:ea typeface="Calibri"/>
                        <a:cs typeface="Calibri"/>
                        <a:sym typeface="Calibri"/>
                      </a:endParaRPr>
                    </a:p>
                  </a:txBody>
                  <a:tcPr marL="68575" marR="68575" marT="0" marB="0"/>
                </a:tc>
                <a:tc>
                  <a:txBody>
                    <a:bodyPr/>
                    <a:lstStyle/>
                    <a:p>
                      <a:pPr marL="0" marR="29844" lvl="0" indent="0" algn="ctr" rtl="0">
                        <a:lnSpc>
                          <a:spcPct val="150000"/>
                        </a:lnSpc>
                        <a:spcBef>
                          <a:spcPts val="0"/>
                        </a:spcBef>
                        <a:spcAft>
                          <a:spcPts val="0"/>
                        </a:spcAft>
                        <a:buNone/>
                      </a:pPr>
                      <a:r>
                        <a:rPr lang="en-IN" sz="1200" u="none" strike="noStrike" cap="none"/>
                        <a:t>56</a:t>
                      </a:r>
                      <a:endParaRPr sz="11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r h="379600">
                <a:tc>
                  <a:txBody>
                    <a:bodyPr/>
                    <a:lstStyle/>
                    <a:p>
                      <a:pPr marL="0" marR="29844" lvl="0" indent="0" algn="ctr" rtl="0">
                        <a:lnSpc>
                          <a:spcPct val="150000"/>
                        </a:lnSpc>
                        <a:spcBef>
                          <a:spcPts val="0"/>
                        </a:spcBef>
                        <a:spcAft>
                          <a:spcPts val="0"/>
                        </a:spcAft>
                        <a:buNone/>
                      </a:pPr>
                      <a:r>
                        <a:rPr lang="en-IN" sz="1200" u="none" strike="noStrike" cap="none"/>
                        <a:t>4</a:t>
                      </a:r>
                      <a:endParaRPr sz="1100" u="none" strike="noStrike" cap="none">
                        <a:latin typeface="Calibri"/>
                        <a:ea typeface="Calibri"/>
                        <a:cs typeface="Calibri"/>
                        <a:sym typeface="Calibri"/>
                      </a:endParaRPr>
                    </a:p>
                  </a:txBody>
                  <a:tcPr marL="68575" marR="68575" marT="0" marB="0"/>
                </a:tc>
                <a:tc>
                  <a:txBody>
                    <a:bodyPr/>
                    <a:lstStyle/>
                    <a:p>
                      <a:pPr marL="0" marR="29844" lvl="0" indent="0" algn="ctr" rtl="0">
                        <a:lnSpc>
                          <a:spcPct val="150000"/>
                        </a:lnSpc>
                        <a:spcBef>
                          <a:spcPts val="0"/>
                        </a:spcBef>
                        <a:spcAft>
                          <a:spcPts val="0"/>
                        </a:spcAft>
                        <a:buNone/>
                      </a:pPr>
                      <a:r>
                        <a:rPr lang="en-IN" sz="1200" u="none" strike="noStrike" cap="none"/>
                        <a:t>7.4716</a:t>
                      </a:r>
                      <a:endParaRPr sz="1100" u="none" strike="noStrike" cap="none">
                        <a:latin typeface="Calibri"/>
                        <a:ea typeface="Calibri"/>
                        <a:cs typeface="Calibri"/>
                        <a:sym typeface="Calibri"/>
                      </a:endParaRPr>
                    </a:p>
                  </a:txBody>
                  <a:tcPr marL="68575" marR="68575" marT="0" marB="0"/>
                </a:tc>
                <a:tc>
                  <a:txBody>
                    <a:bodyPr/>
                    <a:lstStyle/>
                    <a:p>
                      <a:pPr marL="0" marR="29844" lvl="0" indent="0" algn="ctr" rtl="0">
                        <a:lnSpc>
                          <a:spcPct val="150000"/>
                        </a:lnSpc>
                        <a:spcBef>
                          <a:spcPts val="0"/>
                        </a:spcBef>
                        <a:spcAft>
                          <a:spcPts val="0"/>
                        </a:spcAft>
                        <a:buNone/>
                      </a:pPr>
                      <a:r>
                        <a:rPr lang="en-IN" sz="1200" u="none" strike="noStrike" cap="none"/>
                        <a:t>50</a:t>
                      </a:r>
                      <a:endParaRPr sz="11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4"/>
                  </a:ext>
                </a:extLst>
              </a:tr>
            </a:tbl>
          </a:graphicData>
        </a:graphic>
      </p:graphicFrame>
      <p:sp>
        <p:nvSpPr>
          <p:cNvPr id="358" name="Google Shape;358;p46"/>
          <p:cNvSpPr/>
          <p:nvPr/>
        </p:nvSpPr>
        <p:spPr>
          <a:xfrm>
            <a:off x="6354197" y="1590228"/>
            <a:ext cx="5352747" cy="369332"/>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Times New Roman"/>
              <a:buNone/>
            </a:pPr>
            <a:r>
              <a:rPr lang="en-IN" sz="1800" b="1" i="0" u="none" strike="noStrike" cap="none">
                <a:solidFill>
                  <a:srgbClr val="000000"/>
                </a:solidFill>
                <a:latin typeface="Times New Roman"/>
                <a:ea typeface="Times New Roman"/>
                <a:cs typeface="Times New Roman"/>
                <a:sym typeface="Times New Roman"/>
              </a:rPr>
              <a:t>DISTANCE AND ENERGY BASED ALGORITHM</a:t>
            </a:r>
            <a:endParaRPr sz="1800" b="0" i="0" u="none" strike="noStrike" cap="none">
              <a:solidFill>
                <a:schemeClr val="dk1"/>
              </a:solidFill>
              <a:latin typeface="Times New Roman"/>
              <a:ea typeface="Times New Roman"/>
              <a:cs typeface="Times New Roman"/>
              <a:sym typeface="Times New Roman"/>
            </a:endParaRPr>
          </a:p>
        </p:txBody>
      </p:sp>
      <p:sp>
        <p:nvSpPr>
          <p:cNvPr id="359" name="Google Shape;359;p46"/>
          <p:cNvSpPr/>
          <p:nvPr/>
        </p:nvSpPr>
        <p:spPr>
          <a:xfrm>
            <a:off x="6074535" y="4951773"/>
            <a:ext cx="6096000"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1800" dirty="0">
                <a:solidFill>
                  <a:schemeClr val="dk1"/>
                </a:solidFill>
                <a:latin typeface="Times New Roman"/>
                <a:ea typeface="Times New Roman"/>
                <a:cs typeface="Times New Roman"/>
                <a:sym typeface="Times New Roman"/>
              </a:rPr>
              <a:t>Tabulated output of energy left and number of times a node is made cluster head</a:t>
            </a:r>
            <a:endParaRPr sz="1800" dirty="0">
              <a:solidFill>
                <a:schemeClr val="dk1"/>
              </a:solidFill>
              <a:latin typeface="Times New Roman"/>
              <a:ea typeface="Times New Roman"/>
              <a:cs typeface="Times New Roman"/>
              <a:sym typeface="Times New Roman"/>
            </a:endParaRPr>
          </a:p>
        </p:txBody>
      </p:sp>
      <p:pic>
        <p:nvPicPr>
          <p:cNvPr id="3" name="Google Shape;316;p41">
            <a:extLst>
              <a:ext uri="{FF2B5EF4-FFF2-40B4-BE49-F238E27FC236}">
                <a16:creationId xmlns:a16="http://schemas.microsoft.com/office/drawing/2014/main" id="{1C091E37-05FB-4627-827C-8F854D9E049E}"/>
              </a:ext>
            </a:extLst>
          </p:cNvPr>
          <p:cNvPicPr preferRelativeResize="0"/>
          <p:nvPr/>
        </p:nvPicPr>
        <p:blipFill rotWithShape="1">
          <a:blip r:embed="rId3">
            <a:alphaModFix/>
          </a:blip>
          <a:srcRect/>
          <a:stretch/>
        </p:blipFill>
        <p:spPr>
          <a:xfrm>
            <a:off x="10729443" y="103693"/>
            <a:ext cx="1286545" cy="1091454"/>
          </a:xfrm>
          <a:prstGeom prst="rect">
            <a:avLst/>
          </a:prstGeom>
          <a:noFill/>
          <a:ln>
            <a:noFill/>
          </a:ln>
        </p:spPr>
      </p:pic>
      <p:sp>
        <p:nvSpPr>
          <p:cNvPr id="4" name="Slide Number Placeholder 3">
            <a:extLst>
              <a:ext uri="{FF2B5EF4-FFF2-40B4-BE49-F238E27FC236}">
                <a16:creationId xmlns:a16="http://schemas.microsoft.com/office/drawing/2014/main" id="{1F1ED78E-ADE6-458B-8EE7-E5566B9E1D9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34</a:t>
            </a:fld>
            <a:endParaRPr lang="en-I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5"/>
          <p:cNvSpPr/>
          <p:nvPr/>
        </p:nvSpPr>
        <p:spPr>
          <a:xfrm>
            <a:off x="3447702" y="353691"/>
            <a:ext cx="5484263" cy="553998"/>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0000"/>
              </a:buClr>
              <a:buSzPts val="1600"/>
              <a:buFont typeface="Arial"/>
              <a:buNone/>
            </a:pPr>
            <a:r>
              <a:rPr lang="en-IN" sz="1600" b="1" i="0" u="none" strike="noStrike" cap="none" dirty="0">
                <a:solidFill>
                  <a:srgbClr val="000000"/>
                </a:solidFill>
                <a:latin typeface="Arial"/>
                <a:ea typeface="Arial"/>
                <a:cs typeface="Arial"/>
                <a:sym typeface="Arial"/>
              </a:rPr>
              <a:t> 12. GRAPHICAL USER INTERFACE OUTPUT</a:t>
            </a:r>
            <a:endParaRPr sz="11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r>
              <a:rPr lang="en-IN" sz="1400" b="1" i="0" u="none" strike="noStrike" cap="none" dirty="0">
                <a:solidFill>
                  <a:srgbClr val="000000"/>
                </a:solidFill>
                <a:latin typeface="Arial"/>
                <a:ea typeface="Arial"/>
                <a:cs typeface="Arial"/>
                <a:sym typeface="Arial"/>
              </a:rPr>
              <a:t>     </a:t>
            </a:r>
            <a:endParaRPr sz="1800" b="0" i="0" u="none" strike="noStrike" cap="none" dirty="0">
              <a:solidFill>
                <a:schemeClr val="dk1"/>
              </a:solidFill>
              <a:latin typeface="Arial"/>
              <a:ea typeface="Arial"/>
              <a:cs typeface="Arial"/>
              <a:sym typeface="Arial"/>
            </a:endParaRPr>
          </a:p>
        </p:txBody>
      </p:sp>
      <p:sp>
        <p:nvSpPr>
          <p:cNvPr id="345" name="Google Shape;345;p45"/>
          <p:cNvSpPr/>
          <p:nvPr/>
        </p:nvSpPr>
        <p:spPr>
          <a:xfrm>
            <a:off x="732678" y="5586047"/>
            <a:ext cx="3050835" cy="40011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Times New Roman"/>
              <a:buNone/>
            </a:pPr>
            <a:r>
              <a:rPr lang="en-IN" sz="2000" b="0" i="0" u="none" strike="noStrike" cap="none">
                <a:solidFill>
                  <a:srgbClr val="000000"/>
                </a:solidFill>
                <a:latin typeface="Times New Roman"/>
                <a:ea typeface="Times New Roman"/>
                <a:cs typeface="Times New Roman"/>
                <a:sym typeface="Times New Roman"/>
              </a:rPr>
              <a:t> GUI output for static nodes</a:t>
            </a:r>
            <a:endParaRPr sz="2000" b="0" i="0" u="none" strike="noStrike" cap="none">
              <a:solidFill>
                <a:schemeClr val="dk1"/>
              </a:solidFill>
              <a:latin typeface="Times New Roman"/>
              <a:ea typeface="Times New Roman"/>
              <a:cs typeface="Times New Roman"/>
              <a:sym typeface="Times New Roman"/>
            </a:endParaRPr>
          </a:p>
        </p:txBody>
      </p:sp>
      <p:pic>
        <p:nvPicPr>
          <p:cNvPr id="346" name="Google Shape;346;p45"/>
          <p:cNvPicPr preferRelativeResize="0"/>
          <p:nvPr/>
        </p:nvPicPr>
        <p:blipFill rotWithShape="1">
          <a:blip r:embed="rId3">
            <a:alphaModFix/>
          </a:blip>
          <a:srcRect/>
          <a:stretch/>
        </p:blipFill>
        <p:spPr>
          <a:xfrm>
            <a:off x="6259131" y="954158"/>
            <a:ext cx="5675223" cy="4538952"/>
          </a:xfrm>
          <a:prstGeom prst="rect">
            <a:avLst/>
          </a:prstGeom>
          <a:noFill/>
          <a:ln>
            <a:noFill/>
          </a:ln>
        </p:spPr>
      </p:pic>
      <p:sp>
        <p:nvSpPr>
          <p:cNvPr id="347" name="Google Shape;347;p45"/>
          <p:cNvSpPr/>
          <p:nvPr/>
        </p:nvSpPr>
        <p:spPr>
          <a:xfrm>
            <a:off x="3047080" y="5616692"/>
            <a:ext cx="12201146" cy="40011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Times New Roman"/>
              <a:buNone/>
            </a:pPr>
            <a:r>
              <a:rPr lang="en-IN" sz="2000" b="0" i="0" u="none" strike="noStrike" cap="none">
                <a:solidFill>
                  <a:srgbClr val="000000"/>
                </a:solidFill>
                <a:latin typeface="Times New Roman"/>
                <a:ea typeface="Times New Roman"/>
                <a:cs typeface="Times New Roman"/>
                <a:sym typeface="Times New Roman"/>
              </a:rPr>
              <a:t>GUI output for dynamic nodes</a:t>
            </a:r>
            <a:endParaRPr sz="2000" b="0" i="0" u="none" strike="noStrike" cap="none">
              <a:solidFill>
                <a:schemeClr val="dk1"/>
              </a:solidFill>
              <a:latin typeface="Times New Roman"/>
              <a:ea typeface="Times New Roman"/>
              <a:cs typeface="Times New Roman"/>
              <a:sym typeface="Times New Roman"/>
            </a:endParaRPr>
          </a:p>
        </p:txBody>
      </p:sp>
      <p:pic>
        <p:nvPicPr>
          <p:cNvPr id="348" name="Google Shape;348;p45"/>
          <p:cNvPicPr preferRelativeResize="0"/>
          <p:nvPr/>
        </p:nvPicPr>
        <p:blipFill rotWithShape="1">
          <a:blip r:embed="rId4">
            <a:alphaModFix/>
          </a:blip>
          <a:srcRect/>
          <a:stretch/>
        </p:blipFill>
        <p:spPr>
          <a:xfrm>
            <a:off x="609600" y="1126850"/>
            <a:ext cx="5029200" cy="4366260"/>
          </a:xfrm>
          <a:prstGeom prst="rect">
            <a:avLst/>
          </a:prstGeom>
          <a:noFill/>
          <a:ln>
            <a:noFill/>
          </a:ln>
        </p:spPr>
      </p:pic>
      <p:sp>
        <p:nvSpPr>
          <p:cNvPr id="3" name="Slide Number Placeholder 2">
            <a:extLst>
              <a:ext uri="{FF2B5EF4-FFF2-40B4-BE49-F238E27FC236}">
                <a16:creationId xmlns:a16="http://schemas.microsoft.com/office/drawing/2014/main" id="{5EF2B785-1C50-432D-AD1A-1DFF9605664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35</a:t>
            </a:fld>
            <a:endParaRPr lang="en-I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7"/>
          <p:cNvSpPr txBox="1">
            <a:spLocks noGrp="1"/>
          </p:cNvSpPr>
          <p:nvPr>
            <p:ph type="title"/>
          </p:nvPr>
        </p:nvSpPr>
        <p:spPr>
          <a:xfrm>
            <a:off x="400319"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Times New Roman"/>
              <a:buNone/>
            </a:pPr>
            <a:r>
              <a:rPr lang="en-IN" sz="3200" b="1" dirty="0">
                <a:latin typeface="Times New Roman"/>
                <a:ea typeface="Times New Roman"/>
                <a:cs typeface="Times New Roman"/>
                <a:sym typeface="Times New Roman"/>
              </a:rPr>
              <a:t>13. OBSERVATIONS</a:t>
            </a:r>
            <a:r>
              <a:rPr lang="en-IN" sz="3200" dirty="0">
                <a:latin typeface="Times New Roman"/>
                <a:ea typeface="Times New Roman"/>
                <a:cs typeface="Times New Roman"/>
                <a:sym typeface="Times New Roman"/>
              </a:rPr>
              <a:t>	</a:t>
            </a:r>
            <a:endParaRPr dirty="0"/>
          </a:p>
        </p:txBody>
      </p:sp>
      <p:sp>
        <p:nvSpPr>
          <p:cNvPr id="365" name="Google Shape;365;p47"/>
          <p:cNvSpPr txBox="1">
            <a:spLocks noGrp="1"/>
          </p:cNvSpPr>
          <p:nvPr>
            <p:ph type="body" idx="1"/>
          </p:nvPr>
        </p:nvSpPr>
        <p:spPr>
          <a:xfrm>
            <a:off x="400319" y="1143044"/>
            <a:ext cx="10515600" cy="5714956"/>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000"/>
              <a:buChar char="•"/>
            </a:pPr>
            <a:r>
              <a:rPr lang="en-IN" sz="2000" b="1" dirty="0">
                <a:latin typeface="Times New Roman"/>
                <a:ea typeface="Times New Roman"/>
                <a:cs typeface="Times New Roman"/>
                <a:sym typeface="Times New Roman"/>
              </a:rPr>
              <a:t>When nodes are static in nature</a:t>
            </a:r>
            <a:endParaRPr sz="2000" dirty="0">
              <a:latin typeface="Times New Roman"/>
              <a:ea typeface="Times New Roman"/>
              <a:cs typeface="Times New Roman"/>
              <a:sym typeface="Times New Roman"/>
            </a:endParaRPr>
          </a:p>
          <a:p>
            <a:pPr marL="628650" lvl="0" indent="-514350" algn="l" rtl="0">
              <a:lnSpc>
                <a:spcPct val="90000"/>
              </a:lnSpc>
              <a:spcBef>
                <a:spcPts val="1000"/>
              </a:spcBef>
              <a:spcAft>
                <a:spcPts val="0"/>
              </a:spcAft>
              <a:buClr>
                <a:schemeClr val="dk1"/>
              </a:buClr>
              <a:buSzPts val="2000"/>
              <a:buFont typeface="Calibri"/>
              <a:buAutoNum type="romanLcPeriod"/>
            </a:pPr>
            <a:r>
              <a:rPr lang="en-IN" sz="2000" dirty="0">
                <a:latin typeface="Times New Roman"/>
                <a:ea typeface="Times New Roman"/>
                <a:cs typeface="Times New Roman"/>
                <a:sym typeface="Times New Roman"/>
              </a:rPr>
              <a:t>In direct communication method each node communicates directly with the base station. The energy in all the nodes drains out together but they last for a shorter period of time  </a:t>
            </a:r>
            <a:endParaRPr dirty="0"/>
          </a:p>
          <a:p>
            <a:pPr marL="628650" lvl="0" indent="-514350" algn="l" rtl="0">
              <a:lnSpc>
                <a:spcPct val="90000"/>
              </a:lnSpc>
              <a:spcBef>
                <a:spcPts val="1000"/>
              </a:spcBef>
              <a:spcAft>
                <a:spcPts val="0"/>
              </a:spcAft>
              <a:buClr>
                <a:schemeClr val="dk1"/>
              </a:buClr>
              <a:buSzPts val="2000"/>
              <a:buFont typeface="Calibri"/>
              <a:buAutoNum type="romanLcPeriod"/>
            </a:pPr>
            <a:r>
              <a:rPr lang="en-IN" sz="2000" dirty="0">
                <a:latin typeface="Times New Roman"/>
                <a:ea typeface="Times New Roman"/>
                <a:cs typeface="Times New Roman"/>
                <a:sym typeface="Times New Roman"/>
              </a:rPr>
              <a:t>In leach algorithm since there is cluster head election, the energy in the nodes is utilized efficiently and they last for a longer period of time. However, the chances that energy in all the nodes drains out together are quite thin.  </a:t>
            </a:r>
            <a:endParaRPr dirty="0"/>
          </a:p>
          <a:p>
            <a:pPr marL="228600" lvl="0" indent="-228600" algn="l" rtl="0">
              <a:lnSpc>
                <a:spcPct val="90000"/>
              </a:lnSpc>
              <a:spcBef>
                <a:spcPts val="1000"/>
              </a:spcBef>
              <a:spcAft>
                <a:spcPts val="0"/>
              </a:spcAft>
              <a:buClr>
                <a:schemeClr val="dk1"/>
              </a:buClr>
              <a:buSzPts val="2000"/>
              <a:buChar char="•"/>
            </a:pPr>
            <a:r>
              <a:rPr lang="en-IN" sz="2000" dirty="0">
                <a:latin typeface="Times New Roman"/>
                <a:ea typeface="Times New Roman"/>
                <a:cs typeface="Times New Roman"/>
                <a:sym typeface="Times New Roman"/>
              </a:rPr>
              <a:t> </a:t>
            </a:r>
            <a:r>
              <a:rPr lang="en-IN" sz="2000" b="1" dirty="0">
                <a:latin typeface="Times New Roman"/>
                <a:ea typeface="Times New Roman"/>
                <a:cs typeface="Times New Roman"/>
                <a:sym typeface="Times New Roman"/>
              </a:rPr>
              <a:t>When nodes are dynamic in nature</a:t>
            </a:r>
            <a:endParaRPr sz="2000" dirty="0">
              <a:latin typeface="Times New Roman"/>
              <a:ea typeface="Times New Roman"/>
              <a:cs typeface="Times New Roman"/>
              <a:sym typeface="Times New Roman"/>
            </a:endParaRPr>
          </a:p>
          <a:p>
            <a:pPr marL="628650" lvl="0" indent="-514350" algn="l" rtl="0">
              <a:lnSpc>
                <a:spcPct val="90000"/>
              </a:lnSpc>
              <a:spcBef>
                <a:spcPts val="1000"/>
              </a:spcBef>
              <a:spcAft>
                <a:spcPts val="0"/>
              </a:spcAft>
              <a:buClr>
                <a:schemeClr val="dk1"/>
              </a:buClr>
              <a:buSzPts val="2000"/>
              <a:buFont typeface="Calibri"/>
              <a:buAutoNum type="romanLcPeriod"/>
            </a:pPr>
            <a:r>
              <a:rPr lang="en-IN" sz="2000" dirty="0">
                <a:latin typeface="Times New Roman"/>
                <a:ea typeface="Times New Roman"/>
                <a:cs typeface="Times New Roman"/>
                <a:sym typeface="Times New Roman"/>
              </a:rPr>
              <a:t>In distance-based cluster head election algorithm, the distance between nodes and base station is an important factor. The result observed is very similar to leach which is that all the nodes utilize their energy efficiently but the all drain unequally depending on the path taken by each node.</a:t>
            </a:r>
            <a:endParaRPr dirty="0"/>
          </a:p>
          <a:p>
            <a:pPr marL="628650" lvl="0" indent="-514350" algn="l" rtl="0">
              <a:lnSpc>
                <a:spcPct val="90000"/>
              </a:lnSpc>
              <a:spcBef>
                <a:spcPts val="1000"/>
              </a:spcBef>
              <a:spcAft>
                <a:spcPts val="0"/>
              </a:spcAft>
              <a:buClr>
                <a:schemeClr val="dk1"/>
              </a:buClr>
              <a:buSzPts val="2000"/>
              <a:buFont typeface="Calibri"/>
              <a:buAutoNum type="romanLcPeriod"/>
            </a:pPr>
            <a:r>
              <a:rPr lang="en-IN" sz="2000" dirty="0">
                <a:latin typeface="Times New Roman"/>
                <a:ea typeface="Times New Roman"/>
                <a:cs typeface="Times New Roman"/>
                <a:sym typeface="Times New Roman"/>
              </a:rPr>
              <a:t>In distance and energy-based cluster head algorithm, both distance and energy remaining in the node is considered. This algorithm makes sure that the energy remaining in the nodes is utilized efficiently and that all the nodes drain out almost together. This is one of the main advantages of this method that it does both efficient energy utilization and energy of all nodes is drained uniformly. </a:t>
            </a:r>
            <a:endParaRPr dirty="0"/>
          </a:p>
          <a:p>
            <a:pPr marL="228600" lvl="0" indent="-101600" algn="l" rtl="0">
              <a:lnSpc>
                <a:spcPct val="90000"/>
              </a:lnSpc>
              <a:spcBef>
                <a:spcPts val="1000"/>
              </a:spcBef>
              <a:spcAft>
                <a:spcPts val="0"/>
              </a:spcAft>
              <a:buClr>
                <a:schemeClr val="dk1"/>
              </a:buClr>
              <a:buSzPts val="2000"/>
              <a:buNone/>
            </a:pPr>
            <a:endParaRPr sz="2000" dirty="0">
              <a:latin typeface="Times New Roman"/>
              <a:ea typeface="Times New Roman"/>
              <a:cs typeface="Times New Roman"/>
              <a:sym typeface="Times New Roman"/>
            </a:endParaRPr>
          </a:p>
        </p:txBody>
      </p:sp>
      <p:pic>
        <p:nvPicPr>
          <p:cNvPr id="3" name="Google Shape;316;p41">
            <a:extLst>
              <a:ext uri="{FF2B5EF4-FFF2-40B4-BE49-F238E27FC236}">
                <a16:creationId xmlns:a16="http://schemas.microsoft.com/office/drawing/2014/main" id="{2FD50A00-01D9-448D-B17B-30A5A5F15F32}"/>
              </a:ext>
            </a:extLst>
          </p:cNvPr>
          <p:cNvPicPr preferRelativeResize="0"/>
          <p:nvPr/>
        </p:nvPicPr>
        <p:blipFill rotWithShape="1">
          <a:blip r:embed="rId3">
            <a:alphaModFix/>
          </a:blip>
          <a:srcRect/>
          <a:stretch/>
        </p:blipFill>
        <p:spPr>
          <a:xfrm>
            <a:off x="10729443" y="103693"/>
            <a:ext cx="1286545" cy="1091454"/>
          </a:xfrm>
          <a:prstGeom prst="rect">
            <a:avLst/>
          </a:prstGeom>
          <a:noFill/>
          <a:ln>
            <a:noFill/>
          </a:ln>
        </p:spPr>
      </p:pic>
      <p:sp>
        <p:nvSpPr>
          <p:cNvPr id="4" name="Slide Number Placeholder 3">
            <a:extLst>
              <a:ext uri="{FF2B5EF4-FFF2-40B4-BE49-F238E27FC236}">
                <a16:creationId xmlns:a16="http://schemas.microsoft.com/office/drawing/2014/main" id="{FC19BE4E-24C3-477B-B7A6-9B8F432A7C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36</a:t>
            </a:fld>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F4BE1-DB32-4FCF-A9C6-FA61F8E4EB33}"/>
              </a:ext>
            </a:extLst>
          </p:cNvPr>
          <p:cNvSpPr>
            <a:spLocks noGrp="1"/>
          </p:cNvSpPr>
          <p:nvPr>
            <p:ph type="title"/>
          </p:nvPr>
        </p:nvSpPr>
        <p:spPr/>
        <p:txBody>
          <a:bodyPr/>
          <a:lstStyle/>
          <a:p>
            <a:r>
              <a:rPr lang="en-IN" sz="3200" b="1" dirty="0">
                <a:latin typeface="Times New Roman"/>
                <a:cs typeface="Times New Roman"/>
                <a:sym typeface="Times New Roman"/>
              </a:rPr>
              <a:t>14. CONCLUSION AND FUTURE SCOPE</a:t>
            </a:r>
            <a:endParaRPr lang="en-IN" sz="3200" b="1" dirty="0"/>
          </a:p>
        </p:txBody>
      </p:sp>
      <p:sp>
        <p:nvSpPr>
          <p:cNvPr id="3" name="Text Placeholder 2">
            <a:extLst>
              <a:ext uri="{FF2B5EF4-FFF2-40B4-BE49-F238E27FC236}">
                <a16:creationId xmlns:a16="http://schemas.microsoft.com/office/drawing/2014/main" id="{30EA50A3-E780-47DF-8422-D55E130DAACD}"/>
              </a:ext>
            </a:extLst>
          </p:cNvPr>
          <p:cNvSpPr>
            <a:spLocks noGrp="1"/>
          </p:cNvSpPr>
          <p:nvPr>
            <p:ph type="body" idx="1"/>
          </p:nvPr>
        </p:nvSpPr>
        <p:spPr/>
        <p:txBody>
          <a:bodyPr/>
          <a:lstStyle/>
          <a:p>
            <a:r>
              <a:rPr lang="en-IN" sz="2000" dirty="0">
                <a:latin typeface="Times New Roman" panose="02020603050405020304" pitchFamily="18" charset="0"/>
                <a:cs typeface="Times New Roman" panose="02020603050405020304" pitchFamily="18" charset="0"/>
              </a:rPr>
              <a:t>Based on our observations we conclude that,</a:t>
            </a:r>
          </a:p>
          <a:p>
            <a:pPr lvl="1">
              <a:buFont typeface="+mj-lt"/>
              <a:buAutoNum type="arabicPeriod"/>
            </a:pPr>
            <a:r>
              <a:rPr lang="en-IN" sz="2000" dirty="0">
                <a:latin typeface="Times New Roman" panose="02020603050405020304" pitchFamily="18" charset="0"/>
                <a:cs typeface="Times New Roman" panose="02020603050405020304" pitchFamily="18" charset="0"/>
              </a:rPr>
              <a:t>For static nodes ,Leach algorithm is more efficient for communications as they last for a longer time than direct communication method</a:t>
            </a:r>
          </a:p>
          <a:p>
            <a:pPr lvl="1">
              <a:buFont typeface="+mj-lt"/>
              <a:buAutoNum type="arabicPeriod"/>
            </a:pPr>
            <a:r>
              <a:rPr lang="en-IN" sz="2000" dirty="0">
                <a:latin typeface="Times New Roman" panose="02020603050405020304" pitchFamily="18" charset="0"/>
                <a:cs typeface="Times New Roman" panose="02020603050405020304" pitchFamily="18" charset="0"/>
              </a:rPr>
              <a:t>For dynamic nodes ,Distance and Energy based algorithm is more efficient than the algorithm where distance of the node from the base station is the only parameter</a:t>
            </a:r>
          </a:p>
          <a:p>
            <a:pPr marL="571500" lvl="1" indent="0">
              <a:buNone/>
            </a:pP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Future scope for the project:</a:t>
            </a:r>
          </a:p>
          <a:p>
            <a:pPr marL="1028700" lvl="1" indent="-457200">
              <a:buFont typeface="+mj-lt"/>
              <a:buAutoNum type="arabicPeriod"/>
            </a:pPr>
            <a:r>
              <a:rPr lang="en-IN" sz="2000" dirty="0">
                <a:latin typeface="Times New Roman" panose="02020603050405020304" pitchFamily="18" charset="0"/>
                <a:cs typeface="Times New Roman" panose="02020603050405020304" pitchFamily="18" charset="0"/>
              </a:rPr>
              <a:t>Event-driven cluster head election algorithm can be implemented for the nodes.</a:t>
            </a:r>
          </a:p>
          <a:p>
            <a:pPr marL="1028700" lvl="1" indent="-457200">
              <a:buFont typeface="+mj-lt"/>
              <a:buAutoNum type="arabicPeriod"/>
            </a:pPr>
            <a:r>
              <a:rPr lang="en-IN" sz="2000" dirty="0">
                <a:latin typeface="Times New Roman" panose="02020603050405020304" pitchFamily="18" charset="0"/>
                <a:cs typeface="Times New Roman" panose="02020603050405020304" pitchFamily="18" charset="0"/>
              </a:rPr>
              <a:t>Emergency-driven cluster head election algorithm can be implemented for the nodes.</a:t>
            </a:r>
          </a:p>
        </p:txBody>
      </p:sp>
      <p:pic>
        <p:nvPicPr>
          <p:cNvPr id="9" name="Google Shape;114;p16">
            <a:extLst>
              <a:ext uri="{FF2B5EF4-FFF2-40B4-BE49-F238E27FC236}">
                <a16:creationId xmlns:a16="http://schemas.microsoft.com/office/drawing/2014/main" id="{1C679B65-60FC-458A-A1B8-2A7AF1F12A51}"/>
              </a:ext>
            </a:extLst>
          </p:cNvPr>
          <p:cNvPicPr preferRelativeResize="0"/>
          <p:nvPr/>
        </p:nvPicPr>
        <p:blipFill rotWithShape="1">
          <a:blip r:embed="rId2">
            <a:alphaModFix/>
          </a:blip>
          <a:srcRect/>
          <a:stretch/>
        </p:blipFill>
        <p:spPr>
          <a:xfrm>
            <a:off x="10418472" y="0"/>
            <a:ext cx="1572296" cy="1572296"/>
          </a:xfrm>
          <a:prstGeom prst="rect">
            <a:avLst/>
          </a:prstGeom>
          <a:noFill/>
          <a:ln>
            <a:noFill/>
          </a:ln>
        </p:spPr>
      </p:pic>
      <p:sp>
        <p:nvSpPr>
          <p:cNvPr id="4" name="Slide Number Placeholder 3">
            <a:extLst>
              <a:ext uri="{FF2B5EF4-FFF2-40B4-BE49-F238E27FC236}">
                <a16:creationId xmlns:a16="http://schemas.microsoft.com/office/drawing/2014/main" id="{34365EBB-516C-41CD-B464-5EB8DE1D93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37</a:t>
            </a:fld>
            <a:endParaRPr lang="en-IN" dirty="0"/>
          </a:p>
        </p:txBody>
      </p:sp>
    </p:spTree>
    <p:extLst>
      <p:ext uri="{BB962C8B-B14F-4D97-AF65-F5344CB8AC3E}">
        <p14:creationId xmlns:p14="http://schemas.microsoft.com/office/powerpoint/2010/main" val="335389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B5BAC-88C9-43F7-AABC-D1714736F478}"/>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15. REFERENCES</a:t>
            </a:r>
          </a:p>
        </p:txBody>
      </p:sp>
      <p:sp>
        <p:nvSpPr>
          <p:cNvPr id="3" name="Text Placeholder 2">
            <a:extLst>
              <a:ext uri="{FF2B5EF4-FFF2-40B4-BE49-F238E27FC236}">
                <a16:creationId xmlns:a16="http://schemas.microsoft.com/office/drawing/2014/main" id="{C140620E-E7D2-4882-97E3-1257330151FF}"/>
              </a:ext>
            </a:extLst>
          </p:cNvPr>
          <p:cNvSpPr>
            <a:spLocks noGrp="1"/>
          </p:cNvSpPr>
          <p:nvPr>
            <p:ph type="body" idx="1"/>
          </p:nvPr>
        </p:nvSpPr>
        <p:spPr>
          <a:xfrm>
            <a:off x="838200" y="1280160"/>
            <a:ext cx="10515600" cy="5212715"/>
          </a:xfrm>
        </p:spPr>
        <p:txBody>
          <a:bodyPr/>
          <a:lstStyle/>
          <a:p>
            <a:r>
              <a:rPr lang="en-IN" sz="1600" dirty="0"/>
              <a:t>BRÖRING, “A. et al. New generation sensor web enablement.” Sensors, 11, 2011, pp.26522699. ISSN 1424-8220. Available from: doi:10.3390/s110302652</a:t>
            </a:r>
            <a:endParaRPr lang="en-IN" sz="1600" dirty="0">
              <a:latin typeface="Times New Roman" panose="02020603050405020304" pitchFamily="18" charset="0"/>
              <a:cs typeface="Times New Roman" panose="02020603050405020304" pitchFamily="18" charset="0"/>
            </a:endParaRPr>
          </a:p>
          <a:p>
            <a:r>
              <a:rPr lang="en-IN" sz="1600" dirty="0"/>
              <a:t>X. Lai, Q. Liu, X. Wei, W. Wang, G. Zhou, and G. Han, “A survey of body sensor networks,” Sensors, vol. 13, no. 5, pp. 5406–5447, 2013. </a:t>
            </a:r>
            <a:endParaRPr lang="en-IN" sz="1600" dirty="0">
              <a:latin typeface="Times New Roman" panose="02020603050405020304" pitchFamily="18" charset="0"/>
              <a:cs typeface="Times New Roman" panose="02020603050405020304" pitchFamily="18" charset="0"/>
            </a:endParaRPr>
          </a:p>
          <a:p>
            <a:r>
              <a:rPr lang="en-IN" sz="1600" dirty="0"/>
              <a:t>R. Silva, Z. </a:t>
            </a:r>
            <a:r>
              <a:rPr lang="en-IN" sz="1600" dirty="0" err="1"/>
              <a:t>Zinonos</a:t>
            </a:r>
            <a:r>
              <a:rPr lang="en-IN" sz="1600" dirty="0"/>
              <a:t>, J. S. Silva, and V. </a:t>
            </a:r>
            <a:r>
              <a:rPr lang="en-IN" sz="1600" dirty="0" err="1"/>
              <a:t>Vassiliou</a:t>
            </a:r>
            <a:r>
              <a:rPr lang="en-IN" sz="1600" dirty="0"/>
              <a:t>, “Mobility in WSNs for critical applications,” in Proceedings of the 16th IEEE Symposium on Computers and Communications, , pp. 451–456, Corfu, Greece, June 2011.</a:t>
            </a:r>
          </a:p>
          <a:p>
            <a:r>
              <a:rPr lang="en-IN" sz="1600" dirty="0"/>
              <a:t>W. R. </a:t>
            </a:r>
            <a:r>
              <a:rPr lang="en-IN" sz="1600" dirty="0" err="1"/>
              <a:t>Heinzelman</a:t>
            </a:r>
            <a:r>
              <a:rPr lang="en-IN" sz="1600" dirty="0"/>
              <a:t>, A. </a:t>
            </a:r>
            <a:r>
              <a:rPr lang="en-IN" sz="1600" dirty="0" err="1"/>
              <a:t>Chandrakasan</a:t>
            </a:r>
            <a:r>
              <a:rPr lang="en-IN" sz="1600" dirty="0"/>
              <a:t>, and H. Balakrishnan, “Energy- efficient communication protocol for wireless microsensor networks,” in Proceedings of the 33rd Annual Hawaii International Conference on System Sciences, vol. 2, Jan. 2000, p. 10.</a:t>
            </a:r>
          </a:p>
          <a:p>
            <a:r>
              <a:rPr lang="en-IN" sz="1600" dirty="0"/>
              <a:t>] </a:t>
            </a:r>
            <a:r>
              <a:rPr lang="en-IN" sz="1600" dirty="0" err="1"/>
              <a:t>Injong</a:t>
            </a:r>
            <a:r>
              <a:rPr lang="en-IN" sz="1600" dirty="0"/>
              <a:t> Rhee, </a:t>
            </a:r>
            <a:r>
              <a:rPr lang="en-IN" sz="1600" dirty="0" err="1"/>
              <a:t>Minsu</a:t>
            </a:r>
            <a:r>
              <a:rPr lang="en-IN" sz="1600" dirty="0"/>
              <a:t> Shin, </a:t>
            </a:r>
            <a:r>
              <a:rPr lang="en-IN" sz="1600" dirty="0" err="1"/>
              <a:t>Seongik</a:t>
            </a:r>
            <a:r>
              <a:rPr lang="en-IN" sz="1600" dirty="0"/>
              <a:t> Hong, </a:t>
            </a:r>
            <a:r>
              <a:rPr lang="en-IN" sz="1600" dirty="0" err="1"/>
              <a:t>Kyunghan</a:t>
            </a:r>
            <a:r>
              <a:rPr lang="en-IN" sz="1600" dirty="0"/>
              <a:t> Lee, </a:t>
            </a:r>
            <a:r>
              <a:rPr lang="en-IN" sz="1600" dirty="0" err="1"/>
              <a:t>Seong</a:t>
            </a:r>
            <a:r>
              <a:rPr lang="en-IN" sz="1600" dirty="0"/>
              <a:t> Joon Kim and Song Chong, “On the Levy-Walk Nature of Human Mobility,” IEEE/ACM Transactions On Networking, vol. 19, no. 3, June 2011, pp. 630-643</a:t>
            </a:r>
          </a:p>
          <a:p>
            <a:r>
              <a:rPr lang="en-IN" sz="1600" dirty="0" err="1"/>
              <a:t>Chunyao</a:t>
            </a:r>
            <a:r>
              <a:rPr lang="en-IN" sz="1600" dirty="0"/>
              <a:t> Fu, </a:t>
            </a:r>
            <a:r>
              <a:rPr lang="en-IN" sz="1600" dirty="0" err="1"/>
              <a:t>Zhifang</a:t>
            </a:r>
            <a:r>
              <a:rPr lang="en-IN" sz="1600" dirty="0"/>
              <a:t> Jiang, Wei </a:t>
            </a:r>
            <a:r>
              <a:rPr lang="en-IN" sz="1600" dirty="0" err="1"/>
              <a:t>WEI</a:t>
            </a:r>
            <a:r>
              <a:rPr lang="en-IN" sz="1600" dirty="0"/>
              <a:t> and Ang WEI, “An Energy Balanced Algorithm of LEACH Protocol in WSN,” IJCSI International Journal of Computer Science Issues, Vol. 10, Issue 1, No 1, January 2013, pp. 354-359.</a:t>
            </a:r>
          </a:p>
          <a:p>
            <a:r>
              <a:rPr lang="en-IN" sz="1600" dirty="0" err="1"/>
              <a:t>Chunyao</a:t>
            </a:r>
            <a:r>
              <a:rPr lang="en-IN" sz="1600" dirty="0"/>
              <a:t> Fu, </a:t>
            </a:r>
            <a:r>
              <a:rPr lang="en-IN" sz="1600" dirty="0" err="1"/>
              <a:t>Zhifang</a:t>
            </a:r>
            <a:r>
              <a:rPr lang="en-IN" sz="1600" dirty="0"/>
              <a:t> Jiang, Wei </a:t>
            </a:r>
            <a:r>
              <a:rPr lang="en-IN" sz="1600" dirty="0" err="1"/>
              <a:t>WEI</a:t>
            </a:r>
            <a:r>
              <a:rPr lang="en-IN" sz="1600" dirty="0"/>
              <a:t> and Ang WEI, “An Energy Balanced Algorithm of LEACH Protocol in WSN,” IJCSI International Journal of Computer Science Issues, Vol. 10, Issue 1, No 1, January 2013, pp. 354-359.</a:t>
            </a:r>
          </a:p>
          <a:p>
            <a:r>
              <a:rPr lang="en-IN" sz="1600" dirty="0"/>
              <a:t>Enhanced Threshold Energy Efficient Clustering Algorithm for Dynamic Wireless Sensor Networks, Shashi Kiran B. N. 1, Sheela C. , </a:t>
            </a:r>
            <a:r>
              <a:rPr lang="en-IN" sz="1600" dirty="0" err="1"/>
              <a:t>M.Tech</a:t>
            </a:r>
            <a:r>
              <a:rPr lang="en-IN" sz="1600" dirty="0"/>
              <a:t>, 4th Sem, Department of Electronics and Communication, The Oxford College of Engineering ,</a:t>
            </a:r>
            <a:r>
              <a:rPr lang="en-IN" sz="1600" dirty="0" err="1"/>
              <a:t>Bommanhalli</a:t>
            </a:r>
            <a:r>
              <a:rPr lang="en-IN" sz="1600" dirty="0"/>
              <a:t>, Bangalore, India</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3233949-4861-4200-8D71-AE47786010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38</a:t>
            </a:fld>
            <a:endParaRPr lang="en-IN"/>
          </a:p>
        </p:txBody>
      </p:sp>
    </p:spTree>
    <p:extLst>
      <p:ext uri="{BB962C8B-B14F-4D97-AF65-F5344CB8AC3E}">
        <p14:creationId xmlns:p14="http://schemas.microsoft.com/office/powerpoint/2010/main" val="17777226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4B2D-1933-4ED7-A6D3-114A6D1A03B8}"/>
              </a:ext>
            </a:extLst>
          </p:cNvPr>
          <p:cNvSpPr>
            <a:spLocks noGrp="1"/>
          </p:cNvSpPr>
          <p:nvPr>
            <p:ph type="title"/>
          </p:nvPr>
        </p:nvSpPr>
        <p:spPr>
          <a:xfrm>
            <a:off x="838200" y="2644091"/>
            <a:ext cx="10515600" cy="1325563"/>
          </a:xfrm>
        </p:spPr>
        <p:txBody>
          <a:bodyPr/>
          <a:lstStyle/>
          <a:p>
            <a:pPr algn="ctr"/>
            <a:r>
              <a:rPr lang="en-IN" sz="8640" dirty="0">
                <a:latin typeface="Times New Roman"/>
                <a:ea typeface="Times New Roman"/>
                <a:cs typeface="Times New Roman"/>
                <a:sym typeface="Times New Roman"/>
              </a:rPr>
              <a:t>THANK YOU</a:t>
            </a:r>
            <a:r>
              <a:rPr lang="en-IN" sz="4400" dirty="0">
                <a:latin typeface="Times New Roman"/>
                <a:ea typeface="Times New Roman"/>
                <a:cs typeface="Times New Roman"/>
                <a:sym typeface="Times New Roman"/>
              </a:rPr>
              <a:t> </a:t>
            </a:r>
            <a:endParaRPr lang="en-IN" dirty="0"/>
          </a:p>
        </p:txBody>
      </p:sp>
      <p:sp>
        <p:nvSpPr>
          <p:cNvPr id="3" name="Slide Number Placeholder 2">
            <a:extLst>
              <a:ext uri="{FF2B5EF4-FFF2-40B4-BE49-F238E27FC236}">
                <a16:creationId xmlns:a16="http://schemas.microsoft.com/office/drawing/2014/main" id="{74CAC916-B88B-482C-B4CB-35D3F555FE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39</a:t>
            </a:fld>
            <a:endParaRPr lang="en-IN"/>
          </a:p>
        </p:txBody>
      </p:sp>
    </p:spTree>
    <p:extLst>
      <p:ext uri="{BB962C8B-B14F-4D97-AF65-F5344CB8AC3E}">
        <p14:creationId xmlns:p14="http://schemas.microsoft.com/office/powerpoint/2010/main" val="4008338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p:nvPr/>
        </p:nvSpPr>
        <p:spPr>
          <a:xfrm>
            <a:off x="486597" y="402425"/>
            <a:ext cx="11413481" cy="62817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4000"/>
              <a:buFont typeface="Times New Roman"/>
              <a:buNone/>
            </a:pPr>
            <a:r>
              <a:rPr lang="en-IN" sz="3200" b="1" dirty="0">
                <a:solidFill>
                  <a:schemeClr val="dk1"/>
                </a:solidFill>
                <a:latin typeface="Times New Roman"/>
                <a:ea typeface="Times New Roman"/>
                <a:cs typeface="Times New Roman"/>
                <a:sym typeface="Times New Roman"/>
              </a:rPr>
              <a:t>2. OBJECTIVE OF THE PROJECT</a:t>
            </a: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4000" b="1" dirty="0">
              <a:solidFill>
                <a:schemeClr val="dk1"/>
              </a:solidFill>
              <a:latin typeface="Times New Roman"/>
              <a:ea typeface="Times New Roman"/>
              <a:cs typeface="Times New Roman"/>
              <a:sym typeface="Times New Roman"/>
            </a:endParaRPr>
          </a:p>
          <a:p>
            <a:pPr marL="444500" marR="0" lvl="0" indent="-342900" algn="just" rtl="0">
              <a:spcBef>
                <a:spcPts val="0"/>
              </a:spcBef>
              <a:spcAft>
                <a:spcPts val="0"/>
              </a:spcAft>
              <a:buClr>
                <a:schemeClr val="dk1"/>
              </a:buClr>
              <a:buSzPts val="2000"/>
              <a:buFont typeface="Arial"/>
              <a:buChar char="•"/>
            </a:pPr>
            <a:r>
              <a:rPr lang="en-IN" sz="2000" dirty="0">
                <a:solidFill>
                  <a:schemeClr val="dk1"/>
                </a:solidFill>
                <a:latin typeface="Times New Roman"/>
                <a:ea typeface="Times New Roman"/>
                <a:cs typeface="Times New Roman"/>
                <a:sym typeface="Times New Roman"/>
              </a:rPr>
              <a:t>Allocating the cluster head for transmitting sensed data to a  base station amongst the nodes by selecting a cluster-head in a fair manner based on different algorithms.</a:t>
            </a:r>
            <a:endParaRPr sz="2000" dirty="0">
              <a:solidFill>
                <a:schemeClr val="dk1"/>
              </a:solidFill>
              <a:latin typeface="Times New Roman"/>
              <a:ea typeface="Times New Roman"/>
              <a:cs typeface="Times New Roman"/>
              <a:sym typeface="Times New Roman"/>
            </a:endParaRPr>
          </a:p>
          <a:p>
            <a:pPr marL="800100" marR="0" lvl="0" indent="-215900" algn="just" rtl="0">
              <a:spcBef>
                <a:spcPts val="0"/>
              </a:spcBef>
              <a:spcAft>
                <a:spcPts val="0"/>
              </a:spcAft>
              <a:buClr>
                <a:schemeClr val="dk1"/>
              </a:buClr>
              <a:buSzPts val="2000"/>
              <a:buFont typeface="Arial"/>
              <a:buNone/>
            </a:pPr>
            <a:endParaRPr sz="2000" dirty="0">
              <a:solidFill>
                <a:schemeClr val="dk1"/>
              </a:solidFill>
              <a:latin typeface="Times New Roman"/>
              <a:ea typeface="Times New Roman"/>
              <a:cs typeface="Times New Roman"/>
              <a:sym typeface="Times New Roman"/>
            </a:endParaRPr>
          </a:p>
          <a:p>
            <a:pPr marL="444500" marR="0" lvl="0" indent="-342900" algn="just" rtl="0">
              <a:spcBef>
                <a:spcPts val="0"/>
              </a:spcBef>
              <a:spcAft>
                <a:spcPts val="0"/>
              </a:spcAft>
              <a:buClr>
                <a:schemeClr val="dk1"/>
              </a:buClr>
              <a:buSzPts val="2000"/>
              <a:buFont typeface="Arial"/>
              <a:buChar char="•"/>
            </a:pPr>
            <a:r>
              <a:rPr lang="en-IN" sz="2000" dirty="0">
                <a:solidFill>
                  <a:schemeClr val="dk1"/>
                </a:solidFill>
                <a:latin typeface="Times New Roman"/>
                <a:ea typeface="Times New Roman"/>
                <a:cs typeface="Times New Roman"/>
                <a:sym typeface="Times New Roman"/>
              </a:rPr>
              <a:t>Taking into account ,static as well as dynamic nodes.</a:t>
            </a:r>
            <a:endParaRPr sz="2000" dirty="0">
              <a:solidFill>
                <a:schemeClr val="dk1"/>
              </a:solidFill>
              <a:latin typeface="Times New Roman"/>
              <a:ea typeface="Times New Roman"/>
              <a:cs typeface="Times New Roman"/>
              <a:sym typeface="Times New Roman"/>
            </a:endParaRPr>
          </a:p>
          <a:p>
            <a:pPr marL="1257300" marR="0" lvl="0" indent="-215900" algn="just" rtl="0">
              <a:spcBef>
                <a:spcPts val="0"/>
              </a:spcBef>
              <a:spcAft>
                <a:spcPts val="0"/>
              </a:spcAft>
              <a:buClr>
                <a:schemeClr val="dk1"/>
              </a:buClr>
              <a:buSzPts val="2000"/>
              <a:buFont typeface="Arial"/>
              <a:buNone/>
            </a:pPr>
            <a:endParaRPr sz="2000" dirty="0">
              <a:solidFill>
                <a:schemeClr val="dk1"/>
              </a:solidFill>
              <a:latin typeface="Times New Roman"/>
              <a:ea typeface="Times New Roman"/>
              <a:cs typeface="Times New Roman"/>
              <a:sym typeface="Times New Roman"/>
            </a:endParaRPr>
          </a:p>
          <a:p>
            <a:pPr marL="444500" marR="0" lvl="0" indent="-342900" algn="just" rtl="0">
              <a:spcBef>
                <a:spcPts val="0"/>
              </a:spcBef>
              <a:spcAft>
                <a:spcPts val="0"/>
              </a:spcAft>
              <a:buClr>
                <a:schemeClr val="dk1"/>
              </a:buClr>
              <a:buSzPts val="2000"/>
              <a:buFont typeface="Arial"/>
              <a:buChar char="•"/>
            </a:pPr>
            <a:r>
              <a:rPr lang="en-IN" sz="2000" b="0" i="0" u="none" strike="noStrike" cap="none" dirty="0">
                <a:solidFill>
                  <a:schemeClr val="dk1"/>
                </a:solidFill>
                <a:latin typeface="Times New Roman"/>
                <a:ea typeface="Times New Roman"/>
                <a:cs typeface="Times New Roman"/>
                <a:sym typeface="Times New Roman"/>
              </a:rPr>
              <a:t>Cluster head election is won in terms of the factors such as  nearest distance of the node to the base station and the energy left in the node</a:t>
            </a:r>
            <a:r>
              <a:rPr lang="en-IN" sz="2000" dirty="0">
                <a:solidFill>
                  <a:schemeClr val="dk1"/>
                </a:solidFill>
                <a:latin typeface="Times New Roman"/>
                <a:ea typeface="Times New Roman"/>
                <a:cs typeface="Times New Roman"/>
                <a:sym typeface="Times New Roman"/>
              </a:rPr>
              <a:t>.</a:t>
            </a:r>
            <a:endParaRPr sz="2000" dirty="0">
              <a:solidFill>
                <a:schemeClr val="dk1"/>
              </a:solidFill>
              <a:latin typeface="Times New Roman"/>
              <a:ea typeface="Times New Roman"/>
              <a:cs typeface="Times New Roman"/>
              <a:sym typeface="Times New Roman"/>
            </a:endParaRPr>
          </a:p>
          <a:p>
            <a:pPr marL="800100" marR="0" lvl="0" indent="-215900" algn="l" rtl="0">
              <a:spcBef>
                <a:spcPts val="0"/>
              </a:spcBef>
              <a:spcAft>
                <a:spcPts val="0"/>
              </a:spcAft>
              <a:buClr>
                <a:schemeClr val="dk1"/>
              </a:buClr>
              <a:buSzPts val="2000"/>
              <a:buFont typeface="Arial"/>
              <a:buNone/>
            </a:pPr>
            <a:endParaRPr sz="2000" dirty="0">
              <a:solidFill>
                <a:schemeClr val="dk1"/>
              </a:solidFill>
              <a:latin typeface="Times New Roman"/>
              <a:ea typeface="Times New Roman"/>
              <a:cs typeface="Times New Roman"/>
              <a:sym typeface="Times New Roman"/>
            </a:endParaRPr>
          </a:p>
          <a:p>
            <a:pPr marL="444500" marR="0" lvl="0" indent="-342900" algn="just" rtl="0">
              <a:spcBef>
                <a:spcPts val="0"/>
              </a:spcBef>
              <a:spcAft>
                <a:spcPts val="0"/>
              </a:spcAft>
              <a:buClr>
                <a:schemeClr val="dk1"/>
              </a:buClr>
              <a:buSzPts val="2000"/>
              <a:buFont typeface="Arial"/>
              <a:buChar char="•"/>
            </a:pPr>
            <a:r>
              <a:rPr lang="en-IN" sz="2000" dirty="0">
                <a:solidFill>
                  <a:schemeClr val="dk1"/>
                </a:solidFill>
                <a:latin typeface="Times New Roman"/>
                <a:ea typeface="Times New Roman"/>
                <a:cs typeface="Times New Roman"/>
                <a:sym typeface="Times New Roman"/>
              </a:rPr>
              <a:t>Considering the relative distance of nodes in the WSN to make energy consumption</a:t>
            </a:r>
            <a:endParaRPr sz="2000" dirty="0">
              <a:solidFill>
                <a:schemeClr val="dk1"/>
              </a:solidFill>
              <a:latin typeface="Times New Roman"/>
              <a:ea typeface="Times New Roman"/>
              <a:cs typeface="Times New Roman"/>
              <a:sym typeface="Times New Roman"/>
            </a:endParaRPr>
          </a:p>
          <a:p>
            <a:pPr marL="101600" marR="0" lvl="0" indent="0" algn="just" rtl="0">
              <a:spcBef>
                <a:spcPts val="0"/>
              </a:spcBef>
              <a:spcAft>
                <a:spcPts val="0"/>
              </a:spcAft>
              <a:buNone/>
            </a:pPr>
            <a:r>
              <a:rPr lang="en-IN" sz="2000" dirty="0">
                <a:solidFill>
                  <a:schemeClr val="dk1"/>
                </a:solidFill>
                <a:latin typeface="Times New Roman"/>
                <a:ea typeface="Times New Roman"/>
                <a:cs typeface="Times New Roman"/>
                <a:sym typeface="Times New Roman"/>
              </a:rPr>
              <a:t>      more fair.</a:t>
            </a:r>
            <a:endParaRPr dirty="0"/>
          </a:p>
          <a:p>
            <a:pPr marL="444500" marR="0" lvl="0" indent="-215900" algn="just" rtl="0">
              <a:spcBef>
                <a:spcPts val="0"/>
              </a:spcBef>
              <a:spcAft>
                <a:spcPts val="0"/>
              </a:spcAft>
              <a:buClr>
                <a:schemeClr val="dk1"/>
              </a:buClr>
              <a:buSzPts val="2000"/>
              <a:buFont typeface="Arial"/>
              <a:buNone/>
            </a:pPr>
            <a:endParaRPr sz="2000" dirty="0">
              <a:solidFill>
                <a:schemeClr val="dk1"/>
              </a:solidFill>
              <a:latin typeface="Times New Roman"/>
              <a:ea typeface="Times New Roman"/>
              <a:cs typeface="Times New Roman"/>
              <a:sym typeface="Times New Roman"/>
            </a:endParaRPr>
          </a:p>
          <a:p>
            <a:pPr marL="444500" marR="0" lvl="0" indent="-342900" algn="just" rtl="0">
              <a:spcBef>
                <a:spcPts val="0"/>
              </a:spcBef>
              <a:spcAft>
                <a:spcPts val="0"/>
              </a:spcAft>
              <a:buClr>
                <a:schemeClr val="dk1"/>
              </a:buClr>
              <a:buSzPts val="2000"/>
              <a:buFont typeface="Arial"/>
              <a:buChar char="•"/>
            </a:pPr>
            <a:r>
              <a:rPr lang="en-IN" sz="2000" dirty="0">
                <a:solidFill>
                  <a:schemeClr val="dk1"/>
                </a:solidFill>
                <a:latin typeface="Times New Roman"/>
                <a:ea typeface="Times New Roman"/>
                <a:cs typeface="Times New Roman"/>
                <a:sym typeface="Times New Roman"/>
              </a:rPr>
              <a:t>Arriving at an algorithm which is the combination of  distance, energy and random walk parameters</a:t>
            </a:r>
            <a:endParaRPr dirty="0"/>
          </a:p>
          <a:p>
            <a:pPr marL="444500" marR="0" lvl="0" indent="-215900" algn="just" rtl="0">
              <a:spcBef>
                <a:spcPts val="0"/>
              </a:spcBef>
              <a:spcAft>
                <a:spcPts val="0"/>
              </a:spcAft>
              <a:buClr>
                <a:schemeClr val="dk1"/>
              </a:buClr>
              <a:buSzPts val="2000"/>
              <a:buFont typeface="Arial"/>
              <a:buNone/>
            </a:pPr>
            <a:endParaRPr sz="2000" dirty="0">
              <a:solidFill>
                <a:schemeClr val="dk1"/>
              </a:solidFill>
              <a:latin typeface="Times New Roman"/>
              <a:ea typeface="Times New Roman"/>
              <a:cs typeface="Times New Roman"/>
              <a:sym typeface="Times New Roman"/>
            </a:endParaRPr>
          </a:p>
          <a:p>
            <a:pPr marL="444500" marR="0" lvl="0" indent="-342900" algn="just" rtl="0">
              <a:spcBef>
                <a:spcPts val="0"/>
              </a:spcBef>
              <a:spcAft>
                <a:spcPts val="0"/>
              </a:spcAft>
              <a:buClr>
                <a:schemeClr val="dk1"/>
              </a:buClr>
              <a:buSzPts val="2000"/>
              <a:buFont typeface="Arial"/>
              <a:buChar char="•"/>
            </a:pPr>
            <a:r>
              <a:rPr lang="en-IN" sz="2000" dirty="0">
                <a:solidFill>
                  <a:schemeClr val="dk1"/>
                </a:solidFill>
                <a:latin typeface="Times New Roman"/>
                <a:ea typeface="Times New Roman"/>
                <a:cs typeface="Times New Roman"/>
                <a:sym typeface="Times New Roman"/>
              </a:rPr>
              <a:t>Constructing a GUI which gives users the energy outputs for the given algorithm and where user can establish comparison between them.</a:t>
            </a:r>
            <a:endParaRPr sz="2000" dirty="0">
              <a:solidFill>
                <a:schemeClr val="dk1"/>
              </a:solidFill>
              <a:latin typeface="Times New Roman"/>
              <a:ea typeface="Times New Roman"/>
              <a:cs typeface="Times New Roman"/>
              <a:sym typeface="Times New Roman"/>
            </a:endParaRPr>
          </a:p>
        </p:txBody>
      </p:sp>
      <p:pic>
        <p:nvPicPr>
          <p:cNvPr id="114" name="Google Shape;114;p16"/>
          <p:cNvPicPr preferRelativeResize="0"/>
          <p:nvPr/>
        </p:nvPicPr>
        <p:blipFill rotWithShape="1">
          <a:blip r:embed="rId3">
            <a:alphaModFix/>
          </a:blip>
          <a:srcRect/>
          <a:stretch/>
        </p:blipFill>
        <p:spPr>
          <a:xfrm>
            <a:off x="10418472" y="0"/>
            <a:ext cx="1572296" cy="1572296"/>
          </a:xfrm>
          <a:prstGeom prst="rect">
            <a:avLst/>
          </a:prstGeom>
          <a:noFill/>
          <a:ln>
            <a:noFill/>
          </a:ln>
        </p:spPr>
      </p:pic>
      <p:sp>
        <p:nvSpPr>
          <p:cNvPr id="2" name="Slide Number Placeholder 1">
            <a:extLst>
              <a:ext uri="{FF2B5EF4-FFF2-40B4-BE49-F238E27FC236}">
                <a16:creationId xmlns:a16="http://schemas.microsoft.com/office/drawing/2014/main" id="{13F5A4A2-035C-4DBB-8C2C-A6E064EAE97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4</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p:nvPr/>
        </p:nvSpPr>
        <p:spPr>
          <a:xfrm>
            <a:off x="574392" y="432363"/>
            <a:ext cx="9764889"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4000"/>
              <a:buFont typeface="Times New Roman"/>
              <a:buNone/>
            </a:pPr>
            <a:r>
              <a:rPr lang="en-IN" sz="3200" b="1" dirty="0">
                <a:solidFill>
                  <a:schemeClr val="dk1"/>
                </a:solidFill>
                <a:latin typeface="Times New Roman"/>
                <a:ea typeface="Times New Roman"/>
                <a:cs typeface="Times New Roman"/>
                <a:sym typeface="Times New Roman"/>
              </a:rPr>
              <a:t>3. OVERVIEW OF PROJECT EXECUTION</a:t>
            </a:r>
            <a:endParaRPr sz="4000" b="1" dirty="0">
              <a:solidFill>
                <a:schemeClr val="dk1"/>
              </a:solidFill>
              <a:latin typeface="Times New Roman"/>
              <a:ea typeface="Times New Roman"/>
              <a:cs typeface="Times New Roman"/>
              <a:sym typeface="Times New Roman"/>
            </a:endParaRPr>
          </a:p>
        </p:txBody>
      </p:sp>
      <p:sp>
        <p:nvSpPr>
          <p:cNvPr id="120" name="Google Shape;120;p17"/>
          <p:cNvSpPr txBox="1"/>
          <p:nvPr/>
        </p:nvSpPr>
        <p:spPr>
          <a:xfrm>
            <a:off x="728938" y="1761506"/>
            <a:ext cx="10111340" cy="5324535"/>
          </a:xfrm>
          <a:prstGeom prst="rect">
            <a:avLst/>
          </a:prstGeom>
          <a:noFill/>
          <a:ln>
            <a:noFill/>
          </a:ln>
        </p:spPr>
        <p:txBody>
          <a:bodyPr spcFirstLastPara="1" wrap="square" lIns="91425" tIns="45700" rIns="91425" bIns="45700" anchor="t" anchorCtr="0">
            <a:noAutofit/>
          </a:bodyPr>
          <a:lstStyle/>
          <a:p>
            <a:pPr marL="285750" marR="0" lvl="0" indent="-285750" algn="just" rtl="0">
              <a:spcBef>
                <a:spcPts val="0"/>
              </a:spcBef>
              <a:spcAft>
                <a:spcPts val="0"/>
              </a:spcAft>
              <a:buClr>
                <a:schemeClr val="dk1"/>
              </a:buClr>
              <a:buSzPts val="2000"/>
              <a:buFont typeface="Arial"/>
              <a:buChar char="•"/>
            </a:pPr>
            <a:r>
              <a:rPr lang="en-IN" sz="2000" dirty="0">
                <a:solidFill>
                  <a:schemeClr val="dk1"/>
                </a:solidFill>
                <a:latin typeface="Times New Roman"/>
                <a:ea typeface="Times New Roman"/>
                <a:cs typeface="Times New Roman"/>
                <a:sym typeface="Times New Roman"/>
              </a:rPr>
              <a:t>Compared the energy used values of the Direct Communication and Leach algorithm for nodes which are stationary in nature</a:t>
            </a:r>
            <a:endParaRPr sz="1800" dirty="0">
              <a:solidFill>
                <a:schemeClr val="dk1"/>
              </a:solidFill>
              <a:latin typeface="Calibri"/>
              <a:ea typeface="Calibri"/>
              <a:cs typeface="Calibri"/>
              <a:sym typeface="Calibri"/>
            </a:endParaRPr>
          </a:p>
          <a:p>
            <a:pPr marL="0" marR="0" lvl="0" indent="0" algn="just" rtl="0">
              <a:spcBef>
                <a:spcPts val="0"/>
              </a:spcBef>
              <a:spcAft>
                <a:spcPts val="0"/>
              </a:spcAft>
              <a:buClr>
                <a:schemeClr val="dk1"/>
              </a:buClr>
              <a:buSzPts val="2000"/>
              <a:buFont typeface="Calibri"/>
              <a:buNone/>
            </a:pPr>
            <a:endParaRPr sz="2000" dirty="0">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chemeClr val="dk1"/>
              </a:buClr>
              <a:buSzPts val="2000"/>
              <a:buFont typeface="Arial"/>
              <a:buChar char="•"/>
            </a:pPr>
            <a:r>
              <a:rPr lang="en-IN" sz="2000" dirty="0">
                <a:solidFill>
                  <a:schemeClr val="dk1"/>
                </a:solidFill>
                <a:latin typeface="Times New Roman"/>
                <a:ea typeface="Times New Roman"/>
                <a:cs typeface="Times New Roman"/>
                <a:sym typeface="Times New Roman"/>
              </a:rPr>
              <a:t>Studied the energy consumption in different scenarios and established certain mathematical models(equations).</a:t>
            </a:r>
            <a:endParaRPr sz="1800" dirty="0">
              <a:solidFill>
                <a:schemeClr val="dk1"/>
              </a:solidFill>
              <a:latin typeface="Calibri"/>
              <a:ea typeface="Calibri"/>
              <a:cs typeface="Calibri"/>
              <a:sym typeface="Calibri"/>
            </a:endParaRPr>
          </a:p>
          <a:p>
            <a:pPr marL="285750" marR="0" lvl="0" indent="-158750" algn="just" rtl="0">
              <a:spcBef>
                <a:spcPts val="0"/>
              </a:spcBef>
              <a:spcAft>
                <a:spcPts val="0"/>
              </a:spcAft>
              <a:buClr>
                <a:schemeClr val="dk1"/>
              </a:buClr>
              <a:buSzPts val="2000"/>
              <a:buFont typeface="Arial"/>
              <a:buNone/>
            </a:pPr>
            <a:endParaRPr sz="2000" dirty="0">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chemeClr val="dk1"/>
              </a:buClr>
              <a:buSzPts val="2000"/>
              <a:buFont typeface="Arial"/>
              <a:buChar char="•"/>
            </a:pPr>
            <a:r>
              <a:rPr lang="en-IN" sz="2000" dirty="0">
                <a:solidFill>
                  <a:schemeClr val="dk1"/>
                </a:solidFill>
                <a:latin typeface="Times New Roman"/>
                <a:ea typeface="Times New Roman"/>
                <a:cs typeface="Times New Roman"/>
                <a:sym typeface="Times New Roman"/>
              </a:rPr>
              <a:t>Using tools such as </a:t>
            </a:r>
            <a:r>
              <a:rPr lang="en-IN" sz="2000" dirty="0" err="1">
                <a:solidFill>
                  <a:schemeClr val="dk1"/>
                </a:solidFill>
                <a:latin typeface="Times New Roman"/>
                <a:ea typeface="Times New Roman"/>
                <a:cs typeface="Times New Roman"/>
                <a:sym typeface="Times New Roman"/>
              </a:rPr>
              <a:t>Matlab</a:t>
            </a:r>
            <a:r>
              <a:rPr lang="en-IN" sz="2000" dirty="0">
                <a:solidFill>
                  <a:schemeClr val="dk1"/>
                </a:solidFill>
                <a:latin typeface="Times New Roman"/>
                <a:ea typeface="Times New Roman"/>
                <a:cs typeface="Times New Roman"/>
                <a:sym typeface="Times New Roman"/>
              </a:rPr>
              <a:t> (Simulink) established the mathematical model of Direct communication and Leach algorithm</a:t>
            </a:r>
            <a:endParaRPr sz="1800" dirty="0">
              <a:solidFill>
                <a:schemeClr val="dk1"/>
              </a:solidFill>
              <a:latin typeface="Calibri"/>
              <a:ea typeface="Calibri"/>
              <a:cs typeface="Calibri"/>
              <a:sym typeface="Calibri"/>
            </a:endParaRPr>
          </a:p>
          <a:p>
            <a:pPr marL="285750" marR="0" lvl="0" indent="-158750" algn="just" rtl="0">
              <a:spcBef>
                <a:spcPts val="0"/>
              </a:spcBef>
              <a:spcAft>
                <a:spcPts val="0"/>
              </a:spcAft>
              <a:buClr>
                <a:schemeClr val="dk1"/>
              </a:buClr>
              <a:buSzPts val="2000"/>
              <a:buFont typeface="Arial"/>
              <a:buNone/>
            </a:pPr>
            <a:endParaRPr sz="2000" dirty="0">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chemeClr val="dk1"/>
              </a:buClr>
              <a:buSzPts val="2000"/>
              <a:buFont typeface="Arial"/>
              <a:buChar char="•"/>
            </a:pPr>
            <a:r>
              <a:rPr lang="en-IN" sz="2000" dirty="0">
                <a:solidFill>
                  <a:schemeClr val="dk1"/>
                </a:solidFill>
                <a:latin typeface="Times New Roman"/>
                <a:ea typeface="Times New Roman"/>
                <a:cs typeface="Times New Roman"/>
                <a:sym typeface="Times New Roman"/>
              </a:rPr>
              <a:t>Established tabular comparison of the consumed Energy based on different parameters with different models.</a:t>
            </a:r>
            <a:endParaRPr sz="1800" dirty="0">
              <a:solidFill>
                <a:schemeClr val="dk1"/>
              </a:solidFill>
              <a:latin typeface="Calibri"/>
              <a:ea typeface="Calibri"/>
              <a:cs typeface="Calibri"/>
              <a:sym typeface="Calibri"/>
            </a:endParaRPr>
          </a:p>
          <a:p>
            <a:pPr marL="285750" marR="0" lvl="0" indent="-158750" algn="just" rtl="0">
              <a:spcBef>
                <a:spcPts val="0"/>
              </a:spcBef>
              <a:spcAft>
                <a:spcPts val="0"/>
              </a:spcAft>
              <a:buClr>
                <a:schemeClr val="dk1"/>
              </a:buClr>
              <a:buSzPts val="2000"/>
              <a:buFont typeface="Arial"/>
              <a:buNone/>
            </a:pPr>
            <a:endParaRPr sz="2000" dirty="0">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chemeClr val="dk1"/>
              </a:buClr>
              <a:buSzPts val="2000"/>
              <a:buFont typeface="Arial"/>
              <a:buChar char="•"/>
            </a:pPr>
            <a:r>
              <a:rPr lang="en-IN" sz="2000" dirty="0">
                <a:solidFill>
                  <a:schemeClr val="dk1"/>
                </a:solidFill>
                <a:latin typeface="Times New Roman"/>
                <a:ea typeface="Times New Roman"/>
                <a:cs typeface="Times New Roman"/>
                <a:sym typeface="Times New Roman"/>
              </a:rPr>
              <a:t>Arrived at certain drawbacks and conclusions</a:t>
            </a:r>
            <a:endParaRPr sz="1800" dirty="0">
              <a:solidFill>
                <a:schemeClr val="dk1"/>
              </a:solidFill>
              <a:latin typeface="Calibri"/>
              <a:ea typeface="Calibri"/>
              <a:cs typeface="Calibri"/>
              <a:sym typeface="Calibri"/>
            </a:endParaRPr>
          </a:p>
          <a:p>
            <a:pPr marL="285750" marR="0" lvl="0" indent="-158750" algn="just" rtl="0">
              <a:spcBef>
                <a:spcPts val="0"/>
              </a:spcBef>
              <a:spcAft>
                <a:spcPts val="0"/>
              </a:spcAft>
              <a:buClr>
                <a:schemeClr val="dk1"/>
              </a:buClr>
              <a:buSzPts val="2000"/>
              <a:buFont typeface="Arial"/>
              <a:buNone/>
            </a:pPr>
            <a:endParaRPr sz="20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2000"/>
              <a:buFont typeface="Calibri"/>
              <a:buNone/>
            </a:pP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Calibri"/>
              <a:buNone/>
            </a:pP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Calibri"/>
              <a:buNone/>
            </a:pPr>
            <a:endParaRPr sz="2000" dirty="0">
              <a:solidFill>
                <a:schemeClr val="dk1"/>
              </a:solidFill>
              <a:latin typeface="Times New Roman"/>
              <a:ea typeface="Times New Roman"/>
              <a:cs typeface="Times New Roman"/>
              <a:sym typeface="Times New Roman"/>
            </a:endParaRPr>
          </a:p>
        </p:txBody>
      </p:sp>
      <p:pic>
        <p:nvPicPr>
          <p:cNvPr id="122" name="Google Shape;122;p17"/>
          <p:cNvPicPr preferRelativeResize="0"/>
          <p:nvPr/>
        </p:nvPicPr>
        <p:blipFill rotWithShape="1">
          <a:blip r:embed="rId3">
            <a:alphaModFix/>
          </a:blip>
          <a:srcRect/>
          <a:stretch/>
        </p:blipFill>
        <p:spPr>
          <a:xfrm>
            <a:off x="9830873" y="141668"/>
            <a:ext cx="2266682" cy="1416676"/>
          </a:xfrm>
          <a:prstGeom prst="rect">
            <a:avLst/>
          </a:prstGeom>
          <a:noFill/>
          <a:ln>
            <a:noFill/>
          </a:ln>
        </p:spPr>
      </p:pic>
      <p:sp>
        <p:nvSpPr>
          <p:cNvPr id="2" name="Slide Number Placeholder 1">
            <a:extLst>
              <a:ext uri="{FF2B5EF4-FFF2-40B4-BE49-F238E27FC236}">
                <a16:creationId xmlns:a16="http://schemas.microsoft.com/office/drawing/2014/main" id="{71080B79-2A78-4434-9D07-CB5D66B1E2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p:nvPr/>
        </p:nvSpPr>
        <p:spPr>
          <a:xfrm>
            <a:off x="561514" y="514349"/>
            <a:ext cx="9764889"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200" b="1" dirty="0">
                <a:solidFill>
                  <a:schemeClr val="dk1"/>
                </a:solidFill>
                <a:latin typeface="Times New Roman"/>
                <a:ea typeface="Times New Roman"/>
                <a:cs typeface="Times New Roman"/>
                <a:sym typeface="Times New Roman"/>
              </a:rPr>
              <a:t>3. Overview of project execution </a:t>
            </a:r>
            <a:endParaRPr sz="3200" b="1" dirty="0">
              <a:solidFill>
                <a:schemeClr val="dk1"/>
              </a:solidFill>
              <a:latin typeface="Times New Roman"/>
              <a:ea typeface="Times New Roman"/>
              <a:cs typeface="Times New Roman"/>
              <a:sym typeface="Times New Roman"/>
            </a:endParaRPr>
          </a:p>
        </p:txBody>
      </p:sp>
      <p:sp>
        <p:nvSpPr>
          <p:cNvPr id="128" name="Google Shape;128;p18"/>
          <p:cNvSpPr/>
          <p:nvPr/>
        </p:nvSpPr>
        <p:spPr>
          <a:xfrm>
            <a:off x="510592" y="1319391"/>
            <a:ext cx="10694028" cy="406265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Using distance based and levy-walk algorithm established energy comparisons for the nodes which are mobile.</a:t>
            </a:r>
            <a:endParaRPr sz="1800">
              <a:solidFill>
                <a:schemeClr val="dk1"/>
              </a:solidFill>
              <a:latin typeface="Calibri"/>
              <a:ea typeface="Calibri"/>
              <a:cs typeface="Calibri"/>
              <a:sym typeface="Calibri"/>
            </a:endParaRPr>
          </a:p>
          <a:p>
            <a:pPr marL="285750" marR="0" lvl="0" indent="-15875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Use distance and energy (initial and dynamic) as parameters to drain the energy in nodes uniformly</a:t>
            </a:r>
            <a:endParaRPr sz="1800">
              <a:solidFill>
                <a:schemeClr val="dk1"/>
              </a:solidFill>
              <a:latin typeface="Calibri"/>
              <a:ea typeface="Calibri"/>
              <a:cs typeface="Calibri"/>
              <a:sym typeface="Calibri"/>
            </a:endParaRPr>
          </a:p>
          <a:p>
            <a:pPr marL="285750" marR="0" lvl="0" indent="-15875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Using Simulink developed models for distance routing algorithm and levy-walk </a:t>
            </a:r>
            <a:endParaRPr sz="1800">
              <a:solidFill>
                <a:schemeClr val="dk1"/>
              </a:solidFill>
              <a:latin typeface="Calibri"/>
              <a:ea typeface="Calibri"/>
              <a:cs typeface="Calibri"/>
              <a:sym typeface="Calibri"/>
            </a:endParaRPr>
          </a:p>
          <a:p>
            <a:pPr marL="285750" marR="0" lvl="0" indent="-15875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Established tabular comparison of the consumed Energy based on different parameters and different models.</a:t>
            </a:r>
            <a:endParaRPr sz="1800">
              <a:solidFill>
                <a:schemeClr val="dk1"/>
              </a:solidFill>
              <a:latin typeface="Calibri"/>
              <a:ea typeface="Calibri"/>
              <a:cs typeface="Calibri"/>
              <a:sym typeface="Calibri"/>
            </a:endParaRPr>
          </a:p>
          <a:p>
            <a:pPr marL="285750" marR="0" lvl="0" indent="-15875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Arrived at certain observations and conclusions</a:t>
            </a:r>
            <a:endParaRPr/>
          </a:p>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1800"/>
              <a:buFont typeface="Arial"/>
              <a:buChar char="•"/>
            </a:pPr>
            <a:r>
              <a:rPr lang="en-IN" sz="1800">
                <a:solidFill>
                  <a:schemeClr val="dk1"/>
                </a:solidFill>
                <a:latin typeface="Times New Roman"/>
                <a:ea typeface="Times New Roman"/>
                <a:cs typeface="Times New Roman"/>
                <a:sym typeface="Times New Roman"/>
              </a:rPr>
              <a:t>Connected all the corresponding Simulink models and matlab code for GUI.</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1800"/>
              <a:buFont typeface="Arial"/>
              <a:buChar char="•"/>
            </a:pPr>
            <a:r>
              <a:rPr lang="en-IN" sz="1800">
                <a:solidFill>
                  <a:schemeClr val="dk1"/>
                </a:solidFill>
                <a:latin typeface="Times New Roman"/>
                <a:ea typeface="Times New Roman"/>
                <a:cs typeface="Times New Roman"/>
                <a:sym typeface="Times New Roman"/>
              </a:rPr>
              <a:t>Using GUIDE wrote the code to build a GUI interface.</a:t>
            </a:r>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285750" marR="0" lvl="0" indent="-15875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p:txBody>
      </p:sp>
      <p:pic>
        <p:nvPicPr>
          <p:cNvPr id="130" name="Google Shape;130;p18"/>
          <p:cNvPicPr preferRelativeResize="0"/>
          <p:nvPr/>
        </p:nvPicPr>
        <p:blipFill rotWithShape="1">
          <a:blip r:embed="rId3">
            <a:alphaModFix/>
          </a:blip>
          <a:srcRect/>
          <a:stretch/>
        </p:blipFill>
        <p:spPr>
          <a:xfrm>
            <a:off x="9830873" y="141668"/>
            <a:ext cx="2266682" cy="1416676"/>
          </a:xfrm>
          <a:prstGeom prst="rect">
            <a:avLst/>
          </a:prstGeom>
          <a:noFill/>
          <a:ln>
            <a:noFill/>
          </a:ln>
        </p:spPr>
      </p:pic>
      <p:sp>
        <p:nvSpPr>
          <p:cNvPr id="2" name="Slide Number Placeholder 1">
            <a:extLst>
              <a:ext uri="{FF2B5EF4-FFF2-40B4-BE49-F238E27FC236}">
                <a16:creationId xmlns:a16="http://schemas.microsoft.com/office/drawing/2014/main" id="{469AFBE1-9948-41F7-AF6E-567FA5AE32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231820" y="367655"/>
            <a:ext cx="7981525" cy="56353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3200"/>
              <a:buFont typeface="Times New Roman"/>
              <a:buNone/>
            </a:pPr>
            <a:r>
              <a:rPr lang="en-IN" sz="3200" b="1" dirty="0">
                <a:latin typeface="Times New Roman"/>
                <a:ea typeface="Times New Roman"/>
                <a:cs typeface="Times New Roman"/>
                <a:sym typeface="Times New Roman"/>
              </a:rPr>
              <a:t>4. LITERATURE SURVEY</a:t>
            </a:r>
            <a:endParaRPr dirty="0"/>
          </a:p>
        </p:txBody>
      </p:sp>
      <p:sp>
        <p:nvSpPr>
          <p:cNvPr id="136" name="Google Shape;136;p19"/>
          <p:cNvSpPr txBox="1">
            <a:spLocks noGrp="1"/>
          </p:cNvSpPr>
          <p:nvPr>
            <p:ph type="subTitle" idx="1"/>
          </p:nvPr>
        </p:nvSpPr>
        <p:spPr>
          <a:xfrm>
            <a:off x="231820" y="1311965"/>
            <a:ext cx="11590986" cy="5546035"/>
          </a:xfrm>
          <a:prstGeom prst="rect">
            <a:avLst/>
          </a:prstGeom>
          <a:noFill/>
          <a:ln>
            <a:noFill/>
          </a:ln>
        </p:spPr>
        <p:txBody>
          <a:bodyPr spcFirstLastPara="1" wrap="square" lIns="91425" tIns="45700" rIns="91425" bIns="45700" anchor="t" anchorCtr="0">
            <a:noAutofit/>
          </a:bodyPr>
          <a:lstStyle/>
          <a:p>
            <a:pPr marL="457200" lvl="0" indent="-457200" algn="just" rtl="0">
              <a:lnSpc>
                <a:spcPct val="90000"/>
              </a:lnSpc>
              <a:spcBef>
                <a:spcPts val="1000"/>
              </a:spcBef>
              <a:spcAft>
                <a:spcPts val="0"/>
              </a:spcAft>
              <a:buClr>
                <a:schemeClr val="dk1"/>
              </a:buClr>
              <a:buSzPts val="2000"/>
              <a:buFont typeface="Calibri"/>
              <a:buAutoNum type="arabicPeriod"/>
            </a:pPr>
            <a:r>
              <a:rPr lang="en-IN" sz="2000" dirty="0">
                <a:latin typeface="Times New Roman"/>
                <a:ea typeface="Times New Roman"/>
                <a:cs typeface="Times New Roman"/>
                <a:sym typeface="Times New Roman"/>
              </a:rPr>
              <a:t>Wireless Sensor Networks Physical Layer Performance Investigation and Enhancement by Omar </a:t>
            </a:r>
            <a:r>
              <a:rPr lang="en-IN" sz="2000" dirty="0" err="1">
                <a:latin typeface="Times New Roman"/>
                <a:ea typeface="Times New Roman"/>
                <a:cs typeface="Times New Roman"/>
                <a:sym typeface="Times New Roman"/>
              </a:rPr>
              <a:t>Nowfal</a:t>
            </a:r>
            <a:r>
              <a:rPr lang="en-IN" sz="2000" dirty="0">
                <a:latin typeface="Times New Roman"/>
                <a:ea typeface="Times New Roman"/>
                <a:cs typeface="Times New Roman"/>
                <a:sym typeface="Times New Roman"/>
              </a:rPr>
              <a:t> Al Khayat Ministry of Higher Education and Scientific Research, University of Technology, Cairo, Egypt.</a:t>
            </a:r>
            <a:endParaRPr sz="2000" dirty="0">
              <a:latin typeface="Times New Roman"/>
              <a:ea typeface="Times New Roman"/>
              <a:cs typeface="Times New Roman"/>
              <a:sym typeface="Times New Roman"/>
            </a:endParaRPr>
          </a:p>
          <a:p>
            <a:pPr marL="457200" lvl="0" indent="-457200" algn="just" rtl="0">
              <a:lnSpc>
                <a:spcPct val="90000"/>
              </a:lnSpc>
              <a:spcBef>
                <a:spcPts val="1000"/>
              </a:spcBef>
              <a:spcAft>
                <a:spcPts val="0"/>
              </a:spcAft>
              <a:buClr>
                <a:schemeClr val="dk1"/>
              </a:buClr>
              <a:buSzPts val="2000"/>
              <a:buFont typeface="Calibri"/>
              <a:buAutoNum type="arabicPeriod"/>
            </a:pPr>
            <a:r>
              <a:rPr lang="en-IN" sz="2000" dirty="0">
                <a:latin typeface="Times New Roman"/>
                <a:ea typeface="Times New Roman"/>
                <a:cs typeface="Times New Roman"/>
                <a:sym typeface="Times New Roman"/>
              </a:rPr>
              <a:t>Protocol for Energy Efficient Cluster Head Election for Collaborative Cluster Head Elections by David </a:t>
            </a:r>
            <a:r>
              <a:rPr lang="en-IN" sz="2000" dirty="0" err="1">
                <a:latin typeface="Times New Roman"/>
                <a:ea typeface="Times New Roman"/>
                <a:cs typeface="Times New Roman"/>
                <a:sym typeface="Times New Roman"/>
              </a:rPr>
              <a:t>Otu</a:t>
            </a:r>
            <a:r>
              <a:rPr lang="en-IN" sz="2000" dirty="0">
                <a:latin typeface="Times New Roman"/>
                <a:ea typeface="Times New Roman"/>
                <a:cs typeface="Times New Roman"/>
                <a:sym typeface="Times New Roman"/>
              </a:rPr>
              <a:t> (2018). Technological University Dublin, School of Electrical and Electronic Engineering, Dublin, Ireland.</a:t>
            </a:r>
            <a:endParaRPr sz="2000" dirty="0">
              <a:latin typeface="Times New Roman"/>
              <a:ea typeface="Times New Roman"/>
              <a:cs typeface="Times New Roman"/>
              <a:sym typeface="Times New Roman"/>
            </a:endParaRPr>
          </a:p>
          <a:p>
            <a:pPr marL="457200" lvl="0" indent="-457200" algn="l" rtl="0">
              <a:lnSpc>
                <a:spcPct val="90000"/>
              </a:lnSpc>
              <a:spcBef>
                <a:spcPts val="1000"/>
              </a:spcBef>
              <a:spcAft>
                <a:spcPts val="0"/>
              </a:spcAft>
              <a:buClr>
                <a:schemeClr val="dk1"/>
              </a:buClr>
              <a:buSzPts val="2000"/>
              <a:buFont typeface="Calibri"/>
              <a:buAutoNum type="arabicPeriod"/>
            </a:pPr>
            <a:r>
              <a:rPr lang="en-IN" sz="2000" dirty="0">
                <a:latin typeface="Times New Roman"/>
                <a:ea typeface="Times New Roman"/>
                <a:cs typeface="Times New Roman"/>
                <a:sym typeface="Times New Roman"/>
              </a:rPr>
              <a:t>An energy efficient cluster head selection of LEACH protocol for WSN by Krishna Kumar A, </a:t>
            </a:r>
            <a:r>
              <a:rPr lang="en-IN" sz="2000" dirty="0" err="1">
                <a:latin typeface="Times New Roman"/>
                <a:ea typeface="Times New Roman"/>
                <a:cs typeface="Times New Roman"/>
                <a:sym typeface="Times New Roman"/>
              </a:rPr>
              <a:t>Dr.</a:t>
            </a:r>
            <a:r>
              <a:rPr lang="en-IN" sz="2000" dirty="0">
                <a:latin typeface="Times New Roman"/>
                <a:ea typeface="Times New Roman"/>
                <a:cs typeface="Times New Roman"/>
                <a:sym typeface="Times New Roman"/>
              </a:rPr>
              <a:t> </a:t>
            </a:r>
            <a:r>
              <a:rPr lang="en-IN" sz="2000" dirty="0" err="1">
                <a:latin typeface="Times New Roman"/>
                <a:ea typeface="Times New Roman"/>
                <a:cs typeface="Times New Roman"/>
                <a:sym typeface="Times New Roman"/>
              </a:rPr>
              <a:t>Anuratha</a:t>
            </a:r>
            <a:r>
              <a:rPr lang="en-IN" sz="2000" dirty="0">
                <a:latin typeface="Times New Roman"/>
                <a:ea typeface="Times New Roman"/>
                <a:cs typeface="Times New Roman"/>
                <a:sym typeface="Times New Roman"/>
              </a:rPr>
              <a:t> V</a:t>
            </a:r>
            <a:r>
              <a:rPr lang="en-IN" sz="2000" b="1" dirty="0">
                <a:latin typeface="Times New Roman"/>
                <a:ea typeface="Times New Roman"/>
                <a:cs typeface="Times New Roman"/>
                <a:sym typeface="Times New Roman"/>
              </a:rPr>
              <a:t> </a:t>
            </a:r>
            <a:endParaRPr sz="2000" dirty="0">
              <a:latin typeface="Times New Roman"/>
              <a:ea typeface="Times New Roman"/>
              <a:cs typeface="Times New Roman"/>
              <a:sym typeface="Times New Roman"/>
            </a:endParaRPr>
          </a:p>
          <a:p>
            <a:pPr marL="457200" lvl="0" indent="-457200" algn="l" rtl="0">
              <a:lnSpc>
                <a:spcPct val="90000"/>
              </a:lnSpc>
              <a:spcBef>
                <a:spcPts val="1000"/>
              </a:spcBef>
              <a:spcAft>
                <a:spcPts val="0"/>
              </a:spcAft>
              <a:buClr>
                <a:schemeClr val="dk1"/>
              </a:buClr>
              <a:buSzPts val="2000"/>
              <a:buFont typeface="Calibri"/>
              <a:buAutoNum type="arabicPeriod"/>
            </a:pPr>
            <a:r>
              <a:rPr lang="en-IN" sz="2000" dirty="0">
                <a:latin typeface="Times New Roman"/>
                <a:ea typeface="Times New Roman"/>
                <a:cs typeface="Times New Roman"/>
                <a:sym typeface="Times New Roman"/>
              </a:rPr>
              <a:t>Introduction to Theory of LÉVY Flights by A.V. </a:t>
            </a:r>
            <a:r>
              <a:rPr lang="en-IN" sz="2000" dirty="0" err="1">
                <a:latin typeface="Times New Roman"/>
                <a:ea typeface="Times New Roman"/>
                <a:cs typeface="Times New Roman"/>
                <a:sym typeface="Times New Roman"/>
              </a:rPr>
              <a:t>Chechkin</a:t>
            </a:r>
            <a:r>
              <a:rPr lang="en-IN" sz="2000" dirty="0">
                <a:latin typeface="Times New Roman"/>
                <a:ea typeface="Times New Roman"/>
                <a:cs typeface="Times New Roman"/>
                <a:sym typeface="Times New Roman"/>
              </a:rPr>
              <a:t>, R. Metzler, J. </a:t>
            </a:r>
            <a:r>
              <a:rPr lang="en-IN" sz="2000" dirty="0" err="1">
                <a:latin typeface="Times New Roman"/>
                <a:ea typeface="Times New Roman"/>
                <a:cs typeface="Times New Roman"/>
                <a:sym typeface="Times New Roman"/>
              </a:rPr>
              <a:t>Klafter</a:t>
            </a:r>
            <a:r>
              <a:rPr lang="en-IN" sz="2000" dirty="0">
                <a:latin typeface="Times New Roman"/>
                <a:ea typeface="Times New Roman"/>
                <a:cs typeface="Times New Roman"/>
                <a:sym typeface="Times New Roman"/>
              </a:rPr>
              <a:t>, and </a:t>
            </a:r>
            <a:r>
              <a:rPr lang="en-IN" sz="2000" dirty="0" err="1">
                <a:latin typeface="Times New Roman"/>
                <a:ea typeface="Times New Roman"/>
                <a:cs typeface="Times New Roman"/>
                <a:sym typeface="Times New Roman"/>
              </a:rPr>
              <a:t>V.Yu</a:t>
            </a:r>
            <a:r>
              <a:rPr lang="en-IN" sz="2000" dirty="0">
                <a:latin typeface="Times New Roman"/>
                <a:ea typeface="Times New Roman"/>
                <a:cs typeface="Times New Roman"/>
                <a:sym typeface="Times New Roman"/>
              </a:rPr>
              <a:t>. </a:t>
            </a:r>
            <a:r>
              <a:rPr lang="en-IN" sz="2000" dirty="0" err="1">
                <a:latin typeface="Times New Roman"/>
                <a:ea typeface="Times New Roman"/>
                <a:cs typeface="Times New Roman"/>
                <a:sym typeface="Times New Roman"/>
              </a:rPr>
              <a:t>Gonchar</a:t>
            </a:r>
            <a:r>
              <a:rPr lang="en-IN" sz="2000" dirty="0">
                <a:latin typeface="Times New Roman"/>
                <a:ea typeface="Times New Roman"/>
                <a:cs typeface="Times New Roman"/>
                <a:sym typeface="Times New Roman"/>
              </a:rPr>
              <a:t> (2019).   Institute for Theoretical Physics NSC KIPT, </a:t>
            </a:r>
            <a:r>
              <a:rPr lang="en-IN" sz="2000" dirty="0" err="1">
                <a:latin typeface="Times New Roman"/>
                <a:ea typeface="Times New Roman"/>
                <a:cs typeface="Times New Roman"/>
                <a:sym typeface="Times New Roman"/>
              </a:rPr>
              <a:t>Akademicheskaya</a:t>
            </a:r>
            <a:r>
              <a:rPr lang="en-IN" sz="2000" dirty="0">
                <a:latin typeface="Times New Roman"/>
                <a:ea typeface="Times New Roman"/>
                <a:cs typeface="Times New Roman"/>
                <a:sym typeface="Times New Roman"/>
              </a:rPr>
              <a:t> st.1, 61108 Kharkov, Ukraine. </a:t>
            </a:r>
            <a:endParaRPr dirty="0"/>
          </a:p>
          <a:p>
            <a:pPr marL="457200" lvl="0" indent="-457200" algn="just" rtl="0">
              <a:lnSpc>
                <a:spcPct val="90000"/>
              </a:lnSpc>
              <a:spcBef>
                <a:spcPts val="1000"/>
              </a:spcBef>
              <a:spcAft>
                <a:spcPts val="0"/>
              </a:spcAft>
              <a:buClr>
                <a:schemeClr val="dk1"/>
              </a:buClr>
              <a:buSzPts val="2000"/>
              <a:buFont typeface="Calibri"/>
              <a:buAutoNum type="arabicPeriod"/>
            </a:pPr>
            <a:r>
              <a:rPr lang="en-IN" sz="2000" dirty="0">
                <a:latin typeface="Times New Roman"/>
                <a:ea typeface="Times New Roman"/>
                <a:cs typeface="Times New Roman"/>
                <a:sym typeface="Times New Roman"/>
              </a:rPr>
              <a:t>Distance based Cluster Head Selection Algorithm for Wireless Sensor Network </a:t>
            </a:r>
            <a:r>
              <a:rPr lang="en-IN" sz="2000" dirty="0" err="1">
                <a:latin typeface="Times New Roman"/>
                <a:ea typeface="Times New Roman"/>
                <a:cs typeface="Times New Roman"/>
                <a:sym typeface="Times New Roman"/>
              </a:rPr>
              <a:t>Bhawnesh</a:t>
            </a:r>
            <a:r>
              <a:rPr lang="en-IN" sz="2000" dirty="0">
                <a:latin typeface="Times New Roman"/>
                <a:ea typeface="Times New Roman"/>
                <a:cs typeface="Times New Roman"/>
                <a:sym typeface="Times New Roman"/>
              </a:rPr>
              <a:t> Kumar Department of Computer Science &amp; Engineering Mewar University Rajasthan, India. Vinit Kumar Sharma Department of Computer Science &amp; Engineering </a:t>
            </a:r>
            <a:r>
              <a:rPr lang="en-IN" sz="2000" dirty="0" err="1">
                <a:latin typeface="Times New Roman"/>
                <a:ea typeface="Times New Roman"/>
                <a:cs typeface="Times New Roman"/>
                <a:sym typeface="Times New Roman"/>
              </a:rPr>
              <a:t>Shamli</a:t>
            </a:r>
            <a:r>
              <a:rPr lang="en-IN" sz="2000" dirty="0">
                <a:latin typeface="Times New Roman"/>
                <a:ea typeface="Times New Roman"/>
                <a:cs typeface="Times New Roman"/>
                <a:sym typeface="Times New Roman"/>
              </a:rPr>
              <a:t> Institute of Engineering &amp; Technology, </a:t>
            </a:r>
            <a:r>
              <a:rPr lang="en-IN" sz="2000" dirty="0" err="1">
                <a:latin typeface="Times New Roman"/>
                <a:ea typeface="Times New Roman"/>
                <a:cs typeface="Times New Roman"/>
                <a:sym typeface="Times New Roman"/>
              </a:rPr>
              <a:t>Shamli</a:t>
            </a:r>
            <a:r>
              <a:rPr lang="en-IN" sz="2000" dirty="0">
                <a:latin typeface="Times New Roman"/>
                <a:ea typeface="Times New Roman"/>
                <a:cs typeface="Times New Roman"/>
                <a:sym typeface="Times New Roman"/>
              </a:rPr>
              <a:t> </a:t>
            </a:r>
            <a:r>
              <a:rPr lang="en-IN" sz="2000" dirty="0" err="1">
                <a:latin typeface="Times New Roman"/>
                <a:ea typeface="Times New Roman"/>
                <a:cs typeface="Times New Roman"/>
                <a:sym typeface="Times New Roman"/>
              </a:rPr>
              <a:t>U.P.,India</a:t>
            </a:r>
            <a:r>
              <a:rPr lang="en-IN" sz="2000" dirty="0">
                <a:latin typeface="Times New Roman"/>
                <a:ea typeface="Times New Roman"/>
                <a:cs typeface="Times New Roman"/>
                <a:sym typeface="Times New Roman"/>
              </a:rPr>
              <a:t> : </a:t>
            </a:r>
            <a:endParaRPr dirty="0"/>
          </a:p>
          <a:p>
            <a:pPr marL="457200" lvl="0" indent="-457200" algn="just" rtl="0">
              <a:lnSpc>
                <a:spcPct val="90000"/>
              </a:lnSpc>
              <a:spcBef>
                <a:spcPts val="1000"/>
              </a:spcBef>
              <a:spcAft>
                <a:spcPts val="0"/>
              </a:spcAft>
              <a:buClr>
                <a:schemeClr val="dk1"/>
              </a:buClr>
              <a:buSzPts val="2000"/>
              <a:buFont typeface="Calibri"/>
              <a:buAutoNum type="arabicPeriod"/>
            </a:pPr>
            <a:r>
              <a:rPr lang="en-IN" sz="2000" dirty="0" err="1">
                <a:latin typeface="Times New Roman"/>
                <a:ea typeface="Times New Roman"/>
                <a:cs typeface="Times New Roman"/>
                <a:sym typeface="Times New Roman"/>
              </a:rPr>
              <a:t>Chunyao</a:t>
            </a:r>
            <a:r>
              <a:rPr lang="en-IN" sz="2000" dirty="0">
                <a:latin typeface="Times New Roman"/>
                <a:ea typeface="Times New Roman"/>
                <a:cs typeface="Times New Roman"/>
                <a:sym typeface="Times New Roman"/>
              </a:rPr>
              <a:t> Fu, </a:t>
            </a:r>
            <a:r>
              <a:rPr lang="en-IN" sz="2000" dirty="0" err="1">
                <a:latin typeface="Times New Roman"/>
                <a:ea typeface="Times New Roman"/>
                <a:cs typeface="Times New Roman"/>
                <a:sym typeface="Times New Roman"/>
              </a:rPr>
              <a:t>Zhifang</a:t>
            </a:r>
            <a:r>
              <a:rPr lang="en-IN" sz="2000" dirty="0">
                <a:latin typeface="Times New Roman"/>
                <a:ea typeface="Times New Roman"/>
                <a:cs typeface="Times New Roman"/>
                <a:sym typeface="Times New Roman"/>
              </a:rPr>
              <a:t> Jiang, Wei </a:t>
            </a:r>
            <a:r>
              <a:rPr lang="en-IN" sz="2000" dirty="0" err="1">
                <a:latin typeface="Times New Roman"/>
                <a:ea typeface="Times New Roman"/>
                <a:cs typeface="Times New Roman"/>
                <a:sym typeface="Times New Roman"/>
              </a:rPr>
              <a:t>WEI</a:t>
            </a:r>
            <a:r>
              <a:rPr lang="en-IN" sz="2000" dirty="0">
                <a:latin typeface="Times New Roman"/>
                <a:ea typeface="Times New Roman"/>
                <a:cs typeface="Times New Roman"/>
                <a:sym typeface="Times New Roman"/>
              </a:rPr>
              <a:t> and Ang WEI, “An Energy Balanced Algorithm of LEACH Protocol in WSN,” IJCSI International Journal of Computer Science Issues, Vol. 10, Issue 1, No 1, January 2013, pp. 354-359. </a:t>
            </a:r>
            <a:endParaRPr dirty="0"/>
          </a:p>
          <a:p>
            <a:pPr marL="457200" lvl="0" indent="-330200" algn="l" rtl="0">
              <a:lnSpc>
                <a:spcPct val="90000"/>
              </a:lnSpc>
              <a:spcBef>
                <a:spcPts val="1000"/>
              </a:spcBef>
              <a:spcAft>
                <a:spcPts val="0"/>
              </a:spcAft>
              <a:buClr>
                <a:schemeClr val="dk1"/>
              </a:buClr>
              <a:buSzPts val="2000"/>
              <a:buFont typeface="Calibri"/>
              <a:buNone/>
            </a:pPr>
            <a:endParaRPr sz="20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000"/>
              <a:buNone/>
            </a:pPr>
            <a:endParaRPr sz="2000" dirty="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000"/>
              <a:buFont typeface="Arial"/>
              <a:buNone/>
            </a:pPr>
            <a:endParaRPr sz="2000" dirty="0">
              <a:latin typeface="Times New Roman"/>
              <a:ea typeface="Times New Roman"/>
              <a:cs typeface="Times New Roman"/>
              <a:sym typeface="Times New Roman"/>
            </a:endParaRPr>
          </a:p>
        </p:txBody>
      </p:sp>
      <p:pic>
        <p:nvPicPr>
          <p:cNvPr id="137" name="Google Shape;137;p19"/>
          <p:cNvPicPr preferRelativeResize="0"/>
          <p:nvPr/>
        </p:nvPicPr>
        <p:blipFill rotWithShape="1">
          <a:blip r:embed="rId3">
            <a:alphaModFix/>
          </a:blip>
          <a:srcRect/>
          <a:stretch/>
        </p:blipFill>
        <p:spPr>
          <a:xfrm>
            <a:off x="10729443" y="103693"/>
            <a:ext cx="1286545" cy="1091454"/>
          </a:xfrm>
          <a:prstGeom prst="rect">
            <a:avLst/>
          </a:prstGeom>
          <a:noFill/>
          <a:ln>
            <a:noFill/>
          </a:ln>
        </p:spPr>
      </p:pic>
      <p:sp>
        <p:nvSpPr>
          <p:cNvPr id="2" name="Slide Number Placeholder 1">
            <a:extLst>
              <a:ext uri="{FF2B5EF4-FFF2-40B4-BE49-F238E27FC236}">
                <a16:creationId xmlns:a16="http://schemas.microsoft.com/office/drawing/2014/main" id="{2247E5AB-AA81-476D-9B35-394C74F6D4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0"/>
          <p:cNvSpPr txBox="1">
            <a:spLocks noGrp="1"/>
          </p:cNvSpPr>
          <p:nvPr>
            <p:ph type="ctrTitle"/>
          </p:nvPr>
        </p:nvSpPr>
        <p:spPr>
          <a:xfrm>
            <a:off x="231820" y="354776"/>
            <a:ext cx="7981525" cy="56353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3200"/>
              <a:buFont typeface="Times New Roman"/>
              <a:buNone/>
            </a:pPr>
            <a:r>
              <a:rPr lang="en-IN" sz="3200" b="1" dirty="0">
                <a:latin typeface="Times New Roman"/>
                <a:ea typeface="Times New Roman"/>
                <a:cs typeface="Times New Roman"/>
                <a:sym typeface="Times New Roman"/>
              </a:rPr>
              <a:t>4. LITERATURE SURVEY</a:t>
            </a:r>
            <a:endParaRPr dirty="0"/>
          </a:p>
        </p:txBody>
      </p:sp>
      <p:sp>
        <p:nvSpPr>
          <p:cNvPr id="144" name="Google Shape;144;p20"/>
          <p:cNvSpPr txBox="1">
            <a:spLocks noGrp="1"/>
          </p:cNvSpPr>
          <p:nvPr>
            <p:ph type="subTitle" idx="1"/>
          </p:nvPr>
        </p:nvSpPr>
        <p:spPr>
          <a:xfrm>
            <a:off x="231820" y="1453633"/>
            <a:ext cx="11797048" cy="5546035"/>
          </a:xfrm>
          <a:prstGeom prst="rect">
            <a:avLst/>
          </a:prstGeom>
          <a:noFill/>
          <a:ln>
            <a:noFill/>
          </a:ln>
        </p:spPr>
        <p:txBody>
          <a:bodyPr spcFirstLastPara="1" wrap="square" lIns="91425" tIns="45700" rIns="91425" bIns="45700" anchor="t" anchorCtr="0">
            <a:noAutofit/>
          </a:bodyPr>
          <a:lstStyle/>
          <a:p>
            <a:pPr marL="457200" lvl="0" indent="-457200" algn="just" rtl="0">
              <a:lnSpc>
                <a:spcPct val="90000"/>
              </a:lnSpc>
              <a:spcBef>
                <a:spcPts val="1000"/>
              </a:spcBef>
              <a:spcAft>
                <a:spcPts val="0"/>
              </a:spcAft>
              <a:buClr>
                <a:schemeClr val="dk1"/>
              </a:buClr>
              <a:buSzPts val="2000"/>
              <a:buFont typeface="Calibri"/>
              <a:buAutoNum type="arabicPeriod" startAt="7"/>
            </a:pPr>
            <a:r>
              <a:rPr lang="en-IN" sz="2000">
                <a:latin typeface="Times New Roman"/>
                <a:ea typeface="Times New Roman"/>
                <a:cs typeface="Times New Roman"/>
                <a:sym typeface="Times New Roman"/>
              </a:rPr>
              <a:t>ETEEC: Enhanced Threshold Energy Efficient Clustering Algorithm for Dynamic Wireless Sensor Networks, Shashi Kiran B. N. 1, Sheela C., M.Tech, 4th Sem, Department of Electronics and Communication, The Oxford College of Engineering ,Bommanhalli, Bangalore, India. </a:t>
            </a:r>
            <a:endParaRPr/>
          </a:p>
          <a:p>
            <a:pPr marL="457200" lvl="0" indent="-457200" algn="just" rtl="0">
              <a:lnSpc>
                <a:spcPct val="90000"/>
              </a:lnSpc>
              <a:spcBef>
                <a:spcPts val="1000"/>
              </a:spcBef>
              <a:spcAft>
                <a:spcPts val="0"/>
              </a:spcAft>
              <a:buClr>
                <a:schemeClr val="dk1"/>
              </a:buClr>
              <a:buSzPts val="2000"/>
              <a:buFont typeface="Calibri"/>
              <a:buAutoNum type="arabicPeriod" startAt="7"/>
            </a:pPr>
            <a:r>
              <a:rPr lang="en-IN" sz="2000">
                <a:latin typeface="Times New Roman"/>
                <a:ea typeface="Times New Roman"/>
                <a:cs typeface="Times New Roman"/>
                <a:sym typeface="Times New Roman"/>
              </a:rPr>
              <a:t>An Evaluation of Various Clustering and Routing Protocols in Wireless Sensor Networks by J.Joselin,V.S.Anita Sofia.</a:t>
            </a:r>
            <a:endParaRPr/>
          </a:p>
          <a:p>
            <a:pPr marL="0" lvl="0" indent="0" algn="l" rtl="0">
              <a:lnSpc>
                <a:spcPct val="90000"/>
              </a:lnSpc>
              <a:spcBef>
                <a:spcPts val="1000"/>
              </a:spcBef>
              <a:spcAft>
                <a:spcPts val="0"/>
              </a:spcAft>
              <a:buClr>
                <a:schemeClr val="dk1"/>
              </a:buClr>
              <a:buSzPts val="2000"/>
              <a:buNone/>
            </a:pPr>
            <a:endParaRPr sz="2000">
              <a:latin typeface="Times New Roman"/>
              <a:ea typeface="Times New Roman"/>
              <a:cs typeface="Times New Roman"/>
              <a:sym typeface="Times New Roman"/>
            </a:endParaRPr>
          </a:p>
        </p:txBody>
      </p:sp>
      <p:pic>
        <p:nvPicPr>
          <p:cNvPr id="145" name="Google Shape;145;p20"/>
          <p:cNvPicPr preferRelativeResize="0"/>
          <p:nvPr/>
        </p:nvPicPr>
        <p:blipFill rotWithShape="1">
          <a:blip r:embed="rId3">
            <a:alphaModFix/>
          </a:blip>
          <a:srcRect/>
          <a:stretch/>
        </p:blipFill>
        <p:spPr>
          <a:xfrm>
            <a:off x="10729443" y="103693"/>
            <a:ext cx="1286545" cy="1091454"/>
          </a:xfrm>
          <a:prstGeom prst="rect">
            <a:avLst/>
          </a:prstGeom>
          <a:noFill/>
          <a:ln>
            <a:noFill/>
          </a:ln>
        </p:spPr>
      </p:pic>
      <p:sp>
        <p:nvSpPr>
          <p:cNvPr id="2" name="Slide Number Placeholder 1">
            <a:extLst>
              <a:ext uri="{FF2B5EF4-FFF2-40B4-BE49-F238E27FC236}">
                <a16:creationId xmlns:a16="http://schemas.microsoft.com/office/drawing/2014/main" id="{883BD735-09FD-409B-A428-A5A94CDEBD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8</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p:nvPr/>
        </p:nvSpPr>
        <p:spPr>
          <a:xfrm>
            <a:off x="650309" y="358631"/>
            <a:ext cx="4050480"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200" b="1" dirty="0">
                <a:solidFill>
                  <a:schemeClr val="dk1"/>
                </a:solidFill>
                <a:latin typeface="Times New Roman"/>
                <a:ea typeface="Times New Roman"/>
                <a:cs typeface="Times New Roman"/>
                <a:sym typeface="Times New Roman"/>
              </a:rPr>
              <a:t>5. ASSUMPTIONS </a:t>
            </a:r>
            <a:endParaRPr sz="3200" b="1" dirty="0">
              <a:solidFill>
                <a:schemeClr val="dk1"/>
              </a:solidFill>
              <a:latin typeface="Times New Roman"/>
              <a:ea typeface="Times New Roman"/>
              <a:cs typeface="Times New Roman"/>
              <a:sym typeface="Times New Roman"/>
            </a:endParaRPr>
          </a:p>
        </p:txBody>
      </p:sp>
      <p:sp>
        <p:nvSpPr>
          <p:cNvPr id="152" name="Google Shape;152;p21"/>
          <p:cNvSpPr/>
          <p:nvPr/>
        </p:nvSpPr>
        <p:spPr>
          <a:xfrm>
            <a:off x="769061" y="1436914"/>
            <a:ext cx="11300516" cy="3477875"/>
          </a:xfrm>
          <a:prstGeom prst="rect">
            <a:avLst/>
          </a:prstGeom>
          <a:noFill/>
          <a:ln>
            <a:noFill/>
          </a:ln>
        </p:spPr>
        <p:txBody>
          <a:bodyPr spcFirstLastPara="1" wrap="square" lIns="91425" tIns="45700" rIns="91425" bIns="45700" anchor="t" anchorCtr="0">
            <a:noAutofit/>
          </a:bodyPr>
          <a:lstStyle/>
          <a:p>
            <a:pPr marL="285750" marR="0" lvl="0" indent="-285750" algn="just" rtl="0">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The approach neglects energy consumed by the sensing and processing unit. </a:t>
            </a:r>
            <a:endParaRPr/>
          </a:p>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Nodes are considered to be both static and dynamic based on the different approaches.</a:t>
            </a:r>
            <a:endParaRPr/>
          </a:p>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The distance from the node to the base station is assumed to be greater than the distance between the sensor nodes. Hence, the transmission between the nodes is at a cheaper cost than node to base station. </a:t>
            </a:r>
            <a:endParaRPr/>
          </a:p>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It is assumed each node has equal transceiver and processing capabilities, which transmit the sensed data every S seconds.</a:t>
            </a:r>
            <a:endParaRPr/>
          </a:p>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Each static node initially has energy of 2J (Battery)  and 10J for dynamic nodes</a:t>
            </a:r>
            <a:endParaRPr/>
          </a:p>
        </p:txBody>
      </p:sp>
      <p:pic>
        <p:nvPicPr>
          <p:cNvPr id="153" name="Google Shape;153;p21"/>
          <p:cNvPicPr preferRelativeResize="0"/>
          <p:nvPr/>
        </p:nvPicPr>
        <p:blipFill rotWithShape="1">
          <a:blip r:embed="rId3">
            <a:alphaModFix/>
          </a:blip>
          <a:srcRect/>
          <a:stretch/>
        </p:blipFill>
        <p:spPr>
          <a:xfrm flipH="1">
            <a:off x="10045520" y="18964"/>
            <a:ext cx="2024057" cy="1264107"/>
          </a:xfrm>
          <a:prstGeom prst="rect">
            <a:avLst/>
          </a:prstGeom>
          <a:noFill/>
          <a:ln>
            <a:noFill/>
          </a:ln>
        </p:spPr>
      </p:pic>
      <p:sp>
        <p:nvSpPr>
          <p:cNvPr id="2" name="Slide Number Placeholder 1">
            <a:extLst>
              <a:ext uri="{FF2B5EF4-FFF2-40B4-BE49-F238E27FC236}">
                <a16:creationId xmlns:a16="http://schemas.microsoft.com/office/drawing/2014/main" id="{0B331C24-C624-464B-BAE9-DC79658DDB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9</a:t>
            </a:fld>
            <a:endParaRPr lang="en-IN"/>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TotalTime>
  <Words>3049</Words>
  <Application>Microsoft Office PowerPoint</Application>
  <PresentationFormat>Widescreen</PresentationFormat>
  <Paragraphs>471</Paragraphs>
  <Slides>39</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Calibri</vt:lpstr>
      <vt:lpstr>Arial</vt:lpstr>
      <vt:lpstr>Helvetica Neue</vt:lpstr>
      <vt:lpstr>Times New Roman</vt:lpstr>
      <vt:lpstr>Cambria Math</vt:lpstr>
      <vt:lpstr>Georgia</vt:lpstr>
      <vt:lpstr>Office Theme</vt:lpstr>
      <vt:lpstr>EFFICIENT ENERGY CONSUMPTION</vt:lpstr>
      <vt:lpstr>PowerPoint Presentation</vt:lpstr>
      <vt:lpstr>PowerPoint Presentation</vt:lpstr>
      <vt:lpstr>PowerPoint Presentation</vt:lpstr>
      <vt:lpstr>PowerPoint Presentation</vt:lpstr>
      <vt:lpstr>PowerPoint Presentation</vt:lpstr>
      <vt:lpstr>4. LITERATURE SURVEY</vt:lpstr>
      <vt:lpstr>4. LITERATURE SURVEY</vt:lpstr>
      <vt:lpstr>PowerPoint Presentation</vt:lpstr>
      <vt:lpstr>PowerPoint Presentation</vt:lpstr>
      <vt:lpstr>7. BASIC OUTLINE OF PROJECT :</vt:lpstr>
      <vt:lpstr>8. BASIC BLOCK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Comparison of Energy used for Leach vs Direct </vt:lpstr>
      <vt:lpstr>                      DYNAMIC NODES  DISTANCE BASED ALGORITHM DISTANCE AND ENERGY BASED ALGORITHM</vt:lpstr>
      <vt:lpstr>RANDOM WALK PATTERNS</vt:lpstr>
      <vt:lpstr>LEVY WALK AROUND MODEL</vt:lpstr>
      <vt:lpstr>LEVY WALK  AROUND MODEL </vt:lpstr>
      <vt:lpstr>IMPLEMENTED LEVY WALK MODEL</vt:lpstr>
      <vt:lpstr>(a)DISTANCE BASED CLUSTER HEAD ELECTION ALGORITHM</vt:lpstr>
      <vt:lpstr>PowerPoint Presentation</vt:lpstr>
      <vt:lpstr>DISTANCE BASED CLUSTER HEAD ELECTION MODEL(SIMULINK) FOR 4 NODES</vt:lpstr>
      <vt:lpstr>RESULTS OBTAINED </vt:lpstr>
      <vt:lpstr>OBSERVATIONS </vt:lpstr>
      <vt:lpstr>(b)DISTANCE AND ENERGY BASED CLUSTER HEAD ELECTION ALGORITHM</vt:lpstr>
      <vt:lpstr>Flowchart for energy based  clustering algorithm</vt:lpstr>
      <vt:lpstr>RESULTS OBTAINED</vt:lpstr>
      <vt:lpstr>PowerPoint Presentation</vt:lpstr>
      <vt:lpstr>PowerPoint Presentation</vt:lpstr>
      <vt:lpstr>13. OBSERVATIONS </vt:lpstr>
      <vt:lpstr>14. CONCLUSION AND FUTURE SCOPE</vt:lpstr>
      <vt:lpstr>15. 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ENERGY CONSUMPTION</dc:title>
  <cp:lastModifiedBy>Masumi</cp:lastModifiedBy>
  <cp:revision>36</cp:revision>
  <dcterms:modified xsi:type="dcterms:W3CDTF">2023-12-02T13:15:12Z</dcterms:modified>
</cp:coreProperties>
</file>