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43" autoAdjust="0"/>
  </p:normalViewPr>
  <p:slideViewPr>
    <p:cSldViewPr snapToGrid="0">
      <p:cViewPr varScale="1">
        <p:scale>
          <a:sx n="92" d="100"/>
          <a:sy n="92" d="100"/>
        </p:scale>
        <p:origin x="12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26A43-494F-466D-B7A3-9612B6805E27}" type="datetimeFigureOut">
              <a:rPr kumimoji="1" lang="ja-JP" altLang="en-US" smtClean="0"/>
              <a:t>2015/10/28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EBDFC-329B-494A-8F8C-7B5CCB3D7A86}" type="slidenum">
              <a:rPr kumimoji="1" lang="ja-JP" altLang="en-US" smtClean="0"/>
              <a:t>‹#›</a:t>
            </a:fld>
            <a:endParaRPr kumimoji="1" lang="ja-JP" altLang="en-US"/>
          </a:p>
        </p:txBody>
      </p:sp>
    </p:spTree>
    <p:extLst>
      <p:ext uri="{BB962C8B-B14F-4D97-AF65-F5344CB8AC3E}">
        <p14:creationId xmlns:p14="http://schemas.microsoft.com/office/powerpoint/2010/main" val="6825376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AR</a:t>
            </a:r>
            <a:r>
              <a:rPr kumimoji="1" lang="ja-JP" altLang="ja-JP" sz="1200" kern="1200" dirty="0" smtClean="0">
                <a:solidFill>
                  <a:schemeClr val="tx1"/>
                </a:solidFill>
                <a:effectLst/>
                <a:latin typeface="+mn-lt"/>
                <a:ea typeface="+mn-ea"/>
                <a:cs typeface="+mn-cs"/>
              </a:rPr>
              <a:t>とは</a:t>
            </a:r>
          </a:p>
          <a:p>
            <a:r>
              <a:rPr kumimoji="1" lang="en-US" altLang="ja-JP" sz="1200" kern="1200" dirty="0" err="1" smtClean="0">
                <a:solidFill>
                  <a:schemeClr val="tx1"/>
                </a:solidFill>
                <a:effectLst/>
                <a:latin typeface="+mn-lt"/>
                <a:ea typeface="+mn-ea"/>
                <a:cs typeface="+mn-cs"/>
              </a:rPr>
              <a:t>Aufmented</a:t>
            </a:r>
            <a:r>
              <a:rPr kumimoji="1" lang="en-US" altLang="ja-JP" sz="1200" kern="1200" dirty="0" smtClean="0">
                <a:solidFill>
                  <a:schemeClr val="tx1"/>
                </a:solidFill>
                <a:effectLst/>
                <a:latin typeface="+mn-lt"/>
                <a:ea typeface="+mn-ea"/>
                <a:cs typeface="+mn-cs"/>
              </a:rPr>
              <a:t> Reality </a:t>
            </a:r>
            <a:r>
              <a:rPr kumimoji="1" lang="ja-JP" altLang="ja-JP" sz="1200" kern="1200" dirty="0" smtClean="0">
                <a:solidFill>
                  <a:schemeClr val="tx1"/>
                </a:solidFill>
                <a:effectLst/>
                <a:latin typeface="+mn-lt"/>
                <a:ea typeface="+mn-ea"/>
                <a:cs typeface="+mn-cs"/>
              </a:rPr>
              <a:t>拡張現実という。人が近くする現実環境をコンピュータにより拡張する技術のことです。</a:t>
            </a:r>
          </a:p>
          <a:p>
            <a:r>
              <a:rPr kumimoji="1" lang="ja-JP" altLang="ja-JP" sz="1200" kern="1200" dirty="0" smtClean="0">
                <a:solidFill>
                  <a:schemeClr val="tx1"/>
                </a:solidFill>
                <a:effectLst/>
                <a:latin typeface="+mn-lt"/>
                <a:ea typeface="+mn-ea"/>
                <a:cs typeface="+mn-cs"/>
              </a:rPr>
              <a:t>簡単に言うと、保存していた画像をカメラを通じて指定したものに対して、実際には存在しないものをあたかも存在するように見せることができる技術のことです。この</a:t>
            </a:r>
            <a:r>
              <a:rPr kumimoji="1" lang="en-US" altLang="ja-JP" sz="1200" kern="1200" dirty="0" smtClean="0">
                <a:solidFill>
                  <a:schemeClr val="tx1"/>
                </a:solidFill>
                <a:effectLst/>
                <a:latin typeface="+mn-lt"/>
                <a:ea typeface="+mn-ea"/>
                <a:cs typeface="+mn-cs"/>
              </a:rPr>
              <a:t>AR</a:t>
            </a:r>
            <a:r>
              <a:rPr kumimoji="1" lang="ja-JP" altLang="ja-JP" sz="1200" kern="1200" dirty="0" smtClean="0">
                <a:solidFill>
                  <a:schemeClr val="tx1"/>
                </a:solidFill>
                <a:effectLst/>
                <a:latin typeface="+mn-lt"/>
                <a:ea typeface="+mn-ea"/>
                <a:cs typeface="+mn-cs"/>
              </a:rPr>
              <a:t>技術には２つあり、ロケーションベースとビジョンベースです。今回行うのはビジョンベースです。ビジョンベースは、指定した図や物体に対して、キャラクターを出現させたり、指定した物体の説明もすることが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7E2EBDFC-329B-494A-8F8C-7B5CCB3D7A86}" type="slidenum">
              <a:rPr kumimoji="1" lang="ja-JP" altLang="en-US" smtClean="0"/>
              <a:t>2</a:t>
            </a:fld>
            <a:endParaRPr kumimoji="1" lang="ja-JP" altLang="en-US"/>
          </a:p>
        </p:txBody>
      </p:sp>
    </p:spTree>
    <p:extLst>
      <p:ext uri="{BB962C8B-B14F-4D97-AF65-F5344CB8AC3E}">
        <p14:creationId xmlns:p14="http://schemas.microsoft.com/office/powerpoint/2010/main" val="412791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AR</a:t>
            </a:r>
            <a:r>
              <a:rPr kumimoji="1" lang="ja-JP" altLang="ja-JP" sz="1200" kern="1200" dirty="0" smtClean="0">
                <a:solidFill>
                  <a:schemeClr val="tx1"/>
                </a:solidFill>
                <a:effectLst/>
                <a:latin typeface="+mn-lt"/>
                <a:ea typeface="+mn-ea"/>
                <a:cs typeface="+mn-cs"/>
              </a:rPr>
              <a:t>マーカーという指定した図をカメラで認識すると、その図に設定した物体やキャラクターを出現させることができます。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E2EBDFC-329B-494A-8F8C-7B5CCB3D7A86}" type="slidenum">
              <a:rPr kumimoji="1" lang="ja-JP" altLang="en-US" smtClean="0"/>
              <a:t>3</a:t>
            </a:fld>
            <a:endParaRPr kumimoji="1" lang="ja-JP" altLang="en-US"/>
          </a:p>
        </p:txBody>
      </p:sp>
    </p:spTree>
    <p:extLst>
      <p:ext uri="{BB962C8B-B14F-4D97-AF65-F5344CB8AC3E}">
        <p14:creationId xmlns:p14="http://schemas.microsoft.com/office/powerpoint/2010/main" val="389707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際に使われている例として、ロケーションベースにはカーナビがあります。前方に取り付けられたカメラで現在見ている景色に合わせて文字を出力して道案内を行ったり、建物の説明などを行うことができます。また、ビジョンベースの例として、美術館があります。展示されている作品に美術館内にあるスマホをかざしてみると、その作品に合わせて花が咲くなどの動きが加えられ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今回、私たちが発表するものは、美術館で使われているビジョンベース</a:t>
            </a:r>
            <a:r>
              <a:rPr kumimoji="1" lang="en-US" altLang="ja-JP" sz="1200" kern="1200" dirty="0" smtClean="0">
                <a:solidFill>
                  <a:schemeClr val="tx1"/>
                </a:solidFill>
                <a:effectLst/>
                <a:latin typeface="+mn-lt"/>
                <a:ea typeface="+mn-ea"/>
                <a:cs typeface="+mn-cs"/>
              </a:rPr>
              <a:t>AR</a:t>
            </a:r>
            <a:r>
              <a:rPr kumimoji="1" lang="ja-JP" altLang="ja-JP" sz="1200" kern="1200" dirty="0" smtClean="0">
                <a:solidFill>
                  <a:schemeClr val="tx1"/>
                </a:solidFill>
                <a:effectLst/>
                <a:latin typeface="+mn-lt"/>
                <a:ea typeface="+mn-ea"/>
                <a:cs typeface="+mn-cs"/>
              </a:rPr>
              <a:t>を用いて行うトランプゲームの神経衰弱をします。</a:t>
            </a:r>
          </a:p>
          <a:p>
            <a:r>
              <a:rPr kumimoji="1" lang="en-US" altLang="ja-JP" sz="1200" kern="1200" dirty="0" smtClean="0">
                <a:solidFill>
                  <a:schemeClr val="tx1"/>
                </a:solidFill>
                <a:effectLst/>
                <a:latin typeface="+mn-lt"/>
                <a:ea typeface="+mn-ea"/>
                <a:cs typeface="+mn-cs"/>
              </a:rPr>
              <a:t> </a:t>
            </a:r>
            <a:endParaRPr kumimoji="1" lang="ja-JP" altLang="ja-JP" sz="1200" kern="120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E2EBDFC-329B-494A-8F8C-7B5CCB3D7A86}" type="slidenum">
              <a:rPr kumimoji="1" lang="ja-JP" altLang="en-US" smtClean="0"/>
              <a:t>4</a:t>
            </a:fld>
            <a:endParaRPr kumimoji="1" lang="ja-JP" altLang="en-US"/>
          </a:p>
        </p:txBody>
      </p:sp>
    </p:spTree>
    <p:extLst>
      <p:ext uri="{BB962C8B-B14F-4D97-AF65-F5344CB8AC3E}">
        <p14:creationId xmlns:p14="http://schemas.microsoft.com/office/powerpoint/2010/main" val="164128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B1A0A98-8A0E-48E4-A975-AFB4591A5809}" type="datetimeFigureOut">
              <a:rPr kumimoji="1" lang="ja-JP" altLang="en-US" smtClean="0"/>
              <a:t>2015/10/28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35627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B1A0A98-8A0E-48E4-A975-AFB4591A5809}" type="datetimeFigureOut">
              <a:rPr kumimoji="1" lang="ja-JP" altLang="en-US" smtClean="0"/>
              <a:t>2015/10/28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81344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B1A0A98-8A0E-48E4-A975-AFB4591A5809}" type="datetimeFigureOut">
              <a:rPr kumimoji="1" lang="ja-JP" altLang="en-US" smtClean="0"/>
              <a:t>2015/10/28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384023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B1A0A98-8A0E-48E4-A975-AFB4591A5809}" type="datetimeFigureOut">
              <a:rPr kumimoji="1" lang="ja-JP" altLang="en-US" smtClean="0"/>
              <a:t>2015/10/28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65012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B1A0A98-8A0E-48E4-A975-AFB4591A5809}" type="datetimeFigureOut">
              <a:rPr kumimoji="1" lang="ja-JP" altLang="en-US" smtClean="0"/>
              <a:t>2015/10/28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230496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B1A0A98-8A0E-48E4-A975-AFB4591A5809}" type="datetimeFigureOut">
              <a:rPr kumimoji="1" lang="ja-JP" altLang="en-US" smtClean="0"/>
              <a:t>2015/10/28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293420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B1A0A98-8A0E-48E4-A975-AFB4591A5809}" type="datetimeFigureOut">
              <a:rPr kumimoji="1" lang="ja-JP" altLang="en-US" smtClean="0"/>
              <a:t>2015/10/28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417630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B1A0A98-8A0E-48E4-A975-AFB4591A5809}" type="datetimeFigureOut">
              <a:rPr kumimoji="1" lang="ja-JP" altLang="en-US" smtClean="0"/>
              <a:t>2015/10/28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15647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B1A0A98-8A0E-48E4-A975-AFB4591A5809}" type="datetimeFigureOut">
              <a:rPr kumimoji="1" lang="ja-JP" altLang="en-US" smtClean="0"/>
              <a:t>2015/10/28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338252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B1A0A98-8A0E-48E4-A975-AFB4591A5809}" type="datetimeFigureOut">
              <a:rPr kumimoji="1" lang="ja-JP" altLang="en-US" smtClean="0"/>
              <a:t>2015/10/28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47803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B1A0A98-8A0E-48E4-A975-AFB4591A5809}" type="datetimeFigureOut">
              <a:rPr kumimoji="1" lang="ja-JP" altLang="en-US" smtClean="0"/>
              <a:t>2015/10/28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394895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A0A98-8A0E-48E4-A975-AFB4591A5809}" type="datetimeFigureOut">
              <a:rPr kumimoji="1" lang="ja-JP" altLang="en-US" smtClean="0"/>
              <a:t>2015/10/28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1C5EA-2408-4D03-A6C6-9E050274A1A5}" type="slidenum">
              <a:rPr kumimoji="1" lang="ja-JP" altLang="en-US" smtClean="0"/>
              <a:t>‹#›</a:t>
            </a:fld>
            <a:endParaRPr kumimoji="1" lang="ja-JP" altLang="en-US"/>
          </a:p>
        </p:txBody>
      </p:sp>
    </p:spTree>
    <p:extLst>
      <p:ext uri="{BB962C8B-B14F-4D97-AF65-F5344CB8AC3E}">
        <p14:creationId xmlns:p14="http://schemas.microsoft.com/office/powerpoint/2010/main" val="707191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archive.j-mediaarts.jp/festival/2013/art/works/17aj_arMuseum/" TargetMode="Externa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10000" dirty="0" smtClean="0"/>
              <a:t>AR</a:t>
            </a:r>
            <a:r>
              <a:rPr kumimoji="1" lang="ja-JP" altLang="en-US" sz="8000" dirty="0" smtClean="0"/>
              <a:t>技術紹介</a:t>
            </a:r>
            <a:endParaRPr kumimoji="1" lang="ja-JP" altLang="en-US" sz="8000" dirty="0"/>
          </a:p>
        </p:txBody>
      </p:sp>
      <p:sp>
        <p:nvSpPr>
          <p:cNvPr id="3" name="サブタイトル 2"/>
          <p:cNvSpPr>
            <a:spLocks noGrp="1"/>
          </p:cNvSpPr>
          <p:nvPr>
            <p:ph type="subTitle" idx="1"/>
          </p:nvPr>
        </p:nvSpPr>
        <p:spPr/>
        <p:txBody>
          <a:bodyPr/>
          <a:lstStyle/>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010" y="4051572"/>
            <a:ext cx="990738" cy="99073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33" y="4051572"/>
            <a:ext cx="990738" cy="990738"/>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3893" y="4051572"/>
            <a:ext cx="990738" cy="990738"/>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8740" y="4051572"/>
            <a:ext cx="990738" cy="990738"/>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3588" y="4051572"/>
            <a:ext cx="990738" cy="990738"/>
          </a:xfrm>
          <a:prstGeom prst="rect">
            <a:avLst/>
          </a:prstGeom>
        </p:spPr>
      </p:pic>
      <p:sp>
        <p:nvSpPr>
          <p:cNvPr id="9" name="テキスト ボックス 8"/>
          <p:cNvSpPr txBox="1"/>
          <p:nvPr/>
        </p:nvSpPr>
        <p:spPr>
          <a:xfrm>
            <a:off x="7621174" y="6375076"/>
            <a:ext cx="5575972" cy="646331"/>
          </a:xfrm>
          <a:prstGeom prst="rect">
            <a:avLst/>
          </a:prstGeom>
          <a:noFill/>
        </p:spPr>
        <p:txBody>
          <a:bodyPr wrap="square" rtlCol="0">
            <a:spAutoFit/>
          </a:bodyPr>
          <a:lstStyle/>
          <a:p>
            <a:r>
              <a:rPr kumimoji="1" lang="ja-JP" altLang="en-US" dirty="0" smtClean="0"/>
              <a:t>井垣研究室 </a:t>
            </a:r>
            <a:r>
              <a:rPr lang="en-US" altLang="ja-JP" dirty="0"/>
              <a:t>Software Development &amp; Analysis</a:t>
            </a:r>
          </a:p>
          <a:p>
            <a:endParaRPr kumimoji="1" lang="ja-JP" altLang="en-US" dirty="0"/>
          </a:p>
        </p:txBody>
      </p:sp>
    </p:spTree>
    <p:extLst>
      <p:ext uri="{BB962C8B-B14F-4D97-AF65-F5344CB8AC3E}">
        <p14:creationId xmlns:p14="http://schemas.microsoft.com/office/powerpoint/2010/main" val="4127993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36009"/>
            <a:ext cx="10515600" cy="1325563"/>
          </a:xfrm>
        </p:spPr>
        <p:txBody>
          <a:bodyPr/>
          <a:lstStyle/>
          <a:p>
            <a:r>
              <a:rPr kumimoji="1" lang="ja-JP" altLang="en-US" dirty="0" smtClean="0"/>
              <a:t>・</a:t>
            </a:r>
            <a:r>
              <a:rPr kumimoji="1" lang="en-US" altLang="ja-JP" sz="5400" dirty="0" smtClean="0"/>
              <a:t>AR</a:t>
            </a:r>
            <a:r>
              <a:rPr kumimoji="1" lang="ja-JP" altLang="en-US" dirty="0" smtClean="0"/>
              <a:t>とは</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838200" y="1825623"/>
            <a:ext cx="10663989" cy="5135157"/>
          </a:xfrm>
        </p:spPr>
        <p:txBody>
          <a:bodyPr>
            <a:normAutofit fontScale="92500" lnSpcReduction="20000"/>
          </a:bodyPr>
          <a:lstStyle/>
          <a:p>
            <a:pPr marL="0" indent="0">
              <a:buNone/>
            </a:pPr>
            <a:r>
              <a:rPr kumimoji="1" lang="en-US" altLang="ja-JP" dirty="0" smtClean="0"/>
              <a:t>-AR</a:t>
            </a:r>
            <a:r>
              <a:rPr kumimoji="1" lang="ja-JP" altLang="en-US" dirty="0" smtClean="0"/>
              <a:t>（</a:t>
            </a:r>
            <a:r>
              <a:rPr kumimoji="1" lang="en-US" altLang="ja-JP" dirty="0" smtClean="0"/>
              <a:t>Augmented Reality</a:t>
            </a:r>
            <a:r>
              <a:rPr kumimoji="1" lang="ja-JP" altLang="en-US" dirty="0" smtClean="0"/>
              <a:t>）</a:t>
            </a:r>
            <a:endParaRPr lang="en-US" altLang="ja-JP" dirty="0"/>
          </a:p>
          <a:p>
            <a:pPr marL="0" indent="0">
              <a:buNone/>
            </a:pPr>
            <a:r>
              <a:rPr lang="ja-JP" altLang="en-US" dirty="0" smtClean="0"/>
              <a:t>　人が知覚する現実環境を</a:t>
            </a:r>
            <a:endParaRPr lang="en-US" altLang="ja-JP" dirty="0" smtClean="0"/>
          </a:p>
          <a:p>
            <a:pPr marL="0" indent="0">
              <a:buNone/>
            </a:pPr>
            <a:r>
              <a:rPr lang="ja-JP" altLang="en-US" dirty="0"/>
              <a:t>　</a:t>
            </a:r>
            <a:r>
              <a:rPr lang="ja-JP" altLang="en-US" dirty="0" smtClean="0"/>
              <a:t>コンピュータにより拡張する技術</a:t>
            </a:r>
            <a:endParaRPr lang="en-US" altLang="ja-JP" dirty="0" smtClean="0"/>
          </a:p>
          <a:p>
            <a:pPr marL="0" indent="0">
              <a:buNone/>
            </a:pPr>
            <a:r>
              <a:rPr lang="ja-JP" altLang="en-US" dirty="0"/>
              <a:t>　</a:t>
            </a:r>
            <a:r>
              <a:rPr lang="ja-JP" altLang="en-US" dirty="0" smtClean="0"/>
              <a:t>カメラを通すことで現実のものに</a:t>
            </a:r>
            <a:endParaRPr lang="en-US" altLang="ja-JP" dirty="0" smtClean="0"/>
          </a:p>
          <a:p>
            <a:pPr marL="0" indent="0">
              <a:buNone/>
            </a:pPr>
            <a:r>
              <a:rPr lang="ja-JP" altLang="en-US" dirty="0"/>
              <a:t>　</a:t>
            </a:r>
            <a:r>
              <a:rPr lang="ja-JP" altLang="en-US" dirty="0" smtClean="0"/>
              <a:t>情報を付与する。</a:t>
            </a:r>
            <a:endParaRPr lang="en-US" altLang="ja-JP" dirty="0" smtClean="0"/>
          </a:p>
          <a:p>
            <a:pPr marL="0" indent="0">
              <a:buNone/>
            </a:pPr>
            <a:endParaRPr lang="en-US" altLang="ja-JP" dirty="0"/>
          </a:p>
          <a:p>
            <a:pPr marL="0" indent="0">
              <a:buNone/>
            </a:pPr>
            <a:r>
              <a:rPr lang="en-US" altLang="ja-JP" dirty="0" smtClean="0"/>
              <a:t>-</a:t>
            </a:r>
            <a:r>
              <a:rPr lang="ja-JP" altLang="en-US" dirty="0" smtClean="0">
                <a:solidFill>
                  <a:srgbClr val="FF0000"/>
                </a:solidFill>
              </a:rPr>
              <a:t>ロケーションベース</a:t>
            </a:r>
            <a:r>
              <a:rPr lang="en-US" altLang="ja-JP" dirty="0">
                <a:solidFill>
                  <a:srgbClr val="FF0000"/>
                </a:solidFill>
              </a:rPr>
              <a:t>AR</a:t>
            </a:r>
          </a:p>
          <a:p>
            <a:pPr marL="0" indent="0">
              <a:buNone/>
            </a:pPr>
            <a:r>
              <a:rPr lang="ja-JP" altLang="en-US" dirty="0" smtClean="0"/>
              <a:t> 位置</a:t>
            </a:r>
            <a:r>
              <a:rPr lang="ja-JP" altLang="en-US" dirty="0"/>
              <a:t>情報によって特定の座標において設定された情報を付加する</a:t>
            </a:r>
            <a:r>
              <a:rPr lang="ja-JP" altLang="en-US" dirty="0" smtClean="0"/>
              <a:t>方法</a:t>
            </a:r>
            <a:endParaRPr lang="en-US" altLang="ja-JP" dirty="0" smtClean="0"/>
          </a:p>
          <a:p>
            <a:pPr marL="0" indent="0">
              <a:buNone/>
            </a:pPr>
            <a:endParaRPr lang="en-US" altLang="ja-JP" dirty="0"/>
          </a:p>
          <a:p>
            <a:pPr marL="0" indent="0">
              <a:buNone/>
            </a:pPr>
            <a:r>
              <a:rPr lang="en-US" altLang="ja-JP" dirty="0" smtClean="0"/>
              <a:t>-</a:t>
            </a:r>
            <a:r>
              <a:rPr lang="ja-JP" altLang="en-US" dirty="0" smtClean="0">
                <a:solidFill>
                  <a:srgbClr val="FF0000"/>
                </a:solidFill>
              </a:rPr>
              <a:t>ビジョンベース</a:t>
            </a:r>
            <a:r>
              <a:rPr lang="en-US" altLang="ja-JP" dirty="0">
                <a:solidFill>
                  <a:srgbClr val="FF0000"/>
                </a:solidFill>
              </a:rPr>
              <a:t>AR</a:t>
            </a:r>
          </a:p>
          <a:p>
            <a:pPr marL="0" indent="0">
              <a:buNone/>
            </a:pPr>
            <a:r>
              <a:rPr lang="en-US" altLang="ja-JP" dirty="0" smtClean="0"/>
              <a:t> AR</a:t>
            </a:r>
            <a:r>
              <a:rPr lang="ja-JP" altLang="en-US" dirty="0"/>
              <a:t>マーカーと呼ばれる図形を認識、あるいは特定の形状を認識すること</a:t>
            </a:r>
            <a:r>
              <a:rPr lang="ja-JP" altLang="en-US" dirty="0" smtClean="0"/>
              <a:t>で</a:t>
            </a:r>
            <a:endParaRPr lang="en-US" altLang="ja-JP" dirty="0" smtClean="0"/>
          </a:p>
          <a:p>
            <a:pPr marL="0" indent="0">
              <a:buNone/>
            </a:pPr>
            <a:r>
              <a:rPr lang="en-US" altLang="ja-JP" dirty="0" smtClean="0"/>
              <a:t> </a:t>
            </a:r>
            <a:r>
              <a:rPr lang="ja-JP" altLang="en-US" dirty="0" smtClean="0"/>
              <a:t>その</a:t>
            </a:r>
            <a:r>
              <a:rPr lang="ja-JP" altLang="en-US" dirty="0"/>
              <a:t>図形に設定された情報を付加する方法</a:t>
            </a:r>
            <a:r>
              <a:rPr lang="ja-JP" altLang="en-US" dirty="0" smtClean="0"/>
              <a:t>。</a:t>
            </a:r>
            <a:endParaRPr lang="en-US" altLang="ja-JP" dirty="0" smtClean="0"/>
          </a:p>
          <a:p>
            <a:pPr marL="0" indent="0">
              <a:buNone/>
            </a:pPr>
            <a:endParaRPr lang="en-US" altLang="ja-JP" dirty="0" smtClean="0"/>
          </a:p>
        </p:txBody>
      </p:sp>
      <p:grpSp>
        <p:nvGrpSpPr>
          <p:cNvPr id="8" name="グループ化 7"/>
          <p:cNvGrpSpPr/>
          <p:nvPr/>
        </p:nvGrpSpPr>
        <p:grpSpPr>
          <a:xfrm>
            <a:off x="6564429" y="798896"/>
            <a:ext cx="4288860" cy="3739783"/>
            <a:chOff x="3223403" y="2608506"/>
            <a:chExt cx="2740140" cy="2439887"/>
          </a:xfrm>
        </p:grpSpPr>
        <p:grpSp>
          <p:nvGrpSpPr>
            <p:cNvPr id="9" name="グループ化 8"/>
            <p:cNvGrpSpPr>
              <a:grpSpLocks noChangeAspect="1"/>
            </p:cNvGrpSpPr>
            <p:nvPr/>
          </p:nvGrpSpPr>
          <p:grpSpPr>
            <a:xfrm>
              <a:off x="3370487" y="2608506"/>
              <a:ext cx="2593056" cy="2439887"/>
              <a:chOff x="6232577" y="4092190"/>
              <a:chExt cx="5126967" cy="5254790"/>
            </a:xfrm>
            <a:solidFill>
              <a:schemeClr val="bg1"/>
            </a:solidFill>
          </p:grpSpPr>
          <p:sp>
            <p:nvSpPr>
              <p:cNvPr id="11" name="右矢印 10"/>
              <p:cNvSpPr/>
              <p:nvPr/>
            </p:nvSpPr>
            <p:spPr>
              <a:xfrm>
                <a:off x="7993728" y="6541598"/>
                <a:ext cx="734757" cy="407574"/>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435" tIns="25718" rIns="51435" bIns="25718" numCol="1" spcCol="0" rtlCol="0" fromWordArt="0" anchor="ctr" anchorCtr="0" forceAA="0" compatLnSpc="1">
                <a:prstTxWarp prst="textNoShape">
                  <a:avLst/>
                </a:prstTxWarp>
                <a:noAutofit/>
              </a:bodyPr>
              <a:lstStyle/>
              <a:p>
                <a:endParaRPr lang="ja-JP" altLang="en-US" sz="597"/>
              </a:p>
            </p:txBody>
          </p:sp>
          <p:sp>
            <p:nvSpPr>
              <p:cNvPr id="12" name="加算記号 11"/>
              <p:cNvSpPr/>
              <p:nvPr/>
            </p:nvSpPr>
            <p:spPr>
              <a:xfrm>
                <a:off x="6624340" y="6494035"/>
                <a:ext cx="613906" cy="613075"/>
              </a:xfrm>
              <a:prstGeom prst="mathPlus">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435" tIns="25718" rIns="51435" bIns="25718" numCol="1" spcCol="0" rtlCol="0" fromWordArt="0" anchor="ctr" anchorCtr="0" forceAA="0" compatLnSpc="1">
                <a:prstTxWarp prst="textNoShape">
                  <a:avLst/>
                </a:prstTxWarp>
                <a:noAutofit/>
              </a:bodyPr>
              <a:lstStyle/>
              <a:p>
                <a:endParaRPr lang="ja-JP" altLang="en-US" sz="597"/>
              </a:p>
            </p:txBody>
          </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64826" y="4359941"/>
                <a:ext cx="1859916" cy="1324414"/>
              </a:xfrm>
              <a:prstGeom prst="rect">
                <a:avLst/>
              </a:prstGeom>
              <a:grpFill/>
              <a:ln>
                <a:solidFill>
                  <a:schemeClr val="tx1"/>
                </a:solidFill>
              </a:ln>
            </p:spPr>
          </p:pic>
          <p:sp>
            <p:nvSpPr>
              <p:cNvPr id="14" name="角丸四角形 13"/>
              <p:cNvSpPr/>
              <p:nvPr/>
            </p:nvSpPr>
            <p:spPr>
              <a:xfrm>
                <a:off x="9885652" y="4464575"/>
                <a:ext cx="611642" cy="81666"/>
              </a:xfrm>
              <a:prstGeom prst="roundRect">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51435" tIns="25718" rIns="51435" bIns="25718" numCol="1" spcCol="0" rtlCol="0" fromWordArt="0" anchor="ctr" anchorCtr="0" forceAA="0" compatLnSpc="1">
                <a:prstTxWarp prst="textNoShape">
                  <a:avLst/>
                </a:prstTxWarp>
                <a:noAutofit/>
              </a:bodyPr>
              <a:lstStyle/>
              <a:p>
                <a:endParaRPr lang="ja-JP" altLang="en-US" sz="597"/>
              </a:p>
            </p:txBody>
          </p:sp>
          <p:grpSp>
            <p:nvGrpSpPr>
              <p:cNvPr id="15" name="グループ化 14"/>
              <p:cNvGrpSpPr/>
              <p:nvPr/>
            </p:nvGrpSpPr>
            <p:grpSpPr>
              <a:xfrm>
                <a:off x="8830802" y="4095554"/>
                <a:ext cx="2528742" cy="4355506"/>
                <a:chOff x="8830802" y="4095554"/>
                <a:chExt cx="2528742" cy="4355506"/>
              </a:xfrm>
              <a:grpFill/>
            </p:grpSpPr>
            <p:grpSp>
              <p:nvGrpSpPr>
                <p:cNvPr id="19" name="グループ化 18"/>
                <p:cNvGrpSpPr/>
                <p:nvPr/>
              </p:nvGrpSpPr>
              <p:grpSpPr>
                <a:xfrm>
                  <a:off x="8830802" y="4095554"/>
                  <a:ext cx="2528742" cy="4355506"/>
                  <a:chOff x="8837856" y="4100360"/>
                  <a:chExt cx="2528742" cy="4355506"/>
                </a:xfrm>
                <a:grpFill/>
              </p:grpSpPr>
              <p:grpSp>
                <p:nvGrpSpPr>
                  <p:cNvPr id="22" name="グループ化 21"/>
                  <p:cNvGrpSpPr/>
                  <p:nvPr/>
                </p:nvGrpSpPr>
                <p:grpSpPr>
                  <a:xfrm>
                    <a:off x="8837856" y="4100360"/>
                    <a:ext cx="2528742" cy="4355506"/>
                    <a:chOff x="5405803" y="4840227"/>
                    <a:chExt cx="3518524" cy="5753921"/>
                  </a:xfrm>
                  <a:grpFill/>
                </p:grpSpPr>
                <p:grpSp>
                  <p:nvGrpSpPr>
                    <p:cNvPr id="30" name="グループ化 29"/>
                    <p:cNvGrpSpPr/>
                    <p:nvPr/>
                  </p:nvGrpSpPr>
                  <p:grpSpPr>
                    <a:xfrm>
                      <a:off x="5405803" y="4840227"/>
                      <a:ext cx="3518524" cy="5753921"/>
                      <a:chOff x="7917042" y="3930771"/>
                      <a:chExt cx="3518524" cy="5753921"/>
                    </a:xfrm>
                    <a:grpFill/>
                  </p:grpSpPr>
                  <p:sp>
                    <p:nvSpPr>
                      <p:cNvPr id="32" name="角丸四角形 31"/>
                      <p:cNvSpPr/>
                      <p:nvPr/>
                    </p:nvSpPr>
                    <p:spPr>
                      <a:xfrm>
                        <a:off x="7917042" y="3930771"/>
                        <a:ext cx="3518524" cy="5753921"/>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435" tIns="25718" rIns="51435" bIns="25718" numCol="1" spcCol="0" rtlCol="0" fromWordArt="0" anchor="ctr" anchorCtr="0" forceAA="0" compatLnSpc="1">
                        <a:prstTxWarp prst="textNoShape">
                          <a:avLst/>
                        </a:prstTxWarp>
                        <a:noAutofit/>
                      </a:bodyPr>
                      <a:lstStyle/>
                      <a:p>
                        <a:endParaRPr lang="ja-JP" altLang="en-US" sz="597"/>
                      </a:p>
                    </p:txBody>
                  </p:sp>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775021" y="5375786"/>
                        <a:ext cx="3796981" cy="2835035"/>
                      </a:xfrm>
                      <a:prstGeom prst="rect">
                        <a:avLst/>
                      </a:prstGeom>
                      <a:grpFill/>
                      <a:ln>
                        <a:solidFill>
                          <a:schemeClr val="tx1"/>
                        </a:solidFill>
                      </a:ln>
                    </p:spPr>
                  </p:pic>
                </p:grpSp>
                <p:sp>
                  <p:nvSpPr>
                    <p:cNvPr id="31" name="円/楕円 30"/>
                    <p:cNvSpPr/>
                    <p:nvPr/>
                  </p:nvSpPr>
                  <p:spPr>
                    <a:xfrm>
                      <a:off x="6864652" y="9735863"/>
                      <a:ext cx="599328" cy="59936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435" tIns="25718" rIns="51435" bIns="25718" numCol="1" spcCol="0" rtlCol="0" fromWordArt="0" anchor="ctr" anchorCtr="0" forceAA="0" compatLnSpc="1">
                      <a:prstTxWarp prst="textNoShape">
                        <a:avLst/>
                      </a:prstTxWarp>
                      <a:noAutofit/>
                    </a:bodyPr>
                    <a:lstStyle/>
                    <a:p>
                      <a:endParaRPr lang="ja-JP" altLang="en-US" sz="597"/>
                    </a:p>
                  </p:txBody>
                </p:sp>
              </p:grpSp>
              <p:grpSp>
                <p:nvGrpSpPr>
                  <p:cNvPr id="23" name="グループ化 22"/>
                  <p:cNvGrpSpPr/>
                  <p:nvPr/>
                </p:nvGrpSpPr>
                <p:grpSpPr>
                  <a:xfrm>
                    <a:off x="9044231" y="5110570"/>
                    <a:ext cx="1460116" cy="958247"/>
                    <a:chOff x="9044231" y="5110570"/>
                    <a:chExt cx="1460116" cy="958247"/>
                  </a:xfrm>
                  <a:grpFill/>
                </p:grpSpPr>
                <p:grpSp>
                  <p:nvGrpSpPr>
                    <p:cNvPr id="24" name="グループ化 23"/>
                    <p:cNvGrpSpPr/>
                    <p:nvPr/>
                  </p:nvGrpSpPr>
                  <p:grpSpPr>
                    <a:xfrm>
                      <a:off x="9327755" y="5526131"/>
                      <a:ext cx="282088" cy="542686"/>
                      <a:chOff x="10500819" y="5477957"/>
                      <a:chExt cx="282088" cy="542686"/>
                    </a:xfrm>
                    <a:grpFill/>
                  </p:grpSpPr>
                  <p:sp>
                    <p:nvSpPr>
                      <p:cNvPr id="28" name="フローチャート: 結合子 27"/>
                      <p:cNvSpPr/>
                      <p:nvPr/>
                    </p:nvSpPr>
                    <p:spPr>
                      <a:xfrm>
                        <a:off x="10500819" y="5477957"/>
                        <a:ext cx="282088" cy="291377"/>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97"/>
                      </a:p>
                    </p:txBody>
                  </p:sp>
                  <p:sp>
                    <p:nvSpPr>
                      <p:cNvPr id="29" name="フローチャート: 組合せ 28"/>
                      <p:cNvSpPr/>
                      <p:nvPr/>
                    </p:nvSpPr>
                    <p:spPr>
                      <a:xfrm>
                        <a:off x="10501104" y="5638808"/>
                        <a:ext cx="281803" cy="381835"/>
                      </a:xfrm>
                      <a:prstGeom prst="flowChartMerg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97"/>
                      </a:p>
                    </p:txBody>
                  </p:sp>
                </p:grpSp>
                <p:grpSp>
                  <p:nvGrpSpPr>
                    <p:cNvPr id="25" name="グループ化 24"/>
                    <p:cNvGrpSpPr/>
                    <p:nvPr/>
                  </p:nvGrpSpPr>
                  <p:grpSpPr>
                    <a:xfrm>
                      <a:off x="9044231" y="5110570"/>
                      <a:ext cx="1460116" cy="454080"/>
                      <a:chOff x="9044231" y="5110570"/>
                      <a:chExt cx="1460116" cy="454080"/>
                    </a:xfrm>
                    <a:grpFill/>
                  </p:grpSpPr>
                  <p:sp>
                    <p:nvSpPr>
                      <p:cNvPr id="26" name="ホームベース 25"/>
                      <p:cNvSpPr/>
                      <p:nvPr/>
                    </p:nvSpPr>
                    <p:spPr>
                      <a:xfrm>
                        <a:off x="9132036" y="5165500"/>
                        <a:ext cx="1185019" cy="352407"/>
                      </a:xfrm>
                      <a:prstGeom prst="homePlat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97"/>
                      </a:p>
                    </p:txBody>
                  </p:sp>
                  <p:sp>
                    <p:nvSpPr>
                      <p:cNvPr id="27" name="テキスト ボックス 26"/>
                      <p:cNvSpPr txBox="1"/>
                      <p:nvPr/>
                    </p:nvSpPr>
                    <p:spPr>
                      <a:xfrm>
                        <a:off x="9044231" y="5110570"/>
                        <a:ext cx="1460116" cy="454080"/>
                      </a:xfrm>
                      <a:prstGeom prst="rect">
                        <a:avLst/>
                      </a:prstGeom>
                      <a:noFill/>
                    </p:spPr>
                    <p:txBody>
                      <a:bodyPr wrap="square" rtlCol="0">
                        <a:spAutoFit/>
                      </a:bodyPr>
                      <a:lstStyle/>
                      <a:p>
                        <a:r>
                          <a:rPr lang="en-US" altLang="ja-JP" sz="1000" dirty="0"/>
                          <a:t>1612</a:t>
                        </a:r>
                        <a:r>
                          <a:rPr lang="ja-JP" altLang="en-US" sz="1000" dirty="0"/>
                          <a:t>ゼミ室</a:t>
                        </a:r>
                        <a:r>
                          <a:rPr lang="en-US" altLang="ja-JP" sz="1000" dirty="0"/>
                          <a:t>(2)</a:t>
                        </a:r>
                      </a:p>
                      <a:p>
                        <a:r>
                          <a:rPr lang="en-US" altLang="ja-JP" sz="500" dirty="0">
                            <a:solidFill>
                              <a:srgbClr val="00B0F0"/>
                            </a:solidFill>
                          </a:rPr>
                          <a:t>34°50'25.7"N 135°42'15.7"E</a:t>
                        </a:r>
                        <a:endParaRPr lang="ja-JP" altLang="en-US" sz="500" dirty="0">
                          <a:solidFill>
                            <a:srgbClr val="00B0F0"/>
                          </a:solidFill>
                        </a:endParaRPr>
                      </a:p>
                    </p:txBody>
                  </p:sp>
                </p:grpSp>
              </p:grpSp>
            </p:grpSp>
            <p:sp>
              <p:nvSpPr>
                <p:cNvPr id="20" name="角丸四角形吹き出し 19"/>
                <p:cNvSpPr/>
                <p:nvPr/>
              </p:nvSpPr>
              <p:spPr>
                <a:xfrm>
                  <a:off x="10022136" y="5657359"/>
                  <a:ext cx="885953" cy="563112"/>
                </a:xfrm>
                <a:prstGeom prst="wedgeRoundRectCallout">
                  <a:avLst>
                    <a:gd name="adj1" fmla="val -51462"/>
                    <a:gd name="adj2" fmla="val 76909"/>
                    <a:gd name="adj3" fmla="val 16667"/>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97"/>
                </a:p>
              </p:txBody>
            </p:sp>
            <p:sp>
              <p:nvSpPr>
                <p:cNvPr id="21" name="テキスト ボックス 20"/>
                <p:cNvSpPr txBox="1"/>
                <p:nvPr/>
              </p:nvSpPr>
              <p:spPr>
                <a:xfrm>
                  <a:off x="9951873" y="5672496"/>
                  <a:ext cx="1332704" cy="518951"/>
                </a:xfrm>
                <a:prstGeom prst="rect">
                  <a:avLst/>
                </a:prstGeom>
                <a:noFill/>
              </p:spPr>
              <p:txBody>
                <a:bodyPr wrap="square" rtlCol="0">
                  <a:spAutoFit/>
                </a:bodyPr>
                <a:lstStyle/>
                <a:p>
                  <a:r>
                    <a:rPr lang="ja-JP" altLang="en-US" sz="900" dirty="0">
                      <a:solidFill>
                        <a:srgbClr val="FF0000"/>
                      </a:solidFill>
                    </a:rPr>
                    <a:t>小池</a:t>
                  </a:r>
                  <a:r>
                    <a:rPr lang="ja-JP" altLang="en-US" sz="900" dirty="0"/>
                    <a:t>が</a:t>
                  </a:r>
                  <a:r>
                    <a:rPr lang="en-US" altLang="ja-JP" sz="900" dirty="0">
                      <a:solidFill>
                        <a:srgbClr val="FF0000"/>
                      </a:solidFill>
                    </a:rPr>
                    <a:t>7</a:t>
                  </a:r>
                  <a:r>
                    <a:rPr lang="ja-JP" altLang="en-US" sz="900" dirty="0"/>
                    <a:t>日間</a:t>
                  </a:r>
                  <a:endParaRPr lang="en-US" altLang="ja-JP" sz="900" dirty="0"/>
                </a:p>
                <a:p>
                  <a:r>
                    <a:rPr lang="ja-JP" altLang="en-US" sz="900" dirty="0"/>
                    <a:t>借りています</a:t>
                  </a:r>
                </a:p>
              </p:txBody>
            </p:sp>
          </p:grpSp>
          <p:sp>
            <p:nvSpPr>
              <p:cNvPr id="16" name="テキスト ボックス 15"/>
              <p:cNvSpPr txBox="1"/>
              <p:nvPr/>
            </p:nvSpPr>
            <p:spPr>
              <a:xfrm>
                <a:off x="6461308" y="6050094"/>
                <a:ext cx="898594" cy="345967"/>
              </a:xfrm>
              <a:prstGeom prst="rect">
                <a:avLst/>
              </a:prstGeom>
              <a:grpFill/>
              <a:ln>
                <a:solidFill>
                  <a:schemeClr val="tx1"/>
                </a:solidFill>
              </a:ln>
            </p:spPr>
            <p:txBody>
              <a:bodyPr wrap="square" rtlCol="0">
                <a:spAutoFit/>
              </a:bodyPr>
              <a:lstStyle/>
              <a:p>
                <a:pPr algn="ctr"/>
                <a:r>
                  <a:rPr lang="ja-JP" altLang="en-US" sz="1000" dirty="0"/>
                  <a:t>現実環境</a:t>
                </a:r>
              </a:p>
            </p:txBody>
          </p:sp>
          <p:sp>
            <p:nvSpPr>
              <p:cNvPr id="17" name="テキスト ボックス 16"/>
              <p:cNvSpPr txBox="1"/>
              <p:nvPr/>
            </p:nvSpPr>
            <p:spPr>
              <a:xfrm>
                <a:off x="6434800" y="9001013"/>
                <a:ext cx="925102" cy="345967"/>
              </a:xfrm>
              <a:prstGeom prst="rect">
                <a:avLst/>
              </a:prstGeom>
              <a:grpFill/>
              <a:ln>
                <a:solidFill>
                  <a:schemeClr val="tx1"/>
                </a:solidFill>
              </a:ln>
            </p:spPr>
            <p:txBody>
              <a:bodyPr wrap="square" rtlCol="0">
                <a:spAutoFit/>
              </a:bodyPr>
              <a:lstStyle/>
              <a:p>
                <a:pPr algn="ctr"/>
                <a:r>
                  <a:rPr lang="ja-JP" altLang="en-US" sz="1000" dirty="0"/>
                  <a:t>追加情報</a:t>
                </a:r>
              </a:p>
            </p:txBody>
          </p:sp>
          <p:sp>
            <p:nvSpPr>
              <p:cNvPr id="18" name="テキスト ボックス 17"/>
              <p:cNvSpPr txBox="1"/>
              <p:nvPr/>
            </p:nvSpPr>
            <p:spPr>
              <a:xfrm>
                <a:off x="9691269" y="8546883"/>
                <a:ext cx="806026" cy="345967"/>
              </a:xfrm>
              <a:prstGeom prst="rect">
                <a:avLst/>
              </a:prstGeom>
              <a:grpFill/>
              <a:ln>
                <a:solidFill>
                  <a:schemeClr val="tx1"/>
                </a:solidFill>
              </a:ln>
            </p:spPr>
            <p:txBody>
              <a:bodyPr wrap="square" rtlCol="0">
                <a:spAutoFit/>
              </a:bodyPr>
              <a:lstStyle/>
              <a:p>
                <a:pPr algn="ctr"/>
                <a:r>
                  <a:rPr lang="en-US" altLang="ja-JP" sz="1000" dirty="0"/>
                  <a:t>AR</a:t>
                </a:r>
                <a:r>
                  <a:rPr lang="ja-JP" altLang="en-US" sz="1000" dirty="0"/>
                  <a:t>技術</a:t>
                </a:r>
              </a:p>
            </p:txBody>
          </p:sp>
        </p:grpSp>
        <p:pic>
          <p:nvPicPr>
            <p:cNvPr id="10" name="図 9"/>
            <p:cNvPicPr>
              <a:picLocks noChangeAspect="1"/>
            </p:cNvPicPr>
            <p:nvPr/>
          </p:nvPicPr>
          <p:blipFill>
            <a:blip r:embed="rId5"/>
            <a:stretch>
              <a:fillRect/>
            </a:stretch>
          </p:blipFill>
          <p:spPr>
            <a:xfrm>
              <a:off x="3223403" y="4042494"/>
              <a:ext cx="989087" cy="805298"/>
            </a:xfrm>
            <a:prstGeom prst="rect">
              <a:avLst/>
            </a:prstGeom>
            <a:ln>
              <a:solidFill>
                <a:schemeClr val="tx1"/>
              </a:solidFill>
            </a:ln>
          </p:spPr>
        </p:pic>
      </p:grpSp>
    </p:spTree>
    <p:extLst>
      <p:ext uri="{BB962C8B-B14F-4D97-AF65-F5344CB8AC3E}">
        <p14:creationId xmlns:p14="http://schemas.microsoft.com/office/powerpoint/2010/main" val="3619658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7949" y="3031627"/>
            <a:ext cx="3276600" cy="2676525"/>
          </a:xfrm>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0849" y="2229456"/>
            <a:ext cx="1042451" cy="721392"/>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3636" y="4029142"/>
            <a:ext cx="1942656" cy="1679010"/>
          </a:xfrm>
          <a:prstGeom prst="rect">
            <a:avLst/>
          </a:prstGeom>
        </p:spPr>
      </p:pic>
      <p:sp>
        <p:nvSpPr>
          <p:cNvPr id="8" name="右矢印 7"/>
          <p:cNvSpPr/>
          <p:nvPr/>
        </p:nvSpPr>
        <p:spPr>
          <a:xfrm>
            <a:off x="4054550" y="4746337"/>
            <a:ext cx="719758" cy="61179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8776" y="1113210"/>
            <a:ext cx="3013887" cy="1917928"/>
          </a:xfrm>
          <a:prstGeom prst="rect">
            <a:avLst/>
          </a:prstGeom>
        </p:spPr>
      </p:pic>
      <p:sp>
        <p:nvSpPr>
          <p:cNvPr id="9" name="上矢印 8"/>
          <p:cNvSpPr/>
          <p:nvPr/>
        </p:nvSpPr>
        <p:spPr>
          <a:xfrm>
            <a:off x="5641048" y="3031138"/>
            <a:ext cx="921489" cy="75845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・ビジョン</a:t>
            </a:r>
            <a:r>
              <a:rPr lang="ja-JP" altLang="en-US" dirty="0"/>
              <a:t>ベース</a:t>
            </a:r>
            <a:r>
              <a:rPr lang="en-US" altLang="ja-JP" sz="5400" dirty="0" smtClean="0"/>
              <a:t>AR</a:t>
            </a:r>
            <a:endParaRPr kumimoji="1" lang="ja-JP" altLang="en-US" dirty="0"/>
          </a:p>
        </p:txBody>
      </p:sp>
      <p:sp>
        <p:nvSpPr>
          <p:cNvPr id="12" name="右矢印 11"/>
          <p:cNvSpPr/>
          <p:nvPr/>
        </p:nvSpPr>
        <p:spPr>
          <a:xfrm rot="5400000">
            <a:off x="9127582" y="1754822"/>
            <a:ext cx="548891" cy="61179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55348" y="2360834"/>
            <a:ext cx="3892908" cy="3767331"/>
          </a:xfrm>
          <a:prstGeom prst="rect">
            <a:avLst/>
          </a:prstGeom>
        </p:spPr>
      </p:pic>
      <p:sp>
        <p:nvSpPr>
          <p:cNvPr id="5" name="正方形/長方形 4"/>
          <p:cNvSpPr/>
          <p:nvPr/>
        </p:nvSpPr>
        <p:spPr>
          <a:xfrm>
            <a:off x="7261316" y="1507142"/>
            <a:ext cx="2252312" cy="279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630474" y="6124888"/>
            <a:ext cx="1942656" cy="369332"/>
          </a:xfrm>
          <a:prstGeom prst="rect">
            <a:avLst/>
          </a:prstGeom>
          <a:noFill/>
        </p:spPr>
        <p:txBody>
          <a:bodyPr wrap="square" rtlCol="0">
            <a:spAutoFit/>
          </a:bodyPr>
          <a:lstStyle/>
          <a:p>
            <a:pPr algn="ctr"/>
            <a:r>
              <a:rPr lang="en-US" altLang="ja-JP" dirty="0" smtClean="0"/>
              <a:t>AR</a:t>
            </a:r>
            <a:r>
              <a:rPr lang="ja-JP" altLang="en-US" dirty="0" smtClean="0"/>
              <a:t>技術</a:t>
            </a:r>
            <a:endParaRPr kumimoji="1" lang="ja-JP" altLang="en-US" dirty="0"/>
          </a:p>
        </p:txBody>
      </p:sp>
      <p:sp>
        <p:nvSpPr>
          <p:cNvPr id="15" name="テキスト ボックス 14"/>
          <p:cNvSpPr txBox="1"/>
          <p:nvPr/>
        </p:nvSpPr>
        <p:spPr>
          <a:xfrm>
            <a:off x="5054392" y="2699629"/>
            <a:ext cx="1942656" cy="369332"/>
          </a:xfrm>
          <a:prstGeom prst="rect">
            <a:avLst/>
          </a:prstGeom>
          <a:noFill/>
        </p:spPr>
        <p:txBody>
          <a:bodyPr wrap="square" rtlCol="0">
            <a:spAutoFit/>
          </a:bodyPr>
          <a:lstStyle/>
          <a:p>
            <a:pPr algn="ctr"/>
            <a:r>
              <a:rPr lang="ja-JP" altLang="en-US" dirty="0" smtClean="0"/>
              <a:t>３Ｄモデル</a:t>
            </a:r>
            <a:endParaRPr kumimoji="1" lang="ja-JP" altLang="en-US" dirty="0"/>
          </a:p>
        </p:txBody>
      </p:sp>
      <p:sp>
        <p:nvSpPr>
          <p:cNvPr id="16" name="テキスト ボックス 15"/>
          <p:cNvSpPr txBox="1"/>
          <p:nvPr/>
        </p:nvSpPr>
        <p:spPr>
          <a:xfrm>
            <a:off x="4973636" y="5763034"/>
            <a:ext cx="1942656" cy="369332"/>
          </a:xfrm>
          <a:prstGeom prst="rect">
            <a:avLst/>
          </a:prstGeom>
          <a:noFill/>
        </p:spPr>
        <p:txBody>
          <a:bodyPr wrap="square" rtlCol="0">
            <a:spAutoFit/>
          </a:bodyPr>
          <a:lstStyle/>
          <a:p>
            <a:pPr algn="ctr"/>
            <a:r>
              <a:rPr kumimoji="1" lang="en-US" altLang="ja-JP" dirty="0" smtClean="0"/>
              <a:t>AR</a:t>
            </a:r>
            <a:r>
              <a:rPr kumimoji="1" lang="ja-JP" altLang="en-US" dirty="0" smtClean="0"/>
              <a:t>マーカー</a:t>
            </a:r>
            <a:endParaRPr kumimoji="1" lang="ja-JP" altLang="en-US" dirty="0"/>
          </a:p>
        </p:txBody>
      </p:sp>
    </p:spTree>
    <p:extLst>
      <p:ext uri="{BB962C8B-B14F-4D97-AF65-F5344CB8AC3E}">
        <p14:creationId xmlns:p14="http://schemas.microsoft.com/office/powerpoint/2010/main" val="1617481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a:t>
            </a:r>
            <a:r>
              <a:rPr lang="en-US" altLang="ja-JP" sz="5400" dirty="0" smtClean="0"/>
              <a:t>AR</a:t>
            </a:r>
            <a:r>
              <a:rPr lang="ja-JP" altLang="en-US" dirty="0"/>
              <a:t>技術</a:t>
            </a:r>
            <a:r>
              <a:rPr lang="ja-JP" altLang="en-US" dirty="0" smtClean="0"/>
              <a:t>の利用例</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1" y="1943418"/>
            <a:ext cx="5269330" cy="2964472"/>
          </a:xfr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0939" y="1451585"/>
            <a:ext cx="4125137" cy="4125137"/>
          </a:xfrm>
          <a:prstGeom prst="rect">
            <a:avLst/>
          </a:prstGeom>
        </p:spPr>
      </p:pic>
      <p:sp>
        <p:nvSpPr>
          <p:cNvPr id="6" name="テキスト ボックス 5"/>
          <p:cNvSpPr txBox="1"/>
          <p:nvPr/>
        </p:nvSpPr>
        <p:spPr>
          <a:xfrm>
            <a:off x="900223" y="4907888"/>
            <a:ext cx="5207308" cy="646331"/>
          </a:xfrm>
          <a:prstGeom prst="rect">
            <a:avLst/>
          </a:prstGeom>
          <a:noFill/>
        </p:spPr>
        <p:txBody>
          <a:bodyPr wrap="square" rtlCol="0">
            <a:spAutoFit/>
          </a:bodyPr>
          <a:lstStyle/>
          <a:p>
            <a:r>
              <a:rPr lang="en-US" altLang="ja-JP" dirty="0" smtClean="0"/>
              <a:t>Pioneer</a:t>
            </a:r>
          </a:p>
          <a:p>
            <a:r>
              <a:rPr lang="ja-JP" altLang="en-US" dirty="0" smtClean="0"/>
              <a:t>サイバーナビ </a:t>
            </a:r>
            <a:r>
              <a:rPr lang="en-US" altLang="ja-JP" dirty="0"/>
              <a:t>AVIC-VH99HUD/AVIC-ZH99HUD</a:t>
            </a:r>
            <a:endParaRPr kumimoji="1" lang="ja-JP" altLang="en-US" dirty="0"/>
          </a:p>
        </p:txBody>
      </p:sp>
      <p:sp>
        <p:nvSpPr>
          <p:cNvPr id="9" name="テキスト ボックス 8"/>
          <p:cNvSpPr txBox="1"/>
          <p:nvPr/>
        </p:nvSpPr>
        <p:spPr>
          <a:xfrm>
            <a:off x="7478232" y="5576722"/>
            <a:ext cx="2558903" cy="369332"/>
          </a:xfrm>
          <a:prstGeom prst="rect">
            <a:avLst/>
          </a:prstGeom>
          <a:noFill/>
        </p:spPr>
        <p:txBody>
          <a:bodyPr wrap="square" rtlCol="0">
            <a:spAutoFit/>
          </a:bodyPr>
          <a:lstStyle/>
          <a:p>
            <a:r>
              <a:rPr lang="ja-JP" altLang="en-US" dirty="0" smtClean="0"/>
              <a:t>ものみるうごく</a:t>
            </a:r>
            <a:r>
              <a:rPr lang="en-US" altLang="ja-JP" dirty="0" smtClean="0"/>
              <a:t>AR</a:t>
            </a:r>
            <a:r>
              <a:rPr lang="ja-JP" altLang="en-US" dirty="0" smtClean="0"/>
              <a:t>美術館</a:t>
            </a:r>
            <a:endParaRPr lang="en-US" altLang="ja-JP" dirty="0" smtClean="0"/>
          </a:p>
        </p:txBody>
      </p:sp>
      <p:sp>
        <p:nvSpPr>
          <p:cNvPr id="3" name="テキスト ボックス 2"/>
          <p:cNvSpPr txBox="1"/>
          <p:nvPr/>
        </p:nvSpPr>
        <p:spPr>
          <a:xfrm>
            <a:off x="542260" y="5634947"/>
            <a:ext cx="11107479" cy="1200329"/>
          </a:xfrm>
          <a:prstGeom prst="rect">
            <a:avLst/>
          </a:prstGeom>
          <a:noFill/>
        </p:spPr>
        <p:txBody>
          <a:bodyPr wrap="square" rtlCol="0">
            <a:spAutoFit/>
          </a:bodyPr>
          <a:lstStyle/>
          <a:p>
            <a:pPr algn="just"/>
            <a:r>
              <a:rPr lang="ja-JP" altLang="en-US" dirty="0" smtClean="0">
                <a:hlinkClick r:id="rId5"/>
              </a:rPr>
              <a:t>参考</a:t>
            </a:r>
            <a:r>
              <a:rPr lang="ja-JP" altLang="en-US" dirty="0">
                <a:hlinkClick r:id="rId5"/>
              </a:rPr>
              <a:t>文献</a:t>
            </a:r>
            <a:endParaRPr lang="en-US" altLang="ja-JP" dirty="0" smtClean="0">
              <a:hlinkClick r:id="rId5"/>
            </a:endParaRPr>
          </a:p>
          <a:p>
            <a:pPr lvl="0"/>
            <a:r>
              <a:rPr kumimoji="0" lang="ja-JP" altLang="ja-JP" u="sng" dirty="0">
                <a:solidFill>
                  <a:schemeClr val="accent5"/>
                </a:solidFill>
                <a:latin typeface="Arial" panose="020B0604020202020204" pitchFamily="34" charset="0"/>
              </a:rPr>
              <a:t>いまさら聞けないAR（拡張現実）の基礎</a:t>
            </a:r>
            <a:r>
              <a:rPr kumimoji="0" lang="ja-JP" altLang="ja-JP" u="sng" dirty="0" smtClean="0">
                <a:solidFill>
                  <a:schemeClr val="accent5"/>
                </a:solidFill>
                <a:latin typeface="Arial" panose="020B0604020202020204" pitchFamily="34" charset="0"/>
              </a:rPr>
              <a:t>知識</a:t>
            </a:r>
            <a:r>
              <a:rPr kumimoji="0" lang="ja-JP" altLang="en-US" u="sng" dirty="0" smtClean="0">
                <a:solidFill>
                  <a:schemeClr val="accent5"/>
                </a:solidFill>
                <a:latin typeface="Arial" panose="020B0604020202020204" pitchFamily="34" charset="0"/>
              </a:rPr>
              <a:t>：</a:t>
            </a:r>
            <a:r>
              <a:rPr lang="en-US" altLang="ja-JP" dirty="0" smtClean="0">
                <a:hlinkClick r:id="rId5"/>
              </a:rPr>
              <a:t>http</a:t>
            </a:r>
            <a:r>
              <a:rPr lang="en-US" altLang="ja-JP" dirty="0">
                <a:hlinkClick r:id="rId5"/>
              </a:rPr>
              <a:t>://www.atmarkit.co.jp/ait/articles/1109/26/news136.html</a:t>
            </a:r>
            <a:endParaRPr lang="en-US" altLang="ja-JP" dirty="0" smtClean="0">
              <a:hlinkClick r:id="rId5"/>
            </a:endParaRPr>
          </a:p>
          <a:p>
            <a:r>
              <a:rPr lang="ja-JP" altLang="en-US" dirty="0" smtClean="0">
                <a:hlinkClick r:id="rId5"/>
              </a:rPr>
              <a:t>サイバーナビ：</a:t>
            </a:r>
            <a:r>
              <a:rPr lang="en-US" altLang="ja-JP" dirty="0" smtClean="0">
                <a:hlinkClick r:id="rId5"/>
              </a:rPr>
              <a:t>http</a:t>
            </a:r>
            <a:r>
              <a:rPr lang="en-US" altLang="ja-JP" dirty="0">
                <a:hlinkClick r:id="rId5"/>
              </a:rPr>
              <a:t>://archive.j-mediaarts.jp/festival/2013/art/works/17aj_arMuseum</a:t>
            </a:r>
            <a:r>
              <a:rPr lang="en-US" altLang="ja-JP" dirty="0" smtClean="0">
                <a:hlinkClick r:id="rId5"/>
              </a:rPr>
              <a:t>/</a:t>
            </a:r>
            <a:endParaRPr lang="en-US" altLang="ja-JP" dirty="0" smtClean="0"/>
          </a:p>
          <a:p>
            <a:r>
              <a:rPr lang="ja-JP" altLang="en-US" u="sng" dirty="0" smtClean="0">
                <a:solidFill>
                  <a:schemeClr val="accent5"/>
                </a:solidFill>
              </a:rPr>
              <a:t>ものみるうごく</a:t>
            </a:r>
            <a:r>
              <a:rPr lang="en-US" altLang="ja-JP" u="sng" dirty="0" smtClean="0">
                <a:solidFill>
                  <a:schemeClr val="accent5"/>
                </a:solidFill>
              </a:rPr>
              <a:t>AR</a:t>
            </a:r>
            <a:r>
              <a:rPr lang="ja-JP" altLang="en-US" u="sng" dirty="0" smtClean="0">
                <a:solidFill>
                  <a:schemeClr val="accent5"/>
                </a:solidFill>
              </a:rPr>
              <a:t>美術館：</a:t>
            </a:r>
            <a:r>
              <a:rPr lang="en-US" altLang="ja-JP" u="sng" dirty="0" smtClean="0">
                <a:solidFill>
                  <a:schemeClr val="accent5"/>
                </a:solidFill>
              </a:rPr>
              <a:t>http</a:t>
            </a:r>
            <a:r>
              <a:rPr lang="en-US" altLang="ja-JP" u="sng" dirty="0">
                <a:solidFill>
                  <a:schemeClr val="accent5"/>
                </a:solidFill>
              </a:rPr>
              <a:t>://pioneer.jp/carrozzeria/cybernavi/avic-vh99hud_avic-zh99hud/</a:t>
            </a:r>
            <a:endParaRPr kumimoji="1" lang="ja-JP" altLang="en-US" u="sng" dirty="0">
              <a:solidFill>
                <a:schemeClr val="accent5"/>
              </a:solidFill>
            </a:endParaRPr>
          </a:p>
        </p:txBody>
      </p:sp>
      <p:sp>
        <p:nvSpPr>
          <p:cNvPr id="10"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3039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325</Words>
  <Application>Microsoft Office PowerPoint</Application>
  <PresentationFormat>ワイド画面</PresentationFormat>
  <Paragraphs>45</Paragraphs>
  <Slides>4</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Arial</vt:lpstr>
      <vt:lpstr>Calibri</vt:lpstr>
      <vt:lpstr>Calibri Light</vt:lpstr>
      <vt:lpstr>Office テーマ</vt:lpstr>
      <vt:lpstr>AR技術紹介</vt:lpstr>
      <vt:lpstr>・ARとは...?(1)</vt:lpstr>
      <vt:lpstr>・ビジョンベースAR</vt:lpstr>
      <vt:lpstr>・AR技術の利用例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AR技術紹介</dc:title>
  <dc:creator>0510c it</dc:creator>
  <cp:lastModifiedBy>igaki4</cp:lastModifiedBy>
  <cp:revision>34</cp:revision>
  <dcterms:created xsi:type="dcterms:W3CDTF">2015-10-01T00:30:44Z</dcterms:created>
  <dcterms:modified xsi:type="dcterms:W3CDTF">2015-10-28T08:14:58Z</dcterms:modified>
</cp:coreProperties>
</file>