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4"/>
  </p:notesMasterIdLst>
  <p:handoutMasterIdLst>
    <p:handoutMasterId r:id="rId25"/>
  </p:handoutMasterIdLst>
  <p:sldIdLst>
    <p:sldId id="456" r:id="rId3"/>
    <p:sldId id="292" r:id="rId4"/>
    <p:sldId id="413" r:id="rId5"/>
    <p:sldId id="462" r:id="rId6"/>
    <p:sldId id="473" r:id="rId7"/>
    <p:sldId id="474" r:id="rId8"/>
    <p:sldId id="475" r:id="rId9"/>
    <p:sldId id="477" r:id="rId10"/>
    <p:sldId id="469" r:id="rId11"/>
    <p:sldId id="481" r:id="rId12"/>
    <p:sldId id="482" r:id="rId13"/>
    <p:sldId id="471" r:id="rId14"/>
    <p:sldId id="483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27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00FF"/>
    <a:srgbClr val="CCCCFF"/>
    <a:srgbClr val="000099"/>
    <a:srgbClr val="008000"/>
    <a:srgbClr val="FF9900"/>
    <a:srgbClr val="008080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6" autoAdjust="0"/>
    <p:restoredTop sz="93404" autoAdjust="0"/>
  </p:normalViewPr>
  <p:slideViewPr>
    <p:cSldViewPr snapToGrid="0">
      <p:cViewPr varScale="1">
        <p:scale>
          <a:sx n="75" d="100"/>
          <a:sy n="75" d="100"/>
        </p:scale>
        <p:origin x="60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81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43794F-EFFE-4124-BB92-C9B22475D2AE}" type="datetimeFigureOut">
              <a:rPr lang="ru-RU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C07CBA3-8087-45B6-9F65-52A7D4BDA9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41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D20158-E839-4532-A3B8-EE5B56C4E3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366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DD8ECD4-B8B4-4CFD-A40D-C2CD90AE8B98}" type="slidenum">
              <a:rPr lang="ru-RU" altLang="ru-RU" smtClean="0"/>
              <a:pPr/>
              <a:t>2</a:t>
            </a:fld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428705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gif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4252913" y="0"/>
          <a:ext cx="4891087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Image" r:id="rId3" imgW="8228571" imgH="8711111" progId="">
                  <p:embed/>
                </p:oleObj>
              </mc:Choice>
              <mc:Fallback>
                <p:oleObj name="Image" r:id="rId3" imgW="8228571" imgH="871111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252913" y="0"/>
                        <a:ext cx="4891087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7A98CD">
                                    <a:alpha val="39998"/>
                                  </a:srgb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8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ltGray">
          <a:xfrm flipV="1">
            <a:off x="0" y="3500438"/>
            <a:ext cx="9144000" cy="1873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ltGray">
          <a:xfrm>
            <a:off x="147478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pic>
        <p:nvPicPr>
          <p:cNvPr id="8" name="Picture 5" descr="F:\Картинки\Герб академии.gif"/>
          <p:cNvPicPr>
            <a:picLocks noChangeAspect="1" noChangeArrowheads="1"/>
          </p:cNvPicPr>
          <p:nvPr userDrawn="1"/>
        </p:nvPicPr>
        <p:blipFill>
          <a:blip r:embed="rId5"/>
          <a:srcRect b="2688"/>
          <a:stretch>
            <a:fillRect/>
          </a:stretch>
        </p:blipFill>
        <p:spPr bwMode="auto">
          <a:xfrm>
            <a:off x="142875" y="285750"/>
            <a:ext cx="1143000" cy="132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47800" y="3548063"/>
            <a:ext cx="7239000" cy="1371600"/>
          </a:xfrm>
        </p:spPr>
        <p:txBody>
          <a:bodyPr/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14488" y="5224463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770512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quarter" idx="10"/>
          </p:nvPr>
        </p:nvSpPr>
        <p:spPr>
          <a:xfrm>
            <a:off x="36270" y="6616700"/>
            <a:ext cx="1512887" cy="2413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Сегодня </a:t>
            </a:r>
            <a:fld id="{BE1D98BD-7817-491C-839E-3C7470DF8BFE}" type="datetime1">
              <a:rPr lang="ru-RU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47494" y="6607175"/>
            <a:ext cx="765175" cy="2508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Экран </a:t>
            </a:r>
            <a:fld id="{0E8A37EC-F349-42DE-804D-068F621F98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306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Сегодня </a:t>
            </a:r>
            <a:fld id="{81453275-4047-44C1-90D2-F7B6FC7286E2}" type="datetime1">
              <a:rPr lang="ru-RU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Экран </a:t>
            </a:r>
            <a:fld id="{F75AFA2C-CA84-4BC7-A8DE-BB418F4945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8662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quarter" idx="10"/>
          </p:nvPr>
        </p:nvSpPr>
        <p:spPr>
          <a:xfrm>
            <a:off x="44221" y="6616700"/>
            <a:ext cx="1512887" cy="2413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Сегодня </a:t>
            </a:r>
            <a:fld id="{08C0D172-AA39-4CF6-BBE6-96E8AFF908EA}" type="datetime1">
              <a:rPr lang="ru-RU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47494" y="6607175"/>
            <a:ext cx="765175" cy="2508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Экран </a:t>
            </a:r>
            <a:fld id="{14A86976-20D8-4F6B-8797-EB2C8187EA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628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8888" y="311150"/>
            <a:ext cx="71628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Сегодня </a:t>
            </a:r>
            <a:fld id="{87F026C5-2E4A-447E-A56F-0C1D4EF344A8}" type="datetime1">
              <a:rPr lang="ru-RU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Экран </a:t>
            </a:r>
            <a:fld id="{CB678602-72D6-46E5-B8D5-C2B5BD7E6D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0802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8888" y="311150"/>
            <a:ext cx="71628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Сегодня </a:t>
            </a:r>
            <a:fld id="{A95FECA5-7C3C-4888-B012-8A4372826220}" type="datetime1">
              <a:rPr lang="ru-RU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Экран </a:t>
            </a:r>
            <a:fld id="{72252AA9-8E37-4CC8-A84C-C18FE0D530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867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8888" y="311150"/>
            <a:ext cx="71628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Сегодня </a:t>
            </a:r>
            <a:fld id="{1DB97FAA-B415-4123-953B-AE3357C8DCAD}" type="datetime1">
              <a:rPr lang="ru-RU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Экран </a:t>
            </a:r>
            <a:fld id="{BFE40AAB-40A5-42CC-899C-43A4BBF6AD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489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7"/>
          <p:cNvGraphicFramePr>
            <a:graphicFrameLocks noChangeAspect="1"/>
          </p:cNvGraphicFramePr>
          <p:nvPr/>
        </p:nvGraphicFramePr>
        <p:xfrm>
          <a:off x="4252913" y="0"/>
          <a:ext cx="4891087" cy="443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Image" r:id="rId3" imgW="8228571" imgH="8711111" progId="">
                  <p:embed/>
                </p:oleObj>
              </mc:Choice>
              <mc:Fallback>
                <p:oleObj name="Image" r:id="rId3" imgW="8228571" imgH="871111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252913" y="0"/>
                        <a:ext cx="4891087" cy="443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7A98CD">
                                    <a:alpha val="39998"/>
                                  </a:srgb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8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ltGray">
          <a:xfrm flipV="1">
            <a:off x="0" y="3500438"/>
            <a:ext cx="9144000" cy="1873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AutoShape 21"/>
          <p:cNvSpPr>
            <a:spLocks noChangeArrowheads="1"/>
          </p:cNvSpPr>
          <p:nvPr/>
        </p:nvSpPr>
        <p:spPr bwMode="ltGray">
          <a:xfrm>
            <a:off x="1474788" y="5156200"/>
            <a:ext cx="7129462" cy="5048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6" name="Picture 5" descr="F:\Картинки\Герб академии.gif"/>
          <p:cNvPicPr>
            <a:picLocks noChangeAspect="1" noChangeArrowheads="1"/>
          </p:cNvPicPr>
          <p:nvPr userDrawn="1"/>
        </p:nvPicPr>
        <p:blipFill>
          <a:blip r:embed="rId5"/>
          <a:srcRect b="2688"/>
          <a:stretch>
            <a:fillRect/>
          </a:stretch>
        </p:blipFill>
        <p:spPr bwMode="auto">
          <a:xfrm>
            <a:off x="237724" y="285004"/>
            <a:ext cx="1000926" cy="1157270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</p:pic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3400429" y="5216529"/>
            <a:ext cx="510619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r" eaLnBrk="1" hangingPunct="1"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© Академия ФСО России, кафедра №31, 20</a:t>
            </a:r>
            <a:r>
              <a:rPr lang="en-US" sz="1600" dirty="0" smtClean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876940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Сегодня </a:t>
            </a:r>
            <a:fld id="{A1112720-D99A-4DEF-BE38-3BC1473A1396}" type="datetime1">
              <a:rPr lang="ru-RU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Экран </a:t>
            </a:r>
            <a:fld id="{29646186-7257-42AF-8A67-B0E685CF14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016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1027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1187450" y="233363"/>
            <a:ext cx="7129463" cy="7207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258888" y="311150"/>
            <a:ext cx="695642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Образец заголовка</a:t>
            </a:r>
          </a:p>
        </p:txBody>
      </p:sp>
      <p:sp>
        <p:nvSpPr>
          <p:cNvPr id="1031" name="Rectangle 23"/>
          <p:cNvSpPr>
            <a:spLocks noChangeArrowheads="1"/>
          </p:cNvSpPr>
          <p:nvPr userDrawn="1"/>
        </p:nvSpPr>
        <p:spPr bwMode="auto">
          <a:xfrm>
            <a:off x="0" y="6580188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79388" y="6616700"/>
            <a:ext cx="151288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rgbClr val="FBFBFB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Сегодня </a:t>
            </a:r>
            <a:fld id="{9D9507FF-7945-48F6-9C9E-794A15F45D3B}" type="datetime1">
              <a:rPr lang="ru-RU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607175"/>
            <a:ext cx="7651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rgbClr val="FBFBFB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Экран </a:t>
            </a:r>
            <a:fld id="{157FD239-A3A5-4F25-9B37-E272DB728C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52225" name="Picture 1" descr="F:\Картинки\Герб академии.gif"/>
          <p:cNvPicPr>
            <a:picLocks noChangeAspect="1" noChangeArrowheads="1"/>
          </p:cNvPicPr>
          <p:nvPr userDrawn="1"/>
        </p:nvPicPr>
        <p:blipFill>
          <a:blip r:embed="rId10"/>
          <a:srcRect b="2386"/>
          <a:stretch>
            <a:fillRect/>
          </a:stretch>
        </p:blipFill>
        <p:spPr bwMode="auto">
          <a:xfrm>
            <a:off x="138113" y="57150"/>
            <a:ext cx="747712" cy="866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5" name="TextBox 11"/>
          <p:cNvSpPr txBox="1">
            <a:spLocks noChangeArrowheads="1"/>
          </p:cNvSpPr>
          <p:nvPr userDrawn="1"/>
        </p:nvSpPr>
        <p:spPr bwMode="auto">
          <a:xfrm>
            <a:off x="2428875" y="6611938"/>
            <a:ext cx="48577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ru-RU" sz="1000" b="1" dirty="0" smtClean="0">
                <a:solidFill>
                  <a:schemeClr val="bg1"/>
                </a:solidFill>
                <a:latin typeface="Verdana" pitchFamily="34" charset="0"/>
              </a:rPr>
              <a:t>Основы </a:t>
            </a: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Python</a:t>
            </a:r>
            <a:endParaRPr lang="ru-RU" sz="1000" b="1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5" r:id="rId8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rgbClr val="4972BB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blackWhite">
          <a:xfrm>
            <a:off x="1187450" y="233363"/>
            <a:ext cx="7129463" cy="7207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title"/>
          </p:nvPr>
        </p:nvSpPr>
        <p:spPr bwMode="black">
          <a:xfrm>
            <a:off x="1258888" y="311150"/>
            <a:ext cx="7162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Образец заголовка</a:t>
            </a:r>
          </a:p>
        </p:txBody>
      </p:sp>
      <p:pic>
        <p:nvPicPr>
          <p:cNvPr id="2054" name="Picture 7" descr="FS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0F8A43"/>
              </a:clrFrom>
              <a:clrTo>
                <a:srgbClr val="0F8A4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3363"/>
            <a:ext cx="61277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8"/>
          <p:cNvSpPr>
            <a:spLocks noChangeArrowheads="1"/>
          </p:cNvSpPr>
          <p:nvPr userDrawn="1"/>
        </p:nvSpPr>
        <p:spPr bwMode="auto">
          <a:xfrm>
            <a:off x="0" y="6580188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103433" name="Rectangle 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79388" y="6616700"/>
            <a:ext cx="151288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rgbClr val="FBFBFB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Сегодня </a:t>
            </a:r>
            <a:fld id="{6EF2DFDC-8944-492A-854E-96DC5CB020CA}" type="datetime1">
              <a:rPr lang="ru-RU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1034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607175"/>
            <a:ext cx="7651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rgbClr val="FBFBFB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Экран </a:t>
            </a:r>
            <a:fld id="{4834ECE1-D814-42BD-AA12-35E65FBAA0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3436" name="AutoShape 12"/>
          <p:cNvSpPr>
            <a:spLocks noChangeArrowheads="1"/>
          </p:cNvSpPr>
          <p:nvPr userDrawn="1"/>
        </p:nvSpPr>
        <p:spPr bwMode="ltGray">
          <a:xfrm rot="5400000">
            <a:off x="-2422526" y="14398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3489" name="AutoShape 65"/>
          <p:cNvSpPr>
            <a:spLocks noChangeArrowheads="1"/>
          </p:cNvSpPr>
          <p:nvPr userDrawn="1"/>
        </p:nvSpPr>
        <p:spPr bwMode="ltGray">
          <a:xfrm rot="5400000" flipH="1">
            <a:off x="-2016918" y="1896268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060" name="Oval 34"/>
          <p:cNvSpPr>
            <a:spLocks noChangeArrowheads="1"/>
          </p:cNvSpPr>
          <p:nvPr userDrawn="1"/>
        </p:nvSpPr>
        <p:spPr bwMode="gray">
          <a:xfrm>
            <a:off x="2051050" y="3357563"/>
            <a:ext cx="504825" cy="504825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2061" name="Oval 35"/>
          <p:cNvSpPr>
            <a:spLocks noChangeArrowheads="1"/>
          </p:cNvSpPr>
          <p:nvPr userDrawn="1"/>
        </p:nvSpPr>
        <p:spPr bwMode="gray">
          <a:xfrm>
            <a:off x="2079625" y="3386138"/>
            <a:ext cx="447675" cy="446087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45" name="Oval 36"/>
          <p:cNvSpPr>
            <a:spLocks noChangeArrowheads="1"/>
          </p:cNvSpPr>
          <p:nvPr userDrawn="1"/>
        </p:nvSpPr>
        <p:spPr bwMode="gray">
          <a:xfrm>
            <a:off x="2106613" y="3413125"/>
            <a:ext cx="393700" cy="3952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2063" name="Oval 37"/>
          <p:cNvSpPr>
            <a:spLocks noChangeArrowheads="1"/>
          </p:cNvSpPr>
          <p:nvPr userDrawn="1"/>
        </p:nvSpPr>
        <p:spPr bwMode="gray">
          <a:xfrm>
            <a:off x="2106613" y="3413125"/>
            <a:ext cx="393700" cy="395288"/>
          </a:xfrm>
          <a:prstGeom prst="ellipse">
            <a:avLst/>
          </a:prstGeom>
          <a:gradFill rotWithShape="1">
            <a:gsLst>
              <a:gs pos="0">
                <a:srgbClr val="21B3E1"/>
              </a:gs>
              <a:gs pos="100000">
                <a:srgbClr val="0F536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47" name="Oval 38"/>
          <p:cNvSpPr>
            <a:spLocks noChangeArrowheads="1"/>
          </p:cNvSpPr>
          <p:nvPr userDrawn="1"/>
        </p:nvSpPr>
        <p:spPr bwMode="gray">
          <a:xfrm>
            <a:off x="2132013" y="3438525"/>
            <a:ext cx="342900" cy="3429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2065" name="Oval 39"/>
          <p:cNvSpPr>
            <a:spLocks noChangeArrowheads="1"/>
          </p:cNvSpPr>
          <p:nvPr userDrawn="1"/>
        </p:nvSpPr>
        <p:spPr bwMode="gray">
          <a:xfrm>
            <a:off x="2132013" y="3438525"/>
            <a:ext cx="342900" cy="342900"/>
          </a:xfrm>
          <a:prstGeom prst="ellipse">
            <a:avLst/>
          </a:prstGeom>
          <a:gradFill rotWithShape="1">
            <a:gsLst>
              <a:gs pos="0">
                <a:srgbClr val="1A98C0"/>
              </a:gs>
              <a:gs pos="100000">
                <a:srgbClr val="31A3C6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2066" name="Oval 55"/>
          <p:cNvSpPr>
            <a:spLocks noChangeArrowheads="1"/>
          </p:cNvSpPr>
          <p:nvPr userDrawn="1"/>
        </p:nvSpPr>
        <p:spPr bwMode="gray">
          <a:xfrm>
            <a:off x="1763713" y="4724400"/>
            <a:ext cx="546100" cy="5461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2067" name="Oval 56"/>
          <p:cNvSpPr>
            <a:spLocks noChangeArrowheads="1"/>
          </p:cNvSpPr>
          <p:nvPr userDrawn="1"/>
        </p:nvSpPr>
        <p:spPr bwMode="gray">
          <a:xfrm>
            <a:off x="1795463" y="4754563"/>
            <a:ext cx="482600" cy="484187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51" name="Oval 57"/>
          <p:cNvSpPr>
            <a:spLocks noChangeArrowheads="1"/>
          </p:cNvSpPr>
          <p:nvPr userDrawn="1"/>
        </p:nvSpPr>
        <p:spPr bwMode="gray">
          <a:xfrm>
            <a:off x="1822450" y="4783138"/>
            <a:ext cx="427038" cy="428625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2069" name="Oval 58"/>
          <p:cNvSpPr>
            <a:spLocks noChangeArrowheads="1"/>
          </p:cNvSpPr>
          <p:nvPr userDrawn="1"/>
        </p:nvSpPr>
        <p:spPr bwMode="gray">
          <a:xfrm>
            <a:off x="1822450" y="4783138"/>
            <a:ext cx="427038" cy="428625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8D67E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53" name="Oval 59"/>
          <p:cNvSpPr>
            <a:spLocks noChangeArrowheads="1"/>
          </p:cNvSpPr>
          <p:nvPr userDrawn="1"/>
        </p:nvSpPr>
        <p:spPr bwMode="gray">
          <a:xfrm>
            <a:off x="1851025" y="4811713"/>
            <a:ext cx="371475" cy="371475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2071" name="Oval 60"/>
          <p:cNvSpPr>
            <a:spLocks noChangeArrowheads="1"/>
          </p:cNvSpPr>
          <p:nvPr userDrawn="1"/>
        </p:nvSpPr>
        <p:spPr bwMode="gray">
          <a:xfrm>
            <a:off x="1851025" y="4811713"/>
            <a:ext cx="371475" cy="371475"/>
          </a:xfrm>
          <a:prstGeom prst="ellipse">
            <a:avLst/>
          </a:prstGeom>
          <a:gradFill rotWithShape="1">
            <a:gsLst>
              <a:gs pos="0">
                <a:srgbClr val="6734D8"/>
              </a:gs>
              <a:gs pos="100000">
                <a:srgbClr val="552BB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2072" name="Oval 67"/>
          <p:cNvSpPr>
            <a:spLocks noChangeArrowheads="1"/>
          </p:cNvSpPr>
          <p:nvPr userDrawn="1"/>
        </p:nvSpPr>
        <p:spPr bwMode="gray">
          <a:xfrm>
            <a:off x="1547813" y="2060575"/>
            <a:ext cx="503237" cy="503238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2073" name="Oval 68"/>
          <p:cNvSpPr>
            <a:spLocks noChangeArrowheads="1"/>
          </p:cNvSpPr>
          <p:nvPr userDrawn="1"/>
        </p:nvSpPr>
        <p:spPr bwMode="gray">
          <a:xfrm>
            <a:off x="1576388" y="2089150"/>
            <a:ext cx="446087" cy="446088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57" name="Oval 69"/>
          <p:cNvSpPr>
            <a:spLocks noChangeArrowheads="1"/>
          </p:cNvSpPr>
          <p:nvPr userDrawn="1"/>
        </p:nvSpPr>
        <p:spPr bwMode="gray">
          <a:xfrm>
            <a:off x="1603375" y="2116138"/>
            <a:ext cx="392113" cy="3937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2075" name="Oval 70"/>
          <p:cNvSpPr>
            <a:spLocks noChangeArrowheads="1"/>
          </p:cNvSpPr>
          <p:nvPr userDrawn="1"/>
        </p:nvSpPr>
        <p:spPr bwMode="gray">
          <a:xfrm>
            <a:off x="1603375" y="2116138"/>
            <a:ext cx="392113" cy="393700"/>
          </a:xfrm>
          <a:prstGeom prst="ellipse">
            <a:avLst/>
          </a:prstGeom>
          <a:gradFill rotWithShape="1">
            <a:gsLst>
              <a:gs pos="0">
                <a:srgbClr val="000000"/>
              </a:gs>
              <a:gs pos="100000">
                <a:srgbClr val="48BE67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59" name="Oval 71"/>
          <p:cNvSpPr>
            <a:spLocks noChangeArrowheads="1"/>
          </p:cNvSpPr>
          <p:nvPr userDrawn="1"/>
        </p:nvSpPr>
        <p:spPr bwMode="gray">
          <a:xfrm>
            <a:off x="1628775" y="2141538"/>
            <a:ext cx="341313" cy="3413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2077" name="Oval 72"/>
          <p:cNvSpPr>
            <a:spLocks noChangeArrowheads="1"/>
          </p:cNvSpPr>
          <p:nvPr userDrawn="1"/>
        </p:nvSpPr>
        <p:spPr bwMode="gray">
          <a:xfrm>
            <a:off x="1628775" y="2141538"/>
            <a:ext cx="341313" cy="341312"/>
          </a:xfrm>
          <a:prstGeom prst="ellipse">
            <a:avLst/>
          </a:prstGeom>
          <a:gradFill rotWithShape="1">
            <a:gsLst>
              <a:gs pos="0">
                <a:srgbClr val="389E53"/>
              </a:gs>
              <a:gs pos="100000">
                <a:srgbClr val="2E8345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3532" y="1146301"/>
            <a:ext cx="7485019" cy="2181553"/>
          </a:xfrm>
          <a:noFill/>
          <a:ln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eaLnBrk="1" hangingPunct="1">
              <a:spcBef>
                <a:spcPts val="0"/>
              </a:spcBef>
              <a:spcAft>
                <a:spcPts val="0"/>
              </a:spcAft>
            </a:pPr>
            <a:r>
              <a:rPr lang="ru-RU" kern="12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Тема </a:t>
            </a:r>
            <a:r>
              <a:rPr lang="ru-RU" kern="12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3</a:t>
            </a:r>
            <a:r>
              <a:rPr lang="en-US" kern="12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/>
            </a:r>
            <a:br>
              <a:rPr lang="en-US" kern="12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</a:br>
            <a:r>
              <a:rPr lang="ru-RU" kern="12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ЯЗЫК ПРОГРАММИРОВАНИЯ </a:t>
            </a:r>
            <a:r>
              <a:rPr lang="en-US" kern="12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PYTHON</a:t>
            </a:r>
            <a:endParaRPr lang="en-US" kern="12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20420" y="3600450"/>
            <a:ext cx="7715249" cy="143103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eaLnBrk="1" hangingPunct="1">
              <a:spcBef>
                <a:spcPts val="0"/>
              </a:spcBef>
              <a:spcAft>
                <a:spcPts val="0"/>
              </a:spcAft>
              <a:defRPr sz="2800" b="1" cap="none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algn="ctr" eaLnBrk="0" hangingPunct="0">
              <a:defRPr sz="2400" b="1">
                <a:solidFill>
                  <a:schemeClr val="bg1"/>
                </a:solidFill>
                <a:latin typeface="Tahoma" pitchFamily="34" charset="0"/>
              </a:defRPr>
            </a:lvl2pPr>
            <a:lvl3pPr algn="ctr" eaLnBrk="0" hangingPunct="0">
              <a:defRPr sz="2400" b="1">
                <a:solidFill>
                  <a:schemeClr val="bg1"/>
                </a:solidFill>
                <a:latin typeface="Tahoma" pitchFamily="34" charset="0"/>
              </a:defRPr>
            </a:lvl3pPr>
            <a:lvl4pPr algn="ctr" eaLnBrk="0" hangingPunct="0">
              <a:defRPr sz="2400" b="1">
                <a:solidFill>
                  <a:schemeClr val="bg1"/>
                </a:solidFill>
                <a:latin typeface="Tahoma" pitchFamily="34" charset="0"/>
              </a:defRPr>
            </a:lvl4pPr>
            <a:lvl5pPr algn="ctr" eaLnBrk="0" hangingPunct="0">
              <a:defRPr sz="2400" b="1">
                <a:solidFill>
                  <a:schemeClr val="bg1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ru-RU" dirty="0" smtClean="0"/>
              <a:t>СР 3.8</a:t>
            </a:r>
            <a:endParaRPr lang="en-US" dirty="0"/>
          </a:p>
          <a:p>
            <a:pPr>
              <a:defRPr/>
            </a:pPr>
            <a:r>
              <a:rPr lang="ru-RU" dirty="0" smtClean="0">
                <a:effectLst/>
              </a:rPr>
              <a:t>ОСОБЕННОСТИ ФУНКЦИЙ </a:t>
            </a:r>
            <a:r>
              <a:rPr lang="ru-RU" dirty="0">
                <a:effectLst/>
              </a:rPr>
              <a:t>ЯЗЫКА 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7540" y="173144"/>
            <a:ext cx="742101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eaLnBrk="1" hangingPunct="1">
              <a:spcBef>
                <a:spcPts val="0"/>
              </a:spcBef>
              <a:spcAft>
                <a:spcPts val="1200"/>
              </a:spcAft>
              <a:defRPr sz="28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algn="ctr" eaLnBrk="0" hangingPunct="0">
              <a:defRPr sz="2400" b="1">
                <a:solidFill>
                  <a:schemeClr val="bg1"/>
                </a:solidFill>
                <a:latin typeface="Tahoma" pitchFamily="34" charset="0"/>
              </a:defRPr>
            </a:lvl2pPr>
            <a:lvl3pPr algn="ctr" eaLnBrk="0" hangingPunct="0">
              <a:defRPr sz="2400" b="1">
                <a:solidFill>
                  <a:schemeClr val="bg1"/>
                </a:solidFill>
                <a:latin typeface="Tahoma" pitchFamily="34" charset="0"/>
              </a:defRPr>
            </a:lvl3pPr>
            <a:lvl4pPr algn="ctr" eaLnBrk="0" hangingPunct="0">
              <a:defRPr sz="2400" b="1">
                <a:solidFill>
                  <a:schemeClr val="bg1"/>
                </a:solidFill>
                <a:latin typeface="Tahoma" pitchFamily="34" charset="0"/>
              </a:defRPr>
            </a:lvl4pPr>
            <a:lvl5pPr algn="ctr" eaLnBrk="0" hangingPunct="0">
              <a:defRPr sz="2400" b="1">
                <a:solidFill>
                  <a:schemeClr val="bg1"/>
                </a:solidFill>
                <a:latin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ru-RU" sz="2000" cap="none" dirty="0" smtClean="0"/>
              <a:t>Учебная дисциплина</a:t>
            </a:r>
            <a:endParaRPr lang="en-US" sz="2000" cap="none" dirty="0" smtClean="0"/>
          </a:p>
          <a:p>
            <a:pPr>
              <a:spcAft>
                <a:spcPts val="0"/>
              </a:spcAft>
              <a:defRPr/>
            </a:pPr>
            <a:r>
              <a:rPr lang="ru-RU" sz="2000" dirty="0" smtClean="0"/>
              <a:t>ПРОГРАММИРОВАНИЕ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7641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Сегодня </a:t>
            </a:r>
            <a:fld id="{08C0D172-AA39-4CF6-BBE6-96E8AFF908EA}" type="datetime1">
              <a:rPr lang="ru-RU" smtClean="0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Экран </a:t>
            </a:r>
            <a:fld id="{14A86976-20D8-4F6B-8797-EB2C8187EA87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sz="2800" spc="50" dirty="0" smtClean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Параметры функций</a:t>
            </a:r>
            <a:endParaRPr lang="ru-RU" sz="2800" spc="50" dirty="0">
              <a:ln w="11430"/>
              <a:solidFill>
                <a:srgbClr val="FF99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5864" y="1724461"/>
            <a:ext cx="8135332" cy="193437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summa(а, b, с):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а + b + с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(1, 2, 3), [1, 2, 3]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print(summa(*t1))	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Распаковываем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кортеж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print(summa(*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	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Распаковываем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список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 = (2, 3)</a:t>
            </a:r>
          </a:p>
          <a:p>
            <a:pPr>
              <a:lnSpc>
                <a:spcPct val="95000"/>
              </a:lnSpc>
            </a:pP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summa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(1, *t2) )	# Можно комбинировать значения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25864" y="4461856"/>
            <a:ext cx="8135332" cy="167122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summa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(а,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с):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а +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с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 = {"а": 1, 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": 2, "с": 3}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summa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(**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1))	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Распаковываем словарь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 = (1, 2), {"с": 3}</a:t>
            </a:r>
          </a:p>
          <a:p>
            <a:pPr>
              <a:lnSpc>
                <a:spcPct val="95000"/>
              </a:lnSpc>
            </a:pP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summa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(*t, **d2)) 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Можно комбинировать значения)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018095" y="3812846"/>
            <a:ext cx="7550870" cy="46166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Передача словаря в </a:t>
            </a:r>
            <a:r>
              <a:rPr lang="ru-RU" sz="2400" b="1" dirty="0">
                <a:solidFill>
                  <a:srgbClr val="C00000"/>
                </a:solidFill>
              </a:rPr>
              <a:t>функцию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10705" y="1054962"/>
            <a:ext cx="7550870" cy="46166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Передача кортежа и списка в </a:t>
            </a:r>
            <a:r>
              <a:rPr lang="ru-RU" sz="2400" b="1" dirty="0">
                <a:solidFill>
                  <a:srgbClr val="C00000"/>
                </a:solidFill>
              </a:rPr>
              <a:t>функцию</a:t>
            </a:r>
          </a:p>
        </p:txBody>
      </p:sp>
    </p:spTree>
    <p:extLst>
      <p:ext uri="{BB962C8B-B14F-4D97-AF65-F5344CB8AC3E}">
        <p14:creationId xmlns:p14="http://schemas.microsoft.com/office/powerpoint/2010/main" val="2383954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Сегодня </a:t>
            </a:r>
            <a:fld id="{08C0D172-AA39-4CF6-BBE6-96E8AFF908EA}" type="datetime1">
              <a:rPr lang="ru-RU" smtClean="0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Экран </a:t>
            </a:r>
            <a:fld id="{14A86976-20D8-4F6B-8797-EB2C8187EA87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sz="2800" spc="50" dirty="0" smtClean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Параметры функций</a:t>
            </a:r>
            <a:endParaRPr lang="ru-RU" sz="2800" spc="50" dirty="0">
              <a:ln w="11430"/>
              <a:solidFill>
                <a:srgbClr val="FF99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01274" y="1062402"/>
            <a:ext cx="8050491" cy="140807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(a, b):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a, b = 20, 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80, 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lnSpc>
                <a:spcPct val="95000"/>
              </a:lnSpc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	# Значения переменных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и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не изменяются</a:t>
            </a:r>
          </a:p>
          <a:p>
            <a:pPr>
              <a:lnSpc>
                <a:spcPct val="95000"/>
              </a:lnSpc>
            </a:pP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(х, s)	# Выведет: 80 </a:t>
            </a: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01272" y="2557150"/>
            <a:ext cx="8050491" cy="167122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(a, b):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а[0], b["a"] = 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", 800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[1, 2, 3]		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Список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{"а": 1, 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":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2}	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Словарь</a:t>
            </a:r>
          </a:p>
          <a:p>
            <a:pPr>
              <a:lnSpc>
                <a:spcPct val="95000"/>
              </a:lnSpc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		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Значения будут изменены!!!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(х,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Выведет: ['</a:t>
            </a: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', 2, 3] {'а': 800, 'b': 2}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801274" y="4322645"/>
            <a:ext cx="8050491" cy="21975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[:]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Создаем 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копию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списка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copy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Создаем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копию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словаря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a[0], b["a"] = 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", 800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х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[1, 2, 3]	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Список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{"а": 1, 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": 2}	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Словарь</a:t>
            </a:r>
          </a:p>
          <a:p>
            <a:pPr>
              <a:lnSpc>
                <a:spcPct val="95000"/>
              </a:lnSpc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у)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Значения останутся прежними</a:t>
            </a:r>
          </a:p>
          <a:p>
            <a:pPr>
              <a:lnSpc>
                <a:spcPct val="95000"/>
              </a:lnSpc>
            </a:pP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(х, у)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Выведет: [1, 2, 3] {'а': 1, 'b': 2}</a:t>
            </a:r>
          </a:p>
        </p:txBody>
      </p:sp>
    </p:spTree>
    <p:extLst>
      <p:ext uri="{BB962C8B-B14F-4D97-AF65-F5344CB8AC3E}">
        <p14:creationId xmlns:p14="http://schemas.microsoft.com/office/powerpoint/2010/main" val="208219070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Сегодня </a:t>
            </a:r>
            <a:fld id="{08C0D172-AA39-4CF6-BBE6-96E8AFF908EA}" type="datetime1">
              <a:rPr lang="ru-RU" smtClean="0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Экран </a:t>
            </a:r>
            <a:fld id="{14A86976-20D8-4F6B-8797-EB2C8187EA87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2743" y="1613523"/>
            <a:ext cx="8220174" cy="23323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summa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lnSpc>
                <a:spcPct val="95000"/>
              </a:lnSpc>
            </a:pP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""" Функция принимает произвольное</a:t>
            </a:r>
          </a:p>
          <a:p>
            <a:pPr>
              <a:lnSpc>
                <a:spcPct val="95000"/>
              </a:lnSpc>
            </a:pP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количество параметров """</a:t>
            </a:r>
          </a:p>
          <a:p>
            <a:pPr>
              <a:lnSpc>
                <a:spcPct val="95000"/>
              </a:lnSpc>
            </a:pP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 = 0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for i in t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# 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Перебираем кортеж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 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переданными параметрами</a:t>
            </a:r>
          </a:p>
          <a:p>
            <a:pPr>
              <a:lnSpc>
                <a:spcPct val="95000"/>
              </a:lnSpc>
            </a:pP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 += i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res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print(summa(10, 20))				# 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Выведет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30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sz="1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summa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(10, 20, 30, 40, 50, 60))	# Выведет: 210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12743" y="1041365"/>
            <a:ext cx="8220174" cy="46166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C00000"/>
                </a:solidFill>
              </a:rPr>
              <a:t>Переменное число параметров в функции</a:t>
            </a: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sz="2800" spc="50" dirty="0" smtClean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Параметры функций</a:t>
            </a:r>
            <a:endParaRPr lang="ru-RU" sz="2800" spc="50" dirty="0">
              <a:ln w="11430"/>
              <a:solidFill>
                <a:srgbClr val="FF99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12743" y="4266513"/>
            <a:ext cx="8220174" cy="18320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summa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(х, 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ru-RU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5, *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	</a:t>
            </a:r>
            <a:r>
              <a:rPr lang="ru-RU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Комбинация параметров</a:t>
            </a:r>
          </a:p>
          <a:p>
            <a:pPr>
              <a:lnSpc>
                <a:spcPct val="95000"/>
              </a:lnSpc>
            </a:pP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х + у</a:t>
            </a:r>
          </a:p>
          <a:p>
            <a:pPr>
              <a:lnSpc>
                <a:spcPct val="95000"/>
              </a:lnSpc>
            </a:pP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 i in t</a:t>
            </a:r>
            <a:r>
              <a:rPr lang="ru-RU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# Перебираем кортеж с параметрами</a:t>
            </a:r>
          </a:p>
          <a:p>
            <a:pPr>
              <a:lnSpc>
                <a:spcPct val="95000"/>
              </a:lnSpc>
            </a:pP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 += i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res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print(summa(10))				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Выведет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15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sz="1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summa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(10, 20, 30, 40, 50, 60))	# Выведет: 210</a:t>
            </a:r>
          </a:p>
        </p:txBody>
      </p:sp>
    </p:spTree>
    <p:extLst>
      <p:ext uri="{BB962C8B-B14F-4D97-AF65-F5344CB8AC3E}">
        <p14:creationId xmlns:p14="http://schemas.microsoft.com/office/powerpoint/2010/main" val="354660264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Сегодня </a:t>
            </a:r>
            <a:fld id="{08C0D172-AA39-4CF6-BBE6-96E8AFF908EA}" type="datetime1">
              <a:rPr lang="ru-RU" smtClean="0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Экран </a:t>
            </a:r>
            <a:fld id="{14A86976-20D8-4F6B-8797-EB2C8187EA87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97584" y="1328535"/>
            <a:ext cx="8163612" cy="15835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(**d):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for i in d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	# 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Перебираем словарь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 переданными параметрами</a:t>
            </a:r>
          </a:p>
          <a:p>
            <a:pPr>
              <a:lnSpc>
                <a:spcPct val="95000"/>
              </a:lnSpc>
            </a:pP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print("{0} =&gt; {1}".format(i, d[i]), end=" ")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 = 1, b = 2, c = 3)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Выведет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a =&gt; 1 b =&gt; 2 c =&gt; 3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97584" y="3306728"/>
            <a:ext cx="8163612" cy="282615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**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lnSpc>
                <a:spcPct val="95000"/>
              </a:lnSpc>
            </a:pP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""" Функция примет любые параметры """</a:t>
            </a:r>
          </a:p>
          <a:p>
            <a:pPr>
              <a:lnSpc>
                <a:spcPct val="95000"/>
              </a:lnSpc>
            </a:pP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 i in t: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print(i, end=" ")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for i in d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		# Перебираем словарь </a:t>
            </a:r>
          </a:p>
          <a:p>
            <a:pPr>
              <a:lnSpc>
                <a:spcPct val="95000"/>
              </a:lnSpc>
            </a:pP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ru-RU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 переданными параметрами</a:t>
            </a:r>
          </a:p>
          <a:p>
            <a:pPr>
              <a:lnSpc>
                <a:spcPct val="95000"/>
              </a:lnSpc>
            </a:pP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print("{0} =&gt; {l}".format(i, d[i]), end=" ")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(35, 10, a = 1, b = 2, c = 3)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Выведет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35 10 a =&gt; 1 b =&gt; 2 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3 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(10)		</a:t>
            </a:r>
            <a:r>
              <a:rPr lang="en-US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Выведет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10</a:t>
            </a:r>
            <a:endParaRPr lang="ru-RU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sz="1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 = 1, b = 2)	# Выведет: a =&gt; 1 b =&gt; 2</a:t>
            </a:r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sz="2800" spc="50" dirty="0" smtClean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Параметры функций</a:t>
            </a:r>
            <a:endParaRPr lang="ru-RU" sz="2800" spc="50" dirty="0">
              <a:ln w="11430"/>
              <a:solidFill>
                <a:srgbClr val="FF99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648380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Сегодня </a:t>
            </a:r>
            <a:fld id="{08C0D172-AA39-4CF6-BBE6-96E8AFF908EA}" type="datetime1">
              <a:rPr lang="ru-RU" smtClean="0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Экран </a:t>
            </a:r>
            <a:fld id="{14A86976-20D8-4F6B-8797-EB2C8187EA87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843808" y="1124568"/>
            <a:ext cx="3886930" cy="46166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C00000"/>
                </a:solidFill>
              </a:rPr>
              <a:t>Инструкция 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endParaRPr lang="ru-RU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sz="2800" spc="50" dirty="0" smtClean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Модули и пакеты</a:t>
            </a:r>
            <a:endParaRPr lang="ru-RU" sz="2800" spc="50" dirty="0">
              <a:ln w="11430"/>
              <a:solidFill>
                <a:srgbClr val="FF99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80880" y="1628507"/>
            <a:ext cx="8012785" cy="6186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&lt;Название модуля 1&gt; [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&lt;Псевдоним 1&gt;][, ...,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&lt;Название модуля N&gt; [</a:t>
            </a: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&lt;Псевдоним N&gt;]]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24073" y="2427906"/>
            <a:ext cx="7926399" cy="114492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Импортируем несколько модулей сразу 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time, math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time.strftime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d.%m.%Y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"))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Текущая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дата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math.pi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		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Число </a:t>
            </a: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24072" y="3846731"/>
            <a:ext cx="7926399" cy="6186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getattr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(&lt;Объект модуля&gt;, &lt;Атрибут&gt;[, &lt;3начение по умолчанию&gt;])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24072" y="4679392"/>
            <a:ext cx="7926400" cy="140807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</a:t>
            </a:r>
            <a:endParaRPr lang="ru-RU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getattr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(math, "pi"))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Число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pi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getattr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", 50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	</a:t>
            </a:r>
          </a:p>
          <a:p>
            <a:pPr>
              <a:lnSpc>
                <a:spcPct val="95000"/>
              </a:lnSpc>
            </a:pP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Число 50, т. к. x не существует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442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Сегодня </a:t>
            </a:r>
            <a:fld id="{08C0D172-AA39-4CF6-BBE6-96E8AFF908EA}" type="datetime1">
              <a:rPr lang="ru-RU" smtClean="0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Экран </a:t>
            </a:r>
            <a:fld id="{14A86976-20D8-4F6B-8797-EB2C8187EA87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744717" y="1205987"/>
            <a:ext cx="8135331" cy="21975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math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hasattr_math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hasattr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(math,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return 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Атрибут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существует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else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"Атрибут не существует"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hasattr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"))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Атрибут существует</a:t>
            </a:r>
          </a:p>
          <a:p>
            <a:pPr>
              <a:lnSpc>
                <a:spcPct val="95000"/>
              </a:lnSpc>
            </a:pP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hasattr_math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("x"))		# Атрибут не существует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sz="2800" spc="50" dirty="0" smtClean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Модули и пакеты</a:t>
            </a:r>
            <a:endParaRPr lang="ru-RU" sz="2800" spc="50" dirty="0">
              <a:ln w="11430"/>
              <a:solidFill>
                <a:srgbClr val="FF99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44717" y="3516992"/>
            <a:ext cx="813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название модуля слишком длинное </a:t>
            </a:r>
            <a:r>
              <a:rPr lang="ru-RU" dirty="0" smtClean="0"/>
              <a:t>можно </a:t>
            </a:r>
            <a:r>
              <a:rPr lang="ru-RU" dirty="0"/>
              <a:t>создать </a:t>
            </a:r>
            <a:r>
              <a:rPr lang="ru-RU" dirty="0" smtClean="0"/>
              <a:t>псевдоним: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44717" y="4029165"/>
            <a:ext cx="8135331" cy="6186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math as m		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псевдонима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m.pi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		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Число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pi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44717" y="5113024"/>
            <a:ext cx="8135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Теперь доступ к атрибутам модуля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dirty="0"/>
              <a:t> может осуществляться </a:t>
            </a:r>
            <a:r>
              <a:rPr lang="ru-RU" dirty="0">
                <a:solidFill>
                  <a:srgbClr val="C00000"/>
                </a:solidFill>
              </a:rPr>
              <a:t>только</a:t>
            </a:r>
            <a:r>
              <a:rPr lang="ru-RU" dirty="0"/>
              <a:t> с помощью идентификатора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dirty="0"/>
              <a:t>. Идентификатор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dirty="0"/>
              <a:t> в этом случае использовать уже </a:t>
            </a:r>
            <a:r>
              <a:rPr lang="ru-RU" dirty="0">
                <a:solidFill>
                  <a:srgbClr val="C00000"/>
                </a:solidFill>
              </a:rPr>
              <a:t>нельзя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48606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Сегодня </a:t>
            </a:r>
            <a:fld id="{08C0D172-AA39-4CF6-BBE6-96E8AFF908EA}" type="datetime1">
              <a:rPr lang="ru-RU" smtClean="0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Экран </a:t>
            </a:r>
            <a:fld id="{14A86976-20D8-4F6B-8797-EB2C8187EA87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sz="2800" spc="50" dirty="0" smtClean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Модули и пакеты</a:t>
            </a:r>
            <a:endParaRPr lang="ru-RU" sz="2800" spc="50" dirty="0">
              <a:ln w="11430"/>
              <a:solidFill>
                <a:srgbClr val="FF99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10973" y="1079020"/>
            <a:ext cx="3272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Содержимое модуля </a:t>
            </a:r>
            <a:r>
              <a:rPr lang="en-US" dirty="0"/>
              <a:t>tests</a:t>
            </a:r>
            <a:r>
              <a:rPr lang="ru-RU" dirty="0"/>
              <a:t>.</a:t>
            </a:r>
            <a:r>
              <a:rPr lang="en-US" dirty="0" err="1"/>
              <a:t>py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361415" y="1437072"/>
            <a:ext cx="4572000" cy="6186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-*-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coding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-8 -*-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х = 50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694124" y="2055703"/>
            <a:ext cx="3906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Содержимое основной программы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31596" y="2425035"/>
            <a:ext cx="8305014" cy="193437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-*- coding: utf-8 -*-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Подключаем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файл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tests.py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20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tests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	# Значение переменной х внутри модуля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	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Значение переменной х 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 основной программе</a:t>
            </a:r>
          </a:p>
          <a:p>
            <a:pPr>
              <a:lnSpc>
                <a:spcPct val="95000"/>
              </a:lnSpc>
            </a:pP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31596" y="4562399"/>
            <a:ext cx="83050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ru-RU" dirty="0"/>
              <a:t>Файлы с откомпилированным кодом хранятся в папке __</a:t>
            </a:r>
            <a:r>
              <a:rPr lang="en-US" dirty="0" err="1"/>
              <a:t>pycache</a:t>
            </a:r>
            <a:r>
              <a:rPr lang="ru-RU" dirty="0"/>
              <a:t>__, автоматически создающейся в папке, где находится файл с исходным, </a:t>
            </a:r>
            <a:r>
              <a:rPr lang="ru-RU" dirty="0" err="1"/>
              <a:t>неоткомпилированным</a:t>
            </a:r>
            <a:r>
              <a:rPr lang="ru-RU" dirty="0"/>
              <a:t> кодом модуля, и имеют имена вида </a:t>
            </a:r>
            <a:r>
              <a:rPr lang="ru-RU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&lt;имя файла с исходным кодом&gt;.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cpython</a:t>
            </a:r>
            <a:r>
              <a:rPr lang="ru-RU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-&lt;первые две цифры номера версии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Python</a:t>
            </a:r>
            <a:r>
              <a:rPr lang="ru-RU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&gt;.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pyc</a:t>
            </a:r>
            <a:r>
              <a:rPr lang="ru-RU" dirty="0"/>
              <a:t>. Так, при запуске на исполнение нашего файла </a:t>
            </a:r>
            <a:r>
              <a:rPr lang="en-US" dirty="0"/>
              <a:t>tests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ru-RU" dirty="0"/>
              <a:t> откомпилированный код будет сохранен в файле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tests</a:t>
            </a:r>
            <a:r>
              <a:rPr lang="ru-RU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cpython</a:t>
            </a:r>
            <a:r>
              <a:rPr lang="ru-RU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-39.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pyc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776175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Сегодня </a:t>
            </a:r>
            <a:fld id="{08C0D172-AA39-4CF6-BBE6-96E8AFF908EA}" type="datetime1">
              <a:rPr lang="ru-RU" smtClean="0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Экран </a:t>
            </a:r>
            <a:fld id="{14A86976-20D8-4F6B-8797-EB2C8187EA87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sz="2800" spc="50" dirty="0" smtClean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Модули и пакеты</a:t>
            </a:r>
            <a:endParaRPr lang="ru-RU" sz="2800" spc="50" dirty="0">
              <a:ln w="11430"/>
              <a:solidFill>
                <a:srgbClr val="FF99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72997" y="1122584"/>
            <a:ext cx="8078771" cy="707886"/>
          </a:xfrm>
          <a:prstGeom prst="rect">
            <a:avLst/>
          </a:prstGeom>
          <a:ln w="254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99"/>
                </a:solidFill>
              </a:rPr>
              <a:t>Для импортирования только определенных идентификаторов из модуля можно воспользоваться инструкцией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ru-RU" sz="2000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72997" y="1952887"/>
            <a:ext cx="8078771" cy="27238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1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&lt;Название модуля&gt;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&lt;Идентификатор 1&gt; 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&lt;Псевдоним 1&gt;][, ..., &lt;Идентификатор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&lt;Псевдоним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&gt;]]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2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&lt;Название модуля&gt;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(&lt;Идентификатор 1&gt; 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&lt;Псевдоним 1&gt;], [..., &lt;Идентификатор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&lt;Псевдоним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&gt;]])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3</a:t>
            </a:r>
          </a:p>
          <a:p>
            <a:pPr>
              <a:lnSpc>
                <a:spcPct val="95000"/>
              </a:lnSpc>
            </a:pP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&lt;Название модуля&gt; </a:t>
            </a: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72997" y="4813552"/>
            <a:ext cx="8078771" cy="167122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-*- coding: utf-8 -*-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 math import pi, floor as f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	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Вывод числа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Вызываем функцию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floor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через идентификатор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(5.49))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Выведет: 5</a:t>
            </a:r>
          </a:p>
          <a:p>
            <a:pPr>
              <a:lnSpc>
                <a:spcPct val="95000"/>
              </a:lnSpc>
            </a:pP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611702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Сегодня </a:t>
            </a:r>
            <a:fld id="{08C0D172-AA39-4CF6-BBE6-96E8AFF908EA}" type="datetime1">
              <a:rPr lang="ru-RU" smtClean="0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Экран </a:t>
            </a:r>
            <a:fld id="{14A86976-20D8-4F6B-8797-EB2C8187EA87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812201" y="1079020"/>
            <a:ext cx="3670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Содержимое модуля </a:t>
            </a:r>
            <a:r>
              <a:rPr lang="en-US" dirty="0"/>
              <a:t>module</a:t>
            </a:r>
            <a:r>
              <a:rPr lang="ru-RU" dirty="0"/>
              <a:t>1</a:t>
            </a:r>
            <a:r>
              <a:rPr lang="ru-RU" dirty="0" smtClean="0"/>
              <a:t>.</a:t>
            </a:r>
            <a:r>
              <a:rPr lang="en-US" dirty="0" err="1"/>
              <a:t>py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361415" y="1449012"/>
            <a:ext cx="4572000" cy="6186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-*-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coding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-8 -*-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 = "Значение из модуля 1"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812201" y="2120468"/>
            <a:ext cx="3670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Содержимое модуля </a:t>
            </a:r>
            <a:r>
              <a:rPr lang="en-US" dirty="0" smtClean="0"/>
              <a:t>module</a:t>
            </a:r>
            <a:r>
              <a:rPr lang="ru-RU" dirty="0" smtClean="0"/>
              <a:t>2.</a:t>
            </a:r>
            <a:r>
              <a:rPr lang="en-US" dirty="0" err="1"/>
              <a:t>py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380269" y="2509595"/>
            <a:ext cx="4572000" cy="6186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-*-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coding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-8 -*-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 = "Значение из модуля 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2"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2615" y="3762277"/>
            <a:ext cx="8267307" cy="21975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-*-coding: utf-8 -*-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 module1 import *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 module2 import *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 module1, module2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print(s)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Выведет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"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Значение из модуля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2"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module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1.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	# Выведет: "Значение из модуля 1"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module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2.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	# Выведет: "Значение из модуля 2"</a:t>
            </a:r>
          </a:p>
          <a:p>
            <a:pPr>
              <a:lnSpc>
                <a:spcPct val="95000"/>
              </a:lnSpc>
            </a:pP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812201" y="3290614"/>
            <a:ext cx="3906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Содержимое основной программы</a:t>
            </a:r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sz="2800" spc="50" dirty="0" smtClean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Модули и пакеты</a:t>
            </a:r>
            <a:endParaRPr lang="ru-RU" sz="2800" spc="50" dirty="0">
              <a:ln w="11430"/>
              <a:solidFill>
                <a:srgbClr val="FF99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450450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Сегодня </a:t>
            </a:r>
            <a:fld id="{08C0D172-AA39-4CF6-BBE6-96E8AFF908EA}" type="datetime1">
              <a:rPr lang="ru-RU" smtClean="0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Экран </a:t>
            </a:r>
            <a:fld id="{14A86976-20D8-4F6B-8797-EB2C8187EA87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sz="2800" spc="50" dirty="0" smtClean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Модули и пакеты</a:t>
            </a:r>
            <a:endParaRPr lang="ru-RU" sz="2800" spc="50" dirty="0">
              <a:ln w="11430"/>
              <a:solidFill>
                <a:srgbClr val="FF99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45735" y="1216853"/>
            <a:ext cx="825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атрибуте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all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ru-RU" dirty="0"/>
              <a:t> можно указать список идентификаторов, которые будут импортироваться с помощью выражения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 module import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ru-RU" dirty="0"/>
              <a:t>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18337" y="2241584"/>
            <a:ext cx="7494309" cy="88178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-*- coding: utf-8 -*-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у,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80, 22, "Строка"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all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__ = ["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", "_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"]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937104" y="1869288"/>
            <a:ext cx="3670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Содержимое модуля </a:t>
            </a:r>
            <a:r>
              <a:rPr lang="en-US" dirty="0" smtClean="0"/>
              <a:t>module</a:t>
            </a:r>
            <a:r>
              <a:rPr lang="ru-RU" dirty="0" smtClean="0"/>
              <a:t>3.</a:t>
            </a:r>
            <a:r>
              <a:rPr lang="en-US" dirty="0" err="1"/>
              <a:t>py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27521" y="3664199"/>
            <a:ext cx="7494309" cy="140807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-*-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coding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-8 -*-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 module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Получаем список всех идентификаторов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print(sorted(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().keys())) 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812201" y="3205773"/>
            <a:ext cx="3906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Содержимое основной программы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036705" y="5399450"/>
            <a:ext cx="7485125" cy="646331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['__</a:t>
            </a:r>
            <a:r>
              <a:rPr lang="ru-RU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builtins</a:t>
            </a:r>
            <a:r>
              <a:rPr lang="ru-RU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ru-RU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doc</a:t>
            </a:r>
            <a:r>
              <a:rPr lang="ru-RU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ru-RU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ru-RU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ru-RU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loader</a:t>
            </a:r>
            <a:r>
              <a:rPr lang="ru-RU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ru-RU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ru-RU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package</a:t>
            </a:r>
            <a:r>
              <a:rPr lang="ru-RU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ru-RU" b="1" dirty="0" err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spec</a:t>
            </a:r>
            <a:r>
              <a:rPr lang="ru-RU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__', '_s', 'x']</a:t>
            </a:r>
          </a:p>
        </p:txBody>
      </p:sp>
    </p:spTree>
    <p:extLst>
      <p:ext uri="{BB962C8B-B14F-4D97-AF65-F5344CB8AC3E}">
        <p14:creationId xmlns:p14="http://schemas.microsoft.com/office/powerpoint/2010/main" val="79804207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altLang="ru-RU" sz="2800" spc="50" dirty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Учебные вопросы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Сегодня </a:t>
            </a:r>
            <a:fld id="{428D6659-48B7-46CB-8175-814DDEEC8395}" type="datetime1">
              <a:rPr lang="ru-RU"/>
              <a:pPr>
                <a:defRPr/>
              </a:pPr>
              <a:t>15.09.2023</a:t>
            </a:fld>
            <a:endParaRPr lang="ru-RU" dirty="0"/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Экран </a:t>
            </a:r>
            <a:fld id="{17BABB48-6735-45DA-8944-C29025588BC7}" type="slidenum">
              <a:rPr lang="ru-RU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75387" y="1451023"/>
            <a:ext cx="8323425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 занятия</a:t>
            </a:r>
            <a:r>
              <a:rPr lang="ru-RU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endParaRPr lang="ru-RU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Изучить форматы определения, описания, вызова функций, правила и особенностей их использования</a:t>
            </a:r>
            <a:r>
              <a:rPr lang="ru-RU" dirty="0" smtClean="0"/>
              <a:t>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Изучить механизмы и схемы передачи параметров функций, особенности передачи структур данных как параметров функций</a:t>
            </a:r>
            <a:r>
              <a:rPr lang="ru-RU" dirty="0" smtClean="0"/>
              <a:t>.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smtClean="0"/>
              <a:t>Рассмотреть понятие модуля языка </a:t>
            </a:r>
            <a:r>
              <a:rPr lang="en-US" dirty="0" smtClean="0"/>
              <a:t>Python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ru-RU" dirty="0" smtClean="0"/>
              <a:t>получить </a:t>
            </a:r>
            <a:r>
              <a:rPr lang="ru-RU" dirty="0"/>
              <a:t>представление </a:t>
            </a:r>
            <a:r>
              <a:rPr lang="ru-RU" dirty="0" smtClean="0"/>
              <a:t>о механизмах импортирования модулей.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smtClean="0"/>
              <a:t>Рассмотреть понятие пакета, как особого каталога с модулями, ознакомиться </a:t>
            </a:r>
            <a:r>
              <a:rPr lang="ru-RU" dirty="0"/>
              <a:t>с </a:t>
            </a:r>
            <a:r>
              <a:rPr lang="ru-RU" dirty="0" smtClean="0"/>
              <a:t>особенностями формирования такого каталога, способах получения доступа к ресурсам пакета.</a:t>
            </a:r>
            <a:endParaRPr lang="ru-RU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Сегодня </a:t>
            </a:r>
            <a:fld id="{08C0D172-AA39-4CF6-BBE6-96E8AFF908EA}" type="datetime1">
              <a:rPr lang="ru-RU" smtClean="0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Экран </a:t>
            </a:r>
            <a:fld id="{14A86976-20D8-4F6B-8797-EB2C8187EA87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sz="2800" spc="50" dirty="0" smtClean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Модули и пакеты</a:t>
            </a:r>
            <a:endParaRPr lang="ru-RU" sz="2800" spc="50" dirty="0">
              <a:ln w="11430"/>
              <a:solidFill>
                <a:srgbClr val="FF99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59875" y="1341649"/>
            <a:ext cx="8163612" cy="830997"/>
          </a:xfrm>
          <a:prstGeom prst="rect">
            <a:avLst/>
          </a:prstGeom>
          <a:ln w="254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0099"/>
                </a:solidFill>
              </a:rPr>
              <a:t>Пакетом называется каталог с модулями, в котором расположен файл инициализации </a:t>
            </a:r>
            <a:r>
              <a:rPr lang="ru-RU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2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ru-RU" sz="2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__.</a:t>
            </a:r>
            <a:r>
              <a:rPr lang="ru-RU" sz="2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р</a:t>
            </a:r>
            <a:r>
              <a:rPr lang="en-US" sz="24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ru-RU" sz="2400" dirty="0">
              <a:solidFill>
                <a:srgbClr val="000099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9874" y="2712943"/>
            <a:ext cx="80504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main</a:t>
            </a:r>
            <a:r>
              <a:rPr lang="ru-RU" dirty="0"/>
              <a:t>.</a:t>
            </a:r>
            <a:r>
              <a:rPr lang="en-US" dirty="0" err="1"/>
              <a:t>py</a:t>
            </a:r>
            <a:r>
              <a:rPr lang="ru-RU" dirty="0"/>
              <a:t>			</a:t>
            </a:r>
            <a:r>
              <a:rPr lang="ru-RU" dirty="0" smtClean="0"/>
              <a:t># </a:t>
            </a:r>
            <a:r>
              <a:rPr lang="ru-RU" dirty="0"/>
              <a:t>Основной файл с программой</a:t>
            </a:r>
          </a:p>
          <a:p>
            <a:r>
              <a:rPr lang="en-US" dirty="0"/>
              <a:t>folder</a:t>
            </a:r>
            <a:r>
              <a:rPr lang="ru-RU" dirty="0"/>
              <a:t>1\			</a:t>
            </a:r>
            <a:r>
              <a:rPr lang="ru-RU" dirty="0" smtClean="0"/>
              <a:t># </a:t>
            </a:r>
            <a:r>
              <a:rPr lang="ru-RU" dirty="0"/>
              <a:t>Папка на одном уровне </a:t>
            </a:r>
          </a:p>
          <a:p>
            <a:r>
              <a:rPr lang="ru-RU" dirty="0"/>
              <a:t>			</a:t>
            </a:r>
            <a:r>
              <a:rPr lang="ru-RU" dirty="0" smtClean="0"/>
              <a:t># </a:t>
            </a:r>
            <a:r>
              <a:rPr lang="ru-RU" dirty="0"/>
              <a:t>вложенности с </a:t>
            </a:r>
            <a:r>
              <a:rPr lang="en-US" dirty="0"/>
              <a:t>main</a:t>
            </a:r>
            <a:r>
              <a:rPr lang="ru-RU" dirty="0"/>
              <a:t>.</a:t>
            </a:r>
            <a:r>
              <a:rPr lang="en-US" dirty="0" err="1"/>
              <a:t>py</a:t>
            </a:r>
            <a:endParaRPr lang="ru-RU" dirty="0"/>
          </a:p>
          <a:p>
            <a:r>
              <a:rPr lang="ru-RU" dirty="0"/>
              <a:t>    __</a:t>
            </a:r>
            <a:r>
              <a:rPr lang="en-US" dirty="0" err="1"/>
              <a:t>init</a:t>
            </a:r>
            <a:r>
              <a:rPr lang="ru-RU" dirty="0"/>
              <a:t>__.</a:t>
            </a:r>
            <a:r>
              <a:rPr lang="ru-RU" dirty="0" err="1"/>
              <a:t>ру</a:t>
            </a:r>
            <a:r>
              <a:rPr lang="ru-RU" dirty="0"/>
              <a:t>		# Файл инициализации</a:t>
            </a:r>
          </a:p>
          <a:p>
            <a:r>
              <a:rPr lang="ru-RU" dirty="0"/>
              <a:t>    </a:t>
            </a:r>
            <a:r>
              <a:rPr lang="en-US" dirty="0"/>
              <a:t>module</a:t>
            </a:r>
            <a:r>
              <a:rPr lang="ru-RU" dirty="0"/>
              <a:t>1.</a:t>
            </a:r>
            <a:r>
              <a:rPr lang="en-US" dirty="0" err="1"/>
              <a:t>py</a:t>
            </a:r>
            <a:r>
              <a:rPr lang="ru-RU" dirty="0"/>
              <a:t>		</a:t>
            </a:r>
            <a:r>
              <a:rPr lang="ru-RU" dirty="0" smtClean="0"/>
              <a:t># </a:t>
            </a:r>
            <a:r>
              <a:rPr lang="ru-RU" dirty="0"/>
              <a:t>Модуль </a:t>
            </a:r>
            <a:r>
              <a:rPr lang="en-US" dirty="0"/>
              <a:t>folder</a:t>
            </a:r>
            <a:r>
              <a:rPr lang="ru-RU" dirty="0"/>
              <a:t>1\</a:t>
            </a:r>
            <a:r>
              <a:rPr lang="en-US" dirty="0"/>
              <a:t>module</a:t>
            </a:r>
            <a:r>
              <a:rPr lang="ru-RU" dirty="0"/>
              <a:t>1.ру</a:t>
            </a:r>
          </a:p>
          <a:p>
            <a:r>
              <a:rPr lang="ru-RU" dirty="0"/>
              <a:t>    </a:t>
            </a:r>
            <a:r>
              <a:rPr lang="en-US" dirty="0"/>
              <a:t>folder</a:t>
            </a:r>
            <a:r>
              <a:rPr lang="ru-RU" dirty="0"/>
              <a:t>2\		</a:t>
            </a:r>
            <a:r>
              <a:rPr lang="ru-RU" dirty="0" smtClean="0"/>
              <a:t># </a:t>
            </a:r>
            <a:r>
              <a:rPr lang="ru-RU" dirty="0"/>
              <a:t>Вложенная папка</a:t>
            </a:r>
          </a:p>
          <a:p>
            <a:r>
              <a:rPr lang="ru-RU" dirty="0"/>
              <a:t>        __</a:t>
            </a:r>
            <a:r>
              <a:rPr lang="en-US" dirty="0" err="1"/>
              <a:t>init</a:t>
            </a:r>
            <a:r>
              <a:rPr lang="ru-RU" dirty="0"/>
              <a:t>__.</a:t>
            </a:r>
            <a:r>
              <a:rPr lang="ru-RU" dirty="0" err="1"/>
              <a:t>ру</a:t>
            </a:r>
            <a:r>
              <a:rPr lang="ru-RU" dirty="0"/>
              <a:t>		# Файл инициализации</a:t>
            </a:r>
          </a:p>
          <a:p>
            <a:r>
              <a:rPr lang="ru-RU" dirty="0"/>
              <a:t>        </a:t>
            </a:r>
            <a:r>
              <a:rPr lang="en-US" dirty="0"/>
              <a:t>module2.py		# </a:t>
            </a:r>
            <a:r>
              <a:rPr lang="ru-RU" dirty="0"/>
              <a:t>Модуль</a:t>
            </a:r>
            <a:r>
              <a:rPr lang="en-US" dirty="0"/>
              <a:t> folder1\folder2\module2.</a:t>
            </a:r>
            <a:r>
              <a:rPr lang="ru-RU" dirty="0" err="1"/>
              <a:t>ру</a:t>
            </a:r>
            <a:endParaRPr lang="ru-RU" dirty="0"/>
          </a:p>
          <a:p>
            <a:r>
              <a:rPr lang="ru-RU" dirty="0"/>
              <a:t>        module3.py		# Модуль folder1\folder2\module3.py</a:t>
            </a:r>
          </a:p>
        </p:txBody>
      </p:sp>
    </p:spTree>
    <p:extLst>
      <p:ext uri="{BB962C8B-B14F-4D97-AF65-F5344CB8AC3E}">
        <p14:creationId xmlns:p14="http://schemas.microsoft.com/office/powerpoint/2010/main" val="170925173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WordArt 5"/>
          <p:cNvSpPr>
            <a:spLocks noChangeArrowheads="1" noChangeShapeType="1" noTextEdit="1"/>
          </p:cNvSpPr>
          <p:nvPr/>
        </p:nvSpPr>
        <p:spPr bwMode="gray">
          <a:xfrm>
            <a:off x="1331913" y="4005263"/>
            <a:ext cx="7200900" cy="6397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ru-RU" sz="36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latin typeface="Tahoma"/>
                <a:ea typeface="Tahoma"/>
                <a:cs typeface="Tahoma"/>
              </a:rPr>
              <a:t>Спасибо за внимание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Сегодня </a:t>
            </a:r>
            <a:fld id="{428D6659-48B7-46CB-8175-814DDEEC8395}" type="datetime1">
              <a:rPr lang="ru-RU"/>
              <a:pPr>
                <a:defRPr/>
              </a:pPr>
              <a:t>15.09.2023</a:t>
            </a:fld>
            <a:endParaRPr lang="ru-RU" dirty="0"/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Экран </a:t>
            </a:r>
            <a:fld id="{2DC82CFA-72B6-4BEA-896B-B44128F605A2}" type="slidenum">
              <a:rPr lang="ru-RU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altLang="ru-RU" sz="2800" spc="50" dirty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Литература</a:t>
            </a: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 altLang="ru-RU" dirty="0"/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3640735" y="4796909"/>
            <a:ext cx="24041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spcBef>
                <a:spcPts val="2400"/>
              </a:spcBef>
            </a:pP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Прохоренок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Н. А.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3 и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5. Разработка приложений / Н. А.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Прохоренок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, В. А. Дронов. – СПб.: БХВ-Петербург, 2016. – 832 с.: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ил.</a:t>
            </a: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35" y="1213164"/>
            <a:ext cx="2404175" cy="340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64" y="1213162"/>
            <a:ext cx="2414528" cy="340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389265" y="4796907"/>
            <a:ext cx="24145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</a:pP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Саммерфилд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М. Программирование на Python 3. Подробное руководство. – Пер. с англ. – СПб.: Символ-Плюс, 2009. – 608 с., ил.</a:t>
            </a:r>
            <a:endParaRPr lang="ru-RU" alt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2000" y="4796908"/>
            <a:ext cx="26765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Прохоренок</a:t>
            </a:r>
            <a:r>
              <a:rPr lang="ru-RU" sz="1400" dirty="0"/>
              <a:t>, Н. А. Python 3. Самое необходимое / Н. А. </a:t>
            </a:r>
            <a:r>
              <a:rPr lang="ru-RU" sz="1400" dirty="0" err="1"/>
              <a:t>Прохоренок</a:t>
            </a:r>
            <a:r>
              <a:rPr lang="ru-RU" sz="1400" dirty="0"/>
              <a:t>, В. А. Дронов.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2-е изд., </a:t>
            </a:r>
            <a:r>
              <a:rPr lang="ru-RU" sz="1400" dirty="0" err="1"/>
              <a:t>перераб</a:t>
            </a:r>
            <a:r>
              <a:rPr lang="ru-RU" sz="1400" dirty="0"/>
              <a:t>. и доп.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1400" dirty="0" smtClean="0"/>
              <a:t> </a:t>
            </a:r>
            <a:r>
              <a:rPr lang="ru-RU" sz="1400" dirty="0"/>
              <a:t>СПб.: БХВ-Петербург, 2019.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1400" dirty="0" smtClean="0"/>
              <a:t> </a:t>
            </a:r>
            <a:r>
              <a:rPr lang="ru-RU" sz="1400" dirty="0"/>
              <a:t>608 с.: ил.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04" y="1213162"/>
            <a:ext cx="2487316" cy="340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Сегодня </a:t>
            </a:r>
            <a:fld id="{08C0D172-AA39-4CF6-BBE6-96E8AFF908EA}" type="datetime1">
              <a:rPr lang="ru-RU" smtClean="0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Экран </a:t>
            </a:r>
            <a:fld id="{14A86976-20D8-4F6B-8797-EB2C8187EA87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1258888" y="311150"/>
            <a:ext cx="6956425" cy="752479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sz="2800" spc="50" dirty="0" smtClean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Варианты определения </a:t>
            </a:r>
            <a:r>
              <a:rPr lang="ru-RU" sz="2800" spc="50" dirty="0" smtClean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функции и ее </a:t>
            </a:r>
            <a:r>
              <a:rPr lang="ru-RU" sz="2800" spc="50" dirty="0" smtClean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вызова</a:t>
            </a:r>
            <a:endParaRPr lang="ru-RU" sz="2800" spc="50" dirty="0">
              <a:ln w="11430"/>
              <a:solidFill>
                <a:srgbClr val="FF99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69956" y="1362174"/>
            <a:ext cx="7967049" cy="6186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print(summa("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")) 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Выведет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string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summa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([1, 2], [3, 4]))	# Выведет: [1, 2, 3, 4]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69956" y="3196516"/>
            <a:ext cx="7967049" cy="6186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summa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Сохраняем ссыпку в переменной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 = f(10, 20)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Вызываем функцию через переменную f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69956" y="4193815"/>
            <a:ext cx="7967049" cy="194822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(f,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а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b):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""" Через переменную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будет доступна ссылка на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функцию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summa() """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f(a, b)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Вызываем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функцию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summa()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Передаем ссылку на функцию в качестве параметра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 = </a:t>
            </a: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summa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10, 20)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69955" y="2279350"/>
            <a:ext cx="7967049" cy="6186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summa(x, y):</a:t>
            </a:r>
            <a:endParaRPr lang="ru-RU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х +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7837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Сегодня </a:t>
            </a:r>
            <a:fld id="{08C0D172-AA39-4CF6-BBE6-96E8AFF908EA}" type="datetime1">
              <a:rPr lang="ru-RU" smtClean="0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Экран </a:t>
            </a:r>
            <a:fld id="{14A86976-20D8-4F6B-8797-EB2C8187EA87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spc="50" dirty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Особенности функций языка </a:t>
            </a:r>
            <a:r>
              <a:rPr lang="ru-RU" spc="50" dirty="0" err="1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Python</a:t>
            </a:r>
            <a:endParaRPr lang="ru-RU" spc="50" dirty="0">
              <a:ln w="11430"/>
              <a:solidFill>
                <a:srgbClr val="FF99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55136" y="1002208"/>
            <a:ext cx="5169529" cy="46166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C00000"/>
                </a:solidFill>
              </a:rPr>
              <a:t>Анонимные 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ru-RU" sz="2400" b="1" dirty="0" smtClean="0">
                <a:solidFill>
                  <a:srgbClr val="C00000"/>
                </a:solidFill>
              </a:rPr>
              <a:t>лямбда-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r>
              <a:rPr lang="ru-RU" sz="2400" b="1" dirty="0" smtClean="0">
                <a:solidFill>
                  <a:srgbClr val="C00000"/>
                </a:solidFill>
              </a:rPr>
              <a:t>функции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42385" y="1491032"/>
            <a:ext cx="7921782" cy="6186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lambda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[&lt;Параметр1&gt;[, ..., &lt;Параметр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&gt;]]: 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&lt;Возвращаемое значение&gt;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742385" y="2232180"/>
            <a:ext cx="7921782" cy="272382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Функция без параметров</a:t>
            </a:r>
          </a:p>
          <a:p>
            <a:pPr>
              <a:lnSpc>
                <a:spcPct val="95000"/>
              </a:lnSpc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lambda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10 + 20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Функция с двумя параметрами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 =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lambda x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у: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у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Функция с тремя параметрами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f3 = lambda x, y, z: x +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у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z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print(f1())					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Выведет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30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print(f2(5, 10)) 			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Выведет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15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3(5, 10, 30)) 			# Выведет: 45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42385" y="5179369"/>
            <a:ext cx="7921782" cy="88178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lambda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х,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2: х +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print(f(5))					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Выведет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7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(f(5, 6))			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Выведет: 11</a:t>
            </a:r>
          </a:p>
        </p:txBody>
      </p:sp>
    </p:spTree>
    <p:extLst>
      <p:ext uri="{BB962C8B-B14F-4D97-AF65-F5344CB8AC3E}">
        <p14:creationId xmlns:p14="http://schemas.microsoft.com/office/powerpoint/2010/main" val="60910147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Сегодня </a:t>
            </a:r>
            <a:fld id="{08C0D172-AA39-4CF6-BBE6-96E8AFF908EA}" type="datetime1">
              <a:rPr lang="ru-RU" smtClean="0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Экран </a:t>
            </a:r>
            <a:fld id="{14A86976-20D8-4F6B-8797-EB2C8187EA87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92586" y="1053395"/>
            <a:ext cx="5758004" cy="46166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Функции-генераторы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8" name="Заголовок 10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spc="50" dirty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Особенности функций языка </a:t>
            </a:r>
            <a:r>
              <a:rPr lang="ru-RU" spc="50" dirty="0" err="1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Python</a:t>
            </a:r>
            <a:endParaRPr lang="ru-RU" spc="50" dirty="0">
              <a:ln w="11430"/>
              <a:solidFill>
                <a:srgbClr val="FF99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5222" y="1648413"/>
            <a:ext cx="8093799" cy="272382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(x, у):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 range(1, x + 1):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yield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** y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(10, 2):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" ")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Выведет: 1 4 9 16 25 36 49 64 81 100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print()		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Вставляем пустую строку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(10, 3):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print(n, end=" ")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Выведет: 1 8 27 64 125 216 343 512 729 1000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15219" y="4749132"/>
            <a:ext cx="8093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Функции-генераторы поддерживают метод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ru-RU" dirty="0"/>
              <a:t>, который позволяет получить следующее значение. Когда значения заканчиваются, метод возбуждает исключение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r>
              <a:rPr lang="ru-RU" dirty="0"/>
              <a:t>. Вызов метода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ru-RU" dirty="0"/>
              <a:t> в цикле </a:t>
            </a:r>
            <a:r>
              <a:rPr lang="en-US" dirty="0"/>
              <a:t>for </a:t>
            </a:r>
            <a:r>
              <a:rPr lang="ru-RU" dirty="0"/>
              <a:t>производится незаметно для нас.</a:t>
            </a:r>
          </a:p>
        </p:txBody>
      </p:sp>
    </p:spTree>
    <p:extLst>
      <p:ext uri="{BB962C8B-B14F-4D97-AF65-F5344CB8AC3E}">
        <p14:creationId xmlns:p14="http://schemas.microsoft.com/office/powerpoint/2010/main" val="5644516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Сегодня </a:t>
            </a:r>
            <a:fld id="{08C0D172-AA39-4CF6-BBE6-96E8AFF908EA}" type="datetime1">
              <a:rPr lang="ru-RU" smtClean="0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Экран </a:t>
            </a:r>
            <a:fld id="{14A86976-20D8-4F6B-8797-EB2C8187EA87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8" name="Заголовок 10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spc="50" dirty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Особенности функций языка </a:t>
            </a:r>
            <a:r>
              <a:rPr lang="ru-RU" spc="50" dirty="0" err="1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Python</a:t>
            </a:r>
            <a:endParaRPr lang="ru-RU" spc="50" dirty="0">
              <a:ln w="11430"/>
              <a:solidFill>
                <a:srgbClr val="FF99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2586" y="1053395"/>
            <a:ext cx="5758004" cy="46166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Декораторы функций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8475" y="1555429"/>
            <a:ext cx="8202440" cy="738664"/>
          </a:xfrm>
          <a:prstGeom prst="rect">
            <a:avLst/>
          </a:prstGeom>
          <a:ln w="254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FF"/>
                </a:solidFill>
              </a:rPr>
              <a:t>Декораторы</a:t>
            </a:r>
            <a:r>
              <a:rPr lang="ru-RU" sz="2400" b="1" dirty="0">
                <a:solidFill>
                  <a:srgbClr val="0000FF"/>
                </a:solidFill>
              </a:rPr>
              <a:t> </a:t>
            </a:r>
            <a:r>
              <a:rPr lang="ru-RU" dirty="0">
                <a:solidFill>
                  <a:srgbClr val="000099"/>
                </a:solidFill>
              </a:rPr>
              <a:t>позволяют изменить поведение обычных функций – например, выполнить какие-либо действия перед выполнением функции.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6582" y="2433615"/>
            <a:ext cx="8202440" cy="351326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deco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 			# Функция-декоратор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("Вызвана функция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()")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f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Возвращаем ссылку на функцию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@deco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(х):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"х = {0}".format(х)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Вызов</a:t>
            </a:r>
          </a:p>
          <a:p>
            <a:pPr>
              <a:lnSpc>
                <a:spcPct val="95000"/>
              </a:lnSpc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(10))</a:t>
            </a:r>
          </a:p>
          <a:p>
            <a:pPr>
              <a:lnSpc>
                <a:spcPct val="95000"/>
              </a:lnSpc>
            </a:pP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выведет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Вызвана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функция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х = 10</a:t>
            </a:r>
          </a:p>
        </p:txBody>
      </p:sp>
    </p:spTree>
    <p:extLst>
      <p:ext uri="{BB962C8B-B14F-4D97-AF65-F5344CB8AC3E}">
        <p14:creationId xmlns:p14="http://schemas.microsoft.com/office/powerpoint/2010/main" val="23226910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Сегодня </a:t>
            </a:r>
            <a:fld id="{08C0D172-AA39-4CF6-BBE6-96E8AFF908EA}" type="datetime1">
              <a:rPr lang="ru-RU" smtClean="0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Экран </a:t>
            </a:r>
            <a:fld id="{14A86976-20D8-4F6B-8797-EB2C8187EA87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7" name="Заголовок 10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spc="50" dirty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Особенности функций языка </a:t>
            </a:r>
            <a:r>
              <a:rPr lang="ru-RU" spc="50" dirty="0" err="1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Python</a:t>
            </a:r>
            <a:endParaRPr lang="ru-RU" spc="50" dirty="0">
              <a:ln w="11430"/>
              <a:solidFill>
                <a:srgbClr val="FF99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97061" y="1139371"/>
            <a:ext cx="3403369" cy="46166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C00000"/>
                </a:solidFill>
              </a:rPr>
              <a:t>Вложенные функции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69133" y="1761456"/>
            <a:ext cx="7785980" cy="246067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fun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1(x):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func2():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print(x)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func2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f1 = funс1(10)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 =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с1(99)</a:t>
            </a:r>
          </a:p>
          <a:p>
            <a:pPr>
              <a:lnSpc>
                <a:spcPct val="95000"/>
              </a:lnSpc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1()			# Выведет: 10</a:t>
            </a:r>
          </a:p>
          <a:p>
            <a:pPr>
              <a:lnSpc>
                <a:spcPct val="95000"/>
              </a:lnSpc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2()		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Выведет: 99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69133" y="4662867"/>
            <a:ext cx="77859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6575" algn="just"/>
            <a:r>
              <a:rPr lang="ru-RU" dirty="0"/>
              <a:t>Определение одной функцию можно вложить в другую функцию, причем уровень вложенности не ограничен. При этом вложенная функция получает свою собственную локальную область видимости и имеет доступ к переменным, объявленным внутри функции, в которую она вложена (функции-родителя).</a:t>
            </a:r>
          </a:p>
        </p:txBody>
      </p:sp>
    </p:spTree>
    <p:extLst>
      <p:ext uri="{BB962C8B-B14F-4D97-AF65-F5344CB8AC3E}">
        <p14:creationId xmlns:p14="http://schemas.microsoft.com/office/powerpoint/2010/main" val="391269246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/>
            <a:r>
              <a:rPr lang="ru-RU" sz="2800" spc="50" dirty="0" smtClean="0">
                <a:ln w="11430"/>
                <a:solidFill>
                  <a:srgbClr val="FF99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Параметры функций</a:t>
            </a:r>
            <a:endParaRPr lang="ru-RU" sz="2800" spc="50" dirty="0">
              <a:ln w="11430"/>
              <a:solidFill>
                <a:srgbClr val="FF9966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Сегодня </a:t>
            </a:r>
            <a:fld id="{08C0D172-AA39-4CF6-BBE6-96E8AFF908EA}" type="datetime1">
              <a:rPr lang="ru-RU" smtClean="0"/>
              <a:pPr>
                <a:defRPr/>
              </a:pPr>
              <a:t>15.09.2023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Экран </a:t>
            </a:r>
            <a:fld id="{14A86976-20D8-4F6B-8797-EB2C8187EA87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10704" y="1503031"/>
            <a:ext cx="7767688" cy="167122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summa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2):	#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— необязательный параметр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x + y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а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summa(5)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Переменной а будет присвоено значение 7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summa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(10, 50)</a:t>
            </a:r>
          </a:p>
          <a:p>
            <a:pPr>
              <a:lnSpc>
                <a:spcPct val="95000"/>
              </a:lnSpc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Переменной b будет присвоено значение 60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10705" y="1041366"/>
            <a:ext cx="7550870" cy="46166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Позиционная передача </a:t>
            </a:r>
            <a:r>
              <a:rPr lang="ru-RU" sz="2400" b="1" dirty="0">
                <a:solidFill>
                  <a:srgbClr val="C00000"/>
                </a:solidFill>
              </a:rPr>
              <a:t>параметров в функцию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10704" y="3256665"/>
            <a:ext cx="7550870" cy="46166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C00000"/>
                </a:solidFill>
              </a:rPr>
              <a:t>Сопоставление параметров по ключам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10704" y="3718330"/>
            <a:ext cx="7767687" cy="88178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summa(x, y):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х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y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summa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(y = 20, x = 10)) # Сопоставление по ключам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10703" y="4851951"/>
            <a:ext cx="7767687" cy="114492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summa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(а=2,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=3, 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с=4):</a:t>
            </a:r>
          </a:p>
          <a:p>
            <a:pPr>
              <a:lnSpc>
                <a:spcPct val="95000"/>
              </a:lnSpc>
            </a:pP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а +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с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summa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(2, 3, 20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# Позиционное присваивание</a:t>
            </a:r>
          </a:p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summa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(с=20))		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Сопоставление по ключам</a:t>
            </a:r>
          </a:p>
        </p:txBody>
      </p:sp>
    </p:spTree>
    <p:extLst>
      <p:ext uri="{BB962C8B-B14F-4D97-AF65-F5344CB8AC3E}">
        <p14:creationId xmlns:p14="http://schemas.microsoft.com/office/powerpoint/2010/main" val="292144135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4l">
  <a:themeElements>
    <a:clrScheme name="cdb2004134l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cdb2004134l">
      <a:majorFont>
        <a:latin typeface="Tahoma"/>
        <a:ea typeface=""/>
        <a:cs typeface=""/>
      </a:majorFont>
      <a:minorFont>
        <a:latin typeface="Verdana"/>
        <a:ea typeface=""/>
        <a:cs typeface="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34l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34l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34l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db2004134l">
  <a:themeElements>
    <a:clrScheme name="1_cdb2004134l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_cdb2004134l">
      <a:majorFont>
        <a:latin typeface="Tahom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db2004134l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b2004134l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db2004134l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cdb2004134l</Template>
  <TotalTime>11019</TotalTime>
  <Words>1450</Words>
  <Application>Microsoft Office PowerPoint</Application>
  <PresentationFormat>Экран (4:3)</PresentationFormat>
  <Paragraphs>314</Paragraphs>
  <Slides>21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Courier New</vt:lpstr>
      <vt:lpstr>Tahoma</vt:lpstr>
      <vt:lpstr>Verdana</vt:lpstr>
      <vt:lpstr>Wingdings</vt:lpstr>
      <vt:lpstr>cdb2004134l</vt:lpstr>
      <vt:lpstr>1_cdb2004134l</vt:lpstr>
      <vt:lpstr>Image</vt:lpstr>
      <vt:lpstr>Тема 3 ЯЗЫК ПРОГРАММИРОВАНИЯ PYTHON</vt:lpstr>
      <vt:lpstr>Учебные вопросы</vt:lpstr>
      <vt:lpstr>Литература</vt:lpstr>
      <vt:lpstr>Варианты определения функции и ее вызова</vt:lpstr>
      <vt:lpstr>Особенности функций языка Python</vt:lpstr>
      <vt:lpstr>Особенности функций языка Python</vt:lpstr>
      <vt:lpstr>Особенности функций языка Python</vt:lpstr>
      <vt:lpstr>Особенности функций языка Python</vt:lpstr>
      <vt:lpstr>Параметры функций</vt:lpstr>
      <vt:lpstr>Параметры функций</vt:lpstr>
      <vt:lpstr>Параметры функций</vt:lpstr>
      <vt:lpstr>Параметры функций</vt:lpstr>
      <vt:lpstr>Параметры функций</vt:lpstr>
      <vt:lpstr>Модули и пакеты</vt:lpstr>
      <vt:lpstr>Модули и пакеты</vt:lpstr>
      <vt:lpstr>Модули и пакеты</vt:lpstr>
      <vt:lpstr>Модули и пакеты</vt:lpstr>
      <vt:lpstr>Модули и пакеты</vt:lpstr>
      <vt:lpstr>Модули и пакеты</vt:lpstr>
      <vt:lpstr>Модули и пакеты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8 ЯЗЫК ПРОГРАММИРОВАНИЯ PYTHON</dc:title>
  <dc:creator>Affa</dc:creator>
  <cp:lastModifiedBy>Пользователь Windows</cp:lastModifiedBy>
  <cp:revision>1134</cp:revision>
  <dcterms:created xsi:type="dcterms:W3CDTF">2007-11-03T15:50:04Z</dcterms:created>
  <dcterms:modified xsi:type="dcterms:W3CDTF">2023-09-15T05:10:03Z</dcterms:modified>
</cp:coreProperties>
</file>