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75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5000" cap="none" i="0" spc="40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l" defTabSz="1375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5000" cap="none" i="0" spc="40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l" defTabSz="1375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5000" cap="none" i="0" spc="40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l" defTabSz="1375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5000" cap="none" i="0" spc="40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l" defTabSz="1375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5000" cap="none" i="0" spc="40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l" defTabSz="1375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5000" cap="none" i="0" spc="40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l" defTabSz="1375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5000" cap="none" i="0" spc="40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l" defTabSz="1375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5000" cap="none" i="0" spc="40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l" defTabSz="1375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5000" cap="none" i="0" spc="40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line"/>
          <p:cNvSpPr/>
          <p:nvPr>
            <p:ph type="body" sz="quarter" idx="13"/>
          </p:nvPr>
        </p:nvSpPr>
        <p:spPr>
          <a:xfrm>
            <a:off x="0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12" name="Номер слайда"/>
          <p:cNvSpPr txBox="1"/>
          <p:nvPr>
            <p:ph type="sldNum" sz="quarter" idx="2"/>
          </p:nvPr>
        </p:nvSpPr>
        <p:spPr>
          <a:xfrm>
            <a:off x="1708150" y="12368388"/>
            <a:ext cx="679197" cy="711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2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Headline"/>
          <p:cNvSpPr/>
          <p:nvPr>
            <p:ph type="body" sz="quarter" idx="13"/>
          </p:nvPr>
        </p:nvSpPr>
        <p:spPr>
          <a:xfrm>
            <a:off x="18041998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 algn="r"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80" name="Номер слайда"/>
          <p:cNvSpPr txBox="1"/>
          <p:nvPr>
            <p:ph type="sldNum" sz="quarter" idx="2"/>
          </p:nvPr>
        </p:nvSpPr>
        <p:spPr>
          <a:xfrm>
            <a:off x="11852402" y="12495388"/>
            <a:ext cx="679197" cy="7112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2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Headline"/>
          <p:cNvSpPr/>
          <p:nvPr>
            <p:ph type="body" sz="quarter" idx="13"/>
          </p:nvPr>
        </p:nvSpPr>
        <p:spPr>
          <a:xfrm>
            <a:off x="18041944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 algn="r"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xfrm>
            <a:off x="1708150" y="12495388"/>
            <a:ext cx="679197" cy="711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2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Headline"/>
          <p:cNvSpPr/>
          <p:nvPr>
            <p:ph type="body" sz="quarter" idx="13"/>
          </p:nvPr>
        </p:nvSpPr>
        <p:spPr>
          <a:xfrm>
            <a:off x="18030656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 algn="r"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96" name="Номер слайда"/>
          <p:cNvSpPr txBox="1"/>
          <p:nvPr>
            <p:ph type="sldNum" sz="quarter" idx="2"/>
          </p:nvPr>
        </p:nvSpPr>
        <p:spPr>
          <a:xfrm>
            <a:off x="22053804" y="12495388"/>
            <a:ext cx="679197" cy="7112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Headline"/>
          <p:cNvSpPr/>
          <p:nvPr>
            <p:ph type="body" sz="quarter" idx="13"/>
          </p:nvPr>
        </p:nvSpPr>
        <p:spPr>
          <a:xfrm>
            <a:off x="0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xfrm>
            <a:off x="1708150" y="12368388"/>
            <a:ext cx="679197" cy="711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2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Headline"/>
          <p:cNvSpPr/>
          <p:nvPr>
            <p:ph type="body" sz="quarter" idx="13"/>
          </p:nvPr>
        </p:nvSpPr>
        <p:spPr>
          <a:xfrm>
            <a:off x="0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112" name="Номер слайда"/>
          <p:cNvSpPr txBox="1"/>
          <p:nvPr>
            <p:ph type="sldNum" sz="quarter" idx="2"/>
          </p:nvPr>
        </p:nvSpPr>
        <p:spPr>
          <a:xfrm>
            <a:off x="11852402" y="12495388"/>
            <a:ext cx="679197" cy="71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1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eadline"/>
          <p:cNvSpPr/>
          <p:nvPr>
            <p:ph type="body" sz="quarter" idx="13"/>
          </p:nvPr>
        </p:nvSpPr>
        <p:spPr>
          <a:xfrm>
            <a:off x="0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120" name="Номер слайда"/>
          <p:cNvSpPr txBox="1"/>
          <p:nvPr>
            <p:ph type="sldNum" sz="quarter" idx="2"/>
          </p:nvPr>
        </p:nvSpPr>
        <p:spPr>
          <a:xfrm>
            <a:off x="1708150" y="12495388"/>
            <a:ext cx="679197" cy="711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3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Headline"/>
          <p:cNvSpPr/>
          <p:nvPr>
            <p:ph type="body" sz="quarter" idx="13"/>
          </p:nvPr>
        </p:nvSpPr>
        <p:spPr>
          <a:xfrm>
            <a:off x="0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xfrm>
            <a:off x="22079204" y="12495388"/>
            <a:ext cx="679197" cy="711201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 Blank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 Blank C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xfrm>
            <a:off x="11852402" y="12495388"/>
            <a:ext cx="679197" cy="71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 Blank L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Номер слайда"/>
          <p:cNvSpPr txBox="1"/>
          <p:nvPr>
            <p:ph type="sldNum" sz="quarter" idx="2"/>
          </p:nvPr>
        </p:nvSpPr>
        <p:spPr>
          <a:xfrm>
            <a:off x="1708150" y="12495388"/>
            <a:ext cx="679197" cy="711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adline"/>
          <p:cNvSpPr/>
          <p:nvPr>
            <p:ph type="body" sz="quarter" idx="13"/>
          </p:nvPr>
        </p:nvSpPr>
        <p:spPr>
          <a:xfrm>
            <a:off x="0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20" name="Номер слайда"/>
          <p:cNvSpPr txBox="1"/>
          <p:nvPr>
            <p:ph type="sldNum" sz="quarter" idx="2"/>
          </p:nvPr>
        </p:nvSpPr>
        <p:spPr>
          <a:xfrm>
            <a:off x="11852402" y="12495388"/>
            <a:ext cx="679197" cy="7112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 Blank R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Номер слайда"/>
          <p:cNvSpPr txBox="1"/>
          <p:nvPr>
            <p:ph type="sldNum" sz="quarter" idx="2"/>
          </p:nvPr>
        </p:nvSpPr>
        <p:spPr>
          <a:xfrm>
            <a:off x="21418804" y="12495388"/>
            <a:ext cx="679197" cy="711201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2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eadline"/>
          <p:cNvSpPr/>
          <p:nvPr>
            <p:ph type="body" sz="quarter" idx="13"/>
          </p:nvPr>
        </p:nvSpPr>
        <p:spPr>
          <a:xfrm>
            <a:off x="18041944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 algn="r"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164" name="Номер слайда"/>
          <p:cNvSpPr txBox="1"/>
          <p:nvPr>
            <p:ph type="sldNum" sz="quarter" idx="2"/>
          </p:nvPr>
        </p:nvSpPr>
        <p:spPr>
          <a:xfrm>
            <a:off x="1708150" y="12368388"/>
            <a:ext cx="679197" cy="711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2 C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eadline"/>
          <p:cNvSpPr/>
          <p:nvPr>
            <p:ph type="body" sz="quarter" idx="13"/>
          </p:nvPr>
        </p:nvSpPr>
        <p:spPr>
          <a:xfrm>
            <a:off x="18041998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 algn="r"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172" name="Номер слайда"/>
          <p:cNvSpPr txBox="1"/>
          <p:nvPr>
            <p:ph type="sldNum" sz="quarter" idx="2"/>
          </p:nvPr>
        </p:nvSpPr>
        <p:spPr>
          <a:xfrm>
            <a:off x="11852402" y="12495388"/>
            <a:ext cx="679197" cy="71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2 L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eadline"/>
          <p:cNvSpPr/>
          <p:nvPr>
            <p:ph type="body" sz="quarter" idx="13"/>
          </p:nvPr>
        </p:nvSpPr>
        <p:spPr>
          <a:xfrm>
            <a:off x="18041944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 algn="r"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180" name="Номер слайда"/>
          <p:cNvSpPr txBox="1"/>
          <p:nvPr>
            <p:ph type="sldNum" sz="quarter" idx="2"/>
          </p:nvPr>
        </p:nvSpPr>
        <p:spPr>
          <a:xfrm>
            <a:off x="1708150" y="12495388"/>
            <a:ext cx="679197" cy="711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2 R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Headline"/>
          <p:cNvSpPr/>
          <p:nvPr>
            <p:ph type="body" sz="quarter" idx="13"/>
          </p:nvPr>
        </p:nvSpPr>
        <p:spPr>
          <a:xfrm>
            <a:off x="18030656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 algn="r"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188" name="Номер слайда"/>
          <p:cNvSpPr txBox="1"/>
          <p:nvPr>
            <p:ph type="sldNum" sz="quarter" idx="2"/>
          </p:nvPr>
        </p:nvSpPr>
        <p:spPr>
          <a:xfrm>
            <a:off x="22098000" y="12495388"/>
            <a:ext cx="679196" cy="711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he Lab"/>
          <p:cNvSpPr txBox="1"/>
          <p:nvPr>
            <p:ph type="body" sz="quarter" idx="13"/>
          </p:nvPr>
        </p:nvSpPr>
        <p:spPr>
          <a:xfrm>
            <a:off x="6731000" y="5395722"/>
            <a:ext cx="5160264" cy="177698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/>
            </a:pPr>
            <a:r>
              <a:rPr cap="all"/>
              <a:t>The Lab</a:t>
            </a:r>
          </a:p>
        </p:txBody>
      </p:sp>
      <p:sp>
        <p:nvSpPr>
          <p:cNvPr id="196" name="Creative Typography"/>
          <p:cNvSpPr txBox="1"/>
          <p:nvPr>
            <p:ph type="body" sz="quarter" idx="14"/>
          </p:nvPr>
        </p:nvSpPr>
        <p:spPr>
          <a:xfrm>
            <a:off x="6731000" y="7358550"/>
            <a:ext cx="6621272" cy="734566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lnSpc>
                <a:spcPct val="100000"/>
              </a:lnSpc>
              <a:defRPr baseline="5000" cap="all" spc="319" sz="4000"/>
            </a:lvl1pPr>
          </a:lstStyle>
          <a:p>
            <a:pPr>
              <a:defRPr cap="none" spc="400"/>
            </a:pPr>
            <a:r>
              <a:rPr cap="all" spc="319"/>
              <a:t>Creative Typography</a:t>
            </a:r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 Section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e Lab"/>
          <p:cNvSpPr txBox="1"/>
          <p:nvPr>
            <p:ph type="body" sz="quarter" idx="13"/>
          </p:nvPr>
        </p:nvSpPr>
        <p:spPr>
          <a:xfrm>
            <a:off x="6731000" y="5395722"/>
            <a:ext cx="5160264" cy="1776985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>
                <a:solidFill>
                  <a:srgbClr val="FFFFFF"/>
                </a:solidFill>
              </a:defRPr>
            </a:pPr>
            <a:r>
              <a:rPr cap="all">
                <a:solidFill>
                  <a:srgbClr val="000000"/>
                </a:solidFill>
              </a:rPr>
              <a:t>The Lab</a:t>
            </a:r>
          </a:p>
        </p:txBody>
      </p:sp>
      <p:sp>
        <p:nvSpPr>
          <p:cNvPr id="205" name="Creative Typography"/>
          <p:cNvSpPr txBox="1"/>
          <p:nvPr>
            <p:ph type="body" sz="quarter" idx="14"/>
          </p:nvPr>
        </p:nvSpPr>
        <p:spPr>
          <a:xfrm>
            <a:off x="6731000" y="7358550"/>
            <a:ext cx="6621272" cy="734566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lnSpc>
                <a:spcPct val="100000"/>
              </a:lnSpc>
              <a:defRPr baseline="5000" cap="all" spc="319" sz="4000">
                <a:solidFill>
                  <a:srgbClr val="000000"/>
                </a:solidFill>
              </a:defRPr>
            </a:lvl1pPr>
          </a:lstStyle>
          <a:p>
            <a:pPr>
              <a:defRPr cap="none" spc="400">
                <a:solidFill>
                  <a:srgbClr val="FFFFFF"/>
                </a:solidFill>
              </a:defRPr>
            </a:pPr>
            <a:r>
              <a:rPr cap="all" spc="319">
                <a:solidFill>
                  <a:srgbClr val="000000"/>
                </a:solidFill>
              </a:rPr>
              <a:t>Creative Typography</a:t>
            </a:r>
          </a:p>
        </p:txBody>
      </p:sp>
      <p:sp>
        <p:nvSpPr>
          <p:cNvPr id="2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Headline"/>
          <p:cNvSpPr/>
          <p:nvPr>
            <p:ph type="body" sz="quarter" idx="13"/>
          </p:nvPr>
        </p:nvSpPr>
        <p:spPr>
          <a:xfrm>
            <a:off x="0" y="740833"/>
            <a:ext cx="6349112" cy="2056385"/>
          </a:xfrm>
          <a:prstGeom prst="rect">
            <a:avLst/>
          </a:prstGeom>
          <a:solidFill>
            <a:srgbClr val="D80000"/>
          </a:solidFill>
        </p:spPr>
        <p:txBody>
          <a:bodyPr wrap="none" lIns="190500" tIns="190500" rIns="190500" bIns="190500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214" name="Номер слайда"/>
          <p:cNvSpPr txBox="1"/>
          <p:nvPr>
            <p:ph type="sldNum" sz="quarter" idx="2"/>
          </p:nvPr>
        </p:nvSpPr>
        <p:spPr>
          <a:xfrm>
            <a:off x="1708150" y="12495388"/>
            <a:ext cx="679197" cy="711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Headline"/>
          <p:cNvSpPr/>
          <p:nvPr>
            <p:ph type="body" sz="quarter" idx="13"/>
          </p:nvPr>
        </p:nvSpPr>
        <p:spPr>
          <a:xfrm>
            <a:off x="0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222" name="Номер слайда"/>
          <p:cNvSpPr txBox="1"/>
          <p:nvPr>
            <p:ph type="sldNum" sz="quarter" idx="2"/>
          </p:nvPr>
        </p:nvSpPr>
        <p:spPr>
          <a:xfrm>
            <a:off x="1708150" y="12495388"/>
            <a:ext cx="679197" cy="711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adline"/>
          <p:cNvSpPr/>
          <p:nvPr>
            <p:ph type="body" sz="quarter" idx="13"/>
          </p:nvPr>
        </p:nvSpPr>
        <p:spPr>
          <a:xfrm>
            <a:off x="0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28" name="Номер слайда"/>
          <p:cNvSpPr txBox="1"/>
          <p:nvPr>
            <p:ph type="sldNum" sz="quarter" idx="2"/>
          </p:nvPr>
        </p:nvSpPr>
        <p:spPr>
          <a:xfrm>
            <a:off x="1708150" y="12495388"/>
            <a:ext cx="679197" cy="711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line"/>
          <p:cNvSpPr/>
          <p:nvPr>
            <p:ph type="body" sz="quarter" idx="13"/>
          </p:nvPr>
        </p:nvSpPr>
        <p:spPr>
          <a:xfrm>
            <a:off x="0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xfrm>
            <a:off x="22053804" y="12495388"/>
            <a:ext cx="679197" cy="7112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 Blank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Номер слайда"/>
          <p:cNvSpPr txBox="1"/>
          <p:nvPr>
            <p:ph type="sldNum" sz="quarter" idx="2"/>
          </p:nvPr>
        </p:nvSpPr>
        <p:spPr>
          <a:xfrm>
            <a:off x="11852402" y="12495388"/>
            <a:ext cx="679197" cy="7112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 Blank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"/>
          <p:cNvSpPr txBox="1"/>
          <p:nvPr>
            <p:ph type="sldNum" sz="quarter" idx="2"/>
          </p:nvPr>
        </p:nvSpPr>
        <p:spPr>
          <a:xfrm>
            <a:off x="1708150" y="12495388"/>
            <a:ext cx="679197" cy="711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 Blank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22053804" y="12495388"/>
            <a:ext cx="679197" cy="7112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eadline"/>
          <p:cNvSpPr/>
          <p:nvPr>
            <p:ph type="body" sz="quarter" idx="13"/>
          </p:nvPr>
        </p:nvSpPr>
        <p:spPr>
          <a:xfrm>
            <a:off x="18041944" y="740833"/>
            <a:ext cx="6349112" cy="2056385"/>
          </a:xfrm>
          <a:prstGeom prst="rect">
            <a:avLst/>
          </a:prstGeom>
          <a:solidFill>
            <a:srgbClr val="0095FF"/>
          </a:solidFill>
        </p:spPr>
        <p:txBody>
          <a:bodyPr wrap="none" lIns="190500" tIns="190500" rIns="190500" bIns="190500">
            <a:spAutoFit/>
          </a:bodyPr>
          <a:lstStyle>
            <a:lvl1pPr algn="r">
              <a:lnSpc>
                <a:spcPct val="100000"/>
              </a:lnSpc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Headline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708150" y="12368388"/>
            <a:ext cx="679197" cy="711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2623800" y="11734800"/>
            <a:ext cx="20828001" cy="4648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778000" y="7073900"/>
            <a:ext cx="20828001" cy="158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185650" y="13081000"/>
            <a:ext cx="679196" cy="711200"/>
          </a:xfrm>
          <a:prstGeom prst="rect">
            <a:avLst/>
          </a:prstGeom>
          <a:ln w="3175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aseline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xmlns:p14="http://schemas.microsoft.com/office/powerpoint/2010/main" spd="med" advClick="1"/>
  <p:txStyles>
    <p:titleStyle>
      <a:lvl1pPr marL="0" marR="0" indent="0" algn="l" defTabSz="1375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1818" cap="none" i="0" spc="220" strike="noStrike" sz="11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 Bold Condensed"/>
        </a:defRPr>
      </a:lvl1pPr>
      <a:lvl2pPr marL="0" marR="0" indent="228600" algn="l" defTabSz="1375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1818" cap="none" i="0" spc="220" strike="noStrike" sz="11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 Bold Condensed"/>
        </a:defRPr>
      </a:lvl2pPr>
      <a:lvl3pPr marL="0" marR="0" indent="457200" algn="l" defTabSz="1375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1818" cap="none" i="0" spc="220" strike="noStrike" sz="11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 Bold Condensed"/>
        </a:defRPr>
      </a:lvl3pPr>
      <a:lvl4pPr marL="0" marR="0" indent="685800" algn="l" defTabSz="1375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1818" cap="none" i="0" spc="220" strike="noStrike" sz="11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 Bold Condensed"/>
        </a:defRPr>
      </a:lvl4pPr>
      <a:lvl5pPr marL="0" marR="0" indent="914400" algn="l" defTabSz="1375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1818" cap="none" i="0" spc="220" strike="noStrike" sz="11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 Bold Condensed"/>
        </a:defRPr>
      </a:lvl5pPr>
      <a:lvl6pPr marL="0" marR="0" indent="1143000" algn="l" defTabSz="1375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1818" cap="none" i="0" spc="220" strike="noStrike" sz="11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 Bold Condensed"/>
        </a:defRPr>
      </a:lvl6pPr>
      <a:lvl7pPr marL="0" marR="0" indent="1371600" algn="l" defTabSz="1375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1818" cap="none" i="0" spc="220" strike="noStrike" sz="11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 Bold Condensed"/>
        </a:defRPr>
      </a:lvl7pPr>
      <a:lvl8pPr marL="0" marR="0" indent="1600200" algn="l" defTabSz="1375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1818" cap="none" i="0" spc="220" strike="noStrike" sz="11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 Bold Condensed"/>
        </a:defRPr>
      </a:lvl8pPr>
      <a:lvl9pPr marL="0" marR="0" indent="1828800" algn="l" defTabSz="1375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1818" cap="none" i="0" spc="220" strike="noStrike" sz="11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 Bold Condensed"/>
        </a:defRPr>
      </a:lvl9pPr>
    </p:titleStyle>
    <p:bodyStyle>
      <a:lvl1pPr marL="0" marR="0" indent="0" algn="l" defTabSz="1375833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6666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1375833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6666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1375833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6666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1375833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6666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1375833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6666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1375833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6666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1375833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6666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1375833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6666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1375833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6666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l" defTabSz="13758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13758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13758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13758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13758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13758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13758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13758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13758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олесье"/>
          <p:cNvSpPr txBox="1"/>
          <p:nvPr>
            <p:ph type="body" idx="13"/>
          </p:nvPr>
        </p:nvSpPr>
        <p:spPr>
          <a:xfrm>
            <a:off x="6731000" y="5395722"/>
            <a:ext cx="5665978" cy="1776985"/>
          </a:xfrm>
          <a:prstGeom prst="rect">
            <a:avLst/>
          </a:prstGeom>
        </p:spPr>
        <p:txBody>
          <a:bodyPr/>
          <a:lstStyle/>
          <a:p>
            <a:pPr>
              <a:defRPr cap="none"/>
            </a:pPr>
            <a:r>
              <a:rPr cap="all"/>
              <a:t>Полесье</a:t>
            </a:r>
          </a:p>
        </p:txBody>
      </p:sp>
      <p:sp>
        <p:nvSpPr>
          <p:cNvPr id="232" name="Исторический регион Украины"/>
          <p:cNvSpPr txBox="1"/>
          <p:nvPr>
            <p:ph type="body" idx="14"/>
          </p:nvPr>
        </p:nvSpPr>
        <p:spPr>
          <a:xfrm>
            <a:off x="6731000" y="7358550"/>
            <a:ext cx="9425940" cy="734566"/>
          </a:xfrm>
          <a:prstGeom prst="rect">
            <a:avLst/>
          </a:prstGeom>
        </p:spPr>
        <p:txBody>
          <a:bodyPr/>
          <a:lstStyle>
            <a:lvl1pPr>
              <a:defRPr spc="159"/>
            </a:lvl1pPr>
          </a:lstStyle>
          <a:p>
            <a:pPr>
              <a:defRPr cap="none" spc="400"/>
            </a:pPr>
            <a:r>
              <a:rPr cap="all" spc="159"/>
              <a:t>Исторический регион Украины</a:t>
            </a:r>
          </a:p>
        </p:txBody>
      </p:sp>
      <p:grpSp>
        <p:nvGrpSpPr>
          <p:cNvPr id="235" name="Группа"/>
          <p:cNvGrpSpPr/>
          <p:nvPr/>
        </p:nvGrpSpPr>
        <p:grpSpPr>
          <a:xfrm>
            <a:off x="5295841" y="4631266"/>
            <a:ext cx="672357" cy="2159001"/>
            <a:chOff x="0" y="0"/>
            <a:chExt cx="672356" cy="2159000"/>
          </a:xfrm>
        </p:grpSpPr>
        <p:sp>
          <p:nvSpPr>
            <p:cNvPr id="233" name="Фигура"/>
            <p:cNvSpPr/>
            <p:nvPr/>
          </p:nvSpPr>
          <p:spPr>
            <a:xfrm>
              <a:off x="0" y="0"/>
              <a:ext cx="672357" cy="215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4" y="0"/>
                  </a:moveTo>
                  <a:lnTo>
                    <a:pt x="21600" y="0"/>
                  </a:lnTo>
                  <a:lnTo>
                    <a:pt x="6936" y="21600"/>
                  </a:lnTo>
                  <a:lnTo>
                    <a:pt x="0" y="21600"/>
                  </a:lnTo>
                  <a:lnTo>
                    <a:pt x="14664" y="0"/>
                  </a:lnTo>
                  <a:close/>
                </a:path>
              </a:pathLst>
            </a:custGeom>
            <a:solidFill>
              <a:srgbClr val="0095FF"/>
            </a:solidFill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234" name="Кружок"/>
            <p:cNvSpPr/>
            <p:nvPr/>
          </p:nvSpPr>
          <p:spPr>
            <a:xfrm>
              <a:off x="49319" y="2075692"/>
              <a:ext cx="49977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</p:grpSp>
      <p:grpSp>
        <p:nvGrpSpPr>
          <p:cNvPr id="239" name="Группа"/>
          <p:cNvGrpSpPr/>
          <p:nvPr/>
        </p:nvGrpSpPr>
        <p:grpSpPr>
          <a:xfrm>
            <a:off x="5940245" y="4631266"/>
            <a:ext cx="672358" cy="2159001"/>
            <a:chOff x="0" y="0"/>
            <a:chExt cx="672356" cy="2159000"/>
          </a:xfrm>
        </p:grpSpPr>
        <p:sp>
          <p:nvSpPr>
            <p:cNvPr id="236" name="Фигура"/>
            <p:cNvSpPr/>
            <p:nvPr/>
          </p:nvSpPr>
          <p:spPr>
            <a:xfrm>
              <a:off x="0" y="0"/>
              <a:ext cx="672357" cy="215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4" y="0"/>
                  </a:moveTo>
                  <a:lnTo>
                    <a:pt x="21600" y="0"/>
                  </a:lnTo>
                  <a:lnTo>
                    <a:pt x="6936" y="21600"/>
                  </a:lnTo>
                  <a:lnTo>
                    <a:pt x="0" y="21600"/>
                  </a:lnTo>
                  <a:lnTo>
                    <a:pt x="14664" y="0"/>
                  </a:lnTo>
                  <a:close/>
                </a:path>
              </a:pathLst>
            </a:custGeom>
            <a:solidFill>
              <a:srgbClr val="0095FF"/>
            </a:solidFill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237" name="Кружок"/>
            <p:cNvSpPr/>
            <p:nvPr/>
          </p:nvSpPr>
          <p:spPr>
            <a:xfrm>
              <a:off x="49319" y="2075692"/>
              <a:ext cx="49977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238" name="Кружок"/>
            <p:cNvSpPr/>
            <p:nvPr/>
          </p:nvSpPr>
          <p:spPr>
            <a:xfrm>
              <a:off x="132612" y="2075692"/>
              <a:ext cx="49978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</p:grpSp>
      <p:sp>
        <p:nvSpPr>
          <p:cNvPr id="240" name="Выполнил работу студент"/>
          <p:cNvSpPr txBox="1"/>
          <p:nvPr/>
        </p:nvSpPr>
        <p:spPr>
          <a:xfrm>
            <a:off x="17434098" y="8653191"/>
            <a:ext cx="6721441" cy="7421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 defTabSz="821531">
              <a:defRPr baseline="5555" spc="360" sz="36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Выполнил работу студент</a:t>
            </a:r>
          </a:p>
        </p:txBody>
      </p:sp>
      <p:sp>
        <p:nvSpPr>
          <p:cNvPr id="241" name="1 курса, группы IK-72"/>
          <p:cNvSpPr txBox="1"/>
          <p:nvPr/>
        </p:nvSpPr>
        <p:spPr>
          <a:xfrm>
            <a:off x="18536218" y="9283410"/>
            <a:ext cx="5658675" cy="742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 defTabSz="821531">
              <a:defRPr baseline="5555" spc="360" sz="36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1 курса, группы IK-72</a:t>
            </a:r>
          </a:p>
        </p:txBody>
      </p:sp>
      <p:sp>
        <p:nvSpPr>
          <p:cNvPr id="242" name="Мащенко Б. В."/>
          <p:cNvSpPr txBox="1"/>
          <p:nvPr/>
        </p:nvSpPr>
        <p:spPr>
          <a:xfrm>
            <a:off x="20441857" y="9827719"/>
            <a:ext cx="3784467" cy="7421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 defTabSz="821531">
              <a:defRPr baseline="5555" spc="360" sz="36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Мащенко Б. В.</a:t>
            </a:r>
          </a:p>
        </p:txBody>
      </p:sp>
      <p:sp>
        <p:nvSpPr>
          <p:cNvPr id="243" name="Работу проверила…"/>
          <p:cNvSpPr txBox="1"/>
          <p:nvPr/>
        </p:nvSpPr>
        <p:spPr>
          <a:xfrm>
            <a:off x="15008800" y="10335497"/>
            <a:ext cx="9532641" cy="2647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lvl="1" defTabSz="821531">
              <a:defRPr baseline="5555" spc="360" sz="3600"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          Работу проверила </a:t>
            </a:r>
          </a:p>
          <a:p>
            <a:pPr defTabSz="821531">
              <a:defRPr baseline="5555" spc="360" sz="3600"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Доцент кафедры истории </a:t>
            </a:r>
          </a:p>
          <a:p>
            <a:pPr defTabSz="821531">
              <a:defRPr baseline="5555" spc="360" sz="3600">
                <a:latin typeface="Palatino"/>
                <a:ea typeface="Palatino"/>
                <a:cs typeface="Palatino"/>
                <a:sym typeface="Palatino"/>
              </a:defRPr>
            </a:pPr>
            <a:r>
              <a:t>                                       Лабур О. В.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4"/>
      <p:bldP build="whole" bldLvl="1" animBg="1" rev="0" advAuto="0" spid="241" grpId="2"/>
      <p:bldP build="whole" bldLvl="1" animBg="1" rev="0" advAuto="0" spid="242" grpId="3"/>
      <p:bldP build="whole" bldLvl="1" animBg="1" rev="0" advAuto="0" spid="24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5" name="2017-10-17 20.27.45.jpg" descr="2017-10-17 20.27.45.jpg"/>
          <p:cNvPicPr>
            <a:picLocks noChangeAspect="1"/>
          </p:cNvPicPr>
          <p:nvPr/>
        </p:nvPicPr>
        <p:blipFill>
          <a:blip r:embed="rId2">
            <a:extLst/>
          </a:blip>
          <a:srcRect l="0" t="14313" r="0" b="43333"/>
          <a:stretch>
            <a:fillRect/>
          </a:stretch>
        </p:blipFill>
        <p:spPr>
          <a:xfrm>
            <a:off x="0" y="0"/>
            <a:ext cx="24384001" cy="6858001"/>
          </a:xfrm>
          <a:prstGeom prst="rect">
            <a:avLst/>
          </a:prstGeom>
          <a:ln w="3175">
            <a:miter lim="400000"/>
          </a:ln>
        </p:spPr>
      </p:pic>
      <p:sp>
        <p:nvSpPr>
          <p:cNvPr id="306" name="Линия"/>
          <p:cNvSpPr/>
          <p:nvPr/>
        </p:nvSpPr>
        <p:spPr>
          <a:xfrm flipV="1">
            <a:off x="-3969" y="6791027"/>
            <a:ext cx="24391938" cy="133946"/>
          </a:xfrm>
          <a:prstGeom prst="line">
            <a:avLst/>
          </a:prstGeom>
          <a:ln w="127000">
            <a:solidFill>
              <a:srgbClr val="0095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6250" spc="320" sz="3200"/>
            </a:pPr>
          </a:p>
        </p:txBody>
      </p:sp>
      <p:sp>
        <p:nvSpPr>
          <p:cNvPr id="307" name="Замок радомысль"/>
          <p:cNvSpPr/>
          <p:nvPr/>
        </p:nvSpPr>
        <p:spPr>
          <a:xfrm>
            <a:off x="5981890" y="5746919"/>
            <a:ext cx="13099416" cy="2056385"/>
          </a:xfrm>
          <a:prstGeom prst="rect">
            <a:avLst/>
          </a:prstGeom>
          <a:solidFill>
            <a:srgbClr val="0095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0" tIns="190500" rIns="190500" bIns="190500">
            <a:spAutoFit/>
          </a:bodyPr>
          <a:lstStyle>
            <a:lvl1pPr algn="ctr"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Замок радомысль</a:t>
            </a:r>
          </a:p>
        </p:txBody>
      </p:sp>
      <p:sp>
        <p:nvSpPr>
          <p:cNvPr id="308" name="Основной достопримечательностью историко-культурного комплекса «Замок Радомысль»  является Музей украинской домашней иконы. Его экспозиция и фонды насчитывают более 5000 образов и скульптур (православных, униатских и католических), созданных в XVI-XX вв. . Среди них - многометровые домашние иконостасы и крошечные путевые иконы, казацкие «ковчеги» , иконы писаны на холсте, вылитые из металла и вырезанные из дерева."/>
          <p:cNvSpPr txBox="1"/>
          <p:nvPr/>
        </p:nvSpPr>
        <p:spPr>
          <a:xfrm>
            <a:off x="1693716" y="9131650"/>
            <a:ext cx="20997334" cy="23860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166" tIns="21166" rIns="21166" bIns="21166" anchor="b">
            <a:spAutoFit/>
          </a:bodyPr>
          <a:lstStyle>
            <a:lvl1pPr>
              <a:lnSpc>
                <a:spcPct val="130000"/>
              </a:lnSpc>
              <a:defRPr baseline="6666" spc="0" sz="3000"/>
            </a:lvl1pPr>
          </a:lstStyle>
          <a:p>
            <a:pPr/>
            <a:r>
              <a:t>Основной достопримечательностью историко-культурного комплекса «Замок Радомысль»  является Музей украинской домашней иконы. Его экспозиция и фонды насчитывают более 5000 образов и скульптур (православных, униатских и католических), созданных в XVI-XX вв. . Среди них - многометровые домашние иконостасы и крошечные путевые иконы, казацкие «ковчеги» , иконы писаны на холсте, вылитые из металла и вырезанные из дерева.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през1.jpg" descr="през1.jpg"/>
          <p:cNvPicPr>
            <a:picLocks noChangeAspect="1"/>
          </p:cNvPicPr>
          <p:nvPr/>
        </p:nvPicPr>
        <p:blipFill>
          <a:blip r:embed="rId2">
            <a:alphaModFix amt="34790"/>
            <a:extLst/>
          </a:blip>
          <a:srcRect l="0" t="5541" r="0" b="5541"/>
          <a:stretch>
            <a:fillRect/>
          </a:stretch>
        </p:blipFill>
        <p:spPr>
          <a:xfrm>
            <a:off x="-8467" y="0"/>
            <a:ext cx="24384003" cy="13724467"/>
          </a:xfrm>
          <a:prstGeom prst="rect">
            <a:avLst/>
          </a:prstGeom>
          <a:ln w="3175">
            <a:miter lim="400000"/>
          </a:ln>
        </p:spPr>
      </p:pic>
      <p:pic>
        <p:nvPicPr>
          <p:cNvPr id="311" name="2017-10-17 20.44.11.jpg" descr="2017-10-17 20.44.11.jpg"/>
          <p:cNvPicPr>
            <a:picLocks noChangeAspect="1"/>
          </p:cNvPicPr>
          <p:nvPr/>
        </p:nvPicPr>
        <p:blipFill>
          <a:blip r:embed="rId3">
            <a:extLst/>
          </a:blip>
          <a:srcRect l="2084" t="11245" r="52684" b="30920"/>
          <a:stretch>
            <a:fillRect/>
          </a:stretch>
        </p:blipFill>
        <p:spPr>
          <a:xfrm>
            <a:off x="9361421" y="-127000"/>
            <a:ext cx="7151292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29" y="0"/>
                </a:moveTo>
                <a:lnTo>
                  <a:pt x="0" y="21600"/>
                </a:lnTo>
                <a:lnTo>
                  <a:pt x="17271" y="21600"/>
                </a:lnTo>
                <a:cubicBezTo>
                  <a:pt x="17271" y="21600"/>
                  <a:pt x="21600" y="0"/>
                  <a:pt x="21600" y="0"/>
                </a:cubicBezTo>
                <a:lnTo>
                  <a:pt x="4329" y="0"/>
                </a:lnTo>
                <a:close/>
              </a:path>
            </a:pathLst>
          </a:custGeom>
          <a:ln w="3175">
            <a:miter lim="400000"/>
          </a:ln>
        </p:spPr>
      </p:pic>
      <p:pic>
        <p:nvPicPr>
          <p:cNvPr id="312" name="2017-10-17 20.44.11.jpg" descr="2017-10-17 20.44.11.jpg"/>
          <p:cNvPicPr>
            <a:picLocks noChangeAspect="1"/>
          </p:cNvPicPr>
          <p:nvPr/>
        </p:nvPicPr>
        <p:blipFill>
          <a:blip r:embed="rId3">
            <a:extLst/>
          </a:blip>
          <a:srcRect l="50476" t="11821" r="4422" b="30509"/>
          <a:stretch>
            <a:fillRect/>
          </a:stretch>
        </p:blipFill>
        <p:spPr>
          <a:xfrm>
            <a:off x="7871288" y="6985000"/>
            <a:ext cx="715129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29" y="0"/>
                </a:moveTo>
                <a:lnTo>
                  <a:pt x="0" y="21600"/>
                </a:lnTo>
                <a:cubicBezTo>
                  <a:pt x="0" y="21600"/>
                  <a:pt x="17271" y="21600"/>
                  <a:pt x="17271" y="21600"/>
                </a:cubicBezTo>
                <a:lnTo>
                  <a:pt x="21600" y="0"/>
                </a:lnTo>
                <a:lnTo>
                  <a:pt x="4329" y="0"/>
                </a:lnTo>
                <a:close/>
              </a:path>
            </a:pathLst>
          </a:custGeom>
          <a:ln w="3175">
            <a:miter lim="400000"/>
          </a:ln>
        </p:spPr>
      </p:pic>
      <p:sp>
        <p:nvSpPr>
          <p:cNvPr id="3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восточно-"/>
          <p:cNvSpPr/>
          <p:nvPr/>
        </p:nvSpPr>
        <p:spPr>
          <a:xfrm>
            <a:off x="16186150" y="6947678"/>
            <a:ext cx="3718814" cy="1175310"/>
          </a:xfrm>
          <a:prstGeom prst="rect">
            <a:avLst/>
          </a:prstGeom>
          <a:solidFill>
            <a:srgbClr val="0095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0" tIns="190500" rIns="190500" bIns="190500" anchor="ctr">
            <a:spAutoFit/>
          </a:bodyPr>
          <a:lstStyle>
            <a:lvl1pPr>
              <a:defRPr baseline="3846" cap="all" spc="208" sz="52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104"/>
            </a:pPr>
            <a:r>
              <a:rPr cap="all" spc="208"/>
              <a:t>восточно-</a:t>
            </a:r>
          </a:p>
        </p:txBody>
      </p:sp>
      <p:sp>
        <p:nvSpPr>
          <p:cNvPr id="315" name="западнополесский"/>
          <p:cNvSpPr/>
          <p:nvPr/>
        </p:nvSpPr>
        <p:spPr>
          <a:xfrm>
            <a:off x="16186150" y="9741678"/>
            <a:ext cx="6641745" cy="1175310"/>
          </a:xfrm>
          <a:prstGeom prst="rect">
            <a:avLst/>
          </a:prstGeom>
          <a:solidFill>
            <a:srgbClr val="0095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0" tIns="190500" rIns="190500" bIns="190500" anchor="ctr">
            <a:spAutoFit/>
          </a:bodyPr>
          <a:lstStyle>
            <a:lvl1pPr>
              <a:defRPr baseline="3846" cap="all" spc="208" sz="52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104"/>
            </a:pPr>
            <a:r>
              <a:rPr cap="all" spc="208"/>
              <a:t>западнополесский</a:t>
            </a:r>
          </a:p>
        </p:txBody>
      </p:sp>
      <p:sp>
        <p:nvSpPr>
          <p:cNvPr id="316" name="средне-"/>
          <p:cNvSpPr/>
          <p:nvPr/>
        </p:nvSpPr>
        <p:spPr>
          <a:xfrm>
            <a:off x="16186150" y="8344678"/>
            <a:ext cx="2931618" cy="1175310"/>
          </a:xfrm>
          <a:prstGeom prst="rect">
            <a:avLst/>
          </a:prstGeom>
          <a:solidFill>
            <a:srgbClr val="0095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0" tIns="190500" rIns="190500" bIns="190500" anchor="ctr">
            <a:spAutoFit/>
          </a:bodyPr>
          <a:lstStyle>
            <a:lvl1pPr>
              <a:defRPr baseline="3846" cap="all" spc="208" sz="52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104"/>
            </a:pPr>
            <a:r>
              <a:rPr cap="all" spc="208"/>
              <a:t>средне-</a:t>
            </a:r>
          </a:p>
        </p:txBody>
      </p:sp>
      <p:sp>
        <p:nvSpPr>
          <p:cNvPr id="317" name="Территория Украинского и Белорусского Полесья относится к ареалу бытования так называемых «полесских говоров». Полесские говоры, распространённые на территории Украины, называют северным наречием украинского языка, на территории Белоруссии — полесскими говорами в составе белорусского языка, либо переходными говорами от белорусского к украинскому языку."/>
          <p:cNvSpPr txBox="1"/>
          <p:nvPr/>
        </p:nvSpPr>
        <p:spPr>
          <a:xfrm>
            <a:off x="83778" y="718275"/>
            <a:ext cx="9482667" cy="69031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166" tIns="21166" rIns="21166" bIns="21166">
            <a:spAutoFit/>
          </a:bodyPr>
          <a:lstStyle/>
          <a:p>
            <a:pPr>
              <a:lnSpc>
                <a:spcPct val="130000"/>
              </a:lnSpc>
              <a:defRPr b="1" baseline="6666" spc="0"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Территория Украинского и Белорусского Полесья относится к ареалу бытования так называемых «полесских говоров». Полесские говоры, распространённые на территории Украины, называют северным наречием украинского языка, на территории Белоруссии — полесскими говорами в составе белорусского языка, либо переходными говорами от белорусского к украинскому языку.</a:t>
            </a:r>
          </a:p>
          <a:p>
            <a:pPr>
              <a:lnSpc>
                <a:spcPct val="130000"/>
              </a:lnSpc>
              <a:defRPr baseline="6666" spc="0" sz="3000"/>
            </a:pPr>
          </a:p>
        </p:txBody>
      </p:sp>
      <p:sp>
        <p:nvSpPr>
          <p:cNvPr id="318" name="Три вида диалектов:"/>
          <p:cNvSpPr/>
          <p:nvPr/>
        </p:nvSpPr>
        <p:spPr>
          <a:xfrm>
            <a:off x="16186150" y="4788678"/>
            <a:ext cx="7173367" cy="1175310"/>
          </a:xfrm>
          <a:prstGeom prst="rect">
            <a:avLst/>
          </a:prstGeom>
          <a:solidFill>
            <a:srgbClr val="0095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0" tIns="190500" rIns="190500" bIns="190500" anchor="ctr">
            <a:spAutoFit/>
          </a:bodyPr>
          <a:lstStyle>
            <a:lvl1pPr>
              <a:defRPr baseline="3846" cap="all" spc="208" sz="52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104"/>
            </a:pPr>
            <a:r>
              <a:rPr cap="all" spc="208"/>
              <a:t>Три вида диалектов: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В конце 1980-х годов группа энтузиастов во главе с лингвистом Николаем Шеляговичем занялась кодификацией языка на основе южно-яновских говоров. Однако, в итоге дело закончилось практически ничем в первую очередь из-за узкой локализации выбранных за основу говоров, и множества слов, не характерных для других говоров Полесья. В научной литературе эта языковая норма известна как западно-полесский (микро)язык."/>
          <p:cNvSpPr txBox="1"/>
          <p:nvPr/>
        </p:nvSpPr>
        <p:spPr>
          <a:xfrm>
            <a:off x="10428110" y="6225851"/>
            <a:ext cx="11181213" cy="4941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30000"/>
              </a:lnSpc>
              <a:defRPr baseline="6666" spc="0" sz="3000"/>
            </a:lvl1pPr>
          </a:lstStyle>
          <a:p>
            <a:pPr/>
            <a:r>
              <a:t>В конце 1980-х годов группа энтузиастов во главе с лингвистом Николаем Шеляговичем занялась кодификацией языка на основе южно-яновских говоров. Однако, в итоге дело закончилось практически ничем в первую очередь из-за узкой локализации выбранных за основу говоров, и множества слов, не характерных для других говоров Полесья. В научной литературе эта языковая норма известна как западно-полесский (микро)язык.</a:t>
            </a:r>
          </a:p>
        </p:txBody>
      </p:sp>
      <p:grpSp>
        <p:nvGrpSpPr>
          <p:cNvPr id="324" name="Группа"/>
          <p:cNvGrpSpPr/>
          <p:nvPr/>
        </p:nvGrpSpPr>
        <p:grpSpPr>
          <a:xfrm>
            <a:off x="9103018" y="3291747"/>
            <a:ext cx="672357" cy="2159001"/>
            <a:chOff x="0" y="0"/>
            <a:chExt cx="672356" cy="2159000"/>
          </a:xfrm>
        </p:grpSpPr>
        <p:sp>
          <p:nvSpPr>
            <p:cNvPr id="322" name="Фигура"/>
            <p:cNvSpPr/>
            <p:nvPr/>
          </p:nvSpPr>
          <p:spPr>
            <a:xfrm>
              <a:off x="0" y="0"/>
              <a:ext cx="672357" cy="215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4" y="0"/>
                  </a:moveTo>
                  <a:lnTo>
                    <a:pt x="21600" y="0"/>
                  </a:lnTo>
                  <a:lnTo>
                    <a:pt x="6936" y="21600"/>
                  </a:lnTo>
                  <a:lnTo>
                    <a:pt x="0" y="21600"/>
                  </a:lnTo>
                  <a:lnTo>
                    <a:pt x="14664" y="0"/>
                  </a:lnTo>
                  <a:close/>
                </a:path>
              </a:pathLst>
            </a:custGeom>
            <a:solidFill>
              <a:srgbClr val="0095FF"/>
            </a:solidFill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323" name="Кружок"/>
            <p:cNvSpPr/>
            <p:nvPr/>
          </p:nvSpPr>
          <p:spPr>
            <a:xfrm>
              <a:off x="49319" y="2075692"/>
              <a:ext cx="49977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baseline="6666" spc="0" sz="3000"/>
              </a:pPr>
            </a:p>
          </p:txBody>
        </p:sp>
      </p:grpSp>
      <p:grpSp>
        <p:nvGrpSpPr>
          <p:cNvPr id="328" name="Группа"/>
          <p:cNvGrpSpPr/>
          <p:nvPr/>
        </p:nvGrpSpPr>
        <p:grpSpPr>
          <a:xfrm>
            <a:off x="22097468" y="7032603"/>
            <a:ext cx="672357" cy="2159001"/>
            <a:chOff x="0" y="0"/>
            <a:chExt cx="672356" cy="2159000"/>
          </a:xfrm>
        </p:grpSpPr>
        <p:sp>
          <p:nvSpPr>
            <p:cNvPr id="325" name="Фигура"/>
            <p:cNvSpPr/>
            <p:nvPr/>
          </p:nvSpPr>
          <p:spPr>
            <a:xfrm>
              <a:off x="0" y="0"/>
              <a:ext cx="672357" cy="215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4" y="0"/>
                  </a:moveTo>
                  <a:lnTo>
                    <a:pt x="21600" y="0"/>
                  </a:lnTo>
                  <a:lnTo>
                    <a:pt x="6936" y="21600"/>
                  </a:lnTo>
                  <a:lnTo>
                    <a:pt x="0" y="21600"/>
                  </a:lnTo>
                  <a:lnTo>
                    <a:pt x="14664" y="0"/>
                  </a:lnTo>
                  <a:close/>
                </a:path>
              </a:pathLst>
            </a:custGeom>
            <a:solidFill>
              <a:srgbClr val="0095FF"/>
            </a:solidFill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326" name="Кружок"/>
            <p:cNvSpPr/>
            <p:nvPr/>
          </p:nvSpPr>
          <p:spPr>
            <a:xfrm>
              <a:off x="49319" y="2075692"/>
              <a:ext cx="49977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baseline="6666" spc="0" sz="3000"/>
              </a:pPr>
            </a:p>
          </p:txBody>
        </p:sp>
        <p:sp>
          <p:nvSpPr>
            <p:cNvPr id="327" name="Кружок"/>
            <p:cNvSpPr/>
            <p:nvPr/>
          </p:nvSpPr>
          <p:spPr>
            <a:xfrm>
              <a:off x="132612" y="2075692"/>
              <a:ext cx="49978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baseline="6666" spc="0" sz="3000"/>
              </a:pPr>
            </a:p>
          </p:txBody>
        </p:sp>
      </p:grpSp>
      <p:sp>
        <p:nvSpPr>
          <p:cNvPr id="329" name="Микро-язык"/>
          <p:cNvSpPr txBox="1"/>
          <p:nvPr/>
        </p:nvSpPr>
        <p:spPr>
          <a:xfrm>
            <a:off x="10310259" y="3980003"/>
            <a:ext cx="8568945" cy="17769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rPr cap="all">
                <a:solidFill>
                  <a:srgbClr val="FFFFFF"/>
                </a:solidFill>
              </a:rPr>
              <a:t>Микро-язык</a:t>
            </a:r>
          </a:p>
        </p:txBody>
      </p:sp>
      <p:pic>
        <p:nvPicPr>
          <p:cNvPr id="330" name="през1.jpg" descr="през1.jpg"/>
          <p:cNvPicPr>
            <a:picLocks noChangeAspect="1"/>
          </p:cNvPicPr>
          <p:nvPr/>
        </p:nvPicPr>
        <p:blipFill>
          <a:blip r:embed="rId2">
            <a:alphaModFix amt="50516"/>
            <a:extLst/>
          </a:blip>
          <a:srcRect l="30228" t="0" r="30229" b="0"/>
          <a:stretch>
            <a:fillRect/>
          </a:stretch>
        </p:blipFill>
        <p:spPr>
          <a:xfrm>
            <a:off x="0" y="0"/>
            <a:ext cx="8568135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429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3175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Также Полесьем часто называют равнинные территории, свойственные районам распространения древних аллювиальных и флювиогляциальных отложений (главным образом песков) в окраинной полосе материкового оледенения Европы (например, Полесская низменность, Мещёрская низменность, равнины восточных районов Польши)."/>
          <p:cNvSpPr txBox="1"/>
          <p:nvPr/>
        </p:nvSpPr>
        <p:spPr>
          <a:xfrm>
            <a:off x="2825495" y="6581726"/>
            <a:ext cx="11181212" cy="43175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30000"/>
              </a:lnSpc>
              <a:defRPr baseline="6666" spc="0" sz="3000"/>
            </a:lvl1pPr>
          </a:lstStyle>
          <a:p>
            <a:pPr/>
            <a:r>
              <a:t>Также Полесьем часто называют равнинные территории, свойственные районам распространения древних аллювиальных и флювиогляциальных отложений (главным образом песков) в окраинной полосе материкового оледенения Европы (например, Полесская низменность, Мещёрская низменность, равнины восточных районов Польши).</a:t>
            </a:r>
          </a:p>
        </p:txBody>
      </p:sp>
      <p:sp>
        <p:nvSpPr>
          <p:cNvPr id="334" name="Значения"/>
          <p:cNvSpPr txBox="1"/>
          <p:nvPr/>
        </p:nvSpPr>
        <p:spPr>
          <a:xfrm>
            <a:off x="2825495" y="4412077"/>
            <a:ext cx="6537707" cy="17769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Значения</a:t>
            </a:r>
          </a:p>
        </p:txBody>
      </p:sp>
      <p:grpSp>
        <p:nvGrpSpPr>
          <p:cNvPr id="338" name="Группа"/>
          <p:cNvGrpSpPr/>
          <p:nvPr/>
        </p:nvGrpSpPr>
        <p:grpSpPr>
          <a:xfrm>
            <a:off x="1602002" y="3647622"/>
            <a:ext cx="672358" cy="2159001"/>
            <a:chOff x="0" y="0"/>
            <a:chExt cx="672356" cy="2159000"/>
          </a:xfrm>
        </p:grpSpPr>
        <p:sp>
          <p:nvSpPr>
            <p:cNvPr id="335" name="Фигура"/>
            <p:cNvSpPr/>
            <p:nvPr/>
          </p:nvSpPr>
          <p:spPr>
            <a:xfrm>
              <a:off x="0" y="0"/>
              <a:ext cx="672357" cy="215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4" y="0"/>
                  </a:moveTo>
                  <a:lnTo>
                    <a:pt x="21600" y="0"/>
                  </a:lnTo>
                  <a:lnTo>
                    <a:pt x="6936" y="21600"/>
                  </a:lnTo>
                  <a:lnTo>
                    <a:pt x="0" y="21600"/>
                  </a:lnTo>
                  <a:lnTo>
                    <a:pt x="14664" y="0"/>
                  </a:lnTo>
                  <a:close/>
                </a:path>
              </a:pathLst>
            </a:custGeom>
            <a:solidFill>
              <a:srgbClr val="0095FF"/>
            </a:solidFill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336" name="Кружок"/>
            <p:cNvSpPr/>
            <p:nvPr/>
          </p:nvSpPr>
          <p:spPr>
            <a:xfrm>
              <a:off x="49319" y="2075692"/>
              <a:ext cx="49977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baseline="6666" spc="0" sz="3000"/>
              </a:pPr>
            </a:p>
          </p:txBody>
        </p:sp>
        <p:sp>
          <p:nvSpPr>
            <p:cNvPr id="337" name="Кружок"/>
            <p:cNvSpPr/>
            <p:nvPr/>
          </p:nvSpPr>
          <p:spPr>
            <a:xfrm>
              <a:off x="132612" y="2075692"/>
              <a:ext cx="49978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baseline="6666" spc="0" sz="3000"/>
              </a:pPr>
            </a:p>
          </p:txBody>
        </p:sp>
      </p:grpSp>
      <p:grpSp>
        <p:nvGrpSpPr>
          <p:cNvPr id="341" name="Группа"/>
          <p:cNvGrpSpPr/>
          <p:nvPr/>
        </p:nvGrpSpPr>
        <p:grpSpPr>
          <a:xfrm>
            <a:off x="14494851" y="6750297"/>
            <a:ext cx="672357" cy="2159001"/>
            <a:chOff x="0" y="0"/>
            <a:chExt cx="672356" cy="2159000"/>
          </a:xfrm>
        </p:grpSpPr>
        <p:sp>
          <p:nvSpPr>
            <p:cNvPr id="339" name="Фигура"/>
            <p:cNvSpPr/>
            <p:nvPr/>
          </p:nvSpPr>
          <p:spPr>
            <a:xfrm>
              <a:off x="0" y="0"/>
              <a:ext cx="672357" cy="215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4" y="0"/>
                  </a:moveTo>
                  <a:lnTo>
                    <a:pt x="21600" y="0"/>
                  </a:lnTo>
                  <a:lnTo>
                    <a:pt x="6936" y="21600"/>
                  </a:lnTo>
                  <a:lnTo>
                    <a:pt x="0" y="21600"/>
                  </a:lnTo>
                  <a:lnTo>
                    <a:pt x="14664" y="0"/>
                  </a:lnTo>
                  <a:close/>
                </a:path>
              </a:pathLst>
            </a:custGeom>
            <a:solidFill>
              <a:srgbClr val="0095FF"/>
            </a:solidFill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340" name="Кружок"/>
            <p:cNvSpPr/>
            <p:nvPr/>
          </p:nvSpPr>
          <p:spPr>
            <a:xfrm>
              <a:off x="49319" y="2075692"/>
              <a:ext cx="49977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baseline="6666" spc="0" sz="3000"/>
              </a:pPr>
            </a:p>
          </p:txBody>
        </p:sp>
      </p:grpSp>
      <p:pic>
        <p:nvPicPr>
          <p:cNvPr id="342" name="през1.jpg" descr="през1.jp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rcRect l="30228" t="0" r="30229" b="0"/>
          <a:stretch>
            <a:fillRect/>
          </a:stretch>
        </p:blipFill>
        <p:spPr>
          <a:xfrm>
            <a:off x="15826160" y="0"/>
            <a:ext cx="8568136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4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7204" y="0"/>
                </a:lnTo>
                <a:close/>
              </a:path>
            </a:pathLst>
          </a:custGeom>
          <a:ln w="3175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Группа"/>
          <p:cNvGrpSpPr/>
          <p:nvPr/>
        </p:nvGrpSpPr>
        <p:grpSpPr>
          <a:xfrm>
            <a:off x="5295841" y="4631266"/>
            <a:ext cx="672357" cy="2159001"/>
            <a:chOff x="0" y="0"/>
            <a:chExt cx="672356" cy="2159000"/>
          </a:xfrm>
        </p:grpSpPr>
        <p:sp>
          <p:nvSpPr>
            <p:cNvPr id="344" name="Фигура"/>
            <p:cNvSpPr/>
            <p:nvPr/>
          </p:nvSpPr>
          <p:spPr>
            <a:xfrm>
              <a:off x="0" y="0"/>
              <a:ext cx="672357" cy="215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4" y="0"/>
                  </a:moveTo>
                  <a:lnTo>
                    <a:pt x="21600" y="0"/>
                  </a:lnTo>
                  <a:lnTo>
                    <a:pt x="6936" y="21600"/>
                  </a:lnTo>
                  <a:lnTo>
                    <a:pt x="0" y="21600"/>
                  </a:lnTo>
                  <a:lnTo>
                    <a:pt x="14664" y="0"/>
                  </a:lnTo>
                  <a:close/>
                </a:path>
              </a:pathLst>
            </a:custGeom>
            <a:solidFill>
              <a:srgbClr val="0095FF"/>
            </a:solidFill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345" name="Кружок"/>
            <p:cNvSpPr/>
            <p:nvPr/>
          </p:nvSpPr>
          <p:spPr>
            <a:xfrm>
              <a:off x="49319" y="2075692"/>
              <a:ext cx="49977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</p:grpSp>
      <p:grpSp>
        <p:nvGrpSpPr>
          <p:cNvPr id="350" name="Группа"/>
          <p:cNvGrpSpPr/>
          <p:nvPr/>
        </p:nvGrpSpPr>
        <p:grpSpPr>
          <a:xfrm>
            <a:off x="5940245" y="4631266"/>
            <a:ext cx="672358" cy="2159001"/>
            <a:chOff x="0" y="0"/>
            <a:chExt cx="672356" cy="2159000"/>
          </a:xfrm>
        </p:grpSpPr>
        <p:sp>
          <p:nvSpPr>
            <p:cNvPr id="347" name="Фигура"/>
            <p:cNvSpPr/>
            <p:nvPr/>
          </p:nvSpPr>
          <p:spPr>
            <a:xfrm>
              <a:off x="0" y="0"/>
              <a:ext cx="672357" cy="215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4" y="0"/>
                  </a:moveTo>
                  <a:lnTo>
                    <a:pt x="21600" y="0"/>
                  </a:lnTo>
                  <a:lnTo>
                    <a:pt x="6936" y="21600"/>
                  </a:lnTo>
                  <a:lnTo>
                    <a:pt x="0" y="21600"/>
                  </a:lnTo>
                  <a:lnTo>
                    <a:pt x="14664" y="0"/>
                  </a:lnTo>
                  <a:close/>
                </a:path>
              </a:pathLst>
            </a:custGeom>
            <a:solidFill>
              <a:srgbClr val="0095FF"/>
            </a:solidFill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348" name="Кружок"/>
            <p:cNvSpPr/>
            <p:nvPr/>
          </p:nvSpPr>
          <p:spPr>
            <a:xfrm>
              <a:off x="49319" y="2075692"/>
              <a:ext cx="49977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349" name="Кружок"/>
            <p:cNvSpPr/>
            <p:nvPr/>
          </p:nvSpPr>
          <p:spPr>
            <a:xfrm>
              <a:off x="132612" y="2075692"/>
              <a:ext cx="49978" cy="49978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</p:grpSp>
      <p:grpSp>
        <p:nvGrpSpPr>
          <p:cNvPr id="354" name="Группа"/>
          <p:cNvGrpSpPr/>
          <p:nvPr/>
        </p:nvGrpSpPr>
        <p:grpSpPr>
          <a:xfrm>
            <a:off x="8004348" y="3305567"/>
            <a:ext cx="12893807" cy="4810400"/>
            <a:chOff x="0" y="0"/>
            <a:chExt cx="12893805" cy="4810399"/>
          </a:xfrm>
        </p:grpSpPr>
        <p:sp>
          <p:nvSpPr>
            <p:cNvPr id="351" name="Выполнил работу студент"/>
            <p:cNvSpPr txBox="1"/>
            <p:nvPr/>
          </p:nvSpPr>
          <p:spPr>
            <a:xfrm>
              <a:off x="0" y="0"/>
              <a:ext cx="12796438" cy="18940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ctr">
              <a:noAutofit/>
            </a:bodyPr>
            <a:lstStyle>
              <a:lvl1pPr defTabSz="821531">
                <a:defRPr baseline="5555" spc="360" sz="36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/>
              <a:r>
                <a:t>Выполнил работу студент</a:t>
              </a:r>
            </a:p>
          </p:txBody>
        </p:sp>
        <p:sp>
          <p:nvSpPr>
            <p:cNvPr id="352" name="1 курса, группы IK-72"/>
            <p:cNvSpPr txBox="1"/>
            <p:nvPr/>
          </p:nvSpPr>
          <p:spPr>
            <a:xfrm>
              <a:off x="2574545" y="1527309"/>
              <a:ext cx="10262260" cy="18940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ctr">
              <a:noAutofit/>
            </a:bodyPr>
            <a:lstStyle>
              <a:lvl1pPr defTabSz="821531">
                <a:defRPr baseline="5555" spc="360" sz="36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/>
              <a:r>
                <a:t>1 курса, группы IK-72</a:t>
              </a:r>
            </a:p>
          </p:txBody>
        </p:sp>
        <p:sp>
          <p:nvSpPr>
            <p:cNvPr id="353" name="Мащенко Б. В."/>
            <p:cNvSpPr txBox="1"/>
            <p:nvPr/>
          </p:nvSpPr>
          <p:spPr>
            <a:xfrm>
              <a:off x="6030506" y="2916398"/>
              <a:ext cx="6863300" cy="18940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3578" tIns="53578" rIns="53578" bIns="53578" numCol="1" anchor="ctr">
              <a:noAutofit/>
            </a:bodyPr>
            <a:lstStyle>
              <a:lvl1pPr defTabSz="821531">
                <a:defRPr baseline="5555" spc="360" sz="36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/>
              <a:r>
                <a:t>Мащенко Б. В.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Номер слайда"/>
          <p:cNvSpPr txBox="1"/>
          <p:nvPr>
            <p:ph type="sldNum" sz="quarter" idx="2"/>
          </p:nvPr>
        </p:nvSpPr>
        <p:spPr>
          <a:xfrm>
            <a:off x="22336251" y="12495388"/>
            <a:ext cx="396749" cy="711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8" name="Группа"/>
          <p:cNvGrpSpPr/>
          <p:nvPr/>
        </p:nvGrpSpPr>
        <p:grpSpPr>
          <a:xfrm>
            <a:off x="6255449" y="0"/>
            <a:ext cx="4271440" cy="13716001"/>
            <a:chOff x="0" y="0"/>
            <a:chExt cx="4271439" cy="13716000"/>
          </a:xfrm>
        </p:grpSpPr>
        <p:sp>
          <p:nvSpPr>
            <p:cNvPr id="246" name="Фигура"/>
            <p:cNvSpPr/>
            <p:nvPr/>
          </p:nvSpPr>
          <p:spPr>
            <a:xfrm>
              <a:off x="0" y="0"/>
              <a:ext cx="4271440" cy="1371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4" y="0"/>
                  </a:moveTo>
                  <a:lnTo>
                    <a:pt x="21600" y="0"/>
                  </a:lnTo>
                  <a:lnTo>
                    <a:pt x="6936" y="21600"/>
                  </a:lnTo>
                  <a:lnTo>
                    <a:pt x="0" y="21600"/>
                  </a:lnTo>
                  <a:lnTo>
                    <a:pt x="14664" y="0"/>
                  </a:lnTo>
                  <a:close/>
                </a:path>
              </a:pathLst>
            </a:custGeom>
            <a:solidFill>
              <a:srgbClr val="0095FF"/>
            </a:solidFill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247" name="Кружок"/>
            <p:cNvSpPr/>
            <p:nvPr/>
          </p:nvSpPr>
          <p:spPr>
            <a:xfrm>
              <a:off x="313321" y="13186754"/>
              <a:ext cx="317498" cy="317497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baseline="6666" spc="0" sz="3000"/>
              </a:pPr>
            </a:p>
          </p:txBody>
        </p:sp>
      </p:grpSp>
      <p:grpSp>
        <p:nvGrpSpPr>
          <p:cNvPr id="252" name="Группа"/>
          <p:cNvGrpSpPr/>
          <p:nvPr/>
        </p:nvGrpSpPr>
        <p:grpSpPr>
          <a:xfrm>
            <a:off x="3762749" y="0"/>
            <a:ext cx="4271440" cy="13716001"/>
            <a:chOff x="0" y="0"/>
            <a:chExt cx="4271439" cy="13716000"/>
          </a:xfrm>
        </p:grpSpPr>
        <p:sp>
          <p:nvSpPr>
            <p:cNvPr id="249" name="Фигура"/>
            <p:cNvSpPr/>
            <p:nvPr/>
          </p:nvSpPr>
          <p:spPr>
            <a:xfrm>
              <a:off x="0" y="0"/>
              <a:ext cx="4271440" cy="1371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4" y="0"/>
                  </a:moveTo>
                  <a:lnTo>
                    <a:pt x="21600" y="0"/>
                  </a:lnTo>
                  <a:lnTo>
                    <a:pt x="6936" y="21600"/>
                  </a:lnTo>
                  <a:lnTo>
                    <a:pt x="0" y="21600"/>
                  </a:lnTo>
                  <a:lnTo>
                    <a:pt x="14664" y="0"/>
                  </a:lnTo>
                  <a:close/>
                </a:path>
              </a:pathLst>
            </a:custGeom>
            <a:solidFill>
              <a:srgbClr val="0095FF"/>
            </a:solidFill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aseline="6250" spc="320" sz="3200"/>
              </a:pPr>
            </a:p>
          </p:txBody>
        </p:sp>
        <p:sp>
          <p:nvSpPr>
            <p:cNvPr id="250" name="Кружок"/>
            <p:cNvSpPr/>
            <p:nvPr/>
          </p:nvSpPr>
          <p:spPr>
            <a:xfrm>
              <a:off x="313321" y="13186754"/>
              <a:ext cx="317498" cy="317497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baseline="6666" spc="0" sz="3000"/>
              </a:pPr>
            </a:p>
          </p:txBody>
        </p:sp>
        <p:sp>
          <p:nvSpPr>
            <p:cNvPr id="251" name="Кружок"/>
            <p:cNvSpPr/>
            <p:nvPr/>
          </p:nvSpPr>
          <p:spPr>
            <a:xfrm>
              <a:off x="842482" y="13186754"/>
              <a:ext cx="317497" cy="317497"/>
            </a:xfrm>
            <a:prstGeom prst="ellipse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baseline="6666" spc="0" sz="3000"/>
              </a:pPr>
            </a:p>
          </p:txBody>
        </p:sp>
      </p:grpSp>
      <p:pic>
        <p:nvPicPr>
          <p:cNvPr id="253" name="през2.jpg" descr="през2.jpg"/>
          <p:cNvPicPr>
            <a:picLocks noChangeAspect="1"/>
          </p:cNvPicPr>
          <p:nvPr/>
        </p:nvPicPr>
        <p:blipFill>
          <a:blip r:embed="rId2">
            <a:extLst/>
          </a:blip>
          <a:srcRect l="521" t="0" r="520" b="0"/>
          <a:stretch>
            <a:fillRect/>
          </a:stretch>
        </p:blipFill>
        <p:spPr>
          <a:xfrm>
            <a:off x="1165605" y="2800804"/>
            <a:ext cx="11710591" cy="811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88" y="0"/>
                </a:moveTo>
                <a:cubicBezTo>
                  <a:pt x="1138" y="2797"/>
                  <a:pt x="0" y="6583"/>
                  <a:pt x="0" y="10756"/>
                </a:cubicBezTo>
                <a:cubicBezTo>
                  <a:pt x="0" y="14971"/>
                  <a:pt x="1162" y="18794"/>
                  <a:pt x="3046" y="21600"/>
                </a:cubicBezTo>
                <a:lnTo>
                  <a:pt x="18554" y="21600"/>
                </a:lnTo>
                <a:cubicBezTo>
                  <a:pt x="20438" y="18794"/>
                  <a:pt x="21600" y="14971"/>
                  <a:pt x="21600" y="10756"/>
                </a:cubicBezTo>
                <a:cubicBezTo>
                  <a:pt x="21600" y="6583"/>
                  <a:pt x="20462" y="2797"/>
                  <a:pt x="18612" y="0"/>
                </a:cubicBezTo>
                <a:lnTo>
                  <a:pt x="2988" y="0"/>
                </a:lnTo>
                <a:close/>
              </a:path>
            </a:pathLst>
          </a:custGeom>
          <a:ln w="254000">
            <a:solidFill>
              <a:srgbClr val="0095FF"/>
            </a:solidFill>
            <a:miter lim="400000"/>
          </a:ln>
        </p:spPr>
      </p:pic>
      <p:sp>
        <p:nvSpPr>
          <p:cNvPr id="254" name="Группа"/>
          <p:cNvSpPr txBox="1"/>
          <p:nvPr/>
        </p:nvSpPr>
        <p:spPr>
          <a:xfrm>
            <a:off x="14012085" y="2063232"/>
            <a:ext cx="8646791" cy="95895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166" tIns="21166" rIns="21166" bIns="21166"/>
          <a:lstStyle/>
          <a:p>
            <a:pPr>
              <a:lnSpc>
                <a:spcPct val="130000"/>
              </a:lnSpc>
              <a:defRPr baseline="5882" spc="0" sz="3400"/>
            </a:pPr>
            <a:r>
              <a:t>Полесье — историко-культурная и физико-географическая область, расположенная на территории Полесской низменности. Полесье находится на территории четырёх государств: Белоруссии, Польши, России и Украины.</a:t>
            </a:r>
          </a:p>
          <a:p>
            <a:pPr>
              <a:lnSpc>
                <a:spcPct val="130000"/>
              </a:lnSpc>
              <a:defRPr baseline="5882" spc="0" sz="3400"/>
            </a:pPr>
          </a:p>
          <a:p>
            <a:pPr>
              <a:lnSpc>
                <a:spcPct val="130000"/>
              </a:lnSpc>
              <a:defRPr baseline="5882" spc="0" sz="3400"/>
            </a:pPr>
            <a:r>
              <a:t>Украинское Поле́сье — часть Полесья, находящаяся на территории Украины. Составная часть Полесской низменности, постепенно переходящая в Прибугскую равнину на западе и Приднепровскую низменность на востоке.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през1.jpg" descr="през1.jp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0" t="4965" r="0" b="4965"/>
          <a:stretch>
            <a:fillRect/>
          </a:stretch>
        </p:blipFill>
        <p:spPr>
          <a:xfrm>
            <a:off x="-1" y="-93104"/>
            <a:ext cx="24384002" cy="13902209"/>
          </a:xfrm>
          <a:prstGeom prst="rect">
            <a:avLst/>
          </a:prstGeom>
          <a:ln w="3175">
            <a:miter lim="400000"/>
          </a:ln>
        </p:spPr>
      </p:pic>
      <p:sp>
        <p:nvSpPr>
          <p:cNvPr id="257" name="Этимология"/>
          <p:cNvSpPr/>
          <p:nvPr/>
        </p:nvSpPr>
        <p:spPr>
          <a:xfrm>
            <a:off x="7652575" y="3742356"/>
            <a:ext cx="9078850" cy="2056385"/>
          </a:xfrm>
          <a:prstGeom prst="rect">
            <a:avLst/>
          </a:prstGeom>
          <a:solidFill>
            <a:srgbClr val="0095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0" tIns="190500" rIns="190500" bIns="190500">
            <a:spAutoFit/>
          </a:bodyPr>
          <a:lstStyle>
            <a:lvl1pPr algn="ctr">
              <a:defRPr baseline="1818" cap="all" spc="440" sz="110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 cap="none" spc="220"/>
            </a:pPr>
            <a:r>
              <a:rPr cap="all" spc="440"/>
              <a:t> Этимология</a:t>
            </a:r>
          </a:p>
        </p:txBody>
      </p:sp>
      <p:sp>
        <p:nvSpPr>
          <p:cNvPr id="258" name="В литературе нет единого мнения по поводу происхождения топонима Полесье."/>
          <p:cNvSpPr txBox="1"/>
          <p:nvPr/>
        </p:nvSpPr>
        <p:spPr>
          <a:xfrm>
            <a:off x="1651977" y="6816593"/>
            <a:ext cx="21080046" cy="952399"/>
          </a:xfrm>
          <a:prstGeom prst="rect">
            <a:avLst/>
          </a:prstGeom>
          <a:solidFill>
            <a:srgbClr val="FFFFFF">
              <a:alpha val="75453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>
            <a:lvl1pPr algn="ctr">
              <a:defRPr baseline="5555" spc="72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В литературе нет единого мнения по поводу происхождения топонима Полесье.</a:t>
            </a:r>
          </a:p>
        </p:txBody>
      </p:sp>
      <p:sp>
        <p:nvSpPr>
          <p:cNvPr id="259" name="Большинство исследователей придерживается мнения, что в основе термина лежит корень -лес-."/>
          <p:cNvSpPr txBox="1"/>
          <p:nvPr/>
        </p:nvSpPr>
        <p:spPr>
          <a:xfrm>
            <a:off x="1651977" y="7904220"/>
            <a:ext cx="21080046" cy="952400"/>
          </a:xfrm>
          <a:prstGeom prst="rect">
            <a:avLst/>
          </a:prstGeom>
          <a:solidFill>
            <a:srgbClr val="FFFFFF">
              <a:alpha val="75453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>
            <a:lvl1pPr algn="ctr">
              <a:defRPr baseline="5555" spc="72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Большинство исследователей придерживается мнения, что в основе термина лежит корень -лес-. </a:t>
            </a:r>
          </a:p>
        </p:txBody>
      </p:sp>
      <p:sp>
        <p:nvSpPr>
          <p:cNvPr id="260" name="Тогда Полесье — территория по лесу, то есть граничащая с лесом."/>
          <p:cNvSpPr txBox="1"/>
          <p:nvPr/>
        </p:nvSpPr>
        <p:spPr>
          <a:xfrm>
            <a:off x="1651977" y="8991848"/>
            <a:ext cx="21080046" cy="952400"/>
          </a:xfrm>
          <a:prstGeom prst="rect">
            <a:avLst/>
          </a:prstGeom>
          <a:solidFill>
            <a:srgbClr val="FFFFFF">
              <a:alpha val="75453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>
            <a:lvl1pPr algn="ctr">
              <a:defRPr baseline="5555" spc="72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Тогда Полесье — территория по лесу, то есть граничащая с лесом. </a:t>
            </a:r>
          </a:p>
        </p:txBody>
      </p:sp>
      <p:sp>
        <p:nvSpPr>
          <p:cNvPr id="261" name="Существует и альтернативная точка зрения, по которой топоним происходит от балтийского корня pol-/pal-, обозначающего болотную местность."/>
          <p:cNvSpPr txBox="1"/>
          <p:nvPr/>
        </p:nvSpPr>
        <p:spPr>
          <a:xfrm>
            <a:off x="1651977" y="10079477"/>
            <a:ext cx="21080046" cy="1536599"/>
          </a:xfrm>
          <a:prstGeom prst="rect">
            <a:avLst/>
          </a:prstGeom>
          <a:solidFill>
            <a:srgbClr val="FFFFFF">
              <a:alpha val="75453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>
            <a:spAutoFit/>
          </a:bodyPr>
          <a:lstStyle>
            <a:lvl1pPr algn="ctr">
              <a:defRPr baseline="5555" spc="72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Существует и альтернативная точка зрения, по которой топоним происходит от балтийского корня pol-/pal-, обозначающего болотную местность.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през 3.jpg" descr="през 3.jpg"/>
          <p:cNvPicPr>
            <a:picLocks noChangeAspect="1"/>
          </p:cNvPicPr>
          <p:nvPr/>
        </p:nvPicPr>
        <p:blipFill>
          <a:blip r:embed="rId2">
            <a:extLst/>
          </a:blip>
          <a:srcRect l="18529" t="0" r="18529" b="0"/>
          <a:stretch>
            <a:fillRect/>
          </a:stretch>
        </p:blipFill>
        <p:spPr>
          <a:xfrm>
            <a:off x="10752666" y="0"/>
            <a:ext cx="13625514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45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0"/>
                  <a:pt x="21600" y="0"/>
                </a:cubicBezTo>
                <a:lnTo>
                  <a:pt x="4545" y="0"/>
                </a:lnTo>
                <a:close/>
              </a:path>
            </a:pathLst>
          </a:custGeom>
          <a:ln w="3175">
            <a:miter lim="400000"/>
          </a:ln>
        </p:spPr>
      </p:pic>
      <p:sp>
        <p:nvSpPr>
          <p:cNvPr id="264" name="Впервые топоним Полесье упоминается под 1274 годом в Галицко-Волынской летописи. В польских источниках встречается термин polexiani («полексяне» или «полешане»), относящийся к одному из племён ятвягов. Считается, что термин «полешане» непосредственно происходит от топонима Полесье."/>
          <p:cNvSpPr txBox="1"/>
          <p:nvPr/>
        </p:nvSpPr>
        <p:spPr>
          <a:xfrm>
            <a:off x="1687297" y="5368603"/>
            <a:ext cx="8429663" cy="66571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166" tIns="21166" rIns="21166" bIns="21166" anchor="b">
            <a:spAutoFit/>
          </a:bodyPr>
          <a:lstStyle>
            <a:lvl1pPr>
              <a:lnSpc>
                <a:spcPct val="130000"/>
              </a:lnSpc>
              <a:defRPr baseline="5555" spc="0" sz="3600"/>
            </a:lvl1pPr>
          </a:lstStyle>
          <a:p>
            <a:pPr/>
            <a:r>
              <a:t>Впервые топоним Полесье упоминается под 1274 годом в Галицко-Волынской летописи. В польских источниках встречается термин polexiani («полексяне» или «полешане»), относящийся к одному из племён ятвягов. Считается, что термин «полешане» непосредственно происходит от топонима Полесье.</a:t>
            </a:r>
          </a:p>
        </p:txBody>
      </p:sp>
      <p:sp>
        <p:nvSpPr>
          <p:cNvPr id="265" name="Фигура"/>
          <p:cNvSpPr/>
          <p:nvPr/>
        </p:nvSpPr>
        <p:spPr>
          <a:xfrm>
            <a:off x="11552655" y="4805001"/>
            <a:ext cx="1278694" cy="410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664" y="0"/>
                </a:moveTo>
                <a:lnTo>
                  <a:pt x="21600" y="0"/>
                </a:lnTo>
                <a:lnTo>
                  <a:pt x="6936" y="21600"/>
                </a:lnTo>
                <a:lnTo>
                  <a:pt x="0" y="21600"/>
                </a:lnTo>
                <a:lnTo>
                  <a:pt x="14664" y="0"/>
                </a:lnTo>
                <a:close/>
              </a:path>
            </a:pathLst>
          </a:custGeom>
          <a:solidFill>
            <a:srgbClr val="0095FF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aseline="6250" spc="320" sz="3200"/>
            </a:pPr>
          </a:p>
        </p:txBody>
      </p:sp>
      <p:sp>
        <p:nvSpPr>
          <p:cNvPr id="266" name="Этимология"/>
          <p:cNvSpPr/>
          <p:nvPr>
            <p:ph type="body" idx="13"/>
          </p:nvPr>
        </p:nvSpPr>
        <p:spPr>
          <a:xfrm>
            <a:off x="0" y="740833"/>
            <a:ext cx="7623176" cy="2056385"/>
          </a:xfrm>
          <a:prstGeom prst="rect">
            <a:avLst/>
          </a:prstGeom>
        </p:spPr>
        <p:txBody>
          <a:bodyPr/>
          <a:lstStyle>
            <a:lvl1pPr>
              <a:defRPr cap="none" spc="220"/>
            </a:lvl1pPr>
          </a:lstStyle>
          <a:p>
            <a:pPr/>
            <a:r>
              <a:t>Этимология</a:t>
            </a:r>
          </a:p>
        </p:txBody>
      </p:sp>
      <p:sp>
        <p:nvSpPr>
          <p:cNvPr id="267" name="Номер слайда"/>
          <p:cNvSpPr txBox="1"/>
          <p:nvPr>
            <p:ph type="sldNum" sz="quarter" idx="2"/>
          </p:nvPr>
        </p:nvSpPr>
        <p:spPr>
          <a:xfrm>
            <a:off x="22336251" y="12495388"/>
            <a:ext cx="396749" cy="711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през1.jpg" descr="през1.jpg"/>
          <p:cNvPicPr>
            <a:picLocks noChangeAspect="1"/>
          </p:cNvPicPr>
          <p:nvPr/>
        </p:nvPicPr>
        <p:blipFill>
          <a:blip r:embed="rId2">
            <a:extLst/>
          </a:blip>
          <a:srcRect l="25159" t="0" r="25159" b="0"/>
          <a:stretch>
            <a:fillRect/>
          </a:stretch>
        </p:blipFill>
        <p:spPr>
          <a:xfrm>
            <a:off x="13618765" y="0"/>
            <a:ext cx="10764904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270" name="Самоопределение Полесья"/>
          <p:cNvSpPr/>
          <p:nvPr>
            <p:ph type="body" idx="13"/>
          </p:nvPr>
        </p:nvSpPr>
        <p:spPr>
          <a:xfrm>
            <a:off x="0" y="740833"/>
            <a:ext cx="18790794" cy="2056385"/>
          </a:xfrm>
          <a:prstGeom prst="rect">
            <a:avLst/>
          </a:prstGeom>
        </p:spPr>
        <p:txBody>
          <a:bodyPr/>
          <a:lstStyle/>
          <a:p>
            <a:pPr>
              <a:defRPr cap="none" spc="220"/>
            </a:pPr>
            <a:r>
              <a:rPr cap="all" spc="440"/>
              <a:t>Самоопределение Полесья</a:t>
            </a:r>
          </a:p>
        </p:txBody>
      </p:sp>
      <p:sp>
        <p:nvSpPr>
          <p:cNvPr id="271" name="Самоопределение Полесской земли и последующие политические события — вхождение украинских земель в XIV ст. в состав Великого княжества Литовского. Они способствовали локализации региона, связанной с политикой общей регионализации литовско-русинского государства: каждая земля приобретала более четкую выраженность и этнографическое своеобразие — отдельно Северщина, Киевщина, Белая Русь, Черная Русь и отдельно — Полесье."/>
          <p:cNvSpPr txBox="1"/>
          <p:nvPr/>
        </p:nvSpPr>
        <p:spPr>
          <a:xfrm>
            <a:off x="1640634" y="5548306"/>
            <a:ext cx="10583334" cy="59382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166" tIns="21166" rIns="21166" bIns="21166" anchor="b">
            <a:spAutoFit/>
          </a:bodyPr>
          <a:lstStyle>
            <a:lvl1pPr>
              <a:lnSpc>
                <a:spcPct val="130000"/>
              </a:lnSpc>
              <a:defRPr baseline="6250" spc="0" sz="3200"/>
            </a:lvl1pPr>
          </a:lstStyle>
          <a:p>
            <a:pPr/>
            <a:r>
              <a:t>Самоопределение Полесской земли и последующие политические события — вхождение украинских земель в XIV ст. в состав Великого княжества Литовского. Они способствовали локализации региона, связанной с политикой общей регионализации литовско-русинского государства: каждая земля приобретала более четкую выраженность и этнографическое своеобразие — отдельно Северщина, Киевщина, Белая Русь, Черная Русь и отдельно — Полесье.</a:t>
            </a:r>
          </a:p>
        </p:txBody>
      </p:sp>
      <p:sp>
        <p:nvSpPr>
          <p:cNvPr id="272" name="Номер слайда"/>
          <p:cNvSpPr txBox="1"/>
          <p:nvPr>
            <p:ph type="sldNum" sz="quarter" idx="2"/>
          </p:nvPr>
        </p:nvSpPr>
        <p:spPr>
          <a:xfrm>
            <a:off x="22336251" y="12495388"/>
            <a:ext cx="396749" cy="711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2017.jpg" descr="2017.jpg"/>
          <p:cNvPicPr>
            <a:picLocks noChangeAspect="1"/>
          </p:cNvPicPr>
          <p:nvPr/>
        </p:nvPicPr>
        <p:blipFill>
          <a:blip r:embed="rId2">
            <a:extLst/>
          </a:blip>
          <a:srcRect l="50644" t="4998" r="0" b="72147"/>
          <a:stretch>
            <a:fillRect/>
          </a:stretch>
        </p:blipFill>
        <p:spPr>
          <a:xfrm>
            <a:off x="7829783" y="762416"/>
            <a:ext cx="7673579" cy="3653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9" y="0"/>
                </a:moveTo>
                <a:lnTo>
                  <a:pt x="0" y="21600"/>
                </a:lnTo>
                <a:lnTo>
                  <a:pt x="20747" y="21600"/>
                </a:lnTo>
                <a:lnTo>
                  <a:pt x="21600" y="13023"/>
                </a:lnTo>
                <a:lnTo>
                  <a:pt x="21600" y="0"/>
                </a:lnTo>
                <a:cubicBezTo>
                  <a:pt x="19322" y="0"/>
                  <a:pt x="2149" y="0"/>
                  <a:pt x="2149" y="0"/>
                </a:cubicBezTo>
                <a:close/>
              </a:path>
            </a:pathLst>
          </a:custGeom>
          <a:ln w="3175">
            <a:miter lim="400000"/>
          </a:ln>
        </p:spPr>
      </p:pic>
      <p:pic>
        <p:nvPicPr>
          <p:cNvPr id="275" name="2017.jpg" descr="2017.jpg"/>
          <p:cNvPicPr>
            <a:picLocks noChangeAspect="1"/>
          </p:cNvPicPr>
          <p:nvPr/>
        </p:nvPicPr>
        <p:blipFill>
          <a:blip r:embed="rId2">
            <a:extLst/>
          </a:blip>
          <a:srcRect l="44275" t="54012" r="3452" b="23152"/>
          <a:stretch>
            <a:fillRect/>
          </a:stretch>
        </p:blipFill>
        <p:spPr>
          <a:xfrm>
            <a:off x="6876398" y="8550265"/>
            <a:ext cx="8133954" cy="3653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8" y="0"/>
                </a:moveTo>
                <a:lnTo>
                  <a:pt x="0" y="21600"/>
                </a:lnTo>
                <a:lnTo>
                  <a:pt x="19572" y="21600"/>
                </a:lnTo>
                <a:lnTo>
                  <a:pt x="21600" y="0"/>
                </a:lnTo>
                <a:cubicBezTo>
                  <a:pt x="21600" y="0"/>
                  <a:pt x="2028" y="0"/>
                  <a:pt x="2028" y="0"/>
                </a:cubicBezTo>
                <a:close/>
              </a:path>
            </a:pathLst>
          </a:custGeom>
          <a:ln w="3175">
            <a:miter lim="400000"/>
          </a:ln>
        </p:spPr>
      </p:pic>
      <p:sp>
        <p:nvSpPr>
          <p:cNvPr id="276" name="Деление на две части"/>
          <p:cNvSpPr/>
          <p:nvPr>
            <p:ph type="body" idx="13"/>
          </p:nvPr>
        </p:nvSpPr>
        <p:spPr>
          <a:xfrm>
            <a:off x="9034142" y="740833"/>
            <a:ext cx="15356968" cy="2056385"/>
          </a:xfrm>
          <a:prstGeom prst="rect">
            <a:avLst/>
          </a:prstGeom>
        </p:spPr>
        <p:txBody>
          <a:bodyPr/>
          <a:lstStyle/>
          <a:p>
            <a:pPr>
              <a:defRPr cap="none" spc="220"/>
            </a:pPr>
            <a:r>
              <a:rPr cap="all" spc="440"/>
              <a:t>Деление на две части</a:t>
            </a:r>
          </a:p>
        </p:txBody>
      </p:sp>
      <p:sp>
        <p:nvSpPr>
          <p:cNvPr id="277" name="Номер слайда"/>
          <p:cNvSpPr txBox="1"/>
          <p:nvPr>
            <p:ph type="sldNum" sz="quarter" idx="2"/>
          </p:nvPr>
        </p:nvSpPr>
        <p:spPr>
          <a:xfrm>
            <a:off x="1708150" y="12495388"/>
            <a:ext cx="396749" cy="711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8" name="2017.jpg" descr="2017.jpg"/>
          <p:cNvPicPr>
            <a:picLocks noChangeAspect="1"/>
          </p:cNvPicPr>
          <p:nvPr/>
        </p:nvPicPr>
        <p:blipFill>
          <a:blip r:embed="rId2">
            <a:extLst/>
          </a:blip>
          <a:srcRect l="558" t="5472" r="46214" b="71275"/>
          <a:stretch>
            <a:fillRect/>
          </a:stretch>
        </p:blipFill>
        <p:spPr>
          <a:xfrm>
            <a:off x="59449" y="762416"/>
            <a:ext cx="8133954" cy="3653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8" y="0"/>
                </a:moveTo>
                <a:lnTo>
                  <a:pt x="0" y="21600"/>
                </a:lnTo>
                <a:lnTo>
                  <a:pt x="19572" y="21600"/>
                </a:lnTo>
                <a:lnTo>
                  <a:pt x="21600" y="0"/>
                </a:lnTo>
                <a:cubicBezTo>
                  <a:pt x="21600" y="0"/>
                  <a:pt x="2028" y="0"/>
                  <a:pt x="2028" y="0"/>
                </a:cubicBezTo>
                <a:close/>
              </a:path>
            </a:pathLst>
          </a:custGeom>
          <a:ln w="3175">
            <a:miter lim="400000"/>
          </a:ln>
        </p:spPr>
      </p:pic>
      <p:pic>
        <p:nvPicPr>
          <p:cNvPr id="279" name="2017.jpg" descr="2017.jpg"/>
          <p:cNvPicPr>
            <a:picLocks noChangeAspect="1"/>
          </p:cNvPicPr>
          <p:nvPr/>
        </p:nvPicPr>
        <p:blipFill>
          <a:blip r:embed="rId2">
            <a:extLst/>
          </a:blip>
          <a:srcRect l="46764" t="29628" r="919" b="47517"/>
          <a:stretch>
            <a:fillRect/>
          </a:stretch>
        </p:blipFill>
        <p:spPr>
          <a:xfrm>
            <a:off x="7258283" y="4656316"/>
            <a:ext cx="8133954" cy="3653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8" y="0"/>
                </a:moveTo>
                <a:lnTo>
                  <a:pt x="0" y="21600"/>
                </a:lnTo>
                <a:lnTo>
                  <a:pt x="19572" y="21600"/>
                </a:lnTo>
                <a:lnTo>
                  <a:pt x="21600" y="0"/>
                </a:lnTo>
                <a:cubicBezTo>
                  <a:pt x="21600" y="0"/>
                  <a:pt x="2028" y="0"/>
                  <a:pt x="2028" y="0"/>
                </a:cubicBezTo>
                <a:close/>
              </a:path>
            </a:pathLst>
          </a:custGeom>
          <a:ln w="3175">
            <a:miter lim="400000"/>
          </a:ln>
        </p:spPr>
      </p:pic>
      <p:pic>
        <p:nvPicPr>
          <p:cNvPr id="280" name="2017.jpg" descr="2017.jpg"/>
          <p:cNvPicPr>
            <a:picLocks noChangeAspect="1"/>
          </p:cNvPicPr>
          <p:nvPr/>
        </p:nvPicPr>
        <p:blipFill>
          <a:blip r:embed="rId2">
            <a:extLst/>
          </a:blip>
          <a:srcRect l="0" t="54228" r="52835" b="22713"/>
          <a:stretch>
            <a:fillRect/>
          </a:stretch>
        </p:blipFill>
        <p:spPr>
          <a:xfrm>
            <a:off x="-27014" y="8575852"/>
            <a:ext cx="7268370" cy="3653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9331" y="21600"/>
                </a:lnTo>
                <a:lnTo>
                  <a:pt x="21600" y="0"/>
                </a:lnTo>
                <a:cubicBezTo>
                  <a:pt x="21600" y="0"/>
                  <a:pt x="590" y="0"/>
                  <a:pt x="0" y="0"/>
                </a:cubicBezTo>
                <a:close/>
              </a:path>
            </a:pathLst>
          </a:custGeom>
          <a:ln w="3175">
            <a:miter lim="400000"/>
          </a:ln>
        </p:spPr>
      </p:pic>
      <p:sp>
        <p:nvSpPr>
          <p:cNvPr id="281" name="В XVII ст. Полесье было разделено на две части: на Левобережную, которая подверглась влиянию России, и Правобережную — сферу влияния Польши. На этой основе сформировались две этнографических зоны Полесья: Наддеснянская (Левобережная, или Черниговская) и Надприпятская (Правобережная), водоразделом между которыми стал Днепр. В соответствии с нынешним административным устройством Украины, Полесье как историко-этнографический регион включает в себя и Черниговскую область, и северные районы Киевской и Житомирской областей.…"/>
          <p:cNvSpPr txBox="1"/>
          <p:nvPr/>
        </p:nvSpPr>
        <p:spPr>
          <a:xfrm>
            <a:off x="15535577" y="3009195"/>
            <a:ext cx="8724805" cy="108318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166" tIns="21166" rIns="21166" bIns="21166" anchor="b">
            <a:spAutoFit/>
          </a:bodyPr>
          <a:lstStyle/>
          <a:p>
            <a:pPr>
              <a:lnSpc>
                <a:spcPct val="130000"/>
              </a:lnSpc>
              <a:defRPr baseline="6896" spc="0" sz="2900"/>
            </a:pPr>
            <a:r>
              <a:t>В XVII ст. Полесье было разделено на две части: на Левобережную, которая подверглась влиянию России, и Правобережную — сферу влияния Польши. На этой основе сформировались две этнографических зоны Полесья: Наддеснянская (Левобережная, или Черниговская) и Надприпятская (Правобережная), водоразделом между которыми стал Днепр. В соответствии с нынешним административным устройством Украины, Полесье как историко-этнографический регион включает в себя и Черниговскую область, и северные районы Киевской и Житомирской областей.</a:t>
            </a:r>
          </a:p>
          <a:p>
            <a:pPr>
              <a:lnSpc>
                <a:spcPct val="130000"/>
              </a:lnSpc>
              <a:defRPr baseline="6896" spc="0" sz="2900"/>
            </a:pPr>
            <a:r>
              <a:t>Длительная локализация Полесского края отразилась на формировании его региональной культуры и ее носителей — своеобразной этнографической группы — полищуков.</a:t>
            </a:r>
          </a:p>
        </p:txBody>
      </p:sp>
      <p:pic>
        <p:nvPicPr>
          <p:cNvPr id="282" name="2017.jpg" descr="2017.jpg"/>
          <p:cNvPicPr>
            <a:picLocks noChangeAspect="1"/>
          </p:cNvPicPr>
          <p:nvPr/>
        </p:nvPicPr>
        <p:blipFill>
          <a:blip r:embed="rId2">
            <a:extLst/>
          </a:blip>
          <a:srcRect l="0" t="29315" r="50473" b="47607"/>
          <a:stretch>
            <a:fillRect/>
          </a:stretch>
        </p:blipFill>
        <p:spPr>
          <a:xfrm>
            <a:off x="-782" y="4656316"/>
            <a:ext cx="7625954" cy="3653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4" y="0"/>
                </a:moveTo>
                <a:lnTo>
                  <a:pt x="0" y="7230"/>
                </a:lnTo>
                <a:lnTo>
                  <a:pt x="0" y="21600"/>
                </a:lnTo>
                <a:lnTo>
                  <a:pt x="19437" y="21600"/>
                </a:lnTo>
                <a:lnTo>
                  <a:pt x="21600" y="0"/>
                </a:lnTo>
                <a:cubicBezTo>
                  <a:pt x="21600" y="0"/>
                  <a:pt x="724" y="0"/>
                  <a:pt x="724" y="0"/>
                </a:cubicBezTo>
                <a:close/>
              </a:path>
            </a:pathLst>
          </a:custGeom>
          <a:ln w="3175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през 6.jpg" descr="през 6.jpg"/>
          <p:cNvPicPr>
            <a:picLocks noChangeAspect="1"/>
          </p:cNvPicPr>
          <p:nvPr/>
        </p:nvPicPr>
        <p:blipFill>
          <a:blip r:embed="rId2">
            <a:extLst/>
          </a:blip>
          <a:srcRect l="0" t="2216" r="0" b="19806"/>
          <a:stretch>
            <a:fillRect/>
          </a:stretch>
        </p:blipFill>
        <p:spPr>
          <a:xfrm>
            <a:off x="40219" y="-198967"/>
            <a:ext cx="13531590" cy="14139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7031" y="21600"/>
                </a:lnTo>
                <a:lnTo>
                  <a:pt x="21600" y="678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3175">
            <a:miter lim="400000"/>
          </a:ln>
        </p:spPr>
      </p:pic>
      <p:sp>
        <p:nvSpPr>
          <p:cNvPr id="285" name="Украинское Полесье известно своей специфической народной иконописной традицией. Изображения святых статичные, с глубокими глазами, писались на фоне природы, пейзажей (деревьев, неба, леса). На иконах нередко изображались цветы. Предполагается, что эта традиция — рудиментарный остаток древнеславянского дохристианского обычая украшать цветами изображения языческих богов и духов."/>
          <p:cNvSpPr txBox="1"/>
          <p:nvPr/>
        </p:nvSpPr>
        <p:spPr>
          <a:xfrm>
            <a:off x="14962578" y="4164850"/>
            <a:ext cx="7640005" cy="77656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166" tIns="21166" rIns="21166" bIns="21166" anchor="b">
            <a:spAutoFit/>
          </a:bodyPr>
          <a:lstStyle>
            <a:lvl1pPr>
              <a:lnSpc>
                <a:spcPct val="130000"/>
              </a:lnSpc>
              <a:defRPr baseline="6451" spc="0" sz="3100"/>
            </a:lvl1pPr>
          </a:lstStyle>
          <a:p>
            <a:pPr/>
            <a:r>
              <a:t>Украинское Полесье известно своей специфической народной иконописной традицией. Изображения святых статичные, с глубокими глазами, писались на фоне природы, пейзажей (деревьев, неба, леса). На иконах нередко изображались цветы. Предполагается, что эта традиция — рудиментарный остаток древнеславянского дохристианского обычая украшать цветами изображения языческих богов и духов.</a:t>
            </a:r>
          </a:p>
        </p:txBody>
      </p:sp>
      <p:sp>
        <p:nvSpPr>
          <p:cNvPr id="286" name="Иконописные традиции"/>
          <p:cNvSpPr/>
          <p:nvPr>
            <p:ph type="body" idx="13"/>
          </p:nvPr>
        </p:nvSpPr>
        <p:spPr>
          <a:xfrm>
            <a:off x="7709731" y="740833"/>
            <a:ext cx="16681324" cy="2056385"/>
          </a:xfrm>
          <a:prstGeom prst="rect">
            <a:avLst/>
          </a:prstGeom>
        </p:spPr>
        <p:txBody>
          <a:bodyPr/>
          <a:lstStyle/>
          <a:p>
            <a:pPr>
              <a:defRPr cap="none" spc="220"/>
            </a:pPr>
            <a:r>
              <a:rPr cap="all" spc="440"/>
              <a:t>Иконописные традиции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Реликты культуры"/>
          <p:cNvSpPr/>
          <p:nvPr>
            <p:ph type="body" idx="13"/>
          </p:nvPr>
        </p:nvSpPr>
        <p:spPr>
          <a:xfrm>
            <a:off x="0" y="740833"/>
            <a:ext cx="13158090" cy="2056385"/>
          </a:xfrm>
          <a:prstGeom prst="rect">
            <a:avLst/>
          </a:prstGeom>
        </p:spPr>
        <p:txBody>
          <a:bodyPr/>
          <a:lstStyle/>
          <a:p>
            <a:pPr>
              <a:defRPr cap="none" spc="220"/>
            </a:pPr>
            <a:r>
              <a:rPr cap="all" spc="440"/>
              <a:t>Реликты культуры</a:t>
            </a:r>
          </a:p>
        </p:txBody>
      </p:sp>
      <p:sp>
        <p:nvSpPr>
          <p:cNvPr id="289" name="Номер слайда"/>
          <p:cNvSpPr txBox="1"/>
          <p:nvPr>
            <p:ph type="sldNum" sz="quarter" idx="2"/>
          </p:nvPr>
        </p:nvSpPr>
        <p:spPr>
          <a:xfrm>
            <a:off x="22336251" y="12495388"/>
            <a:ext cx="396749" cy="711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0" name="4.jpg" descr="4.jpg"/>
          <p:cNvPicPr>
            <a:picLocks noChangeAspect="1"/>
          </p:cNvPicPr>
          <p:nvPr/>
        </p:nvPicPr>
        <p:blipFill>
          <a:blip r:embed="rId2">
            <a:extLst/>
          </a:blip>
          <a:srcRect l="5322" t="14418" r="40487" b="1323"/>
          <a:stretch>
            <a:fillRect/>
          </a:stretch>
        </p:blipFill>
        <p:spPr>
          <a:xfrm>
            <a:off x="12990062" y="-63500"/>
            <a:ext cx="5828904" cy="679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64" y="0"/>
                </a:moveTo>
                <a:lnTo>
                  <a:pt x="0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5264" y="0"/>
                </a:lnTo>
                <a:close/>
              </a:path>
            </a:pathLst>
          </a:custGeom>
          <a:ln w="3175">
            <a:miter lim="400000"/>
          </a:ln>
        </p:spPr>
      </p:pic>
      <p:pic>
        <p:nvPicPr>
          <p:cNvPr id="291" name="1.jpg" descr="1.jpg"/>
          <p:cNvPicPr>
            <a:picLocks noChangeAspect="1"/>
          </p:cNvPicPr>
          <p:nvPr/>
        </p:nvPicPr>
        <p:blipFill>
          <a:blip r:embed="rId3">
            <a:extLst/>
          </a:blip>
          <a:srcRect l="479" t="16155" r="51692" b="5838"/>
          <a:stretch>
            <a:fillRect/>
          </a:stretch>
        </p:blipFill>
        <p:spPr>
          <a:xfrm>
            <a:off x="11490850" y="6982174"/>
            <a:ext cx="5828904" cy="679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64" y="0"/>
                </a:moveTo>
                <a:lnTo>
                  <a:pt x="0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5264" y="0"/>
                </a:lnTo>
                <a:close/>
              </a:path>
            </a:pathLst>
          </a:custGeom>
          <a:ln w="3175">
            <a:miter lim="400000"/>
          </a:ln>
        </p:spPr>
      </p:pic>
      <p:pic>
        <p:nvPicPr>
          <p:cNvPr id="292" name="1.jpg" descr="1.jpg"/>
          <p:cNvPicPr>
            <a:picLocks noChangeAspect="1"/>
          </p:cNvPicPr>
          <p:nvPr/>
        </p:nvPicPr>
        <p:blipFill>
          <a:blip r:embed="rId3">
            <a:extLst/>
          </a:blip>
          <a:srcRect l="38911" t="15805" r="12995" b="5757"/>
          <a:stretch>
            <a:fillRect/>
          </a:stretch>
        </p:blipFill>
        <p:spPr>
          <a:xfrm>
            <a:off x="16162704" y="6982174"/>
            <a:ext cx="5828905" cy="679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64" y="0"/>
                </a:moveTo>
                <a:lnTo>
                  <a:pt x="0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5264" y="0"/>
                </a:lnTo>
                <a:close/>
              </a:path>
            </a:pathLst>
          </a:custGeom>
          <a:ln w="3175">
            <a:miter lim="400000"/>
          </a:ln>
        </p:spPr>
      </p:pic>
      <p:pic>
        <p:nvPicPr>
          <p:cNvPr id="293" name="4.jpg" descr="4.jpg"/>
          <p:cNvPicPr>
            <a:picLocks noChangeAspect="1"/>
          </p:cNvPicPr>
          <p:nvPr/>
        </p:nvPicPr>
        <p:blipFill>
          <a:blip r:embed="rId2">
            <a:extLst/>
          </a:blip>
          <a:srcRect l="46781" t="14830" r="0" b="2293"/>
          <a:stretch>
            <a:fillRect/>
          </a:stretch>
        </p:blipFill>
        <p:spPr>
          <a:xfrm>
            <a:off x="17649294" y="-63500"/>
            <a:ext cx="5819776" cy="679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72" y="0"/>
                </a:moveTo>
                <a:lnTo>
                  <a:pt x="0" y="21600"/>
                </a:lnTo>
                <a:lnTo>
                  <a:pt x="16364" y="21600"/>
                </a:lnTo>
                <a:lnTo>
                  <a:pt x="21600" y="139"/>
                </a:lnTo>
                <a:lnTo>
                  <a:pt x="21600" y="0"/>
                </a:lnTo>
                <a:lnTo>
                  <a:pt x="5272" y="0"/>
                </a:lnTo>
                <a:close/>
              </a:path>
            </a:pathLst>
          </a:custGeom>
          <a:ln w="3175">
            <a:miter lim="400000"/>
          </a:ln>
        </p:spPr>
      </p:pic>
      <p:sp>
        <p:nvSpPr>
          <p:cNvPr id="294" name="Как и Карпаты, оно сохранило древнейшие реликты праславянской и праукраинской культуры, которые являются постоянными объектами изучения исследователей археологов, историков, фольклористов, этнографов. А еще - многострадальная земля, которую постигла ядерная катастрофа Чернобыля. Возможно, именно последний фактор вызвал активизацию научных исследований полесской народной культуры, которая испытала в ХХ веке сокрушительный удар."/>
          <p:cNvSpPr txBox="1"/>
          <p:nvPr/>
        </p:nvSpPr>
        <p:spPr>
          <a:xfrm>
            <a:off x="1746958" y="3528196"/>
            <a:ext cx="8679657" cy="86317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166" tIns="21166" rIns="21166" bIns="21166" anchor="b">
            <a:spAutoFit/>
          </a:bodyPr>
          <a:lstStyle>
            <a:lvl1pPr>
              <a:lnSpc>
                <a:spcPct val="130000"/>
              </a:lnSpc>
              <a:defRPr baseline="6250" spc="0" sz="3200"/>
            </a:lvl1pPr>
          </a:lstStyle>
          <a:p>
            <a:pPr/>
            <a:r>
              <a:t>Как и Карпаты, оно сохранило древнейшие реликты праславянской и праукраинской культуры, которые являются постоянными объектами изучения исследователей археологов, историков, фольклористов, этнографов. А еще - многострадальная земля, которую постигла ядерная катастрофа Чернобыля. Возможно, именно последний фактор вызвал активизацию научных исследований полесской народной культуры, которая испытала в ХХ веке сокрушительный удар.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Духовная культура"/>
          <p:cNvSpPr/>
          <p:nvPr>
            <p:ph type="body" idx="13"/>
          </p:nvPr>
        </p:nvSpPr>
        <p:spPr>
          <a:xfrm>
            <a:off x="0" y="740833"/>
            <a:ext cx="13588366" cy="2056385"/>
          </a:xfrm>
          <a:prstGeom prst="rect">
            <a:avLst/>
          </a:prstGeom>
        </p:spPr>
        <p:txBody>
          <a:bodyPr/>
          <a:lstStyle/>
          <a:p>
            <a:pPr/>
            <a:r>
              <a:t>Духовная культура</a:t>
            </a:r>
          </a:p>
        </p:txBody>
      </p:sp>
      <p:sp>
        <p:nvSpPr>
          <p:cNvPr id="297" name="Номер слайда"/>
          <p:cNvSpPr txBox="1"/>
          <p:nvPr>
            <p:ph type="sldNum" sz="quarter" idx="2"/>
          </p:nvPr>
        </p:nvSpPr>
        <p:spPr>
          <a:xfrm>
            <a:off x="22336251" y="12495388"/>
            <a:ext cx="396749" cy="711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8" name="11.jpg" descr="11.jpg"/>
          <p:cNvPicPr>
            <a:picLocks noChangeAspect="1"/>
          </p:cNvPicPr>
          <p:nvPr/>
        </p:nvPicPr>
        <p:blipFill>
          <a:blip r:embed="rId2">
            <a:extLst/>
          </a:blip>
          <a:srcRect l="6815" t="6633" r="43754" b="6631"/>
          <a:stretch>
            <a:fillRect/>
          </a:stretch>
        </p:blipFill>
        <p:spPr>
          <a:xfrm>
            <a:off x="3604843" y="7691143"/>
            <a:ext cx="5030392" cy="5866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62" y="0"/>
                </a:moveTo>
                <a:lnTo>
                  <a:pt x="0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5262" y="0"/>
                </a:lnTo>
                <a:close/>
              </a:path>
            </a:pathLst>
          </a:custGeom>
          <a:ln w="3175">
            <a:miter lim="400000"/>
          </a:ln>
        </p:spPr>
      </p:pic>
      <p:pic>
        <p:nvPicPr>
          <p:cNvPr id="299" name="11.jpg" descr="11.jpg"/>
          <p:cNvPicPr>
            <a:picLocks noChangeAspect="1"/>
          </p:cNvPicPr>
          <p:nvPr/>
        </p:nvPicPr>
        <p:blipFill>
          <a:blip r:embed="rId2">
            <a:extLst/>
          </a:blip>
          <a:srcRect l="46273" t="6903" r="4604" b="6901"/>
          <a:stretch>
            <a:fillRect/>
          </a:stretch>
        </p:blipFill>
        <p:spPr>
          <a:xfrm>
            <a:off x="7651495" y="7691143"/>
            <a:ext cx="5030391" cy="5866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62" y="0"/>
                </a:moveTo>
                <a:lnTo>
                  <a:pt x="0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5262" y="0"/>
                </a:lnTo>
                <a:close/>
              </a:path>
            </a:pathLst>
          </a:custGeom>
          <a:ln w="3175">
            <a:miter lim="400000"/>
          </a:ln>
        </p:spPr>
      </p:pic>
      <p:pic>
        <p:nvPicPr>
          <p:cNvPr id="300" name="22.jpg" descr="22.jpg"/>
          <p:cNvPicPr>
            <a:picLocks noChangeAspect="1"/>
          </p:cNvPicPr>
          <p:nvPr/>
        </p:nvPicPr>
        <p:blipFill>
          <a:blip r:embed="rId3">
            <a:extLst/>
          </a:blip>
          <a:srcRect l="5494" t="11439" r="42339" b="7448"/>
          <a:stretch>
            <a:fillRect/>
          </a:stretch>
        </p:blipFill>
        <p:spPr>
          <a:xfrm>
            <a:off x="11696030" y="7691143"/>
            <a:ext cx="5030392" cy="5866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62" y="0"/>
                </a:moveTo>
                <a:lnTo>
                  <a:pt x="0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5262" y="0"/>
                </a:lnTo>
                <a:close/>
              </a:path>
            </a:pathLst>
          </a:custGeom>
          <a:ln w="3175">
            <a:miter lim="400000"/>
          </a:ln>
        </p:spPr>
      </p:pic>
      <p:pic>
        <p:nvPicPr>
          <p:cNvPr id="301" name="22.jpg" descr="22.jpg"/>
          <p:cNvPicPr>
            <a:picLocks noChangeAspect="1"/>
          </p:cNvPicPr>
          <p:nvPr/>
        </p:nvPicPr>
        <p:blipFill>
          <a:blip r:embed="rId3">
            <a:extLst/>
          </a:blip>
          <a:srcRect l="46832" t="12031" r="1177" b="7129"/>
          <a:stretch>
            <a:fillRect/>
          </a:stretch>
        </p:blipFill>
        <p:spPr>
          <a:xfrm>
            <a:off x="15748765" y="7691143"/>
            <a:ext cx="5030392" cy="5866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62" y="0"/>
                </a:moveTo>
                <a:lnTo>
                  <a:pt x="0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5262" y="0"/>
                </a:lnTo>
                <a:close/>
              </a:path>
            </a:pathLst>
          </a:custGeom>
          <a:ln w="3175">
            <a:miter lim="400000"/>
          </a:ln>
        </p:spPr>
      </p:pic>
      <p:sp>
        <p:nvSpPr>
          <p:cNvPr id="302" name="Историко-этнографический регион Полесья привлекает внимание ученых и исследователей-любителей особенностями традиционно бытовой материальной и духовной культуры, языка его населения. Полесье известно своей давней иконописной традиции (фон темно-синего или темно-зеленого цвета, нередко в виде пейзажей или леса, изображение святых статические, с глубокими глазами писались на фоне пейзажей - неба, леса и т.д.). Собрание полесских икон является частью экспозиции Музея украинской домашней иконы в историко-культурном комплексе «Замок Радомысль»."/>
          <p:cNvSpPr txBox="1"/>
          <p:nvPr/>
        </p:nvSpPr>
        <p:spPr>
          <a:xfrm>
            <a:off x="1687297" y="3255971"/>
            <a:ext cx="21009406" cy="36342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166" tIns="21166" rIns="21166" bIns="21166" anchor="b">
            <a:spAutoFit/>
          </a:bodyPr>
          <a:lstStyle>
            <a:lvl1pPr>
              <a:lnSpc>
                <a:spcPct val="130000"/>
              </a:lnSpc>
              <a:defRPr baseline="6666" spc="0" sz="3000"/>
            </a:lvl1pPr>
          </a:lstStyle>
          <a:p>
            <a:pPr/>
            <a:r>
              <a:t>Историко-этнографический регион Полесья привлекает внимание ученых и исследователей-любителей особенностями традиционно бытовой материальной и духовной культуры, языка его населения. Полесье известно своей давней иконописной традиции (фон темно-синего или темно-зеленого цвета, нередко в виде пейзажей или леса, изображение святых статические, с глубокими глазами писались на фоне пейзажей - неба, леса и т.д.). Собрание полесских икон является частью экспозиции Музея украинской домашней иконы в историко-культурном комплексе «Замок Радомысль».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5FF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758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6250" cap="none" i="0" spc="32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758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5000" cap="none" i="0" spc="40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5FF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758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6250" cap="none" i="0" spc="32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758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5000" cap="none" i="0" spc="40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