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 idx="1"/>
          </p:nvPr>
        </p:nvSpPr>
        <p:spPr>
          <a:xfrm>
            <a:off x="457200" y="4767120"/>
            <a:ext cx="2133000" cy="27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2"/>
          </p:nvPr>
        </p:nvSpPr>
        <p:spPr>
          <a:xfrm>
            <a:off x="3124080" y="4767120"/>
            <a:ext cx="2894760" cy="27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18A060E5-5B12-47F2-B7E4-6EDF145C1151}" type="slidenum"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151280"/>
            <a:ext cx="4039560" cy="47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34308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1631160"/>
            <a:ext cx="4039560" cy="296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5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028880" indent="-343080" defTabSz="343080">
              <a:lnSpc>
                <a:spcPct val="100000"/>
              </a:lnSpc>
              <a:spcBef>
                <a:spcPts val="26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5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371600" indent="-343080" defTabSz="3430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1714680" indent="-343080" defTabSz="3430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645080" y="1151280"/>
            <a:ext cx="4041000" cy="47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34308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4645080" y="1631160"/>
            <a:ext cx="4041000" cy="296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5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028880" indent="-343080" defTabSz="343080">
              <a:lnSpc>
                <a:spcPct val="100000"/>
              </a:lnSpc>
              <a:spcBef>
                <a:spcPts val="26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5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371600" indent="-343080" defTabSz="3430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1714680" indent="-343080" defTabSz="3430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dt" idx="28"/>
          </p:nvPr>
        </p:nvSpPr>
        <p:spPr>
          <a:xfrm>
            <a:off x="457200" y="4767120"/>
            <a:ext cx="2133000" cy="27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ftr" idx="29"/>
          </p:nvPr>
        </p:nvSpPr>
        <p:spPr>
          <a:xfrm>
            <a:off x="3124080" y="4767120"/>
            <a:ext cx="2894760" cy="27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PlaceHolder 8"/>
          <p:cNvSpPr>
            <a:spLocks noGrp="1"/>
          </p:cNvSpPr>
          <p:nvPr>
            <p:ph type="sldNum" idx="30"/>
          </p:nvPr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543ED65D-5CCC-4AEF-85F0-C23AB97F6668}" type="slidenum"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dt" idx="31"/>
          </p:nvPr>
        </p:nvSpPr>
        <p:spPr>
          <a:xfrm>
            <a:off x="457200" y="4767120"/>
            <a:ext cx="2133000" cy="27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ftr" idx="32"/>
          </p:nvPr>
        </p:nvSpPr>
        <p:spPr>
          <a:xfrm>
            <a:off x="3124080" y="4767120"/>
            <a:ext cx="2894760" cy="27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sldNum" idx="33"/>
          </p:nvPr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070D29C1-89AF-4E4B-A897-198FF113F7EA}" type="slidenum"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3007440" cy="87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5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3575160" y="204840"/>
            <a:ext cx="5110920" cy="4389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028880" indent="-343080" defTabSz="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37160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5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171468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5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457200" y="1076400"/>
            <a:ext cx="3007440" cy="351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343080">
              <a:lnSpc>
                <a:spcPct val="100000"/>
              </a:lnSpc>
              <a:spcBef>
                <a:spcPts val="210"/>
              </a:spcBef>
              <a:buNone/>
              <a:tabLst>
                <a:tab algn="l" pos="0"/>
              </a:tabLst>
            </a:pPr>
            <a:r>
              <a:rPr b="0" lang="en-US" sz="105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dt" idx="4"/>
          </p:nvPr>
        </p:nvSpPr>
        <p:spPr>
          <a:xfrm>
            <a:off x="457200" y="4767120"/>
            <a:ext cx="2133000" cy="27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ftr" idx="5"/>
          </p:nvPr>
        </p:nvSpPr>
        <p:spPr>
          <a:xfrm>
            <a:off x="3124080" y="4767120"/>
            <a:ext cx="2894760" cy="27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6"/>
          <p:cNvSpPr>
            <a:spLocks noGrp="1"/>
          </p:cNvSpPr>
          <p:nvPr>
            <p:ph type="sldNum" idx="6"/>
          </p:nvPr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5207BD09-C444-4839-9699-E6E5019E9BDC}" type="slidenum"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792440" y="3600360"/>
            <a:ext cx="5485680" cy="4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5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792440" y="459720"/>
            <a:ext cx="5485680" cy="308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792440" y="4025520"/>
            <a:ext cx="5485680" cy="60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343080">
              <a:lnSpc>
                <a:spcPct val="100000"/>
              </a:lnSpc>
              <a:spcBef>
                <a:spcPts val="210"/>
              </a:spcBef>
              <a:buNone/>
              <a:tabLst>
                <a:tab algn="l" pos="0"/>
              </a:tabLst>
            </a:pPr>
            <a:r>
              <a:rPr b="0" lang="en-US" sz="105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dt" idx="7"/>
          </p:nvPr>
        </p:nvSpPr>
        <p:spPr>
          <a:xfrm>
            <a:off x="457200" y="4767120"/>
            <a:ext cx="2133000" cy="27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ftr" idx="8"/>
          </p:nvPr>
        </p:nvSpPr>
        <p:spPr>
          <a:xfrm>
            <a:off x="3124080" y="4767120"/>
            <a:ext cx="2894760" cy="27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PlaceHolder 6"/>
          <p:cNvSpPr>
            <a:spLocks noGrp="1"/>
          </p:cNvSpPr>
          <p:nvPr>
            <p:ph type="sldNum" idx="9"/>
          </p:nvPr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00E06CCA-D8CE-4998-ADBE-21E4FA33B4BD}" type="slidenum"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1680" cy="110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dt" idx="10"/>
          </p:nvPr>
        </p:nvSpPr>
        <p:spPr>
          <a:xfrm>
            <a:off x="457200" y="4767120"/>
            <a:ext cx="2133000" cy="27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ftr" idx="11"/>
          </p:nvPr>
        </p:nvSpPr>
        <p:spPr>
          <a:xfrm>
            <a:off x="3124080" y="4767120"/>
            <a:ext cx="2894760" cy="27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sldNum" idx="12"/>
          </p:nvPr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B9A0DE3E-7ADC-4954-8CAB-BA258F312C08}" type="slidenum"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39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028880" indent="-343080" defTabSz="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37160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5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171468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5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dt" idx="13"/>
          </p:nvPr>
        </p:nvSpPr>
        <p:spPr>
          <a:xfrm>
            <a:off x="457200" y="4767120"/>
            <a:ext cx="2133000" cy="27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ftr" idx="14"/>
          </p:nvPr>
        </p:nvSpPr>
        <p:spPr>
          <a:xfrm>
            <a:off x="3124080" y="4767120"/>
            <a:ext cx="2894760" cy="27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5"/>
          <p:cNvSpPr>
            <a:spLocks noGrp="1"/>
          </p:cNvSpPr>
          <p:nvPr>
            <p:ph type="sldNum" idx="15"/>
          </p:nvPr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C8A90C5F-ED68-4B2C-A58B-3EC85D3EBCB8}" type="slidenum"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629400" y="205920"/>
            <a:ext cx="2056680" cy="4388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205920"/>
            <a:ext cx="6019200" cy="4388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028880" indent="-343080" defTabSz="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37160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5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171468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5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6"/>
          </p:nvPr>
        </p:nvSpPr>
        <p:spPr>
          <a:xfrm>
            <a:off x="457200" y="4767120"/>
            <a:ext cx="2133000" cy="27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7"/>
          </p:nvPr>
        </p:nvSpPr>
        <p:spPr>
          <a:xfrm>
            <a:off x="3124080" y="4767120"/>
            <a:ext cx="2894760" cy="27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18"/>
          </p:nvPr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BA8B0658-D43B-417F-B238-31550A26DF13}" type="slidenum"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39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028880" indent="-343080" defTabSz="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37160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5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171468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5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dt" idx="19"/>
          </p:nvPr>
        </p:nvSpPr>
        <p:spPr>
          <a:xfrm>
            <a:off x="457200" y="4767120"/>
            <a:ext cx="2133000" cy="27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ftr" idx="20"/>
          </p:nvPr>
        </p:nvSpPr>
        <p:spPr>
          <a:xfrm>
            <a:off x="3124080" y="4767120"/>
            <a:ext cx="2894760" cy="27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sldNum" idx="21"/>
          </p:nvPr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E158F50B-BFDE-4910-9F20-46841655BFB9}" type="slidenum"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22160" y="3305160"/>
            <a:ext cx="7771680" cy="102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000" strike="noStrike" u="none" cap="all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722160" y="2180160"/>
            <a:ext cx="7771680" cy="1124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343080">
              <a:lnSpc>
                <a:spcPct val="100000"/>
              </a:lnSpc>
              <a:spcBef>
                <a:spcPts val="300"/>
              </a:spcBef>
              <a:buNone/>
              <a:tabLst>
                <a:tab algn="l" pos="0"/>
              </a:tabLst>
            </a:pPr>
            <a:r>
              <a:rPr b="0" lang="en-US" sz="15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dt" idx="22"/>
          </p:nvPr>
        </p:nvSpPr>
        <p:spPr>
          <a:xfrm>
            <a:off x="457200" y="4767120"/>
            <a:ext cx="2133000" cy="27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ftr" idx="23"/>
          </p:nvPr>
        </p:nvSpPr>
        <p:spPr>
          <a:xfrm>
            <a:off x="3124080" y="4767120"/>
            <a:ext cx="2894760" cy="27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sldNum" idx="24"/>
          </p:nvPr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2A458D97-BF08-4586-BD58-9570E5DF61C4}" type="slidenum"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37760" cy="339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02888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5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371600" indent="-343080" defTabSz="343080">
              <a:lnSpc>
                <a:spcPct val="100000"/>
              </a:lnSpc>
              <a:spcBef>
                <a:spcPts val="26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35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1714680" indent="-343080" defTabSz="343080">
              <a:lnSpc>
                <a:spcPct val="100000"/>
              </a:lnSpc>
              <a:spcBef>
                <a:spcPts val="26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35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48320" y="1200240"/>
            <a:ext cx="4037760" cy="339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02888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5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371600" indent="-343080" defTabSz="343080">
              <a:lnSpc>
                <a:spcPct val="100000"/>
              </a:lnSpc>
              <a:spcBef>
                <a:spcPts val="26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35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1714680" indent="-343080" defTabSz="343080">
              <a:lnSpc>
                <a:spcPct val="100000"/>
              </a:lnSpc>
              <a:spcBef>
                <a:spcPts val="26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35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dt" idx="25"/>
          </p:nvPr>
        </p:nvSpPr>
        <p:spPr>
          <a:xfrm>
            <a:off x="457200" y="4767120"/>
            <a:ext cx="2133000" cy="27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ftr" idx="26"/>
          </p:nvPr>
        </p:nvSpPr>
        <p:spPr>
          <a:xfrm>
            <a:off x="3124080" y="4767120"/>
            <a:ext cx="2894760" cy="27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sldNum" idx="27"/>
          </p:nvPr>
        </p:nvSpPr>
        <p:spPr>
          <a:xfrm>
            <a:off x="6553080" y="4767120"/>
            <a:ext cx="2133000" cy="27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1D3FFECB-3183-43CD-A841-260AA9733615}" type="slidenum"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MIPS Processor Project Presentation</a:t>
            </a:r>
            <a:endParaRPr b="0" lang="en-US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8880" cy="339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anchorCtr="1">
            <a:noAutofit/>
          </a:bodyPr>
          <a:p>
            <a:pPr indent="0" algn="ctr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i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ECE 4120/5120 - Spring 2025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i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Team: Matthew Collins &amp; Lewis Bates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i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Emails: mcollins42@tntech.edu &amp; lfbates42@tntech.edu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/>
          </p:nvPr>
        </p:nvSpPr>
        <p:spPr>
          <a:xfrm>
            <a:off x="536040" y="464760"/>
            <a:ext cx="8228880" cy="450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343080">
              <a:lnSpc>
                <a:spcPct val="100000"/>
              </a:lnSpc>
              <a:spcBef>
                <a:spcPts val="2999"/>
              </a:spcBef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Final Working Project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  <a:ea typeface="Microsoft YaHei"/>
              </a:rPr>
              <a:t>Achievement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  <a:ea typeface="Microsoft YaHei"/>
              </a:rPr>
              <a:t>: Successfully implemented a single cycle processor (Fig. 1), and a pipelined MIPS processor (Fig. 2), with the exception to a data memory error. We attempted the Bonus Pipeline processor with Forwarding and Hazard Units 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  <a:ea typeface="Microsoft YaHei"/>
              </a:rPr>
              <a:t> (Fig. 3); When tested, there were errors present.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  <a:ea typeface="Microsoft YaHei"/>
              </a:rPr>
              <a:t>Details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  <a:ea typeface="Microsoft YaHei"/>
              </a:rPr>
              <a:t>: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  <a:ea typeface="Microsoft YaHei"/>
              </a:rPr>
              <a:t>Integrated all three phases for a complete single-cycle implementation (Fig. 1).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  <a:ea typeface="Microsoft YaHei"/>
              </a:rPr>
              <a:t>Extended to a simple pipelined architecture (Fig. 2).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  <a:ea typeface="Microsoft YaHei"/>
              </a:rPr>
              <a:t>Added bonus features: forwarding unit for data hazards and hazard unit for load-use hazards (Fig. 3).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  <a:ea typeface="Microsoft YaHei"/>
              </a:rPr>
              <a:t>Outcome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  <a:ea typeface="Microsoft YaHei"/>
              </a:rPr>
              <a:t>: Demonstrated correct execution of MIPS instructions, including branching, data hazards resolution, and pipelining efficiency.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/>
          </p:nvPr>
        </p:nvSpPr>
        <p:spPr>
          <a:xfrm>
            <a:off x="457200" y="123120"/>
            <a:ext cx="8228880" cy="48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343080">
              <a:lnSpc>
                <a:spcPct val="100000"/>
              </a:lnSpc>
              <a:spcBef>
                <a:spcPts val="2999"/>
              </a:spcBef>
              <a:buNone/>
              <a:tabLst>
                <a:tab algn="l" pos="0"/>
              </a:tabLst>
            </a:pPr>
            <a:r>
              <a:rPr b="1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Initialization and Setup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Register Values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1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Method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 Loaded using 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addi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instructions via the test bench.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1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Values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 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$t1 = 1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, 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$t2 = 2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, 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$t3 = 3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, 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$t4 = 4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.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1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Rationale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 Chosen to create data dependencies and test forwarding (e.g., between 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add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and subsequent instructions).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Data Memories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1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Method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 Loaded using 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.mif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files in ModelSim-Altera.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1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Values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 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memory[8] = 20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, 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memory[100] = 0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(initially).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1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Rationale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 Specific addresses to verify 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lw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and 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sw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operations, with 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memory[100]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updated by 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sw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.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Instruction Memories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1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Method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 used the testbenches to load the instruction memory with machine code.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1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Instructions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028880" indent="-343080" defTabSz="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beq $t1, $t2, Equal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(000100 01001 01010 0000000000000100)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028880" indent="-343080" defTabSz="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lw $t1, 8($t2)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(100011 01010 01001 0000000000001000)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028880" indent="-343080" defTabSz="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add $t2, $t1, $t2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(000000 01001 01010 01010 00000 100000)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028880" indent="-343080" defTabSz="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sw $t3, 100($t2)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(101011 01010 01011 0000000001100100)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028880" indent="-343080" defTabSz="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add $t4, $t1, $t2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(000000 01001 01010 01100 00000 100000)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1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Rationale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 Tests branch (not taken), load-use hazard, forwarding, and store functionality.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/>
          </p:nvPr>
        </p:nvSpPr>
        <p:spPr>
          <a:xfrm>
            <a:off x="447480" y="210240"/>
            <a:ext cx="8228880" cy="470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343080">
              <a:lnSpc>
                <a:spcPct val="100000"/>
              </a:lnSpc>
              <a:spcBef>
                <a:spcPts val="299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Single Cycle Implementation Results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Key Results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beq $t1, $t2, Equal</a:t>
            </a: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 Not taken (</a:t>
            </a: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$t1 = 5</a:t>
            </a: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, </a:t>
            </a: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$t2 = 10</a:t>
            </a: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, not equal).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sw $t3, 100($t2)</a:t>
            </a: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 Successfully stores </a:t>
            </a: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$t3 = 15</a:t>
            </a: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into </a:t>
            </a: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memory[100]</a:t>
            </a: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.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Verification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ALU zero flag = 0 for </a:t>
            </a: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beq</a:t>
            </a: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.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Data memory output shows </a:t>
            </a: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memory[100] = 15</a:t>
            </a: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.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Screenshot Needed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 Waveform from ModelSim-Altera showing single-cycle execution, highlighting 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beq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zero flag and 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sw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memory update.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/>
          </p:nvPr>
        </p:nvSpPr>
        <p:spPr>
          <a:xfrm>
            <a:off x="457200" y="682200"/>
            <a:ext cx="8228880" cy="3655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343080">
              <a:lnSpc>
                <a:spcPct val="100000"/>
              </a:lnSpc>
              <a:spcBef>
                <a:spcPts val="2999"/>
              </a:spcBef>
              <a:buNone/>
              <a:tabLst>
                <a:tab algn="l" pos="0"/>
              </a:tabLst>
            </a:pP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Pipelined Implementation Results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Key Results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Demonstrated pipelining across fourth, fifth, and sixth clock cycles.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Cycle 4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 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lw $t1, 8($t2)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completes, 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$t1 = 20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Cycle 5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 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add $t2, $t1, $t2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, 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$t2 = 20 + 10 = 30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Cycle 6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 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sw $t3, 100($t2)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stores 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15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at updated address.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Verification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ALU outputs and data memory values match expected results.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Improved throughput vs. single cycle.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Screenshot Needed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 Waveform showing cycles 4-6, with ALU outputs (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$t2 = 30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) and data memory (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memory[100] = 15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).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/>
          </p:nvPr>
        </p:nvSpPr>
        <p:spPr>
          <a:xfrm>
            <a:off x="457200" y="266760"/>
            <a:ext cx="8228880" cy="431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343080">
              <a:lnSpc>
                <a:spcPct val="100000"/>
              </a:lnSpc>
              <a:spcBef>
                <a:spcPts val="299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Bonus Part - Forwarding and Hazard Units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Forwarding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Between </a:t>
            </a: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add $t2, $t1, $t2</a:t>
            </a: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and </a:t>
            </a: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add $t4, $t1, $t2</a:t>
            </a: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 </a:t>
            </a: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$t2</a:t>
            </a: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forwarded, </a:t>
            </a: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$t4 = 20 + 30 = 50</a:t>
            </a: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.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Between </a:t>
            </a: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add $t2, $t1, $t2</a:t>
            </a: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and </a:t>
            </a: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sw $t3, 100($t2)</a:t>
            </a: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 </a:t>
            </a: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$t2</a:t>
            </a: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forwarded for address calculation.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Hazard Unit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Between </a:t>
            </a: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lw $t1, 8($t2)</a:t>
            </a: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and </a:t>
            </a: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add $t2, $t1, $t2</a:t>
            </a: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 Stall inserted, bubble prevents incorrect </a:t>
            </a: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$t1</a:t>
            </a: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use.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Screenshot Needed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 Waveform showing forwarding (e.g., 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$t2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to 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add $t4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) and hazard stall (bubble after 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lw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).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/>
          </p:nvPr>
        </p:nvSpPr>
        <p:spPr>
          <a:xfrm>
            <a:off x="457200" y="428400"/>
            <a:ext cx="8228880" cy="416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343080">
              <a:lnSpc>
                <a:spcPct val="100000"/>
              </a:lnSpc>
              <a:spcBef>
                <a:spcPts val="299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Demonstration Notes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Tool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 ModelSim-Altera.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Waveforms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Single cycle: Show </a:t>
            </a: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beq</a:t>
            </a: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and </a:t>
            </a: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sw</a:t>
            </a: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.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Pipelined: Show cycles 4-6.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Bonus: Show forwarding and hazard stalls.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Preparation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 Waveforms pre-loaded on laptop for immediate display post-presentation.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Application>LibreOffice/25.2.2.2$Windows_X86_64 LibreOffice_project/7370d4be9e3cf6031a51beef54ff3bda878e3fac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2025-04-30T15:26:58Z</dcterms:created>
  <dc:creator/>
  <dc:description/>
  <dc:language>en-US</dc:language>
  <cp:lastModifiedBy/>
  <dcterms:modified xsi:type="dcterms:W3CDTF">2025-04-30T11:47:58Z</dcterms:modified>
  <cp:revision>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