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FCA5-1D93-4E7F-8AF0-4CD3F036A5A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2210-57FB-41E5-B836-2D83BBF2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2210-57FB-41E5-B836-2D83BBF2CE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8A060E5-5B12-47F2-B7E4-6EDF145C1151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560" cy="47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560" cy="296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000" cy="47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000" cy="296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43ED65D-5CCC-4AEF-85F0-C23AB97F6668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70D29C1-89AF-4E4B-A897-198FF113F7EA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440" cy="87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0920" cy="438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440" cy="351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pos="0" algn="l"/>
              </a:tabLst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207BD09-C444-4839-9699-E6E5019E9BDC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5680" cy="4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5680" cy="308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5680" cy="60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pos="0" algn="l"/>
              </a:tabLst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0E06CCA-D8CE-4998-ADBE-21E4FA33B4BD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9A0DE3E-7ADC-4954-8CAB-BA258F312C08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8A90C5F-ED68-4B2C-A58B-3EC85D3EBCB8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6680" cy="43880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200" cy="43880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A8B0658-D43B-417F-B238-31550A26DF13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1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158F50B-BFDE-4910-9F20-46841655BFB9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1680" cy="102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u="none" strike="noStrik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1680" cy="112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sz="15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A458D97-BF08-4586-BD58-9570E5DF61C4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7760" cy="339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lang="en-US" sz="1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lang="en-US" sz="1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7760" cy="339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lvl="3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lang="en-US" sz="1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4680" lvl="4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lang="en-US" sz="135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D3FFECB-3183-43CD-A841-260AA9733615}" type="slidenum">
              <a:rPr lang="en-US" sz="9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MIPS Processor Project Presentation</a:t>
            </a:r>
            <a:endParaRPr lang="en-US" sz="33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 anchorCtr="1">
            <a:noAutofit/>
          </a:bodyPr>
          <a:lstStyle/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ECE 4120/5120 - Spring 2025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Team: Matthew Collins &amp; Lewis Bates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i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Emails: mcollins42@tntech.edu &amp; lfbates42@tntech.edu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560" y="321210"/>
            <a:ext cx="8228880" cy="450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Final Working Project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Achievement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 Successfully implemented a single cycle processor (Fig. 1) and a pipelined MIPS processor (Fig. 2), with the exception to a data memory error. We attempted the Bonus Pipeline processor with Forwarding and Hazard Units  (Fig. 3); When tested, there were errors present.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Details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Integrated all three phases for a complete single-cycle implementation (Fig. 1).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Integrated all three phases for a simple pipelined architecture (Fig. 2).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Added bonus features: forwarding unit for data hazards and hazard unit for load-use hazards (Fig. 3).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Outcome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 Demonstrated correct execution of instructions in single-cycle and pipelined versions apart from an error in the data memory. In the bonus part, there seemed to be additional errors with stalling and forwarding.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123120"/>
            <a:ext cx="8228880" cy="486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Initialization and Setup (Simple Pipelined Version)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Register Values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Loaded using </a:t>
            </a:r>
            <a:r>
              <a:rPr lang="en-US" sz="13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addi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instructions via the test bench.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Values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$t1 = 1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$t2 = 2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$t3 = 3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$t4 = 4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Chosen to create data dependencies and test </a:t>
            </a:r>
            <a:r>
              <a:rPr lang="en-US" sz="1300" dirty="0">
                <a:solidFill>
                  <a:schemeClr val="dk1"/>
                </a:solidFill>
                <a:latin typeface="Calibri"/>
              </a:rPr>
              <a:t>the functionality of the design.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Data Memories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dirty="0">
                <a:solidFill>
                  <a:schemeClr val="dk1"/>
                </a:solidFill>
                <a:latin typeface="Calibri"/>
              </a:rPr>
              <a:t>The data memory was not initialized for the Simple Pipelined version.</a:t>
            </a:r>
            <a:endParaRPr lang="en-US" sz="13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Instruction Memories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Used the test bench to load the instruction memory with machine code.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Instructions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3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 $t1, $t2, Equal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(000100 01001 01010 0000000000000100)</a:t>
            </a: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300" b="0" u="none" strike="noStrike" dirty="0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add $t1, $t1, $t2</a:t>
            </a:r>
            <a:r>
              <a:rPr lang="en-US" sz="13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alibri"/>
              </a:rPr>
              <a:t>(00000001001010100100100000100000)</a:t>
            </a: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300" b="0" u="none" strike="noStrike" dirty="0" err="1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300" b="0" u="none" strike="noStrike" dirty="0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$t3, 100($t2)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(10101101010010110000000001100100)</a:t>
            </a: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300" b="0" u="none" strike="noStrike" dirty="0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or $t1, $t4, $t2</a:t>
            </a:r>
            <a:r>
              <a:rPr lang="en-US" sz="13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alibri"/>
              </a:rPr>
              <a:t>(00000001100010100100100000100101)</a:t>
            </a:r>
          </a:p>
          <a:p>
            <a:pPr marL="1028880" lvl="2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(</a:t>
            </a:r>
            <a:r>
              <a:rPr lang="en-US" sz="1300" dirty="0">
                <a:solidFill>
                  <a:schemeClr val="dk1"/>
                </a:solidFill>
                <a:latin typeface="Calibri"/>
              </a:rPr>
              <a:t>00000000000000000000000000000000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3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lang="en-US" sz="13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The instructions need to be in th</a:t>
            </a:r>
            <a:r>
              <a:rPr lang="en-US" sz="1300" dirty="0">
                <a:solidFill>
                  <a:schemeClr val="dk1"/>
                </a:solidFill>
                <a:latin typeface="Calibri"/>
              </a:rPr>
              <a:t>e memory in order to be executed and their execution tests the functionality of the design.</a:t>
            </a:r>
            <a:endParaRPr lang="en-US" sz="13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280774" y="216990"/>
            <a:ext cx="8461443" cy="470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Single Cycle Implementation Results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 $t1, $t2, Equal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Not taken (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$t1 = 1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$t2 = </a:t>
            </a:r>
            <a:r>
              <a:rPr lang="en-US" sz="2000" dirty="0">
                <a:solidFill>
                  <a:schemeClr val="dk1"/>
                </a:solidFill>
                <a:latin typeface="Courier New"/>
              </a:rPr>
              <a:t>2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 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not equal).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 $t3, 100($t2)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Fails to store 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$t3 = </a:t>
            </a:r>
            <a:r>
              <a:rPr lang="en-US" sz="2000" dirty="0">
                <a:solidFill>
                  <a:schemeClr val="dk1"/>
                </a:solidFill>
                <a:latin typeface="Courier New"/>
              </a:rPr>
              <a:t>3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into 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memory[102]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ALU zero flag = 0 for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Data memory output does not show 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memory[102] = 3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Screenshots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Waveform from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</a:rPr>
              <a:t>ModelSim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-Altera showing single-cycle execution, highlighting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memory update.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242454" y="155727"/>
            <a:ext cx="8409710" cy="471414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Pipelined Implementation Results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Demonstrated pipelining across fourth, fifth, and sixth clock cycles.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Cycle 4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 $t1, $t2, Equal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ALU output completes as -1.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Cycle 5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add $t1, $t1, $t2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ALU output completes as 3.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Cycle 6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$t3, 100($t2)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+mn-lt"/>
                <a:cs typeface="Courier New" panose="02070309020205020404" pitchFamily="49" charset="0"/>
              </a:rPr>
              <a:t>address completes at ALU output as 102.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ALU outputs 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are the expected values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Screenshots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Waveforms show the ALU output of the first three test instructions.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82948-CB68-0A9F-4A90-653C26D3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D2065ED3-A7D8-849C-697C-5A6D44D53C5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95172" y="165398"/>
            <a:ext cx="3156025" cy="59241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pos="0" algn="l"/>
              </a:tabLst>
            </a:pPr>
            <a:r>
              <a:rPr lang="en-US" sz="2400" b="1" dirty="0" err="1">
                <a:solidFill>
                  <a:schemeClr val="dk1"/>
                </a:solidFill>
                <a:latin typeface="Calibri"/>
              </a:rPr>
              <a:t>ModeSim</a:t>
            </a:r>
            <a:r>
              <a:rPr lang="en-US" sz="2400" b="1" dirty="0">
                <a:solidFill>
                  <a:schemeClr val="dk1"/>
                </a:solidFill>
                <a:latin typeface="Calibri"/>
              </a:rPr>
              <a:t> Waveforms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0E4BCF-2C92-8492-29B7-F106F377A3F2}"/>
              </a:ext>
            </a:extLst>
          </p:cNvPr>
          <p:cNvGrpSpPr/>
          <p:nvPr/>
        </p:nvGrpSpPr>
        <p:grpSpPr>
          <a:xfrm>
            <a:off x="4862461" y="1889497"/>
            <a:ext cx="3621448" cy="2360916"/>
            <a:chOff x="5280098" y="1197430"/>
            <a:chExt cx="3621448" cy="2360916"/>
          </a:xfrm>
        </p:grpSpPr>
        <p:pic>
          <p:nvPicPr>
            <p:cNvPr id="6" name="Picture 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A6A769C2-C9FD-64E8-68E4-37D5D96E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098" y="1197430"/>
              <a:ext cx="3621448" cy="23609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79A7F7-D839-2706-D111-34C6A1F27E96}"/>
                </a:ext>
              </a:extLst>
            </p:cNvPr>
            <p:cNvSpPr/>
            <p:nvPr/>
          </p:nvSpPr>
          <p:spPr>
            <a:xfrm>
              <a:off x="7456384" y="1402353"/>
              <a:ext cx="1136073" cy="195106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CFA92D-E4C4-5B92-08AE-F9DDE7C4D7C3}"/>
              </a:ext>
            </a:extLst>
          </p:cNvPr>
          <p:cNvGrpSpPr/>
          <p:nvPr/>
        </p:nvGrpSpPr>
        <p:grpSpPr>
          <a:xfrm>
            <a:off x="1705747" y="165398"/>
            <a:ext cx="2882265" cy="2473483"/>
            <a:chOff x="6009331" y="156410"/>
            <a:chExt cx="2882265" cy="2473483"/>
          </a:xfrm>
        </p:grpSpPr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0C898E1B-E613-22F6-17F7-87449593D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331" y="156410"/>
              <a:ext cx="2497637" cy="213492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8A03B1-A6CF-1B45-0EBC-E1D24835F0B7}"/>
                </a:ext>
              </a:extLst>
            </p:cNvPr>
            <p:cNvSpPr txBox="1"/>
            <p:nvPr/>
          </p:nvSpPr>
          <p:spPr>
            <a:xfrm>
              <a:off x="6066971" y="2291339"/>
              <a:ext cx="2824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$t1, $t2, Equal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173DF-41DB-90E9-B483-4F578C3F250A}"/>
                </a:ext>
              </a:extLst>
            </p:cNvPr>
            <p:cNvSpPr/>
            <p:nvPr/>
          </p:nvSpPr>
          <p:spPr>
            <a:xfrm>
              <a:off x="7599218" y="210240"/>
              <a:ext cx="522931" cy="195106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2890D3-B9E6-2C88-6F26-08CD77190CBB}"/>
              </a:ext>
            </a:extLst>
          </p:cNvPr>
          <p:cNvGrpSpPr/>
          <p:nvPr/>
        </p:nvGrpSpPr>
        <p:grpSpPr>
          <a:xfrm>
            <a:off x="174713" y="2638881"/>
            <a:ext cx="4385139" cy="2504619"/>
            <a:chOff x="4885341" y="2657001"/>
            <a:chExt cx="4385139" cy="2504619"/>
          </a:xfrm>
        </p:grpSpPr>
        <p:pic>
          <p:nvPicPr>
            <p:cNvPr id="13" name="Picture 1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C41D767-75EF-8C72-D614-EB6982D6C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401" y="2657001"/>
              <a:ext cx="3746456" cy="216706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AAF408-6255-552D-D10F-CE72109BF25F}"/>
                </a:ext>
              </a:extLst>
            </p:cNvPr>
            <p:cNvSpPr/>
            <p:nvPr/>
          </p:nvSpPr>
          <p:spPr>
            <a:xfrm>
              <a:off x="6788727" y="2813753"/>
              <a:ext cx="522931" cy="195106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82F77E-D00D-A20C-925A-8E954E326FEB}"/>
                </a:ext>
              </a:extLst>
            </p:cNvPr>
            <p:cNvSpPr/>
            <p:nvPr/>
          </p:nvSpPr>
          <p:spPr>
            <a:xfrm>
              <a:off x="8023429" y="2813753"/>
              <a:ext cx="522931" cy="195106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B66F0C-E32E-1CA6-CF4A-625C51540159}"/>
                </a:ext>
              </a:extLst>
            </p:cNvPr>
            <p:cNvSpPr txBox="1"/>
            <p:nvPr/>
          </p:nvSpPr>
          <p:spPr>
            <a:xfrm>
              <a:off x="4885341" y="4823066"/>
              <a:ext cx="2164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#t3, 100($t2)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6AFAA9-6750-7682-DD87-52A10EF4F6CD}"/>
                </a:ext>
              </a:extLst>
            </p:cNvPr>
            <p:cNvSpPr txBox="1"/>
            <p:nvPr/>
          </p:nvSpPr>
          <p:spPr>
            <a:xfrm>
              <a:off x="7105629" y="4823066"/>
              <a:ext cx="2164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$t5, 100($t2)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003D7A-CCF8-5073-3B31-EA71CC995CD5}"/>
              </a:ext>
            </a:extLst>
          </p:cNvPr>
          <p:cNvSpPr txBox="1"/>
          <p:nvPr/>
        </p:nvSpPr>
        <p:spPr>
          <a:xfrm>
            <a:off x="5134976" y="4270670"/>
            <a:ext cx="30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Cycles 4-6 of Pipelined 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F17C1-FD6B-B5C2-C307-0F1DF15D87DD}"/>
              </a:ext>
            </a:extLst>
          </p:cNvPr>
          <p:cNvSpPr txBox="1"/>
          <p:nvPr/>
        </p:nvSpPr>
        <p:spPr>
          <a:xfrm>
            <a:off x="219122" y="1004455"/>
            <a:ext cx="130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Single-Cycle 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76F07-8AD7-07AB-B108-185922AD0D27}"/>
              </a:ext>
            </a:extLst>
          </p:cNvPr>
          <p:cNvSpPr txBox="1"/>
          <p:nvPr/>
        </p:nvSpPr>
        <p:spPr>
          <a:xfrm>
            <a:off x="5424367" y="1142954"/>
            <a:ext cx="24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Pipelined Version</a:t>
            </a:r>
          </a:p>
        </p:txBody>
      </p:sp>
    </p:spTree>
    <p:extLst>
      <p:ext uri="{BB962C8B-B14F-4D97-AF65-F5344CB8AC3E}">
        <p14:creationId xmlns:p14="http://schemas.microsoft.com/office/powerpoint/2010/main" val="96232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457200" y="428400"/>
            <a:ext cx="8228880" cy="416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Demonstration Notes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Tool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lang="en-US" sz="24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</a:rPr>
              <a:t>ModelSim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-Altera.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Waveforms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1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Single cycle: Show </a:t>
            </a:r>
            <a:r>
              <a:rPr lang="en-US" sz="2100" b="0" u="none" strike="noStrike" dirty="0" err="1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lang="en-US" sz="21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lang="en-US" sz="2100" b="0" u="none" strike="noStrike" dirty="0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lang="en-US" sz="21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lang="en-US" sz="21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1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Pipelined: Show cycles 4-6.</a:t>
            </a:r>
            <a:endParaRPr lang="en-US" sz="21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Preparation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: Waveforms pre-loaded on laptop for immediate display post-presentation.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602</Words>
  <Application>Microsoft Office PowerPoint</Application>
  <PresentationFormat>On-screen Show (16:9)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MIPS Processor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matthew collins</cp:lastModifiedBy>
  <cp:revision>17</cp:revision>
  <dcterms:created xsi:type="dcterms:W3CDTF">2025-04-30T15:26:58Z</dcterms:created>
  <dcterms:modified xsi:type="dcterms:W3CDTF">2025-04-30T17:51:00Z</dcterms:modified>
  <dc:language>en-US</dc:language>
</cp:coreProperties>
</file>