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12.xml" ContentType="application/vnd.openxmlformats-officedocument.theme+xml"/>
  <Override PartName="/ppt/notesSlides/notesSlide4.xml" ContentType="application/vnd.openxmlformats-officedocument.presentationml.notesSlide+xml"/>
  <Override PartName="/ppt/notesSlides/_rels/notesSlide4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9C80681-8586-44DB-8B41-B1DBB1384701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32160" cy="339372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6120" cy="39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37"/>
          </p:nvPr>
        </p:nvSpPr>
        <p:spPr>
          <a:xfrm>
            <a:off x="4402080" y="9553680"/>
            <a:ext cx="3368160" cy="5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DFADBE-5770-4A95-BD3B-AA3E19AF12BA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02ABD53-266D-424F-8ADE-990BB5E6B51F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1320" cy="102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1320" cy="112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E9FEF4D-0813-453F-BD45-F85B8403C180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7400" cy="33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7400" cy="33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8116E5A-8E54-45D7-8D17-F7A0E9A1B672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</a:t>
            </a: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Master title </a:t>
            </a: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200" cy="4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200" cy="296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0640" cy="4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0640" cy="296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24DD82E-53B5-4DCF-BCE3-C5B5535D4690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E5F3534-206B-4813-B69E-069F014D36F9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080" cy="87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0560" cy="4388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080" cy="351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0F7966A-9336-44A7-9AE2-186FAA75ED7E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5320" cy="42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5320" cy="308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5320" cy="60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B7DE825-E9C6-41D9-9D0F-ACABCCC9E3E4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1320" cy="110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C20AB62-92CB-4653-9891-6A312430424A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520" cy="33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6271DDB-2973-4803-8977-91CF6E848E89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6320" cy="438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8840" cy="438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A5394AA-CFAB-4427-9891-8B8555492961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8520" cy="33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440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2640" cy="27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B68C2BE-2723-4B91-AA21-EF772E8E4AD2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8520" cy="85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MIPS Processor Project Presentation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8520" cy="33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Autofit/>
          </a:bodyPr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ECE 4120/5120 - Spring 2025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Team: Matthew Collins &amp; Lewis Bates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Emails: mcollins42@tntech.edu &amp; lfbates42@tntech.edu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457560" y="321120"/>
            <a:ext cx="8228520" cy="450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Final Working Project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Achievement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: Successfully implemented a single cycle processor (Fig. 1) and a pipelined MIPS processor (Fig. 2), with the exception to a data memory error. We attempted the Bonus Pipeline processor with Forwarding and Hazard Units  (Fig. 3); When tested, there were errors present.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Details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: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Integrated all three phases for a complete single-cycle implementation (Fig. 1).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Integrated all three phases for a simple pipelined architecture (Fig. 2).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Added bonus features: forwarding unit for data hazards and hazard unit for load-use hazards (Fig. 3).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Outcome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Microsoft YaHei"/>
              </a:rPr>
              <a:t>: Demonstrated correct execution of instructions in single-cycle and pipelined versions apart from an error in the data memory. In the bonus part, there seemed to be additional errors with stalling and forwarding.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/>
          </p:nvPr>
        </p:nvSpPr>
        <p:spPr>
          <a:xfrm>
            <a:off x="457200" y="123120"/>
            <a:ext cx="8228520" cy="485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Initialization and Setup (Simple Pipelined Version)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Register Values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Loaded using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addi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instructions via the test bench.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 = 1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2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$t3 = 3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$t4 = 4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Chosen to create data dependencies and test the functionality of the design.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Memories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data memory was not initialized for the Simple Pipelined version.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Instruction Memories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Used the test bench to load the instruction memory with machine code.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Instructions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 $t1, $t2, Equal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(000100 01001 01010 0000000000000100)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add $t1, $t1, $t2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(00000001001010100100100000100000)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(10101101010010110000000001100100)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or $t1, $t4, $t2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(00000001100010100100100000100101)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Equal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(00000000000000000000000000000000)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The instructions need to be in the memory in order to be executed and their execution tests the functionality of the design.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/>
          </p:nvPr>
        </p:nvSpPr>
        <p:spPr>
          <a:xfrm>
            <a:off x="280800" y="217080"/>
            <a:ext cx="8461080" cy="470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Single Cycle Implementation Results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Results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 $t1, $t2, Equal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Not taken (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 = 1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2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  not equal).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Fails to store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$t3 = 3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into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memory[102]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Verification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ALU zero flag = 0 for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memory output does not show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memory[102] = 3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Screenshots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 from ModelSim-Altera showing single-cycle execution, highlighting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memory update.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242280" y="155880"/>
            <a:ext cx="8409240" cy="471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Pipelined Implementation Results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Results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Demonstrated pipelining across fourth, fifth, and sixth clock cycles.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 4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 $t1, $t2, Equal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ALU output completes as -1.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 5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add $t1, $t1, $t2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ALU output completes as 3.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 6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address completes at ALU output as 102.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Verification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ALU outputs are the expected values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Screenshots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Waveforms show the ALU output of the first three test instructions.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/>
          </p:nvPr>
        </p:nvSpPr>
        <p:spPr>
          <a:xfrm>
            <a:off x="5095080" y="165240"/>
            <a:ext cx="3155760" cy="59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ModelSim Waveforms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grpSp>
        <p:nvGrpSpPr>
          <p:cNvPr id="70" name="Group 4"/>
          <p:cNvGrpSpPr/>
          <p:nvPr/>
        </p:nvGrpSpPr>
        <p:grpSpPr>
          <a:xfrm>
            <a:off x="4862520" y="1889640"/>
            <a:ext cx="3621240" cy="2360520"/>
            <a:chOff x="4862520" y="1889640"/>
            <a:chExt cx="3621240" cy="2360520"/>
          </a:xfrm>
        </p:grpSpPr>
        <p:pic>
          <p:nvPicPr>
            <p:cNvPr id="71" name="Picture 5" descr="A screenshot of a computer&#10;&#10;AI-generated content may be incorrect."/>
            <p:cNvPicPr/>
            <p:nvPr/>
          </p:nvPicPr>
          <p:blipFill>
            <a:blip r:embed="rId1"/>
            <a:stretch/>
          </p:blipFill>
          <p:spPr>
            <a:xfrm>
              <a:off x="4862520" y="1889640"/>
              <a:ext cx="3621240" cy="236052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72" name="Rectangle 6"/>
            <p:cNvSpPr/>
            <p:nvPr/>
          </p:nvSpPr>
          <p:spPr>
            <a:xfrm>
              <a:off x="7038720" y="2094480"/>
              <a:ext cx="1135800" cy="1950840"/>
            </a:xfrm>
            <a:prstGeom prst="rect">
              <a:avLst/>
            </a:prstGeom>
            <a:noFill/>
            <a:ln>
              <a:solidFill>
                <a:srgbClr val="ffff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73" name="Group 7"/>
          <p:cNvGrpSpPr/>
          <p:nvPr/>
        </p:nvGrpSpPr>
        <p:grpSpPr>
          <a:xfrm>
            <a:off x="1705680" y="165240"/>
            <a:ext cx="2881800" cy="2473920"/>
            <a:chOff x="1705680" y="165240"/>
            <a:chExt cx="2881800" cy="2473920"/>
          </a:xfrm>
        </p:grpSpPr>
        <p:pic>
          <p:nvPicPr>
            <p:cNvPr id="74" name="Picture 8" descr="A screenshot of a computer&#10;&#10;AI-generated content may be incorrect."/>
            <p:cNvPicPr/>
            <p:nvPr/>
          </p:nvPicPr>
          <p:blipFill>
            <a:blip r:embed="rId2"/>
            <a:stretch/>
          </p:blipFill>
          <p:spPr>
            <a:xfrm>
              <a:off x="1705680" y="165240"/>
              <a:ext cx="2497320" cy="21344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75" name="TextBox 9"/>
            <p:cNvSpPr/>
            <p:nvPr/>
          </p:nvSpPr>
          <p:spPr>
            <a:xfrm>
              <a:off x="1763280" y="2300400"/>
              <a:ext cx="2824200" cy="33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600" strike="noStrike" u="none">
                  <a:solidFill>
                    <a:schemeClr val="dk1"/>
                  </a:solidFill>
                  <a:effectLst/>
                  <a:uFillTx/>
                  <a:latin typeface="Courier New"/>
                </a:rPr>
                <a:t>beq $t1, $t2, Equal</a:t>
              </a:r>
              <a:endPara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Rectangle 10"/>
            <p:cNvSpPr/>
            <p:nvPr/>
          </p:nvSpPr>
          <p:spPr>
            <a:xfrm>
              <a:off x="3295800" y="219240"/>
              <a:ext cx="522720" cy="1950840"/>
            </a:xfrm>
            <a:prstGeom prst="rect">
              <a:avLst/>
            </a:prstGeom>
            <a:noFill/>
            <a:ln>
              <a:solidFill>
                <a:srgbClr val="ffff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endParaRPr>
            </a:p>
          </p:txBody>
        </p:sp>
      </p:grpSp>
      <p:grpSp>
        <p:nvGrpSpPr>
          <p:cNvPr id="77" name="Group 11"/>
          <p:cNvGrpSpPr/>
          <p:nvPr/>
        </p:nvGrpSpPr>
        <p:grpSpPr>
          <a:xfrm>
            <a:off x="174600" y="2638800"/>
            <a:ext cx="4384800" cy="2504880"/>
            <a:chOff x="174600" y="2638800"/>
            <a:chExt cx="4384800" cy="2504880"/>
          </a:xfrm>
        </p:grpSpPr>
        <p:pic>
          <p:nvPicPr>
            <p:cNvPr id="78" name="Picture 12" descr="A screenshot of a computer&#10;&#10;AI-generated content may be incorrect."/>
            <p:cNvPicPr/>
            <p:nvPr/>
          </p:nvPicPr>
          <p:blipFill>
            <a:blip r:embed="rId3"/>
            <a:stretch/>
          </p:blipFill>
          <p:spPr>
            <a:xfrm>
              <a:off x="521640" y="2638800"/>
              <a:ext cx="3746160" cy="216684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79" name="Rectangle 13"/>
            <p:cNvSpPr/>
            <p:nvPr/>
          </p:nvSpPr>
          <p:spPr>
            <a:xfrm>
              <a:off x="2077920" y="2795760"/>
              <a:ext cx="522720" cy="1950840"/>
            </a:xfrm>
            <a:prstGeom prst="rect">
              <a:avLst/>
            </a:prstGeom>
            <a:noFill/>
            <a:ln>
              <a:solidFill>
                <a:srgbClr val="ffff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0" name="Rectangle 14"/>
            <p:cNvSpPr/>
            <p:nvPr/>
          </p:nvSpPr>
          <p:spPr>
            <a:xfrm>
              <a:off x="3312720" y="2795760"/>
              <a:ext cx="522720" cy="1950840"/>
            </a:xfrm>
            <a:prstGeom prst="rect">
              <a:avLst/>
            </a:prstGeom>
            <a:noFill/>
            <a:ln>
              <a:solidFill>
                <a:srgbClr val="ffff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endParaRPr>
            </a:p>
          </p:txBody>
        </p:sp>
        <p:sp>
          <p:nvSpPr>
            <p:cNvPr id="81" name="TextBox 15"/>
            <p:cNvSpPr/>
            <p:nvPr/>
          </p:nvSpPr>
          <p:spPr>
            <a:xfrm>
              <a:off x="174600" y="4804920"/>
              <a:ext cx="2164320" cy="33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600" strike="noStrike" u="none">
                  <a:solidFill>
                    <a:schemeClr val="dk1"/>
                  </a:solidFill>
                  <a:effectLst/>
                  <a:uFillTx/>
                  <a:latin typeface="Courier New"/>
                </a:rPr>
                <a:t>sw #t3, 100($t2)</a:t>
              </a:r>
              <a:endPara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TextBox 16"/>
            <p:cNvSpPr/>
            <p:nvPr/>
          </p:nvSpPr>
          <p:spPr>
            <a:xfrm>
              <a:off x="2395080" y="4804920"/>
              <a:ext cx="2164320" cy="338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600" strike="noStrike" u="none">
                  <a:solidFill>
                    <a:schemeClr val="dk1"/>
                  </a:solidFill>
                  <a:effectLst/>
                  <a:uFillTx/>
                  <a:latin typeface="Courier New"/>
                </a:rPr>
                <a:t>lw $t5, 100($t2)</a:t>
              </a:r>
              <a:endPara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3" name="TextBox 17"/>
          <p:cNvSpPr/>
          <p:nvPr/>
        </p:nvSpPr>
        <p:spPr>
          <a:xfrm>
            <a:off x="5135040" y="4270680"/>
            <a:ext cx="307620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Cycles 4-6 of Pipelined Version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TextBox 18"/>
          <p:cNvSpPr/>
          <p:nvPr/>
        </p:nvSpPr>
        <p:spPr>
          <a:xfrm>
            <a:off x="219240" y="1004400"/>
            <a:ext cx="1302120" cy="6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Single-Cycle Version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TextBox 19"/>
          <p:cNvSpPr/>
          <p:nvPr/>
        </p:nvSpPr>
        <p:spPr>
          <a:xfrm>
            <a:off x="5424480" y="1143000"/>
            <a:ext cx="249732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Simple Pipelined Version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/>
          </p:nvPr>
        </p:nvSpPr>
        <p:spPr>
          <a:xfrm>
            <a:off x="457200" y="428400"/>
            <a:ext cx="8228520" cy="416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Demonstration Notes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Tool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ModelSim-Altera.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Waveforms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Single cycle: Show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Pipelined: Show cycles 4-6.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Preparation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Waveforms pre-loaded on laptop for immediate display post-presentation.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LibreOffice/25.2.2.2$Windows_X86_64 LibreOffice_project/7370d4be9e3cf6031a51beef54ff3bda878e3fac</Application>
  <AppVersion>15.0000</AppVersion>
  <Words>602</Words>
  <Paragraphs>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2025-04-30T15:26:58Z</dcterms:created>
  <dc:creator/>
  <dc:description/>
  <dc:language>en-US</dc:language>
  <cp:lastModifiedBy/>
  <dcterms:modified xsi:type="dcterms:W3CDTF">2025-04-30T12:58:54Z</dcterms:modified>
  <cp:revision>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(16:9)</vt:lpwstr>
  </property>
  <property fmtid="{D5CDD505-2E9C-101B-9397-08002B2CF9AE}" pid="4" name="Slides">
    <vt:i4>7</vt:i4>
  </property>
</Properties>
</file>