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79" r:id="rId8"/>
    <p:sldId id="290" r:id="rId9"/>
    <p:sldId id="295" r:id="rId10"/>
    <p:sldId id="291" r:id="rId11"/>
    <p:sldId id="262" r:id="rId12"/>
    <p:sldId id="285" r:id="rId13"/>
    <p:sldId id="289" r:id="rId14"/>
    <p:sldId id="292" r:id="rId15"/>
    <p:sldId id="286" r:id="rId16"/>
    <p:sldId id="259" r:id="rId17"/>
    <p:sldId id="280" r:id="rId18"/>
    <p:sldId id="264" r:id="rId19"/>
    <p:sldId id="299" r:id="rId20"/>
    <p:sldId id="288" r:id="rId21"/>
    <p:sldId id="296" r:id="rId22"/>
    <p:sldId id="278" r:id="rId23"/>
    <p:sldId id="283" r:id="rId24"/>
    <p:sldId id="269" r:id="rId25"/>
    <p:sldId id="270" r:id="rId26"/>
    <p:sldId id="271" r:id="rId27"/>
    <p:sldId id="293" r:id="rId28"/>
    <p:sldId id="272" r:id="rId29"/>
    <p:sldId id="273" r:id="rId30"/>
    <p:sldId id="274" r:id="rId31"/>
    <p:sldId id="294" r:id="rId32"/>
    <p:sldId id="281" r:id="rId33"/>
    <p:sldId id="282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6A3DA-E9A0-4440-AEF5-671BFBD96D2B}" v="87" dt="2023-03-28T00:31:05.644"/>
    <p1510:client id="{39F238D1-B762-42BD-B5C3-03F18CD6E9DE}" v="1886" dt="2023-03-27T23:24:51.726"/>
    <p1510:client id="{41905245-596C-4239-B921-45AEE7A0CF78}" v="30" dt="2023-03-27T15:19:15.965"/>
    <p1510:client id="{6136F35B-87B8-4033-94A9-F1CC5E3701F4}" v="1" dt="2023-03-28T00:27:49.952"/>
    <p1510:client id="{882F5857-C47E-9249-93A2-A025A6ECAB64}" v="10" dt="2023-03-28T00:32:10.853"/>
    <p1510:client id="{CFB2085A-05C7-44CE-8AA1-C3B45F176B00}" v="2047" vWet="2049" dt="2023-03-27T22:02:1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4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9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0927A-ED3A-CE82-1296-2DEDB6483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81" y="1214438"/>
            <a:ext cx="11075437" cy="2387600"/>
          </a:xfrm>
        </p:spPr>
        <p:txBody>
          <a:bodyPr>
            <a:normAutofit fontScale="90000"/>
          </a:bodyPr>
          <a:lstStyle/>
          <a:p>
            <a:r>
              <a:rPr lang="fr-FR" b="1">
                <a:latin typeface="Franklin Gothic Book" panose="020B0503020102020204" pitchFamily="34" charset="0"/>
              </a:rPr>
              <a:t>APP 6 : </a:t>
            </a:r>
            <a:br>
              <a:rPr lang="fr-FR" b="1">
                <a:latin typeface="Franklin Gothic Book" panose="020B0503020102020204" pitchFamily="34" charset="0"/>
              </a:rPr>
            </a:br>
            <a:r>
              <a:rPr lang="fr-FR" b="1">
                <a:latin typeface="Franklin Gothic Book" panose="020B0503020102020204" pitchFamily="34" charset="0"/>
              </a:rPr>
              <a:t>Électronique analogique II : Maths des signaux à temps continu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4FB87D-F351-3909-AA8C-64848C5C5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  <a:p>
            <a:endParaRPr lang="fr-FR">
              <a:cs typeface="Calibri" panose="020F0502020204030204"/>
            </a:endParaRPr>
          </a:p>
          <a:p>
            <a:r>
              <a:rPr lang="fr-FR"/>
              <a:t>kilv1201 &amp; desm1210 &amp; plam1001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18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 filtre erroné corrigé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B32E1-AC77-6D9F-E7FF-B4BCD150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D9DD2-338B-3675-E505-538493F9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3" y="1360400"/>
            <a:ext cx="11648073" cy="53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0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 filtre erroné corrigé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EC59C10-FA49-993A-FF94-ED72E4AD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483846"/>
            <a:ext cx="10646228" cy="5226079"/>
          </a:xfrm>
        </p:spPr>
      </p:pic>
    </p:spTree>
    <p:extLst>
      <p:ext uri="{BB962C8B-B14F-4D97-AF65-F5344CB8AC3E}">
        <p14:creationId xmlns:p14="http://schemas.microsoft.com/office/powerpoint/2010/main" val="243193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 sommateur erroné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5E691F-4152-06FC-1D5E-671F4409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6" y="1362464"/>
            <a:ext cx="11889008" cy="5404095"/>
          </a:xfrm>
        </p:spPr>
      </p:pic>
    </p:spTree>
    <p:extLst>
      <p:ext uri="{BB962C8B-B14F-4D97-AF65-F5344CB8AC3E}">
        <p14:creationId xmlns:p14="http://schemas.microsoft.com/office/powerpoint/2010/main" val="318029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0650-369A-9846-D602-EAAE7903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Détermination</a:t>
            </a:r>
            <a:r>
              <a:rPr lang="en-CA">
                <a:latin typeface="Franklin Gothic Heavy" panose="020B0903020102020204" pitchFamily="34" charset="0"/>
              </a:rPr>
              <a:t> de K1 et K2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9C5008-AD67-056F-CAAE-982613BD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51" y="1344896"/>
            <a:ext cx="11815897" cy="5370863"/>
          </a:xfrm>
        </p:spPr>
      </p:pic>
    </p:spTree>
    <p:extLst>
      <p:ext uri="{BB962C8B-B14F-4D97-AF65-F5344CB8AC3E}">
        <p14:creationId xmlns:p14="http://schemas.microsoft.com/office/powerpoint/2010/main" val="293951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0650-369A-9846-D602-EAAE7903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Détermination</a:t>
            </a:r>
            <a:r>
              <a:rPr lang="en-CA">
                <a:latin typeface="Franklin Gothic Heavy" panose="020B0903020102020204" pitchFamily="34" charset="0"/>
              </a:rPr>
              <a:t> de K1 et K2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FD7BE-8A98-AAAB-D021-BF034B1E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322" y="2471443"/>
            <a:ext cx="3733800" cy="4425885"/>
          </a:xfrm>
        </p:spPr>
        <p:txBody>
          <a:bodyPr>
            <a:normAutofit/>
          </a:bodyPr>
          <a:lstStyle/>
          <a:p>
            <a:r>
              <a:rPr lang="fr-CA"/>
              <a:t>K1 de départ : 0.5</a:t>
            </a:r>
          </a:p>
          <a:p>
            <a:pPr marL="0" indent="0">
              <a:buNone/>
            </a:pPr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K2 de départ : 1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2BE4A77-755B-0F1C-92C5-DEF39332044B}"/>
              </a:ext>
            </a:extLst>
          </p:cNvPr>
          <p:cNvSpPr txBox="1">
            <a:spLocks/>
          </p:cNvSpPr>
          <p:nvPr/>
        </p:nvSpPr>
        <p:spPr>
          <a:xfrm>
            <a:off x="6896878" y="2432114"/>
            <a:ext cx="3733800" cy="442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K1 corrigé : 1</a:t>
            </a:r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K2 corrigé : 0.78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E30CF6-3B9F-1F17-6EC8-156DAEC20AEB}"/>
              </a:ext>
            </a:extLst>
          </p:cNvPr>
          <p:cNvSpPr/>
          <p:nvPr/>
        </p:nvSpPr>
        <p:spPr>
          <a:xfrm>
            <a:off x="4696408" y="2463281"/>
            <a:ext cx="2006082" cy="3545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4C84281-F227-9661-0418-31003AE0C200}"/>
              </a:ext>
            </a:extLst>
          </p:cNvPr>
          <p:cNvSpPr/>
          <p:nvPr/>
        </p:nvSpPr>
        <p:spPr>
          <a:xfrm>
            <a:off x="4696408" y="4510199"/>
            <a:ext cx="2006082" cy="3545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3C9C-204F-9E91-AD52-D1893336333A}"/>
              </a:ext>
            </a:extLst>
          </p:cNvPr>
          <p:cNvSpPr txBox="1">
            <a:spLocks/>
          </p:cNvSpPr>
          <p:nvPr/>
        </p:nvSpPr>
        <p:spPr>
          <a:xfrm>
            <a:off x="1561322" y="3785185"/>
            <a:ext cx="8182898" cy="71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/>
              <a:t>Le Gain du passe-bande doit être réduit de </a:t>
            </a:r>
            <a:r>
              <a:rPr lang="fr-CA" sz="1800" b="1"/>
              <a:t>-</a:t>
            </a:r>
            <a:r>
              <a:rPr lang="fr-FR" sz="1800" b="1"/>
              <a:t>2,08 dB</a:t>
            </a:r>
          </a:p>
          <a:p>
            <a:pPr marL="0" indent="0" algn="ctr">
              <a:buNone/>
            </a:pPr>
            <a:r>
              <a:rPr lang="fr-FR" sz="1800" b="1"/>
              <a:t>(trouver sur le graphique) </a:t>
            </a:r>
          </a:p>
        </p:txBody>
      </p:sp>
    </p:spTree>
    <p:extLst>
      <p:ext uri="{BB962C8B-B14F-4D97-AF65-F5344CB8AC3E}">
        <p14:creationId xmlns:p14="http://schemas.microsoft.com/office/powerpoint/2010/main" val="175075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Les résistances du sommateur</a:t>
            </a:r>
            <a:endParaRPr lang="en-CA">
              <a:latin typeface="Franklin Gothic Heavy" panose="020B0903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86349-D05E-5EB7-48E5-ED0CD3544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8079" y="2165081"/>
                <a:ext cx="1423219" cy="8094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CA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fr-FR" b="1"/>
                  <a:t>: </a:t>
                </a:r>
                <a:endParaRPr lang="en-CA" b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86349-D05E-5EB7-48E5-ED0CD3544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8079" y="2165081"/>
                <a:ext cx="1423219" cy="809420"/>
              </a:xfrm>
              <a:blipFill>
                <a:blip r:embed="rId2"/>
                <a:stretch>
                  <a:fillRect t="-12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F34392-97B0-613B-83D8-3AB985B566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079" y="4258316"/>
                <a:ext cx="1619865" cy="8094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CA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sub>
                    </m:sSub>
                  </m:oMath>
                </a14:m>
                <a:r>
                  <a:rPr lang="fr-FR" b="1"/>
                  <a:t>: </a:t>
                </a:r>
                <a:endParaRPr lang="en-CA" b="1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F34392-97B0-613B-83D8-3AB985B56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79" y="4258316"/>
                <a:ext cx="1619865" cy="809420"/>
              </a:xfrm>
              <a:prstGeom prst="rect">
                <a:avLst/>
              </a:prstGeom>
              <a:blipFill>
                <a:blip r:embed="rId3"/>
                <a:stretch>
                  <a:fillRect t="-128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81F9B3E-54B6-A95C-9B2F-BA64C9790F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6955" y="2974501"/>
                <a:ext cx="4043518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000" b="1"/>
                  <a:t>Pour un Gain de 1 :</a:t>
                </a:r>
              </a:p>
              <a:p>
                <a:pPr marL="0" indent="0">
                  <a:buNone/>
                </a:pPr>
                <a:r>
                  <a:rPr lang="fr-FR" sz="2000" b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𝟒𝟕𝟓𝟎𝟎</m:t>
                        </m:r>
                      </m:num>
                      <m:den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𝟒𝟕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l-GR" sz="2000" b="1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CA" sz="2000" b="1"/>
              </a:p>
              <a:p>
                <a:pPr marL="0" indent="0">
                  <a:buNone/>
                </a:pPr>
                <a:r>
                  <a:rPr lang="fr-FR" sz="2000" b="1"/>
                  <a:t> </a:t>
                </a:r>
                <a:endParaRPr lang="en-CA" sz="2000" b="1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81F9B3E-54B6-A95C-9B2F-BA64C979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955" y="2974501"/>
                <a:ext cx="4043518" cy="1325563"/>
              </a:xfrm>
              <a:prstGeom prst="rect">
                <a:avLst/>
              </a:prstGeom>
              <a:blipFill>
                <a:blip r:embed="rId4"/>
                <a:stretch>
                  <a:fillRect l="-1659" t="-5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122E60-F4DF-4147-9858-5F9376DCA9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2634" y="2165081"/>
                <a:ext cx="3463415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000" b="1"/>
                  <a:t>Formule pour calculer le Gain :</a:t>
                </a:r>
              </a:p>
              <a:p>
                <a:pPr marL="0" indent="0">
                  <a:buNone/>
                </a:pPr>
                <a:r>
                  <a:rPr lang="fr-FR" sz="2000" b="1"/>
                  <a:t>	</a:t>
                </a:r>
                <a14:m>
                  <m:oMath xmlns:m="http://schemas.openxmlformats.org/officeDocument/2006/math">
                    <m:r>
                      <a:rPr lang="fr-CA" sz="2000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𝟒𝟕𝟓𝟎𝟎</m:t>
                        </m:r>
                      </m:num>
                      <m:den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𝑮𝒂𝒊𝒏</m:t>
                        </m:r>
                      </m:den>
                    </m:f>
                  </m:oMath>
                </a14:m>
                <a:endParaRPr lang="fr-CA" sz="2000" b="1"/>
              </a:p>
              <a:p>
                <a:pPr marL="0" indent="0">
                  <a:buNone/>
                </a:pPr>
                <a:r>
                  <a:rPr lang="fr-FR" sz="2000" b="1"/>
                  <a:t> </a:t>
                </a:r>
                <a:endParaRPr lang="en-CA" sz="2000" b="1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122E60-F4DF-4147-9858-5F9376DCA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634" y="2165081"/>
                <a:ext cx="3463415" cy="1325563"/>
              </a:xfrm>
              <a:prstGeom prst="rect">
                <a:avLst/>
              </a:prstGeom>
              <a:blipFill>
                <a:blip r:embed="rId5"/>
                <a:stretch>
                  <a:fillRect l="-1937" t="-4587" r="-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A3A75D-B125-17F9-1EC5-144952D38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6955" y="5109484"/>
                <a:ext cx="4043518" cy="1465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000" b="1"/>
                  <a:t>Pour un Gain de </a:t>
                </a:r>
                <a:r>
                  <a:rPr lang="fr-CA" sz="2000" b="1"/>
                  <a:t>0.78</a:t>
                </a:r>
                <a:r>
                  <a:rPr lang="fr-FR" sz="2000" b="1"/>
                  <a:t> :</a:t>
                </a:r>
              </a:p>
              <a:p>
                <a:pPr marL="0" indent="0">
                  <a:buNone/>
                </a:pPr>
                <a:r>
                  <a:rPr lang="fr-FR" sz="2000" b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sub>
                    </m:sSub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𝟒𝟕𝟓𝟎𝟎</m:t>
                        </m:r>
                      </m:num>
                      <m:den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𝟕𝟖</m:t>
                        </m:r>
                      </m:den>
                    </m:f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𝟔𝟏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l-GR" sz="2000" b="1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CA" sz="2000" b="1"/>
              </a:p>
              <a:p>
                <a:pPr marL="0" indent="0">
                  <a:buNone/>
                </a:pPr>
                <a:r>
                  <a:rPr lang="fr-FR" sz="2000" b="1"/>
                  <a:t> </a:t>
                </a:r>
                <a:endParaRPr lang="en-CA" sz="2000" b="1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A3A75D-B125-17F9-1EC5-144952D38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955" y="5109484"/>
                <a:ext cx="4043518" cy="1465006"/>
              </a:xfrm>
              <a:prstGeom prst="rect">
                <a:avLst/>
              </a:prstGeom>
              <a:blipFill>
                <a:blip r:embed="rId6"/>
                <a:stretch>
                  <a:fillRect l="-1659" t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 sommateur</a:t>
            </a:r>
            <a:endParaRPr lang="en-CA">
              <a:latin typeface="Franklin Gothic Heavy" panose="020B0903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2B32E1-AC77-6D9F-E7FF-B4BCD150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076"/>
                <a:ext cx="7027506" cy="6563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CA" b="1"/>
                  <a:t>Équation de départ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71</m:t>
                            </m:r>
                          </m:sub>
                        </m:sSub>
                      </m:sub>
                    </m:sSub>
                  </m:oMath>
                </a14:m>
                <a:endParaRPr lang="fr-CA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2B32E1-AC77-6D9F-E7FF-B4BCD150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076"/>
                <a:ext cx="7027506" cy="656318"/>
              </a:xfrm>
              <a:blipFill>
                <a:blip r:embed="rId2"/>
                <a:stretch>
                  <a:fillRect l="-1823" t="-12963" b="-9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3995892D-4846-660E-84DB-24E00DDD11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79398"/>
                <a:ext cx="10515600" cy="2245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CA" b="1"/>
                  <a:t>Équation de la sortie: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fr-CA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71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3995892D-4846-660E-84DB-24E00DDD1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9398"/>
                <a:ext cx="10515600" cy="2245751"/>
              </a:xfrm>
              <a:prstGeom prst="rect">
                <a:avLst/>
              </a:prstGeom>
              <a:blipFill>
                <a:blip r:embed="rId3"/>
                <a:stretch>
                  <a:fillRect l="-1217" t="-5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A1EA8783-0654-39E8-2385-C8036792B0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47124"/>
                <a:ext cx="10515600" cy="2245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CA" b="1"/>
                  <a:t>Fonction de transfert: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CA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CA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CA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fr-CA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71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/>
              </a:p>
            </p:txBody>
          </p:sp>
        </mc:Choice>
        <mc:Fallback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A1EA8783-0654-39E8-2385-C8036792B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47124"/>
                <a:ext cx="10515600" cy="2245751"/>
              </a:xfrm>
              <a:prstGeom prst="rect">
                <a:avLst/>
              </a:prstGeom>
              <a:blipFill>
                <a:blip r:embed="rId4"/>
                <a:stretch>
                  <a:fillRect l="-1217" t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6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 sommateur corrigé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A96E5-25D0-ED1E-F0FE-E12F67E4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1" y="1437480"/>
            <a:ext cx="11697477" cy="53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ECEF-C935-9B07-1329-44DD6A6F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2783"/>
            <a:ext cx="12192000" cy="1852434"/>
          </a:xfrm>
        </p:spPr>
        <p:txBody>
          <a:bodyPr>
            <a:normAutofit/>
          </a:bodyPr>
          <a:lstStyle/>
          <a:p>
            <a:pPr algn="ctr"/>
            <a:r>
              <a:rPr lang="fr-CA" sz="5400" b="1">
                <a:latin typeface="Franklin Gothic Heavy" panose="020B0903020102020204" pitchFamily="34" charset="0"/>
              </a:rPr>
              <a:t>Les signaux</a:t>
            </a:r>
            <a:endParaRPr lang="en-CA" sz="5400" b="1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3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BB3E-D4EA-D76E-AFC7-EEC8DC5A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Présentation &amp; discutions des calcules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A012-5F6F-0C64-83EF-04F5C48B952B}"/>
              </a:ext>
            </a:extLst>
          </p:cNvPr>
          <p:cNvSpPr txBox="1">
            <a:spLocks/>
          </p:cNvSpPr>
          <p:nvPr/>
        </p:nvSpPr>
        <p:spPr>
          <a:xfrm>
            <a:off x="990600" y="1978026"/>
            <a:ext cx="1052804" cy="55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b="1" u="sng"/>
              <a:t>P1 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CA" b="1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DE38F79-8066-5B64-3C53-BE257619BC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9326" y="1978026"/>
                <a:ext cx="4054151" cy="5599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CA" sz="2000" b="1"/>
                  <a:t>Signal d’entré :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0,25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2500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/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DE38F79-8066-5B64-3C53-BE257619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26" y="1978026"/>
                <a:ext cx="4054151" cy="559902"/>
              </a:xfrm>
              <a:prstGeom prst="rect">
                <a:avLst/>
              </a:prstGeom>
              <a:blipFill>
                <a:blip r:embed="rId2"/>
                <a:stretch>
                  <a:fillRect l="-16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38E633-C4DC-EDCE-721F-505717688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2825266"/>
                <a:ext cx="4928119" cy="1325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CA" sz="1900" b="1" i="0" u="none" strike="noStrike" kern="120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Fonction de transfert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CA" sz="1900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fr-CA" sz="190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w</m:t>
                            </m:r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fr-CA" sz="190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fr-CA" sz="1900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fr-CA" sz="1900" b="0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2000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fr-CA" sz="1900" b="0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fr-CA" sz="190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w</m:t>
                            </m:r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+2828</m:t>
                        </m:r>
                        <m:r>
                          <m:rPr>
                            <m:sty m:val="p"/>
                          </m:rP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πjw</m:t>
                        </m:r>
                      </m:den>
                    </m:f>
                  </m:oMath>
                </a14:m>
                <a:endParaRPr kumimoji="0" lang="en-CA" sz="190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38E633-C4DC-EDCE-721F-50571768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25266"/>
                <a:ext cx="4928119" cy="1325562"/>
              </a:xfrm>
              <a:prstGeom prst="rect">
                <a:avLst/>
              </a:prstGeom>
              <a:blipFill>
                <a:blip r:embed="rId3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D29ADC-67BE-81C7-1271-9B868CBAF6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8787" y="4033870"/>
                <a:ext cx="4054151" cy="11539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CA" sz="2000"/>
                  <a:t>Gain</a:t>
                </a:r>
                <a:r>
                  <a:rPr lang="fr-CA" sz="2000" b="1"/>
                  <a:t> :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0,987</m:t>
                    </m:r>
                  </m:oMath>
                </a14:m>
                <a:endParaRPr lang="fr-CA" u="sng"/>
              </a:p>
              <a:p>
                <a:pPr marL="0" indent="0">
                  <a:buNone/>
                </a:pPr>
                <a:r>
                  <a:rPr lang="fr-CA" sz="2000"/>
                  <a:t>Phase : -2,55 rad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4D29ADC-67BE-81C7-1271-9B868CBAF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87" y="4033870"/>
                <a:ext cx="4054151" cy="1153949"/>
              </a:xfrm>
              <a:prstGeom prst="rect">
                <a:avLst/>
              </a:prstGeom>
              <a:blipFill>
                <a:blip r:embed="rId4"/>
                <a:stretch>
                  <a:fillRect l="-1654" t="-5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BB122A-E570-F044-8A32-27A8E7C3E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9649" y="4033869"/>
                <a:ext cx="4054151" cy="11539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CA" sz="2000"/>
                  <a:t>Gain</a:t>
                </a:r>
                <a:r>
                  <a:rPr lang="fr-CA" sz="2000" b="1"/>
                  <a:t> :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0,97</m:t>
                    </m:r>
                  </m:oMath>
                </a14:m>
                <a:endParaRPr lang="fr-CA" u="sng"/>
              </a:p>
              <a:p>
                <a:pPr marL="0" indent="0">
                  <a:buNone/>
                </a:pPr>
                <a:r>
                  <a:rPr lang="fr-CA" sz="2000"/>
                  <a:t>Phase : -3,9 rad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BB122A-E570-F044-8A32-27A8E7C3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49" y="4033869"/>
                <a:ext cx="4054151" cy="1153949"/>
              </a:xfrm>
              <a:prstGeom prst="rect">
                <a:avLst/>
              </a:prstGeom>
              <a:blipFill>
                <a:blip r:embed="rId5"/>
                <a:stretch>
                  <a:fillRect l="-1502" t="-5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C5EBB3-A59D-B847-01D8-A3960E9AD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3281" y="2824131"/>
                <a:ext cx="4928119" cy="1325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CA" sz="1900" b="1" i="0" u="none" strike="noStrike" kern="120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Fonction de transfert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CA" sz="1900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fr-CA" sz="190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−(10000</m:t>
                            </m:r>
                            <m:r>
                              <a:rPr kumimoji="0" lang="fr-CA" sz="1900" b="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  <m:r>
                              <a:rPr kumimoji="0" lang="fr-CA" sz="1900" b="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fr-CA" sz="190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fr-CA" sz="1900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fr-CA" sz="1900" b="0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fr-CA" sz="1900" b="0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fr-CA" sz="190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w</m:t>
                            </m:r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+44425</m:t>
                        </m:r>
                        <m:r>
                          <m:rPr>
                            <m:sty m:val="p"/>
                          </m:rP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jw</m:t>
                        </m:r>
                      </m:den>
                    </m:f>
                  </m:oMath>
                </a14:m>
                <a:endParaRPr kumimoji="0" lang="en-CA" sz="190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C5EBB3-A59D-B847-01D8-A3960E9A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281" y="2824131"/>
                <a:ext cx="4928119" cy="1325562"/>
              </a:xfrm>
              <a:prstGeom prst="rect">
                <a:avLst/>
              </a:prstGeom>
              <a:blipFill>
                <a:blip r:embed="rId6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4495D4-C083-F0EB-4D12-A6316AA20A93}"/>
              </a:ext>
            </a:extLst>
          </p:cNvPr>
          <p:cNvSpPr txBox="1">
            <a:spLocks/>
          </p:cNvSpPr>
          <p:nvPr/>
        </p:nvSpPr>
        <p:spPr>
          <a:xfrm>
            <a:off x="638370" y="2513016"/>
            <a:ext cx="4054151" cy="115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fr-CA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</a:t>
            </a:r>
            <a:r>
              <a:rPr lang="fr-CA" sz="2000" b="1">
                <a:solidFill>
                  <a:prstClr val="white"/>
                </a:solidFill>
                <a:latin typeface="Calibri" panose="020F0502020204030204"/>
              </a:rPr>
              <a:t>-haut :</a:t>
            </a:r>
            <a:endParaRPr kumimoji="0" lang="en-CA" sz="1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CA" b="1" u="sn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3870D0-62FA-FDE8-75D8-6B07DD6196FC}"/>
              </a:ext>
            </a:extLst>
          </p:cNvPr>
          <p:cNvSpPr txBox="1">
            <a:spLocks/>
          </p:cNvSpPr>
          <p:nvPr/>
        </p:nvSpPr>
        <p:spPr>
          <a:xfrm>
            <a:off x="5614696" y="2513016"/>
            <a:ext cx="4054151" cy="115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fr-CA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</a:t>
            </a:r>
            <a:r>
              <a:rPr lang="fr-CA" sz="2000" b="1">
                <a:solidFill>
                  <a:prstClr val="white"/>
                </a:solidFill>
                <a:latin typeface="Calibri" panose="020F0502020204030204"/>
              </a:rPr>
              <a:t>-bas :</a:t>
            </a:r>
            <a:endParaRPr kumimoji="0" lang="en-CA" sz="1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CA" b="1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E55B026-CAEB-5187-4163-9BF0DEB639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9326" y="5458409"/>
                <a:ext cx="4828593" cy="714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CA" sz="2000" b="1"/>
                  <a:t>Signal de sortie :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0,24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2500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−0,17)</m:t>
                    </m:r>
                  </m:oMath>
                </a14:m>
                <a:r>
                  <a:rPr lang="fr-CA"/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E55B026-CAEB-5187-4163-9BF0DEB63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26" y="5458409"/>
                <a:ext cx="4828593" cy="714080"/>
              </a:xfrm>
              <a:prstGeom prst="rect">
                <a:avLst/>
              </a:prstGeom>
              <a:blipFill>
                <a:blip r:embed="rId7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7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ECEF-C935-9B07-1329-44DD6A6F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2783"/>
            <a:ext cx="12192000" cy="1852434"/>
          </a:xfrm>
        </p:spPr>
        <p:txBody>
          <a:bodyPr>
            <a:normAutofit/>
          </a:bodyPr>
          <a:lstStyle/>
          <a:p>
            <a:pPr algn="ctr"/>
            <a:r>
              <a:rPr lang="fr-CA" sz="8800" b="1">
                <a:latin typeface="Franklin Gothic Heavy" panose="020B0903020102020204" pitchFamily="34" charset="0"/>
              </a:rPr>
              <a:t>Théorique</a:t>
            </a:r>
            <a:endParaRPr lang="en-CA" sz="8800" b="1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BB3E-D4EA-D76E-AFC7-EEC8DC5A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Présentation &amp; discutions des calcules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A012-5F6F-0C64-83EF-04F5C48B952B}"/>
              </a:ext>
            </a:extLst>
          </p:cNvPr>
          <p:cNvSpPr txBox="1">
            <a:spLocks/>
          </p:cNvSpPr>
          <p:nvPr/>
        </p:nvSpPr>
        <p:spPr>
          <a:xfrm>
            <a:off x="990600" y="1978026"/>
            <a:ext cx="1052804" cy="55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b="1" u="sng"/>
              <a:t>P2 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CA" b="1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DE38F79-8066-5B64-3C53-BE257619BC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9326" y="1978026"/>
                <a:ext cx="4054151" cy="5599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CA" sz="2000" b="1"/>
                  <a:t>Signal d’entré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fr-CA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fr-CA" sz="2000" b="0" i="0" smtClean="0">
                        <a:latin typeface="Cambria Math" panose="02040503050406030204" pitchFamily="18" charset="0"/>
                      </a:rPr>
                      <m:t> −→ </m:t>
                    </m:r>
                    <m:f>
                      <m:fPr>
                        <m:ctrlPr>
                          <a:rPr lang="fr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CA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fr-CA"/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DE38F79-8066-5B64-3C53-BE257619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26" y="1978026"/>
                <a:ext cx="4054151" cy="559902"/>
              </a:xfrm>
              <a:prstGeom prst="rect">
                <a:avLst/>
              </a:prstGeom>
              <a:blipFill>
                <a:blip r:embed="rId2"/>
                <a:stretch>
                  <a:fillRect l="-16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38E633-C4DC-EDCE-721F-505717688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9178" y="3113284"/>
                <a:ext cx="4653644" cy="7469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CA" sz="1900" b="1" i="0" u="none" strike="noStrike" kern="120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Fonction de transfert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CA" sz="1900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fr-CA" sz="190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fr-CA" sz="1900" b="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+19797</m:t>
                        </m:r>
                        <m:r>
                          <a:rPr kumimoji="0" lang="fr-CA" sz="1900" b="0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  <m:r>
                          <m:rPr>
                            <m:sty m:val="p"/>
                          </m:rP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fr-CA" sz="1900" b="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fr-CA" sz="1900" b="0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fr-CA" sz="1900" b="0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14000</m:t>
                                </m:r>
                                <m:r>
                                  <a:rPr kumimoji="0" lang="fr-CA" sz="1900" b="0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kumimoji="0" lang="fr-CA" sz="1900" b="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0" lang="en-CA" sz="190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38E633-C4DC-EDCE-721F-50571768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78" y="3113284"/>
                <a:ext cx="4653644" cy="746969"/>
              </a:xfrm>
              <a:prstGeom prst="rect">
                <a:avLst/>
              </a:prstGeom>
              <a:blipFill>
                <a:blip r:embed="rId3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4495D4-C083-F0EB-4D12-A6316AA20A93}"/>
              </a:ext>
            </a:extLst>
          </p:cNvPr>
          <p:cNvSpPr txBox="1">
            <a:spLocks/>
          </p:cNvSpPr>
          <p:nvPr/>
        </p:nvSpPr>
        <p:spPr>
          <a:xfrm>
            <a:off x="2696546" y="2622116"/>
            <a:ext cx="4054151" cy="115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fr-CA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</a:t>
            </a:r>
            <a:r>
              <a:rPr lang="fr-CA" sz="2000" b="1">
                <a:solidFill>
                  <a:prstClr val="white"/>
                </a:solidFill>
                <a:latin typeface="Calibri" panose="020F0502020204030204"/>
              </a:rPr>
              <a:t>-haut :</a:t>
            </a:r>
            <a:endParaRPr kumimoji="0" lang="en-CA" sz="1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CA" b="1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E55B026-CAEB-5187-4163-9BF0DEB639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9326" y="5458409"/>
                <a:ext cx="7497147" cy="714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CA" sz="2000" b="1"/>
                  <a:t>Signal de sortie : </a:t>
                </a:r>
                <a14:m>
                  <m:oMath xmlns:m="http://schemas.openxmlformats.org/officeDocument/2006/math"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𝟗𝟗𝟗</m:t>
                    </m:r>
                    <m:sSup>
                      <m:sSupPr>
                        <m:ctrlPr>
                          <a:rPr lang="fr-CA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𝟗𝟖𝟗𝟖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fr-CA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𝟑𝟏𝟏𝟎𝟑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𝟕𝟖𝟓</m:t>
                        </m:r>
                      </m:e>
                    </m:d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CA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/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E55B026-CAEB-5187-4163-9BF0DEB63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26" y="5458409"/>
                <a:ext cx="7497147" cy="714080"/>
              </a:xfrm>
              <a:prstGeom prst="rect">
                <a:avLst/>
              </a:prstGeom>
              <a:blipFill>
                <a:blip r:embed="rId4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0A2D4E3-40FA-24F0-925B-E2C2F604B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9326" y="3912361"/>
                <a:ext cx="4653644" cy="7469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</m:d>
                    <m:r>
                      <a:rPr kumimoji="0" lang="fr-CA" sz="1900" b="1" i="1" u="none" strike="noStrike" kern="1200" cap="none" spc="0" normalizeH="0" baseline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CA" sz="1900" b="1" i="1" u="none" strike="noStrike" kern="1200" cap="none" spc="0" normalizeH="0" baseline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𝑯</m:t>
                    </m:r>
                    <m:d>
                      <m:dPr>
                        <m:ctrlP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</m:d>
                    <m:sSub>
                      <m:sSubPr>
                        <m:ctrlP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𝒆</m:t>
                        </m:r>
                      </m:sub>
                    </m:sSub>
                    <m:d>
                      <m:dPr>
                        <m:ctrlP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fr-CA" sz="19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</m:d>
                    <m:r>
                      <a:rPr kumimoji="0" lang="fr-CA" sz="1900" b="1" i="1" u="none" strike="noStrike" kern="1200" cap="none" spc="0" normalizeH="0" baseline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fr-CA" sz="1900" b="1" i="0" u="none" strike="noStrike" kern="1200" cap="none" spc="0" normalizeH="0" baseline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CA" sz="1900" b="1" i="0" u="none" strike="noStrike" kern="120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CA" sz="1900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fr-CA" sz="190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fr-CA" sz="1900" b="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e>
                          <m:sup>
                            <m:r>
                              <a:rPr kumimoji="0" lang="fr-CA" sz="1900" b="0" i="0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+19797</m:t>
                        </m:r>
                        <m:r>
                          <a:rPr kumimoji="0" lang="fr-CA" sz="1900" b="0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  <m:r>
                          <m:rPr>
                            <m:sty m:val="p"/>
                          </m:rP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  <m:r>
                          <a:rPr kumimoji="0" lang="fr-CA" sz="1900" b="0" i="0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fr-CA" sz="1900" b="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fr-CA" sz="1900" b="0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fr-CA" sz="1900" b="0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14000</m:t>
                                </m:r>
                                <m:r>
                                  <a:rPr kumimoji="0" lang="fr-CA" sz="1900" b="0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kumimoji="0" lang="fr-CA" sz="1900" b="0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fr-CA" sz="1900" b="0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endParaRPr kumimoji="0" lang="en-CA" sz="190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0A2D4E3-40FA-24F0-925B-E2C2F604B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26" y="3912361"/>
                <a:ext cx="4653644" cy="746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F3F1D78-7D14-F594-279B-699759CE27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9326" y="4780147"/>
                <a:ext cx="4653644" cy="542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CA" sz="1900" b="1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CA" sz="1900" b="1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fr-CA" sz="1900" b="1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kumimoji="0" lang="fr-CA" sz="1900" b="1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fr-CA" sz="1900" b="1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</m:e>
                      </m:d>
                      <m:r>
                        <a:rPr kumimoji="0" lang="fr-CA" sz="1900" b="1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fr-CA" sz="19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sSup>
                        <m:sSupPr>
                          <m:ctrlPr>
                            <a:rPr kumimoji="0" lang="fr-CA" sz="1900" b="0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fr-CA" sz="1900" b="0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fr-CA" sz="1900" b="0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fr-CA" sz="1900" b="0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𝑎𝑡</m:t>
                          </m:r>
                        </m:sup>
                      </m:sSup>
                      <m:func>
                        <m:funcPr>
                          <m:ctrlPr>
                            <a:rPr kumimoji="0" lang="fr-CA" sz="1900" b="0" i="1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CA" sz="1900" b="0" i="0" u="none" strike="noStrike" kern="1200" cap="none" spc="0" normalizeH="0" baseline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fr-CA" sz="1900" b="0" i="1" u="none" strike="noStrike" kern="1200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fr-CA" sz="1900" b="0" i="1" u="none" strike="noStrike" kern="1200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𝑏𝑡</m:t>
                              </m:r>
                              <m:r>
                                <a:rPr kumimoji="0" lang="fr-CA" sz="1900" b="0" i="1" u="none" strike="noStrike" kern="1200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fr-CA" sz="1900" b="0" i="1" u="none" strike="noStrike" kern="1200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0" lang="fr-CA" sz="19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fr-CA" sz="19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fr-CA" sz="19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fr-CA" sz="19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CA" sz="190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CA" b="1" u="sng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F3F1D78-7D14-F594-279B-699759CE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26" y="4780147"/>
                <a:ext cx="4653644" cy="5422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9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ECEF-C935-9B07-1329-44DD6A6F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2783"/>
            <a:ext cx="12192000" cy="1852434"/>
          </a:xfrm>
        </p:spPr>
        <p:txBody>
          <a:bodyPr>
            <a:normAutofit/>
          </a:bodyPr>
          <a:lstStyle/>
          <a:p>
            <a:pPr algn="ctr"/>
            <a:r>
              <a:rPr lang="fr-CA" sz="8800" b="1">
                <a:latin typeface="Franklin Gothic Heavy" panose="020B0903020102020204" pitchFamily="34" charset="0"/>
              </a:rPr>
              <a:t>Pratique</a:t>
            </a:r>
            <a:endParaRPr lang="en-CA" sz="8800" b="1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Python: 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372D86B-EFB2-CE9E-B154-16DECAA4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" y="1501708"/>
            <a:ext cx="10373360" cy="50921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E888FE-97C0-9DA8-2D36-473147A069CB}"/>
              </a:ext>
            </a:extLst>
          </p:cNvPr>
          <p:cNvSpPr txBox="1">
            <a:spLocks/>
          </p:cNvSpPr>
          <p:nvPr/>
        </p:nvSpPr>
        <p:spPr>
          <a:xfrm>
            <a:off x="2897984" y="832848"/>
            <a:ext cx="5368938" cy="74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Pôles et zéros du filtre corrigé</a:t>
            </a:r>
            <a:endParaRPr lang="en-CA" b="1" u="sng"/>
          </a:p>
        </p:txBody>
      </p:sp>
    </p:spTree>
    <p:extLst>
      <p:ext uri="{BB962C8B-B14F-4D97-AF65-F5344CB8AC3E}">
        <p14:creationId xmlns:p14="http://schemas.microsoft.com/office/powerpoint/2010/main" val="224812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Python: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D49972-E7E9-F9C9-2279-385A7905045C}"/>
              </a:ext>
            </a:extLst>
          </p:cNvPr>
          <p:cNvSpPr txBox="1">
            <a:spLocks/>
          </p:cNvSpPr>
          <p:nvPr/>
        </p:nvSpPr>
        <p:spPr>
          <a:xfrm>
            <a:off x="6825343" y="1978025"/>
            <a:ext cx="1998306" cy="74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426A-BCE4-C9A7-1C38-1576C903784E}"/>
              </a:ext>
            </a:extLst>
          </p:cNvPr>
          <p:cNvSpPr txBox="1">
            <a:spLocks/>
          </p:cNvSpPr>
          <p:nvPr/>
        </p:nvSpPr>
        <p:spPr>
          <a:xfrm>
            <a:off x="2897984" y="832848"/>
            <a:ext cx="4376576" cy="74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Bode du filtre corrigé</a:t>
            </a:r>
            <a:endParaRPr lang="en-CA" b="1" u="sng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79B7542-3FAD-0CE4-448D-5DCB5792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8" y="1480912"/>
            <a:ext cx="10726184" cy="52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1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Python: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D49972-E7E9-F9C9-2279-385A7905045C}"/>
              </a:ext>
            </a:extLst>
          </p:cNvPr>
          <p:cNvSpPr txBox="1">
            <a:spLocks/>
          </p:cNvSpPr>
          <p:nvPr/>
        </p:nvSpPr>
        <p:spPr>
          <a:xfrm>
            <a:off x="6825343" y="1978025"/>
            <a:ext cx="1998306" cy="74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426A-BCE4-C9A7-1C38-1576C903784E}"/>
              </a:ext>
            </a:extLst>
          </p:cNvPr>
          <p:cNvSpPr txBox="1">
            <a:spLocks/>
          </p:cNvSpPr>
          <p:nvPr/>
        </p:nvSpPr>
        <p:spPr>
          <a:xfrm>
            <a:off x="2897983" y="832848"/>
            <a:ext cx="5925665" cy="74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Delay de groupe du circuit corrigé</a:t>
            </a:r>
            <a:endParaRPr lang="en-CA" b="1" u="sng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E3C2CBA-DDA2-22BA-D186-D973C462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2" y="1395276"/>
            <a:ext cx="10821955" cy="53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0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>
                <a:latin typeface="Franklin Gothic Heavy" panose="020B0903020102020204" pitchFamily="34" charset="0"/>
              </a:rPr>
              <a:t>Altium</a:t>
            </a:r>
            <a:r>
              <a:rPr lang="fr-CA">
                <a:latin typeface="Franklin Gothic Heavy" panose="020B0903020102020204" pitchFamily="34" charset="0"/>
              </a:rPr>
              <a:t>: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5BA9B-D21F-B31C-CD22-F54CD934D723}"/>
              </a:ext>
            </a:extLst>
          </p:cNvPr>
          <p:cNvSpPr txBox="1">
            <a:spLocks/>
          </p:cNvSpPr>
          <p:nvPr/>
        </p:nvSpPr>
        <p:spPr>
          <a:xfrm>
            <a:off x="2735424" y="802368"/>
            <a:ext cx="2657669" cy="74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Lieux de Bode </a:t>
            </a:r>
            <a:endParaRPr lang="en-CA" b="1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F219A-8003-B195-CC91-FC414910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3" y="1469863"/>
            <a:ext cx="11089433" cy="51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6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>
                <a:latin typeface="Franklin Gothic Heavy" panose="020B0903020102020204" pitchFamily="34" charset="0"/>
              </a:rPr>
              <a:t>Altium</a:t>
            </a:r>
            <a:r>
              <a:rPr lang="fr-CA">
                <a:latin typeface="Franklin Gothic Heavy" panose="020B0903020102020204" pitchFamily="34" charset="0"/>
              </a:rPr>
              <a:t>: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5BA9B-D21F-B31C-CD22-F54CD934D723}"/>
              </a:ext>
            </a:extLst>
          </p:cNvPr>
          <p:cNvSpPr txBox="1">
            <a:spLocks/>
          </p:cNvSpPr>
          <p:nvPr/>
        </p:nvSpPr>
        <p:spPr>
          <a:xfrm>
            <a:off x="2810068" y="802368"/>
            <a:ext cx="2657669" cy="74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Monte Carlo</a:t>
            </a:r>
            <a:endParaRPr lang="en-CA" b="1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CAA13-4033-5DE9-2E80-4238B9F2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9" y="1410603"/>
            <a:ext cx="11391121" cy="52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>
                <a:latin typeface="Franklin Gothic Heavy" panose="020B0903020102020204" pitchFamily="34" charset="0"/>
              </a:rPr>
              <a:t>Altium</a:t>
            </a:r>
            <a:r>
              <a:rPr lang="fr-CA">
                <a:latin typeface="Franklin Gothic Heavy" panose="020B0903020102020204" pitchFamily="34" charset="0"/>
              </a:rPr>
              <a:t>: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7C69-19C8-1D7C-1DFA-A2C65D92D3DC}"/>
              </a:ext>
            </a:extLst>
          </p:cNvPr>
          <p:cNvSpPr txBox="1">
            <a:spLocks/>
          </p:cNvSpPr>
          <p:nvPr/>
        </p:nvSpPr>
        <p:spPr>
          <a:xfrm>
            <a:off x="2794312" y="803197"/>
            <a:ext cx="8657255" cy="243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Lieu de Bode circuit corrigé</a:t>
            </a:r>
          </a:p>
          <a:p>
            <a:pPr marL="0" indent="0">
              <a:buNone/>
            </a:pPr>
            <a:endParaRPr lang="fr-CA" b="1" u="sn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2CBF1-FF21-4C57-5765-82BF7BDB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9" y="1458476"/>
            <a:ext cx="11156302" cy="51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>
                <a:latin typeface="Franklin Gothic Heavy" panose="020B0903020102020204" pitchFamily="34" charset="0"/>
              </a:rPr>
              <a:t>Altium</a:t>
            </a:r>
            <a:r>
              <a:rPr lang="fr-CA">
                <a:latin typeface="Franklin Gothic Heavy" panose="020B0903020102020204" pitchFamily="34" charset="0"/>
              </a:rPr>
              <a:t>: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7C69-19C8-1D7C-1DFA-A2C65D92D3DC}"/>
              </a:ext>
            </a:extLst>
          </p:cNvPr>
          <p:cNvSpPr txBox="1">
            <a:spLocks/>
          </p:cNvSpPr>
          <p:nvPr/>
        </p:nvSpPr>
        <p:spPr>
          <a:xfrm>
            <a:off x="2794312" y="803197"/>
            <a:ext cx="8657255" cy="243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Delay de groupe circuit corrigé</a:t>
            </a:r>
          </a:p>
          <a:p>
            <a:pPr marL="0" indent="0">
              <a:buNone/>
            </a:pPr>
            <a:endParaRPr lang="fr-CA" b="1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1CA70-DDE6-2C62-EC6F-EE1DB4DB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422317"/>
            <a:ext cx="11196320" cy="51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>
                <a:latin typeface="Franklin Gothic Heavy" panose="020B0903020102020204" pitchFamily="34" charset="0"/>
              </a:rPr>
              <a:t>Altium</a:t>
            </a:r>
            <a:r>
              <a:rPr lang="fr-CA">
                <a:latin typeface="Franklin Gothic Heavy" panose="020B0903020102020204" pitchFamily="34" charset="0"/>
              </a:rPr>
              <a:t>: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5BA9B-D21F-B31C-CD22-F54CD934D723}"/>
              </a:ext>
            </a:extLst>
          </p:cNvPr>
          <p:cNvSpPr txBox="1">
            <a:spLocks/>
          </p:cNvSpPr>
          <p:nvPr/>
        </p:nvSpPr>
        <p:spPr>
          <a:xfrm>
            <a:off x="2794312" y="803197"/>
            <a:ext cx="8657255" cy="243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Signale au point 1</a:t>
            </a:r>
          </a:p>
          <a:p>
            <a:pPr marL="0" indent="0">
              <a:buNone/>
            </a:pPr>
            <a:endParaRPr lang="fr-CA" b="1" u="sn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43E88-9663-4782-7B67-E1762021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3" y="1360410"/>
            <a:ext cx="11694160" cy="54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7DAB-CC41-E473-EF53-090B7AA7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Conception général</a:t>
            </a:r>
            <a:br>
              <a:rPr lang="fr-CA">
                <a:latin typeface="Franklin Gothic Heavy" panose="020B0903020102020204" pitchFamily="34" charset="0"/>
              </a:rPr>
            </a:br>
            <a:r>
              <a:rPr lang="fr-CA">
                <a:latin typeface="Franklin Gothic Heavy" panose="020B0903020102020204" pitchFamily="34" charset="0"/>
              </a:rPr>
              <a:t>	- </a:t>
            </a:r>
            <a:r>
              <a:rPr lang="fr-CA" sz="3600">
                <a:latin typeface="Franklin Gothic Heavy" panose="020B0903020102020204" pitchFamily="34" charset="0"/>
              </a:rPr>
              <a:t>schémas blocs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C547F-2D4A-5C13-4276-3CFBE10D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815076"/>
            <a:ext cx="9880600" cy="44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2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>
                <a:latin typeface="Franklin Gothic Heavy" panose="020B0903020102020204" pitchFamily="34" charset="0"/>
              </a:rPr>
              <a:t>Altium</a:t>
            </a:r>
            <a:r>
              <a:rPr lang="fr-CA">
                <a:latin typeface="Franklin Gothic Heavy" panose="020B0903020102020204" pitchFamily="34" charset="0"/>
              </a:rPr>
              <a:t>: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5BA9B-D21F-B31C-CD22-F54CD934D723}"/>
              </a:ext>
            </a:extLst>
          </p:cNvPr>
          <p:cNvSpPr txBox="1">
            <a:spLocks/>
          </p:cNvSpPr>
          <p:nvPr/>
        </p:nvSpPr>
        <p:spPr>
          <a:xfrm>
            <a:off x="2794312" y="803197"/>
            <a:ext cx="8657255" cy="243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Signale au point 2</a:t>
            </a:r>
          </a:p>
          <a:p>
            <a:pPr marL="0" indent="0">
              <a:buNone/>
            </a:pPr>
            <a:endParaRPr lang="fr-CA" b="1" u="sn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2428E-B09E-3E3A-47D6-F6F13CEA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5" y="1355408"/>
            <a:ext cx="11566849" cy="53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3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986A-DAC5-4002-CE85-85AA2C6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>
                <a:latin typeface="Franklin Gothic Heavy" panose="020B0903020102020204" pitchFamily="34" charset="0"/>
              </a:rPr>
              <a:t>Altium</a:t>
            </a:r>
            <a:r>
              <a:rPr lang="fr-CA">
                <a:latin typeface="Franklin Gothic Heavy" panose="020B0903020102020204" pitchFamily="34" charset="0"/>
              </a:rPr>
              <a:t>: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5788E-E688-09F5-D2A4-E813F9E8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1544320"/>
            <a:ext cx="11131550" cy="51544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E162D4-D854-C4A0-5313-6320B455567C}"/>
              </a:ext>
            </a:extLst>
          </p:cNvPr>
          <p:cNvSpPr txBox="1">
            <a:spLocks/>
          </p:cNvSpPr>
          <p:nvPr/>
        </p:nvSpPr>
        <p:spPr>
          <a:xfrm>
            <a:off x="2794312" y="803197"/>
            <a:ext cx="8657255" cy="243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u="sng"/>
              <a:t>3 signaux superposés</a:t>
            </a:r>
          </a:p>
          <a:p>
            <a:pPr marL="0" indent="0">
              <a:buNone/>
            </a:pPr>
            <a:endParaRPr lang="fr-CA" b="1" u="sng"/>
          </a:p>
        </p:txBody>
      </p:sp>
    </p:spTree>
    <p:extLst>
      <p:ext uri="{BB962C8B-B14F-4D97-AF65-F5344CB8AC3E}">
        <p14:creationId xmlns:p14="http://schemas.microsoft.com/office/powerpoint/2010/main" val="4199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0650-369A-9846-D602-EAAE7903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Franklin Gothic Heavy" panose="020B0903020102020204" pitchFamily="34" charset="0"/>
              </a:rPr>
              <a:t>Lieu de Bode du circuit </a:t>
            </a:r>
            <a:r>
              <a:rPr lang="en-CA" err="1">
                <a:latin typeface="Franklin Gothic Heavy" panose="020B0903020102020204" pitchFamily="34" charset="0"/>
              </a:rPr>
              <a:t>corrigé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9AC2EEA-686C-83E1-E8BE-63A0BB47C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56" y="1540470"/>
            <a:ext cx="10356488" cy="5083849"/>
          </a:xfrm>
        </p:spPr>
      </p:pic>
    </p:spTree>
    <p:extLst>
      <p:ext uri="{BB962C8B-B14F-4D97-AF65-F5344CB8AC3E}">
        <p14:creationId xmlns:p14="http://schemas.microsoft.com/office/powerpoint/2010/main" val="401437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0650-369A-9846-D602-EAAE7903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Franklin Gothic Heavy" panose="020B0903020102020204" pitchFamily="34" charset="0"/>
              </a:rPr>
              <a:t>Dela</a:t>
            </a:r>
            <a:r>
              <a:rPr lang="fr-CA">
                <a:latin typeface="Franklin Gothic Heavy" panose="020B0903020102020204" pitchFamily="34" charset="0"/>
              </a:rPr>
              <a:t>i</a:t>
            </a:r>
            <a:r>
              <a:rPr lang="en-CA">
                <a:latin typeface="Franklin Gothic Heavy" panose="020B0903020102020204" pitchFamily="34" charset="0"/>
              </a:rPr>
              <a:t> de </a:t>
            </a:r>
            <a:r>
              <a:rPr lang="en-CA" err="1">
                <a:latin typeface="Franklin Gothic Heavy" panose="020B0903020102020204" pitchFamily="34" charset="0"/>
              </a:rPr>
              <a:t>groupe</a:t>
            </a:r>
            <a:r>
              <a:rPr lang="en-CA">
                <a:latin typeface="Franklin Gothic Heavy" panose="020B0903020102020204" pitchFamily="34" charset="0"/>
              </a:rPr>
              <a:t> du circuit </a:t>
            </a:r>
            <a:r>
              <a:rPr lang="en-CA" err="1">
                <a:latin typeface="Franklin Gothic Heavy" panose="020B0903020102020204" pitchFamily="34" charset="0"/>
              </a:rPr>
              <a:t>corrigé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E7C04C-1E92-C79A-CD13-58995FEC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3" y="1420287"/>
            <a:ext cx="10879494" cy="53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5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ECEF-C935-9B07-1329-44DD6A6F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2783"/>
            <a:ext cx="12192000" cy="1852434"/>
          </a:xfrm>
        </p:spPr>
        <p:txBody>
          <a:bodyPr>
            <a:normAutofit/>
          </a:bodyPr>
          <a:lstStyle/>
          <a:p>
            <a:pPr algn="ctr"/>
            <a:r>
              <a:rPr lang="fr-CA" sz="5400" b="1">
                <a:latin typeface="Franklin Gothic Heavy" panose="020B0903020102020204" pitchFamily="34" charset="0"/>
              </a:rPr>
              <a:t>Les erreurs</a:t>
            </a:r>
            <a:endParaRPr lang="en-CA" sz="5400" b="1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9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 filtre erroné</a:t>
            </a:r>
            <a:endParaRPr lang="en-CA">
              <a:latin typeface="Franklin Gothic Heavy" panose="020B09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B32E1-AC77-6D9F-E7FF-B4BCD150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541A9-0CB4-8C0B-D23C-8974D395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6" y="1432933"/>
            <a:ext cx="11465767" cy="53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 filtre erroné</a:t>
            </a:r>
            <a:endParaRPr lang="en-CA">
              <a:latin typeface="Franklin Gothic Heavy" panose="020B0903020102020204" pitchFamily="34" charset="0"/>
            </a:endParaRP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087FA011-BB26-DEF4-8811-F651A46BB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" y="1355002"/>
            <a:ext cx="10918371" cy="5359669"/>
          </a:xfrm>
        </p:spPr>
      </p:pic>
    </p:spTree>
    <p:extLst>
      <p:ext uri="{BB962C8B-B14F-4D97-AF65-F5344CB8AC3E}">
        <p14:creationId xmlns:p14="http://schemas.microsoft.com/office/powerpoint/2010/main" val="128735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740-D193-7CF4-B94D-417BD26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Franklin Gothic Heavy" panose="020B0903020102020204" pitchFamily="34" charset="0"/>
              </a:rPr>
              <a:t>Le filtre erroné</a:t>
            </a:r>
            <a:endParaRPr lang="en-CA">
              <a:latin typeface="Franklin Gothic Heavy" panose="020B0903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2B32E1-AC77-6D9F-E7FF-B4BCD150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27506" cy="6563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CA" b="1"/>
                  <a:t>Équation de départ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endParaRPr lang="fr-CA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2B32E1-AC77-6D9F-E7FF-B4BCD150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27506" cy="656318"/>
              </a:xfrm>
              <a:blipFill>
                <a:blip r:embed="rId2"/>
                <a:stretch>
                  <a:fillRect l="-1823" t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3995892D-4846-660E-84DB-24E00DDD11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95581"/>
                <a:ext cx="10515600" cy="2245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CA" b="1"/>
                  <a:t>Fonction de transfert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fr-CA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den>
                        </m:f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fr-CA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3995892D-4846-660E-84DB-24E00DDD1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95581"/>
                <a:ext cx="10515600" cy="2245751"/>
              </a:xfrm>
              <a:prstGeom prst="rect">
                <a:avLst/>
              </a:prstGeo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6CEDFD59-9276-66D2-7646-B93A8474D4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35724"/>
                <a:ext cx="6626290" cy="6563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CA"/>
                  <a:t> </a:t>
                </a:r>
                <a:r>
                  <a:rPr lang="fr-CA" b="1"/>
                  <a:t>Fréquence de coupure: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CA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fr-CA"/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6CEDFD59-9276-66D2-7646-B93A8474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35724"/>
                <a:ext cx="6626290" cy="656318"/>
              </a:xfrm>
              <a:prstGeom prst="rect">
                <a:avLst/>
              </a:prstGeom>
              <a:blipFill>
                <a:blip r:embed="rId4"/>
                <a:stretch>
                  <a:fillRect l="-737" t="-11215" b="-46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C44F-26DF-E712-7A0F-21C069618859}"/>
                  </a:ext>
                </a:extLst>
              </p:cNvPr>
              <p:cNvSpPr txBox="1"/>
              <p:nvPr/>
            </p:nvSpPr>
            <p:spPr>
              <a:xfrm>
                <a:off x="2327307" y="5508965"/>
                <a:ext cx="75373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CA" sz="280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fr-CA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CA" sz="28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fr-CA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CA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CA" sz="28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sz="2800" b="0" i="0" smtClean="0">
                        <a:latin typeface="Cambria Math" panose="02040503050406030204" pitchFamily="18" charset="0"/>
                      </a:rPr>
                      <m:t>=75 </m:t>
                    </m:r>
                    <m:r>
                      <m:rPr>
                        <m:sty m:val="p"/>
                      </m:rPr>
                      <a:rPr lang="fr-CA" sz="2800" b="0" i="0" smtClean="0">
                        <a:latin typeface="Cambria Math" panose="02040503050406030204" pitchFamily="18" charset="0"/>
                      </a:rPr>
                      <m:t>kΩ</m:t>
                    </m:r>
                    <m:r>
                      <a:rPr lang="fr-CA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CA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=340 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fr-CA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CA" sz="28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C44F-26DF-E712-7A0F-21C06961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07" y="5508965"/>
                <a:ext cx="7537385" cy="523220"/>
              </a:xfrm>
              <a:prstGeom prst="rect">
                <a:avLst/>
              </a:prstGeom>
              <a:blipFill>
                <a:blip r:embed="rId5"/>
                <a:stretch>
                  <a:fillRect l="-1699" t="-11628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69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D181302A61848988D7EF6E0A560B5" ma:contentTypeVersion="11" ma:contentTypeDescription="Crée un document." ma:contentTypeScope="" ma:versionID="101018c080fd32c08b77650ebda050d2">
  <xsd:schema xmlns:xsd="http://www.w3.org/2001/XMLSchema" xmlns:xs="http://www.w3.org/2001/XMLSchema" xmlns:p="http://schemas.microsoft.com/office/2006/metadata/properties" xmlns:ns2="ca175b6b-b8d5-4cab-9bbb-b94229af7901" xmlns:ns3="4645b9d6-ad77-461f-97b3-1881e802f0d8" targetNamespace="http://schemas.microsoft.com/office/2006/metadata/properties" ma:root="true" ma:fieldsID="ead7c6281191e0c31353e2ba809af2f7" ns2:_="" ns3:_="">
    <xsd:import namespace="ca175b6b-b8d5-4cab-9bbb-b94229af7901"/>
    <xsd:import namespace="4645b9d6-ad77-461f-97b3-1881e802f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75b6b-b8d5-4cab-9bbb-b94229af79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5b9d6-ad77-461f-97b3-1881e802f0d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8bbc3d8-3772-45a1-bf92-67a9342a99ba}" ma:internalName="TaxCatchAll" ma:showField="CatchAllData" ma:web="4645b9d6-ad77-461f-97b3-1881e802f0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a175b6b-b8d5-4cab-9bbb-b94229af7901">
      <Terms xmlns="http://schemas.microsoft.com/office/infopath/2007/PartnerControls"/>
    </lcf76f155ced4ddcb4097134ff3c332f>
    <TaxCatchAll xmlns="4645b9d6-ad77-461f-97b3-1881e802f0d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4858E-ADDA-4738-8F31-CD31971C1C66}">
  <ds:schemaRefs>
    <ds:schemaRef ds:uri="4645b9d6-ad77-461f-97b3-1881e802f0d8"/>
    <ds:schemaRef ds:uri="ca175b6b-b8d5-4cab-9bbb-b94229af79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ADE4F5-89F0-49DE-B685-5B5DFB44FA06}">
  <ds:schemaRefs>
    <ds:schemaRef ds:uri="4645b9d6-ad77-461f-97b3-1881e802f0d8"/>
    <ds:schemaRef ds:uri="ca175b6b-b8d5-4cab-9bbb-b94229af7901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E08F4004-EC7E-4E98-87A6-3A8F112498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Grand écran</PresentationFormat>
  <Slides>31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Office Theme</vt:lpstr>
      <vt:lpstr>APP 6 :  Électronique analogique II : Maths des signaux à temps continu</vt:lpstr>
      <vt:lpstr>Théorique</vt:lpstr>
      <vt:lpstr>Conception général  - schémas blocs</vt:lpstr>
      <vt:lpstr>Lieu de Bode du circuit corrigé</vt:lpstr>
      <vt:lpstr>Delai de groupe du circuit corrigé</vt:lpstr>
      <vt:lpstr>Les erreurs</vt:lpstr>
      <vt:lpstr>Le filtre erroné</vt:lpstr>
      <vt:lpstr>Le filtre erroné</vt:lpstr>
      <vt:lpstr>Le filtre erroné</vt:lpstr>
      <vt:lpstr>Le filtre erroné corrigé</vt:lpstr>
      <vt:lpstr>Le filtre erroné corrigé</vt:lpstr>
      <vt:lpstr>Le sommateur erroné</vt:lpstr>
      <vt:lpstr>Détermination de K1 et K2</vt:lpstr>
      <vt:lpstr>Détermination de K1 et K2</vt:lpstr>
      <vt:lpstr>Les résistances du sommateur</vt:lpstr>
      <vt:lpstr>Le sommateur</vt:lpstr>
      <vt:lpstr>Le sommateur corrigé</vt:lpstr>
      <vt:lpstr>Les signaux</vt:lpstr>
      <vt:lpstr>Présentation &amp; discutions des calcules</vt:lpstr>
      <vt:lpstr>Présentation &amp; discutions des calcules</vt:lpstr>
      <vt:lpstr>Pratique</vt:lpstr>
      <vt:lpstr>Python: </vt:lpstr>
      <vt:lpstr>Python:</vt:lpstr>
      <vt:lpstr>Python:</vt:lpstr>
      <vt:lpstr>Altium:</vt:lpstr>
      <vt:lpstr>Altium:</vt:lpstr>
      <vt:lpstr>Altium:</vt:lpstr>
      <vt:lpstr>Altium:</vt:lpstr>
      <vt:lpstr>Altium:</vt:lpstr>
      <vt:lpstr>Altium:</vt:lpstr>
      <vt:lpstr>Altium: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2023-03-28T00:50:12Z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0x0101005A7D181302A61848988D7EF6E0A560B5</vt:lpwstr>
  </property>
  <property fmtid="{D5CDD505-2E9C-101B-9397-08002B2CF9AE}" pid="3" name="MediaServiceImageTags">
    <vt:lpwstr/>
  </property>
</Properties>
</file>