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75" r:id="rId9"/>
    <p:sldId id="276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9F196-54A5-4DB3-81D0-8C90283ED665}" v="14" dt="2024-02-13T15:48:31.091"/>
    <p1510:client id="{5F985388-E54E-432B-AD19-F13586505327}" v="13" dt="2024-02-13T06:46:36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100" d="100"/>
          <a:sy n="100" d="100"/>
        </p:scale>
        <p:origin x="-149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5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6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9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7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3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3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6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59120-8A72-6118-CBD8-C2C801A83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303" r="88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DC2E1D-6224-6840-09E1-6E216C5AB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fr-CA" sz="8000" dirty="0">
                <a:solidFill>
                  <a:srgbClr val="FFFFFF"/>
                </a:solidFill>
              </a:rPr>
              <a:t>Défense de la problématique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7FDC1-C989-BFA5-6C3A-DAFF5C062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</a:rPr>
              <a:t>Mathieu </a:t>
            </a:r>
            <a:r>
              <a:rPr lang="fr-CA" dirty="0" err="1">
                <a:solidFill>
                  <a:srgbClr val="FFFFFF"/>
                </a:solidFill>
              </a:rPr>
              <a:t>Désautels</a:t>
            </a:r>
            <a:endParaRPr lang="fr-CA" dirty="0">
              <a:solidFill>
                <a:srgbClr val="FFFFFF"/>
              </a:solidFill>
            </a:endParaRPr>
          </a:p>
          <a:p>
            <a:pPr algn="r"/>
            <a:r>
              <a:rPr lang="fr-CA" dirty="0">
                <a:solidFill>
                  <a:srgbClr val="FFFFFF"/>
                </a:solidFill>
              </a:rPr>
              <a:t> Félix Boivin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7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4F433-8E9D-A9E1-3C95-E6EBA1CAD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UML de la communication parallèle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5170C0-1130-B96E-3460-695199C5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58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E5D90B4-68C1-827B-A27D-943E63BF2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99" y="819150"/>
            <a:ext cx="9550402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1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EBFA0-D153-88D7-7A24-9F536E3B3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Diagrammes d’états de la communication parallèle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3AD29-D2B2-A59C-F180-4DF1D79AA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807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EF95CEF-9459-3D9C-05E3-FA4523F4B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0" r="55908"/>
          <a:stretch/>
        </p:blipFill>
        <p:spPr>
          <a:xfrm>
            <a:off x="2087168" y="620582"/>
            <a:ext cx="8017663" cy="56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1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058629E6-0797-3B9A-BF5B-2D598BD0F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5" t="2280" r="-2269" b="50613"/>
          <a:stretch/>
        </p:blipFill>
        <p:spPr>
          <a:xfrm>
            <a:off x="550615" y="1311323"/>
            <a:ext cx="9888047" cy="37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1AC49-26A0-96FB-10A7-930E8A7FF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Plan de vérification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F003F1-7773-215C-1DAA-0BC4FE3BD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78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225321C-502B-BE61-624C-3FD5DD8E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17" y="711605"/>
            <a:ext cx="9266365" cy="5129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0FD4AD-C88A-49B0-90AC-A7D783A4140C}"/>
              </a:ext>
            </a:extLst>
          </p:cNvPr>
          <p:cNvSpPr/>
          <p:nvPr/>
        </p:nvSpPr>
        <p:spPr>
          <a:xfrm>
            <a:off x="8989695" y="1765935"/>
            <a:ext cx="262890" cy="131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536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7496E02-8D4D-40AA-8405-F1541BFF8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86"/>
          <a:stretch/>
        </p:blipFill>
        <p:spPr>
          <a:xfrm>
            <a:off x="1462817" y="711606"/>
            <a:ext cx="9266365" cy="380348"/>
          </a:xfrm>
          <a:prstGeom prst="rect">
            <a:avLst/>
          </a:prstGeom>
        </p:spPr>
      </p:pic>
      <p:pic>
        <p:nvPicPr>
          <p:cNvPr id="4" name="Image 3" descr="Une image contenant texte, capture d’écran, Police, algèbre&#10;&#10;Description générée automatiquement">
            <a:extLst>
              <a:ext uri="{FF2B5EF4-FFF2-40B4-BE49-F238E27FC236}">
                <a16:creationId xmlns:a16="http://schemas.microsoft.com/office/drawing/2014/main" id="{5D8CF000-F439-DA0C-7E8C-338AE5E70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"/>
          <a:stretch/>
        </p:blipFill>
        <p:spPr>
          <a:xfrm>
            <a:off x="1462817" y="1091954"/>
            <a:ext cx="9269548" cy="42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6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F2B24B28-35B1-26A7-BD30-0EA42DEE7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"/>
          <a:stretch/>
        </p:blipFill>
        <p:spPr>
          <a:xfrm>
            <a:off x="1462817" y="1091954"/>
            <a:ext cx="9266365" cy="5196547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ABA9CED-C97B-F1EF-79F7-6F963995D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86"/>
          <a:stretch/>
        </p:blipFill>
        <p:spPr>
          <a:xfrm>
            <a:off x="1462817" y="711606"/>
            <a:ext cx="9266365" cy="3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6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6338EC4-999C-53B9-BC16-5A86F72B4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86"/>
          <a:stretch/>
        </p:blipFill>
        <p:spPr>
          <a:xfrm>
            <a:off x="1462817" y="711606"/>
            <a:ext cx="9266365" cy="380348"/>
          </a:xfrm>
          <a:prstGeom prst="rect">
            <a:avLst/>
          </a:prstGeom>
        </p:spPr>
      </p:pic>
      <p:pic>
        <p:nvPicPr>
          <p:cNvPr id="4" name="Image 3" descr="Une image contenant texte, capture d’écran, Police, algèbre&#10;&#10;Description générée automatiquement">
            <a:extLst>
              <a:ext uri="{FF2B5EF4-FFF2-40B4-BE49-F238E27FC236}">
                <a16:creationId xmlns:a16="http://schemas.microsoft.com/office/drawing/2014/main" id="{C49DCE9D-59D8-820B-D2DA-45A8292F24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8"/>
          <a:stretch/>
        </p:blipFill>
        <p:spPr>
          <a:xfrm>
            <a:off x="1462142" y="1155489"/>
            <a:ext cx="9267039" cy="3542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833CD0-FEA0-EAA7-F4F8-0AA819B3AD26}"/>
              </a:ext>
            </a:extLst>
          </p:cNvPr>
          <p:cNvSpPr/>
          <p:nvPr/>
        </p:nvSpPr>
        <p:spPr>
          <a:xfrm>
            <a:off x="6228080" y="1366520"/>
            <a:ext cx="650240" cy="106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137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6F832-6623-1BDA-397B-07B495054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UML de la fonction principale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E9B98C-8CE1-FF68-8391-C278C987A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51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CE59A084-0759-E818-D7B7-015B214E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79" y="690665"/>
            <a:ext cx="5336242" cy="54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0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62A37-956B-D89C-1A8A-AAE9CDECA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UML du module de l’accéléromètre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22619B-ABC2-5790-5C1B-73C40779F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0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carré, Police&#10;&#10;Description générée automatiquement">
            <a:extLst>
              <a:ext uri="{FF2B5EF4-FFF2-40B4-BE49-F238E27FC236}">
                <a16:creationId xmlns:a16="http://schemas.microsoft.com/office/drawing/2014/main" id="{885CAD99-6655-4B4B-4AF5-41C059D2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55" y="1147189"/>
            <a:ext cx="10252689" cy="456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1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3CCCB-CD28-C2AF-89B7-5837EA1DC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Gestion de la mémoire FLASH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BAD3AB-B2A6-69C0-58B1-0015EA7B6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230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75B3127-321F-426E-20EA-D89165FA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45796"/>
              </p:ext>
            </p:extLst>
          </p:nvPr>
        </p:nvGraphicFramePr>
        <p:xfrm>
          <a:off x="725089" y="841473"/>
          <a:ext cx="10741820" cy="478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2">
                  <a:extLst>
                    <a:ext uri="{9D8B030D-6E8A-4147-A177-3AD203B41FA5}">
                      <a16:colId xmlns:a16="http://schemas.microsoft.com/office/drawing/2014/main" val="724551324"/>
                    </a:ext>
                  </a:extLst>
                </a:gridCol>
                <a:gridCol w="1074182">
                  <a:extLst>
                    <a:ext uri="{9D8B030D-6E8A-4147-A177-3AD203B41FA5}">
                      <a16:colId xmlns:a16="http://schemas.microsoft.com/office/drawing/2014/main" val="665974367"/>
                    </a:ext>
                  </a:extLst>
                </a:gridCol>
                <a:gridCol w="1074182">
                  <a:extLst>
                    <a:ext uri="{9D8B030D-6E8A-4147-A177-3AD203B41FA5}">
                      <a16:colId xmlns:a16="http://schemas.microsoft.com/office/drawing/2014/main" val="2034019241"/>
                    </a:ext>
                  </a:extLst>
                </a:gridCol>
                <a:gridCol w="1074182">
                  <a:extLst>
                    <a:ext uri="{9D8B030D-6E8A-4147-A177-3AD203B41FA5}">
                      <a16:colId xmlns:a16="http://schemas.microsoft.com/office/drawing/2014/main" val="4176187251"/>
                    </a:ext>
                  </a:extLst>
                </a:gridCol>
                <a:gridCol w="1074182">
                  <a:extLst>
                    <a:ext uri="{9D8B030D-6E8A-4147-A177-3AD203B41FA5}">
                      <a16:colId xmlns:a16="http://schemas.microsoft.com/office/drawing/2014/main" val="2794772430"/>
                    </a:ext>
                  </a:extLst>
                </a:gridCol>
                <a:gridCol w="1074182">
                  <a:extLst>
                    <a:ext uri="{9D8B030D-6E8A-4147-A177-3AD203B41FA5}">
                      <a16:colId xmlns:a16="http://schemas.microsoft.com/office/drawing/2014/main" val="496063580"/>
                    </a:ext>
                  </a:extLst>
                </a:gridCol>
                <a:gridCol w="1074182">
                  <a:extLst>
                    <a:ext uri="{9D8B030D-6E8A-4147-A177-3AD203B41FA5}">
                      <a16:colId xmlns:a16="http://schemas.microsoft.com/office/drawing/2014/main" val="2663942521"/>
                    </a:ext>
                  </a:extLst>
                </a:gridCol>
                <a:gridCol w="1074182">
                  <a:extLst>
                    <a:ext uri="{9D8B030D-6E8A-4147-A177-3AD203B41FA5}">
                      <a16:colId xmlns:a16="http://schemas.microsoft.com/office/drawing/2014/main" val="3586880478"/>
                    </a:ext>
                  </a:extLst>
                </a:gridCol>
                <a:gridCol w="1074182">
                  <a:extLst>
                    <a:ext uri="{9D8B030D-6E8A-4147-A177-3AD203B41FA5}">
                      <a16:colId xmlns:a16="http://schemas.microsoft.com/office/drawing/2014/main" val="4182358646"/>
                    </a:ext>
                  </a:extLst>
                </a:gridCol>
                <a:gridCol w="1074182">
                  <a:extLst>
                    <a:ext uri="{9D8B030D-6E8A-4147-A177-3AD203B41FA5}">
                      <a16:colId xmlns:a16="http://schemas.microsoft.com/office/drawing/2014/main" val="2616848371"/>
                    </a:ext>
                  </a:extLst>
                </a:gridCol>
              </a:tblGrid>
              <a:tr h="493720">
                <a:tc>
                  <a:txBody>
                    <a:bodyPr/>
                    <a:lstStyle/>
                    <a:p>
                      <a:r>
                        <a:rPr lang="fr-CA" sz="1400" dirty="0"/>
                        <a:t>Donnée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Nb. Total d’octets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61580"/>
                  </a:ext>
                </a:extLst>
              </a:tr>
              <a:tr h="555653">
                <a:tc>
                  <a:txBody>
                    <a:bodyPr/>
                    <a:lstStyle/>
                    <a:p>
                      <a:r>
                        <a:rPr lang="fr-CA" sz="1400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16 + 3 (Min, Max, </a:t>
                      </a:r>
                      <a:r>
                        <a:rPr lang="fr-CA" sz="1400" dirty="0" err="1"/>
                        <a:t>Moy</a:t>
                      </a:r>
                      <a:r>
                        <a:rPr lang="fr-CA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17519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r>
                        <a:rPr lang="fr-CA" sz="1400" dirty="0"/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16 + 3 (Min, Max, </a:t>
                      </a:r>
                      <a:r>
                        <a:rPr lang="fr-CA" sz="1400" dirty="0" err="1"/>
                        <a:t>Moy</a:t>
                      </a:r>
                      <a:r>
                        <a:rPr lang="fr-CA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87639"/>
                  </a:ext>
                </a:extLst>
              </a:tr>
              <a:tr h="555653">
                <a:tc>
                  <a:txBody>
                    <a:bodyPr/>
                    <a:lstStyle/>
                    <a:p>
                      <a:r>
                        <a:rPr lang="fr-CA" sz="1400" dirty="0"/>
                        <a:t>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16 + 3 (Min, Max, </a:t>
                      </a:r>
                      <a:r>
                        <a:rPr lang="fr-CA" sz="1400" dirty="0" err="1"/>
                        <a:t>Moy</a:t>
                      </a:r>
                      <a:r>
                        <a:rPr lang="fr-CA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06209"/>
                  </a:ext>
                </a:extLst>
              </a:tr>
              <a:tr h="555653">
                <a:tc>
                  <a:txBody>
                    <a:bodyPr/>
                    <a:lstStyle/>
                    <a:p>
                      <a:r>
                        <a:rPr lang="fr-CA" sz="1400" dirty="0"/>
                        <a:t>Pot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32 + 6 (Min, Max, </a:t>
                      </a:r>
                      <a:r>
                        <a:rPr lang="fr-CA" sz="1400" dirty="0" err="1"/>
                        <a:t>Moy</a:t>
                      </a:r>
                      <a:r>
                        <a:rPr lang="fr-CA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14708"/>
                  </a:ext>
                </a:extLst>
              </a:tr>
              <a:tr h="555653">
                <a:tc>
                  <a:txBody>
                    <a:bodyPr/>
                    <a:lstStyle/>
                    <a:p>
                      <a:r>
                        <a:rPr lang="fr-CA" sz="1400" dirty="0"/>
                        <a:t>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16 + 3 (Min, Max, </a:t>
                      </a:r>
                      <a:r>
                        <a:rPr lang="fr-CA" sz="1400" dirty="0" err="1"/>
                        <a:t>Moy</a:t>
                      </a:r>
                      <a:r>
                        <a:rPr lang="fr-CA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71785"/>
                  </a:ext>
                </a:extLst>
              </a:tr>
              <a:tr h="604876">
                <a:tc>
                  <a:txBody>
                    <a:bodyPr/>
                    <a:lstStyle/>
                    <a:p>
                      <a:r>
                        <a:rPr lang="fr-CA" sz="1400" dirty="0"/>
                        <a:t>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4</a:t>
                      </a:r>
                    </a:p>
                    <a:p>
                      <a:r>
                        <a:rPr lang="fr-CA" sz="1400" dirty="0"/>
                        <a:t>(</a:t>
                      </a:r>
                      <a:r>
                        <a:rPr lang="fr-CA" sz="1400" dirty="0" err="1"/>
                        <a:t>overwrite</a:t>
                      </a:r>
                      <a:r>
                        <a:rPr lang="fr-CA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2663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FC15C90-2504-A97E-4EFE-EDF47D440CDB}"/>
              </a:ext>
            </a:extLst>
          </p:cNvPr>
          <p:cNvSpPr txBox="1"/>
          <p:nvPr/>
        </p:nvSpPr>
        <p:spPr>
          <a:xfrm>
            <a:off x="3910888" y="5622109"/>
            <a:ext cx="43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19 + 19 + 19 + 38 + 19 + 4 = 118 octets</a:t>
            </a:r>
          </a:p>
        </p:txBody>
      </p:sp>
    </p:spTree>
    <p:extLst>
      <p:ext uri="{BB962C8B-B14F-4D97-AF65-F5344CB8AC3E}">
        <p14:creationId xmlns:p14="http://schemas.microsoft.com/office/powerpoint/2010/main" val="271750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1CDCB-EF5B-9480-CC9A-D974A1499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Format du paquet de données envoyé à la FLASH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78AC05-51DC-193D-19E2-F858F5B7D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542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845B14E-5A49-7681-A4C6-8893D6ED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85817"/>
              </p:ext>
            </p:extLst>
          </p:nvPr>
        </p:nvGraphicFramePr>
        <p:xfrm>
          <a:off x="2032000" y="719665"/>
          <a:ext cx="8234744" cy="98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43">
                  <a:extLst>
                    <a:ext uri="{9D8B030D-6E8A-4147-A177-3AD203B41FA5}">
                      <a16:colId xmlns:a16="http://schemas.microsoft.com/office/drawing/2014/main" val="1727402154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2070737040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192650377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375629384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444118103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705906531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648671210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473232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46263"/>
                  </a:ext>
                </a:extLst>
              </a:tr>
              <a:tr h="624015">
                <a:tc>
                  <a:txBody>
                    <a:bodyPr/>
                    <a:lstStyle/>
                    <a:p>
                      <a:r>
                        <a:rPr lang="fr-CA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Max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Moy</a:t>
                      </a:r>
                      <a:r>
                        <a:rPr lang="fr-CA" dirty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96450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4E76C4A-83DF-820E-B152-149600BA0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755"/>
              </p:ext>
            </p:extLst>
          </p:nvPr>
        </p:nvGraphicFramePr>
        <p:xfrm>
          <a:off x="2032000" y="2653602"/>
          <a:ext cx="8234744" cy="98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43">
                  <a:extLst>
                    <a:ext uri="{9D8B030D-6E8A-4147-A177-3AD203B41FA5}">
                      <a16:colId xmlns:a16="http://schemas.microsoft.com/office/drawing/2014/main" val="1727402154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2070737040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192650377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375629384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444118103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705906531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648671210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473232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46263"/>
                  </a:ext>
                </a:extLst>
              </a:tr>
              <a:tr h="624015">
                <a:tc>
                  <a:txBody>
                    <a:bodyPr/>
                    <a:lstStyle/>
                    <a:p>
                      <a:r>
                        <a:rPr lang="fr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Min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Moy</a:t>
                      </a:r>
                      <a:r>
                        <a:rPr lang="fr-CA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Min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Max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Moy</a:t>
                      </a:r>
                      <a:r>
                        <a:rPr lang="fr-CA" dirty="0"/>
                        <a:t>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9645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CA1C82A-2C7E-5A1F-9796-56CDA2866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63123"/>
              </p:ext>
            </p:extLst>
          </p:nvPr>
        </p:nvGraphicFramePr>
        <p:xfrm>
          <a:off x="2032000" y="4587539"/>
          <a:ext cx="82347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43">
                  <a:extLst>
                    <a:ext uri="{9D8B030D-6E8A-4147-A177-3AD203B41FA5}">
                      <a16:colId xmlns:a16="http://schemas.microsoft.com/office/drawing/2014/main" val="1727402154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2070737040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192650377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375629384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444118103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705906531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1648671210"/>
                    </a:ext>
                  </a:extLst>
                </a:gridCol>
                <a:gridCol w="1029343">
                  <a:extLst>
                    <a:ext uri="{9D8B030D-6E8A-4147-A177-3AD203B41FA5}">
                      <a16:colId xmlns:a16="http://schemas.microsoft.com/office/drawing/2014/main" val="473232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46263"/>
                  </a:ext>
                </a:extLst>
              </a:tr>
              <a:tr h="624015">
                <a:tc>
                  <a:txBody>
                    <a:bodyPr/>
                    <a:lstStyle/>
                    <a:p>
                      <a:r>
                        <a:rPr lang="fr-CA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Min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Max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Moy</a:t>
                      </a:r>
                      <a:r>
                        <a:rPr lang="fr-CA" dirty="0"/>
                        <a:t>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Min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Max Pot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Moy</a:t>
                      </a:r>
                      <a:r>
                        <a:rPr lang="fr-CA" dirty="0"/>
                        <a:t> Pot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9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96906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221</Words>
  <Application>Microsoft Office PowerPoint</Application>
  <PresentationFormat>Grand écran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LevelVTI</vt:lpstr>
      <vt:lpstr>Défense de la problématique</vt:lpstr>
      <vt:lpstr>UML de la fonction principale</vt:lpstr>
      <vt:lpstr>Présentation PowerPoint</vt:lpstr>
      <vt:lpstr>UML du module de l’accéléromètre</vt:lpstr>
      <vt:lpstr>Présentation PowerPoint</vt:lpstr>
      <vt:lpstr>Gestion de la mémoire FLASH</vt:lpstr>
      <vt:lpstr>Présentation PowerPoint</vt:lpstr>
      <vt:lpstr>Format du paquet de données envoyé à la FLASH</vt:lpstr>
      <vt:lpstr>Présentation PowerPoint</vt:lpstr>
      <vt:lpstr>UML de la communication parallèle</vt:lpstr>
      <vt:lpstr>Présentation PowerPoint</vt:lpstr>
      <vt:lpstr>Diagrammes d’états de la communication parallèle</vt:lpstr>
      <vt:lpstr>Présentation PowerPoint</vt:lpstr>
      <vt:lpstr>Présentation PowerPoint</vt:lpstr>
      <vt:lpstr>Plan de vérification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Défense de la problématique</dc:title>
  <dc:creator>Félix Boivin</dc:creator>
  <cp:lastModifiedBy>Félix Boivin</cp:lastModifiedBy>
  <cp:revision>2</cp:revision>
  <dcterms:created xsi:type="dcterms:W3CDTF">2024-02-13T01:48:33Z</dcterms:created>
  <dcterms:modified xsi:type="dcterms:W3CDTF">2024-02-13T17:53:54Z</dcterms:modified>
</cp:coreProperties>
</file>