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0" r:id="rId4"/>
    <p:sldId id="272" r:id="rId5"/>
    <p:sldId id="257" r:id="rId6"/>
    <p:sldId id="264" r:id="rId7"/>
    <p:sldId id="259" r:id="rId8"/>
    <p:sldId id="265" r:id="rId9"/>
    <p:sldId id="269" r:id="rId10"/>
    <p:sldId id="262" r:id="rId11"/>
    <p:sldId id="266" r:id="rId12"/>
    <p:sldId id="273" r:id="rId13"/>
    <p:sldId id="258" r:id="rId14"/>
    <p:sldId id="261" r:id="rId15"/>
    <p:sldId id="260" r:id="rId16"/>
    <p:sldId id="263" r:id="rId17"/>
    <p:sldId id="268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51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2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9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01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64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3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80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4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28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10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1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52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78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8060-5A6E-417E-85CA-10FD7B465B53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189B-6341-49ED-9AD7-4773BD87AE1D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3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S5</a:t>
            </a:r>
            <a:br>
              <a:rPr lang="en-US" dirty="0"/>
            </a:br>
            <a:r>
              <a:rPr lang="en-US" dirty="0"/>
              <a:t>Atelier Matlab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A" dirty="0"/>
              <a:t>Préparé par l’équipe professorale de S5</a:t>
            </a:r>
          </a:p>
          <a:p>
            <a:endParaRPr lang="fr-CA" dirty="0"/>
          </a:p>
          <a:p>
            <a:r>
              <a:rPr lang="fr-CA" dirty="0"/>
              <a:t>Utilisez le document</a:t>
            </a:r>
          </a:p>
          <a:p>
            <a:r>
              <a:rPr lang="fr-CA" dirty="0"/>
              <a:t>« Guide Matlab » par Jean de Lafontaine comme guide de référence</a:t>
            </a:r>
            <a:br>
              <a:rPr lang="fr-CA" dirty="0"/>
            </a:br>
            <a:r>
              <a:rPr lang="fr-CA" dirty="0"/>
              <a:t>pour résoudre les problèmes</a:t>
            </a:r>
            <a:br>
              <a:rPr lang="fr-CA" dirty="0"/>
            </a:br>
            <a:br>
              <a:rPr lang="fr-CA" dirty="0"/>
            </a:br>
            <a:r>
              <a:rPr lang="fr-CA" dirty="0"/>
              <a:t>Cet atelier présente les concepts les plus importants résumés dans ce document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988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 2.6 – Calculs paramétriques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/>
              <a:t>Soit la fonction de 2 variables</a:t>
            </a:r>
            <a:br>
              <a:rPr lang="fr-CA" dirty="0"/>
            </a:br>
            <a:r>
              <a:rPr lang="fr-CA" dirty="0"/>
              <a:t>où </a:t>
            </a:r>
            <a:r>
              <a:rPr lang="fr-CA" i="1" dirty="0"/>
              <a:t>b</a:t>
            </a:r>
            <a:r>
              <a:rPr lang="fr-CA" dirty="0"/>
              <a:t> est le coefficient de traînée en N</a:t>
            </a:r>
            <a:r>
              <a:rPr lang="fr-CA" dirty="0">
                <a:latin typeface="Calibri" panose="020F0502020204030204" pitchFamily="34" charset="0"/>
              </a:rPr>
              <a:t>∙m</a:t>
            </a:r>
            <a:r>
              <a:rPr lang="fr-CA" baseline="30000" dirty="0">
                <a:latin typeface="Calibri" panose="020F0502020204030204" pitchFamily="34" charset="0"/>
              </a:rPr>
              <a:t>-2</a:t>
            </a:r>
            <a:r>
              <a:rPr lang="fr-CA" dirty="0">
                <a:latin typeface="Calibri" panose="020F0502020204030204" pitchFamily="34" charset="0"/>
              </a:rPr>
              <a:t>∙s</a:t>
            </a:r>
            <a:r>
              <a:rPr lang="fr-CA" baseline="30000" dirty="0">
                <a:latin typeface="Calibri" panose="020F0502020204030204" pitchFamily="34" charset="0"/>
              </a:rPr>
              <a:t>2</a:t>
            </a:r>
            <a:r>
              <a:rPr lang="fr-CA" dirty="0"/>
              <a:t>, </a:t>
            </a:r>
            <a:r>
              <a:rPr lang="fr-CA" i="1" dirty="0"/>
              <a:t>v</a:t>
            </a:r>
            <a:r>
              <a:rPr lang="fr-CA" dirty="0"/>
              <a:t> la vitesse en m/s et </a:t>
            </a:r>
            <a:r>
              <a:rPr lang="fr-CA" i="1" dirty="0" err="1"/>
              <a:t>fb</a:t>
            </a:r>
            <a:r>
              <a:rPr lang="fr-CA" dirty="0"/>
              <a:t> la force aérodynamique résultante en N.</a:t>
            </a:r>
            <a:br>
              <a:rPr lang="fr-CA" dirty="0"/>
            </a:br>
            <a:endParaRPr lang="fr-CA" dirty="0"/>
          </a:p>
          <a:p>
            <a:pPr marL="0" indent="0">
              <a:buNone/>
            </a:pPr>
            <a:r>
              <a:rPr lang="fr-CA" dirty="0"/>
              <a:t>Sans utilisez de boucle (for, </a:t>
            </a:r>
            <a:r>
              <a:rPr lang="fr-CA" dirty="0" err="1"/>
              <a:t>while</a:t>
            </a:r>
            <a:r>
              <a:rPr lang="fr-CA" dirty="0"/>
              <a:t>, etc.) et sans répétition de code, tracez le graphique de </a:t>
            </a:r>
            <a:r>
              <a:rPr lang="fr-CA" i="1" dirty="0" err="1"/>
              <a:t>fb</a:t>
            </a:r>
            <a:r>
              <a:rPr lang="fr-CA" dirty="0"/>
              <a:t> de 0 à 100 km/h par incrément de 5 km/h pour </a:t>
            </a:r>
            <a:r>
              <a:rPr lang="fr-CA" i="1" dirty="0"/>
              <a:t>b</a:t>
            </a:r>
            <a:r>
              <a:rPr lang="fr-CA" dirty="0"/>
              <a:t> valant successivement 12.2, 13.5 et 14.9 N</a:t>
            </a:r>
            <a:r>
              <a:rPr lang="fr-CA" dirty="0">
                <a:latin typeface="Calibri" panose="020F0502020204030204" pitchFamily="34" charset="0"/>
              </a:rPr>
              <a:t>∙m</a:t>
            </a:r>
            <a:r>
              <a:rPr lang="fr-CA" baseline="30000" dirty="0">
                <a:latin typeface="Calibri" panose="020F0502020204030204" pitchFamily="34" charset="0"/>
              </a:rPr>
              <a:t>-2</a:t>
            </a:r>
            <a:r>
              <a:rPr lang="fr-CA" dirty="0">
                <a:latin typeface="Calibri" panose="020F0502020204030204" pitchFamily="34" charset="0"/>
              </a:rPr>
              <a:t>∙s</a:t>
            </a:r>
            <a:r>
              <a:rPr lang="fr-CA" baseline="30000" dirty="0">
                <a:latin typeface="Calibri" panose="020F0502020204030204" pitchFamily="34" charset="0"/>
              </a:rPr>
              <a:t>2</a:t>
            </a:r>
            <a:r>
              <a:rPr lang="fr-CA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fr-CA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dirty="0">
                <a:latin typeface="Calibri" panose="020F0502020204030204" pitchFamily="34" charset="0"/>
              </a:rPr>
              <a:t>Produisez un graphique lisible sur une diapositive.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99209"/>
              </p:ext>
            </p:extLst>
          </p:nvPr>
        </p:nvGraphicFramePr>
        <p:xfrm>
          <a:off x="5008155" y="1825625"/>
          <a:ext cx="1661573" cy="40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228600" progId="Equation.DSMT4">
                  <p:embed/>
                </p:oleObj>
              </mc:Choice>
              <mc:Fallback>
                <p:oleObj name="Equation" r:id="rId2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08155" y="1825625"/>
                        <a:ext cx="1661573" cy="409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07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 2.7 – Récursion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CA" dirty="0"/>
                  <a:t>La série de Taylor de la fonction exponentielle est donnée par </a:t>
                </a:r>
                <a:br>
                  <a:rPr lang="fr-CA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fr-CA" i="1"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i="1">
                          <a:latin typeface="Cambria Math" panose="02040503050406030204" pitchFamily="18" charset="0"/>
                        </a:rPr>
                        <m:t>/2!+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CA" i="1">
                          <a:latin typeface="Cambria Math" panose="02040503050406030204" pitchFamily="18" charset="0"/>
                        </a:rPr>
                        <m:t>/3!+…</m:t>
                      </m:r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r>
                  <a:rPr lang="fr-CA" dirty="0"/>
                  <a:t>Calculez le nombre de termes requis pour que la série soit à une précision de 10</a:t>
                </a:r>
                <a:r>
                  <a:rPr lang="fr-CA" baseline="30000" dirty="0"/>
                  <a:t>-10 </a:t>
                </a:r>
                <a:r>
                  <a:rPr lang="fr-CA" dirty="0"/>
                  <a:t>de la vraie valeur. Faire le code MATLAB pour un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CA" dirty="0"/>
                  <a:t> générique et faire le calcul avec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r>
                  <a:rPr lang="fr-CA" dirty="0"/>
                  <a:t>Limitez le nombre de termes à 100.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3081" r="-115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05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D7D2-FC2E-4AC3-8AA9-1AFFF6E8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3 – Exercices supplémentaires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76C9-71E3-4D89-894E-53259741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37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Problème 3.1 – Système d’équations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38" indent="-514338">
              <a:buFont typeface="+mj-lt"/>
              <a:buAutoNum type="alphaLcParenR"/>
            </a:pPr>
            <a:r>
              <a:rPr lang="fr-CA" dirty="0"/>
              <a:t>Solutionnez dans Matlab le système d’équations suivant</a:t>
            </a:r>
          </a:p>
          <a:p>
            <a:pPr marL="971526" lvl="1" indent="-514338">
              <a:buFont typeface="+mj-lt"/>
              <a:buAutoNum type="romanLcPeriod"/>
            </a:pPr>
            <a:endParaRPr lang="fr-CA" dirty="0"/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Exprimez d’abord le problème sous forme matricielle</a:t>
            </a:r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Solutionnez le problème de 2 manières différentes</a:t>
            </a:r>
          </a:p>
          <a:p>
            <a:pPr marL="1428715" lvl="2" indent="-514338">
              <a:buFont typeface="+mj-lt"/>
              <a:buAutoNum type="arabicPeriod"/>
            </a:pPr>
            <a:r>
              <a:rPr lang="fr-CA" dirty="0"/>
              <a:t>à l’aide d’une division de matrices (vraie méthode Matlab)</a:t>
            </a:r>
          </a:p>
          <a:p>
            <a:pPr marL="1428715" lvl="2" indent="-514338">
              <a:buFont typeface="+mj-lt"/>
              <a:buAutoNum type="arabicPeriod"/>
            </a:pPr>
            <a:r>
              <a:rPr lang="fr-CA" dirty="0"/>
              <a:t>à l’aide d’une inversion de matrice (méthode algèbre matricielle)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Quel est le déterminant de la matrice des coefficients?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53416" y="2210565"/>
          <a:ext cx="1094603" cy="78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457200" progId="Equation.DSMT4">
                  <p:embed/>
                </p:oleObj>
              </mc:Choice>
              <mc:Fallback>
                <p:oleObj name="Equation" r:id="rId2" imgW="63468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53416" y="2210565"/>
                        <a:ext cx="1094603" cy="78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50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 3.2 – Affichage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CA" dirty="0"/>
              <a:t>Soit un scalaire E = 1 et un vecteur rangée F = </a:t>
            </a:r>
            <a:r>
              <a:rPr lang="en-US" dirty="0"/>
              <a:t>[-1 -6]. </a:t>
            </a:r>
          </a:p>
          <a:p>
            <a:pPr marL="0" indent="0">
              <a:buNone/>
            </a:pPr>
            <a:r>
              <a:rPr lang="en-US" dirty="0" err="1"/>
              <a:t>Affichez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fr-CA" dirty="0"/>
              <a:t>fenêtre de Matlab les phrases suivantes. </a:t>
            </a:r>
            <a:r>
              <a:rPr lang="en-US" dirty="0" err="1"/>
              <a:t>Remplacez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par le r</a:t>
            </a:r>
            <a:r>
              <a:rPr lang="fr-CA" dirty="0" err="1"/>
              <a:t>ésultat</a:t>
            </a:r>
            <a:r>
              <a:rPr lang="fr-CA" dirty="0"/>
              <a:t> approprié calculé par Matlab.</a:t>
            </a:r>
          </a:p>
          <a:p>
            <a:pPr marL="514338" indent="-514338">
              <a:buFont typeface="+mj-lt"/>
              <a:buAutoNum type="alphaLcParenR"/>
            </a:pPr>
            <a:br>
              <a:rPr lang="fr-CA" dirty="0"/>
            </a:b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La variable E contient la valeur </a:t>
            </a:r>
            <a:r>
              <a:rPr lang="fr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14338" indent="-514338">
              <a:buFont typeface="+mj-lt"/>
              <a:buAutoNum type="alphaLcParenR"/>
            </a:pPr>
            <a:br>
              <a:rPr lang="fr-CA" dirty="0">
                <a:cs typeface="Courier New" panose="02070309020205020404" pitchFamily="49" charset="0"/>
              </a:rPr>
            </a:b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La matrice diagonale </a:t>
            </a:r>
            <a:r>
              <a:rPr lang="fr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possède les éléments de F sur sa diagonale.</a:t>
            </a:r>
          </a:p>
          <a:p>
            <a:pPr marL="514338" indent="-514338">
              <a:buFont typeface="+mj-lt"/>
              <a:buAutoNum type="alphaLcParenR"/>
            </a:pPr>
            <a:br>
              <a:rPr lang="fr-CA" dirty="0">
                <a:cs typeface="Courier New" panose="02070309020205020404" pitchFamily="49" charset="0"/>
              </a:rPr>
            </a:b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La matrice </a:t>
            </a:r>
            <a:r>
              <a:rPr lang="fr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est une matrice E par 2*E dont tous les éléments valent 1.</a:t>
            </a:r>
          </a:p>
          <a:p>
            <a:pPr marL="514338" indent="-514338">
              <a:buFont typeface="+mj-lt"/>
              <a:buAutoNum type="alphaLcParenR"/>
            </a:pPr>
            <a:br>
              <a:rPr lang="fr-CA" dirty="0">
                <a:cs typeface="Courier New" panose="02070309020205020404" pitchFamily="49" charset="0"/>
              </a:rPr>
            </a:b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La matrice </a:t>
            </a:r>
            <a:r>
              <a:rPr lang="fr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 est le vecteur F auquel on a ajouté 1 à tous les éléments, puis on a multiplié tous les éléments par 2.</a:t>
            </a:r>
          </a:p>
          <a:p>
            <a:pPr marL="514338" indent="-514338">
              <a:buFont typeface="+mj-lt"/>
              <a:buAutoNum type="alphaLcParenR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899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Problème 3.3 – Opérations matricielles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dirty="0"/>
              <a:t>Sans utiliser de boucle (for, </a:t>
            </a:r>
            <a:r>
              <a:rPr lang="fr-CA" dirty="0" err="1"/>
              <a:t>while</a:t>
            </a:r>
            <a:r>
              <a:rPr lang="fr-CA" dirty="0"/>
              <a:t>, if, etc.) et en 3 lignes de code ou moins, 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Générez une matrice </a:t>
            </a:r>
            <a:r>
              <a:rPr lang="fr-CA" i="1" dirty="0"/>
              <a:t>A</a:t>
            </a:r>
            <a:r>
              <a:rPr lang="fr-CA" dirty="0"/>
              <a:t> telle</a:t>
            </a:r>
            <a:br>
              <a:rPr lang="fr-CA" dirty="0"/>
            </a:br>
            <a:r>
              <a:rPr lang="fr-CA" dirty="0"/>
              <a:t>que et où </a:t>
            </a:r>
            <a:r>
              <a:rPr lang="fr-CA" i="1" dirty="0"/>
              <a:t>i</a:t>
            </a:r>
            <a:r>
              <a:rPr lang="fr-CA" dirty="0"/>
              <a:t> est l’index de rangée et </a:t>
            </a:r>
            <a:r>
              <a:rPr lang="fr-CA" i="1" dirty="0"/>
              <a:t>j</a:t>
            </a:r>
            <a:r>
              <a:rPr lang="fr-CA" dirty="0"/>
              <a:t> est l’index de colonne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Extraire de la matrice </a:t>
            </a:r>
            <a:r>
              <a:rPr lang="fr-CA" i="1" dirty="0"/>
              <a:t>A</a:t>
            </a:r>
            <a:r>
              <a:rPr lang="fr-CA" dirty="0"/>
              <a:t> une nouvelle matrice </a:t>
            </a:r>
            <a:r>
              <a:rPr lang="fr-CA" i="1" dirty="0"/>
              <a:t>B</a:t>
            </a:r>
            <a:r>
              <a:rPr lang="fr-CA" dirty="0"/>
              <a:t> telle que </a:t>
            </a:r>
            <a:br>
              <a:rPr lang="fr-CA" dirty="0"/>
            </a:br>
            <a:br>
              <a:rPr lang="fr-CA" dirty="0"/>
            </a:br>
            <a:r>
              <a:rPr lang="fr-CA" dirty="0"/>
              <a:t>où </a:t>
            </a:r>
            <a:r>
              <a:rPr lang="fr-CA" i="1" dirty="0"/>
              <a:t>n</a:t>
            </a:r>
            <a:r>
              <a:rPr lang="fr-CA" dirty="0"/>
              <a:t> est l’index de rangée et </a:t>
            </a:r>
            <a:r>
              <a:rPr lang="fr-CA" i="1" dirty="0"/>
              <a:t>m</a:t>
            </a:r>
            <a:r>
              <a:rPr lang="fr-CA" dirty="0"/>
              <a:t> est l’index de colonne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Extraire dans une matrice </a:t>
            </a:r>
            <a:r>
              <a:rPr lang="fr-CA" i="1" dirty="0"/>
              <a:t>C</a:t>
            </a:r>
            <a:r>
              <a:rPr lang="fr-CA" dirty="0"/>
              <a:t> tous les éléments de </a:t>
            </a:r>
            <a:r>
              <a:rPr lang="fr-CA" i="1" dirty="0"/>
              <a:t>A</a:t>
            </a:r>
            <a:r>
              <a:rPr lang="fr-CA" dirty="0"/>
              <a:t> supérieurs à 50 mais inférieurs à 300. Remplacez tous ces éléments dans la matrice originale </a:t>
            </a:r>
            <a:r>
              <a:rPr lang="fr-CA" i="1" dirty="0"/>
              <a:t>A</a:t>
            </a:r>
            <a:r>
              <a:rPr lang="fr-CA" dirty="0"/>
              <a:t> par -1.</a:t>
            </a:r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Quelles sont les dimensions de la matrice </a:t>
            </a:r>
            <a:r>
              <a:rPr lang="fr-CA" i="1" dirty="0"/>
              <a:t>C</a:t>
            </a:r>
            <a:r>
              <a:rPr lang="fr-CA" dirty="0"/>
              <a:t>?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50959" y="2374336"/>
          <a:ext cx="3845415" cy="471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253800" progId="Equation.DSMT4">
                  <p:embed/>
                </p:oleObj>
              </mc:Choice>
              <mc:Fallback>
                <p:oleObj name="Equation" r:id="rId2" imgW="207000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50959" y="2374336"/>
                        <a:ext cx="3845415" cy="471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02873" y="3777494"/>
          <a:ext cx="4146208" cy="44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241200" progId="Equation.DSMT4">
                  <p:embed/>
                </p:oleObj>
              </mc:Choice>
              <mc:Fallback>
                <p:oleObj name="Equation" r:id="rId4" imgW="223488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2873" y="3777494"/>
                        <a:ext cx="4146208" cy="447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8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 3.4 – Graphiques 3D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Affichez en 3D, sans utiliser de boucle (for, </a:t>
            </a:r>
            <a:r>
              <a:rPr lang="fr-CA" dirty="0" err="1"/>
              <a:t>while</a:t>
            </a:r>
            <a:r>
              <a:rPr lang="fr-CA" dirty="0"/>
              <a:t>, etc.), la fonction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sur l’intervalle -10 ≤ </a:t>
            </a:r>
            <a:r>
              <a:rPr lang="fr-CA" i="1" dirty="0"/>
              <a:t>x</a:t>
            </a:r>
            <a:r>
              <a:rPr lang="fr-CA" dirty="0"/>
              <a:t> ≤ 10  et  -10 ≤ </a:t>
            </a:r>
            <a:r>
              <a:rPr lang="fr-CA" i="1" dirty="0"/>
              <a:t>y</a:t>
            </a:r>
            <a:r>
              <a:rPr lang="fr-CA" dirty="0"/>
              <a:t> ≤ 10, en ayant au maximum un total de 50000 points dans votre graphique, et un nombre de points </a:t>
            </a:r>
            <a:r>
              <a:rPr lang="fr-CA" i="1" dirty="0"/>
              <a:t>différent</a:t>
            </a:r>
            <a:r>
              <a:rPr lang="fr-CA" dirty="0"/>
              <a:t> en </a:t>
            </a:r>
            <a:r>
              <a:rPr lang="fr-CA" i="1" dirty="0"/>
              <a:t>x</a:t>
            </a:r>
            <a:r>
              <a:rPr lang="fr-CA" dirty="0"/>
              <a:t> et en </a:t>
            </a:r>
            <a:r>
              <a:rPr lang="fr-CA" i="1" dirty="0"/>
              <a:t>y</a:t>
            </a:r>
            <a:r>
              <a:rPr lang="fr-CA" dirty="0"/>
              <a:t>.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02956" y="2669186"/>
          <a:ext cx="3352735" cy="74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55320" progId="Equation.DSMT4">
                  <p:embed/>
                </p:oleObj>
              </mc:Choice>
              <mc:Fallback>
                <p:oleObj name="Equation" r:id="rId2" imgW="1600200" imgH="3553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2956" y="2669186"/>
                        <a:ext cx="3352735" cy="74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49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 3.5 – Fonctions qui retournent plusieurs variables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38" indent="-514338">
                  <a:buFont typeface="+mj-lt"/>
                  <a:buAutoNum type="alphaLcParenR"/>
                </a:pPr>
                <a:r>
                  <a:rPr lang="fr-CA" dirty="0"/>
                  <a:t>Comment nommer un script de fonction?</a:t>
                </a:r>
              </a:p>
              <a:p>
                <a:pPr marL="514338" indent="-514338">
                  <a:buFont typeface="+mj-lt"/>
                  <a:buAutoNum type="alphaLcParenR"/>
                </a:pPr>
                <a:endParaRPr lang="fr-CA" dirty="0"/>
              </a:p>
              <a:p>
                <a:pPr marL="514338" indent="-514338">
                  <a:buFont typeface="+mj-lt"/>
                  <a:buAutoNum type="alphaLcParenR"/>
                </a:pPr>
                <a:r>
                  <a:rPr lang="fr-CA" dirty="0"/>
                  <a:t>Écrivez une fonction qui accepte un vecteur temps et retourne les valeurs des fonctions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A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A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CA" dirty="0"/>
                  <a:t> avec </a:t>
                </a:r>
                <a:r>
                  <a:rPr lang="en-CA" dirty="0" err="1"/>
                  <a:t>gestion</a:t>
                </a:r>
                <a:r>
                  <a:rPr lang="en-CA" dirty="0"/>
                  <a:t> </a:t>
                </a:r>
                <a:r>
                  <a:rPr lang="en-CA" dirty="0" err="1"/>
                  <a:t>intelligente</a:t>
                </a:r>
                <a:r>
                  <a:rPr lang="en-CA" dirty="0"/>
                  <a:t> du </a:t>
                </a:r>
                <a:r>
                  <a:rPr lang="en-CA" dirty="0" err="1"/>
                  <a:t>cas</a:t>
                </a:r>
                <a:r>
                  <a:rPr lang="en-CA" dirty="0"/>
                  <a:t> </a:t>
                </a:r>
                <a:br>
                  <a:rPr lang="en-CA" dirty="0"/>
                </a:br>
                <a:r>
                  <a:rPr lang="en-CA" i="1" dirty="0"/>
                  <a:t>t</a:t>
                </a:r>
                <a:r>
                  <a:rPr lang="en-CA" dirty="0"/>
                  <a:t> = 0 (</a:t>
                </a:r>
                <a:r>
                  <a:rPr lang="en-CA" dirty="0" err="1"/>
                  <a:t>retournez</a:t>
                </a:r>
                <a:r>
                  <a:rPr lang="en-CA" dirty="0"/>
                  <a:t> un </a:t>
                </a:r>
                <a:r>
                  <a:rPr lang="en-CA" dirty="0" err="1"/>
                  <a:t>résultat</a:t>
                </a:r>
                <a:r>
                  <a:rPr lang="en-CA" dirty="0"/>
                  <a:t> 0 </a:t>
                </a:r>
                <a:r>
                  <a:rPr lang="en-CA" dirty="0" err="1"/>
                  <a:t>dans</a:t>
                </a:r>
                <a:r>
                  <a:rPr lang="en-CA" dirty="0"/>
                  <a:t> </a:t>
                </a:r>
                <a:r>
                  <a:rPr lang="en-CA" dirty="0" err="1"/>
                  <a:t>ce</a:t>
                </a:r>
                <a:r>
                  <a:rPr lang="en-CA" dirty="0"/>
                  <a:t> </a:t>
                </a:r>
                <a:r>
                  <a:rPr lang="en-CA" dirty="0" err="1"/>
                  <a:t>cas</a:t>
                </a:r>
                <a:r>
                  <a:rPr lang="en-CA" dirty="0"/>
                  <a:t>).</a:t>
                </a:r>
              </a:p>
              <a:p>
                <a:pPr marL="514338" indent="-514338">
                  <a:buFont typeface="+mj-lt"/>
                  <a:buAutoNum type="alphaLcParenR"/>
                </a:pPr>
                <a:r>
                  <a:rPr lang="en-CA" dirty="0" err="1"/>
                  <a:t>Utilisez</a:t>
                </a:r>
                <a:r>
                  <a:rPr lang="en-CA" dirty="0"/>
                  <a:t> </a:t>
                </a:r>
                <a:r>
                  <a:rPr lang="en-CA" dirty="0" err="1"/>
                  <a:t>votre</a:t>
                </a:r>
                <a:r>
                  <a:rPr lang="en-CA" dirty="0"/>
                  <a:t> </a:t>
                </a:r>
                <a:r>
                  <a:rPr lang="en-CA" dirty="0" err="1"/>
                  <a:t>fonction</a:t>
                </a:r>
                <a:r>
                  <a:rPr lang="en-CA" dirty="0"/>
                  <a:t> </a:t>
                </a:r>
                <a:r>
                  <a:rPr lang="en-CA" dirty="0" err="1"/>
                  <a:t>dans</a:t>
                </a:r>
                <a:r>
                  <a:rPr lang="en-CA" dirty="0"/>
                  <a:t> un script </a:t>
                </a:r>
                <a:r>
                  <a:rPr lang="en-CA" dirty="0" err="1"/>
                  <a:t>ou</a:t>
                </a:r>
                <a:r>
                  <a:rPr lang="en-CA" dirty="0"/>
                  <a:t> </a:t>
                </a:r>
                <a:r>
                  <a:rPr lang="en-CA" dirty="0" err="1"/>
                  <a:t>l’interface</a:t>
                </a:r>
                <a:r>
                  <a:rPr lang="en-CA" dirty="0"/>
                  <a:t> de </a:t>
                </a:r>
                <a:r>
                  <a:rPr lang="en-CA" dirty="0" err="1"/>
                  <a:t>commande</a:t>
                </a:r>
                <a:r>
                  <a:rPr lang="en-CA" dirty="0"/>
                  <a:t> pour un </a:t>
                </a:r>
                <a:r>
                  <a:rPr lang="en-CA" dirty="0" err="1"/>
                  <a:t>vecteur</a:t>
                </a:r>
                <a:r>
                  <a:rPr lang="en-CA" dirty="0"/>
                  <a:t> temps de 0 à 10 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29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BE5B-43CD-4579-9B87-43281F69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1 – Révision personnelle ou étude préliminaire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B16A-8759-43CF-AAB0-D811C83B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Comment accéder à l’éditeur de fichiers?</a:t>
            </a:r>
          </a:p>
          <a:p>
            <a:r>
              <a:rPr lang="fr-CA" dirty="0"/>
              <a:t>Comment nommer une variable, un script?</a:t>
            </a:r>
          </a:p>
          <a:p>
            <a:r>
              <a:rPr lang="fr-CA" dirty="0"/>
              <a:t>Comment exécuter une section à la fois (%%)?</a:t>
            </a:r>
          </a:p>
          <a:p>
            <a:r>
              <a:rPr lang="fr-CA" dirty="0"/>
              <a:t>Différence entre un script et l’invite de commande</a:t>
            </a:r>
          </a:p>
          <a:p>
            <a:r>
              <a:rPr lang="fr-CA" dirty="0"/>
              <a:t>Comment met-on des </a:t>
            </a:r>
            <a:r>
              <a:rPr lang="fr-CA" dirty="0" err="1"/>
              <a:t>breakpoints</a:t>
            </a:r>
            <a:r>
              <a:rPr lang="fr-CA" dirty="0"/>
              <a:t> dans un script?</a:t>
            </a:r>
          </a:p>
          <a:p>
            <a:r>
              <a:rPr lang="fr-CA" dirty="0"/>
              <a:t>Comment peut-on en suivre l’exécution à la trace?</a:t>
            </a:r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2401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D557A-BCA9-4ADD-9C5A-BA80FAF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Politique S5é</a:t>
            </a:r>
            <a:br>
              <a:rPr lang="fr-CA" dirty="0"/>
            </a:br>
            <a:r>
              <a:rPr lang="fr-CA" dirty="0"/>
              <a:t>Matlab symbolique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E7A1CD-C46C-4361-AB44-72E86942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GEL450 : interdit partout</a:t>
            </a:r>
          </a:p>
          <a:p>
            <a:r>
              <a:rPr lang="fr-CA" dirty="0"/>
              <a:t>GEL433 : interdit dans les livrables et les examens, encouragé comme outil de validation</a:t>
            </a:r>
          </a:p>
          <a:p>
            <a:r>
              <a:rPr lang="fr-CA" dirty="0"/>
              <a:t>GEL421 : idem GEL433</a:t>
            </a:r>
          </a:p>
          <a:p>
            <a:endParaRPr lang="fr-CA" dirty="0"/>
          </a:p>
          <a:p>
            <a:r>
              <a:rPr lang="fr-CA" dirty="0"/>
              <a:t>Donc </a:t>
            </a:r>
            <a:r>
              <a:rPr lang="fr-CA" dirty="0" err="1"/>
              <a:t>APPs</a:t>
            </a:r>
            <a:r>
              <a:rPr lang="fr-CA" dirty="0"/>
              <a:t> 3 à 6 incl.: toléré sauf dans tout ce qui est sommatif (i.e. soumis à l’évaluation)</a:t>
            </a:r>
          </a:p>
          <a:p>
            <a:r>
              <a:rPr lang="fr-CA" dirty="0"/>
              <a:t>Projet : encouragé partout comme outil primaire de conception ou de validation lorsque pertinent</a:t>
            </a:r>
          </a:p>
        </p:txBody>
      </p:sp>
    </p:spTree>
    <p:extLst>
      <p:ext uri="{BB962C8B-B14F-4D97-AF65-F5344CB8AC3E}">
        <p14:creationId xmlns:p14="http://schemas.microsoft.com/office/powerpoint/2010/main" val="274597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5AC0-21D6-4EE0-AC9B-409E5D93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2 – Problèmes à résoudre en classe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7B6F5-1EB3-43BF-AEA2-1ABA3B4E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506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 2.1 – Création de vecteurs et matrices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38" indent="-514338">
              <a:buFont typeface="+mj-lt"/>
              <a:buAutoNum type="alphaLcParenR"/>
            </a:pPr>
            <a:r>
              <a:rPr lang="fr-CA" dirty="0"/>
              <a:t>Créez un vecteur temps tel que                       ; utilisez un incrément </a:t>
            </a:r>
            <a:r>
              <a:rPr lang="fr-CA" i="1" dirty="0" err="1"/>
              <a:t>dt</a:t>
            </a:r>
            <a:r>
              <a:rPr lang="fr-CA" dirty="0"/>
              <a:t> approprié</a:t>
            </a:r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Quelle taille aura le vecteur </a:t>
            </a:r>
            <a:r>
              <a:rPr lang="fr-CA" i="1" dirty="0" err="1"/>
              <a:t>t</a:t>
            </a:r>
            <a:r>
              <a:rPr lang="fr-CA" dirty="0"/>
              <a:t>? 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Créez un vecteur qui représente la valeur de la fonction</a:t>
            </a:r>
            <a:br>
              <a:rPr lang="fr-CA" dirty="0"/>
            </a:br>
            <a:r>
              <a:rPr lang="fr-CA" dirty="0"/>
              <a:t> pour le temps </a:t>
            </a:r>
            <a:r>
              <a:rPr lang="fr-CA" i="1" dirty="0"/>
              <a:t>t</a:t>
            </a:r>
            <a:r>
              <a:rPr lang="fr-CA" dirty="0"/>
              <a:t> tel que défini en a)</a:t>
            </a:r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L’argument de la fonction cos() est-il en degrés ou en radians? Existe-t-il des fonctions trigonométrique Matlab où l’argument est en degrés?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Pour quelles valeurs de </a:t>
            </a:r>
            <a:r>
              <a:rPr lang="fr-CA" i="1" dirty="0" err="1"/>
              <a:t>dt</a:t>
            </a:r>
            <a:endParaRPr lang="fr-CA" i="1" dirty="0"/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Matlab manque-t-il de mémoire?</a:t>
            </a:r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La fonction </a:t>
            </a:r>
            <a:r>
              <a:rPr lang="fr-CA" i="1" dirty="0"/>
              <a:t>fa</a:t>
            </a:r>
            <a:r>
              <a:rPr lang="fr-CA" dirty="0"/>
              <a:t>(</a:t>
            </a:r>
            <a:r>
              <a:rPr lang="fr-CA" i="1" dirty="0"/>
              <a:t>t</a:t>
            </a:r>
            <a:r>
              <a:rPr lang="fr-CA" dirty="0"/>
              <a:t>) manque-t-elle de résolution, i.e. elle a l’air d’un escalier ou n’a pas l’air d’un cosinus? </a:t>
            </a:r>
            <a:r>
              <a:rPr lang="fr-CA" dirty="0">
                <a:solidFill>
                  <a:srgbClr val="FF0000"/>
                </a:solidFill>
              </a:rPr>
              <a:t>(Maximum que le vecteur peut contenir)</a:t>
            </a:r>
            <a:endParaRPr lang="en-CA" i="1" dirty="0"/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Faites afficher sur 2 figures séparées </a:t>
            </a:r>
            <a:r>
              <a:rPr lang="fr-CA" i="1" dirty="0"/>
              <a:t>fa</a:t>
            </a:r>
            <a:r>
              <a:rPr lang="fr-CA" dirty="0"/>
              <a:t>(</a:t>
            </a:r>
            <a:r>
              <a:rPr lang="fr-CA" i="1" dirty="0"/>
              <a:t>t</a:t>
            </a:r>
            <a:r>
              <a:rPr lang="fr-CA" dirty="0"/>
              <a:t>) en fonction de </a:t>
            </a:r>
            <a:r>
              <a:rPr lang="fr-CA" i="1" dirty="0"/>
              <a:t>t</a:t>
            </a:r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Un graphique ordinaire (ligne) </a:t>
            </a:r>
            <a:r>
              <a:rPr lang="fr-CA" dirty="0">
                <a:solidFill>
                  <a:srgbClr val="FF0000"/>
                </a:solidFill>
              </a:rPr>
              <a:t>(PLOT)</a:t>
            </a:r>
            <a:endParaRPr lang="fr-CA" dirty="0"/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Un graphique où on voit seulement les points calculés, sans ligne liant ces points, et où les points sont représentés par des croix rouges </a:t>
            </a:r>
            <a:r>
              <a:rPr lang="fr-CA" dirty="0">
                <a:solidFill>
                  <a:srgbClr val="FF0000"/>
                </a:solidFill>
              </a:rPr>
              <a:t>(SCATTER)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54692"/>
              </p:ext>
            </p:extLst>
          </p:nvPr>
        </p:nvGraphicFramePr>
        <p:xfrm>
          <a:off x="4466794" y="1825625"/>
          <a:ext cx="1309816" cy="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177480" progId="Equation.DSMT4">
                  <p:embed/>
                </p:oleObj>
              </mc:Choice>
              <mc:Fallback>
                <p:oleObj name="Equation" r:id="rId2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66794" y="1825625"/>
                        <a:ext cx="1309816" cy="31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58340"/>
              </p:ext>
            </p:extLst>
          </p:nvPr>
        </p:nvGraphicFramePr>
        <p:xfrm>
          <a:off x="7025226" y="2575368"/>
          <a:ext cx="17621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203040" progId="Equation.DSMT4">
                  <p:embed/>
                </p:oleObj>
              </mc:Choice>
              <mc:Fallback>
                <p:oleObj name="Equation" r:id="rId4" imgW="1041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5226" y="2575368"/>
                        <a:ext cx="1762125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22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</a:t>
            </a:r>
            <a:r>
              <a:rPr lang="fr-CA" dirty="0" err="1"/>
              <a:t>lème</a:t>
            </a:r>
            <a:r>
              <a:rPr lang="fr-CA" dirty="0"/>
              <a:t> 2.2 – Extraction de matrices (référencement)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/>
              <a:t>Dans 2 sous-graphiques faisant partie du même graphique, affichez 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le carré de la fonction </a:t>
            </a:r>
            <a:r>
              <a:rPr lang="fr-CA" i="1" dirty="0"/>
              <a:t>fa</a:t>
            </a:r>
            <a:r>
              <a:rPr lang="fr-CA" dirty="0"/>
              <a:t> du numéro précédent, de 2 à 4s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la valeur absolue de la fonction </a:t>
            </a:r>
            <a:r>
              <a:rPr lang="fr-CA" i="1" dirty="0"/>
              <a:t>fa</a:t>
            </a:r>
            <a:r>
              <a:rPr lang="fr-CA" dirty="0"/>
              <a:t> du numéro précédent, de 9 à 10s</a:t>
            </a:r>
          </a:p>
          <a:p>
            <a:pPr marL="0" indent="0">
              <a:buNone/>
            </a:pPr>
            <a:r>
              <a:rPr lang="fr-CA" dirty="0"/>
              <a:t>Utilisez des opérateurs d’adressage d’une matrice existante.</a:t>
            </a:r>
          </a:p>
          <a:p>
            <a:pPr marL="0" indent="0">
              <a:buNone/>
            </a:pPr>
            <a:endParaRPr lang="fr-CA" dirty="0"/>
          </a:p>
          <a:p>
            <a:pPr marL="514338" indent="-514338">
              <a:buFont typeface="+mj-lt"/>
              <a:buAutoNum type="alphaLcParenR" startAt="3"/>
            </a:pPr>
            <a:r>
              <a:rPr lang="fr-CA" dirty="0"/>
              <a:t>Remplacez les secondes 2 à 4 du vecteur de la fonction </a:t>
            </a:r>
            <a:r>
              <a:rPr lang="fr-CA" i="1" dirty="0"/>
              <a:t>fa</a:t>
            </a:r>
            <a:r>
              <a:rPr lang="fr-CA" dirty="0"/>
              <a:t> par la fonction  </a:t>
            </a:r>
          </a:p>
          <a:p>
            <a:pPr marL="0" indent="0">
              <a:buNone/>
            </a:pPr>
            <a:endParaRPr lang="fr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486943"/>
              </p:ext>
            </p:extLst>
          </p:nvPr>
        </p:nvGraphicFramePr>
        <p:xfrm>
          <a:off x="5233792" y="5772923"/>
          <a:ext cx="1183000" cy="40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228600" progId="Equation.DSMT4">
                  <p:embed/>
                </p:oleObj>
              </mc:Choice>
              <mc:Fallback>
                <p:oleObj name="Equation" r:id="rId2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3792" y="5772923"/>
                        <a:ext cx="1183000" cy="40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4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Problème 2.3 – Fonction de transfert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38" indent="-514338">
              <a:buFont typeface="+mj-lt"/>
              <a:buAutoNum type="alphaLcParenR"/>
            </a:pPr>
            <a:r>
              <a:rPr lang="fr-CA" dirty="0"/>
              <a:t>Créez dans Matlab le système suivant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Affichez ses pôles et ses zéros</a:t>
            </a:r>
          </a:p>
          <a:p>
            <a:pPr marL="971526" lvl="1" indent="-514338">
              <a:buFont typeface="+mj-lt"/>
              <a:buAutoNum type="romanLcPeriod"/>
            </a:pPr>
            <a:r>
              <a:rPr lang="fr-CA" dirty="0"/>
              <a:t>Il n’y a qu’un seul zéro sur le graphique. Où est l’autre?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Calculez les racines du dénominateur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Sur le même graphique, affichez sa réponse à un échelon unitaire et sa réponse impulsionnelle, de 0 à 10 secondes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Affichez son lieu de Bode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Quelle est la phase en degrés de la fonction de transfert à </a:t>
            </a:r>
            <a:br>
              <a:rPr lang="fr-CA" dirty="0"/>
            </a:br>
            <a:r>
              <a:rPr lang="fr-CA" dirty="0"/>
              <a:t>s = 2</a:t>
            </a:r>
            <a:r>
              <a:rPr lang="el-GR" dirty="0">
                <a:latin typeface="Calibri" panose="020F0502020204030204" pitchFamily="34" charset="0"/>
              </a:rPr>
              <a:t>π</a:t>
            </a:r>
            <a:r>
              <a:rPr lang="fr-CA" dirty="0">
                <a:latin typeface="Calibri" panose="020F0502020204030204" pitchFamily="34" charset="0"/>
              </a:rPr>
              <a:t>(10.3256Hz)i?</a:t>
            </a: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53127"/>
              </p:ext>
            </p:extLst>
          </p:nvPr>
        </p:nvGraphicFramePr>
        <p:xfrm>
          <a:off x="6395649" y="1690689"/>
          <a:ext cx="2032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393480" progId="Equation.DSMT4">
                  <p:embed/>
                </p:oleObj>
              </mc:Choice>
              <mc:Fallback>
                <p:oleObj name="Equation" r:id="rId2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95649" y="1690689"/>
                        <a:ext cx="20320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6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CA" dirty="0" err="1"/>
              <a:t>ème</a:t>
            </a:r>
            <a:r>
              <a:rPr lang="fr-CA" dirty="0"/>
              <a:t> 2.4 – Introduction à Simulink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38" indent="-514338">
              <a:buFont typeface="+mj-lt"/>
              <a:buAutoNum type="alphaLcParenR"/>
            </a:pPr>
            <a:r>
              <a:rPr lang="fr-CA" dirty="0"/>
              <a:t>Comment démarrer Simulink?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Comment nommer un modèle?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Comment accéder aux composantes existantes (</a:t>
            </a:r>
            <a:r>
              <a:rPr lang="fr-CA" dirty="0" err="1"/>
              <a:t>toolboxes</a:t>
            </a:r>
            <a:r>
              <a:rPr lang="fr-CA" dirty="0"/>
              <a:t>)?</a:t>
            </a:r>
          </a:p>
          <a:p>
            <a:pPr marL="514338" indent="-514338">
              <a:buFont typeface="+mj-lt"/>
              <a:buAutoNum type="alphaLcParenR"/>
            </a:pPr>
            <a:endParaRPr lang="fr-CA" dirty="0"/>
          </a:p>
          <a:p>
            <a:pPr marL="514338" indent="-514338">
              <a:buFont typeface="+mj-lt"/>
              <a:buAutoNum type="alphaLcParenR"/>
            </a:pPr>
            <a:endParaRPr lang="fr-CA" dirty="0"/>
          </a:p>
          <a:p>
            <a:pPr marL="514338" indent="-514338">
              <a:buFont typeface="+mj-lt"/>
              <a:buAutoNum type="alphaLcParenR"/>
            </a:pPr>
            <a:endParaRPr lang="fr-CA" dirty="0"/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En utilisant Simulink, tracez la réponse à un échelon de la fonction de transfert du Problème 2.3.</a:t>
            </a:r>
          </a:p>
          <a:p>
            <a:pPr marL="514338" indent="-514338">
              <a:buFont typeface="+mj-lt"/>
              <a:buAutoNum type="alphaLcParenR"/>
            </a:pPr>
            <a:r>
              <a:rPr lang="fr-CA" dirty="0"/>
              <a:t>Exportez le résultat dans l’espace de travail et affichez le graphique dans Matlab.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262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</a:t>
            </a:r>
            <a:r>
              <a:rPr lang="fr-CA" dirty="0" err="1"/>
              <a:t>ème</a:t>
            </a:r>
            <a:r>
              <a:rPr lang="fr-CA" dirty="0"/>
              <a:t> 2.5 – Simulink, modèle non linéaire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En vous servant de Simulink, obtenez la réponse temporelle du déplacement d’un ressort qui répond à l’équation différentielle suivante 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Utilisez les conditions suivantes:</a:t>
            </a:r>
          </a:p>
          <a:p>
            <a:pPr marL="514338" indent="-514338">
              <a:buFont typeface="+mj-lt"/>
              <a:buAutoNum type="alphaLcParenR"/>
            </a:pPr>
            <a:endParaRPr lang="en-CA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557077"/>
              </p:ext>
            </p:extLst>
          </p:nvPr>
        </p:nvGraphicFramePr>
        <p:xfrm>
          <a:off x="3055938" y="3189288"/>
          <a:ext cx="27654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419040" progId="Equation.DSMT4">
                  <p:embed/>
                </p:oleObj>
              </mc:Choice>
              <mc:Fallback>
                <p:oleObj name="Equation" r:id="rId2" imgW="1320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5938" y="3189288"/>
                        <a:ext cx="276542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02921"/>
              </p:ext>
            </p:extLst>
          </p:nvPr>
        </p:nvGraphicFramePr>
        <p:xfrm>
          <a:off x="3759200" y="4651375"/>
          <a:ext cx="135572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660240" progId="Equation.DSMT4">
                  <p:embed/>
                </p:oleObj>
              </mc:Choice>
              <mc:Fallback>
                <p:oleObj name="Equation" r:id="rId4" imgW="6476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9200" y="4651375"/>
                        <a:ext cx="1355725" cy="1385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34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3750</TotalTime>
  <Words>1193</Words>
  <Application>Microsoft Macintosh PowerPoint</Application>
  <PresentationFormat>Affichage à l'écran (4:3)</PresentationFormat>
  <Paragraphs>103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  S5 Atelier Matlab</vt:lpstr>
      <vt:lpstr>Section 1 – Révision personnelle ou étude préliminaire</vt:lpstr>
      <vt:lpstr>Politique S5é Matlab symbolique</vt:lpstr>
      <vt:lpstr>Section 2 – Problèmes à résoudre en classe</vt:lpstr>
      <vt:lpstr>Problème 2.1 – Création de vecteurs et matrices</vt:lpstr>
      <vt:lpstr>Problème 2.2 – Extraction de matrices (référencement)</vt:lpstr>
      <vt:lpstr>Problème 2.3 – Fonction de transfert</vt:lpstr>
      <vt:lpstr>Problème 2.4 – Introduction à Simulink</vt:lpstr>
      <vt:lpstr>Problème 2.5 – Simulink, modèle non linéaire</vt:lpstr>
      <vt:lpstr>Problème 2.6 – Calculs paramétriques</vt:lpstr>
      <vt:lpstr>Problème 2.7 – Récursion</vt:lpstr>
      <vt:lpstr>Section 3 – Exercices supplémentaires</vt:lpstr>
      <vt:lpstr>Problème 3.1 – Système d’équations</vt:lpstr>
      <vt:lpstr>Problème 3.2 – Affichage</vt:lpstr>
      <vt:lpstr>Problème 3.3 – Opérations matricielles</vt:lpstr>
      <vt:lpstr>Problème 3.4 – Graphiques 3D</vt:lpstr>
      <vt:lpstr>Problème 3.5 – Fonctions qui retournent plusieurs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S4 Été 2014 Atelier Matlab</dc:title>
  <dc:creator>jbm</dc:creator>
  <cp:lastModifiedBy>Mathieu Desautels</cp:lastModifiedBy>
  <cp:revision>63</cp:revision>
  <cp:lastPrinted>2021-01-11T22:04:40Z</cp:lastPrinted>
  <dcterms:created xsi:type="dcterms:W3CDTF">2014-05-06T14:37:00Z</dcterms:created>
  <dcterms:modified xsi:type="dcterms:W3CDTF">2024-08-28T12:24:23Z</dcterms:modified>
</cp:coreProperties>
</file>