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5"/>
  </p:notesMasterIdLst>
  <p:sldIdLst>
    <p:sldId id="256" r:id="rId5"/>
    <p:sldId id="257" r:id="rId6"/>
    <p:sldId id="316" r:id="rId7"/>
    <p:sldId id="258" r:id="rId8"/>
    <p:sldId id="289" r:id="rId9"/>
    <p:sldId id="291" r:id="rId10"/>
    <p:sldId id="259" r:id="rId11"/>
    <p:sldId id="269" r:id="rId12"/>
    <p:sldId id="266" r:id="rId13"/>
    <p:sldId id="312" r:id="rId14"/>
    <p:sldId id="265" r:id="rId15"/>
    <p:sldId id="268" r:id="rId16"/>
    <p:sldId id="270" r:id="rId17"/>
    <p:sldId id="313" r:id="rId18"/>
    <p:sldId id="288" r:id="rId19"/>
    <p:sldId id="267" r:id="rId20"/>
    <p:sldId id="272" r:id="rId21"/>
    <p:sldId id="276" r:id="rId22"/>
    <p:sldId id="271" r:id="rId23"/>
    <p:sldId id="273" r:id="rId24"/>
    <p:sldId id="274" r:id="rId25"/>
    <p:sldId id="275" r:id="rId26"/>
    <p:sldId id="277" r:id="rId27"/>
    <p:sldId id="280" r:id="rId28"/>
    <p:sldId id="278" r:id="rId29"/>
    <p:sldId id="279" r:id="rId30"/>
    <p:sldId id="281" r:id="rId31"/>
    <p:sldId id="307" r:id="rId32"/>
    <p:sldId id="282" r:id="rId33"/>
    <p:sldId id="284" r:id="rId34"/>
    <p:sldId id="285" r:id="rId35"/>
    <p:sldId id="286" r:id="rId36"/>
    <p:sldId id="287" r:id="rId37"/>
    <p:sldId id="290" r:id="rId38"/>
    <p:sldId id="304" r:id="rId39"/>
    <p:sldId id="305" r:id="rId40"/>
    <p:sldId id="306" r:id="rId41"/>
    <p:sldId id="296" r:id="rId42"/>
    <p:sldId id="315" r:id="rId43"/>
    <p:sldId id="292" r:id="rId44"/>
    <p:sldId id="283" r:id="rId45"/>
    <p:sldId id="303" r:id="rId46"/>
    <p:sldId id="293" r:id="rId47"/>
    <p:sldId id="294" r:id="rId48"/>
    <p:sldId id="295" r:id="rId49"/>
    <p:sldId id="298" r:id="rId50"/>
    <p:sldId id="297" r:id="rId51"/>
    <p:sldId id="301" r:id="rId52"/>
    <p:sldId id="302" r:id="rId53"/>
    <p:sldId id="318" r:id="rId5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24F096-DF70-374E-97F5-13EAB1ED44C2}" v="521" dt="2024-11-21T00:19:04.827"/>
    <p1510:client id="{85053AE4-85C1-4C36-9A98-61C32489B594}" v="878" dt="2024-11-20T19:43:02.317"/>
    <p1510:client id="{AA4F4A47-3F23-4400-B8D5-1FE99948FB87}" v="2130" dt="2024-11-20T19:51:59.393"/>
    <p1510:client id="{DAB9945B-ED3B-4F03-A1DD-5277AE4A8C23}" v="535" dt="2024-11-20T19:45:54.3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DDDCBD-8B61-4273-8EC2-E2C5D24FB27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BEBAA610-CAD8-43FF-882D-5A28F9060315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Modélisation</a:t>
          </a:r>
          <a:endParaRPr lang="en-US"/>
        </a:p>
      </dgm:t>
    </dgm:pt>
    <dgm:pt modelId="{BD286031-D56E-45B2-A26C-1EE2625A238A}" type="parTrans" cxnId="{94BA6D30-D09D-4ECE-95EB-5B54776325D8}">
      <dgm:prSet/>
      <dgm:spPr/>
      <dgm:t>
        <a:bodyPr/>
        <a:lstStyle/>
        <a:p>
          <a:endParaRPr lang="en-US"/>
        </a:p>
      </dgm:t>
    </dgm:pt>
    <dgm:pt modelId="{9545E952-3503-41BA-A3AF-2C57105E833A}" type="sibTrans" cxnId="{94BA6D30-D09D-4ECE-95EB-5B54776325D8}">
      <dgm:prSet/>
      <dgm:spPr/>
      <dgm:t>
        <a:bodyPr/>
        <a:lstStyle/>
        <a:p>
          <a:endParaRPr lang="en-US"/>
        </a:p>
      </dgm:t>
    </dgm:pt>
    <dgm:pt modelId="{5AF8E4F6-02CF-4EC6-AA42-8E1C8317D41E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Identification</a:t>
          </a:r>
          <a:endParaRPr lang="en-US"/>
        </a:p>
      </dgm:t>
    </dgm:pt>
    <dgm:pt modelId="{2BDC6B3A-39BC-459B-8DB9-3783B5FAE330}" type="parTrans" cxnId="{753310C6-85AF-4CBA-9775-2B837877FEF5}">
      <dgm:prSet/>
      <dgm:spPr/>
      <dgm:t>
        <a:bodyPr/>
        <a:lstStyle/>
        <a:p>
          <a:endParaRPr lang="en-US"/>
        </a:p>
      </dgm:t>
    </dgm:pt>
    <dgm:pt modelId="{F642469B-CCFB-4340-83D4-030F7E04E3FC}" type="sibTrans" cxnId="{753310C6-85AF-4CBA-9775-2B837877FEF5}">
      <dgm:prSet/>
      <dgm:spPr/>
      <dgm:t>
        <a:bodyPr/>
        <a:lstStyle/>
        <a:p>
          <a:endParaRPr lang="en-US"/>
        </a:p>
      </dgm:t>
    </dgm:pt>
    <dgm:pt modelId="{0AA1677A-A77C-47D1-B2C0-EEFC21F3FAAF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Boucle interne </a:t>
          </a:r>
          <a:endParaRPr lang="en-US"/>
        </a:p>
      </dgm:t>
    </dgm:pt>
    <dgm:pt modelId="{2EF43C6C-407B-4BE8-A728-56A9B9160B06}" type="parTrans" cxnId="{C0021657-96C8-483F-98A2-234BDEB19FBD}">
      <dgm:prSet/>
      <dgm:spPr/>
      <dgm:t>
        <a:bodyPr/>
        <a:lstStyle/>
        <a:p>
          <a:endParaRPr lang="en-US"/>
        </a:p>
      </dgm:t>
    </dgm:pt>
    <dgm:pt modelId="{8F62B429-BFF4-4EB0-B26D-1BEEAA0AFFB6}" type="sibTrans" cxnId="{C0021657-96C8-483F-98A2-234BDEB19FBD}">
      <dgm:prSet/>
      <dgm:spPr/>
      <dgm:t>
        <a:bodyPr/>
        <a:lstStyle/>
        <a:p>
          <a:endParaRPr lang="en-US"/>
        </a:p>
      </dgm:t>
    </dgm:pt>
    <dgm:pt modelId="{05BC47D1-73B7-4F44-AF6F-AF0FB712BE72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Boucle externe</a:t>
          </a:r>
          <a:endParaRPr lang="en-US"/>
        </a:p>
      </dgm:t>
    </dgm:pt>
    <dgm:pt modelId="{BFEC7957-D10E-40C2-8D37-7D05B89FFE8F}" type="parTrans" cxnId="{90D8BD50-4988-4783-AD9E-6407B60BC555}">
      <dgm:prSet/>
      <dgm:spPr/>
      <dgm:t>
        <a:bodyPr/>
        <a:lstStyle/>
        <a:p>
          <a:endParaRPr lang="en-US"/>
        </a:p>
      </dgm:t>
    </dgm:pt>
    <dgm:pt modelId="{0D75CC25-7DBA-4FBF-92F8-8DBCD670E2A0}" type="sibTrans" cxnId="{90D8BD50-4988-4783-AD9E-6407B60BC555}">
      <dgm:prSet/>
      <dgm:spPr/>
      <dgm:t>
        <a:bodyPr/>
        <a:lstStyle/>
        <a:p>
          <a:endParaRPr lang="en-US"/>
        </a:p>
      </dgm:t>
    </dgm:pt>
    <dgm:pt modelId="{61BDDE0F-4E8C-417C-A4E2-FD644EA7FFF1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Planification</a:t>
          </a:r>
          <a:endParaRPr lang="en-US"/>
        </a:p>
      </dgm:t>
    </dgm:pt>
    <dgm:pt modelId="{FE1C1066-F070-438E-9740-187F339CD160}" type="parTrans" cxnId="{5C4D9994-5BB7-4CC8-9B20-9DF3BEC8D9DE}">
      <dgm:prSet/>
      <dgm:spPr/>
      <dgm:t>
        <a:bodyPr/>
        <a:lstStyle/>
        <a:p>
          <a:endParaRPr lang="en-US"/>
        </a:p>
      </dgm:t>
    </dgm:pt>
    <dgm:pt modelId="{153933AD-854A-44A6-9B90-4DC379A9AF0D}" type="sibTrans" cxnId="{5C4D9994-5BB7-4CC8-9B20-9DF3BEC8D9DE}">
      <dgm:prSet/>
      <dgm:spPr/>
      <dgm:t>
        <a:bodyPr/>
        <a:lstStyle/>
        <a:p>
          <a:endParaRPr lang="en-US"/>
        </a:p>
      </dgm:t>
    </dgm:pt>
    <dgm:pt modelId="{394EDC24-CB41-483B-A878-77A85096DA41}" type="pres">
      <dgm:prSet presAssocID="{4DDDDCBD-8B61-4273-8EC2-E2C5D24FB27A}" presName="root" presStyleCnt="0">
        <dgm:presLayoutVars>
          <dgm:dir/>
          <dgm:resizeHandles val="exact"/>
        </dgm:presLayoutVars>
      </dgm:prSet>
      <dgm:spPr/>
    </dgm:pt>
    <dgm:pt modelId="{E11A4642-B336-4719-A905-5957AFE2A6FE}" type="pres">
      <dgm:prSet presAssocID="{BEBAA610-CAD8-43FF-882D-5A28F9060315}" presName="compNode" presStyleCnt="0"/>
      <dgm:spPr/>
    </dgm:pt>
    <dgm:pt modelId="{46A844F9-B8B8-4EED-9704-76AE2CA73F62}" type="pres">
      <dgm:prSet presAssocID="{BEBAA610-CAD8-43FF-882D-5A28F9060315}" presName="bgRect" presStyleLbl="bgShp" presStyleIdx="0" presStyleCnt="5" custLinFactNeighborX="-1145" custLinFactNeighborY="-31600"/>
      <dgm:spPr/>
    </dgm:pt>
    <dgm:pt modelId="{1D7BDAEA-8981-4583-8E48-4D080A0D2AD0}" type="pres">
      <dgm:prSet presAssocID="{BEBAA610-CAD8-43FF-882D-5A28F906031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BDEDE5D3-315F-4769-95E0-A1B626AB0050}" type="pres">
      <dgm:prSet presAssocID="{BEBAA610-CAD8-43FF-882D-5A28F9060315}" presName="spaceRect" presStyleCnt="0"/>
      <dgm:spPr/>
    </dgm:pt>
    <dgm:pt modelId="{2AB3435A-0DB1-4BBC-8FCB-84827183E44B}" type="pres">
      <dgm:prSet presAssocID="{BEBAA610-CAD8-43FF-882D-5A28F9060315}" presName="parTx" presStyleLbl="revTx" presStyleIdx="0" presStyleCnt="5">
        <dgm:presLayoutVars>
          <dgm:chMax val="0"/>
          <dgm:chPref val="0"/>
        </dgm:presLayoutVars>
      </dgm:prSet>
      <dgm:spPr/>
    </dgm:pt>
    <dgm:pt modelId="{D82F7204-9DC1-4D37-A94E-12FB9C659F85}" type="pres">
      <dgm:prSet presAssocID="{9545E952-3503-41BA-A3AF-2C57105E833A}" presName="sibTrans" presStyleCnt="0"/>
      <dgm:spPr/>
    </dgm:pt>
    <dgm:pt modelId="{0F59D545-8165-40FB-983F-BBC53E9839E7}" type="pres">
      <dgm:prSet presAssocID="{5AF8E4F6-02CF-4EC6-AA42-8E1C8317D41E}" presName="compNode" presStyleCnt="0"/>
      <dgm:spPr/>
    </dgm:pt>
    <dgm:pt modelId="{9CE1CB50-2B5E-4306-BAD0-C04AD0A1A803}" type="pres">
      <dgm:prSet presAssocID="{5AF8E4F6-02CF-4EC6-AA42-8E1C8317D41E}" presName="bgRect" presStyleLbl="bgShp" presStyleIdx="1" presStyleCnt="5"/>
      <dgm:spPr/>
    </dgm:pt>
    <dgm:pt modelId="{DAD73584-A31F-403E-8AEA-BAF343C719A0}" type="pres">
      <dgm:prSet presAssocID="{5AF8E4F6-02CF-4EC6-AA42-8E1C8317D41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lder Search with solid fill"/>
        </a:ext>
      </dgm:extLst>
    </dgm:pt>
    <dgm:pt modelId="{1AA66265-A195-4301-A76E-2EFC9997BF3C}" type="pres">
      <dgm:prSet presAssocID="{5AF8E4F6-02CF-4EC6-AA42-8E1C8317D41E}" presName="spaceRect" presStyleCnt="0"/>
      <dgm:spPr/>
    </dgm:pt>
    <dgm:pt modelId="{E3178AC7-96DF-49ED-AE28-22EED90CC48F}" type="pres">
      <dgm:prSet presAssocID="{5AF8E4F6-02CF-4EC6-AA42-8E1C8317D41E}" presName="parTx" presStyleLbl="revTx" presStyleIdx="1" presStyleCnt="5">
        <dgm:presLayoutVars>
          <dgm:chMax val="0"/>
          <dgm:chPref val="0"/>
        </dgm:presLayoutVars>
      </dgm:prSet>
      <dgm:spPr/>
    </dgm:pt>
    <dgm:pt modelId="{553EC2F7-7D95-43F5-AA89-42429969B5CE}" type="pres">
      <dgm:prSet presAssocID="{F642469B-CCFB-4340-83D4-030F7E04E3FC}" presName="sibTrans" presStyleCnt="0"/>
      <dgm:spPr/>
    </dgm:pt>
    <dgm:pt modelId="{3D0DE19C-C3FC-4485-9A6A-AAFAE2422E2E}" type="pres">
      <dgm:prSet presAssocID="{0AA1677A-A77C-47D1-B2C0-EEFC21F3FAAF}" presName="compNode" presStyleCnt="0"/>
      <dgm:spPr/>
    </dgm:pt>
    <dgm:pt modelId="{C7C60D3D-1F44-467B-906B-85EA785B4B46}" type="pres">
      <dgm:prSet presAssocID="{0AA1677A-A77C-47D1-B2C0-EEFC21F3FAAF}" presName="bgRect" presStyleLbl="bgShp" presStyleIdx="2" presStyleCnt="5"/>
      <dgm:spPr/>
    </dgm:pt>
    <dgm:pt modelId="{B976F49C-6A31-4E94-9503-6FD2C84B7EDC}" type="pres">
      <dgm:prSet presAssocID="{0AA1677A-A77C-47D1-B2C0-EEFC21F3FAA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 with solid fill"/>
        </a:ext>
      </dgm:extLst>
    </dgm:pt>
    <dgm:pt modelId="{F369DCAB-A086-4AB2-B5A4-B9E8614DA8CD}" type="pres">
      <dgm:prSet presAssocID="{0AA1677A-A77C-47D1-B2C0-EEFC21F3FAAF}" presName="spaceRect" presStyleCnt="0"/>
      <dgm:spPr/>
    </dgm:pt>
    <dgm:pt modelId="{8CFA699B-5185-4EC8-A66F-91FF2FBB7A49}" type="pres">
      <dgm:prSet presAssocID="{0AA1677A-A77C-47D1-B2C0-EEFC21F3FAAF}" presName="parTx" presStyleLbl="revTx" presStyleIdx="2" presStyleCnt="5">
        <dgm:presLayoutVars>
          <dgm:chMax val="0"/>
          <dgm:chPref val="0"/>
        </dgm:presLayoutVars>
      </dgm:prSet>
      <dgm:spPr/>
    </dgm:pt>
    <dgm:pt modelId="{E1FE340E-108C-4E13-8FD8-EAE26244A710}" type="pres">
      <dgm:prSet presAssocID="{8F62B429-BFF4-4EB0-B26D-1BEEAA0AFFB6}" presName="sibTrans" presStyleCnt="0"/>
      <dgm:spPr/>
    </dgm:pt>
    <dgm:pt modelId="{60303FB3-7832-41B9-95FB-419EC50DE058}" type="pres">
      <dgm:prSet presAssocID="{05BC47D1-73B7-4F44-AF6F-AF0FB712BE72}" presName="compNode" presStyleCnt="0"/>
      <dgm:spPr/>
    </dgm:pt>
    <dgm:pt modelId="{258F7047-41FA-47AC-BE83-6B5E804F22AC}" type="pres">
      <dgm:prSet presAssocID="{05BC47D1-73B7-4F44-AF6F-AF0FB712BE72}" presName="bgRect" presStyleLbl="bgShp" presStyleIdx="3" presStyleCnt="5"/>
      <dgm:spPr/>
    </dgm:pt>
    <dgm:pt modelId="{8B943BDB-901F-4A71-B809-7ACD67CDFCC2}" type="pres">
      <dgm:prSet presAssocID="{05BC47D1-73B7-4F44-AF6F-AF0FB712BE7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tinuous Improvement with solid fill"/>
        </a:ext>
      </dgm:extLst>
    </dgm:pt>
    <dgm:pt modelId="{2CA92C98-6C77-44F4-8A1B-7779B8006849}" type="pres">
      <dgm:prSet presAssocID="{05BC47D1-73B7-4F44-AF6F-AF0FB712BE72}" presName="spaceRect" presStyleCnt="0"/>
      <dgm:spPr/>
    </dgm:pt>
    <dgm:pt modelId="{D64F9A51-9EA4-4F64-931E-F7F418FD2359}" type="pres">
      <dgm:prSet presAssocID="{05BC47D1-73B7-4F44-AF6F-AF0FB712BE72}" presName="parTx" presStyleLbl="revTx" presStyleIdx="3" presStyleCnt="5">
        <dgm:presLayoutVars>
          <dgm:chMax val="0"/>
          <dgm:chPref val="0"/>
        </dgm:presLayoutVars>
      </dgm:prSet>
      <dgm:spPr/>
    </dgm:pt>
    <dgm:pt modelId="{D047AB38-9B15-4FE5-8E9D-C26A0DCE187F}" type="pres">
      <dgm:prSet presAssocID="{0D75CC25-7DBA-4FBF-92F8-8DBCD670E2A0}" presName="sibTrans" presStyleCnt="0"/>
      <dgm:spPr/>
    </dgm:pt>
    <dgm:pt modelId="{95523317-4407-4E54-9F00-4ECE4616FD67}" type="pres">
      <dgm:prSet presAssocID="{61BDDE0F-4E8C-417C-A4E2-FD644EA7FFF1}" presName="compNode" presStyleCnt="0"/>
      <dgm:spPr/>
    </dgm:pt>
    <dgm:pt modelId="{D9BF1E1B-9143-4422-A026-41BA93A0BE86}" type="pres">
      <dgm:prSet presAssocID="{61BDDE0F-4E8C-417C-A4E2-FD644EA7FFF1}" presName="bgRect" presStyleLbl="bgShp" presStyleIdx="4" presStyleCnt="5"/>
      <dgm:spPr/>
    </dgm:pt>
    <dgm:pt modelId="{BC7E0E86-C3DC-49B2-B1E5-484D1DEB61EA}" type="pres">
      <dgm:prSet presAssocID="{61BDDE0F-4E8C-417C-A4E2-FD644EA7FFF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e de contrôle"/>
        </a:ext>
      </dgm:extLst>
    </dgm:pt>
    <dgm:pt modelId="{170E63F7-EC3B-4A26-B79C-2D4484330B10}" type="pres">
      <dgm:prSet presAssocID="{61BDDE0F-4E8C-417C-A4E2-FD644EA7FFF1}" presName="spaceRect" presStyleCnt="0"/>
      <dgm:spPr/>
    </dgm:pt>
    <dgm:pt modelId="{DE57534A-0653-46BD-ABD0-B5953CD95CD7}" type="pres">
      <dgm:prSet presAssocID="{61BDDE0F-4E8C-417C-A4E2-FD644EA7FFF1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EDE6331F-AB8A-44A7-8101-58145B07101C}" type="presOf" srcId="{4DDDDCBD-8B61-4273-8EC2-E2C5D24FB27A}" destId="{394EDC24-CB41-483B-A878-77A85096DA41}" srcOrd="0" destOrd="0" presId="urn:microsoft.com/office/officeart/2018/2/layout/IconVerticalSolidList"/>
    <dgm:cxn modelId="{94BA6D30-D09D-4ECE-95EB-5B54776325D8}" srcId="{4DDDDCBD-8B61-4273-8EC2-E2C5D24FB27A}" destId="{BEBAA610-CAD8-43FF-882D-5A28F9060315}" srcOrd="0" destOrd="0" parTransId="{BD286031-D56E-45B2-A26C-1EE2625A238A}" sibTransId="{9545E952-3503-41BA-A3AF-2C57105E833A}"/>
    <dgm:cxn modelId="{B532BC43-9D8F-4987-8592-4D83FFC92D1B}" type="presOf" srcId="{5AF8E4F6-02CF-4EC6-AA42-8E1C8317D41E}" destId="{E3178AC7-96DF-49ED-AE28-22EED90CC48F}" srcOrd="0" destOrd="0" presId="urn:microsoft.com/office/officeart/2018/2/layout/IconVerticalSolidList"/>
    <dgm:cxn modelId="{90D8BD50-4988-4783-AD9E-6407B60BC555}" srcId="{4DDDDCBD-8B61-4273-8EC2-E2C5D24FB27A}" destId="{05BC47D1-73B7-4F44-AF6F-AF0FB712BE72}" srcOrd="3" destOrd="0" parTransId="{BFEC7957-D10E-40C2-8D37-7D05B89FFE8F}" sibTransId="{0D75CC25-7DBA-4FBF-92F8-8DBCD670E2A0}"/>
    <dgm:cxn modelId="{C0021657-96C8-483F-98A2-234BDEB19FBD}" srcId="{4DDDDCBD-8B61-4273-8EC2-E2C5D24FB27A}" destId="{0AA1677A-A77C-47D1-B2C0-EEFC21F3FAAF}" srcOrd="2" destOrd="0" parTransId="{2EF43C6C-407B-4BE8-A728-56A9B9160B06}" sibTransId="{8F62B429-BFF4-4EB0-B26D-1BEEAA0AFFB6}"/>
    <dgm:cxn modelId="{C4A72076-0F30-48F7-AD0F-6BF9C00D5632}" type="presOf" srcId="{61BDDE0F-4E8C-417C-A4E2-FD644EA7FFF1}" destId="{DE57534A-0653-46BD-ABD0-B5953CD95CD7}" srcOrd="0" destOrd="0" presId="urn:microsoft.com/office/officeart/2018/2/layout/IconVerticalSolidList"/>
    <dgm:cxn modelId="{4A27047B-CAFE-497A-A7B2-9338BEBD8B66}" type="presOf" srcId="{05BC47D1-73B7-4F44-AF6F-AF0FB712BE72}" destId="{D64F9A51-9EA4-4F64-931E-F7F418FD2359}" srcOrd="0" destOrd="0" presId="urn:microsoft.com/office/officeart/2018/2/layout/IconVerticalSolidList"/>
    <dgm:cxn modelId="{5C4D9994-5BB7-4CC8-9B20-9DF3BEC8D9DE}" srcId="{4DDDDCBD-8B61-4273-8EC2-E2C5D24FB27A}" destId="{61BDDE0F-4E8C-417C-A4E2-FD644EA7FFF1}" srcOrd="4" destOrd="0" parTransId="{FE1C1066-F070-438E-9740-187F339CD160}" sibTransId="{153933AD-854A-44A6-9B90-4DC379A9AF0D}"/>
    <dgm:cxn modelId="{753310C6-85AF-4CBA-9775-2B837877FEF5}" srcId="{4DDDDCBD-8B61-4273-8EC2-E2C5D24FB27A}" destId="{5AF8E4F6-02CF-4EC6-AA42-8E1C8317D41E}" srcOrd="1" destOrd="0" parTransId="{2BDC6B3A-39BC-459B-8DB9-3783B5FAE330}" sibTransId="{F642469B-CCFB-4340-83D4-030F7E04E3FC}"/>
    <dgm:cxn modelId="{825AB0D6-5521-42A7-B90F-9F4F0DDD59E9}" type="presOf" srcId="{BEBAA610-CAD8-43FF-882D-5A28F9060315}" destId="{2AB3435A-0DB1-4BBC-8FCB-84827183E44B}" srcOrd="0" destOrd="0" presId="urn:microsoft.com/office/officeart/2018/2/layout/IconVerticalSolidList"/>
    <dgm:cxn modelId="{941F86E7-990A-46AC-BD81-BE86D0E93E3B}" type="presOf" srcId="{0AA1677A-A77C-47D1-B2C0-EEFC21F3FAAF}" destId="{8CFA699B-5185-4EC8-A66F-91FF2FBB7A49}" srcOrd="0" destOrd="0" presId="urn:microsoft.com/office/officeart/2018/2/layout/IconVerticalSolidList"/>
    <dgm:cxn modelId="{C6E6E922-2B15-42D2-96B9-49E27FD2DD6A}" type="presParOf" srcId="{394EDC24-CB41-483B-A878-77A85096DA41}" destId="{E11A4642-B336-4719-A905-5957AFE2A6FE}" srcOrd="0" destOrd="0" presId="urn:microsoft.com/office/officeart/2018/2/layout/IconVerticalSolidList"/>
    <dgm:cxn modelId="{A43453EC-588D-470F-B2CF-54801CEE4141}" type="presParOf" srcId="{E11A4642-B336-4719-A905-5957AFE2A6FE}" destId="{46A844F9-B8B8-4EED-9704-76AE2CA73F62}" srcOrd="0" destOrd="0" presId="urn:microsoft.com/office/officeart/2018/2/layout/IconVerticalSolidList"/>
    <dgm:cxn modelId="{AEA74047-F714-4D7E-8B0C-631C5B973073}" type="presParOf" srcId="{E11A4642-B336-4719-A905-5957AFE2A6FE}" destId="{1D7BDAEA-8981-4583-8E48-4D080A0D2AD0}" srcOrd="1" destOrd="0" presId="urn:microsoft.com/office/officeart/2018/2/layout/IconVerticalSolidList"/>
    <dgm:cxn modelId="{F54A9D90-2C06-4B92-8B9C-2DE401F46065}" type="presParOf" srcId="{E11A4642-B336-4719-A905-5957AFE2A6FE}" destId="{BDEDE5D3-315F-4769-95E0-A1B626AB0050}" srcOrd="2" destOrd="0" presId="urn:microsoft.com/office/officeart/2018/2/layout/IconVerticalSolidList"/>
    <dgm:cxn modelId="{E7CE027B-ECE1-4324-82B5-C2EE07E2B100}" type="presParOf" srcId="{E11A4642-B336-4719-A905-5957AFE2A6FE}" destId="{2AB3435A-0DB1-4BBC-8FCB-84827183E44B}" srcOrd="3" destOrd="0" presId="urn:microsoft.com/office/officeart/2018/2/layout/IconVerticalSolidList"/>
    <dgm:cxn modelId="{E0697479-C6CA-4CA3-9042-4DCFBAC82778}" type="presParOf" srcId="{394EDC24-CB41-483B-A878-77A85096DA41}" destId="{D82F7204-9DC1-4D37-A94E-12FB9C659F85}" srcOrd="1" destOrd="0" presId="urn:microsoft.com/office/officeart/2018/2/layout/IconVerticalSolidList"/>
    <dgm:cxn modelId="{7DA080B0-CEBF-43F2-8F52-40DF00D0E0AF}" type="presParOf" srcId="{394EDC24-CB41-483B-A878-77A85096DA41}" destId="{0F59D545-8165-40FB-983F-BBC53E9839E7}" srcOrd="2" destOrd="0" presId="urn:microsoft.com/office/officeart/2018/2/layout/IconVerticalSolidList"/>
    <dgm:cxn modelId="{6A5DF010-2874-4717-B592-E86A9D9680B3}" type="presParOf" srcId="{0F59D545-8165-40FB-983F-BBC53E9839E7}" destId="{9CE1CB50-2B5E-4306-BAD0-C04AD0A1A803}" srcOrd="0" destOrd="0" presId="urn:microsoft.com/office/officeart/2018/2/layout/IconVerticalSolidList"/>
    <dgm:cxn modelId="{1C2B5F47-56AC-44C1-8B9E-3916555E0CA6}" type="presParOf" srcId="{0F59D545-8165-40FB-983F-BBC53E9839E7}" destId="{DAD73584-A31F-403E-8AEA-BAF343C719A0}" srcOrd="1" destOrd="0" presId="urn:microsoft.com/office/officeart/2018/2/layout/IconVerticalSolidList"/>
    <dgm:cxn modelId="{6C53D2EC-922F-4B94-AFF3-2569C011A31E}" type="presParOf" srcId="{0F59D545-8165-40FB-983F-BBC53E9839E7}" destId="{1AA66265-A195-4301-A76E-2EFC9997BF3C}" srcOrd="2" destOrd="0" presId="urn:microsoft.com/office/officeart/2018/2/layout/IconVerticalSolidList"/>
    <dgm:cxn modelId="{5D89A856-44A9-4722-94DF-999204EA962B}" type="presParOf" srcId="{0F59D545-8165-40FB-983F-BBC53E9839E7}" destId="{E3178AC7-96DF-49ED-AE28-22EED90CC48F}" srcOrd="3" destOrd="0" presId="urn:microsoft.com/office/officeart/2018/2/layout/IconVerticalSolidList"/>
    <dgm:cxn modelId="{F5E84CC1-7196-4187-B095-EBC8E9C71673}" type="presParOf" srcId="{394EDC24-CB41-483B-A878-77A85096DA41}" destId="{553EC2F7-7D95-43F5-AA89-42429969B5CE}" srcOrd="3" destOrd="0" presId="urn:microsoft.com/office/officeart/2018/2/layout/IconVerticalSolidList"/>
    <dgm:cxn modelId="{FD77AA2C-8E79-49C1-A5C9-96734324D832}" type="presParOf" srcId="{394EDC24-CB41-483B-A878-77A85096DA41}" destId="{3D0DE19C-C3FC-4485-9A6A-AAFAE2422E2E}" srcOrd="4" destOrd="0" presId="urn:microsoft.com/office/officeart/2018/2/layout/IconVerticalSolidList"/>
    <dgm:cxn modelId="{E5292254-4944-4FE3-9D31-41AC4E749BA8}" type="presParOf" srcId="{3D0DE19C-C3FC-4485-9A6A-AAFAE2422E2E}" destId="{C7C60D3D-1F44-467B-906B-85EA785B4B46}" srcOrd="0" destOrd="0" presId="urn:microsoft.com/office/officeart/2018/2/layout/IconVerticalSolidList"/>
    <dgm:cxn modelId="{EA660660-6FEF-4CFA-B87E-83FABF6FA26D}" type="presParOf" srcId="{3D0DE19C-C3FC-4485-9A6A-AAFAE2422E2E}" destId="{B976F49C-6A31-4E94-9503-6FD2C84B7EDC}" srcOrd="1" destOrd="0" presId="urn:microsoft.com/office/officeart/2018/2/layout/IconVerticalSolidList"/>
    <dgm:cxn modelId="{E4C2B666-F790-4865-BB31-82888EA9EF3D}" type="presParOf" srcId="{3D0DE19C-C3FC-4485-9A6A-AAFAE2422E2E}" destId="{F369DCAB-A086-4AB2-B5A4-B9E8614DA8CD}" srcOrd="2" destOrd="0" presId="urn:microsoft.com/office/officeart/2018/2/layout/IconVerticalSolidList"/>
    <dgm:cxn modelId="{93156832-403E-454A-91BD-E63A80D45833}" type="presParOf" srcId="{3D0DE19C-C3FC-4485-9A6A-AAFAE2422E2E}" destId="{8CFA699B-5185-4EC8-A66F-91FF2FBB7A49}" srcOrd="3" destOrd="0" presId="urn:microsoft.com/office/officeart/2018/2/layout/IconVerticalSolidList"/>
    <dgm:cxn modelId="{4DE1529F-7987-4967-A54F-B1480B50B860}" type="presParOf" srcId="{394EDC24-CB41-483B-A878-77A85096DA41}" destId="{E1FE340E-108C-4E13-8FD8-EAE26244A710}" srcOrd="5" destOrd="0" presId="urn:microsoft.com/office/officeart/2018/2/layout/IconVerticalSolidList"/>
    <dgm:cxn modelId="{518D7573-0220-4268-A5F8-7F32BC99CD82}" type="presParOf" srcId="{394EDC24-CB41-483B-A878-77A85096DA41}" destId="{60303FB3-7832-41B9-95FB-419EC50DE058}" srcOrd="6" destOrd="0" presId="urn:microsoft.com/office/officeart/2018/2/layout/IconVerticalSolidList"/>
    <dgm:cxn modelId="{40221BF6-9F82-4324-8B1F-92538C45A285}" type="presParOf" srcId="{60303FB3-7832-41B9-95FB-419EC50DE058}" destId="{258F7047-41FA-47AC-BE83-6B5E804F22AC}" srcOrd="0" destOrd="0" presId="urn:microsoft.com/office/officeart/2018/2/layout/IconVerticalSolidList"/>
    <dgm:cxn modelId="{ECA10DBC-C97F-4CFE-A9CF-DA6847818CB9}" type="presParOf" srcId="{60303FB3-7832-41B9-95FB-419EC50DE058}" destId="{8B943BDB-901F-4A71-B809-7ACD67CDFCC2}" srcOrd="1" destOrd="0" presId="urn:microsoft.com/office/officeart/2018/2/layout/IconVerticalSolidList"/>
    <dgm:cxn modelId="{E2CC5D66-9F43-4999-B54F-BF5746B5A78F}" type="presParOf" srcId="{60303FB3-7832-41B9-95FB-419EC50DE058}" destId="{2CA92C98-6C77-44F4-8A1B-7779B8006849}" srcOrd="2" destOrd="0" presId="urn:microsoft.com/office/officeart/2018/2/layout/IconVerticalSolidList"/>
    <dgm:cxn modelId="{5A182A3B-20CE-4FF1-ADB0-FD5CE5EF669F}" type="presParOf" srcId="{60303FB3-7832-41B9-95FB-419EC50DE058}" destId="{D64F9A51-9EA4-4F64-931E-F7F418FD2359}" srcOrd="3" destOrd="0" presId="urn:microsoft.com/office/officeart/2018/2/layout/IconVerticalSolidList"/>
    <dgm:cxn modelId="{D23CF7E5-A23B-445E-B6A9-E12C9D027A18}" type="presParOf" srcId="{394EDC24-CB41-483B-A878-77A85096DA41}" destId="{D047AB38-9B15-4FE5-8E9D-C26A0DCE187F}" srcOrd="7" destOrd="0" presId="urn:microsoft.com/office/officeart/2018/2/layout/IconVerticalSolidList"/>
    <dgm:cxn modelId="{F759404C-EA9C-44F7-95F4-3901B489D4AB}" type="presParOf" srcId="{394EDC24-CB41-483B-A878-77A85096DA41}" destId="{95523317-4407-4E54-9F00-4ECE4616FD67}" srcOrd="8" destOrd="0" presId="urn:microsoft.com/office/officeart/2018/2/layout/IconVerticalSolidList"/>
    <dgm:cxn modelId="{E0BC6A97-00C4-4C68-8EB5-2026BC94E62F}" type="presParOf" srcId="{95523317-4407-4E54-9F00-4ECE4616FD67}" destId="{D9BF1E1B-9143-4422-A026-41BA93A0BE86}" srcOrd="0" destOrd="0" presId="urn:microsoft.com/office/officeart/2018/2/layout/IconVerticalSolidList"/>
    <dgm:cxn modelId="{D35264A7-95A1-4131-BF27-D35DA626605D}" type="presParOf" srcId="{95523317-4407-4E54-9F00-4ECE4616FD67}" destId="{BC7E0E86-C3DC-49B2-B1E5-484D1DEB61EA}" srcOrd="1" destOrd="0" presId="urn:microsoft.com/office/officeart/2018/2/layout/IconVerticalSolidList"/>
    <dgm:cxn modelId="{D5C20985-6944-4F5E-AB94-1E48AD2D99D3}" type="presParOf" srcId="{95523317-4407-4E54-9F00-4ECE4616FD67}" destId="{170E63F7-EC3B-4A26-B79C-2D4484330B10}" srcOrd="2" destOrd="0" presId="urn:microsoft.com/office/officeart/2018/2/layout/IconVerticalSolidList"/>
    <dgm:cxn modelId="{4E1B7BE3-3107-405C-A21B-9794BA63A56D}" type="presParOf" srcId="{95523317-4407-4E54-9F00-4ECE4616FD67}" destId="{DE57534A-0653-46BD-ABD0-B5953CD95CD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A844F9-B8B8-4EED-9704-76AE2CA73F62}">
      <dsp:nvSpPr>
        <dsp:cNvPr id="0" name=""/>
        <dsp:cNvSpPr/>
      </dsp:nvSpPr>
      <dsp:spPr>
        <a:xfrm>
          <a:off x="0" y="0"/>
          <a:ext cx="6245265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7BDAEA-8981-4583-8E48-4D080A0D2AD0}">
      <dsp:nvSpPr>
        <dsp:cNvPr id="0" name=""/>
        <dsp:cNvSpPr/>
      </dsp:nvSpPr>
      <dsp:spPr>
        <a:xfrm>
          <a:off x="281355" y="213639"/>
          <a:ext cx="511556" cy="5115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B3435A-0DB1-4BBC-8FCB-84827183E44B}">
      <dsp:nvSpPr>
        <dsp:cNvPr id="0" name=""/>
        <dsp:cNvSpPr/>
      </dsp:nvSpPr>
      <dsp:spPr>
        <a:xfrm>
          <a:off x="1074268" y="4366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Modélisation</a:t>
          </a:r>
          <a:endParaRPr lang="en-US" sz="1900" kern="1200"/>
        </a:p>
      </dsp:txBody>
      <dsp:txXfrm>
        <a:off x="1074268" y="4366"/>
        <a:ext cx="5170996" cy="930102"/>
      </dsp:txXfrm>
    </dsp:sp>
    <dsp:sp modelId="{9CE1CB50-2B5E-4306-BAD0-C04AD0A1A803}">
      <dsp:nvSpPr>
        <dsp:cNvPr id="0" name=""/>
        <dsp:cNvSpPr/>
      </dsp:nvSpPr>
      <dsp:spPr>
        <a:xfrm>
          <a:off x="0" y="1166994"/>
          <a:ext cx="6245265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D73584-A31F-403E-8AEA-BAF343C719A0}">
      <dsp:nvSpPr>
        <dsp:cNvPr id="0" name=""/>
        <dsp:cNvSpPr/>
      </dsp:nvSpPr>
      <dsp:spPr>
        <a:xfrm>
          <a:off x="281355" y="1376267"/>
          <a:ext cx="511556" cy="5115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178AC7-96DF-49ED-AE28-22EED90CC48F}">
      <dsp:nvSpPr>
        <dsp:cNvPr id="0" name=""/>
        <dsp:cNvSpPr/>
      </dsp:nvSpPr>
      <dsp:spPr>
        <a:xfrm>
          <a:off x="1074268" y="1166994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Identification</a:t>
          </a:r>
          <a:endParaRPr lang="en-US" sz="1900" kern="1200"/>
        </a:p>
      </dsp:txBody>
      <dsp:txXfrm>
        <a:off x="1074268" y="1166994"/>
        <a:ext cx="5170996" cy="930102"/>
      </dsp:txXfrm>
    </dsp:sp>
    <dsp:sp modelId="{C7C60D3D-1F44-467B-906B-85EA785B4B46}">
      <dsp:nvSpPr>
        <dsp:cNvPr id="0" name=""/>
        <dsp:cNvSpPr/>
      </dsp:nvSpPr>
      <dsp:spPr>
        <a:xfrm>
          <a:off x="0" y="2329622"/>
          <a:ext cx="6245265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76F49C-6A31-4E94-9503-6FD2C84B7EDC}">
      <dsp:nvSpPr>
        <dsp:cNvPr id="0" name=""/>
        <dsp:cNvSpPr/>
      </dsp:nvSpPr>
      <dsp:spPr>
        <a:xfrm>
          <a:off x="281355" y="2538895"/>
          <a:ext cx="511556" cy="5115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FA699B-5185-4EC8-A66F-91FF2FBB7A49}">
      <dsp:nvSpPr>
        <dsp:cNvPr id="0" name=""/>
        <dsp:cNvSpPr/>
      </dsp:nvSpPr>
      <dsp:spPr>
        <a:xfrm>
          <a:off x="1074268" y="2329622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Boucle interne </a:t>
          </a:r>
          <a:endParaRPr lang="en-US" sz="1900" kern="1200"/>
        </a:p>
      </dsp:txBody>
      <dsp:txXfrm>
        <a:off x="1074268" y="2329622"/>
        <a:ext cx="5170996" cy="930102"/>
      </dsp:txXfrm>
    </dsp:sp>
    <dsp:sp modelId="{258F7047-41FA-47AC-BE83-6B5E804F22AC}">
      <dsp:nvSpPr>
        <dsp:cNvPr id="0" name=""/>
        <dsp:cNvSpPr/>
      </dsp:nvSpPr>
      <dsp:spPr>
        <a:xfrm>
          <a:off x="0" y="3492250"/>
          <a:ext cx="6245265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943BDB-901F-4A71-B809-7ACD67CDFCC2}">
      <dsp:nvSpPr>
        <dsp:cNvPr id="0" name=""/>
        <dsp:cNvSpPr/>
      </dsp:nvSpPr>
      <dsp:spPr>
        <a:xfrm>
          <a:off x="281355" y="3701523"/>
          <a:ext cx="511556" cy="5115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4F9A51-9EA4-4F64-931E-F7F418FD2359}">
      <dsp:nvSpPr>
        <dsp:cNvPr id="0" name=""/>
        <dsp:cNvSpPr/>
      </dsp:nvSpPr>
      <dsp:spPr>
        <a:xfrm>
          <a:off x="1074268" y="3492250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Boucle externe</a:t>
          </a:r>
          <a:endParaRPr lang="en-US" sz="1900" kern="1200"/>
        </a:p>
      </dsp:txBody>
      <dsp:txXfrm>
        <a:off x="1074268" y="3492250"/>
        <a:ext cx="5170996" cy="930102"/>
      </dsp:txXfrm>
    </dsp:sp>
    <dsp:sp modelId="{D9BF1E1B-9143-4422-A026-41BA93A0BE86}">
      <dsp:nvSpPr>
        <dsp:cNvPr id="0" name=""/>
        <dsp:cNvSpPr/>
      </dsp:nvSpPr>
      <dsp:spPr>
        <a:xfrm>
          <a:off x="0" y="4654878"/>
          <a:ext cx="6245265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7E0E86-C3DC-49B2-B1E5-484D1DEB61EA}">
      <dsp:nvSpPr>
        <dsp:cNvPr id="0" name=""/>
        <dsp:cNvSpPr/>
      </dsp:nvSpPr>
      <dsp:spPr>
        <a:xfrm>
          <a:off x="281355" y="4864151"/>
          <a:ext cx="511556" cy="51155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57534A-0653-46BD-ABD0-B5953CD95CD7}">
      <dsp:nvSpPr>
        <dsp:cNvPr id="0" name=""/>
        <dsp:cNvSpPr/>
      </dsp:nvSpPr>
      <dsp:spPr>
        <a:xfrm>
          <a:off x="1074268" y="4654878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Planification</a:t>
          </a:r>
          <a:endParaRPr lang="en-US" sz="1900" kern="1200"/>
        </a:p>
      </dsp:txBody>
      <dsp:txXfrm>
        <a:off x="1074268" y="4654878"/>
        <a:ext cx="5170996" cy="9301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B791B2-1205-1E49-9410-74869A520C47}" type="datetimeFigureOut">
              <a:rPr lang="fr-FR" smtClean="0"/>
              <a:t>20/11/2024</a:t>
            </a:fld>
            <a:endParaRPr lang="fr-FR"/>
          </a:p>
        </p:txBody>
      </p:sp>
      <p:sp>
        <p:nvSpPr>
          <p:cNvPr id="4" name="Espace réservé de l'image de diapositiv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4D3A7E-72EC-0842-B790-5F339663B1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4027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err="1"/>
              <a:t>Matiew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AB322-D60A-3D44-99D1-CD79E976B44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22594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Mathys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D3A7E-72EC-0842-B790-5F339663B12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07737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/>
              <a:t>Mathys</a:t>
            </a:r>
          </a:p>
          <a:p>
            <a:endParaRPr lang="fr-CA"/>
          </a:p>
          <a:p>
            <a:r>
              <a:rPr lang="fr-CA"/>
              <a:t>Parler de l’erreur où on prenait trop de données ce qui donnait une pente trop faible</a:t>
            </a:r>
            <a:br>
              <a:rPr lang="fr-CA"/>
            </a:br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D3A7E-72EC-0842-B790-5F339663B125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15019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Mathys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D3A7E-72EC-0842-B790-5F339663B125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60266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/>
              <a:t>Mathys</a:t>
            </a:r>
          </a:p>
          <a:p>
            <a:endParaRPr lang="fr-CA"/>
          </a:p>
          <a:p>
            <a:r>
              <a:rPr lang="fr-CA"/>
              <a:t>R2 calculer seulement sur la montée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D3A7E-72EC-0842-B790-5F339663B125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7026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Phi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D3A7E-72EC-0842-B790-5F339663B125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04255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Phil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D3A7E-72EC-0842-B790-5F339663B125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11750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Phil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D3A7E-72EC-0842-B790-5F339663B125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29126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Phil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D3A7E-72EC-0842-B790-5F339663B125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9917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Phil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D3A7E-72EC-0842-B790-5F339663B125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9534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Phil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D3A7E-72EC-0842-B790-5F339663B125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9148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err="1"/>
              <a:t>Mathiew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D3A7E-72EC-0842-B790-5F339663B12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06425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Phil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D3A7E-72EC-0842-B790-5F339663B125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68618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Phil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D3A7E-72EC-0842-B790-5F339663B125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89906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Phil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D3A7E-72EC-0842-B790-5F339663B125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83962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Mathys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D3A7E-72EC-0842-B790-5F339663B125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54828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Mathys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D3A7E-72EC-0842-B790-5F339663B125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68061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Mathys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D3A7E-72EC-0842-B790-5F339663B125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88876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Mathys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D3A7E-72EC-0842-B790-5F339663B125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68193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Mathys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D3A7E-72EC-0842-B790-5F339663B125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18615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Mathieu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D3A7E-72EC-0842-B790-5F339663B125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89824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Mathieu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D3A7E-72EC-0842-B790-5F339663B125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9521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err="1"/>
              <a:t>Fel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D3A7E-72EC-0842-B790-5F339663B12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77814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Mathieu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D3A7E-72EC-0842-B790-5F339663B125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7905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Mathys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D3A7E-72EC-0842-B790-5F339663B125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77218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Mathys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D3A7E-72EC-0842-B790-5F339663B125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71352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Felix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D3A7E-72EC-0842-B790-5F339663B125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19199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Felix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D3A7E-72EC-0842-B790-5F339663B125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78304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Felix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D3A7E-72EC-0842-B790-5F339663B125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735773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Felix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D3A7E-72EC-0842-B790-5F339663B125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75155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Felix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D3A7E-72EC-0842-B790-5F339663B125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808106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Mathys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D3A7E-72EC-0842-B790-5F339663B125}" type="slidenum">
              <a:rPr lang="fr-FR" smtClean="0"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778073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Mathieu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D3A7E-72EC-0842-B790-5F339663B125}" type="slidenum">
              <a:rPr lang="fr-FR" smtClean="0"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1701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err="1"/>
              <a:t>Fel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D3A7E-72EC-0842-B790-5F339663B12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05145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Mathieu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D3A7E-72EC-0842-B790-5F339663B125}" type="slidenum">
              <a:rPr lang="fr-FR" smtClean="0"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12510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Mathieu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D3A7E-72EC-0842-B790-5F339663B125}" type="slidenum">
              <a:rPr lang="fr-FR" smtClean="0"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035085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Mathieu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D3A7E-72EC-0842-B790-5F339663B125}" type="slidenum">
              <a:rPr lang="fr-FR" smtClean="0"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194992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Phil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D3A7E-72EC-0842-B790-5F339663B125}" type="slidenum">
              <a:rPr lang="fr-FR" smtClean="0"/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73900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Phil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D3A7E-72EC-0842-B790-5F339663B125}" type="slidenum">
              <a:rPr lang="fr-FR" smtClean="0"/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022984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Phil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D3A7E-72EC-0842-B790-5F339663B125}" type="slidenum">
              <a:rPr lang="fr-FR" smtClean="0"/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790034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Phil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D3A7E-72EC-0842-B790-5F339663B125}" type="slidenum">
              <a:rPr lang="fr-FR" smtClean="0"/>
              <a:t>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454146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Felix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D3A7E-72EC-0842-B790-5F339663B125}" type="slidenum">
              <a:rPr lang="fr-FR" smtClean="0"/>
              <a:t>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213401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Felix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D3A7E-72EC-0842-B790-5F339663B125}" type="slidenum">
              <a:rPr lang="fr-FR" smtClean="0"/>
              <a:t>48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314357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Felix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D3A7E-72EC-0842-B790-5F339663B125}" type="slidenum">
              <a:rPr lang="fr-FR" smtClean="0"/>
              <a:t>49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639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err="1"/>
              <a:t>Fel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D3A7E-72EC-0842-B790-5F339663B12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1195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err="1"/>
              <a:t>Fel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D3A7E-72EC-0842-B790-5F339663B12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3580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err="1"/>
              <a:t>Fel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D3A7E-72EC-0842-B790-5F339663B12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11126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err="1"/>
              <a:t>Fel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D3A7E-72EC-0842-B790-5F339663B125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43875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err="1"/>
              <a:t>Fel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D3A7E-72EC-0842-B790-5F339663B12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2556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23B3CD-5F24-E408-F61C-4CA82C257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148407F-495A-D65E-5053-9B9DF43324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CA"/>
              <a:t>Modifier le style des sous-titres du masque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FBECBC-F267-2B37-0450-A5422376D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C3E-93D5-2C49-B740-D31D2908B53F}" type="datetimeFigureOut">
              <a:rPr lang="fr-FR" smtClean="0"/>
              <a:t>20/11/2024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65345C-14C6-CCB5-5738-E16CC7646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BE28BC-095B-CAAD-69EF-E6C53C403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0F76-6F86-BD48-8DE2-B6F661AA53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600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7C8C9E-92C7-8D31-1303-97DD08BD7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62B7E7B-571B-D285-953A-C21BC7EB88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BB8421-0675-0751-ACB4-77948CA15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C3E-93D5-2C49-B740-D31D2908B53F}" type="datetimeFigureOut">
              <a:rPr lang="fr-FR" smtClean="0"/>
              <a:t>20/11/2024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EE92C6-B7F9-4A7D-AA9F-3E6E7E0E0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2D14CE-4B6F-5604-B8B0-B7879725B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0F76-6F86-BD48-8DE2-B6F661AA53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5118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FE6A074-9856-14FA-72CA-263BC2D3C1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8DF52E8-D1C8-497F-CB92-EBE7A1EB3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6611BF-F23D-08CD-9A59-A7584B472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C3E-93D5-2C49-B740-D31D2908B53F}" type="datetimeFigureOut">
              <a:rPr lang="fr-FR" smtClean="0"/>
              <a:t>20/11/2024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D4A569-3BD0-DF6F-D496-1B6759A7C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900FEC-B687-209A-8F41-BBFEDD1F5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0F76-6F86-BD48-8DE2-B6F661AA53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638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984CF7-785C-1612-60C4-0F851B3DB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2AB404-1051-3E7D-FEF0-BD7B4FE46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020767-3986-93B1-AB7F-622BFE45A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C3E-93D5-2C49-B740-D31D2908B53F}" type="datetimeFigureOut">
              <a:rPr lang="fr-FR" smtClean="0"/>
              <a:t>20/11/2024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83BFCE-7E96-7E72-F867-40DB53C2E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C833F0-918C-6687-0ED7-7DAD476ED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0F76-6F86-BD48-8DE2-B6F661AA53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0333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E35A9D-E3C3-BB06-714D-36D8EA01C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C086577-F89A-CA0A-46C5-B78EC8A9E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927F6B-E2CC-B326-4783-E3860B403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C3E-93D5-2C49-B740-D31D2908B53F}" type="datetimeFigureOut">
              <a:rPr lang="fr-FR" smtClean="0"/>
              <a:t>20/11/2024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F754CC-F161-BCE7-0119-11868BD6B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8427BF-88B4-BC46-3D8A-26E940AE9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0F76-6F86-BD48-8DE2-B6F661AA53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636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D9252E-9DE6-B56A-F249-037DFCC9F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D77C0B-C85A-D961-4F29-1CA4818F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82C81E8-8146-EB5B-3C8D-49BABDF88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AFDCE5D-50D8-A0E9-6288-664DCF520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C3E-93D5-2C49-B740-D31D2908B53F}" type="datetimeFigureOut">
              <a:rPr lang="fr-FR" smtClean="0"/>
              <a:t>20/11/2024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3EE95D0-503D-B235-E56C-E739BAA1E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EA80E21-A57D-0A49-C923-A63442AA6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0F76-6F86-BD48-8DE2-B6F661AA53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7073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EE2406-DBA6-B7A7-659D-97C0CEDA8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AD250E1-120B-322C-FDB9-2A4A4941B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545FE21-94CC-F9FE-6A6D-62C43BA13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01A0D25-6131-263A-7C66-D4640E07A8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59F922B-C19A-48AC-52C8-6C5A8E58C0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4D185FF-1878-EDCA-6B18-EA9D4F13C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C3E-93D5-2C49-B740-D31D2908B53F}" type="datetimeFigureOut">
              <a:rPr lang="fr-FR" smtClean="0"/>
              <a:t>20/11/2024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27882E2-0B5B-99CC-372F-EA0F5D7E8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ABEA8A2-FAAB-683A-D870-C141A50AA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0F76-6F86-BD48-8DE2-B6F661AA53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2064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87413D-6EA8-7D5A-5FD6-3B71BD248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DA32E38-8628-3281-4B8D-7D2150765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C3E-93D5-2C49-B740-D31D2908B53F}" type="datetimeFigureOut">
              <a:rPr lang="fr-FR" smtClean="0"/>
              <a:t>20/11/2024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CD076FB-CE90-77E1-D1AF-0802D2D98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3535048-B270-3C22-EA0D-4E811D5F8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0F76-6F86-BD48-8DE2-B6F661AA53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1633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4BCB905-31F9-16DD-0823-0777625F5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C3E-93D5-2C49-B740-D31D2908B53F}" type="datetimeFigureOut">
              <a:rPr lang="fr-FR" smtClean="0"/>
              <a:t>20/11/2024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854C784-55F9-05F2-456B-818B7D235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4838248-3F71-C00A-1382-44F457BDD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0F76-6F86-BD48-8DE2-B6F661AA53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1469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71373E-2B02-BBC2-275E-03ACB5DDB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FA677A-0168-CD31-4DA2-65E982786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A64BE6B-BECB-3732-AA3B-2F75FE89F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9DC179-ECDE-0114-805E-1E6E3CFE0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C3E-93D5-2C49-B740-D31D2908B53F}" type="datetimeFigureOut">
              <a:rPr lang="fr-FR" smtClean="0"/>
              <a:t>20/11/2024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361EABD-E736-A2F6-EFB4-A6D5DF827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70CE5D-A16A-9932-A5D1-F8C358E43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0F76-6F86-BD48-8DE2-B6F661AA53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5452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571E16-E1B7-2D75-2A42-0E5B45D9E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3715EBC-1F8F-DD1D-C291-A7C56AFD2B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9621258-D008-DAD2-0498-A7A4D5A54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EE879A7-5906-25C9-A12A-136144B02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C3E-93D5-2C49-B740-D31D2908B53F}" type="datetimeFigureOut">
              <a:rPr lang="fr-FR" smtClean="0"/>
              <a:t>20/11/2024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71F03FB-2F0C-78B0-DFFD-53D02836D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C953E7D-B92B-67C1-4E1A-5B2423F9C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0F76-6F86-BD48-8DE2-B6F661AA53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3848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3937394-EA66-634F-1602-EBBD7D868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42E7F15-3668-B29D-4F70-9C3E51185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D46E04-6E9B-0ABA-DE2D-B882D3AF50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42EC3E-93D5-2C49-B740-D31D2908B53F}" type="datetimeFigureOut">
              <a:rPr lang="fr-FR" smtClean="0"/>
              <a:t>20/11/2024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DC3A90-3B03-7B34-90FE-787A72623C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2F196B-945A-AAAC-A8A8-274696D3C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120F76-6F86-BD48-8DE2-B6F661AA53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8452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sv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7F83E2-23D0-13B2-0918-9F3D99C50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1051551"/>
            <a:ext cx="3565524" cy="2384898"/>
          </a:xfrm>
        </p:spPr>
        <p:txBody>
          <a:bodyPr anchor="b">
            <a:normAutofit/>
          </a:bodyPr>
          <a:lstStyle/>
          <a:p>
            <a:r>
              <a:rPr lang="fr-FR" sz="4800"/>
              <a:t>Suspension de train automatisé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6EB02AC-011D-CE56-5760-FC75B08A88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6841" y="3569008"/>
            <a:ext cx="3769547" cy="1731656"/>
          </a:xfrm>
        </p:spPr>
        <p:txBody>
          <a:bodyPr>
            <a:normAutofit/>
          </a:bodyPr>
          <a:lstStyle/>
          <a:p>
            <a:r>
              <a:rPr lang="fr-FR" sz="2000">
                <a:solidFill>
                  <a:schemeClr val="tx1">
                    <a:alpha val="60000"/>
                  </a:schemeClr>
                </a:solidFill>
              </a:rPr>
              <a:t>Félix Boivin – BOIF1302</a:t>
            </a:r>
          </a:p>
          <a:p>
            <a:r>
              <a:rPr lang="fr-FR" sz="2000">
                <a:solidFill>
                  <a:schemeClr val="tx1">
                    <a:alpha val="60000"/>
                  </a:schemeClr>
                </a:solidFill>
              </a:rPr>
              <a:t>Philippe Couture – COUP0901</a:t>
            </a:r>
          </a:p>
          <a:p>
            <a:r>
              <a:rPr lang="fr-FR" sz="2000">
                <a:solidFill>
                  <a:schemeClr val="tx1">
                    <a:alpha val="60000"/>
                  </a:schemeClr>
                </a:solidFill>
              </a:rPr>
              <a:t>Mathieu Désautels – DESM1210</a:t>
            </a:r>
          </a:p>
          <a:p>
            <a:r>
              <a:rPr lang="fr-FR" sz="2000">
                <a:solidFill>
                  <a:schemeClr val="tx1">
                    <a:alpha val="60000"/>
                  </a:schemeClr>
                </a:solidFill>
              </a:rPr>
              <a:t>Mathys Plante – PLAM1001</a:t>
            </a:r>
          </a:p>
        </p:txBody>
      </p:sp>
      <p:pic>
        <p:nvPicPr>
          <p:cNvPr id="4" name="Picture 3" descr="Full frame photo of luxurious geometrically textured wall">
            <a:extLst>
              <a:ext uri="{FF2B5EF4-FFF2-40B4-BE49-F238E27FC236}">
                <a16:creationId xmlns:a16="http://schemas.microsoft.com/office/drawing/2014/main" id="{AB36D2FA-EDBD-6FAB-5A55-0C1D19B35AE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639" r="18122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20197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B4948A-6900-BD7F-B661-C6414AA9AA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534E7C3-FAEF-CFE1-8964-24EF19696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0DA453B8-C253-D5D3-C1A8-9716BCE4A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46B070-3758-24F0-AABF-8FF208ACBC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2D9477-4D0A-A3CB-6294-F23DFD7C6D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fr-CA" sz="11500"/>
              <a:t>Identification</a:t>
            </a:r>
          </a:p>
        </p:txBody>
      </p:sp>
    </p:spTree>
    <p:extLst>
      <p:ext uri="{BB962C8B-B14F-4D97-AF65-F5344CB8AC3E}">
        <p14:creationId xmlns:p14="http://schemas.microsoft.com/office/powerpoint/2010/main" val="887299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EFF5E3C9-AAF2-FCE1-5876-DE43D5F387C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r-FR"/>
                  <a:t>Calculs identification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fr-FR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</m:oMath>
                </a14:m>
                <a:br>
                  <a:rPr lang="fr-FR"/>
                </a:br>
                <a:r>
                  <a:rPr lang="fr-FR" sz="3200"/>
                  <a:t>Lissage des données</a:t>
                </a:r>
                <a:endParaRPr lang="fr-FR"/>
              </a:p>
            </p:txBody>
          </p:sp>
        </mc:Choice>
        <mc:Fallback xmlns="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EFF5E3C9-AAF2-FCE1-5876-DE43D5F387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t="-7834" b="-10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506991DC-AC74-34E9-491C-027B6BBB80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/>
                  <a:t>Méthode de la projection orthogonale </a:t>
                </a:r>
                <a14:m>
                  <m:oMath xmlns:m="http://schemas.openxmlformats.org/officeDocument/2006/math">
                    <m:r>
                      <a:rPr lang="fr-CA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/>
              </a:p>
              <a:p>
                <a:pPr lvl="1"/>
                <a:r>
                  <a:rPr lang="fr-FR"/>
                  <a:t>Fonction candidate : sigmoïde</a:t>
                </a:r>
              </a:p>
              <a:p>
                <a:pPr lvl="1"/>
                <a:endParaRPr lang="fr-FR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fr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fr-C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fr-C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fr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 → −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CA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fr-CA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CA" b="0" i="1" smtClean="0">
                                          <a:latin typeface="Cambria Math" panose="02040503050406030204" pitchFamily="18" charset="0"/>
                                        </a:rPr>
                                        <m:t>𝑚𝑒𝑠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fr-CA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CA" b="0" i="1" smtClean="0">
                                          <a:latin typeface="Cambria Math" panose="02040503050406030204" pitchFamily="18" charset="0"/>
                                        </a:rPr>
                                        <m:t>𝑚𝑒𝑠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fr-FR"/>
              </a:p>
              <a:p>
                <a:pPr marL="457200" lvl="1" indent="0">
                  <a:buNone/>
                </a:pPr>
                <a:endParaRPr lang="fr-FR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=106.0203    </m:t>
                      </m:r>
                      <m:sSub>
                        <m:sSub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=1.0172</m:t>
                      </m:r>
                    </m:oMath>
                  </m:oMathPara>
                </a14:m>
                <a:endParaRPr lang="fr-FR"/>
              </a:p>
              <a:p>
                <a:pPr lvl="1"/>
                <a:endParaRPr lang="fr-FR"/>
              </a:p>
              <a:p>
                <a:pPr lvl="1"/>
                <a:r>
                  <a:rPr lang="fr-FR"/>
                  <a:t>A = moyenne </a:t>
                </a:r>
                <a:r>
                  <a:rPr lang="fr-FR" dirty="0"/>
                  <a:t>du régime permanent</a:t>
                </a:r>
                <a:endParaRPr lang="fr-FR"/>
              </a:p>
              <a:p>
                <a:pPr lvl="1"/>
                <a:r>
                  <a:rPr lang="fr-FR"/>
                  <a:t>y = valeurs mesurées ciblées dans la monté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506991DC-AC74-34E9-491C-027B6BBB80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2349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EFF5E3C9-AAF2-FCE1-5876-DE43D5F387C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fr-FR"/>
                  <a:t>Calculs identification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fr-FR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</m:oMath>
                </a14:m>
                <a:br>
                  <a:rPr lang="fr-FR"/>
                </a:br>
                <a:r>
                  <a:rPr lang="fr-FR" sz="3200"/>
                  <a:t>Moindres carrés</a:t>
                </a:r>
                <a:endParaRPr lang="fr-FR"/>
              </a:p>
            </p:txBody>
          </p:sp>
        </mc:Choice>
        <mc:Fallback xmlns="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EFF5E3C9-AAF2-FCE1-5876-DE43D5F387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t="-7834" b="-10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506991DC-AC74-34E9-491C-027B6BBB80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/>
                  <a:t>Transformation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𝑠𝑐</m:t>
                        </m:r>
                      </m:sub>
                    </m:sSub>
                  </m:oMath>
                </a14:m>
                <a:r>
                  <a:rPr lang="fr-FR"/>
                  <a:t> en ordre 1 standard</a:t>
                </a:r>
              </a:p>
              <a:p>
                <a:pPr lvl="1"/>
                <a:r>
                  <a:rPr lang="fr-FR"/>
                  <a:t>On retire un s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fr-CA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fr-CA" b="0"/>
              </a:p>
              <a:p>
                <a:pPr marL="457200" lvl="1" indent="0">
                  <a:buNone/>
                </a:pPr>
                <a:endParaRPr lang="fr-FR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fr-CA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̇"/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acc>
                      </m:num>
                      <m:den>
                        <m:sSub>
                          <m:sSub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den>
                    </m:f>
                    <m:r>
                      <a:rPr lang="fr-CA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𝑒𝑞</m:t>
                                </m:r>
                              </m:sub>
                            </m:sSub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sub>
                              <m:sup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</m:num>
                      <m:den>
                        <m:f>
                          <m:f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𝑒𝑞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𝑒𝑞</m:t>
                                </m:r>
                              </m:sub>
                            </m:sSub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sub>
                              <m:sup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  <m:r>
                          <a:rPr lang="fr-CA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fr-CA"/>
                  <a:t>            </a:t>
                </a:r>
                <a14:m>
                  <m:oMath xmlns:m="http://schemas.openxmlformats.org/officeDocument/2006/math">
                    <m:r>
                      <a:rPr lang="fr-CA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CA" i="1">
                        <a:latin typeface="Cambria Math" panose="02040503050406030204" pitchFamily="18" charset="0"/>
                      </a:rPr>
                      <m:t>=1.6144         </m:t>
                    </m:r>
                    <m:r>
                      <a:rPr lang="fr-CA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fr-CA" i="1">
                        <a:latin typeface="Cambria Math" panose="02040503050406030204" pitchFamily="18" charset="0"/>
                      </a:rPr>
                      <m:t>=0.0258</m:t>
                    </m:r>
                  </m:oMath>
                </a14:m>
                <a:endParaRPr lang="fr-FR"/>
              </a:p>
              <a:p>
                <a:pPr marL="0" indent="0">
                  <a:buNone/>
                </a:pPr>
                <a:endParaRPr lang="fr-CA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=3.0079 </m:t>
                      </m:r>
                      <m:r>
                        <m:rPr>
                          <m:sty m:val="p"/>
                        </m:rPr>
                        <a:rPr lang="fr-CA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sSub>
                        <m:sSub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=0.0091</m:t>
                      </m:r>
                    </m:oMath>
                  </m:oMathPara>
                </a14:m>
                <a:endParaRPr lang="fr-CA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506991DC-AC74-34E9-491C-027B6BBB80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3670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3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EFF5E3C9-AAF2-FCE1-5876-DE43D5F387C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609600"/>
                <a:ext cx="3739341" cy="1330839"/>
              </a:xfr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r>
                  <a:rPr lang="en-US" sz="28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Calculs identification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bPr>
                      <m:e>
                        <m:r>
                          <a:rPr lang="en-US" sz="28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𝑅</m:t>
                        </m:r>
                      </m:e>
                      <m:sub>
                        <m:r>
                          <a:rPr lang="en-US" sz="28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8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bPr>
                      <m:e>
                        <m:r>
                          <a:rPr lang="en-US" sz="28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𝐵</m:t>
                        </m:r>
                      </m:e>
                      <m:sub>
                        <m:r>
                          <a:rPr lang="en-US" sz="28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𝑒𝑞</m:t>
                        </m:r>
                      </m:sub>
                    </m:sSub>
                  </m:oMath>
                </a14:m>
                <a:br>
                  <a:rPr lang="en-US" sz="28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</a:br>
                <a:r>
                  <a:rPr lang="en-US" sz="28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Précision du lissage</a:t>
                </a:r>
              </a:p>
            </p:txBody>
          </p:sp>
        </mc:Choice>
        <mc:Fallback xmlns="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EFF5E3C9-AAF2-FCE1-5876-DE43D5F387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609600"/>
                <a:ext cx="3739341" cy="1330839"/>
              </a:xfrm>
              <a:blipFill>
                <a:blip r:embed="rId3"/>
                <a:stretch>
                  <a:fillRect l="-3426" t="-5505" b="-11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Espace réservé du contenu 2">
                <a:extLst>
                  <a:ext uri="{FF2B5EF4-FFF2-40B4-BE49-F238E27FC236}">
                    <a16:creationId xmlns:a16="http://schemas.microsoft.com/office/drawing/2014/main" id="{36BA7711-A9E9-AECC-88B3-33E77588D3A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2366" y="2194102"/>
                <a:ext cx="3427001" cy="390858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𝑡𝑜𝑢𝑡</m:t>
                          </m:r>
                        </m:sub>
                        <m:sup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000" b="0" i="1">
                          <a:latin typeface="Cambria Math" panose="02040503050406030204" pitchFamily="18" charset="0"/>
                        </a:rPr>
                        <m:t>=0.9856</m:t>
                      </m:r>
                    </m:oMath>
                  </m:oMathPara>
                </a14:m>
                <a:endParaRPr lang="en-US" sz="2000" b="0"/>
              </a:p>
              <a:p>
                <a:pPr marL="0"/>
                <a:endParaRPr lang="en-US" sz="2000" b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𝑚𝑜𝑛𝑡</m:t>
                          </m:r>
                          <m:r>
                            <a:rPr lang="fr-CA" sz="2000" b="0" i="1" smtClean="0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fr-CA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000" b="0" i="1">
                          <a:latin typeface="Cambria Math" panose="02040503050406030204" pitchFamily="18" charset="0"/>
                        </a:rPr>
                        <m:t>=0.99</m:t>
                      </m:r>
                    </m:oMath>
                  </m:oMathPara>
                </a14:m>
                <a:endParaRPr lang="en-US" sz="2000" b="0"/>
              </a:p>
              <a:p>
                <a:pPr marL="0"/>
                <a:endParaRPr lang="en-US" sz="20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𝑅𝑀𝑆𝐸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=0.0708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7" name="Espace réservé du contenu 2">
                <a:extLst>
                  <a:ext uri="{FF2B5EF4-FFF2-40B4-BE49-F238E27FC236}">
                    <a16:creationId xmlns:a16="http://schemas.microsoft.com/office/drawing/2014/main" id="{36BA7711-A9E9-AECC-88B3-33E77588D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366" y="2194102"/>
                <a:ext cx="3427001" cy="39085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Content Placeholder 13" descr="A graph showing a function&#10;&#10;Description automatically generated with medium confidence">
            <a:extLst>
              <a:ext uri="{FF2B5EF4-FFF2-40B4-BE49-F238E27FC236}">
                <a16:creationId xmlns:a16="http://schemas.microsoft.com/office/drawing/2014/main" id="{CC09EB64-F585-1903-416C-5DBB1A2CDC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5445457" y="1132693"/>
            <a:ext cx="6155141" cy="4616355"/>
          </a:xfrm>
          <a:prstGeom prst="rect">
            <a:avLst/>
          </a:prstGeom>
        </p:spPr>
      </p:pic>
      <p:sp>
        <p:nvSpPr>
          <p:cNvPr id="16" name="Espace réservé du contenu 2">
            <a:extLst>
              <a:ext uri="{FF2B5EF4-FFF2-40B4-BE49-F238E27FC236}">
                <a16:creationId xmlns:a16="http://schemas.microsoft.com/office/drawing/2014/main" id="{4F710312-E2F3-BD01-903D-8FB2489BEFF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02431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218106-93B2-15C4-192E-4F64259A02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18DA3B6-CB84-E1A8-06F9-D85D22E11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0374851B-0B71-B8D7-5AC6-1C945EF49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165E9C-4B05-7770-88D6-0219742A0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EBC84D-A574-880A-A329-39BBA1F022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fr-CA" sz="11500"/>
              <a:t>Boucle interne</a:t>
            </a:r>
          </a:p>
        </p:txBody>
      </p:sp>
    </p:spTree>
    <p:extLst>
      <p:ext uri="{BB962C8B-B14F-4D97-AF65-F5344CB8AC3E}">
        <p14:creationId xmlns:p14="http://schemas.microsoft.com/office/powerpoint/2010/main" val="2323187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CD414EEC-4BC0-40FD-B52C-B7F331508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Lieu des racines de la boucle interne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texte 5">
                <a:extLst>
                  <a:ext uri="{FF2B5EF4-FFF2-40B4-BE49-F238E27FC236}">
                    <a16:creationId xmlns:a16="http://schemas.microsoft.com/office/drawing/2014/main" id="{8065C003-6D8C-0A92-1797-2D493AB61274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653144" y="2194102"/>
                <a:ext cx="4027714" cy="3908586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 0.334</m:t>
                          </m:r>
                        </m:num>
                        <m:den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0.005332</m:t>
                          </m:r>
                          <m:sSup>
                            <m:sSupPr>
                              <m:ctrlPr>
                                <a:rPr lang="en-US" sz="20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p>
                              <m:r>
                                <a:rPr lang="en-US" sz="2000" b="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 + 0.2069</m:t>
                          </m:r>
                          <m:r>
                            <m:rPr>
                              <m:sty m:val="p"/>
                            </m:rPr>
                            <a:rPr lang="en-US" sz="2000" b="0" i="0">
                              <a:latin typeface="Cambria Math" panose="02040503050406030204" pitchFamily="18" charset="0"/>
                            </a:rPr>
                            <m:t>s</m:t>
                          </m:r>
                        </m:den>
                      </m:f>
                    </m:oMath>
                  </m:oMathPara>
                </a14:m>
                <a:endParaRPr lang="en-US" sz="2000" b="0"/>
              </a:p>
              <a:p>
                <a:pPr>
                  <a:spcAft>
                    <a:spcPts val="600"/>
                  </a:spcAft>
                </a:pPr>
                <a:endParaRPr lang="en-US" sz="2000" b="0"/>
              </a:p>
              <a:p>
                <a:pPr algn="just">
                  <a:spcAft>
                    <a:spcPts val="600"/>
                  </a:spcAft>
                </a:pPr>
                <a:r>
                  <a:rPr lang="en-US" sz="2000" b="0"/>
                  <a:t>Système quasi-optimal 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𝑐𝑟𝑖𝑡</m:t>
                        </m:r>
                      </m:sub>
                    </m:sSub>
                  </m:oMath>
                </a14:m>
                <a:endParaRPr lang="en-US" sz="2000" b="0"/>
              </a:p>
              <a:p>
                <a:pPr algn="just"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𝑖𝑛𝑡</m:t>
                        </m:r>
                      </m:sub>
                    </m:sSub>
                  </m:oMath>
                </a14:m>
                <a:r>
                  <a:rPr lang="en-US" sz="2000" b="0"/>
                  <a:t> </a:t>
                </a:r>
                <a:r>
                  <a:rPr lang="en-US" sz="2000"/>
                  <a:t>petit </a:t>
                </a:r>
                <a:r>
                  <a:rPr lang="en-US" sz="2000" err="1"/>
                  <a:t>près</a:t>
                </a:r>
                <a:r>
                  <a:rPr lang="en-US" sz="2000"/>
                  <a:t> des poles</a:t>
                </a:r>
                <a:endParaRPr lang="en-US" sz="2000" b="0"/>
              </a:p>
              <a:p>
                <a:pPr algn="just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  <m:r>
                        <a:rPr lang="en-US" sz="2000" b="0" i="1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𝑐𝑟𝑖𝑡</m:t>
                          </m:r>
                        </m:sub>
                      </m:sSub>
                      <m:r>
                        <a:rPr lang="en-US" sz="2000" b="0" i="0">
                          <a:latin typeface="Cambria Math" panose="02040503050406030204" pitchFamily="18" charset="0"/>
                        </a:rPr>
                        <m:t> ;</m:t>
                      </m:r>
                      <m:r>
                        <m:rPr>
                          <m:sty m:val="p"/>
                        </m:rPr>
                        <a:rPr lang="en-US" sz="2000" b="0" i="0">
                          <a:latin typeface="Cambria Math" panose="02040503050406030204" pitchFamily="18" charset="0"/>
                        </a:rPr>
                        <m:t>ts</m:t>
                      </m:r>
                      <m:r>
                        <a:rPr lang="en-US" sz="2000" b="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>
                          <a:latin typeface="Cambria Math" panose="02040503050406030204" pitchFamily="18" charset="0"/>
                        </a:rPr>
                        <m:t>ne</m:t>
                      </m:r>
                      <m:r>
                        <a:rPr lang="en-US" sz="2000" b="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>
                          <a:latin typeface="Cambria Math" panose="02040503050406030204" pitchFamily="18" charset="0"/>
                        </a:rPr>
                        <m:t>change</m:t>
                      </m:r>
                      <m:r>
                        <a:rPr lang="en-US" sz="2000" b="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>
                          <a:latin typeface="Cambria Math" panose="02040503050406030204" pitchFamily="18" charset="0"/>
                        </a:rPr>
                        <m:t>pas</m:t>
                      </m:r>
                      <m:r>
                        <a:rPr lang="en-US" sz="2000" b="0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0"/>
              </a:p>
              <a:p>
                <a:pPr algn="just"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A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000"/>
                  <a:t> </a:t>
                </a:r>
                <a:r>
                  <a:rPr lang="en-US" sz="2000" err="1"/>
                  <a:t>varie</a:t>
                </a:r>
                <a:r>
                  <a:rPr lang="en-US" sz="2000"/>
                  <a:t> </a:t>
                </a:r>
                <a:r>
                  <a:rPr lang="en-US" sz="2000" err="1"/>
                  <a:t>selon</a:t>
                </a:r>
                <a:r>
                  <a:rPr lang="en-US" sz="2000"/>
                  <a:t> </a:t>
                </a:r>
                <a:r>
                  <a:rPr lang="en-US" sz="2000" err="1"/>
                  <a:t>l’axe</a:t>
                </a:r>
                <a:r>
                  <a:rPr lang="en-US" sz="2000"/>
                  <a:t> des </a:t>
                </a:r>
                <a:r>
                  <a:rPr lang="en-US" sz="2000" err="1"/>
                  <a:t>réels</a:t>
                </a:r>
                <a:endParaRPr lang="en-US" sz="2000"/>
              </a:p>
              <a:p>
                <a:pPr indent="-228600">
                  <a:buFont typeface="Arial" panose="020B0604020202020204" pitchFamily="34" charset="0"/>
                  <a:buChar char="•"/>
                </a:pPr>
                <a:endParaRPr lang="en-US"/>
              </a:p>
            </p:txBody>
          </p:sp>
        </mc:Choice>
        <mc:Fallback xmlns="">
          <p:sp>
            <p:nvSpPr>
              <p:cNvPr id="6" name="Espace réservé du texte 5">
                <a:extLst>
                  <a:ext uri="{FF2B5EF4-FFF2-40B4-BE49-F238E27FC236}">
                    <a16:creationId xmlns:a16="http://schemas.microsoft.com/office/drawing/2014/main" id="{8065C003-6D8C-0A92-1797-2D493AB612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653144" y="2194102"/>
                <a:ext cx="4027714" cy="3908586"/>
              </a:xfrm>
              <a:blipFill>
                <a:blip r:embed="rId3"/>
                <a:stretch>
                  <a:fillRect l="-1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23668F66-6B45-95CC-3FC3-10AC91C1EE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rcRect/>
          <a:stretch/>
        </p:blipFill>
        <p:spPr>
          <a:xfrm>
            <a:off x="5445457" y="1132693"/>
            <a:ext cx="6155141" cy="461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89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B36F400F-DF28-43BC-8D8E-4929793B3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1170DD96-0AC3-506D-77B4-7A187F9863B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668377"/>
                <a:ext cx="10515600" cy="1325563"/>
              </a:xfr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r>
                  <a:rPr lang="en-US" kern="1200" err="1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Calcul</a:t>
                </a:r>
                <a:r>
                  <a:rPr lang="en-US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bPr>
                      <m:e>
                        <m:r>
                          <a:rPr lang="en-US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𝑡</m:t>
                        </m:r>
                      </m:e>
                      <m:sub>
                        <m:r>
                          <a:rPr lang="en-US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𝑠</m:t>
                        </m:r>
                      </m:sub>
                    </m:sSub>
                  </m:oMath>
                </a14:m>
                <a:endParaRPr lang="en-US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1170DD96-0AC3-506D-77B4-7A187F9863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668377"/>
                <a:ext cx="10515600" cy="1325563"/>
              </a:xfrm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ce réservé du contenu 6">
                <a:extLst>
                  <a:ext uri="{FF2B5EF4-FFF2-40B4-BE49-F238E27FC236}">
                    <a16:creationId xmlns:a16="http://schemas.microsoft.com/office/drawing/2014/main" id="{0E5D7E49-D9F7-B577-331B-CFC804A39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177456"/>
                <a:ext cx="5097780" cy="3795748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u="sng"/>
                  <a:t>Lieu des </a:t>
                </a:r>
                <a:r>
                  <a:rPr lang="en-US" sz="2400" b="1" u="sng" err="1"/>
                  <a:t>racines</a:t>
                </a:r>
                <a:endParaRPr lang="en-US" sz="2400" b="1" u="sng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4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sSub>
                          <m:sSubPr>
                            <m:ctrlPr>
                              <a:rPr lang="en-US" sz="2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sz="2400" b="0" i="1">
                            <a:latin typeface="Cambria Math" panose="02040503050406030204" pitchFamily="18" charset="0"/>
                          </a:rPr>
                          <m:t>ζ</m:t>
                        </m:r>
                      </m:den>
                    </m:f>
                  </m:oMath>
                </a14:m>
                <a:endParaRPr lang="en-US" sz="240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ζ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=1 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𝑒𝑡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400"/>
                          <m:t> = 1</m:t>
                        </m:r>
                        <m:r>
                          <m:rPr>
                            <m:nor/>
                          </m:rPr>
                          <a:rPr lang="en-US" sz="2400" b="0" i="0"/>
                          <m:t>9</m:t>
                        </m:r>
                        <m:r>
                          <m:rPr>
                            <m:nor/>
                          </m:rPr>
                          <a:rPr lang="en-US" sz="2400"/>
                          <m:t>.</m:t>
                        </m:r>
                        <m:r>
                          <a:rPr lang="fr-CA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endParaRPr lang="en-US" sz="240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400" b="0" i="1">
                        <a:latin typeface="Cambria Math" panose="02040503050406030204" pitchFamily="18" charset="0"/>
                      </a:rPr>
                      <m:t>=0.20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62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2400"/>
              </a:p>
              <a:p>
                <a:endParaRPr lang="en-US" sz="2400"/>
              </a:p>
              <a:p>
                <a:pPr marL="0"/>
                <a:endParaRPr lang="en-US" sz="2400"/>
              </a:p>
              <a:p>
                <a:endParaRPr lang="en-US" sz="2400" u="sng"/>
              </a:p>
              <a:p>
                <a:endParaRPr lang="en-US" sz="2400" u="sng"/>
              </a:p>
            </p:txBody>
          </p:sp>
        </mc:Choice>
        <mc:Fallback xmlns="">
          <p:sp>
            <p:nvSpPr>
              <p:cNvPr id="7" name="Espace réservé du contenu 6">
                <a:extLst>
                  <a:ext uri="{FF2B5EF4-FFF2-40B4-BE49-F238E27FC236}">
                    <a16:creationId xmlns:a16="http://schemas.microsoft.com/office/drawing/2014/main" id="{0E5D7E49-D9F7-B577-331B-CFC804A39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177456"/>
                <a:ext cx="5097780" cy="3795748"/>
              </a:xfrm>
              <a:blipFill>
                <a:blip r:embed="rId4"/>
                <a:stretch>
                  <a:fillRect l="-1914" t="-2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2A1EBF39-815A-6FB4-2E25-8F80A5DA8525}"/>
                  </a:ext>
                </a:extLst>
              </p:cNvPr>
              <p:cNvSpPr txBox="1"/>
              <p:nvPr/>
            </p:nvSpPr>
            <p:spPr>
              <a:xfrm>
                <a:off x="6256020" y="2177456"/>
                <a:ext cx="5097780" cy="37957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R="0" lvl="0" fontAlgn="auto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US" sz="2400" b="1" i="0" u="sng" strike="noStrike" cap="none" spc="0" normalizeH="0" baseline="0" noProof="0" err="1">
                    <a:ln>
                      <a:noFill/>
                    </a:ln>
                    <a:effectLst/>
                    <a:uLnTx/>
                    <a:uFillTx/>
                  </a:rPr>
                  <a:t>Règle</a:t>
                </a:r>
                <a:r>
                  <a:rPr kumimoji="0" lang="en-US" sz="2400" b="1" i="0" u="sng" strike="noStrike" cap="none" spc="0" normalizeH="0" baseline="0" noProof="0">
                    <a:ln>
                      <a:noFill/>
                    </a:ln>
                    <a:effectLst/>
                    <a:uLnTx/>
                    <a:uFillTx/>
                  </a:rPr>
                  <a:t> 5 du lieu des </a:t>
                </a:r>
                <a:r>
                  <a:rPr kumimoji="0" lang="en-US" sz="2400" b="1" i="0" u="sng" strike="noStrike" cap="none" spc="0" normalizeH="0" baseline="0" noProof="0" err="1">
                    <a:ln>
                      <a:noFill/>
                    </a:ln>
                    <a:effectLst/>
                    <a:uLnTx/>
                    <a:uFillTx/>
                  </a:rPr>
                  <a:t>racines</a:t>
                </a:r>
                <a:endParaRPr kumimoji="0" lang="en-US" sz="2400" b="1" i="0" u="sng" strike="noStrike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  <a:p>
                <a:pPr marL="0" marR="0" lvl="0" indent="-228600" fontAlgn="auto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nary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>
                            <a:effectLst/>
                            <a:latin typeface="Cambria Math" panose="02040503050406030204" pitchFamily="18" charset="0"/>
                          </a:rPr>
                          <m:t> ∑ </m:t>
                        </m:r>
                        <m:r>
                          <m:rPr>
                            <m:sty m:val="p"/>
                          </m:rPr>
                          <a:rPr lang="en-US" sz="2400">
                            <a:effectLst/>
                            <a:latin typeface="Cambria Math" panose="02040503050406030204" pitchFamily="18" charset="0"/>
                          </a:rPr>
                          <m:t>z</m:t>
                        </m:r>
                        <m:r>
                          <a:rPr lang="en-US" sz="2400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sz="2400">
                  <a:effectLst/>
                </a:endParaRPr>
              </a:p>
              <a:p>
                <a:pPr marL="0" marR="0" lvl="0" indent="-228600" fontAlgn="auto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>
                            <a:effectLst/>
                            <a:latin typeface="Cambria Math" panose="02040503050406030204" pitchFamily="18" charset="0"/>
                          </a:rPr>
                          <m:t>−38.8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0">
                            <a:effectLst/>
                            <a:latin typeface="Cambria Math" panose="02040503050406030204" pitchFamily="18" charset="0"/>
                          </a:rPr>
                          <m:t>0−0</m:t>
                        </m:r>
                        <m:r>
                          <a:rPr lang="en-US" sz="2400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2400" b="0" i="1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400"/>
              </a:p>
              <a:p>
                <a:pPr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>
                    <a:effectLst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9.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sz="2400" b="0"/>
              </a:p>
              <a:p>
                <a:pPr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4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19.</m:t>
                        </m:r>
                        <m:r>
                          <a:rPr lang="fr-CA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400" b="0" i="1">
                        <a:latin typeface="Cambria Math" panose="02040503050406030204" pitchFamily="18" charset="0"/>
                      </a:rPr>
                      <m:t>=0.20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62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240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2A1EBF39-815A-6FB4-2E25-8F80A5DA85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6020" y="2177456"/>
                <a:ext cx="5097780" cy="3795748"/>
              </a:xfrm>
              <a:prstGeom prst="rect">
                <a:avLst/>
              </a:prstGeom>
              <a:blipFill>
                <a:blip r:embed="rId5"/>
                <a:stretch>
                  <a:fillRect l="-1792" t="-2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8342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36F400F-DF28-43BC-8D8E-4929793B3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A37A5E70-D80A-9B1B-3E35-9A833461879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668377"/>
                <a:ext cx="10515600" cy="1325563"/>
              </a:xfrm>
            </p:spPr>
            <p:txBody>
              <a:bodyPr>
                <a:normAutofit/>
              </a:bodyPr>
              <a:lstStyle/>
              <a:p>
                <a:r>
                  <a:rPr lang="fr-CA"/>
                  <a:t>Calcul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CA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fr-CA"/>
              </a:p>
            </p:txBody>
          </p:sp>
        </mc:Choice>
        <mc:Fallback xmlns="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A37A5E70-D80A-9B1B-3E35-9A83346187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668377"/>
                <a:ext cx="10515600" cy="1325563"/>
              </a:xfrm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4B794682-4E35-57FF-998B-F42E39193AE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2177456"/>
                <a:ext cx="5097780" cy="3795748"/>
              </a:xfrm>
            </p:spPr>
            <p:txBody>
              <a:bodyPr>
                <a:normAutofit fontScale="92500"/>
              </a:bodyPr>
              <a:lstStyle/>
              <a:p>
                <a:pPr marL="0" marR="0" lvl="0" indent="0" defTabSz="914400" rtl="0" eaLnBrk="1" fontAlgn="auto" latinLnBrk="0" hangingPunct="1"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fr-CA" sz="2400" b="1" i="0" u="sng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Ordre 2 standard</a:t>
                </a:r>
              </a:p>
              <a:p>
                <a:pPr>
                  <a:spcBef>
                    <a:spcPts val="1000"/>
                  </a:spcBef>
                  <a:defRPr/>
                </a:pPr>
                <a:endParaRPr lang="en-CA" sz="24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lvl="0" indent="0">
                  <a:spcBef>
                    <a:spcPts val="100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r>
                        <a:rPr lang="fr-CA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fr-CA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𝐹𝑇𝐵𝑂</m:t>
                          </m:r>
                        </m:num>
                        <m:den>
                          <m:r>
                            <a:rPr lang="fr-CA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𝐾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𝐹𝑇𝐵𝑂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fr-CA" sz="2400" i="1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457200" lvl="0" indent="-457200">
                  <a:spcBef>
                    <a:spcPts val="1000"/>
                  </a:spcBef>
                  <a:buFont typeface="Arial" panose="020B0604020202020204" pitchFamily="34" charset="0"/>
                  <a:buChar char="•"/>
                  <a:defRPr/>
                </a:pPr>
                <a:endParaRPr lang="fr-CA" sz="2400" i="1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100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CA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CA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CA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r>
                        <a:rPr lang="fr-CA" sz="2400" i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fr-CA" sz="24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376.3</m:t>
                          </m:r>
                        </m:num>
                        <m:den>
                          <m: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CA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fr-CA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+3</m:t>
                          </m:r>
                          <m:r>
                            <a:rPr lang="fr-CA" sz="2400" b="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8.</m:t>
                          </m:r>
                          <m:r>
                            <a:rPr lang="fr-CA" sz="24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  <m: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+376.3</m:t>
                          </m:r>
                        </m:den>
                      </m:f>
                    </m:oMath>
                  </m:oMathPara>
                </a14:m>
                <a:endParaRPr lang="fr-CA" sz="2400" i="1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1000"/>
                  </a:spcBef>
                  <a:buNone/>
                  <a:defRPr/>
                </a:pPr>
                <a:endParaRPr lang="fr-CA" sz="2400" i="1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100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  <m:r>
                        <a:rPr lang="fr-CA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fr-CA" sz="24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fr-CA" sz="2400" b="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num>
                        <m:den>
                          <m:f>
                            <m:fPr>
                              <m:ctrlPr>
                                <a:rPr lang="fr-CA" sz="24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fr-CA" sz="2400" b="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38.7856</m:t>
                              </m:r>
                            </m:num>
                            <m:den>
                              <m:r>
                                <a:rPr lang="fr-CA" sz="2400" b="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  <m:r>
                        <a:rPr lang="fr-CA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=0.2</m:t>
                      </m:r>
                      <m:r>
                        <a:rPr lang="fr-CA" sz="2400" b="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0626</m:t>
                      </m:r>
                      <m:r>
                        <a:rPr lang="fr-CA" sz="2400" b="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𝑠</m:t>
                      </m:r>
                    </m:oMath>
                  </m:oMathPara>
                </a14:m>
                <a:endParaRPr lang="en-CA" sz="24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indent="-457200">
                  <a:spcBef>
                    <a:spcPts val="1000"/>
                  </a:spcBef>
                  <a:buFont typeface="Arial" panose="020B0604020202020204" pitchFamily="34" charset="0"/>
                  <a:buChar char="•"/>
                  <a:defRPr/>
                </a:pPr>
                <a:endParaRPr lang="en-CA" sz="240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457200" lvl="0" indent="-457200">
                  <a:spcBef>
                    <a:spcPts val="1000"/>
                  </a:spcBef>
                  <a:buFont typeface="Arial" panose="020B0604020202020204" pitchFamily="34" charset="0"/>
                  <a:buChar char="•"/>
                  <a:defRPr/>
                </a:pPr>
                <a:endParaRPr lang="fr-CA" sz="2400" i="1" u="sng">
                  <a:latin typeface="Aptos" panose="02110004020202020204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fr-FR" sz="240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4B794682-4E35-57FF-998B-F42E39193A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2177456"/>
                <a:ext cx="5097780" cy="3795748"/>
              </a:xfrm>
              <a:blipFill>
                <a:blip r:embed="rId4"/>
                <a:stretch>
                  <a:fillRect l="-1555" t="-2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AC6E497-AEAA-BDDF-4FDC-D173BDF0E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6020" y="2177456"/>
            <a:ext cx="5097780" cy="3795748"/>
          </a:xfrm>
        </p:spPr>
        <p:txBody>
          <a:bodyPr>
            <a:normAutofit fontScale="92500"/>
          </a:bodyPr>
          <a:lstStyle/>
          <a:p>
            <a:pPr marL="0" marR="0" lvl="0" indent="0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CA" sz="2400" b="1" i="0" u="sng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Discussion</a:t>
            </a:r>
          </a:p>
          <a:p>
            <a:pPr marL="0" marR="0" lvl="0" indent="0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fr-CA" sz="2400">
                <a:latin typeface="Aptos" panose="02110004020202020204"/>
              </a:rPr>
              <a:t>Les 3 valeurs de </a:t>
            </a:r>
            <a:r>
              <a:rPr lang="fr-CA" sz="2400" err="1">
                <a:latin typeface="Aptos" panose="02110004020202020204"/>
              </a:rPr>
              <a:t>ts</a:t>
            </a:r>
            <a:r>
              <a:rPr lang="fr-CA" sz="2400">
                <a:latin typeface="Aptos" panose="02110004020202020204"/>
              </a:rPr>
              <a:t> calculés sont tous égales puisqu’ils sont tous calculés avec le même </a:t>
            </a:r>
            <a:r>
              <a:rPr lang="el-GR" sz="2400">
                <a:latin typeface="Aptos" panose="02110004020202020204"/>
              </a:rPr>
              <a:t>ζ</a:t>
            </a:r>
            <a:r>
              <a:rPr lang="fr-CA" sz="2400">
                <a:latin typeface="Aptos" panose="02110004020202020204"/>
              </a:rPr>
              <a:t> et </a:t>
            </a:r>
            <a:r>
              <a:rPr lang="el-GR" sz="2400">
                <a:latin typeface="Aptos" panose="02110004020202020204"/>
              </a:rPr>
              <a:t>ω</a:t>
            </a:r>
            <a:r>
              <a:rPr lang="fr-CA" sz="2400">
                <a:latin typeface="Aptos" panose="02110004020202020204"/>
              </a:rPr>
              <a:t>n</a:t>
            </a:r>
            <a:endParaRPr kumimoji="0" lang="fr-CA" sz="2400" b="0" i="0" strike="noStrike" kern="1200" cap="none" spc="0" normalizeH="0" baseline="0" noProof="0">
              <a:ln>
                <a:noFill/>
              </a:ln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3134909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26BE839C-E10B-58AC-4F62-D8DFD7EBB70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609600"/>
                <a:ext cx="3739341" cy="1330839"/>
              </a:xfrm>
            </p:spPr>
            <p:txBody>
              <a:bodyPr>
                <a:normAutofit/>
              </a:bodyPr>
              <a:lstStyle/>
              <a:p>
                <a:r>
                  <a:rPr lang="fr-CA" sz="4100"/>
                  <a:t>Graphique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1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10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CA" sz="41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fr-CA" sz="4100"/>
                  <a:t> en fonction de </a:t>
                </a:r>
                <a:r>
                  <a:rPr lang="el-GR" sz="4100"/>
                  <a:t>φ</a:t>
                </a:r>
                <a:endParaRPr lang="fr-CA" sz="4100"/>
              </a:p>
            </p:txBody>
          </p:sp>
        </mc:Choice>
        <mc:Fallback xmlns="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26BE839C-E10B-58AC-4F62-D8DFD7EBB7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609600"/>
                <a:ext cx="3739341" cy="1330839"/>
              </a:xfrm>
              <a:blipFill>
                <a:blip r:embed="rId3"/>
                <a:stretch>
                  <a:fillRect l="-6036" t="-8716" r="-4731" b="-17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1A615248-C79B-8155-4B34-3E76C38AE3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62366" y="2194102"/>
                <a:ext cx="3427001" cy="390858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0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Au-delà de </a:t>
                </a:r>
                <a:r>
                  <a:rPr lang="fr-FR" sz="200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</a:t>
                </a:r>
                <a:r>
                  <a:rPr lang="fr-FR" sz="2000" baseline="-2500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crit</a:t>
                </a:r>
                <a:r>
                  <a:rPr lang="fr-FR" sz="20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 partie imaginaire augmente mais pas la partie réelle. Ainsi, l’angle</a:t>
                </a:r>
                <a14:m>
                  <m:oMath xmlns:m="http://schemas.openxmlformats.org/officeDocument/2006/math">
                    <m:r>
                      <a:rPr lang="fr-FR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fr-FR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𝜙</m:t>
                    </m:r>
                  </m:oMath>
                </a14:m>
                <a:r>
                  <a:rPr lang="fr-FR" sz="20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augmente aussi. Cela a pour effet de faire augmenter </a:t>
                </a:r>
                <a:r>
                  <a:rPr lang="fr-FR" sz="200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fr-FR" sz="2000" baseline="-2500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fr-FR" sz="20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également.</a:t>
                </a:r>
                <a:endParaRPr lang="fr-CA" sz="200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1A615248-C79B-8155-4B34-3E76C38AE3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2366" y="2194102"/>
                <a:ext cx="3427001" cy="3908586"/>
              </a:xfrm>
              <a:blipFill>
                <a:blip r:embed="rId4"/>
                <a:stretch>
                  <a:fillRect l="-1776" t="-1716" r="-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>
            <a:extLst>
              <a:ext uri="{FF2B5EF4-FFF2-40B4-BE49-F238E27FC236}">
                <a16:creationId xmlns:a16="http://schemas.microsoft.com/office/drawing/2014/main" id="{DF667807-0BA7-30A4-5705-F0B4404750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45457" y="1132693"/>
            <a:ext cx="6155141" cy="46163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20420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B80C9AC-D3FA-3751-4F3F-A3E826B2065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fr-CA"/>
                  <a:t>Gain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𝑖𝑛𝑡</m:t>
                        </m:r>
                      </m:sub>
                    </m:sSub>
                  </m:oMath>
                </a14:m>
                <a:r>
                  <a:rPr lang="fr-CA"/>
                  <a:t> avec un </a:t>
                </a:r>
                <a14:m>
                  <m:oMath xmlns:m="http://schemas.openxmlformats.org/officeDocument/2006/math">
                    <m:r>
                      <a:rPr lang="fr-CA" b="0" i="1" smtClean="0">
                        <a:latin typeface="Cambria Math" panose="02040503050406030204" pitchFamily="18" charset="0"/>
                      </a:rPr>
                      <m:t>𝜁</m:t>
                    </m:r>
                  </m:oMath>
                </a14:m>
                <a:r>
                  <a:rPr lang="fr-CA"/>
                  <a:t> de </a:t>
                </a:r>
                <a14:m>
                  <m:oMath xmlns:m="http://schemas.openxmlformats.org/officeDocument/2006/math">
                    <m:r>
                      <a:rPr lang="fr-CA" b="0" i="1" smtClean="0">
                        <a:latin typeface="Cambria Math" panose="02040503050406030204" pitchFamily="18" charset="0"/>
                      </a:rPr>
                      <m:t>0.8</m:t>
                    </m:r>
                  </m:oMath>
                </a14:m>
                <a:endParaRPr lang="fr-CA"/>
              </a:p>
            </p:txBody>
          </p:sp>
        </mc:Choice>
        <mc:Fallback xmlns="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B80C9AC-D3FA-3751-4F3F-A3E826B206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1CDD0C7D-C2DF-34AD-5AA6-EF04017E88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125754"/>
              </a:xfrm>
            </p:spPr>
            <p:txBody>
              <a:bodyPr>
                <a:normAutofit/>
              </a:bodyPr>
              <a:lstStyle/>
              <a:p>
                <a:r>
                  <a:rPr lang="fr-CA" sz="2400"/>
                  <a:t>Avec l’intersection des asymptotes, la partie réelle des pôles est connue</a:t>
                </a:r>
              </a:p>
              <a:p>
                <a:pPr marL="0" indent="0">
                  <a:buNone/>
                </a:pPr>
                <a:r>
                  <a:rPr lang="fr-CA" sz="2400"/>
                  <a:t>	</a:t>
                </a:r>
                <a14:m>
                  <m:oMath xmlns:m="http://schemas.openxmlformats.org/officeDocument/2006/math"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𝑅𝑒𝑒𝑙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=−19.3977</m:t>
                    </m:r>
                  </m:oMath>
                </a14:m>
                <a:endParaRPr lang="fr-CA" sz="2400"/>
              </a:p>
              <a:p>
                <a:r>
                  <a:rPr lang="fr-CA" sz="2400"/>
                  <a:t>Il est possible de trouver la partie imaginaire</a:t>
                </a:r>
              </a:p>
              <a:p>
                <a:pPr marL="0" indent="0">
                  <a:buNone/>
                </a:pPr>
                <a:r>
                  <a:rPr lang="fr-CA" sz="2400"/>
                  <a:t>	</a:t>
                </a:r>
                <a14:m>
                  <m:oMath xmlns:m="http://schemas.openxmlformats.org/officeDocument/2006/math"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fr-CA" sz="2400" b="0" i="0" smtClean="0">
                        <a:latin typeface="Cambria Math" panose="02040503050406030204" pitchFamily="18" charset="0"/>
                      </a:rPr>
                      <m:t>arccos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𝜁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CA" sz="2400"/>
                  <a:t>	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CA" sz="2400" b="0" i="0" smtClean="0">
                        <a:latin typeface="Cambria Math" panose="02040503050406030204" pitchFamily="18" charset="0"/>
                      </a:rPr>
                      <m:t>Imag</m:t>
                    </m:r>
                    <m:r>
                      <a:rPr lang="fr-CA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𝑅𝑒𝑒𝑙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fr-CA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CA" sz="2400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d>
                          <m:dPr>
                            <m:ctrlPr>
                              <a:rPr lang="fr-CA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A" sz="24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</m:e>
                    </m:func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=14.5483</m:t>
                    </m:r>
                  </m:oMath>
                </a14:m>
                <a:endParaRPr lang="fr-CA" sz="240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CA" sz="2400" b="0" i="1" smtClean="0">
                            <a:latin typeface="Cambria Math" panose="02040503050406030204" pitchFamily="18" charset="0"/>
                          </a:rPr>
                          <m:t>𝑖𝑛𝑡</m:t>
                        </m:r>
                      </m:sub>
                    </m:sSub>
                  </m:oMath>
                </a14:m>
                <a:r>
                  <a:rPr lang="fr-CA" sz="2400"/>
                  <a:t> est trouvé avec la relation suivante</a:t>
                </a:r>
              </a:p>
              <a:p>
                <a:pPr marL="0" indent="0">
                  <a:buNone/>
                </a:pPr>
                <a:r>
                  <a:rPr lang="fr-CA" sz="2400"/>
                  <a:t>	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𝐷𝑒𝑛</m:t>
                    </m:r>
                    <m:d>
                      <m:dPr>
                        <m:ctrlPr>
                          <a:rPr lang="fr-CA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fr-FR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24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fr-FR" sz="24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fr-FR" sz="2400" i="1">
                        <a:latin typeface="Cambria Math" panose="02040503050406030204" pitchFamily="18" charset="0"/>
                      </a:rPr>
                      <m:t>𝑁𝑢𝑚</m:t>
                    </m:r>
                    <m:d>
                      <m:dPr>
                        <m:ctrlPr>
                          <a:rPr lang="fr-CA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fr-FR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fr-CA" sz="2400"/>
                  <a:t>		</a:t>
                </a:r>
                <a:r>
                  <a:rPr lang="fr-CA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𝑖𝑛𝑡</m:t>
                        </m:r>
                      </m:sub>
                    </m:sSub>
                    <m:r>
                      <a:rPr lang="fr-FR" sz="240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CA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𝐷𝑒𝑛</m:t>
                        </m:r>
                        <m:d>
                          <m:dPr>
                            <m:ctrlPr>
                              <a:rPr lang="fr-CA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num>
                      <m:den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𝑁𝑢𝑚</m:t>
                        </m:r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fr-CA" sz="2400"/>
              </a:p>
              <a:p>
                <a:pPr marL="0" indent="0">
                  <a:buNone/>
                </a:pPr>
                <a:endParaRPr lang="fr-CA" sz="2400"/>
              </a:p>
              <a:p>
                <a:pPr marL="0" indent="0">
                  <a:buNone/>
                </a:pPr>
                <a:endParaRPr lang="fr-CA" sz="240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1CDD0C7D-C2DF-34AD-5AA6-EF04017E88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125754"/>
              </a:xfrm>
              <a:blipFill>
                <a:blip r:embed="rId4"/>
                <a:stretch>
                  <a:fillRect l="-812" t="-2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2AFD425D-10BE-64BB-0F09-45F9CF1D69CC}"/>
                  </a:ext>
                </a:extLst>
              </p:cNvPr>
              <p:cNvSpPr txBox="1"/>
              <p:nvPr/>
            </p:nvSpPr>
            <p:spPr>
              <a:xfrm>
                <a:off x="4738991" y="5184842"/>
                <a:ext cx="27140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  <m:r>
                        <a:rPr lang="fr-CA" sz="2400" b="0" i="1" smtClean="0">
                          <a:latin typeface="Cambria Math" panose="02040503050406030204" pitchFamily="18" charset="0"/>
                        </a:rPr>
                        <m:t>=9.3870</m:t>
                      </m:r>
                    </m:oMath>
                  </m:oMathPara>
                </a14:m>
                <a:endParaRPr lang="fr-CA"/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2AFD425D-10BE-64BB-0F09-45F9CF1D69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991" y="5184842"/>
                <a:ext cx="2714017" cy="461665"/>
              </a:xfrm>
              <a:prstGeom prst="rect">
                <a:avLst/>
              </a:prstGeom>
              <a:blipFill>
                <a:blip r:embed="rId5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029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D4B5BC8-F6E5-1C93-9A63-C5532B554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fr-FR" sz="8000"/>
              <a:t>Table des matières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Espace réservé du contenu 2">
            <a:extLst>
              <a:ext uri="{FF2B5EF4-FFF2-40B4-BE49-F238E27FC236}">
                <a16:creationId xmlns:a16="http://schemas.microsoft.com/office/drawing/2014/main" id="{5065EE9D-96DF-043E-ED0B-C035B0BF08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8994778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83894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33AE36B9-05E3-44F1-9A3F-9154C342F3C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609600"/>
                <a:ext cx="3739341" cy="1330839"/>
              </a:xfr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r>
                  <a:rPr lang="en-US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Les pôles en BF avec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bPr>
                      <m:e>
                        <m:r>
                          <a:rPr lang="en-US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𝐾</m:t>
                        </m:r>
                      </m:e>
                      <m:sub>
                        <m:r>
                          <a:rPr lang="en-US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𝑖𝑛𝑡</m:t>
                        </m:r>
                      </m:sub>
                    </m:sSub>
                  </m:oMath>
                </a14:m>
                <a:endParaRPr lang="en-US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33AE36B9-05E3-44F1-9A3F-9154C342F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609600"/>
                <a:ext cx="3739341" cy="1330839"/>
              </a:xfrm>
              <a:blipFill>
                <a:blip r:embed="rId3"/>
                <a:stretch>
                  <a:fillRect l="-6688" t="-13303" r="-7341" b="-2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1922A174-FAA1-2CB0-9217-DDC81A37C3BC}"/>
                  </a:ext>
                </a:extLst>
              </p:cNvPr>
              <p:cNvSpPr txBox="1"/>
              <p:nvPr/>
            </p:nvSpPr>
            <p:spPr>
              <a:xfrm>
                <a:off x="862366" y="2194102"/>
                <a:ext cx="3427001" cy="390858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000" b="1"/>
                  <a:t>Position des poles</a:t>
                </a:r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=−19.3977±14.5483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1922A174-FAA1-2CB0-9217-DDC81A37C3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366" y="2194102"/>
                <a:ext cx="3427001" cy="3908586"/>
              </a:xfrm>
              <a:prstGeom prst="rect">
                <a:avLst/>
              </a:prstGeom>
              <a:blipFill>
                <a:blip r:embed="rId4"/>
                <a:stretch>
                  <a:fillRect l="-1776" t="-17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 4">
            <a:extLst>
              <a:ext uri="{FF2B5EF4-FFF2-40B4-BE49-F238E27FC236}">
                <a16:creationId xmlns:a16="http://schemas.microsoft.com/office/drawing/2014/main" id="{2A684EAE-8DEB-BB20-9CB2-9B249345C0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907" y="819782"/>
            <a:ext cx="6314900" cy="473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032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33AE36B9-05E3-44F1-9A3F-9154C342F3C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fr-CA"/>
                  <a:t>Lieu de Bode avec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𝑖𝑛𝑡</m:t>
                        </m:r>
                      </m:sub>
                    </m:sSub>
                  </m:oMath>
                </a14:m>
                <a:endParaRPr lang="fr-CA"/>
              </a:p>
            </p:txBody>
          </p:sp>
        </mc:Choice>
        <mc:Fallback xmlns="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33AE36B9-05E3-44F1-9A3F-9154C342F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A diagram of a normal distribution&#10;&#10;Description automatically generated with medium confidence">
            <a:extLst>
              <a:ext uri="{FF2B5EF4-FFF2-40B4-BE49-F238E27FC236}">
                <a16:creationId xmlns:a16="http://schemas.microsoft.com/office/drawing/2014/main" id="{B51D9461-39B2-E58C-AEE1-521114C20E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2250" y="1492250"/>
            <a:ext cx="666750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8429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9C0B09-CEA1-3CBD-789B-163FF23DF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Calcul analytique de PM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8047DA9D-F226-A48B-8CF0-04BF0D3046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>
                          <a:latin typeface="Cambria Math" panose="02040503050406030204" pitchFamily="18" charset="0"/>
                        </a:rPr>
                        <m:t>𝑃𝑀</m:t>
                      </m:r>
                      <m:r>
                        <a:rPr lang="fr-FR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CA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fr-CA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fr-FR" sz="240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C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fr-CA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ad>
                                        <m:radPr>
                                          <m:degHide m:val="on"/>
                                          <m:ctrlPr>
                                            <a:rPr lang="fr-CA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  <m:t>1+4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fr-CA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fr-FR" sz="2400" i="1">
                                                  <a:latin typeface="Cambria Math" panose="02040503050406030204" pitchFamily="18" charset="0"/>
                                                </a:rPr>
                                                <m:t>𝜁</m:t>
                                              </m:r>
                                            </m:e>
                                            <m:sup>
                                              <m:r>
                                                <a:rPr lang="fr-FR" sz="2400" i="1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p>
                                          </m:sSup>
                                        </m:e>
                                      </m:rad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  <m:sSup>
                                        <m:sSupPr>
                                          <m:ctrlPr>
                                            <a:rPr lang="fr-CA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  <m:t>𝜁</m:t>
                                          </m:r>
                                        </m:e>
                                        <m:sup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fr-CA"/>
              </a:p>
              <a:p>
                <a:pPr marL="0" indent="0" algn="ctr">
                  <a:buNone/>
                </a:pPr>
                <a:endParaRPr lang="fr-CA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>
                          <a:latin typeface="Cambria Math" panose="02040503050406030204" pitchFamily="18" charset="0"/>
                        </a:rPr>
                        <m:t>𝑃𝑀</m:t>
                      </m:r>
                      <m:r>
                        <a:rPr lang="fr-FR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CA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fr-CA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fr-FR" sz="240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C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2∗0.8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fr-CA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ad>
                                        <m:radPr>
                                          <m:degHide m:val="on"/>
                                          <m:ctrlPr>
                                            <a:rPr lang="fr-CA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  <m:t>1+4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fr-CA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fr-FR" sz="2400" i="1">
                                                  <a:latin typeface="Cambria Math" panose="02040503050406030204" pitchFamily="18" charset="0"/>
                                                </a:rPr>
                                                <m:t>∗0.8</m:t>
                                              </m:r>
                                            </m:e>
                                            <m:sup>
                                              <m:r>
                                                <a:rPr lang="fr-FR" sz="2400" i="1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p>
                                          </m:sSup>
                                        </m:e>
                                      </m:rad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  <m:sSup>
                                        <m:sSupPr>
                                          <m:ctrlPr>
                                            <a:rPr lang="fr-CA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  <m:t>∗0.8</m:t>
                                          </m:r>
                                        </m:e>
                                        <m:sup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fr-FR" sz="2400"/>
              </a:p>
              <a:p>
                <a:pPr marL="0" indent="0" algn="ctr">
                  <a:buNone/>
                </a:pPr>
                <a:endParaRPr lang="fr-CA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400" b="0" i="1" smtClean="0">
                          <a:latin typeface="Cambria Math" panose="02040503050406030204" pitchFamily="18" charset="0"/>
                        </a:rPr>
                        <m:t>𝑃𝑀</m:t>
                      </m:r>
                      <m:r>
                        <a:rPr lang="fr-CA" sz="2400" b="0" i="1" smtClean="0">
                          <a:latin typeface="Cambria Math" panose="02040503050406030204" pitchFamily="18" charset="0"/>
                        </a:rPr>
                        <m:t>=69.86°</m:t>
                      </m:r>
                    </m:oMath>
                  </m:oMathPara>
                </a14:m>
                <a:endParaRPr lang="fr-CA" sz="2400" b="0"/>
              </a:p>
              <a:p>
                <a:pPr marL="0" indent="0">
                  <a:buNone/>
                </a:pPr>
                <a:r>
                  <a:rPr lang="fr-CA" sz="2400"/>
                  <a:t>C’est la même valeur que celle obtenue avec le lieu de Bode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8047DA9D-F226-A48B-8CF0-04BF0D3046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56626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8AB0D4-7A79-C3F5-57ED-115BE9627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Matrices de la boucle interne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59816D77-DCE3-40F3-DF96-726B4ACC2C93}"/>
                  </a:ext>
                </a:extLst>
              </p:cNvPr>
              <p:cNvSpPr txBox="1"/>
              <p:nvPr/>
            </p:nvSpPr>
            <p:spPr>
              <a:xfrm>
                <a:off x="2916270" y="1916349"/>
                <a:ext cx="6359459" cy="1737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fr-FR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 Light" panose="020F0302020204030204" pitchFamily="34" charset="0"/>
                            </a:rPr>
                            <m:t>𝐴</m:t>
                          </m:r>
                        </m:e>
                        <m:sub>
                          <m:r>
                            <a:rPr lang="fr-CA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 Light" panose="020F0302020204030204" pitchFamily="34" charset="0"/>
                            </a:rPr>
                            <m:t>𝑖𝑛𝑡</m:t>
                          </m:r>
                        </m:sub>
                      </m:sSub>
                      <m:r>
                        <a:rPr lang="fr-FR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 Light" panose="020F030202020403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fr-C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fr-C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fr-CA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CA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fr-FR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CA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fr-CA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CA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5</m:t>
                                    </m:r>
                                    <m:r>
                                      <a:rPr lang="fr-CA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𝑔</m:t>
                                    </m:r>
                                    <m:sSub>
                                      <m:sSubPr>
                                        <m:ctrlPr>
                                          <a:rPr lang="fr-CA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fr-CA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𝑎𝑟𝑚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fr-CA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7</m:t>
                                    </m:r>
                                    <m:r>
                                      <a:rPr lang="fr-CA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𝐿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fr-FR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CA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CA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CA" i="1">
                                                <a:latin typeface="Cambria Math" panose="02040503050406030204" pitchFamily="18" charset="0"/>
                                              </a:rPr>
                                              <m:t>𝜂</m:t>
                                            </m:r>
                                          </m:e>
                                          <m:sub>
                                            <m:r>
                                              <a:rPr lang="fr-CA" i="1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sub>
                                        </m:sSub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𝜂</m:t>
                                        </m:r>
                                      </m:e>
                                      <m:sub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CA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CA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fr-CA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CA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CA" i="1">
                                                <a:latin typeface="Cambria Math" panose="02040503050406030204" pitchFamily="18" charset="0"/>
                                              </a:rPr>
                                              <m:t>𝑅</m:t>
                                            </m:r>
                                          </m:e>
                                          <m:sub>
                                            <m:r>
                                              <a:rPr lang="fr-CA" i="1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sub>
                                        </m:sSub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</m:e>
                                      <m:sub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𝑒𝑞</m:t>
                                        </m:r>
                                      </m:sub>
                                    </m:sSub>
                                  </m:den>
                                </m:f>
                                <m:sSub>
                                  <m:sSubPr>
                                    <m:ctrlP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𝑖𝑛𝑡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fr-FR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 </m:t>
                                </m:r>
                                <m:f>
                                  <m:fPr>
                                    <m:ctrlPr>
                                      <a:rPr lang="fr-CA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CA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fr-CA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CA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CA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𝜂</m:t>
                                            </m:r>
                                          </m:e>
                                          <m:sub>
                                            <m:r>
                                              <a:rPr lang="fr-CA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𝑚</m:t>
                                            </m:r>
                                          </m:sub>
                                        </m:sSub>
                                        <m:r>
                                          <a:rPr lang="fr-CA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𝜂</m:t>
                                        </m:r>
                                      </m:e>
                                      <m:sub>
                                        <m:r>
                                          <a:rPr lang="fr-CA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𝑔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fr-CA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CA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CA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fr-CA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fr-CA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fr-CA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𝑔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fr-CA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fr-CA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fr-CA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fr-CA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𝑔</m:t>
                                        </m:r>
                                      </m:sub>
                                    </m:sSub>
                                    <m:r>
                                      <a:rPr lang="fr-CA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fr-CA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CA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CA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𝑅</m:t>
                                            </m:r>
                                          </m:e>
                                          <m:sub>
                                            <m:r>
                                              <a:rPr lang="fr-CA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𝑚</m:t>
                                            </m:r>
                                          </m:sub>
                                        </m:sSub>
                                        <m:r>
                                          <a:rPr lang="fr-CA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fr-CA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𝑒𝑞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fr-CA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CA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CA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𝑅</m:t>
                                            </m:r>
                                          </m:e>
                                          <m:sub>
                                            <m:r>
                                              <a:rPr lang="fr-CA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𝑚</m:t>
                                            </m:r>
                                          </m:sub>
                                        </m:sSub>
                                        <m:r>
                                          <a:rPr lang="fr-CA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𝐽</m:t>
                                        </m:r>
                                      </m:e>
                                      <m:sub>
                                        <m:r>
                                          <a:rPr lang="fr-CA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𝑒𝑞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CA"/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59816D77-DCE3-40F3-DF96-726B4ACC2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6270" y="1916349"/>
                <a:ext cx="6359459" cy="17377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7B005DCA-F561-653D-B503-DA0C23B3E850}"/>
                  </a:ext>
                </a:extLst>
              </p:cNvPr>
              <p:cNvSpPr txBox="1"/>
              <p:nvPr/>
            </p:nvSpPr>
            <p:spPr>
              <a:xfrm>
                <a:off x="924128" y="4396902"/>
                <a:ext cx="3200400" cy="1476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fr-CA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 Light" panose="020F0302020204030204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fr-CA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 Light" panose="020F0302020204030204" pitchFamily="34" charset="0"/>
                            </a:rPr>
                            <m:t>𝑖𝑛𝑡</m:t>
                          </m:r>
                        </m:sub>
                      </m:sSub>
                      <m:r>
                        <a:rPr lang="fr-CA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 Light" panose="020F030202020403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fr-C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C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fr-CA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CA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fr-CA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fr-CA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CA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CA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𝜂</m:t>
                                            </m:r>
                                          </m:e>
                                          <m:sub>
                                            <m:r>
                                              <a:rPr lang="fr-CA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𝑚</m:t>
                                            </m:r>
                                          </m:sub>
                                        </m:sSub>
                                        <m:r>
                                          <a:rPr lang="fr-CA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𝜂</m:t>
                                        </m:r>
                                      </m:e>
                                      <m:sub>
                                        <m:r>
                                          <a:rPr lang="fr-CA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𝑔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fr-CA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CA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CA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fr-CA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fr-CA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fr-CA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𝑔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fr-CA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CA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CA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𝑅</m:t>
                                            </m:r>
                                          </m:e>
                                          <m:sub>
                                            <m:r>
                                              <a:rPr lang="fr-CA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𝑚</m:t>
                                            </m:r>
                                          </m:sub>
                                        </m:sSub>
                                        <m:r>
                                          <a:rPr lang="fr-CA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𝐽</m:t>
                                        </m:r>
                                      </m:e>
                                      <m:sub>
                                        <m:r>
                                          <a:rPr lang="fr-CA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𝑒𝑞</m:t>
                                        </m:r>
                                      </m:sub>
                                    </m:sSub>
                                  </m:den>
                                </m:f>
                                <m:sSub>
                                  <m:sSubPr>
                                    <m:ctrlPr>
                                      <a:rPr lang="fr-CA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fr-CA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𝑖𝑛𝑡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CA"/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7B005DCA-F561-653D-B503-DA0C23B3E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128" y="4396902"/>
                <a:ext cx="3200400" cy="1476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ED50BF21-F5B9-11FB-4925-4D4BFC3297DA}"/>
                  </a:ext>
                </a:extLst>
              </p:cNvPr>
              <p:cNvSpPr txBox="1"/>
              <p:nvPr/>
            </p:nvSpPr>
            <p:spPr>
              <a:xfrm>
                <a:off x="4495800" y="4396902"/>
                <a:ext cx="3200400" cy="554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CA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CA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𝑖𝑛𝑡</m:t>
                          </m:r>
                        </m:sub>
                      </m:sSub>
                      <m:r>
                        <a:rPr lang="fr-CA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fr-C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fr-C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fr-CA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fr-CA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CA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CA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fr-FR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fr-CA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 Light" panose="020F0302020204030204" pitchFamily="34" charset="0"/>
                        </a:rPr>
                        <m:t> </m:t>
                      </m:r>
                    </m:oMath>
                  </m:oMathPara>
                </a14:m>
                <a:endParaRPr lang="fr-CA"/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ED50BF21-F5B9-11FB-4925-4D4BFC329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4396902"/>
                <a:ext cx="3200400" cy="5542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9A42CB59-9434-02CD-92F7-49E779D64D9C}"/>
                  </a:ext>
                </a:extLst>
              </p:cNvPr>
              <p:cNvSpPr txBox="1"/>
              <p:nvPr/>
            </p:nvSpPr>
            <p:spPr>
              <a:xfrm>
                <a:off x="8067472" y="4396902"/>
                <a:ext cx="3200400" cy="554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CA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fr-CA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𝑖𝑛𝑡</m:t>
                          </m:r>
                        </m:sub>
                      </m:sSub>
                      <m:r>
                        <a:rPr lang="fr-CA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fr-C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C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fr-CA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CA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CA"/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9A42CB59-9434-02CD-92F7-49E779D64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7472" y="4396902"/>
                <a:ext cx="3200400" cy="5542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1971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8AB0D4-7A79-C3F5-57ED-115BE9627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Matrices de la boucle interne valeurs numériques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59816D77-DCE3-40F3-DF96-726B4ACC2C93}"/>
                  </a:ext>
                </a:extLst>
              </p:cNvPr>
              <p:cNvSpPr txBox="1"/>
              <p:nvPr/>
            </p:nvSpPr>
            <p:spPr>
              <a:xfrm>
                <a:off x="1357009" y="1930989"/>
                <a:ext cx="5397230" cy="11128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fr-FR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 Light" panose="020F0302020204030204" pitchFamily="34" charset="0"/>
                            </a:rPr>
                            <m:t>𝐴</m:t>
                          </m:r>
                        </m:e>
                        <m:sub>
                          <m:r>
                            <a:rPr lang="fr-CA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 Light" panose="020F0302020204030204" pitchFamily="34" charset="0"/>
                            </a:rPr>
                            <m:t>𝑖𝑛𝑡</m:t>
                          </m:r>
                        </m:sub>
                      </m:sSub>
                      <m:r>
                        <a:rPr lang="fr-FR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 Light" panose="020F030202020403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fr-C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fr-C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fr-CA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CA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fr-FR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CA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CA" b="0" i="1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0.4184</m:t>
                                </m:r>
                              </m:e>
                              <m:e>
                                <m:r>
                                  <a:rPr lang="fr-FR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CA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587.9219</m:t>
                                </m:r>
                              </m:e>
                              <m:e>
                                <m:r>
                                  <a:rPr lang="fr-FR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CA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−38.7954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CA"/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59816D77-DCE3-40F3-DF96-726B4ACC2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7009" y="1930989"/>
                <a:ext cx="5397230" cy="11128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7B005DCA-F561-653D-B503-DA0C23B3E850}"/>
                  </a:ext>
                </a:extLst>
              </p:cNvPr>
              <p:cNvSpPr txBox="1"/>
              <p:nvPr/>
            </p:nvSpPr>
            <p:spPr>
              <a:xfrm>
                <a:off x="6558063" y="1930988"/>
                <a:ext cx="3200400" cy="11128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 Light" panose="020F0302020204030204" pitchFamily="34" charset="0"/>
                        </a:rPr>
                        <m:t>𝐵</m:t>
                      </m:r>
                      <m:r>
                        <a:rPr lang="fr-CA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 Light" panose="020F030202020403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fr-C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C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fr-CA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CA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CA" sz="18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587</m:t>
                                </m:r>
                                <m:r>
                                  <a:rPr lang="fr-CA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.9219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CA"/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7B005DCA-F561-653D-B503-DA0C23B3E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8063" y="1930988"/>
                <a:ext cx="3200400" cy="11128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ED50BF21-F5B9-11FB-4925-4D4BFC3297DA}"/>
                  </a:ext>
                </a:extLst>
              </p:cNvPr>
              <p:cNvSpPr txBox="1"/>
              <p:nvPr/>
            </p:nvSpPr>
            <p:spPr>
              <a:xfrm>
                <a:off x="2455424" y="3563370"/>
                <a:ext cx="3200400" cy="554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fr-CA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fr-C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fr-C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fr-CA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fr-CA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CA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CA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fr-FR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fr-CA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 Light" panose="020F0302020204030204" pitchFamily="34" charset="0"/>
                        </a:rPr>
                        <m:t> </m:t>
                      </m:r>
                    </m:oMath>
                  </m:oMathPara>
                </a14:m>
                <a:endParaRPr lang="fr-CA"/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ED50BF21-F5B9-11FB-4925-4D4BFC329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424" y="3563370"/>
                <a:ext cx="3200400" cy="5542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9A42CB59-9434-02CD-92F7-49E779D64D9C}"/>
                  </a:ext>
                </a:extLst>
              </p:cNvPr>
              <p:cNvSpPr txBox="1"/>
              <p:nvPr/>
            </p:nvSpPr>
            <p:spPr>
              <a:xfrm>
                <a:off x="6536176" y="3537080"/>
                <a:ext cx="3200400" cy="554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𝐷</m:t>
                      </m:r>
                      <m:r>
                        <a:rPr lang="fr-CA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fr-C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C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fr-CA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CA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CA"/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9A42CB59-9434-02CD-92F7-49E779D64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6176" y="3537080"/>
                <a:ext cx="3200400" cy="5542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4231766F-A89E-056F-4C90-A9688CAB3C51}"/>
                  </a:ext>
                </a:extLst>
              </p:cNvPr>
              <p:cNvSpPr txBox="1"/>
              <p:nvPr/>
            </p:nvSpPr>
            <p:spPr>
              <a:xfrm>
                <a:off x="4033736" y="4637200"/>
                <a:ext cx="4124527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b="1"/>
                  <a:t>Valeurs propres du système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0+0</m:t>
                      </m:r>
                      <m:r>
                        <a:rPr lang="fr-FR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𝑖</m:t>
                      </m:r>
                    </m:oMath>
                  </m:oMathPara>
                </a14:m>
                <a:endParaRPr lang="fr-CA" sz="18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0+0</m:t>
                      </m:r>
                      <m:r>
                        <a:rPr lang="fr-F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𝑖</m:t>
                      </m:r>
                    </m:oMath>
                  </m:oMathPara>
                </a14:m>
                <a:endParaRPr lang="fr-CA" sz="18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−19.3977+14.5483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fr-CA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−19.3977−14.5483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fr-CA"/>
              </a:p>
              <a:p>
                <a:pPr algn="ctr"/>
                <a:endParaRPr lang="fr-CA" b="1"/>
              </a:p>
              <a:p>
                <a:pPr algn="ctr"/>
                <a:endParaRPr lang="fr-CA" b="1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4231766F-A89E-056F-4C90-A9688CAB3C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736" y="4637200"/>
                <a:ext cx="4124527" cy="2031325"/>
              </a:xfrm>
              <a:prstGeom prst="rect">
                <a:avLst/>
              </a:prstGeom>
              <a:blipFill>
                <a:blip r:embed="rId7"/>
                <a:stretch>
                  <a:fillRect t="-1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6047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8AB0D4-7A79-C3F5-57ED-115BE9627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Fonction de transfert de la boucle interne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527AAD8-0222-0278-9A54-3DEE8AD93685}"/>
                  </a:ext>
                </a:extLst>
              </p:cNvPr>
              <p:cNvSpPr txBox="1"/>
              <p:nvPr/>
            </p:nvSpPr>
            <p:spPr>
              <a:xfrm>
                <a:off x="3048000" y="2215310"/>
                <a:ext cx="6096000" cy="6594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sSub>
                            <m:sSub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𝑐𝑑</m:t>
                              </m:r>
                            </m:sub>
                          </m:sSub>
                        </m:den>
                      </m:f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246</m:t>
                          </m:r>
                        </m:num>
                        <m:den>
                          <m:sSup>
                            <m:sSup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+38.8</m:t>
                          </m:r>
                          <m:sSup>
                            <m:sSup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+587.9</m:t>
                          </m:r>
                          <m:sSup>
                            <m:sSup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fr-CA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527AAD8-0222-0278-9A54-3DEE8AD936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2215310"/>
                <a:ext cx="6096000" cy="6594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7F1D4AA-D626-92C7-B9CA-E5D3DC59FDC1}"/>
                  </a:ext>
                </a:extLst>
              </p:cNvPr>
              <p:cNvSpPr txBox="1"/>
              <p:nvPr/>
            </p:nvSpPr>
            <p:spPr>
              <a:xfrm>
                <a:off x="3048000" y="4432912"/>
                <a:ext cx="6096000" cy="665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𝑐𝑑</m:t>
                              </m:r>
                            </m:sub>
                          </m:sSub>
                        </m:den>
                      </m:f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587.9</m:t>
                          </m:r>
                        </m:num>
                        <m:den>
                          <m:sSup>
                            <m:sSup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+38.8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+587.9</m:t>
                          </m:r>
                        </m:den>
                      </m:f>
                    </m:oMath>
                  </m:oMathPara>
                </a14:m>
                <a:endParaRPr lang="fr-CA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7F1D4AA-D626-92C7-B9CA-E5D3DC59F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4432912"/>
                <a:ext cx="6096000" cy="6650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37950B-CDB1-BE1C-06DE-82FBE9604CF8}"/>
                  </a:ext>
                </a:extLst>
              </p:cNvPr>
              <p:cNvSpPr txBox="1"/>
              <p:nvPr/>
            </p:nvSpPr>
            <p:spPr>
              <a:xfrm>
                <a:off x="1198880" y="1690688"/>
                <a:ext cx="2976880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A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fr-CA" sz="2800" b="0" i="1" smtClean="0">
                            <a:latin typeface="Cambria Math" panose="02040503050406030204" pitchFamily="18" charset="0"/>
                          </a:rPr>
                          <m:t>𝑠𝑚</m:t>
                        </m:r>
                        <m:r>
                          <a:rPr lang="fr-CA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CA" sz="2800" b="0" i="1" smtClean="0">
                            <a:latin typeface="Cambria Math" panose="02040503050406030204" pitchFamily="18" charset="0"/>
                          </a:rPr>
                          <m:t>𝑖𝑛𝑡</m:t>
                        </m:r>
                      </m:sub>
                    </m:sSub>
                    <m:r>
                      <a:rPr lang="fr-CA" sz="2800" b="0" i="1" smtClean="0"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endParaRPr lang="fr-CA" sz="280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37950B-CDB1-BE1C-06DE-82FBE9604C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880" y="1690688"/>
                <a:ext cx="2976880" cy="5421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06F597-6196-084C-8E03-6BDD39A99AED}"/>
                  </a:ext>
                </a:extLst>
              </p:cNvPr>
              <p:cNvSpPr txBox="1"/>
              <p:nvPr/>
            </p:nvSpPr>
            <p:spPr>
              <a:xfrm>
                <a:off x="1198880" y="3879627"/>
                <a:ext cx="2976880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A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fr-CA" sz="2800" b="0" i="1" smtClean="0">
                            <a:latin typeface="Cambria Math" panose="02040503050406030204" pitchFamily="18" charset="0"/>
                          </a:rPr>
                          <m:t>𝑐𝑚</m:t>
                        </m:r>
                        <m:r>
                          <a:rPr lang="fr-CA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CA" sz="2800" b="0" i="1" smtClean="0">
                            <a:latin typeface="Cambria Math" panose="02040503050406030204" pitchFamily="18" charset="0"/>
                          </a:rPr>
                          <m:t>𝑖𝑛𝑡</m:t>
                        </m:r>
                      </m:sub>
                    </m:sSub>
                    <m:r>
                      <a:rPr lang="fr-CA" sz="2800" b="0" i="1" smtClean="0"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endParaRPr lang="fr-CA" sz="280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06F597-6196-084C-8E03-6BDD39A99A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880" y="3879627"/>
                <a:ext cx="2976880" cy="5421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0F4EFE5-F8D0-BB28-0483-CC45636F7568}"/>
                  </a:ext>
                </a:extLst>
              </p:cNvPr>
              <p:cNvSpPr txBox="1"/>
              <p:nvPr/>
            </p:nvSpPr>
            <p:spPr>
              <a:xfrm>
                <a:off x="4607560" y="3191197"/>
                <a:ext cx="29768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/>
                  <a:t>Pôles :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−19.40±14.55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fr-CA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0F4EFE5-F8D0-BB28-0483-CC45636F7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560" y="3191197"/>
                <a:ext cx="2976880" cy="369332"/>
              </a:xfrm>
              <a:prstGeom prst="rect">
                <a:avLst/>
              </a:prstGeom>
              <a:blipFill>
                <a:blip r:embed="rId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48EF5CC-B87B-00A5-3F5D-F0447C955C86}"/>
                  </a:ext>
                </a:extLst>
              </p:cNvPr>
              <p:cNvSpPr txBox="1"/>
              <p:nvPr/>
            </p:nvSpPr>
            <p:spPr>
              <a:xfrm>
                <a:off x="4607560" y="5416237"/>
                <a:ext cx="29768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/>
                  <a:t>Pôles :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−19.40±14.55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fr-CA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48EF5CC-B87B-00A5-3F5D-F0447C955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560" y="5416237"/>
                <a:ext cx="2976880" cy="369332"/>
              </a:xfrm>
              <a:prstGeom prst="rect">
                <a:avLst/>
              </a:prstGeom>
              <a:blipFill>
                <a:blip r:embed="rId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84781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D95344-E546-AA2C-1D51-A1C95FBD4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Classe du système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AB65DA53-637A-E425-8102-543FA6FACC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1360" y="1851025"/>
                <a:ext cx="5013960" cy="4351338"/>
              </a:xfrm>
            </p:spPr>
            <p:txBody>
              <a:bodyPr>
                <a:normAutofit/>
              </a:bodyPr>
              <a:lstStyle/>
              <a:p>
                <a:r>
                  <a:rPr lang="fr-FR"/>
                  <a:t>Le système complet Gsm est de classe 3, puisqu’il y a 3 pôles à l’origine. En fermant la boucle, le système est passé  la classe 2 selon l’opération suivante:</a:t>
                </a:r>
              </a:p>
              <a:p>
                <a:endParaRPr lang="fr-FR"/>
              </a:p>
              <a:p>
                <a:pPr marL="0" indent="0" algn="ctr">
                  <a:buNone/>
                </a:pPr>
                <a:r>
                  <a:rPr lang="fr-FR"/>
                  <a:t>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𝐹𝑇𝐵𝐹</m:t>
                    </m:r>
                    <m:r>
                      <a:rPr lang="fr-FR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𝐹𝑇𝐵𝑂</m:t>
                        </m:r>
                      </m:num>
                      <m:den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(1+</m:t>
                        </m:r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𝐹𝑇𝐵𝑂</m:t>
                        </m:r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fr-FR" dirty="0"/>
                          <m:t> </m:t>
                        </m:r>
                      </m:den>
                    </m:f>
                  </m:oMath>
                </a14:m>
                <a:endParaRPr lang="fr-FR"/>
              </a:p>
              <a:p>
                <a:endParaRPr lang="fr-CA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AB65DA53-637A-E425-8102-543FA6FACC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1360" y="1851025"/>
                <a:ext cx="5013960" cy="4351338"/>
              </a:xfrm>
              <a:blipFill>
                <a:blip r:embed="rId3"/>
                <a:stretch>
                  <a:fillRect l="-2187" t="-2384" r="-2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0F2CCB07-FFD5-A3B8-898B-1B5C08261292}"/>
                  </a:ext>
                </a:extLst>
              </p:cNvPr>
              <p:cNvSpPr txBox="1"/>
              <p:nvPr/>
            </p:nvSpPr>
            <p:spPr>
              <a:xfrm>
                <a:off x="5735320" y="3032802"/>
                <a:ext cx="6096000" cy="7923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𝑠𝑚</m:t>
                          </m:r>
                        </m:sub>
                      </m:sSub>
                      <m:r>
                        <a:rPr lang="fr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0.4161</m:t>
                          </m:r>
                        </m:num>
                        <m:den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0.01588</m:t>
                          </m:r>
                          <m:sSup>
                            <m:sSupPr>
                              <m:ctrlPr>
                                <a:rPr lang="fr-CA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+0.616</m:t>
                          </m:r>
                          <m:sSup>
                            <m:sSupPr>
                              <m:ctrlPr>
                                <a:rPr lang="fr-CA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fr-CA" sz="240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0F2CCB07-FFD5-A3B8-898B-1B5C08261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320" y="3032802"/>
                <a:ext cx="6096000" cy="7923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5112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BDB8511B-4D9B-C95C-8F3B-06D91511DC6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fr-CA"/>
                  <a:t>Lieu des racines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𝑆𝑀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𝑖𝑛𝑡</m:t>
                        </m:r>
                      </m:sub>
                    </m:sSub>
                  </m:oMath>
                </a14:m>
                <a:endParaRPr lang="fr-CA"/>
              </a:p>
            </p:txBody>
          </p:sp>
        </mc:Choice>
        <mc:Fallback xmlns="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BDB8511B-4D9B-C95C-8F3B-06D91511DC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B461C634-63B8-BE56-FEE1-B9AD730E90E0}"/>
              </a:ext>
            </a:extLst>
          </p:cNvPr>
          <p:cNvSpPr txBox="1"/>
          <p:nvPr/>
        </p:nvSpPr>
        <p:spPr>
          <a:xfrm>
            <a:off x="6890467" y="1797784"/>
            <a:ext cx="464009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fermant la boucle, peu importe le gain K imposé, le système devient instable. Donc, l’ajout d’un compensateur proportionnel n’aidera en rien à stabiliser le système.</a:t>
            </a:r>
            <a:endParaRPr lang="fr-CA" sz="20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fr-CA"/>
          </a:p>
        </p:txBody>
      </p:sp>
      <p:pic>
        <p:nvPicPr>
          <p:cNvPr id="3" name="Image 3">
            <a:extLst>
              <a:ext uri="{FF2B5EF4-FFF2-40B4-BE49-F238E27FC236}">
                <a16:creationId xmlns:a16="http://schemas.microsoft.com/office/drawing/2014/main" id="{BEED25EC-9C31-0E61-C03A-EA079F507AF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 bwMode="auto">
          <a:xfrm>
            <a:off x="838200" y="1314815"/>
            <a:ext cx="5637824" cy="42283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1644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84F661-75C3-352A-FDBA-021A7FC2A0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fr-CA" sz="11500"/>
              <a:t>Boucle externe</a:t>
            </a:r>
          </a:p>
        </p:txBody>
      </p:sp>
    </p:spTree>
    <p:extLst>
      <p:ext uri="{BB962C8B-B14F-4D97-AF65-F5344CB8AC3E}">
        <p14:creationId xmlns:p14="http://schemas.microsoft.com/office/powerpoint/2010/main" val="31512282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B8511B-4D9B-C95C-8F3B-06D91511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Linéaire vs Non-linéaire</a:t>
            </a:r>
            <a:br>
              <a:rPr lang="fr-CA"/>
            </a:br>
            <a:r>
              <a:rPr lang="fr-CA" sz="2800"/>
              <a:t>Simulink</a:t>
            </a:r>
            <a:endParaRPr lang="fr-CA"/>
          </a:p>
        </p:txBody>
      </p:sp>
      <p:pic>
        <p:nvPicPr>
          <p:cNvPr id="3" name="Image 5">
            <a:extLst>
              <a:ext uri="{FF2B5EF4-FFF2-40B4-BE49-F238E27FC236}">
                <a16:creationId xmlns:a16="http://schemas.microsoft.com/office/drawing/2014/main" id="{65F14BB7-7B80-B679-35B4-192196AB55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066" y="1509260"/>
            <a:ext cx="8615867" cy="268647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C5C35D1-EA15-9128-E331-F55EA7F1C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743" y="4661180"/>
            <a:ext cx="10091057" cy="1923433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A86DD62B-18B1-B340-87EF-D0AFF5E8B672}"/>
              </a:ext>
            </a:extLst>
          </p:cNvPr>
          <p:cNvSpPr txBox="1"/>
          <p:nvPr/>
        </p:nvSpPr>
        <p:spPr>
          <a:xfrm>
            <a:off x="5791200" y="2915050"/>
            <a:ext cx="168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Linéaire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DC6AADC-B23A-D78D-EAFD-4C0765C811CD}"/>
              </a:ext>
            </a:extLst>
          </p:cNvPr>
          <p:cNvSpPr txBox="1"/>
          <p:nvPr/>
        </p:nvSpPr>
        <p:spPr>
          <a:xfrm>
            <a:off x="4624614" y="5885542"/>
            <a:ext cx="168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Non-linéaire</a:t>
            </a:r>
          </a:p>
        </p:txBody>
      </p:sp>
    </p:spTree>
    <p:extLst>
      <p:ext uri="{BB962C8B-B14F-4D97-AF65-F5344CB8AC3E}">
        <p14:creationId xmlns:p14="http://schemas.microsoft.com/office/powerpoint/2010/main" val="4017287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B4948A-6900-BD7F-B661-C6414AA9AA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534E7C3-FAEF-CFE1-8964-24EF19696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0DA453B8-C253-D5D3-C1A8-9716BCE4A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46B070-3758-24F0-AABF-8FF208ACBC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2D9477-4D0A-A3CB-6294-F23DFD7C6D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fr-CA" sz="11500"/>
              <a:t>Modélisation</a:t>
            </a:r>
          </a:p>
        </p:txBody>
      </p:sp>
    </p:spTree>
    <p:extLst>
      <p:ext uri="{BB962C8B-B14F-4D97-AF65-F5344CB8AC3E}">
        <p14:creationId xmlns:p14="http://schemas.microsoft.com/office/powerpoint/2010/main" val="4926707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B8511B-4D9B-C95C-8F3B-06D91511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Linéaire vs Non-linéaire</a:t>
            </a:r>
            <a:br>
              <a:rPr lang="fr-CA"/>
            </a:br>
            <a:r>
              <a:rPr lang="fr-CA" sz="2800"/>
              <a:t>Réponse à l’échelon</a:t>
            </a:r>
            <a:endParaRPr lang="fr-CA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D6D8D17-7B5A-B99F-170C-9F3C823903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8803910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B8511B-4D9B-C95C-8F3B-06D91511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Compensateurs de départ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04FE1352-DA9C-2473-B136-87C8BFF5D28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7961372"/>
                  </p:ext>
                </p:extLst>
              </p:nvPr>
            </p:nvGraphicFramePr>
            <p:xfrm>
              <a:off x="838199" y="1488696"/>
              <a:ext cx="10515599" cy="233605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138323">
                      <a:extLst>
                        <a:ext uri="{9D8B030D-6E8A-4147-A177-3AD203B41FA5}">
                          <a16:colId xmlns:a16="http://schemas.microsoft.com/office/drawing/2014/main" val="16737663"/>
                        </a:ext>
                      </a:extLst>
                    </a:gridCol>
                    <a:gridCol w="3923853">
                      <a:extLst>
                        <a:ext uri="{9D8B030D-6E8A-4147-A177-3AD203B41FA5}">
                          <a16:colId xmlns:a16="http://schemas.microsoft.com/office/drawing/2014/main" val="4046253630"/>
                        </a:ext>
                      </a:extLst>
                    </a:gridCol>
                    <a:gridCol w="2453423">
                      <a:extLst>
                        <a:ext uri="{9D8B030D-6E8A-4147-A177-3AD203B41FA5}">
                          <a16:colId xmlns:a16="http://schemas.microsoft.com/office/drawing/2014/main" val="1233772389"/>
                        </a:ext>
                      </a:extLst>
                    </a:gridCol>
                  </a:tblGrid>
                  <a:tr h="285586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fr-CA" sz="1200">
                              <a:effectLst/>
                            </a:rPr>
                            <a:t>COMPENSATEUR TEMPOREL</a:t>
                          </a:r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fr-CA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CA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2443801"/>
                      </a:ext>
                    </a:extLst>
                  </a:tr>
                  <a:tr h="2855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200" b="1">
                              <a:effectLst/>
                            </a:rPr>
                            <a:t>Critère acceptation</a:t>
                          </a:r>
                          <a:endParaRPr lang="fr-CA" sz="1200" b="1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200" b="1">
                              <a:effectLst/>
                            </a:rPr>
                            <a:t>Résult. compensateur</a:t>
                          </a:r>
                          <a:endParaRPr lang="fr-CA" sz="1200" b="1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200" b="1">
                              <a:effectLst/>
                            </a:rPr>
                            <a:t>Conformité</a:t>
                          </a:r>
                          <a:endParaRPr lang="fr-CA" sz="1200" b="1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605425255"/>
                      </a:ext>
                    </a:extLst>
                  </a:tr>
                  <a:tr h="31126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</m:e>
                                  <m:sub>
                                    <m:r>
                                      <a:rPr lang="fr-CA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sub>
                                </m:sSub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fr-CA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=36.73%</m:t>
                                </m:r>
                              </m:oMath>
                            </m:oMathPara>
                          </a14:m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200">
                              <a:effectLst/>
                            </a:rPr>
                            <a:t>Non</a:t>
                          </a:r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30115021"/>
                      </a:ext>
                    </a:extLst>
                  </a:tr>
                  <a:tr h="2855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fr-CA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  <m:r>
                                      <a:rPr lang="fr-CA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%</m:t>
                                    </m:r>
                                  </m:sub>
                                </m:sSub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fr-CA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fr-CA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2%</m:t>
                                    </m:r>
                                  </m:sub>
                                </m:sSub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=4.3591</m:t>
                                </m:r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200">
                              <a:effectLst/>
                            </a:rPr>
                            <a:t>Non</a:t>
                          </a:r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22767883"/>
                      </a:ext>
                    </a:extLst>
                  </a:tr>
                  <a:tr h="2855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fr-CA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sub>
                                </m:sSub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fr-CA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sub>
                                </m:sSub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=0.7379</m:t>
                                </m:r>
                              </m:oMath>
                            </m:oMathPara>
                          </a14:m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200">
                              <a:effectLst/>
                            </a:rPr>
                            <a:t>Oui</a:t>
                          </a:r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73727211"/>
                      </a:ext>
                    </a:extLst>
                  </a:tr>
                  <a:tr h="31126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fr-CA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sub>
                                </m:sSub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fr-CA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sub>
                                </m:sSub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=2.0723</m:t>
                                </m:r>
                              </m:oMath>
                            </m:oMathPara>
                          </a14:m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200">
                              <a:effectLst/>
                            </a:rPr>
                            <a:t>Oui</a:t>
                          </a:r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605791538"/>
                      </a:ext>
                    </a:extLst>
                  </a:tr>
                  <a:tr h="2855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lang="fr-CA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fr-CA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=5.623</m:t>
                                </m:r>
                              </m:oMath>
                            </m:oMathPara>
                          </a14:m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200">
                              <a:effectLst/>
                            </a:rPr>
                            <a:t>Oui</a:t>
                          </a:r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275170673"/>
                      </a:ext>
                    </a:extLst>
                  </a:tr>
                  <a:tr h="2855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fr-CA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𝒄𝒅</m:t>
                                    </m:r>
                                  </m:sub>
                                </m:sSub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𝟓𝟔</m:t>
                                </m:r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fr-CA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𝑐𝑑</m:t>
                                    </m:r>
                                  </m:sub>
                                </m:sSub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=41.3254</m:t>
                                </m:r>
                              </m:oMath>
                            </m:oMathPara>
                          </a14:m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200">
                              <a:effectLst/>
                            </a:rPr>
                            <a:t>Oui</a:t>
                          </a:r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68663384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04FE1352-DA9C-2473-B136-87C8BFF5D28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7961372"/>
                  </p:ext>
                </p:extLst>
              </p:nvPr>
            </p:nvGraphicFramePr>
            <p:xfrm>
              <a:off x="838199" y="1488696"/>
              <a:ext cx="10515599" cy="233605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138323">
                      <a:extLst>
                        <a:ext uri="{9D8B030D-6E8A-4147-A177-3AD203B41FA5}">
                          <a16:colId xmlns:a16="http://schemas.microsoft.com/office/drawing/2014/main" val="16737663"/>
                        </a:ext>
                      </a:extLst>
                    </a:gridCol>
                    <a:gridCol w="3923853">
                      <a:extLst>
                        <a:ext uri="{9D8B030D-6E8A-4147-A177-3AD203B41FA5}">
                          <a16:colId xmlns:a16="http://schemas.microsoft.com/office/drawing/2014/main" val="4046253630"/>
                        </a:ext>
                      </a:extLst>
                    </a:gridCol>
                    <a:gridCol w="2453423">
                      <a:extLst>
                        <a:ext uri="{9D8B030D-6E8A-4147-A177-3AD203B41FA5}">
                          <a16:colId xmlns:a16="http://schemas.microsoft.com/office/drawing/2014/main" val="1233772389"/>
                        </a:ext>
                      </a:extLst>
                    </a:gridCol>
                  </a:tblGrid>
                  <a:tr h="285586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fr-CA" sz="1200">
                              <a:effectLst/>
                            </a:rPr>
                            <a:t>COMPENSATEUR TEMPOREL</a:t>
                          </a:r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fr-CA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CA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2443801"/>
                      </a:ext>
                    </a:extLst>
                  </a:tr>
                  <a:tr h="2855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200" b="1">
                              <a:effectLst/>
                            </a:rPr>
                            <a:t>Critère acceptation</a:t>
                          </a:r>
                          <a:endParaRPr lang="fr-CA" sz="1200" b="1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200" b="1">
                              <a:effectLst/>
                            </a:rPr>
                            <a:t>Résult. compensateur</a:t>
                          </a:r>
                          <a:endParaRPr lang="fr-CA" sz="1200" b="1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200" b="1">
                              <a:effectLst/>
                            </a:rPr>
                            <a:t>Conformité</a:t>
                          </a:r>
                          <a:endParaRPr lang="fr-CA" sz="1200" b="1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605425255"/>
                      </a:ext>
                    </a:extLst>
                  </a:tr>
                  <a:tr h="3112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7" t="-200000" r="-154786" b="-4725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05590" t="-200000" r="-63199" b="-4725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200">
                              <a:effectLst/>
                            </a:rPr>
                            <a:t>Non</a:t>
                          </a:r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30115021"/>
                      </a:ext>
                    </a:extLst>
                  </a:tr>
                  <a:tr h="2855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7" t="-325532" r="-154786" b="-4127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05590" t="-325532" r="-63199" b="-4127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200">
                              <a:effectLst/>
                            </a:rPr>
                            <a:t>Non</a:t>
                          </a:r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22767883"/>
                      </a:ext>
                    </a:extLst>
                  </a:tr>
                  <a:tr h="2855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7" t="-425532" r="-154786" b="-3127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05590" t="-425532" r="-63199" b="-3127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200">
                              <a:effectLst/>
                            </a:rPr>
                            <a:t>Oui</a:t>
                          </a:r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73727211"/>
                      </a:ext>
                    </a:extLst>
                  </a:tr>
                  <a:tr h="3112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7" t="-484314" r="-154786" b="-188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05590" t="-484314" r="-63199" b="-188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200">
                              <a:effectLst/>
                            </a:rPr>
                            <a:t>Oui</a:t>
                          </a:r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605791538"/>
                      </a:ext>
                    </a:extLst>
                  </a:tr>
                  <a:tr h="2855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7" t="-634043" r="-154786" b="-1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05590" t="-634043" r="-63199" b="-1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200">
                              <a:effectLst/>
                            </a:rPr>
                            <a:t>Oui</a:t>
                          </a:r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275170673"/>
                      </a:ext>
                    </a:extLst>
                  </a:tr>
                  <a:tr h="2855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7" t="-734043" r="-154786" b="-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05590" t="-734043" r="-63199" b="-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200">
                              <a:effectLst/>
                            </a:rPr>
                            <a:t>Oui</a:t>
                          </a:r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68663384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A9268A85-CBA8-C4A4-E64B-11755482A2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9328277"/>
                  </p:ext>
                </p:extLst>
              </p:nvPr>
            </p:nvGraphicFramePr>
            <p:xfrm>
              <a:off x="838199" y="4156823"/>
              <a:ext cx="10515599" cy="233605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138324">
                      <a:extLst>
                        <a:ext uri="{9D8B030D-6E8A-4147-A177-3AD203B41FA5}">
                          <a16:colId xmlns:a16="http://schemas.microsoft.com/office/drawing/2014/main" val="1483353324"/>
                        </a:ext>
                      </a:extLst>
                    </a:gridCol>
                    <a:gridCol w="3923852">
                      <a:extLst>
                        <a:ext uri="{9D8B030D-6E8A-4147-A177-3AD203B41FA5}">
                          <a16:colId xmlns:a16="http://schemas.microsoft.com/office/drawing/2014/main" val="1960088647"/>
                        </a:ext>
                      </a:extLst>
                    </a:gridCol>
                    <a:gridCol w="2453423">
                      <a:extLst>
                        <a:ext uri="{9D8B030D-6E8A-4147-A177-3AD203B41FA5}">
                          <a16:colId xmlns:a16="http://schemas.microsoft.com/office/drawing/2014/main" val="4207891610"/>
                        </a:ext>
                      </a:extLst>
                    </a:gridCol>
                  </a:tblGrid>
                  <a:tr h="389342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fr-CA" sz="1200">
                              <a:effectLst/>
                            </a:rPr>
                            <a:t>COMPENSATEUR FRÉQUENTIEL</a:t>
                          </a:r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fr-CA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CA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40527532"/>
                      </a:ext>
                    </a:extLst>
                  </a:tr>
                  <a:tr h="3893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200" b="1">
                              <a:effectLst/>
                            </a:rPr>
                            <a:t>Critère acceptation</a:t>
                          </a:r>
                          <a:endParaRPr lang="fr-CA" sz="1200" b="1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200" b="1">
                              <a:effectLst/>
                            </a:rPr>
                            <a:t>Résult. compensateur</a:t>
                          </a:r>
                          <a:endParaRPr lang="fr-CA" sz="1200" b="1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200" b="1">
                              <a:effectLst/>
                            </a:rPr>
                            <a:t>Conformité</a:t>
                          </a:r>
                          <a:endParaRPr lang="fr-CA" sz="1200" b="1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727585254"/>
                      </a:ext>
                    </a:extLst>
                  </a:tr>
                  <a:tr h="38934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𝑷𝑴</m:t>
                                </m:r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𝟒𝟓</m:t>
                                </m:r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𝑃𝑀</m:t>
                                </m:r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=45°</m:t>
                                </m:r>
                              </m:oMath>
                            </m:oMathPara>
                          </a14:m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200">
                              <a:effectLst/>
                            </a:rPr>
                            <a:t>Oui</a:t>
                          </a:r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786298"/>
                      </a:ext>
                    </a:extLst>
                  </a:tr>
                  <a:tr h="38934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𝑩𝑾</m:t>
                                </m:r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𝒓𝒂𝒅</m:t>
                                </m:r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𝐵𝑊</m:t>
                                </m:r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=2.5526</m:t>
                                </m:r>
                              </m:oMath>
                            </m:oMathPara>
                          </a14:m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200">
                              <a:effectLst/>
                            </a:rPr>
                            <a:t>Non</a:t>
                          </a:r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8687089"/>
                      </a:ext>
                    </a:extLst>
                  </a:tr>
                  <a:tr h="38934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lang="fr-CA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fr-CA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=7.6199</m:t>
                                </m:r>
                              </m:oMath>
                            </m:oMathPara>
                          </a14:m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200">
                              <a:effectLst/>
                            </a:rPr>
                            <a:t>Oui</a:t>
                          </a:r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558362516"/>
                      </a:ext>
                    </a:extLst>
                  </a:tr>
                  <a:tr h="38934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fr-CA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𝒄𝒅</m:t>
                                    </m:r>
                                  </m:sub>
                                </m:sSub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𝟓𝟔</m:t>
                                </m:r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fr-CA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𝑐𝑑</m:t>
                                    </m:r>
                                  </m:sub>
                                </m:sSub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=46,5099</m:t>
                                </m:r>
                              </m:oMath>
                            </m:oMathPara>
                          </a14:m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200">
                              <a:effectLst/>
                            </a:rPr>
                            <a:t>Oui</a:t>
                          </a:r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227107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A9268A85-CBA8-C4A4-E64B-11755482A2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9328277"/>
                  </p:ext>
                </p:extLst>
              </p:nvPr>
            </p:nvGraphicFramePr>
            <p:xfrm>
              <a:off x="838199" y="4156823"/>
              <a:ext cx="10515599" cy="233605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138324">
                      <a:extLst>
                        <a:ext uri="{9D8B030D-6E8A-4147-A177-3AD203B41FA5}">
                          <a16:colId xmlns:a16="http://schemas.microsoft.com/office/drawing/2014/main" val="1483353324"/>
                        </a:ext>
                      </a:extLst>
                    </a:gridCol>
                    <a:gridCol w="3923852">
                      <a:extLst>
                        <a:ext uri="{9D8B030D-6E8A-4147-A177-3AD203B41FA5}">
                          <a16:colId xmlns:a16="http://schemas.microsoft.com/office/drawing/2014/main" val="1960088647"/>
                        </a:ext>
                      </a:extLst>
                    </a:gridCol>
                    <a:gridCol w="2453423">
                      <a:extLst>
                        <a:ext uri="{9D8B030D-6E8A-4147-A177-3AD203B41FA5}">
                          <a16:colId xmlns:a16="http://schemas.microsoft.com/office/drawing/2014/main" val="4207891610"/>
                        </a:ext>
                      </a:extLst>
                    </a:gridCol>
                  </a:tblGrid>
                  <a:tr h="389342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fr-CA" sz="1200">
                              <a:effectLst/>
                            </a:rPr>
                            <a:t>COMPENSATEUR FRÉQUENTIEL</a:t>
                          </a:r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fr-CA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CA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40527532"/>
                      </a:ext>
                    </a:extLst>
                  </a:tr>
                  <a:tr h="3893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200" b="1">
                              <a:effectLst/>
                            </a:rPr>
                            <a:t>Critère acceptation</a:t>
                          </a:r>
                          <a:endParaRPr lang="fr-CA" sz="1200" b="1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200" b="1">
                              <a:effectLst/>
                            </a:rPr>
                            <a:t>Résult. compensateur</a:t>
                          </a:r>
                          <a:endParaRPr lang="fr-CA" sz="1200" b="1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200" b="1">
                              <a:effectLst/>
                            </a:rPr>
                            <a:t>Conformité</a:t>
                          </a:r>
                          <a:endParaRPr lang="fr-CA" sz="1200" b="1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727585254"/>
                      </a:ext>
                    </a:extLst>
                  </a:tr>
                  <a:tr h="38934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47" t="-207692" r="-154786" b="-29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05590" t="-207692" r="-63199" b="-29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200">
                              <a:effectLst/>
                            </a:rPr>
                            <a:t>Oui</a:t>
                          </a:r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786298"/>
                      </a:ext>
                    </a:extLst>
                  </a:tr>
                  <a:tr h="38934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47" t="-312500" r="-154786" b="-20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05590" t="-312500" r="-63199" b="-20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200">
                              <a:effectLst/>
                            </a:rPr>
                            <a:t>Non</a:t>
                          </a:r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8687089"/>
                      </a:ext>
                    </a:extLst>
                  </a:tr>
                  <a:tr h="38934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47" t="-412500" r="-154786" b="-10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05590" t="-412500" r="-63199" b="-10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200">
                              <a:effectLst/>
                            </a:rPr>
                            <a:t>Oui</a:t>
                          </a:r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558362516"/>
                      </a:ext>
                    </a:extLst>
                  </a:tr>
                  <a:tr h="38934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47" t="-512500" r="-154786" b="-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05590" t="-512500" r="-63199" b="-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200">
                              <a:effectLst/>
                            </a:rPr>
                            <a:t>Oui</a:t>
                          </a:r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2271071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966344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B8511B-4D9B-C95C-8F3B-06D91511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Compensateurs finaux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AAF42205-410D-B4F4-3E6C-F4F463AE80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4160981"/>
                  </p:ext>
                </p:extLst>
              </p:nvPr>
            </p:nvGraphicFramePr>
            <p:xfrm>
              <a:off x="838199" y="1554670"/>
              <a:ext cx="10515600" cy="236651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138324">
                      <a:extLst>
                        <a:ext uri="{9D8B030D-6E8A-4147-A177-3AD203B41FA5}">
                          <a16:colId xmlns:a16="http://schemas.microsoft.com/office/drawing/2014/main" val="4255890934"/>
                        </a:ext>
                      </a:extLst>
                    </a:gridCol>
                    <a:gridCol w="3923853">
                      <a:extLst>
                        <a:ext uri="{9D8B030D-6E8A-4147-A177-3AD203B41FA5}">
                          <a16:colId xmlns:a16="http://schemas.microsoft.com/office/drawing/2014/main" val="4030795320"/>
                        </a:ext>
                      </a:extLst>
                    </a:gridCol>
                    <a:gridCol w="2453423">
                      <a:extLst>
                        <a:ext uri="{9D8B030D-6E8A-4147-A177-3AD203B41FA5}">
                          <a16:colId xmlns:a16="http://schemas.microsoft.com/office/drawing/2014/main" val="2789022138"/>
                        </a:ext>
                      </a:extLst>
                    </a:gridCol>
                  </a:tblGrid>
                  <a:tr h="292526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fr-CA" sz="1200">
                              <a:effectLst/>
                            </a:rPr>
                            <a:t>COMPENSATEUR TEMPOREL</a:t>
                          </a:r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fr-CA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CA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9563065"/>
                      </a:ext>
                    </a:extLst>
                  </a:tr>
                  <a:tr h="2925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200" b="1">
                              <a:effectLst/>
                            </a:rPr>
                            <a:t>Critère acceptation</a:t>
                          </a:r>
                          <a:endParaRPr lang="fr-CA" sz="1200" b="1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200" b="1">
                              <a:effectLst/>
                            </a:rPr>
                            <a:t>Résult. compensateur</a:t>
                          </a:r>
                          <a:endParaRPr lang="fr-CA" sz="1200" b="1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200" b="1">
                              <a:effectLst/>
                            </a:rPr>
                            <a:t>Conformité</a:t>
                          </a:r>
                          <a:endParaRPr lang="fr-CA" sz="1200" b="1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944656282"/>
                      </a:ext>
                    </a:extLst>
                  </a:tr>
                  <a:tr h="31883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</m:e>
                                  <m:sub>
                                    <m:r>
                                      <a:rPr lang="fr-CA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sub>
                                </m:sSub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𝟑𝟎</m:t>
                                </m:r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%±</m:t>
                                </m:r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fr-CA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=29.43%</m:t>
                                </m:r>
                              </m:oMath>
                            </m:oMathPara>
                          </a14:m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200">
                              <a:effectLst/>
                            </a:rPr>
                            <a:t>Oui</a:t>
                          </a:r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38051238"/>
                      </a:ext>
                    </a:extLst>
                  </a:tr>
                  <a:tr h="29252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fr-CA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  <m:r>
                                      <a:rPr lang="fr-CA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%</m:t>
                                    </m:r>
                                  </m:sub>
                                </m:sSub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fr-CA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fr-CA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2%</m:t>
                                    </m:r>
                                  </m:sub>
                                </m:sSub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=5.04</m:t>
                                </m:r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200">
                              <a:effectLst/>
                            </a:rPr>
                            <a:t>Oui</a:t>
                          </a:r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605040254"/>
                      </a:ext>
                    </a:extLst>
                  </a:tr>
                  <a:tr h="29252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𝑷𝑴</m:t>
                                </m:r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𝟒𝟓</m:t>
                                </m:r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𝑃𝑀</m:t>
                                </m:r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=48.3°</m:t>
                                </m:r>
                              </m:oMath>
                            </m:oMathPara>
                          </a14:m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200">
                              <a:effectLst/>
                            </a:rPr>
                            <a:t>Oui</a:t>
                          </a:r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68376572"/>
                      </a:ext>
                    </a:extLst>
                  </a:tr>
                  <a:tr h="29252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𝑮𝑴</m:t>
                                </m:r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𝒅𝑩</m:t>
                                </m:r>
                              </m:oMath>
                            </m:oMathPara>
                          </a14:m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𝐺𝑀</m:t>
                                </m:r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=20.6</m:t>
                                </m:r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𝑑𝐵</m:t>
                                </m:r>
                              </m:oMath>
                            </m:oMathPara>
                          </a14:m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200">
                              <a:effectLst/>
                            </a:rPr>
                            <a:t>Oui</a:t>
                          </a:r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246601026"/>
                      </a:ext>
                    </a:extLst>
                  </a:tr>
                  <a:tr h="29252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CA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fr-CA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sub>
                              </m:sSub>
                              <m:r>
                                <a:rPr lang="fr-CA" sz="1200">
                                  <a:effectLst/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fr-CA" sz="1200">
                                  <a:effectLst/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  <m:r>
                                <a:rPr lang="fr-CA" sz="1200">
                                  <a:effectLst/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oMath>
                          </a14:m>
                          <a:r>
                            <a:rPr lang="fr-CA" sz="1200">
                              <a:effectLst/>
                            </a:rPr>
                            <a:t> avec échelon de </a:t>
                          </a:r>
                          <a14:m>
                            <m:oMath xmlns:m="http://schemas.openxmlformats.org/officeDocument/2006/math">
                              <m:r>
                                <a:rPr lang="fr-CA" sz="1200">
                                  <a:effectLst/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  <m:r>
                                <a:rPr lang="fr-CA" sz="1200">
                                  <a:effectLst/>
                                  <a:latin typeface="Cambria Math" panose="02040503050406030204" pitchFamily="18" charset="0"/>
                                </a:rPr>
                                <m:t>𝒄𝒎</m:t>
                              </m:r>
                            </m:oMath>
                          </a14:m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fr-CA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=8.95</m:t>
                                </m:r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200">
                              <a:effectLst/>
                            </a:rPr>
                            <a:t>Oui</a:t>
                          </a:r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220986741"/>
                      </a:ext>
                    </a:extLst>
                  </a:tr>
                  <a:tr h="29252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CA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fr-CA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𝒄𝒅</m:t>
                                  </m:r>
                                </m:sub>
                              </m:sSub>
                              <m:r>
                                <a:rPr lang="fr-CA" sz="1200">
                                  <a:effectLst/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fr-CA" sz="1200">
                                  <a:effectLst/>
                                  <a:latin typeface="Cambria Math" panose="02040503050406030204" pitchFamily="18" charset="0"/>
                                </a:rPr>
                                <m:t>𝟓𝟔</m:t>
                              </m:r>
                              <m:r>
                                <a:rPr lang="fr-CA" sz="1200">
                                  <a:effectLst/>
                                  <a:latin typeface="Cambria Math" panose="02040503050406030204" pitchFamily="18" charset="0"/>
                                </a:rPr>
                                <m:t>°</m:t>
                              </m:r>
                            </m:oMath>
                          </a14:m>
                          <a:r>
                            <a:rPr lang="fr-CA" sz="1200">
                              <a:effectLst/>
                            </a:rPr>
                            <a:t> avec échelon de </a:t>
                          </a:r>
                          <a14:m>
                            <m:oMath xmlns:m="http://schemas.openxmlformats.org/officeDocument/2006/math">
                              <m:r>
                                <a:rPr lang="fr-CA" sz="1200">
                                  <a:effectLst/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  <m:r>
                                <a:rPr lang="fr-CA" sz="1200">
                                  <a:effectLst/>
                                  <a:latin typeface="Cambria Math" panose="02040503050406030204" pitchFamily="18" charset="0"/>
                                </a:rPr>
                                <m:t>𝒄𝒎</m:t>
                              </m:r>
                            </m:oMath>
                          </a14:m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fr-CA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𝑐𝑑</m:t>
                                    </m:r>
                                  </m:sub>
                                </m:sSub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=54.6490</m:t>
                                </m:r>
                              </m:oMath>
                            </m:oMathPara>
                          </a14:m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200">
                              <a:effectLst/>
                            </a:rPr>
                            <a:t>Oui </a:t>
                          </a:r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6593894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AAF42205-410D-B4F4-3E6C-F4F463AE80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4160981"/>
                  </p:ext>
                </p:extLst>
              </p:nvPr>
            </p:nvGraphicFramePr>
            <p:xfrm>
              <a:off x="838199" y="1554670"/>
              <a:ext cx="10515600" cy="236651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138324">
                      <a:extLst>
                        <a:ext uri="{9D8B030D-6E8A-4147-A177-3AD203B41FA5}">
                          <a16:colId xmlns:a16="http://schemas.microsoft.com/office/drawing/2014/main" val="4255890934"/>
                        </a:ext>
                      </a:extLst>
                    </a:gridCol>
                    <a:gridCol w="3923853">
                      <a:extLst>
                        <a:ext uri="{9D8B030D-6E8A-4147-A177-3AD203B41FA5}">
                          <a16:colId xmlns:a16="http://schemas.microsoft.com/office/drawing/2014/main" val="4030795320"/>
                        </a:ext>
                      </a:extLst>
                    </a:gridCol>
                    <a:gridCol w="2453423">
                      <a:extLst>
                        <a:ext uri="{9D8B030D-6E8A-4147-A177-3AD203B41FA5}">
                          <a16:colId xmlns:a16="http://schemas.microsoft.com/office/drawing/2014/main" val="2789022138"/>
                        </a:ext>
                      </a:extLst>
                    </a:gridCol>
                  </a:tblGrid>
                  <a:tr h="292526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fr-CA" sz="1200">
                              <a:effectLst/>
                            </a:rPr>
                            <a:t>COMPENSATEUR TEMPOREL</a:t>
                          </a:r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fr-CA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CA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9563065"/>
                      </a:ext>
                    </a:extLst>
                  </a:tr>
                  <a:tr h="2925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200" b="1">
                              <a:effectLst/>
                            </a:rPr>
                            <a:t>Critère acceptation</a:t>
                          </a:r>
                          <a:endParaRPr lang="fr-CA" sz="1200" b="1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200" b="1">
                              <a:effectLst/>
                            </a:rPr>
                            <a:t>Résult. compensateur</a:t>
                          </a:r>
                          <a:endParaRPr lang="fr-CA" sz="1200" b="1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200" b="1">
                              <a:effectLst/>
                            </a:rPr>
                            <a:t>Conformité</a:t>
                          </a:r>
                          <a:endParaRPr lang="fr-CA" sz="1200" b="1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944656282"/>
                      </a:ext>
                    </a:extLst>
                  </a:tr>
                  <a:tr h="31883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7" t="-196226" r="-154786" b="-4566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05590" t="-196226" r="-63199" b="-4566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200">
                              <a:effectLst/>
                            </a:rPr>
                            <a:t>Oui</a:t>
                          </a:r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38051238"/>
                      </a:ext>
                    </a:extLst>
                  </a:tr>
                  <a:tr h="29252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7" t="-327083" r="-154786" b="-40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05590" t="-327083" r="-63199" b="-40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200">
                              <a:effectLst/>
                            </a:rPr>
                            <a:t>Oui</a:t>
                          </a:r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605040254"/>
                      </a:ext>
                    </a:extLst>
                  </a:tr>
                  <a:tr h="29252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7" t="-427083" r="-154786" b="-30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05590" t="-427083" r="-63199" b="-30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200">
                              <a:effectLst/>
                            </a:rPr>
                            <a:t>Oui</a:t>
                          </a:r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68376572"/>
                      </a:ext>
                    </a:extLst>
                  </a:tr>
                  <a:tr h="29252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7" t="-527083" r="-154786" b="-20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05590" t="-527083" r="-63199" b="-20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200">
                              <a:effectLst/>
                            </a:rPr>
                            <a:t>Oui</a:t>
                          </a:r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246601026"/>
                      </a:ext>
                    </a:extLst>
                  </a:tr>
                  <a:tr h="29252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7" t="-627083" r="-154786" b="-10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05590" t="-627083" r="-63199" b="-10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200">
                              <a:effectLst/>
                            </a:rPr>
                            <a:t>Oui</a:t>
                          </a:r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220986741"/>
                      </a:ext>
                    </a:extLst>
                  </a:tr>
                  <a:tr h="29252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7" t="-727083" r="-154786" b="-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05590" t="-727083" r="-63199" b="-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200">
                              <a:effectLst/>
                            </a:rPr>
                            <a:t>Oui </a:t>
                          </a:r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65938941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FDD743E2-EB5F-225D-FA51-DB50358CEF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95299710"/>
                  </p:ext>
                </p:extLst>
              </p:nvPr>
            </p:nvGraphicFramePr>
            <p:xfrm>
              <a:off x="838199" y="4126359"/>
              <a:ext cx="10515599" cy="249683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138324">
                      <a:extLst>
                        <a:ext uri="{9D8B030D-6E8A-4147-A177-3AD203B41FA5}">
                          <a16:colId xmlns:a16="http://schemas.microsoft.com/office/drawing/2014/main" val="2237237582"/>
                        </a:ext>
                      </a:extLst>
                    </a:gridCol>
                    <a:gridCol w="3923852">
                      <a:extLst>
                        <a:ext uri="{9D8B030D-6E8A-4147-A177-3AD203B41FA5}">
                          <a16:colId xmlns:a16="http://schemas.microsoft.com/office/drawing/2014/main" val="948593248"/>
                        </a:ext>
                      </a:extLst>
                    </a:gridCol>
                    <a:gridCol w="2453423">
                      <a:extLst>
                        <a:ext uri="{9D8B030D-6E8A-4147-A177-3AD203B41FA5}">
                          <a16:colId xmlns:a16="http://schemas.microsoft.com/office/drawing/2014/main" val="2968927447"/>
                        </a:ext>
                      </a:extLst>
                    </a:gridCol>
                  </a:tblGrid>
                  <a:tr h="311948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fr-CA" sz="1200">
                              <a:effectLst/>
                            </a:rPr>
                            <a:t>COMPENSATEUR FRÉQUENTIEL</a:t>
                          </a:r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fr-CA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CA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9856568"/>
                      </a:ext>
                    </a:extLst>
                  </a:tr>
                  <a:tr h="3119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200" b="1">
                              <a:effectLst/>
                            </a:rPr>
                            <a:t>Critère acceptation</a:t>
                          </a:r>
                          <a:endParaRPr lang="fr-CA" sz="1200" b="1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200" b="1">
                              <a:effectLst/>
                            </a:rPr>
                            <a:t>Résult. compensateur</a:t>
                          </a:r>
                          <a:endParaRPr lang="fr-CA" sz="1200" b="1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200" b="1">
                              <a:effectLst/>
                            </a:rPr>
                            <a:t>Conformité</a:t>
                          </a:r>
                          <a:endParaRPr lang="fr-CA" sz="1200" b="1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579998311"/>
                      </a:ext>
                    </a:extLst>
                  </a:tr>
                  <a:tr h="31194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𝑩𝑾</m:t>
                                </m:r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𝒓𝒂𝒅</m:t>
                                </m:r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𝐵𝑊</m:t>
                                </m:r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=2.75</m:t>
                                </m:r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𝑟𝑎𝑑</m:t>
                                </m:r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200">
                              <a:effectLst/>
                            </a:rPr>
                            <a:t>Oui</a:t>
                          </a:r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671560887"/>
                      </a:ext>
                    </a:extLst>
                  </a:tr>
                  <a:tr h="3132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fr-CA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  <m:r>
                                      <a:rPr lang="fr-CA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%</m:t>
                                    </m:r>
                                  </m:sub>
                                </m:sSub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𝟎𝟓</m:t>
                                </m:r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fr-CA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fr-CA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2%</m:t>
                                    </m:r>
                                  </m:sub>
                                </m:sSub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=4.399</m:t>
                                </m:r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200">
                              <a:effectLst/>
                            </a:rPr>
                            <a:t>Oui</a:t>
                          </a:r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945024"/>
                      </a:ext>
                    </a:extLst>
                  </a:tr>
                  <a:tr h="31194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𝑷𝑴</m:t>
                                </m:r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𝟒𝟓</m:t>
                                </m:r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°±</m:t>
                                </m:r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𝑃𝑀</m:t>
                                </m:r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=44.9°</m:t>
                                </m:r>
                              </m:oMath>
                            </m:oMathPara>
                          </a14:m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200">
                              <a:effectLst/>
                            </a:rPr>
                            <a:t>Oui</a:t>
                          </a:r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42276517"/>
                      </a:ext>
                    </a:extLst>
                  </a:tr>
                  <a:tr h="31194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𝑮𝑴</m:t>
                                </m:r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𝟏𝟐</m:t>
                                </m:r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𝒅𝑩</m:t>
                                </m:r>
                              </m:oMath>
                            </m:oMathPara>
                          </a14:m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𝐺𝑀</m:t>
                                </m:r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=19.1</m:t>
                                </m:r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𝑑𝐵</m:t>
                                </m:r>
                              </m:oMath>
                            </m:oMathPara>
                          </a14:m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200">
                              <a:effectLst/>
                            </a:rPr>
                            <a:t>Oui</a:t>
                          </a:r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0894988"/>
                      </a:ext>
                    </a:extLst>
                  </a:tr>
                  <a:tr h="3119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CA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fr-CA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sub>
                              </m:sSub>
                              <m:r>
                                <a:rPr lang="fr-CA" sz="1200">
                                  <a:effectLst/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fr-CA" sz="1200">
                                  <a:effectLst/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  <m:r>
                                <a:rPr lang="fr-CA" sz="1200">
                                  <a:effectLst/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oMath>
                          </a14:m>
                          <a:r>
                            <a:rPr lang="fr-CA" sz="1200">
                              <a:effectLst/>
                            </a:rPr>
                            <a:t> avec échelon de </a:t>
                          </a:r>
                          <a14:m>
                            <m:oMath xmlns:m="http://schemas.openxmlformats.org/officeDocument/2006/math">
                              <m:r>
                                <a:rPr lang="fr-CA" sz="1200">
                                  <a:effectLst/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  <m:r>
                                <a:rPr lang="fr-CA" sz="1200">
                                  <a:effectLst/>
                                  <a:latin typeface="Cambria Math" panose="02040503050406030204" pitchFamily="18" charset="0"/>
                                </a:rPr>
                                <m:t>𝒄𝒎</m:t>
                              </m:r>
                            </m:oMath>
                          </a14:m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fr-CA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=8.86</m:t>
                                </m:r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200">
                              <a:effectLst/>
                            </a:rPr>
                            <a:t>Oui</a:t>
                          </a:r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067280903"/>
                      </a:ext>
                    </a:extLst>
                  </a:tr>
                  <a:tr h="3119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CA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fr-CA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𝒄𝒅</m:t>
                                  </m:r>
                                </m:sub>
                              </m:sSub>
                              <m:r>
                                <a:rPr lang="fr-CA" sz="1200">
                                  <a:effectLst/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fr-CA" sz="1200">
                                  <a:effectLst/>
                                  <a:latin typeface="Cambria Math" panose="02040503050406030204" pitchFamily="18" charset="0"/>
                                </a:rPr>
                                <m:t>𝟓𝟔</m:t>
                              </m:r>
                              <m:r>
                                <a:rPr lang="fr-CA" sz="1200">
                                  <a:effectLst/>
                                  <a:latin typeface="Cambria Math" panose="02040503050406030204" pitchFamily="18" charset="0"/>
                                </a:rPr>
                                <m:t>°</m:t>
                              </m:r>
                            </m:oMath>
                          </a14:m>
                          <a:r>
                            <a:rPr lang="fr-CA" sz="1200">
                              <a:effectLst/>
                            </a:rPr>
                            <a:t> avec échelon de </a:t>
                          </a:r>
                          <a14:m>
                            <m:oMath xmlns:m="http://schemas.openxmlformats.org/officeDocument/2006/math">
                              <m:r>
                                <a:rPr lang="fr-CA" sz="1200">
                                  <a:effectLst/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  <m:r>
                                <a:rPr lang="fr-CA" sz="1200">
                                  <a:effectLst/>
                                  <a:latin typeface="Cambria Math" panose="02040503050406030204" pitchFamily="18" charset="0"/>
                                </a:rPr>
                                <m:t>𝒄𝒎</m:t>
                              </m:r>
                            </m:oMath>
                          </a14:m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fr-CA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𝑐𝑑</m:t>
                                    </m:r>
                                  </m:sub>
                                </m:sSub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=54.10</m:t>
                                </m:r>
                              </m:oMath>
                            </m:oMathPara>
                          </a14:m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200">
                              <a:effectLst/>
                            </a:rPr>
                            <a:t>Oui</a:t>
                          </a:r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611620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FDD743E2-EB5F-225D-FA51-DB50358CEF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95299710"/>
                  </p:ext>
                </p:extLst>
              </p:nvPr>
            </p:nvGraphicFramePr>
            <p:xfrm>
              <a:off x="838199" y="4126359"/>
              <a:ext cx="10515599" cy="249683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138324">
                      <a:extLst>
                        <a:ext uri="{9D8B030D-6E8A-4147-A177-3AD203B41FA5}">
                          <a16:colId xmlns:a16="http://schemas.microsoft.com/office/drawing/2014/main" val="2237237582"/>
                        </a:ext>
                      </a:extLst>
                    </a:gridCol>
                    <a:gridCol w="3923852">
                      <a:extLst>
                        <a:ext uri="{9D8B030D-6E8A-4147-A177-3AD203B41FA5}">
                          <a16:colId xmlns:a16="http://schemas.microsoft.com/office/drawing/2014/main" val="948593248"/>
                        </a:ext>
                      </a:extLst>
                    </a:gridCol>
                    <a:gridCol w="2453423">
                      <a:extLst>
                        <a:ext uri="{9D8B030D-6E8A-4147-A177-3AD203B41FA5}">
                          <a16:colId xmlns:a16="http://schemas.microsoft.com/office/drawing/2014/main" val="2968927447"/>
                        </a:ext>
                      </a:extLst>
                    </a:gridCol>
                  </a:tblGrid>
                  <a:tr h="311948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fr-CA" sz="1200">
                              <a:effectLst/>
                            </a:rPr>
                            <a:t>COMPENSATEUR FRÉQUENTIEL</a:t>
                          </a:r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fr-CA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CA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9856568"/>
                      </a:ext>
                    </a:extLst>
                  </a:tr>
                  <a:tr h="3119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200" b="1">
                              <a:effectLst/>
                            </a:rPr>
                            <a:t>Critère acceptation</a:t>
                          </a:r>
                          <a:endParaRPr lang="fr-CA" sz="1200" b="1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200" b="1">
                              <a:effectLst/>
                            </a:rPr>
                            <a:t>Résult. compensateur</a:t>
                          </a:r>
                          <a:endParaRPr lang="fr-CA" sz="1200" b="1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200" b="1">
                              <a:effectLst/>
                            </a:rPr>
                            <a:t>Conformité</a:t>
                          </a:r>
                          <a:endParaRPr lang="fr-CA" sz="1200" b="1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579998311"/>
                      </a:ext>
                    </a:extLst>
                  </a:tr>
                  <a:tr h="3119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47" t="-215686" r="-154786" b="-5078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05590" t="-215686" r="-63199" b="-5078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200">
                              <a:effectLst/>
                            </a:rPr>
                            <a:t>Oui</a:t>
                          </a:r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671560887"/>
                      </a:ext>
                    </a:extLst>
                  </a:tr>
                  <a:tr h="313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47" t="-309615" r="-154786" b="-398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05590" t="-309615" r="-63199" b="-398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200">
                              <a:effectLst/>
                            </a:rPr>
                            <a:t>Oui</a:t>
                          </a:r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945024"/>
                      </a:ext>
                    </a:extLst>
                  </a:tr>
                  <a:tr h="3119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47" t="-417647" r="-154786" b="-30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05590" t="-417647" r="-63199" b="-30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200">
                              <a:effectLst/>
                            </a:rPr>
                            <a:t>Oui</a:t>
                          </a:r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42276517"/>
                      </a:ext>
                    </a:extLst>
                  </a:tr>
                  <a:tr h="3119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47" t="-517647" r="-154786" b="-20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05590" t="-517647" r="-63199" b="-20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200">
                              <a:effectLst/>
                            </a:rPr>
                            <a:t>Oui</a:t>
                          </a:r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0894988"/>
                      </a:ext>
                    </a:extLst>
                  </a:tr>
                  <a:tr h="3119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47" t="-605769" r="-154786" b="-1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05590" t="-605769" r="-63199" b="-1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200">
                              <a:effectLst/>
                            </a:rPr>
                            <a:t>Oui</a:t>
                          </a:r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067280903"/>
                      </a:ext>
                    </a:extLst>
                  </a:tr>
                  <a:tr h="3119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47" t="-719608" r="-154786" b="-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05590" t="-719608" r="-63199" b="-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200">
                              <a:effectLst/>
                            </a:rPr>
                            <a:t>Oui</a:t>
                          </a:r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61162008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975378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8BA5F19-D5E1-4ECC-BEC2-DF7AEDFD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0CC88A9-A661-4C48-866E-8734E511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DB8511B-4D9B-C95C-8F3B-06D91511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73" y="393380"/>
            <a:ext cx="7655427" cy="7398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CA" sz="3600"/>
              <a:t>Performance compensateurs finaux</a:t>
            </a:r>
          </a:p>
        </p:txBody>
      </p:sp>
      <p:pic>
        <p:nvPicPr>
          <p:cNvPr id="6" name="Image 6">
            <a:extLst>
              <a:ext uri="{FF2B5EF4-FFF2-40B4-BE49-F238E27FC236}">
                <a16:creationId xmlns:a16="http://schemas.microsoft.com/office/drawing/2014/main" id="{6262AD83-4D84-86BE-6DDC-EAB369A12F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1524000" y="2338799"/>
            <a:ext cx="4483510" cy="3362632"/>
          </a:xfrm>
          <a:prstGeom prst="rect">
            <a:avLst/>
          </a:prstGeom>
        </p:spPr>
      </p:pic>
      <p:pic>
        <p:nvPicPr>
          <p:cNvPr id="7" name="Image 7">
            <a:extLst>
              <a:ext uri="{FF2B5EF4-FFF2-40B4-BE49-F238E27FC236}">
                <a16:creationId xmlns:a16="http://schemas.microsoft.com/office/drawing/2014/main" id="{7CBAE1DF-F249-F65A-9ED2-0B7ABC692B5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204156" y="2338799"/>
            <a:ext cx="4483509" cy="3362632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FDF195F-784B-4D00-8C92-6FC1B0499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2975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8BA5F19-D5E1-4ECC-BEC2-DF7AEDFD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0CC88A9-A661-4C48-866E-8734E511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DB8511B-4D9B-C95C-8F3B-06D91511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73" y="393380"/>
            <a:ext cx="7655427" cy="7398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Performance compensateurs finaux</a:t>
            </a:r>
          </a:p>
        </p:txBody>
      </p:sp>
      <p:pic>
        <p:nvPicPr>
          <p:cNvPr id="8" name="Image 9">
            <a:extLst>
              <a:ext uri="{FF2B5EF4-FFF2-40B4-BE49-F238E27FC236}">
                <a16:creationId xmlns:a16="http://schemas.microsoft.com/office/drawing/2014/main" id="{8B7188B9-847E-4C97-5922-D102E2C5FD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338799"/>
            <a:ext cx="4483510" cy="3362631"/>
          </a:xfrm>
          <a:prstGeom prst="rect">
            <a:avLst/>
          </a:prstGeom>
        </p:spPr>
      </p:pic>
      <p:pic>
        <p:nvPicPr>
          <p:cNvPr id="5" name="Image 8">
            <a:extLst>
              <a:ext uri="{FF2B5EF4-FFF2-40B4-BE49-F238E27FC236}">
                <a16:creationId xmlns:a16="http://schemas.microsoft.com/office/drawing/2014/main" id="{93B18539-5DEF-03A4-F28E-4463108B743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156" y="2338799"/>
            <a:ext cx="4483510" cy="3362631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FDF195F-784B-4D00-8C92-6FC1B0499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9475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B8511B-4D9B-C95C-8F3B-06D91511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73" y="393380"/>
            <a:ext cx="7655427" cy="7398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CA" sz="3600"/>
              <a:t>Performance banc d’essais</a:t>
            </a:r>
          </a:p>
        </p:txBody>
      </p:sp>
      <p:pic>
        <p:nvPicPr>
          <p:cNvPr id="8" name="Image 9">
            <a:extLst>
              <a:ext uri="{FF2B5EF4-FFF2-40B4-BE49-F238E27FC236}">
                <a16:creationId xmlns:a16="http://schemas.microsoft.com/office/drawing/2014/main" id="{8B7188B9-847E-4C97-5922-D102E2C5FDB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8517" y="1612489"/>
            <a:ext cx="5818993" cy="4364243"/>
          </a:xfrm>
          <a:prstGeom prst="rect">
            <a:avLst/>
          </a:prstGeom>
        </p:spPr>
      </p:pic>
      <p:pic>
        <p:nvPicPr>
          <p:cNvPr id="5" name="Image 8">
            <a:extLst>
              <a:ext uri="{FF2B5EF4-FFF2-40B4-BE49-F238E27FC236}">
                <a16:creationId xmlns:a16="http://schemas.microsoft.com/office/drawing/2014/main" id="{93B18539-5DEF-03A4-F28E-4463108B743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204155" y="1612489"/>
            <a:ext cx="5818993" cy="4364243"/>
          </a:xfrm>
          <a:prstGeom prst="rect">
            <a:avLst/>
          </a:prstGeom>
        </p:spPr>
      </p:pic>
      <p:pic>
        <p:nvPicPr>
          <p:cNvPr id="3" name="Image 9">
            <a:extLst>
              <a:ext uri="{FF2B5EF4-FFF2-40B4-BE49-F238E27FC236}">
                <a16:creationId xmlns:a16="http://schemas.microsoft.com/office/drawing/2014/main" id="{7B85E09A-2DBC-13C0-DD45-7E733A5A576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68852" y="1582992"/>
            <a:ext cx="5818993" cy="4364243"/>
          </a:xfrm>
          <a:prstGeom prst="rect">
            <a:avLst/>
          </a:prstGeom>
        </p:spPr>
      </p:pic>
      <p:pic>
        <p:nvPicPr>
          <p:cNvPr id="4" name="Image 8">
            <a:extLst>
              <a:ext uri="{FF2B5EF4-FFF2-40B4-BE49-F238E27FC236}">
                <a16:creationId xmlns:a16="http://schemas.microsoft.com/office/drawing/2014/main" id="{9CCEB3EE-1150-497B-32AC-78D613FFEEE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184490" y="1582992"/>
            <a:ext cx="5818993" cy="436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7697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B8511B-4D9B-C95C-8F3B-06D91511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73" y="393380"/>
            <a:ext cx="7655427" cy="7398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Performance banc </a:t>
            </a:r>
            <a:r>
              <a:rPr lang="en-US" sz="3600" err="1"/>
              <a:t>d’essais</a:t>
            </a:r>
            <a:endParaRPr lang="en-US" sz="3600"/>
          </a:p>
        </p:txBody>
      </p:sp>
      <p:pic>
        <p:nvPicPr>
          <p:cNvPr id="8" name="Image 9">
            <a:extLst>
              <a:ext uri="{FF2B5EF4-FFF2-40B4-BE49-F238E27FC236}">
                <a16:creationId xmlns:a16="http://schemas.microsoft.com/office/drawing/2014/main" id="{8B7188B9-847E-4C97-5922-D102E2C5FDB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8517" y="1612489"/>
            <a:ext cx="5818993" cy="4364243"/>
          </a:xfrm>
          <a:prstGeom prst="rect">
            <a:avLst/>
          </a:prstGeom>
        </p:spPr>
      </p:pic>
      <p:pic>
        <p:nvPicPr>
          <p:cNvPr id="5" name="Image 8">
            <a:extLst>
              <a:ext uri="{FF2B5EF4-FFF2-40B4-BE49-F238E27FC236}">
                <a16:creationId xmlns:a16="http://schemas.microsoft.com/office/drawing/2014/main" id="{93B18539-5DEF-03A4-F28E-4463108B743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204155" y="1612489"/>
            <a:ext cx="5818993" cy="4364243"/>
          </a:xfrm>
          <a:prstGeom prst="rect">
            <a:avLst/>
          </a:prstGeom>
        </p:spPr>
      </p:pic>
      <p:pic>
        <p:nvPicPr>
          <p:cNvPr id="3" name="Image 9">
            <a:extLst>
              <a:ext uri="{FF2B5EF4-FFF2-40B4-BE49-F238E27FC236}">
                <a16:creationId xmlns:a16="http://schemas.microsoft.com/office/drawing/2014/main" id="{7B85E09A-2DBC-13C0-DD45-7E733A5A576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68853" y="1582991"/>
            <a:ext cx="5818990" cy="4364243"/>
          </a:xfrm>
          <a:prstGeom prst="rect">
            <a:avLst/>
          </a:prstGeom>
        </p:spPr>
      </p:pic>
      <p:pic>
        <p:nvPicPr>
          <p:cNvPr id="4" name="Image 8">
            <a:extLst>
              <a:ext uri="{FF2B5EF4-FFF2-40B4-BE49-F238E27FC236}">
                <a16:creationId xmlns:a16="http://schemas.microsoft.com/office/drawing/2014/main" id="{9CCEB3EE-1150-497B-32AC-78D613FFEEE3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6184491" y="1582992"/>
            <a:ext cx="5818990" cy="436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7289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B8511B-4D9B-C95C-8F3B-06D91511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73" y="393380"/>
            <a:ext cx="7655427" cy="7398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Performance banc </a:t>
            </a:r>
            <a:r>
              <a:rPr lang="en-US" sz="3600" err="1"/>
              <a:t>d’essais</a:t>
            </a:r>
            <a:endParaRPr lang="en-US" sz="3600"/>
          </a:p>
        </p:txBody>
      </p:sp>
      <p:pic>
        <p:nvPicPr>
          <p:cNvPr id="8" name="Image 9">
            <a:extLst>
              <a:ext uri="{FF2B5EF4-FFF2-40B4-BE49-F238E27FC236}">
                <a16:creationId xmlns:a16="http://schemas.microsoft.com/office/drawing/2014/main" id="{8B7188B9-847E-4C97-5922-D102E2C5FDB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8517" y="1612489"/>
            <a:ext cx="5818993" cy="4364243"/>
          </a:xfrm>
          <a:prstGeom prst="rect">
            <a:avLst/>
          </a:prstGeom>
        </p:spPr>
      </p:pic>
      <p:pic>
        <p:nvPicPr>
          <p:cNvPr id="5" name="Image 8">
            <a:extLst>
              <a:ext uri="{FF2B5EF4-FFF2-40B4-BE49-F238E27FC236}">
                <a16:creationId xmlns:a16="http://schemas.microsoft.com/office/drawing/2014/main" id="{93B18539-5DEF-03A4-F28E-4463108B743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204155" y="1612489"/>
            <a:ext cx="5818993" cy="4364243"/>
          </a:xfrm>
          <a:prstGeom prst="rect">
            <a:avLst/>
          </a:prstGeom>
        </p:spPr>
      </p:pic>
      <p:pic>
        <p:nvPicPr>
          <p:cNvPr id="3" name="Image 9">
            <a:extLst>
              <a:ext uri="{FF2B5EF4-FFF2-40B4-BE49-F238E27FC236}">
                <a16:creationId xmlns:a16="http://schemas.microsoft.com/office/drawing/2014/main" id="{7B85E09A-2DBC-13C0-DD45-7E733A5A576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68853" y="1582991"/>
            <a:ext cx="5818990" cy="4364243"/>
          </a:xfrm>
          <a:prstGeom prst="rect">
            <a:avLst/>
          </a:prstGeom>
        </p:spPr>
      </p:pic>
      <p:pic>
        <p:nvPicPr>
          <p:cNvPr id="4" name="Image 8">
            <a:extLst>
              <a:ext uri="{FF2B5EF4-FFF2-40B4-BE49-F238E27FC236}">
                <a16:creationId xmlns:a16="http://schemas.microsoft.com/office/drawing/2014/main" id="{9CCEB3EE-1150-497B-32AC-78D613FFEEE3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6184491" y="1582992"/>
            <a:ext cx="5818990" cy="436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4708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B8511B-4D9B-C95C-8F3B-06D91511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Matrice de conformité - Requis du fournisseur</a:t>
            </a:r>
            <a:br>
              <a:rPr lang="fr-CA"/>
            </a:br>
            <a:r>
              <a:rPr lang="fr-CA" sz="3200"/>
              <a:t>Banc d’essais</a:t>
            </a:r>
            <a:endParaRPr lang="fr-CA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AAF42205-410D-B4F4-3E6C-F4F463AE80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6102931"/>
                  </p:ext>
                </p:extLst>
              </p:nvPr>
            </p:nvGraphicFramePr>
            <p:xfrm>
              <a:off x="838199" y="1554670"/>
              <a:ext cx="10515600" cy="236651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138324">
                      <a:extLst>
                        <a:ext uri="{9D8B030D-6E8A-4147-A177-3AD203B41FA5}">
                          <a16:colId xmlns:a16="http://schemas.microsoft.com/office/drawing/2014/main" val="4255890934"/>
                        </a:ext>
                      </a:extLst>
                    </a:gridCol>
                    <a:gridCol w="3923853">
                      <a:extLst>
                        <a:ext uri="{9D8B030D-6E8A-4147-A177-3AD203B41FA5}">
                          <a16:colId xmlns:a16="http://schemas.microsoft.com/office/drawing/2014/main" val="4030795320"/>
                        </a:ext>
                      </a:extLst>
                    </a:gridCol>
                    <a:gridCol w="2453423">
                      <a:extLst>
                        <a:ext uri="{9D8B030D-6E8A-4147-A177-3AD203B41FA5}">
                          <a16:colId xmlns:a16="http://schemas.microsoft.com/office/drawing/2014/main" val="2789022138"/>
                        </a:ext>
                      </a:extLst>
                    </a:gridCol>
                  </a:tblGrid>
                  <a:tr h="292526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fr-CA" sz="1200">
                              <a:effectLst/>
                            </a:rPr>
                            <a:t>COMPENSATEUR TEMPOREL</a:t>
                          </a:r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fr-CA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CA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9563065"/>
                      </a:ext>
                    </a:extLst>
                  </a:tr>
                  <a:tr h="2925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200" b="1">
                              <a:effectLst/>
                            </a:rPr>
                            <a:t>Critère acceptation</a:t>
                          </a:r>
                          <a:endParaRPr lang="fr-CA" sz="1200" b="1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200" b="1">
                              <a:effectLst/>
                            </a:rPr>
                            <a:t>Résult. compensateur</a:t>
                          </a:r>
                          <a:endParaRPr lang="fr-CA" sz="1200" b="1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200" b="1">
                              <a:effectLst/>
                            </a:rPr>
                            <a:t>Conformité</a:t>
                          </a:r>
                          <a:endParaRPr lang="fr-CA" sz="1200" b="1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944656282"/>
                      </a:ext>
                    </a:extLst>
                  </a:tr>
                  <a:tr h="31883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</m:e>
                                  <m:sub>
                                    <m:r>
                                      <a:rPr lang="fr-CA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sub>
                                </m:sSub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𝟑𝟎</m:t>
                                </m:r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%±</m:t>
                                </m:r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12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fr-CA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fr-CA" sz="12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2.61%</m:t>
                                </m:r>
                              </m:oMath>
                            </m:oMathPara>
                          </a14:m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200">
                              <a:effectLst/>
                            </a:rPr>
                            <a:t>Oui</a:t>
                          </a:r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38051238"/>
                      </a:ext>
                    </a:extLst>
                  </a:tr>
                  <a:tr h="29252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fr-CA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  <m:r>
                                      <a:rPr lang="fr-CA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%</m:t>
                                    </m:r>
                                  </m:sub>
                                </m:sSub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12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fr-CA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fr-CA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2%</m:t>
                                    </m:r>
                                  </m:sub>
                                </m:sSub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fr-CA" sz="12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5.6</m:t>
                                </m:r>
                                <m:r>
                                  <m:rPr>
                                    <m:sty m:val="p"/>
                                  </m:rPr>
                                  <a:rPr lang="fr-CA" sz="12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oMath>
                            </m:oMathPara>
                          </a14:m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2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Non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605040254"/>
                      </a:ext>
                    </a:extLst>
                  </a:tr>
                  <a:tr h="29252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𝑷𝑴</m:t>
                                </m:r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𝟒𝟓</m:t>
                                </m:r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𝑃𝑀</m:t>
                                </m:r>
                                <m:r>
                                  <a:rPr lang="fr-CA" sz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=68.01°</m:t>
                                </m:r>
                              </m:oMath>
                            </m:oMathPara>
                          </a14:m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200">
                              <a:effectLst/>
                            </a:rPr>
                            <a:t>Oui</a:t>
                          </a:r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68376572"/>
                      </a:ext>
                    </a:extLst>
                  </a:tr>
                  <a:tr h="29252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𝑮𝑴</m:t>
                                </m:r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𝒅𝑩</m:t>
                                </m:r>
                              </m:oMath>
                            </m:oMathPara>
                          </a14:m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12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𝑁</m:t>
                                </m:r>
                                <m:r>
                                  <a:rPr lang="fr-CA" sz="12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/</m:t>
                                </m:r>
                                <m:r>
                                  <a:rPr lang="fr-CA" sz="12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2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N/A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246601026"/>
                      </a:ext>
                    </a:extLst>
                  </a:tr>
                  <a:tr h="29252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CA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fr-CA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sub>
                              </m:sSub>
                              <m:r>
                                <a:rPr lang="fr-CA" sz="1200">
                                  <a:effectLst/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fr-CA" sz="1200">
                                  <a:effectLst/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  <m:r>
                                <a:rPr lang="fr-CA" sz="1200">
                                  <a:effectLst/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oMath>
                          </a14:m>
                          <a:r>
                            <a:rPr lang="fr-CA" sz="1200">
                              <a:effectLst/>
                            </a:rPr>
                            <a:t> avec échelon de </a:t>
                          </a:r>
                          <a14:m>
                            <m:oMath xmlns:m="http://schemas.openxmlformats.org/officeDocument/2006/math">
                              <m:r>
                                <a:rPr lang="fr-CA" sz="1200">
                                  <a:effectLst/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  <m:r>
                                <a:rPr lang="fr-CA" sz="1200">
                                  <a:effectLst/>
                                  <a:latin typeface="Cambria Math" panose="02040503050406030204" pitchFamily="18" charset="0"/>
                                </a:rPr>
                                <m:t>𝒄𝒎</m:t>
                              </m:r>
                            </m:oMath>
                          </a14:m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12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fr-CA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fr-CA" sz="12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8.66</m:t>
                                </m:r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200">
                              <a:effectLst/>
                            </a:rPr>
                            <a:t>Oui</a:t>
                          </a:r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220986741"/>
                      </a:ext>
                    </a:extLst>
                  </a:tr>
                  <a:tr h="29252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CA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fr-CA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𝒄𝒅</m:t>
                                  </m:r>
                                </m:sub>
                              </m:sSub>
                              <m:r>
                                <a:rPr lang="fr-CA" sz="1200">
                                  <a:effectLst/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fr-CA" sz="1200">
                                  <a:effectLst/>
                                  <a:latin typeface="Cambria Math" panose="02040503050406030204" pitchFamily="18" charset="0"/>
                                </a:rPr>
                                <m:t>𝟓𝟔</m:t>
                              </m:r>
                              <m:r>
                                <a:rPr lang="fr-CA" sz="1200">
                                  <a:effectLst/>
                                  <a:latin typeface="Cambria Math" panose="02040503050406030204" pitchFamily="18" charset="0"/>
                                </a:rPr>
                                <m:t>°</m:t>
                              </m:r>
                            </m:oMath>
                          </a14:m>
                          <a:r>
                            <a:rPr lang="fr-CA" sz="1200">
                              <a:effectLst/>
                            </a:rPr>
                            <a:t> avec échelon de </a:t>
                          </a:r>
                          <a14:m>
                            <m:oMath xmlns:m="http://schemas.openxmlformats.org/officeDocument/2006/math">
                              <m:r>
                                <a:rPr lang="fr-CA" sz="1200">
                                  <a:effectLst/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  <m:r>
                                <a:rPr lang="fr-CA" sz="1200">
                                  <a:effectLst/>
                                  <a:latin typeface="Cambria Math" panose="02040503050406030204" pitchFamily="18" charset="0"/>
                                </a:rPr>
                                <m:t>𝒄𝒎</m:t>
                              </m:r>
                            </m:oMath>
                          </a14:m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12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fr-CA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𝑐𝑑</m:t>
                                    </m:r>
                                  </m:sub>
                                </m:sSub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fr-CA" sz="12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56</m:t>
                                </m:r>
                                <m:r>
                                  <a:rPr lang="fr-CA" sz="12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2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Non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6593894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AAF42205-410D-B4F4-3E6C-F4F463AE80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6102931"/>
                  </p:ext>
                </p:extLst>
              </p:nvPr>
            </p:nvGraphicFramePr>
            <p:xfrm>
              <a:off x="838199" y="1554670"/>
              <a:ext cx="10515600" cy="236651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138324">
                      <a:extLst>
                        <a:ext uri="{9D8B030D-6E8A-4147-A177-3AD203B41FA5}">
                          <a16:colId xmlns:a16="http://schemas.microsoft.com/office/drawing/2014/main" val="4255890934"/>
                        </a:ext>
                      </a:extLst>
                    </a:gridCol>
                    <a:gridCol w="3923853">
                      <a:extLst>
                        <a:ext uri="{9D8B030D-6E8A-4147-A177-3AD203B41FA5}">
                          <a16:colId xmlns:a16="http://schemas.microsoft.com/office/drawing/2014/main" val="4030795320"/>
                        </a:ext>
                      </a:extLst>
                    </a:gridCol>
                    <a:gridCol w="2453423">
                      <a:extLst>
                        <a:ext uri="{9D8B030D-6E8A-4147-A177-3AD203B41FA5}">
                          <a16:colId xmlns:a16="http://schemas.microsoft.com/office/drawing/2014/main" val="2789022138"/>
                        </a:ext>
                      </a:extLst>
                    </a:gridCol>
                  </a:tblGrid>
                  <a:tr h="292526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fr-CA" sz="1200">
                              <a:effectLst/>
                            </a:rPr>
                            <a:t>COMPENSATEUR TEMPOREL</a:t>
                          </a:r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fr-CA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CA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9563065"/>
                      </a:ext>
                    </a:extLst>
                  </a:tr>
                  <a:tr h="2925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200" b="1">
                              <a:effectLst/>
                            </a:rPr>
                            <a:t>Critère acceptation</a:t>
                          </a:r>
                          <a:endParaRPr lang="fr-CA" sz="1200" b="1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200" b="1">
                              <a:effectLst/>
                            </a:rPr>
                            <a:t>Résult. compensateur</a:t>
                          </a:r>
                          <a:endParaRPr lang="fr-CA" sz="1200" b="1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200" b="1">
                              <a:effectLst/>
                            </a:rPr>
                            <a:t>Conformité</a:t>
                          </a:r>
                          <a:endParaRPr lang="fr-CA" sz="1200" b="1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944656282"/>
                      </a:ext>
                    </a:extLst>
                  </a:tr>
                  <a:tr h="31883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7" t="-196226" r="-154786" b="-4566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05590" t="-196226" r="-63199" b="-4566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200">
                              <a:effectLst/>
                            </a:rPr>
                            <a:t>Oui</a:t>
                          </a:r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38051238"/>
                      </a:ext>
                    </a:extLst>
                  </a:tr>
                  <a:tr h="29252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7" t="-327083" r="-154786" b="-40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05590" t="-327083" r="-63199" b="-40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2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Non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605040254"/>
                      </a:ext>
                    </a:extLst>
                  </a:tr>
                  <a:tr h="29252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7" t="-427083" r="-154786" b="-30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05590" t="-427083" r="-63199" b="-30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200">
                              <a:effectLst/>
                            </a:rPr>
                            <a:t>Oui</a:t>
                          </a:r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68376572"/>
                      </a:ext>
                    </a:extLst>
                  </a:tr>
                  <a:tr h="29252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7" t="-527083" r="-154786" b="-20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05590" t="-527083" r="-63199" b="-20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2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N/A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246601026"/>
                      </a:ext>
                    </a:extLst>
                  </a:tr>
                  <a:tr h="29252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7" t="-627083" r="-154786" b="-10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05590" t="-627083" r="-63199" b="-10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200">
                              <a:effectLst/>
                            </a:rPr>
                            <a:t>Oui</a:t>
                          </a:r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220986741"/>
                      </a:ext>
                    </a:extLst>
                  </a:tr>
                  <a:tr h="29252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7" t="-727083" r="-154786" b="-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05590" t="-727083" r="-63199" b="-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2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Non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65938941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FDD743E2-EB5F-225D-FA51-DB50358CEF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2158994"/>
                  </p:ext>
                </p:extLst>
              </p:nvPr>
            </p:nvGraphicFramePr>
            <p:xfrm>
              <a:off x="838199" y="4126359"/>
              <a:ext cx="10515599" cy="249683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138324">
                      <a:extLst>
                        <a:ext uri="{9D8B030D-6E8A-4147-A177-3AD203B41FA5}">
                          <a16:colId xmlns:a16="http://schemas.microsoft.com/office/drawing/2014/main" val="2237237582"/>
                        </a:ext>
                      </a:extLst>
                    </a:gridCol>
                    <a:gridCol w="3923852">
                      <a:extLst>
                        <a:ext uri="{9D8B030D-6E8A-4147-A177-3AD203B41FA5}">
                          <a16:colId xmlns:a16="http://schemas.microsoft.com/office/drawing/2014/main" val="948593248"/>
                        </a:ext>
                      </a:extLst>
                    </a:gridCol>
                    <a:gridCol w="2453423">
                      <a:extLst>
                        <a:ext uri="{9D8B030D-6E8A-4147-A177-3AD203B41FA5}">
                          <a16:colId xmlns:a16="http://schemas.microsoft.com/office/drawing/2014/main" val="2968927447"/>
                        </a:ext>
                      </a:extLst>
                    </a:gridCol>
                  </a:tblGrid>
                  <a:tr h="311948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fr-CA" sz="1200">
                              <a:effectLst/>
                            </a:rPr>
                            <a:t>COMPENSATEUR FRÉQUENTIEL</a:t>
                          </a:r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fr-CA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CA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9856568"/>
                      </a:ext>
                    </a:extLst>
                  </a:tr>
                  <a:tr h="3119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200" b="1">
                              <a:effectLst/>
                            </a:rPr>
                            <a:t>Critère acceptation</a:t>
                          </a:r>
                          <a:endParaRPr lang="fr-CA" sz="1200" b="1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200" b="1">
                              <a:effectLst/>
                            </a:rPr>
                            <a:t>Résult. compensateur</a:t>
                          </a:r>
                          <a:endParaRPr lang="fr-CA" sz="1200" b="1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200" b="1">
                              <a:effectLst/>
                            </a:rPr>
                            <a:t>Conformité</a:t>
                          </a:r>
                          <a:endParaRPr lang="fr-CA" sz="1200" b="1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579998311"/>
                      </a:ext>
                    </a:extLst>
                  </a:tr>
                  <a:tr h="31194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𝑩𝑾</m:t>
                                </m:r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𝒓𝒂𝒅</m:t>
                                </m:r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𝐵𝑊</m:t>
                                </m:r>
                                <m:r>
                                  <a:rPr lang="fr-CA" sz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=1.08</m:t>
                                </m:r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𝑟𝑎𝑑</m:t>
                                </m:r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2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Non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671560887"/>
                      </a:ext>
                    </a:extLst>
                  </a:tr>
                  <a:tr h="3132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fr-CA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  <m:r>
                                      <a:rPr lang="fr-CA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%</m:t>
                                    </m:r>
                                  </m:sub>
                                </m:sSub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𝟎𝟓</m:t>
                                </m:r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12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fr-CA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fr-CA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2%</m:t>
                                    </m:r>
                                  </m:sub>
                                </m:sSub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fr-CA" sz="12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4.95</m:t>
                                </m:r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2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Non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945024"/>
                      </a:ext>
                    </a:extLst>
                  </a:tr>
                  <a:tr h="31194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𝑷𝑴</m:t>
                                </m:r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𝟒𝟓</m:t>
                                </m:r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°±</m:t>
                                </m:r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𝑃𝑀</m:t>
                                </m:r>
                                <m:r>
                                  <a:rPr lang="fr-CA" sz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=66.5°</m:t>
                                </m:r>
                              </m:oMath>
                            </m:oMathPara>
                          </a14:m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200">
                              <a:effectLst/>
                            </a:rPr>
                            <a:t>Oui</a:t>
                          </a:r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42276517"/>
                      </a:ext>
                    </a:extLst>
                  </a:tr>
                  <a:tr h="31194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𝑮𝑴</m:t>
                                </m:r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𝟏𝟐</m:t>
                                </m:r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𝒅𝑩</m:t>
                                </m:r>
                              </m:oMath>
                            </m:oMathPara>
                          </a14:m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12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𝑁</m:t>
                                </m:r>
                                <m:r>
                                  <a:rPr lang="fr-CA" sz="12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/</m:t>
                                </m:r>
                                <m:r>
                                  <a:rPr lang="fr-CA" sz="12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2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N/A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0894988"/>
                      </a:ext>
                    </a:extLst>
                  </a:tr>
                  <a:tr h="3119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CA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fr-CA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sub>
                              </m:sSub>
                              <m:r>
                                <a:rPr lang="fr-CA" sz="1200">
                                  <a:effectLst/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fr-CA" sz="1200">
                                  <a:effectLst/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  <m:r>
                                <a:rPr lang="fr-CA" sz="1200">
                                  <a:effectLst/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oMath>
                          </a14:m>
                          <a:r>
                            <a:rPr lang="fr-CA" sz="1200">
                              <a:effectLst/>
                            </a:rPr>
                            <a:t> avec échelon de </a:t>
                          </a:r>
                          <a14:m>
                            <m:oMath xmlns:m="http://schemas.openxmlformats.org/officeDocument/2006/math">
                              <m:r>
                                <a:rPr lang="fr-CA" sz="1200">
                                  <a:effectLst/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  <m:r>
                                <a:rPr lang="fr-CA" sz="1200">
                                  <a:effectLst/>
                                  <a:latin typeface="Cambria Math" panose="02040503050406030204" pitchFamily="18" charset="0"/>
                                </a:rPr>
                                <m:t>𝒄𝒎</m:t>
                              </m:r>
                            </m:oMath>
                          </a14:m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12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fr-CA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=8.8</m:t>
                                </m:r>
                                <m:r>
                                  <a:rPr lang="fr-CA" sz="12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200">
                              <a:effectLst/>
                            </a:rPr>
                            <a:t>Oui</a:t>
                          </a:r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067280903"/>
                      </a:ext>
                    </a:extLst>
                  </a:tr>
                  <a:tr h="3119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CA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fr-CA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𝒄𝒅</m:t>
                                  </m:r>
                                </m:sub>
                              </m:sSub>
                              <m:r>
                                <a:rPr lang="fr-CA" sz="1200">
                                  <a:effectLst/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fr-CA" sz="1200">
                                  <a:effectLst/>
                                  <a:latin typeface="Cambria Math" panose="02040503050406030204" pitchFamily="18" charset="0"/>
                                </a:rPr>
                                <m:t>𝟓𝟔</m:t>
                              </m:r>
                              <m:r>
                                <a:rPr lang="fr-CA" sz="1200">
                                  <a:effectLst/>
                                  <a:latin typeface="Cambria Math" panose="02040503050406030204" pitchFamily="18" charset="0"/>
                                </a:rPr>
                                <m:t>°</m:t>
                              </m:r>
                            </m:oMath>
                          </a14:m>
                          <a:r>
                            <a:rPr lang="fr-CA" sz="1200">
                              <a:effectLst/>
                            </a:rPr>
                            <a:t> avec échelon de </a:t>
                          </a:r>
                          <a14:m>
                            <m:oMath xmlns:m="http://schemas.openxmlformats.org/officeDocument/2006/math">
                              <m:r>
                                <a:rPr lang="fr-CA" sz="1200">
                                  <a:effectLst/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  <m:r>
                                <a:rPr lang="fr-CA" sz="1200">
                                  <a:effectLst/>
                                  <a:latin typeface="Cambria Math" panose="02040503050406030204" pitchFamily="18" charset="0"/>
                                </a:rPr>
                                <m:t>𝒄𝒎</m:t>
                              </m:r>
                            </m:oMath>
                          </a14:m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12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fr-CA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𝑐𝑑</m:t>
                                    </m:r>
                                  </m:sub>
                                </m:sSub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=5</m:t>
                                </m:r>
                                <m:r>
                                  <a:rPr lang="fr-CA" sz="12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fr-CA" sz="12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2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Non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611620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FDD743E2-EB5F-225D-FA51-DB50358CEF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2158994"/>
                  </p:ext>
                </p:extLst>
              </p:nvPr>
            </p:nvGraphicFramePr>
            <p:xfrm>
              <a:off x="838199" y="4126359"/>
              <a:ext cx="10515599" cy="249683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138324">
                      <a:extLst>
                        <a:ext uri="{9D8B030D-6E8A-4147-A177-3AD203B41FA5}">
                          <a16:colId xmlns:a16="http://schemas.microsoft.com/office/drawing/2014/main" val="2237237582"/>
                        </a:ext>
                      </a:extLst>
                    </a:gridCol>
                    <a:gridCol w="3923852">
                      <a:extLst>
                        <a:ext uri="{9D8B030D-6E8A-4147-A177-3AD203B41FA5}">
                          <a16:colId xmlns:a16="http://schemas.microsoft.com/office/drawing/2014/main" val="948593248"/>
                        </a:ext>
                      </a:extLst>
                    </a:gridCol>
                    <a:gridCol w="2453423">
                      <a:extLst>
                        <a:ext uri="{9D8B030D-6E8A-4147-A177-3AD203B41FA5}">
                          <a16:colId xmlns:a16="http://schemas.microsoft.com/office/drawing/2014/main" val="2968927447"/>
                        </a:ext>
                      </a:extLst>
                    </a:gridCol>
                  </a:tblGrid>
                  <a:tr h="311948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fr-CA" sz="1200">
                              <a:effectLst/>
                            </a:rPr>
                            <a:t>COMPENSATEUR FRÉQUENTIEL</a:t>
                          </a:r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fr-CA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CA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9856568"/>
                      </a:ext>
                    </a:extLst>
                  </a:tr>
                  <a:tr h="3119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200" b="1">
                              <a:effectLst/>
                            </a:rPr>
                            <a:t>Critère acceptation</a:t>
                          </a:r>
                          <a:endParaRPr lang="fr-CA" sz="1200" b="1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200" b="1">
                              <a:effectLst/>
                            </a:rPr>
                            <a:t>Résult. compensateur</a:t>
                          </a:r>
                          <a:endParaRPr lang="fr-CA" sz="1200" b="1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200" b="1">
                              <a:effectLst/>
                            </a:rPr>
                            <a:t>Conformité</a:t>
                          </a:r>
                          <a:endParaRPr lang="fr-CA" sz="1200" b="1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579998311"/>
                      </a:ext>
                    </a:extLst>
                  </a:tr>
                  <a:tr h="3119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47" t="-215686" r="-154786" b="-5078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05590" t="-215686" r="-63199" b="-5078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2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Non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671560887"/>
                      </a:ext>
                    </a:extLst>
                  </a:tr>
                  <a:tr h="313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47" t="-309615" r="-154786" b="-398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05590" t="-309615" r="-63199" b="-398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2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Non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945024"/>
                      </a:ext>
                    </a:extLst>
                  </a:tr>
                  <a:tr h="3119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47" t="-417647" r="-154786" b="-30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05590" t="-417647" r="-63199" b="-30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200">
                              <a:effectLst/>
                            </a:rPr>
                            <a:t>Oui</a:t>
                          </a:r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42276517"/>
                      </a:ext>
                    </a:extLst>
                  </a:tr>
                  <a:tr h="3119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47" t="-517647" r="-154786" b="-20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05590" t="-517647" r="-63199" b="-20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2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N/A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0894988"/>
                      </a:ext>
                    </a:extLst>
                  </a:tr>
                  <a:tr h="3119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47" t="-605769" r="-154786" b="-1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05590" t="-605769" r="-63199" b="-1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200">
                              <a:effectLst/>
                            </a:rPr>
                            <a:t>Oui</a:t>
                          </a:r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067280903"/>
                      </a:ext>
                    </a:extLst>
                  </a:tr>
                  <a:tr h="3119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47" t="-719608" r="-154786" b="-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05590" t="-719608" r="-63199" b="-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2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Non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61162008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127892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E4775C-9C57-8B1F-F77F-A6EEDB6379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925448-A75B-6B44-64C9-9AEEEE211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69153DE1-146C-4A20-88D7-E5B73A960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C44803-EBAE-BF2C-4354-98DF06182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AC3338-5A28-B566-CBDD-01DB50AF6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fr-CA" sz="11500"/>
              <a:t>Planification</a:t>
            </a:r>
          </a:p>
        </p:txBody>
      </p:sp>
    </p:spTree>
    <p:extLst>
      <p:ext uri="{BB962C8B-B14F-4D97-AF65-F5344CB8AC3E}">
        <p14:creationId xmlns:p14="http://schemas.microsoft.com/office/powerpoint/2010/main" val="1795890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B36F400F-DF28-43BC-8D8E-4929793B3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923664F-6F9A-41D7-A63C-3A3096587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8377"/>
            <a:ext cx="10515600" cy="1325563"/>
          </a:xfrm>
        </p:spPr>
        <p:txBody>
          <a:bodyPr>
            <a:normAutofit/>
          </a:bodyPr>
          <a:lstStyle/>
          <a:p>
            <a:r>
              <a:rPr lang="fr-FR"/>
              <a:t>Changement des variables d’états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Espace réservé du contenu 10">
                <a:extLst>
                  <a:ext uri="{FF2B5EF4-FFF2-40B4-BE49-F238E27FC236}">
                    <a16:creationId xmlns:a16="http://schemas.microsoft.com/office/drawing/2014/main" id="{BB074A7E-FDE8-8FB3-339D-ACF70D2A9B8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2177456"/>
                <a:ext cx="5097780" cy="37957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CA" sz="2400" b="1"/>
                  <a:t>Changement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2400" b="1" i="1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fr-CA" sz="2400" b="1" i="1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endParaRPr lang="fr-CA" sz="2400" b="1"/>
              </a:p>
              <a:p>
                <a:endParaRPr lang="fr-CA" sz="2400"/>
              </a:p>
              <a:p>
                <a:pPr marL="0" indent="0">
                  <a:buNone/>
                </a:pPr>
                <a:r>
                  <a:rPr lang="fr-CA" sz="2400"/>
                  <a:t>Négligence de l’inductance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CA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fr-CA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fr-CA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≪</m:t>
                    </m:r>
                    <m:sSub>
                      <m:sSubPr>
                        <m:ctrlPr>
                          <a:rPr lang="fr-CA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CA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fr-CA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fr-CA" sz="24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CA" sz="240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fr-CA" sz="2400"/>
                  <a:t>FT du moteur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fr-CA" sz="24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fr-CA" sz="2400" i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C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CA" sz="24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fr-C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CA" sz="24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fr-CA" sz="2400" i="0">
                        <a:latin typeface="Cambria Math" panose="02040503050406030204" pitchFamily="18" charset="0"/>
                      </a:rPr>
                      <m:t>+</m:t>
                    </m:r>
                    <m:limLow>
                      <m:limLowPr>
                        <m:ctrlPr>
                          <a:rPr lang="fr-CA" sz="24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fr-CA" sz="2400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sSub>
                              <m:sSubPr>
                                <m:ctrlPr>
                                  <a:rPr lang="fr-CA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sz="24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fr-CA" sz="24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CA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fr-CA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CA" sz="24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fr-CA" sz="24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groupChr>
                      </m:e>
                      <m:lim>
                        <m:r>
                          <a:rPr lang="fr-CA" sz="2400" b="0" i="1">
                            <a:latin typeface="Cambria Math" panose="02040503050406030204" pitchFamily="18" charset="0"/>
                          </a:rPr>
                          <m:t>=0</m:t>
                        </m:r>
                      </m:lim>
                    </m:limLow>
                    <m:r>
                      <a:rPr lang="fr-CA" sz="2400" i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C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fr-CA" sz="24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fr-C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fr-CA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fr-CA" sz="24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fr-CA" sz="2400"/>
              </a:p>
              <a:p>
                <a:pPr marL="0" indent="0">
                  <a:buNone/>
                </a:pPr>
                <a:endParaRPr lang="fr-FR" sz="2400"/>
              </a:p>
            </p:txBody>
          </p:sp>
        </mc:Choice>
        <mc:Fallback xmlns="">
          <p:sp>
            <p:nvSpPr>
              <p:cNvPr id="11" name="Espace réservé du contenu 10">
                <a:extLst>
                  <a:ext uri="{FF2B5EF4-FFF2-40B4-BE49-F238E27FC236}">
                    <a16:creationId xmlns:a16="http://schemas.microsoft.com/office/drawing/2014/main" id="{BB074A7E-FDE8-8FB3-339D-ACF70D2A9B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2177456"/>
                <a:ext cx="5097780" cy="3795748"/>
              </a:xfrm>
              <a:blipFill>
                <a:blip r:embed="rId3"/>
                <a:stretch>
                  <a:fillRect l="-1914" t="-2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Espace réservé du contenu 11">
                <a:extLst>
                  <a:ext uri="{FF2B5EF4-FFF2-40B4-BE49-F238E27FC236}">
                    <a16:creationId xmlns:a16="http://schemas.microsoft.com/office/drawing/2014/main" id="{6CF01CD0-A070-2F1A-B886-4CE580FD211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256020" y="2177456"/>
                <a:ext cx="5097780" cy="37957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CA" sz="2400" b="1"/>
                  <a:t>Changements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2400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fr-CA" sz="2400" b="1" i="1">
                            <a:latin typeface="Cambria Math" panose="02040503050406030204" pitchFamily="18" charset="0"/>
                          </a:rPr>
                          <m:t>𝒆𝒒</m:t>
                        </m:r>
                      </m:sub>
                    </m:sSub>
                  </m:oMath>
                </a14:m>
                <a:r>
                  <a:rPr lang="fr-CA" sz="2400" b="1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2400" b="1" i="1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fr-CA" sz="2400" b="1" i="1">
                            <a:latin typeface="Cambria Math" panose="02040503050406030204" pitchFamily="18" charset="0"/>
                          </a:rPr>
                          <m:t>𝒆𝒒</m:t>
                        </m:r>
                      </m:sub>
                    </m:sSub>
                  </m:oMath>
                </a14:m>
                <a:endParaRPr lang="fr-CA" sz="2400" b="1" i="1">
                  <a:latin typeface="Cambria Math" panose="02040503050406030204" pitchFamily="18" charset="0"/>
                </a:endParaRPr>
              </a:p>
              <a:p>
                <a:endParaRPr lang="fr-CA" sz="2400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  <m:r>
                        <a:rPr lang="fr-CA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CA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fr-CA" sz="24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fr-CA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fr-CA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sSub>
                        <m:sSubPr>
                          <m:ctrlPr>
                            <a:rPr lang="fr-CA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fr-CA" sz="2400"/>
              </a:p>
              <a:p>
                <a:pPr marL="0" indent="0">
                  <a:buNone/>
                </a:pPr>
                <a:endParaRPr lang="fr-CA" sz="24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𝑒𝑞</m:t>
                          </m:r>
                        </m:sub>
                      </m:sSub>
                      <m:r>
                        <a:rPr lang="fr-CA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r>
                        <a:rPr lang="fr-CA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sub>
                      </m:sSub>
                      <m:sSub>
                        <m:sSubPr>
                          <m:ctrlP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fr-CA" sz="2400"/>
              </a:p>
              <a:p>
                <a:endParaRPr lang="fr-FR" sz="2400"/>
              </a:p>
            </p:txBody>
          </p:sp>
        </mc:Choice>
        <mc:Fallback xmlns="">
          <p:sp>
            <p:nvSpPr>
              <p:cNvPr id="12" name="Espace réservé du contenu 11">
                <a:extLst>
                  <a:ext uri="{FF2B5EF4-FFF2-40B4-BE49-F238E27FC236}">
                    <a16:creationId xmlns:a16="http://schemas.microsoft.com/office/drawing/2014/main" id="{6CF01CD0-A070-2F1A-B886-4CE580FD21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256020" y="2177456"/>
                <a:ext cx="5097780" cy="3795748"/>
              </a:xfrm>
              <a:blipFill>
                <a:blip r:embed="rId4"/>
                <a:stretch>
                  <a:fillRect l="-1792" t="-1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63553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8BA5F19-D5E1-4ECC-BEC2-DF7AEDFD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0CC88A9-A661-4C48-866E-8734E511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DB8511B-4D9B-C95C-8F3B-06D91511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73" y="393380"/>
            <a:ext cx="8198352" cy="73988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600" err="1"/>
              <a:t>Outil</a:t>
            </a:r>
            <a:r>
              <a:rPr lang="en-US" sz="3600"/>
              <a:t> de gestion de </a:t>
            </a:r>
            <a:r>
              <a:rPr lang="en-US" sz="3600" err="1"/>
              <a:t>projet</a:t>
            </a:r>
            <a:r>
              <a:rPr lang="en-US" sz="3600"/>
              <a:t>, </a:t>
            </a:r>
            <a:r>
              <a:rPr lang="en-US" sz="3600" err="1"/>
              <a:t>traçabilité</a:t>
            </a:r>
            <a:r>
              <a:rPr lang="en-US" sz="3600"/>
              <a:t> et </a:t>
            </a:r>
            <a:r>
              <a:rPr lang="en-US" sz="3600" err="1"/>
              <a:t>logiciel</a:t>
            </a:r>
            <a:endParaRPr lang="en-US" sz="360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FDF195F-784B-4D00-8C92-6FC1B0499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400BE9A-5B5D-6983-E5BD-C429F20D4379}"/>
              </a:ext>
            </a:extLst>
          </p:cNvPr>
          <p:cNvSpPr txBox="1"/>
          <p:nvPr/>
        </p:nvSpPr>
        <p:spPr>
          <a:xfrm>
            <a:off x="367544" y="1912852"/>
            <a:ext cx="6096000" cy="36586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CA" sz="2400" b="0" i="0" u="none" strike="noStrike" kern="1200" cap="none" spc="0" normalizeH="0" baseline="0" noProof="0" err="1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MatLab</a:t>
            </a:r>
            <a:endParaRPr kumimoji="0" lang="fr-CA" sz="2400" b="0" i="0" u="none" strike="noStrike" kern="1200" cap="none" spc="0" normalizeH="0" baseline="0" noProof="0">
              <a:ln>
                <a:noFill/>
              </a:ln>
              <a:solidFill>
                <a:schemeClr val="tx1">
                  <a:alpha val="60000"/>
                </a:scheme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CA" sz="2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Simulink</a:t>
            </a: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CA" sz="2400">
                <a:solidFill>
                  <a:schemeClr val="tx1">
                    <a:alpha val="60000"/>
                  </a:schemeClr>
                </a:solidFill>
                <a:latin typeface="Avenir Next LT Pro"/>
              </a:rPr>
              <a:t>GitHub</a:t>
            </a: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CA" sz="2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Word </a:t>
            </a: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CA" sz="2400">
                <a:solidFill>
                  <a:schemeClr val="tx1">
                    <a:alpha val="60000"/>
                  </a:schemeClr>
                </a:solidFill>
                <a:latin typeface="Avenir Next LT Pro"/>
              </a:rPr>
              <a:t>Teams</a:t>
            </a:r>
          </a:p>
          <a:p>
            <a:pPr marR="0" lvl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ClrTx/>
              <a:buSzTx/>
              <a:tabLst/>
              <a:defRPr/>
            </a:pPr>
            <a:endParaRPr kumimoji="0" lang="fr-CA" sz="2400" b="0" i="0" u="none" strike="noStrike" kern="1200" cap="none" spc="0" normalizeH="0" baseline="0" noProof="0">
              <a:ln>
                <a:noFill/>
              </a:ln>
              <a:solidFill>
                <a:schemeClr val="tx1">
                  <a:alpha val="60000"/>
                </a:scheme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03892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404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ECD6B3D-8F93-A865-DD2D-DD63C12F3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GANTT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09043FF-2CB1-C2AA-D798-34E33863C0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07933" y="766006"/>
            <a:ext cx="7347537" cy="532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2149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221B6777-2B62-DEF3-6572-4FA6E426AFB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04031" y="1498782"/>
            <a:ext cx="11183938" cy="4412887"/>
          </a:xfrm>
          <a:prstGeom prst="rect">
            <a:avLst/>
          </a:prstGeom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89EC5CFC-44A5-DD7D-3E04-BE60CF13F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494" y="279802"/>
            <a:ext cx="11459011" cy="1333057"/>
          </a:xfrm>
        </p:spPr>
        <p:txBody>
          <a:bodyPr wrap="square" anchor="t">
            <a:normAutofit fontScale="90000"/>
          </a:bodyPr>
          <a:lstStyle/>
          <a:p>
            <a:r>
              <a:rPr lang="fr-FR"/>
              <a:t>Décomposition des tâches</a:t>
            </a:r>
            <a:br>
              <a:rPr lang="fr-FR"/>
            </a:br>
            <a:r>
              <a:rPr lang="fr-CA" sz="440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WBS complet</a:t>
            </a:r>
            <a:br>
              <a:rPr lang="fr-CA" sz="4400"/>
            </a:br>
            <a:br>
              <a:rPr lang="fr-CA" sz="4400">
                <a:ea typeface="MS Mincho" panose="02020609040205080304" pitchFamily="49" charset="-128"/>
                <a:cs typeface="Times New Roman" panose="02020603050405020304" pitchFamily="18" charset="0"/>
              </a:rPr>
            </a:br>
            <a:br>
              <a:rPr lang="fr-CA" sz="440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</a:br>
            <a:br>
              <a:rPr lang="fr-CA" sz="3200">
                <a:ea typeface="MS Mincho" panose="02020609040205080304" pitchFamily="49" charset="-128"/>
                <a:cs typeface="Times New Roman" panose="02020603050405020304" pitchFamily="18" charset="0"/>
              </a:rPr>
            </a:br>
            <a:br>
              <a:rPr lang="fr-CA" sz="400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</a:br>
            <a:br>
              <a:rPr lang="fr-CA" sz="480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</a:br>
            <a:endParaRPr lang="fr-FR"/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01DF5907-2BAF-1AC4-ABDA-E0B096C53B46}"/>
              </a:ext>
            </a:extLst>
          </p:cNvPr>
          <p:cNvCxnSpPr/>
          <p:nvPr/>
        </p:nvCxnSpPr>
        <p:spPr>
          <a:xfrm>
            <a:off x="6505903" y="2217683"/>
            <a:ext cx="0" cy="41936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5821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8BA5F19-D5E1-4ECC-BEC2-DF7AEDFD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0CC88A9-A661-4C48-866E-8734E511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FDF195F-784B-4D00-8C92-6FC1B0499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Espace réservé du contenu 3">
            <a:extLst>
              <a:ext uri="{FF2B5EF4-FFF2-40B4-BE49-F238E27FC236}">
                <a16:creationId xmlns:a16="http://schemas.microsoft.com/office/drawing/2014/main" id="{D05D51B0-AA36-BD87-7D57-BC872BD257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3991437"/>
              </p:ext>
            </p:extLst>
          </p:nvPr>
        </p:nvGraphicFramePr>
        <p:xfrm>
          <a:off x="549538" y="1133519"/>
          <a:ext cx="10924005" cy="5335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6578">
                  <a:extLst>
                    <a:ext uri="{9D8B030D-6E8A-4147-A177-3AD203B41FA5}">
                      <a16:colId xmlns:a16="http://schemas.microsoft.com/office/drawing/2014/main" val="3897082989"/>
                    </a:ext>
                  </a:extLst>
                </a:gridCol>
                <a:gridCol w="1465007">
                  <a:extLst>
                    <a:ext uri="{9D8B030D-6E8A-4147-A177-3AD203B41FA5}">
                      <a16:colId xmlns:a16="http://schemas.microsoft.com/office/drawing/2014/main" val="578836089"/>
                    </a:ext>
                  </a:extLst>
                </a:gridCol>
                <a:gridCol w="3126658">
                  <a:extLst>
                    <a:ext uri="{9D8B030D-6E8A-4147-A177-3AD203B41FA5}">
                      <a16:colId xmlns:a16="http://schemas.microsoft.com/office/drawing/2014/main" val="4040637035"/>
                    </a:ext>
                  </a:extLst>
                </a:gridCol>
                <a:gridCol w="1597390">
                  <a:extLst>
                    <a:ext uri="{9D8B030D-6E8A-4147-A177-3AD203B41FA5}">
                      <a16:colId xmlns:a16="http://schemas.microsoft.com/office/drawing/2014/main" val="1263589245"/>
                    </a:ext>
                  </a:extLst>
                </a:gridCol>
                <a:gridCol w="3298372">
                  <a:extLst>
                    <a:ext uri="{9D8B030D-6E8A-4147-A177-3AD203B41FA5}">
                      <a16:colId xmlns:a16="http://schemas.microsoft.com/office/drawing/2014/main" val="18159340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CA"/>
                        <a:t>Niveau TRL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/>
                        <a:t>Catégories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/>
                        <a:t>Priorité (1-5)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289455"/>
                  </a:ext>
                </a:extLst>
              </a:tr>
              <a:tr h="865385">
                <a:tc rowSpan="6">
                  <a:txBody>
                    <a:bodyPr/>
                    <a:lstStyle/>
                    <a:p>
                      <a:pPr algn="ctr"/>
                      <a:endParaRPr lang="fr-CA"/>
                    </a:p>
                    <a:p>
                      <a:pPr algn="ctr"/>
                      <a:endParaRPr lang="fr-CA"/>
                    </a:p>
                    <a:p>
                      <a:pPr algn="ctr"/>
                      <a:endParaRPr lang="fr-CA"/>
                    </a:p>
                    <a:p>
                      <a:pPr algn="ctr"/>
                      <a:endParaRPr lang="fr-CA"/>
                    </a:p>
                    <a:p>
                      <a:pPr algn="ctr"/>
                      <a:endParaRPr lang="fr-CA"/>
                    </a:p>
                    <a:p>
                      <a:pPr algn="ctr"/>
                      <a:endParaRPr lang="fr-CA"/>
                    </a:p>
                    <a:p>
                      <a:pPr algn="ctr"/>
                      <a:endParaRPr lang="fr-CA"/>
                    </a:p>
                    <a:p>
                      <a:pPr algn="ctr"/>
                      <a:endParaRPr lang="fr-CA"/>
                    </a:p>
                    <a:p>
                      <a:pPr algn="ctr"/>
                      <a:r>
                        <a:rPr lang="fr-CA"/>
                        <a:t>TRL(4-6)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endParaRPr lang="fr-CA"/>
                    </a:p>
                    <a:p>
                      <a:pPr algn="ctr"/>
                      <a:endParaRPr lang="fr-CA"/>
                    </a:p>
                    <a:p>
                      <a:pPr algn="ctr"/>
                      <a:endParaRPr lang="fr-CA"/>
                    </a:p>
                    <a:p>
                      <a:pPr algn="ctr"/>
                      <a:r>
                        <a:rPr lang="fr-CA"/>
                        <a:t>Gestion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/>
                        <a:t>Sous-estimation des délais ou des échéances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/>
                        <a:t>Prévoir une marge de temps supplémentaires pour chaque tâche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598806"/>
                  </a:ext>
                </a:extLst>
              </a:tr>
              <a:tr h="656295">
                <a:tc v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/>
                        <a:t>Non-respect des spécifications du 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/>
                        <a:t>Valider les étapes et les avancements avec le client régulièrement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173021"/>
                  </a:ext>
                </a:extLst>
              </a:tr>
              <a:tr h="656295">
                <a:tc v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/>
                        <a:t>Mauvaise planification de projet.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/>
                        <a:t>Utiliser un logiciel de gestion de projet et le tenir à jour.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454836"/>
                  </a:ext>
                </a:extLst>
              </a:tr>
              <a:tr h="656295">
                <a:tc vMerge="1">
                  <a:txBody>
                    <a:bodyPr/>
                    <a:lstStyle/>
                    <a:p>
                      <a:pPr algn="ctr"/>
                      <a:endParaRPr lang="fr-CA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endParaRPr lang="fr-CA"/>
                    </a:p>
                    <a:p>
                      <a:pPr algn="ctr"/>
                      <a:endParaRPr lang="fr-CA"/>
                    </a:p>
                    <a:p>
                      <a:pPr algn="ctr"/>
                      <a:r>
                        <a:rPr lang="fr-CA"/>
                        <a:t>    </a:t>
                      </a:r>
                    </a:p>
                    <a:p>
                      <a:pPr algn="ctr"/>
                      <a:endParaRPr lang="fr-CA"/>
                    </a:p>
                    <a:p>
                      <a:pPr algn="ctr"/>
                      <a:r>
                        <a:rPr lang="fr-CA"/>
                        <a:t>Social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/>
                        <a:t>Manque de travail de la part d’un coéquipier.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Prévoir des périodes de travail obligatoire.</a:t>
                      </a:r>
                      <a:endParaRPr lang="fr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106362"/>
                  </a:ext>
                </a:extLst>
              </a:tr>
              <a:tr h="656295">
                <a:tc v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Manque de communication entre les membres de l’équipe.</a:t>
                      </a:r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Organiser des réunions régulières sur Teams ou en présence.</a:t>
                      </a:r>
                      <a:endParaRPr lang="fr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130007"/>
                  </a:ext>
                </a:extLst>
              </a:tr>
              <a:tr h="656295">
                <a:tc vMerge="1">
                  <a:txBody>
                    <a:bodyPr/>
                    <a:lstStyle/>
                    <a:p>
                      <a:pPr algn="ctr"/>
                      <a:endParaRPr lang="fr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/>
                        <a:t>Conflits interpersonnels entre les membres de l’équipe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/>
                        <a:t>Favoriser un environnement de travail favorable et effectuer des activités inter-équipes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99800"/>
                  </a:ext>
                </a:extLst>
              </a:tr>
            </a:tbl>
          </a:graphicData>
        </a:graphic>
      </p:graphicFrame>
      <p:sp>
        <p:nvSpPr>
          <p:cNvPr id="8" name="Titre 1">
            <a:extLst>
              <a:ext uri="{FF2B5EF4-FFF2-40B4-BE49-F238E27FC236}">
                <a16:creationId xmlns:a16="http://schemas.microsoft.com/office/drawing/2014/main" id="{B1F09ED2-B1B4-1804-92A1-1BF7CB232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840" y="36105"/>
            <a:ext cx="11091600" cy="1332000"/>
          </a:xfrm>
        </p:spPr>
        <p:txBody>
          <a:bodyPr/>
          <a:lstStyle/>
          <a:p>
            <a:r>
              <a:rPr lang="fr-CA"/>
              <a:t>Gestion des risques (TRL)</a:t>
            </a:r>
          </a:p>
        </p:txBody>
      </p:sp>
    </p:spTree>
    <p:extLst>
      <p:ext uri="{BB962C8B-B14F-4D97-AF65-F5344CB8AC3E}">
        <p14:creationId xmlns:p14="http://schemas.microsoft.com/office/powerpoint/2010/main" val="2185259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8BA5F19-D5E1-4ECC-BEC2-DF7AEDFD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0CC88A9-A661-4C48-866E-8734E511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FDF195F-784B-4D00-8C92-6FC1B0499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B1F09ED2-B1B4-1804-92A1-1BF7CB232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105"/>
            <a:ext cx="11104740" cy="1040220"/>
          </a:xfrm>
        </p:spPr>
        <p:txBody>
          <a:bodyPr/>
          <a:lstStyle/>
          <a:p>
            <a:r>
              <a:rPr lang="fr-CA"/>
              <a:t>Gestion des risques (TRL)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F76F5B60-10E0-7DE5-59F4-790C47B0ED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253850"/>
              </p:ext>
            </p:extLst>
          </p:nvPr>
        </p:nvGraphicFramePr>
        <p:xfrm>
          <a:off x="421380" y="1265104"/>
          <a:ext cx="10426576" cy="4327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434">
                  <a:extLst>
                    <a:ext uri="{9D8B030D-6E8A-4147-A177-3AD203B41FA5}">
                      <a16:colId xmlns:a16="http://schemas.microsoft.com/office/drawing/2014/main" val="1681803607"/>
                    </a:ext>
                  </a:extLst>
                </a:gridCol>
                <a:gridCol w="1774371">
                  <a:extLst>
                    <a:ext uri="{9D8B030D-6E8A-4147-A177-3AD203B41FA5}">
                      <a16:colId xmlns:a16="http://schemas.microsoft.com/office/drawing/2014/main" val="2180166065"/>
                    </a:ext>
                  </a:extLst>
                </a:gridCol>
                <a:gridCol w="2862943">
                  <a:extLst>
                    <a:ext uri="{9D8B030D-6E8A-4147-A177-3AD203B41FA5}">
                      <a16:colId xmlns:a16="http://schemas.microsoft.com/office/drawing/2014/main" val="3585409613"/>
                    </a:ext>
                  </a:extLst>
                </a:gridCol>
                <a:gridCol w="1529970">
                  <a:extLst>
                    <a:ext uri="{9D8B030D-6E8A-4147-A177-3AD203B41FA5}">
                      <a16:colId xmlns:a16="http://schemas.microsoft.com/office/drawing/2014/main" val="985174698"/>
                    </a:ext>
                  </a:extLst>
                </a:gridCol>
                <a:gridCol w="2821858">
                  <a:extLst>
                    <a:ext uri="{9D8B030D-6E8A-4147-A177-3AD203B41FA5}">
                      <a16:colId xmlns:a16="http://schemas.microsoft.com/office/drawing/2014/main" val="33689580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CA"/>
                        <a:t>Niveau TRL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/>
                        <a:t>Catégorie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/>
                        <a:t>Priorité(1-5)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654390"/>
                  </a:ext>
                </a:extLst>
              </a:tr>
              <a:tr h="944407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/>
                        <a:t>TRL(4-6)</a:t>
                      </a:r>
                    </a:p>
                    <a:p>
                      <a:endParaRPr lang="fr-CA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lang="fr-CA"/>
                    </a:p>
                    <a:p>
                      <a:endParaRPr lang="fr-CA"/>
                    </a:p>
                    <a:p>
                      <a:endParaRPr lang="fr-CA"/>
                    </a:p>
                    <a:p>
                      <a:endParaRPr lang="fr-CA"/>
                    </a:p>
                    <a:p>
                      <a:endParaRPr lang="fr-CA"/>
                    </a:p>
                    <a:p>
                      <a:endParaRPr lang="fr-CA"/>
                    </a:p>
                    <a:p>
                      <a:r>
                        <a:rPr lang="fr-CA"/>
                        <a:t>Technologique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/>
                        <a:t>Erreur dans les modélisations des équations ou des simulations numériques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/>
                        <a:t>Valider chaque étape en effectuant des tests sur Matlab ou Simulink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059573"/>
                  </a:ext>
                </a:extLst>
              </a:tr>
              <a:tr h="1218832">
                <a:tc v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/>
                        <a:t>Écart entre les résultats théorique, les résultats de simulation et les résultats expérimentaux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/>
                        <a:t>1</a:t>
                      </a:r>
                    </a:p>
                    <a:p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/>
                        <a:t>Ajuster les modèles de simulation en fonction des résultats expérimentaux et répéter les tests.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416412"/>
                  </a:ext>
                </a:extLst>
              </a:tr>
              <a:tr h="639219">
                <a:tc vMerge="1">
                  <a:txBody>
                    <a:bodyPr/>
                    <a:lstStyle/>
                    <a:p>
                      <a:pPr algn="ctr"/>
                      <a:endParaRPr lang="fr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/>
                        <a:t>Erreur liée aux perturbations externes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/>
                        <a:t>Exploiter le système dans des conditions idéales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442504"/>
                  </a:ext>
                </a:extLst>
              </a:tr>
              <a:tr h="824187">
                <a:tc vMerge="1">
                  <a:txBody>
                    <a:bodyPr/>
                    <a:lstStyle/>
                    <a:p>
                      <a:pPr algn="ctr"/>
                      <a:endParaRPr lang="fr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/>
                        <a:t>Problème d’intégration entre les systèmes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/>
                        <a:t>Effectuer des tests de simulation rigoureux de chaque sous-système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472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45514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8BA5F19-D5E1-4ECC-BEC2-DF7AEDFD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0CC88A9-A661-4C48-866E-8734E511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FDF195F-784B-4D00-8C92-6FC1B0499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B1F09ED2-B1B4-1804-92A1-1BF7CB232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105"/>
            <a:ext cx="11104740" cy="1040220"/>
          </a:xfrm>
        </p:spPr>
        <p:txBody>
          <a:bodyPr/>
          <a:lstStyle/>
          <a:p>
            <a:r>
              <a:rPr lang="fr-CA"/>
              <a:t>Gestion des risques (TRL)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F76F5B60-10E0-7DE5-59F4-790C47B0ED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844975"/>
              </p:ext>
            </p:extLst>
          </p:nvPr>
        </p:nvGraphicFramePr>
        <p:xfrm>
          <a:off x="421380" y="1004321"/>
          <a:ext cx="10426576" cy="5431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434">
                  <a:extLst>
                    <a:ext uri="{9D8B030D-6E8A-4147-A177-3AD203B41FA5}">
                      <a16:colId xmlns:a16="http://schemas.microsoft.com/office/drawing/2014/main" val="1681803607"/>
                    </a:ext>
                  </a:extLst>
                </a:gridCol>
                <a:gridCol w="1774371">
                  <a:extLst>
                    <a:ext uri="{9D8B030D-6E8A-4147-A177-3AD203B41FA5}">
                      <a16:colId xmlns:a16="http://schemas.microsoft.com/office/drawing/2014/main" val="2180166065"/>
                    </a:ext>
                  </a:extLst>
                </a:gridCol>
                <a:gridCol w="3005740">
                  <a:extLst>
                    <a:ext uri="{9D8B030D-6E8A-4147-A177-3AD203B41FA5}">
                      <a16:colId xmlns:a16="http://schemas.microsoft.com/office/drawing/2014/main" val="3585409613"/>
                    </a:ext>
                  </a:extLst>
                </a:gridCol>
                <a:gridCol w="1581150">
                  <a:extLst>
                    <a:ext uri="{9D8B030D-6E8A-4147-A177-3AD203B41FA5}">
                      <a16:colId xmlns:a16="http://schemas.microsoft.com/office/drawing/2014/main" val="985174698"/>
                    </a:ext>
                  </a:extLst>
                </a:gridCol>
                <a:gridCol w="2627881">
                  <a:extLst>
                    <a:ext uri="{9D8B030D-6E8A-4147-A177-3AD203B41FA5}">
                      <a16:colId xmlns:a16="http://schemas.microsoft.com/office/drawing/2014/main" val="33689580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CA"/>
                        <a:t>Niveau TRL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/>
                        <a:t>Catégorie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/>
                        <a:t>Priorité(1-5)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654390"/>
                  </a:ext>
                </a:extLst>
              </a:tr>
              <a:tr h="944407">
                <a:tc row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160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160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160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160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160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160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160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160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600"/>
                        <a:t>TRL(4-6)</a:t>
                      </a:r>
                    </a:p>
                    <a:p>
                      <a:endParaRPr lang="fr-CA" sz="1600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endParaRPr lang="fr-CA" sz="1600"/>
                    </a:p>
                    <a:p>
                      <a:endParaRPr lang="fr-CA" sz="1600"/>
                    </a:p>
                    <a:p>
                      <a:endParaRPr lang="fr-CA" sz="1600"/>
                    </a:p>
                    <a:p>
                      <a:endParaRPr lang="fr-CA" sz="1600"/>
                    </a:p>
                    <a:p>
                      <a:endParaRPr lang="fr-CA" sz="1600"/>
                    </a:p>
                    <a:p>
                      <a:endParaRPr lang="fr-CA" sz="1600"/>
                    </a:p>
                    <a:p>
                      <a:endParaRPr lang="fr-CA" sz="1600"/>
                    </a:p>
                    <a:p>
                      <a:endParaRPr lang="fr-CA" sz="1600"/>
                    </a:p>
                    <a:p>
                      <a:pPr algn="ctr"/>
                      <a:r>
                        <a:rPr lang="fr-CA" sz="1600"/>
                        <a:t>Technologique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600"/>
                        <a:t>Mauvais contact entre la poutre et la sphère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6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600"/>
                        <a:t>Nettoyer et corriger afin d’assurer un bon contact entre la poutre et la sphère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059573"/>
                  </a:ext>
                </a:extLst>
              </a:tr>
              <a:tr h="824187">
                <a:tc v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600"/>
                        <a:t>Erreur dans la calibration de la plateforme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6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600"/>
                        <a:t>Calibrer le banc d’essai avant chaque séance de 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468350"/>
                  </a:ext>
                </a:extLst>
              </a:tr>
              <a:tr h="824187">
                <a:tc v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600"/>
                        <a:t>La tige du banc d’essai est croche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600"/>
                        <a:t>Remplacer ou redresser la tige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132857"/>
                  </a:ext>
                </a:extLst>
              </a:tr>
              <a:tr h="824187">
                <a:tc v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600"/>
                        <a:t>Le banc d’essai ne fonctionne pas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600"/>
                        <a:t>S’assurer d’avoir un système fonctionnel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866926"/>
                  </a:ext>
                </a:extLst>
              </a:tr>
              <a:tr h="824187">
                <a:tc v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600"/>
                        <a:t>Les données collectées du le lissage ou le lissage des données n’est pas optimal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600"/>
                        <a:t>Recollecter les données ou refaire un lissage plus approprié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095408"/>
                  </a:ext>
                </a:extLst>
              </a:tr>
              <a:tr h="824187">
                <a:tc v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600"/>
                        <a:t>Le facteur d’amortissement sélectionné pour le choix de Kint n’est pas optimal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6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600"/>
                        <a:t>Tester et choisir un zeta  optimal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230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61953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465428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B1F09ED2-B1B4-1804-92A1-1BF7CB232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637762"/>
            <a:ext cx="3255027" cy="55767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Assurance-</a:t>
            </a:r>
            <a:r>
              <a:rPr lang="en-US" kern="120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qualité</a:t>
            </a:r>
            <a:endParaRPr lang="en-US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535" y="0"/>
            <a:ext cx="753945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9977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3">
            <a:extLst>
              <a:ext uri="{FF2B5EF4-FFF2-40B4-BE49-F238E27FC236}">
                <a16:creationId xmlns:a16="http://schemas.microsoft.com/office/drawing/2014/main" id="{6F138C69-82FC-4F49-6694-CC20E68A1FC0}"/>
              </a:ext>
            </a:extLst>
          </p:cNvPr>
          <p:cNvSpPr>
            <a:spLocks noGrp="1"/>
          </p:cNvSpPr>
          <p:nvPr/>
        </p:nvSpPr>
        <p:spPr>
          <a:xfrm>
            <a:off x="5439976" y="850052"/>
            <a:ext cx="5605373" cy="5326911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Objectif :</a:t>
            </a:r>
            <a:br>
              <a:rPr lang="en-US" sz="220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2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Garantir</a:t>
            </a:r>
            <a:r>
              <a:rPr lang="en-US" sz="2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que le </a:t>
            </a:r>
            <a:r>
              <a:rPr lang="en-US" sz="2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projet</a:t>
            </a:r>
            <a:r>
              <a:rPr lang="en-US" sz="2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respecte</a:t>
            </a:r>
            <a:r>
              <a:rPr lang="en-US" sz="2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les </a:t>
            </a:r>
            <a:r>
              <a:rPr lang="en-US" sz="2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spécifications</a:t>
            </a:r>
            <a:r>
              <a:rPr lang="en-US" sz="2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et les </a:t>
            </a:r>
            <a:r>
              <a:rPr lang="en-US" sz="2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requis</a:t>
            </a:r>
            <a:r>
              <a:rPr lang="en-US" sz="2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techniques </a:t>
            </a:r>
            <a:r>
              <a:rPr lang="en-US" sz="2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établies</a:t>
            </a:r>
            <a:r>
              <a:rPr lang="en-US" sz="2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par le client</a:t>
            </a:r>
            <a:br>
              <a:rPr lang="en-US" sz="220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sz="2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Contrôle</a:t>
            </a:r>
            <a:r>
              <a:rPr lang="en-US" sz="2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gestion et </a:t>
            </a:r>
            <a:r>
              <a:rPr lang="en-US" sz="2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suivi</a:t>
            </a:r>
            <a:r>
              <a:rPr lang="en-US" sz="2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des documents: GitHub, Teams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Stratégie</a:t>
            </a:r>
            <a:r>
              <a:rPr lang="en-US" sz="2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test :</a:t>
            </a:r>
            <a:br>
              <a:rPr lang="en-US" sz="220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2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 </a:t>
            </a:r>
            <a:r>
              <a:rPr lang="en-US" sz="2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d’intégration</a:t>
            </a:r>
            <a:r>
              <a:rPr lang="en-US" sz="2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des sous-</a:t>
            </a:r>
            <a:r>
              <a:rPr lang="en-US" sz="2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système</a:t>
            </a:r>
            <a:r>
              <a:rPr lang="en-US" sz="2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lors</a:t>
            </a:r>
            <a:r>
              <a:rPr lang="en-US" sz="2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des séances de test</a:t>
            </a:r>
            <a:br>
              <a:rPr lang="en-US" sz="220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sz="2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Analyse</a:t>
            </a:r>
            <a:r>
              <a:rPr lang="en-US" sz="2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2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risque</a:t>
            </a:r>
            <a:r>
              <a:rPr lang="en-US" sz="2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</a:t>
            </a:r>
            <a:br>
              <a:rPr lang="en-US" sz="220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2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Gestion des </a:t>
            </a:r>
            <a:r>
              <a:rPr lang="en-US" sz="2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risques</a:t>
            </a:r>
            <a:r>
              <a:rPr lang="en-US" sz="2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mise à jour entre </a:t>
            </a:r>
            <a:r>
              <a:rPr lang="en-US" sz="2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chaque</a:t>
            </a:r>
            <a:r>
              <a:rPr lang="en-US" sz="2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phase</a:t>
            </a:r>
            <a:br>
              <a:rPr lang="en-US" sz="220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sz="2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143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64121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B8511B-4D9B-C95C-8F3B-06D91511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Matrice de conformité – Phases de gestion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AF42205-410D-B4F4-3E6C-F4F463AE80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193694"/>
              </p:ext>
            </p:extLst>
          </p:nvPr>
        </p:nvGraphicFramePr>
        <p:xfrm>
          <a:off x="838199" y="1554670"/>
          <a:ext cx="10515600" cy="20739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38324">
                  <a:extLst>
                    <a:ext uri="{9D8B030D-6E8A-4147-A177-3AD203B41FA5}">
                      <a16:colId xmlns:a16="http://schemas.microsoft.com/office/drawing/2014/main" val="4255890934"/>
                    </a:ext>
                  </a:extLst>
                </a:gridCol>
                <a:gridCol w="3923853">
                  <a:extLst>
                    <a:ext uri="{9D8B030D-6E8A-4147-A177-3AD203B41FA5}">
                      <a16:colId xmlns:a16="http://schemas.microsoft.com/office/drawing/2014/main" val="4030795320"/>
                    </a:ext>
                  </a:extLst>
                </a:gridCol>
                <a:gridCol w="2453423">
                  <a:extLst>
                    <a:ext uri="{9D8B030D-6E8A-4147-A177-3AD203B41FA5}">
                      <a16:colId xmlns:a16="http://schemas.microsoft.com/office/drawing/2014/main" val="2789022138"/>
                    </a:ext>
                  </a:extLst>
                </a:gridCol>
              </a:tblGrid>
              <a:tr h="292526">
                <a:tc gridSpan="3">
                  <a:txBody>
                    <a:bodyPr/>
                    <a:lstStyle/>
                    <a:p>
                      <a:pPr algn="ctr"/>
                      <a:r>
                        <a:rPr lang="fr-CA" sz="1200">
                          <a:effectLst/>
                        </a:rPr>
                        <a:t>Phases de gestion</a:t>
                      </a:r>
                      <a:endParaRPr lang="fr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563065"/>
                  </a:ext>
                </a:extLst>
              </a:tr>
              <a:tr h="292526">
                <a:tc>
                  <a:txBody>
                    <a:bodyPr/>
                    <a:lstStyle/>
                    <a:p>
                      <a:r>
                        <a:rPr lang="fr-CA" sz="1200">
                          <a:effectLst/>
                        </a:rPr>
                        <a:t>Phases</a:t>
                      </a:r>
                      <a:endParaRPr lang="fr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fr-CA" sz="1200">
                          <a:effectLst/>
                        </a:rPr>
                        <a:t>Critère acceptation</a:t>
                      </a:r>
                      <a:endParaRPr lang="fr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fr-CA" sz="1200">
                          <a:effectLst/>
                        </a:rPr>
                        <a:t>Conformité</a:t>
                      </a:r>
                      <a:endParaRPr lang="fr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4656282"/>
                  </a:ext>
                </a:extLst>
              </a:tr>
              <a:tr h="318833">
                <a:tc>
                  <a:txBody>
                    <a:bodyPr/>
                    <a:lstStyle/>
                    <a:p>
                      <a:pPr algn="ctr"/>
                      <a:r>
                        <a:rPr lang="fr-CA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Phase 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fr-CA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MDR terminé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>
                          <a:effectLst/>
                        </a:rPr>
                        <a:t>Oui</a:t>
                      </a:r>
                      <a:endParaRPr lang="fr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8051238"/>
                  </a:ext>
                </a:extLst>
              </a:tr>
              <a:tr h="292526">
                <a:tc>
                  <a:txBody>
                    <a:bodyPr/>
                    <a:lstStyle/>
                    <a:p>
                      <a:pPr algn="ctr"/>
                      <a:r>
                        <a:rPr lang="fr-CA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Phase 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PRR terminé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>
                          <a:effectLst/>
                        </a:rPr>
                        <a:t>Oui</a:t>
                      </a:r>
                      <a:endParaRPr lang="fr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5040254"/>
                  </a:ext>
                </a:extLst>
              </a:tr>
              <a:tr h="292526">
                <a:tc>
                  <a:txBody>
                    <a:bodyPr/>
                    <a:lstStyle/>
                    <a:p>
                      <a:pPr algn="ctr"/>
                      <a:r>
                        <a:rPr lang="fr-CA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Phase B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SRR et PDR terminés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>
                          <a:effectLst/>
                        </a:rPr>
                        <a:t>Oui</a:t>
                      </a:r>
                      <a:endParaRPr lang="fr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8376572"/>
                  </a:ext>
                </a:extLst>
              </a:tr>
              <a:tr h="292526">
                <a:tc>
                  <a:txBody>
                    <a:bodyPr/>
                    <a:lstStyle/>
                    <a:p>
                      <a:pPr algn="ctr"/>
                      <a:r>
                        <a:rPr lang="fr-CA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Phase 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CDR terminé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>
                          <a:effectLst/>
                        </a:rPr>
                        <a:t>Oui</a:t>
                      </a:r>
                      <a:endParaRPr lang="fr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6601026"/>
                  </a:ext>
                </a:extLst>
              </a:tr>
              <a:tr h="292526">
                <a:tc>
                  <a:txBody>
                    <a:bodyPr/>
                    <a:lstStyle/>
                    <a:p>
                      <a:pPr algn="ctr"/>
                      <a:r>
                        <a:rPr lang="fr-CA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Phase 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 et QR terminés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0986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3673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B8511B-4D9B-C95C-8F3B-06D91511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87125" cy="1325563"/>
          </a:xfrm>
        </p:spPr>
        <p:txBody>
          <a:bodyPr/>
          <a:lstStyle/>
          <a:p>
            <a:r>
              <a:rPr lang="fr-CA"/>
              <a:t>Matrice de conformité – </a:t>
            </a:r>
            <a:r>
              <a:rPr lang="fr-CA" err="1"/>
              <a:t>Planif</a:t>
            </a:r>
            <a:r>
              <a:rPr lang="fr-CA"/>
              <a:t> temporelle &amp; WBS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AF42205-410D-B4F4-3E6C-F4F463AE80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416473"/>
              </p:ext>
            </p:extLst>
          </p:nvPr>
        </p:nvGraphicFramePr>
        <p:xfrm>
          <a:off x="838199" y="1554670"/>
          <a:ext cx="10515600" cy="26590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38324">
                  <a:extLst>
                    <a:ext uri="{9D8B030D-6E8A-4147-A177-3AD203B41FA5}">
                      <a16:colId xmlns:a16="http://schemas.microsoft.com/office/drawing/2014/main" val="4255890934"/>
                    </a:ext>
                  </a:extLst>
                </a:gridCol>
                <a:gridCol w="3923853">
                  <a:extLst>
                    <a:ext uri="{9D8B030D-6E8A-4147-A177-3AD203B41FA5}">
                      <a16:colId xmlns:a16="http://schemas.microsoft.com/office/drawing/2014/main" val="4030795320"/>
                    </a:ext>
                  </a:extLst>
                </a:gridCol>
                <a:gridCol w="2453423">
                  <a:extLst>
                    <a:ext uri="{9D8B030D-6E8A-4147-A177-3AD203B41FA5}">
                      <a16:colId xmlns:a16="http://schemas.microsoft.com/office/drawing/2014/main" val="2789022138"/>
                    </a:ext>
                  </a:extLst>
                </a:gridCol>
              </a:tblGrid>
              <a:tr h="292526">
                <a:tc gridSpan="3">
                  <a:txBody>
                    <a:bodyPr/>
                    <a:lstStyle/>
                    <a:p>
                      <a:pPr algn="ctr"/>
                      <a:r>
                        <a:rPr lang="fr-CA" sz="1200">
                          <a:effectLst/>
                        </a:rPr>
                        <a:t>Phases de gestion</a:t>
                      </a:r>
                      <a:endParaRPr lang="fr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563065"/>
                  </a:ext>
                </a:extLst>
              </a:tr>
              <a:tr h="292526">
                <a:tc>
                  <a:txBody>
                    <a:bodyPr/>
                    <a:lstStyle/>
                    <a:p>
                      <a:r>
                        <a:rPr lang="fr-CA" sz="1200">
                          <a:effectLst/>
                        </a:rPr>
                        <a:t>Étapes</a:t>
                      </a:r>
                      <a:endParaRPr lang="fr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fr-CA" sz="1200">
                          <a:effectLst/>
                        </a:rPr>
                        <a:t>Critère acceptation</a:t>
                      </a:r>
                      <a:endParaRPr lang="fr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fr-CA" sz="1200">
                          <a:effectLst/>
                        </a:rPr>
                        <a:t>Conformité</a:t>
                      </a:r>
                      <a:endParaRPr lang="fr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4656282"/>
                  </a:ext>
                </a:extLst>
              </a:tr>
              <a:tr h="318833">
                <a:tc>
                  <a:txBody>
                    <a:bodyPr/>
                    <a:lstStyle/>
                    <a:p>
                      <a:pPr algn="ctr"/>
                      <a:r>
                        <a:rPr lang="fr-CA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Modélisation du banc d’essai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fr-CA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Terminé avant la date d’échéance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>
                          <a:effectLst/>
                        </a:rPr>
                        <a:t>Oui</a:t>
                      </a:r>
                      <a:endParaRPr lang="fr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8051238"/>
                  </a:ext>
                </a:extLst>
              </a:tr>
              <a:tr h="292526">
                <a:tc>
                  <a:txBody>
                    <a:bodyPr/>
                    <a:lstStyle/>
                    <a:p>
                      <a:pPr algn="ctr"/>
                      <a:r>
                        <a:rPr lang="fr-CA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Calibration ei identification des paramètres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fr-CA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Terminé avant la date d’échéance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>
                          <a:effectLst/>
                        </a:rPr>
                        <a:t>Oui</a:t>
                      </a:r>
                      <a:endParaRPr lang="fr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5040254"/>
                  </a:ext>
                </a:extLst>
              </a:tr>
              <a:tr h="292526">
                <a:tc>
                  <a:txBody>
                    <a:bodyPr/>
                    <a:lstStyle/>
                    <a:p>
                      <a:pPr algn="ctr"/>
                      <a:r>
                        <a:rPr lang="fr-CA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Conception de l’asservissement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fr-CA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Terminé avant la date d’échéance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>
                          <a:effectLst/>
                        </a:rPr>
                        <a:t>Oui</a:t>
                      </a:r>
                      <a:endParaRPr lang="fr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8376572"/>
                  </a:ext>
                </a:extLst>
              </a:tr>
              <a:tr h="292526">
                <a:tc>
                  <a:txBody>
                    <a:bodyPr/>
                    <a:lstStyle/>
                    <a:p>
                      <a:pPr algn="ctr"/>
                      <a:r>
                        <a:rPr lang="fr-CA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Tests des asservissements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fr-CA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Terminé avant la date d’échéance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>
                          <a:effectLst/>
                        </a:rPr>
                        <a:t>Oui</a:t>
                      </a:r>
                      <a:endParaRPr lang="fr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6601026"/>
                  </a:ext>
                </a:extLst>
              </a:tr>
              <a:tr h="292526">
                <a:tc>
                  <a:txBody>
                    <a:bodyPr/>
                    <a:lstStyle/>
                    <a:p>
                      <a:pPr algn="ctr"/>
                      <a:r>
                        <a:rPr lang="fr-CA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Transposition aux systèmes plaques sphères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fr-CA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Terminé avant la date d’échéance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N/A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0986741"/>
                  </a:ext>
                </a:extLst>
              </a:tr>
              <a:tr h="292526">
                <a:tc>
                  <a:txBody>
                    <a:bodyPr/>
                    <a:lstStyle/>
                    <a:p>
                      <a:pPr algn="ctr"/>
                      <a:r>
                        <a:rPr lang="fr-CA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Conception de la trajectoire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Terminé avant la date d’échéance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N/A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5551854"/>
                  </a:ext>
                </a:extLst>
              </a:tr>
              <a:tr h="292526">
                <a:tc>
                  <a:txBody>
                    <a:bodyPr/>
                    <a:lstStyle/>
                    <a:p>
                      <a:pPr algn="ctr"/>
                      <a:r>
                        <a:rPr lang="fr-CA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Documentation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Terminé avant la date d’échéance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N/A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2453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93942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B8511B-4D9B-C95C-8F3B-06D91511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Matrice de conformité – Livrables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AF42205-410D-B4F4-3E6C-F4F463AE80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904880"/>
              </p:ext>
            </p:extLst>
          </p:nvPr>
        </p:nvGraphicFramePr>
        <p:xfrm>
          <a:off x="838199" y="1554670"/>
          <a:ext cx="10515600" cy="17814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38324">
                  <a:extLst>
                    <a:ext uri="{9D8B030D-6E8A-4147-A177-3AD203B41FA5}">
                      <a16:colId xmlns:a16="http://schemas.microsoft.com/office/drawing/2014/main" val="4255890934"/>
                    </a:ext>
                  </a:extLst>
                </a:gridCol>
                <a:gridCol w="3923853">
                  <a:extLst>
                    <a:ext uri="{9D8B030D-6E8A-4147-A177-3AD203B41FA5}">
                      <a16:colId xmlns:a16="http://schemas.microsoft.com/office/drawing/2014/main" val="4030795320"/>
                    </a:ext>
                  </a:extLst>
                </a:gridCol>
                <a:gridCol w="2453423">
                  <a:extLst>
                    <a:ext uri="{9D8B030D-6E8A-4147-A177-3AD203B41FA5}">
                      <a16:colId xmlns:a16="http://schemas.microsoft.com/office/drawing/2014/main" val="2789022138"/>
                    </a:ext>
                  </a:extLst>
                </a:gridCol>
              </a:tblGrid>
              <a:tr h="292526">
                <a:tc gridSpan="3">
                  <a:txBody>
                    <a:bodyPr/>
                    <a:lstStyle/>
                    <a:p>
                      <a:pPr algn="ctr"/>
                      <a:r>
                        <a:rPr lang="fr-CA" sz="1200">
                          <a:effectLst/>
                        </a:rPr>
                        <a:t>Phases de gestion</a:t>
                      </a:r>
                      <a:endParaRPr lang="fr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563065"/>
                  </a:ext>
                </a:extLst>
              </a:tr>
              <a:tr h="292526">
                <a:tc>
                  <a:txBody>
                    <a:bodyPr/>
                    <a:lstStyle/>
                    <a:p>
                      <a:r>
                        <a:rPr lang="fr-CA" sz="1200">
                          <a:effectLst/>
                        </a:rPr>
                        <a:t>Phases</a:t>
                      </a:r>
                      <a:endParaRPr lang="fr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fr-CA" sz="1200">
                          <a:effectLst/>
                        </a:rPr>
                        <a:t>Critère acceptation</a:t>
                      </a:r>
                      <a:endParaRPr lang="fr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fr-CA" sz="1200">
                          <a:effectLst/>
                        </a:rPr>
                        <a:t>Conformité</a:t>
                      </a:r>
                      <a:endParaRPr lang="fr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4656282"/>
                  </a:ext>
                </a:extLst>
              </a:tr>
              <a:tr h="318833">
                <a:tc>
                  <a:txBody>
                    <a:bodyPr/>
                    <a:lstStyle/>
                    <a:p>
                      <a:pPr algn="ctr"/>
                      <a:r>
                        <a:rPr lang="fr-CA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Revue 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fr-CA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Réalisée?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>
                          <a:effectLst/>
                        </a:rPr>
                        <a:t>Oui</a:t>
                      </a:r>
                      <a:endParaRPr lang="fr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8051238"/>
                  </a:ext>
                </a:extLst>
              </a:tr>
              <a:tr h="292526">
                <a:tc>
                  <a:txBody>
                    <a:bodyPr/>
                    <a:lstStyle/>
                    <a:p>
                      <a:pPr algn="ctr"/>
                      <a:r>
                        <a:rPr lang="fr-CA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Validation 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Réalisée?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>
                          <a:effectLst/>
                        </a:rPr>
                        <a:t>Oui</a:t>
                      </a:r>
                      <a:endParaRPr lang="fr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5040254"/>
                  </a:ext>
                </a:extLst>
              </a:tr>
              <a:tr h="292526">
                <a:tc>
                  <a:txBody>
                    <a:bodyPr/>
                    <a:lstStyle/>
                    <a:p>
                      <a:pPr algn="ctr"/>
                      <a:r>
                        <a:rPr lang="fr-CA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Validation 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Réalisée?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>
                          <a:effectLst/>
                        </a:rPr>
                        <a:t>Oui</a:t>
                      </a:r>
                      <a:endParaRPr lang="fr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8376572"/>
                  </a:ext>
                </a:extLst>
              </a:tr>
              <a:tr h="292526">
                <a:tc>
                  <a:txBody>
                    <a:bodyPr/>
                    <a:lstStyle/>
                    <a:p>
                      <a:pPr algn="ctr"/>
                      <a:r>
                        <a:rPr lang="fr-CA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Revue 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Réalisée?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>
                          <a:effectLst/>
                        </a:rPr>
                        <a:t>Oui</a:t>
                      </a:r>
                      <a:endParaRPr lang="fr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6601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0478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FAD595-8D07-D0C8-476E-EB742FE96B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D7CD1395-FD52-DBE1-B0E8-CBD9951006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36916E-9464-03A9-6478-0B6489C71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8377"/>
            <a:ext cx="10515600" cy="1325563"/>
          </a:xfrm>
        </p:spPr>
        <p:txBody>
          <a:bodyPr>
            <a:normAutofit/>
          </a:bodyPr>
          <a:lstStyle/>
          <a:p>
            <a:r>
              <a:rPr lang="fr-FR"/>
              <a:t>Modèles variables d’états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Espace réservé du contenu 10">
                <a:extLst>
                  <a:ext uri="{FF2B5EF4-FFF2-40B4-BE49-F238E27FC236}">
                    <a16:creationId xmlns:a16="http://schemas.microsoft.com/office/drawing/2014/main" id="{89A97060-BC1C-F055-453B-F9CFC5452BB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2177456"/>
                <a:ext cx="10588732" cy="3795748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fr-CA" sz="19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fr-CA" sz="19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acc>
                      <m:r>
                        <a:rPr lang="fr-CA" sz="19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fr-CA" sz="19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𝐴𝑥</m:t>
                      </m:r>
                      <m:r>
                        <a:rPr lang="fr-CA" sz="19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fr-CA" sz="19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𝐵𝑢</m:t>
                      </m:r>
                    </m:oMath>
                  </m:oMathPara>
                </a14:m>
                <a:endParaRPr lang="fr-CA" sz="19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fr-CA" sz="19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fr-CA" sz="19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CA" sz="19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fr-CA" sz="19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CA" sz="19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CA" sz="19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fr-CA" sz="19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CA" sz="19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fr-CA" sz="19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CA" sz="19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fr-CA" sz="19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CA" sz="19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fr-CA" sz="19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CA" sz="19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fr-CA" sz="1900" i="1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FR" sz="1900" i="1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fr-FR" sz="19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fr-CA" sz="19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fr-CA" sz="19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fr-CA" sz="19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fr-CA" sz="19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CA" sz="19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fr-FR" sz="19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19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CA" sz="19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19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fr-CA" sz="19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CA" sz="19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5</m:t>
                                    </m:r>
                                    <m:r>
                                      <a:rPr lang="fr-CA" sz="19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𝑔</m:t>
                                    </m:r>
                                    <m:sSub>
                                      <m:sSubPr>
                                        <m:ctrlPr>
                                          <a:rPr lang="fr-CA" sz="19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sz="19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fr-CA" sz="19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𝑎𝑟𝑚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fr-CA" sz="19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7</m:t>
                                    </m:r>
                                    <m:r>
                                      <a:rPr lang="fr-CA" sz="19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𝐿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fr-FR" sz="19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19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19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19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19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19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CA" sz="19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19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19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 </m:t>
                                </m:r>
                                <m:f>
                                  <m:fPr>
                                    <m:ctrlPr>
                                      <a:rPr lang="fr-CA" sz="19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CA" sz="19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fr-CA" sz="19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CA" sz="19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CA" sz="19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𝜂</m:t>
                                            </m:r>
                                          </m:e>
                                          <m:sub>
                                            <m:r>
                                              <a:rPr lang="fr-CA" sz="19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𝑚</m:t>
                                            </m:r>
                                          </m:sub>
                                        </m:sSub>
                                        <m:r>
                                          <a:rPr lang="fr-CA" sz="19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𝜂</m:t>
                                        </m:r>
                                      </m:e>
                                      <m:sub>
                                        <m:r>
                                          <a:rPr lang="fr-CA" sz="19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𝑔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fr-CA" sz="19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CA" sz="19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CA" sz="19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fr-CA" sz="19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fr-CA" sz="19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fr-CA" sz="19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𝑔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fr-CA" sz="19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sz="19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fr-CA" sz="19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fr-CA" sz="19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sz="19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fr-CA" sz="19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𝑔</m:t>
                                        </m:r>
                                      </m:sub>
                                    </m:sSub>
                                    <m:r>
                                      <a:rPr lang="fr-CA" sz="19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fr-CA" sz="19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CA" sz="19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CA" sz="19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𝑅</m:t>
                                            </m:r>
                                          </m:e>
                                          <m:sub>
                                            <m:r>
                                              <a:rPr lang="fr-CA" sz="19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𝑚</m:t>
                                            </m:r>
                                          </m:sub>
                                        </m:sSub>
                                        <m:r>
                                          <a:rPr lang="fr-CA" sz="19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fr-CA" sz="19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𝑒𝑞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fr-CA" sz="19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CA" sz="19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CA" sz="19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𝑅</m:t>
                                            </m:r>
                                          </m:e>
                                          <m:sub>
                                            <m:r>
                                              <a:rPr lang="fr-CA" sz="19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𝑚</m:t>
                                            </m:r>
                                          </m:sub>
                                        </m:sSub>
                                        <m:r>
                                          <a:rPr lang="fr-CA" sz="19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𝐽</m:t>
                                        </m:r>
                                      </m:e>
                                      <m:sub>
                                        <m:r>
                                          <a:rPr lang="fr-CA" sz="19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𝑒𝑞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fr-CA" sz="19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CA" sz="19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fr-CA" sz="19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CA" sz="19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19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fr-CA" sz="19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CA" sz="19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9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fr-FR" sz="19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CA" sz="19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9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fr-FR" sz="19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fr-CA" sz="19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fr-CA" sz="19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CA" sz="19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fr-CA" sz="19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CA" sz="19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19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fr-CA" sz="19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fr-CA" sz="19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CA" sz="19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CA" sz="19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𝜂</m:t>
                                            </m:r>
                                          </m:e>
                                          <m:sub>
                                            <m:r>
                                              <a:rPr lang="fr-CA" sz="19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𝑚</m:t>
                                            </m:r>
                                          </m:sub>
                                        </m:sSub>
                                        <m:r>
                                          <a:rPr lang="fr-CA" sz="19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𝜂</m:t>
                                        </m:r>
                                      </m:e>
                                      <m:sub>
                                        <m:r>
                                          <a:rPr lang="fr-CA" sz="19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𝑔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fr-CA" sz="19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CA" sz="19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CA" sz="19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fr-CA" sz="19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fr-CA" sz="19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fr-CA" sz="19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𝑔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fr-CA" sz="19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CA" sz="19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CA" sz="19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𝑅</m:t>
                                            </m:r>
                                          </m:e>
                                          <m:sub>
                                            <m:r>
                                              <a:rPr lang="fr-CA" sz="19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𝑚</m:t>
                                            </m:r>
                                          </m:sub>
                                        </m:sSub>
                                        <m:r>
                                          <a:rPr lang="fr-CA" sz="19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𝐽</m:t>
                                        </m:r>
                                      </m:e>
                                      <m:sub>
                                        <m:r>
                                          <a:rPr lang="fr-CA" sz="19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𝑒𝑞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fr-CA" sz="19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CA" sz="19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19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fr-CA" sz="19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CA" sz="1900"/>
              </a:p>
              <a:p>
                <a:pPr marL="0" indent="0">
                  <a:buNone/>
                </a:pPr>
                <a:endParaRPr lang="fr-CA" sz="19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19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fr-CA" sz="19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fr-CA" sz="19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𝐶𝑥</m:t>
                      </m:r>
                      <m:r>
                        <a:rPr lang="fr-CA" sz="19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fr-CA" sz="19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𝐷𝑢</m:t>
                      </m:r>
                    </m:oMath>
                  </m:oMathPara>
                </a14:m>
                <a:endParaRPr lang="fr-CA" sz="19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fr-CA" sz="190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fr-CA" sz="19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CA" sz="19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fr-CA" sz="19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CA" sz="19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19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fr-CA" sz="19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fr-CA" sz="19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fr-CA" sz="19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fr-CA" sz="19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fr-CA" sz="19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fr-CA" sz="19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19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19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CA" sz="19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CA" sz="19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19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fr-FR" sz="19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fr-CA" sz="19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CA" sz="19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fr-CA" sz="19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CA" sz="19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19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fr-CA" sz="19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CA" sz="19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9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fr-FR" sz="19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CA" sz="19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9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fr-FR" sz="19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fr-CA" sz="19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fr-CA" sz="19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CA" sz="19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fr-CA" sz="19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CA" sz="19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fr-CA" sz="19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[</m:t>
                      </m:r>
                      <m:sSub>
                        <m:sSubPr>
                          <m:ctrlPr>
                            <a:rPr lang="fr-CA" sz="19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CA" sz="19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CA" sz="19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r>
                        <a:rPr lang="fr-CA" sz="19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fr-CA" sz="1900"/>
              </a:p>
              <a:p>
                <a:pPr marL="0" indent="0">
                  <a:buNone/>
                </a:pPr>
                <a:endParaRPr lang="fr-CA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fr-CA" sz="1600"/>
              </a:p>
              <a:p>
                <a:pPr marL="0" indent="0">
                  <a:buNone/>
                </a:pPr>
                <a:endParaRPr lang="fr-CA" sz="24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fr-FR" sz="2400"/>
              </a:p>
            </p:txBody>
          </p:sp>
        </mc:Choice>
        <mc:Fallback xmlns="">
          <p:sp>
            <p:nvSpPr>
              <p:cNvPr id="11" name="Espace réservé du contenu 10">
                <a:extLst>
                  <a:ext uri="{FF2B5EF4-FFF2-40B4-BE49-F238E27FC236}">
                    <a16:creationId xmlns:a16="http://schemas.microsoft.com/office/drawing/2014/main" id="{89A97060-BC1C-F055-453B-F9CFC5452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2177456"/>
                <a:ext cx="10588732" cy="379574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63507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C2B417-A236-AD17-C53F-7B716460A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247F683-3BBC-4A50-F248-26E4E0F28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01" y="735283"/>
            <a:ext cx="4978399" cy="3165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Merci pour votre écoute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90C49F-F2AD-5CC7-3616-C1F501BBA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7101" y="4078423"/>
            <a:ext cx="4978399" cy="205865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Même si vous êtes obligées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A1D611D3-6454-DA0C-8DBD-B7C9F5AD82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9" name="Graphic 8" descr="Smiling Face with No Fill">
            <a:extLst>
              <a:ext uri="{FF2B5EF4-FFF2-40B4-BE49-F238E27FC236}">
                <a16:creationId xmlns:a16="http://schemas.microsoft.com/office/drawing/2014/main" id="{A35D51B3-3D81-40A8-99C4-38BFDC4AE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432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FAD595-8D07-D0C8-476E-EB742FE96B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D7CD1395-FD52-DBE1-B0E8-CBD9951006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36916E-9464-03A9-6478-0B6489C71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8377"/>
            <a:ext cx="10515600" cy="1325563"/>
          </a:xfrm>
        </p:spPr>
        <p:txBody>
          <a:bodyPr>
            <a:normAutofit/>
          </a:bodyPr>
          <a:lstStyle/>
          <a:p>
            <a:r>
              <a:rPr lang="fr-FR"/>
              <a:t>Modèles variables d’états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Espace réservé du contenu 10">
                <a:extLst>
                  <a:ext uri="{FF2B5EF4-FFF2-40B4-BE49-F238E27FC236}">
                    <a16:creationId xmlns:a16="http://schemas.microsoft.com/office/drawing/2014/main" id="{89A97060-BC1C-F055-453B-F9CFC5452BB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2177456"/>
                <a:ext cx="10588732" cy="37957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fr-CA" sz="19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fr-CA" sz="19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CA" sz="19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fr-CA" sz="19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CA" sz="19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CA" sz="19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fr-CA" sz="19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CA" sz="19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fr-CA" sz="19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CA" sz="19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fr-CA" sz="19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CA" sz="19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fr-CA" sz="19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CA" sz="19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fr-CA" sz="1900" i="1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FR" sz="1900" i="1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fr-FR" sz="19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fr-CA" sz="19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fr-CA" sz="19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fr-CA" sz="19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fr-CA" sz="19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CA" sz="19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fr-FR" sz="19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19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CA" sz="19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19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CA" sz="19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0.4184</m:t>
                                </m:r>
                              </m:e>
                              <m:e>
                                <m:r>
                                  <a:rPr lang="fr-FR" sz="19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19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19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19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19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19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CA" sz="19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19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CA" sz="19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−38.7954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fr-CA" sz="19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CA" sz="19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fr-CA" sz="19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CA" sz="19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19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fr-CA" sz="19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CA" sz="19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9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fr-FR" sz="19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CA" sz="19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9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fr-FR" sz="19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fr-CA" sz="19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fr-CA" sz="19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CA" sz="19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fr-CA" sz="19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CA" sz="19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19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CA" sz="19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62.6316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fr-CA" sz="19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CA" sz="19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19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fr-CA" sz="19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CA" sz="1900"/>
              </a:p>
              <a:p>
                <a:pPr marL="0" indent="0">
                  <a:buNone/>
                </a:pPr>
                <a:endParaRPr lang="fr-CA" sz="190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fr-CA" sz="19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CA" sz="19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fr-CA" sz="19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CA" sz="19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19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fr-CA" sz="19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fr-CA" sz="19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fr-CA" sz="19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fr-CA" sz="19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fr-CA" sz="19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fr-CA" sz="19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19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19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CA" sz="19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CA" sz="19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19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fr-FR" sz="19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fr-CA" sz="19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CA" sz="19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fr-CA" sz="19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CA" sz="19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19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fr-CA" sz="19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CA" sz="19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9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fr-FR" sz="19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CA" sz="19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9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fr-FR" sz="19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fr-CA" sz="19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fr-CA" sz="19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CA" sz="19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fr-CA" sz="19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CA" sz="19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fr-CA" sz="19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[</m:t>
                      </m:r>
                      <m:sSub>
                        <m:sSubPr>
                          <m:ctrlPr>
                            <a:rPr lang="fr-CA" sz="19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CA" sz="19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CA" sz="19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r>
                        <a:rPr lang="fr-CA" sz="19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fr-CA" sz="1900"/>
              </a:p>
              <a:p>
                <a:pPr marL="0" indent="0">
                  <a:buNone/>
                </a:pPr>
                <a:endParaRPr lang="fr-CA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fr-CA" sz="1600"/>
              </a:p>
              <a:p>
                <a:pPr marL="0" indent="0">
                  <a:buNone/>
                </a:pPr>
                <a:endParaRPr lang="fr-CA" sz="24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fr-FR" sz="2400"/>
              </a:p>
            </p:txBody>
          </p:sp>
        </mc:Choice>
        <mc:Fallback xmlns="">
          <p:sp>
            <p:nvSpPr>
              <p:cNvPr id="11" name="Espace réservé du contenu 10">
                <a:extLst>
                  <a:ext uri="{FF2B5EF4-FFF2-40B4-BE49-F238E27FC236}">
                    <a16:creationId xmlns:a16="http://schemas.microsoft.com/office/drawing/2014/main" id="{89A97060-BC1C-F055-453B-F9CFC5452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2177456"/>
                <a:ext cx="10588732" cy="379574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4793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D37223-C39B-5322-63EF-685972804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Fonctions de transfert du système découplé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8D7B516E-5EC6-9363-F1D8-25C0E8FAC4CC}"/>
                  </a:ext>
                </a:extLst>
              </p:cNvPr>
              <p:cNvSpPr txBox="1"/>
              <p:nvPr/>
            </p:nvSpPr>
            <p:spPr>
              <a:xfrm>
                <a:off x="838201" y="1865786"/>
                <a:ext cx="10036408" cy="4126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1800" b="1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FT du syst</a:t>
                </a:r>
                <a:r>
                  <a:rPr lang="fr-CA" b="1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ème sphère-charge</a:t>
                </a:r>
                <a:endParaRPr lang="fr-CA" sz="1800" b="1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CA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fr-CA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𝑆𝐶</m:t>
                          </m:r>
                        </m:sub>
                      </m:sSub>
                      <m:r>
                        <a:rPr lang="fr-CA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fr-CA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num>
                        <m:den>
                          <m:sSub>
                            <m:sSubPr>
                              <m:ctrlPr>
                                <a:rPr lang="fr-CA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CA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r>
                        <a:rPr lang="fr-CA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  <m:sSub>
                            <m:sSubPr>
                              <m:ctrlPr>
                                <a:rPr lang="fr-CA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fr-CA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𝑎𝑟𝑚</m:t>
                              </m:r>
                            </m:sub>
                          </m:sSub>
                        </m:num>
                        <m:den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  <m:sSup>
                            <m:sSupPr>
                              <m:ctrlPr>
                                <a:rPr lang="fr-CA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fr-CA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fr-CA" sz="18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CA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fr-CA" sz="1800" b="1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FT du syst</a:t>
                </a:r>
                <a:r>
                  <a:rPr lang="fr-CA" b="1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ème charge-moteur</a:t>
                </a:r>
                <a:endParaRPr lang="fr-CA" sz="1800" b="1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effectLst/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fr-CA" b="0" i="1" smtClean="0">
                              <a:effectLst/>
                              <a:latin typeface="Cambria Math" panose="02040503050406030204" pitchFamily="18" charset="0"/>
                            </a:rPr>
                            <m:t>𝐶𝑀</m:t>
                          </m:r>
                        </m:sub>
                      </m:sSub>
                      <m:r>
                        <a:rPr lang="fr-CA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CA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CA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CA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CA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r>
                        <a:rPr lang="fr-CA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fr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C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fr-CA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C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fr-CA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CA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fr-CA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CA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CA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CA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CA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CA" sz="18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18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fr-CA" sz="18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𝑒𝑞</m:t>
                              </m:r>
                            </m:sub>
                          </m:sSub>
                          <m:sSup>
                            <m:sSupPr>
                              <m:ctrlPr>
                                <a:rPr lang="fr-CA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fr-CA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CA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CA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CA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fr-CA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𝑒𝑞</m:t>
                              </m:r>
                            </m:sub>
                          </m:sSub>
                          <m:r>
                            <a:rPr lang="fr-CA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CA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fr-CA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CA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CA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fr-CA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fr-CA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fr-CA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sub>
                            <m:sup>
                              <m:r>
                                <a:rPr lang="fr-CA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fr-CA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fr-CA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CA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CA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fr-CA" sz="18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CA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fr-CA" sz="1800" b="1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FT du syst</a:t>
                </a:r>
                <a:r>
                  <a:rPr lang="fr-CA" b="1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ème complet</a:t>
                </a:r>
                <a:endParaRPr lang="fr-CA" sz="1800" b="1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effectLst/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fr-CA" b="0" i="1" smtClean="0">
                              <a:effectLst/>
                              <a:latin typeface="Cambria Math" panose="02040503050406030204" pitchFamily="18" charset="0"/>
                            </a:rPr>
                            <m:t>𝑆𝑀</m:t>
                          </m:r>
                        </m:sub>
                      </m:sSub>
                      <m:r>
                        <a:rPr lang="fr-CA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CA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effectLst/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fr-CA" b="0" i="1" smtClean="0">
                              <a:effectLst/>
                              <a:latin typeface="Cambria Math" panose="02040503050406030204" pitchFamily="18" charset="0"/>
                            </a:rPr>
                            <m:t>𝐶𝑀</m:t>
                          </m:r>
                        </m:sub>
                      </m:sSub>
                      <m:r>
                        <a:rPr lang="fr-CA" b="0" i="1" smtClean="0">
                          <a:effectLst/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fr-CA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effectLst/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fr-CA" b="0" i="1" smtClean="0">
                              <a:effectLst/>
                              <a:latin typeface="Cambria Math" panose="02040503050406030204" pitchFamily="18" charset="0"/>
                            </a:rPr>
                            <m:t>𝑆𝐶</m:t>
                          </m:r>
                        </m:sub>
                      </m:sSub>
                    </m:oMath>
                  </m:oMathPara>
                </a14:m>
                <a:endParaRPr lang="fr-CA" b="0">
                  <a:effectLst/>
                  <a:latin typeface="Calibri" panose="020F0502020204030204" pitchFamily="34" charset="0"/>
                </a:endParaRPr>
              </a:p>
              <a:p>
                <a:endParaRPr lang="fr-CA" b="0">
                  <a:effectLst/>
                  <a:latin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effectLst/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fr-CA" b="0" i="1" smtClean="0">
                              <a:effectLst/>
                              <a:latin typeface="Cambria Math" panose="02040503050406030204" pitchFamily="18" charset="0"/>
                            </a:rPr>
                            <m:t>𝑆𝑀</m:t>
                          </m:r>
                        </m:sub>
                      </m:sSub>
                      <m:r>
                        <a:rPr lang="fr-CA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CA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fr-CA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CA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fr-CA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fr-CA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CA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CA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CA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fr-CA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𝑒𝑞</m:t>
                              </m:r>
                            </m:sub>
                          </m:sSub>
                          <m:sSup>
                            <m:sSupPr>
                              <m:ctrlPr>
                                <a:rPr lang="fr-CA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fr-CA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CA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CA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CA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fr-CA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𝑒𝑞</m:t>
                              </m:r>
                            </m:sub>
                          </m:sSub>
                          <m:r>
                            <a:rPr lang="fr-CA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fr-CA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CA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fr-CA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CA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fr-CA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fr-CA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fr-CA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sub>
                            <m:sup>
                              <m:r>
                                <a:rPr lang="fr-CA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fr-CA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CA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fr-CA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  <m:r>
                        <a:rPr lang="fr-CA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∙</m:t>
                      </m:r>
                      <m:r>
                        <m:rPr>
                          <m:nor/>
                        </m:rPr>
                        <a:rPr lang="fr-CA" dirty="0"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f>
                        <m:fPr>
                          <m:ctrlPr>
                            <a:rPr lang="fr-CA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fr-CA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  <m:r>
                            <a:rPr lang="fr-CA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  <m:sSub>
                            <m:sSubPr>
                              <m:ctrlPr>
                                <a:rPr lang="fr-CA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fr-CA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𝑎𝑟𝑚</m:t>
                              </m:r>
                            </m:sub>
                          </m:sSub>
                        </m:num>
                        <m:den>
                          <m:r>
                            <a:rPr lang="fr-CA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  <m:r>
                            <a:rPr lang="fr-CA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  <m:sSup>
                            <m:sSupPr>
                              <m:ctrlPr>
                                <a:rPr lang="fr-CA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fr-CA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fr-CA" sz="18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CA" sz="18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8D7B516E-5EC6-9363-F1D8-25C0E8FAC4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1865786"/>
                <a:ext cx="10036408" cy="4126194"/>
              </a:xfrm>
              <a:prstGeom prst="rect">
                <a:avLst/>
              </a:prstGeom>
              <a:blipFill>
                <a:blip r:embed="rId3"/>
                <a:stretch>
                  <a:fillRect l="-547" t="-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8715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D37223-C39B-5322-63EF-685972804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Fonctions de transfert du système découplé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8D7B516E-5EC6-9363-F1D8-25C0E8FAC4CC}"/>
                  </a:ext>
                </a:extLst>
              </p:cNvPr>
              <p:cNvSpPr txBox="1"/>
              <p:nvPr/>
            </p:nvSpPr>
            <p:spPr>
              <a:xfrm>
                <a:off x="838200" y="1865786"/>
                <a:ext cx="10515599" cy="36930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1800" b="1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FT du syst</a:t>
                </a:r>
                <a:r>
                  <a:rPr lang="fr-CA" b="1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ème sphère-charge</a:t>
                </a:r>
                <a:endParaRPr lang="fr-CA" sz="1800" b="1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CA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fr-CA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𝑆𝐶</m:t>
                          </m:r>
                        </m:sub>
                      </m:sSub>
                      <m:r>
                        <a:rPr lang="fr-CA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fr-CA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num>
                        <m:den>
                          <m:sSub>
                            <m:sSubPr>
                              <m:ctrlPr>
                                <a:rPr lang="fr-CA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CA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r>
                        <a:rPr lang="fr-CA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fr-CA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1.246</m:t>
                          </m:r>
                        </m:num>
                        <m:den>
                          <m:r>
                            <a:rPr lang="fr-CA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2.978</m:t>
                          </m:r>
                          <m:sSup>
                            <m:sSupPr>
                              <m:ctrlPr>
                                <a:rPr lang="fr-CA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fr-CA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fr-CA" sz="180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fr-CA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fr-CA" sz="1800" b="1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FT du syst</a:t>
                </a:r>
                <a:r>
                  <a:rPr lang="fr-CA" b="1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ème charge-moteur</a:t>
                </a:r>
                <a:endParaRPr lang="fr-CA" sz="1800" b="1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effectLst/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fr-CA" b="0" i="1" smtClean="0">
                              <a:effectLst/>
                              <a:latin typeface="Cambria Math" panose="02040503050406030204" pitchFamily="18" charset="0"/>
                            </a:rPr>
                            <m:t>𝐶𝑀</m:t>
                          </m:r>
                        </m:sub>
                      </m:sSub>
                      <m:r>
                        <a:rPr lang="fr-CA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CA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CA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CA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CA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r>
                        <a:rPr lang="fr-CA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 0.334</m:t>
                          </m:r>
                        </m:num>
                        <m:den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0.005332</m:t>
                          </m:r>
                          <m:sSup>
                            <m:sSup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+0.2069 </m:t>
                          </m:r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fr-CA" sz="18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CA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fr-CA" sz="1800" b="1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FT du syst</a:t>
                </a:r>
                <a:r>
                  <a:rPr lang="fr-CA" b="1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ème complet</a:t>
                </a:r>
                <a:endParaRPr lang="fr-CA" sz="1800" b="1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effectLst/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fr-CA" b="0" i="1" smtClean="0">
                              <a:effectLst/>
                              <a:latin typeface="Cambria Math" panose="02040503050406030204" pitchFamily="18" charset="0"/>
                            </a:rPr>
                            <m:t>𝑆𝑀</m:t>
                          </m:r>
                        </m:sub>
                      </m:sSub>
                      <m:r>
                        <a:rPr lang="fr-CA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CA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effectLst/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fr-CA" b="0" i="1" smtClean="0">
                              <a:effectLst/>
                              <a:latin typeface="Cambria Math" panose="02040503050406030204" pitchFamily="18" charset="0"/>
                            </a:rPr>
                            <m:t>𝐶𝑀</m:t>
                          </m:r>
                        </m:sub>
                      </m:sSub>
                      <m:r>
                        <a:rPr lang="fr-CA" b="0" i="1" smtClean="0">
                          <a:effectLst/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fr-CA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effectLst/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fr-CA" b="0" i="1" smtClean="0">
                              <a:effectLst/>
                              <a:latin typeface="Cambria Math" panose="02040503050406030204" pitchFamily="18" charset="0"/>
                            </a:rPr>
                            <m:t>𝑆𝐶</m:t>
                          </m:r>
                        </m:sub>
                      </m:sSub>
                      <m:r>
                        <a:rPr lang="fr-CA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0.4161</m:t>
                          </m:r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0.01588</m:t>
                          </m:r>
                          <m:sSup>
                            <m:sSup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+0.616</m:t>
                          </m:r>
                          <m:sSup>
                            <m:sSup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fr-CA" b="0">
                  <a:effectLst/>
                  <a:latin typeface="Calibri" panose="020F0502020204030204" pitchFamily="34" charset="0"/>
                </a:endParaRPr>
              </a:p>
              <a:p>
                <a:endParaRPr lang="fr-CA" sz="18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CA" sz="18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8D7B516E-5EC6-9363-F1D8-25C0E8FAC4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65786"/>
                <a:ext cx="10515599" cy="3693062"/>
              </a:xfrm>
              <a:prstGeom prst="rect">
                <a:avLst/>
              </a:prstGeom>
              <a:blipFill>
                <a:blip r:embed="rId3"/>
                <a:stretch>
                  <a:fillRect l="-522" t="-8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0409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1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BF69AE7-CCA1-64CD-FC25-FF97CBEF6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Informations sur fonctions de transfert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05B1011D-FAEC-5CFF-B02F-0506D3566852}"/>
                  </a:ext>
                </a:extLst>
              </p:cNvPr>
              <p:cNvSpPr txBox="1"/>
              <p:nvPr/>
            </p:nvSpPr>
            <p:spPr>
              <a:xfrm>
                <a:off x="862366" y="2194102"/>
                <a:ext cx="3427001" cy="390858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fr-CA" sz="1400" b="1"/>
                  <a:t>Pôles de la FT :</a:t>
                </a:r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fr-CA" sz="1400"/>
                  <a:t>Trois à l’origine et un à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−3</m:t>
                    </m:r>
                    <m:r>
                      <a:rPr lang="fr-CA" sz="1400" b="0" i="1" smtClean="0">
                        <a:latin typeface="Cambria Math" panose="02040503050406030204" pitchFamily="18" charset="0"/>
                      </a:rPr>
                      <m:t>8.7954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+0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1400"/>
              </a:p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1400"/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fr-CA" sz="1400" b="1"/>
                  <a:t>Zéros de la FT:</a:t>
                </a:r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fr-CA" sz="1400"/>
                  <a:t>Aucun</a:t>
                </a:r>
              </a:p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1400"/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fr-CA" sz="1400" b="1"/>
                  <a:t>Valeurs propres du modèle d’états</a:t>
                </a:r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400"/>
                  <a:t>Trois à </a:t>
                </a:r>
                <a:r>
                  <a:rPr lang="fr-CA" sz="1400"/>
                  <a:t>l’origine</a:t>
                </a:r>
                <a:r>
                  <a:rPr lang="en-US" sz="1400"/>
                  <a:t> et un à </a:t>
                </a:r>
                <a14:m>
                  <m:oMath xmlns:m="http://schemas.openxmlformats.org/officeDocument/2006/math">
                    <m:r>
                      <a:rPr lang="en-US" sz="1400" b="0" i="1">
                        <a:latin typeface="Cambria Math" panose="02040503050406030204" pitchFamily="18" charset="0"/>
                      </a:rPr>
                      <m:t>−3</m:t>
                    </m:r>
                    <m:r>
                      <a:rPr lang="fr-CA" sz="1400" b="0" i="1" smtClean="0">
                        <a:latin typeface="Cambria Math" panose="02040503050406030204" pitchFamily="18" charset="0"/>
                      </a:rPr>
                      <m:t>8.7954</m:t>
                    </m:r>
                    <m:r>
                      <a:rPr lang="en-US" sz="1400" b="0" i="1">
                        <a:latin typeface="Cambria Math" panose="02040503050406030204" pitchFamily="18" charset="0"/>
                      </a:rPr>
                      <m:t>+0</m:t>
                    </m:r>
                    <m:r>
                      <a:rPr lang="en-US" sz="1400" b="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1400"/>
              </a:p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1400"/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fr-CA" sz="1400" b="1"/>
                  <a:t>Stabilité du système</a:t>
                </a:r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fr-CA" sz="1400"/>
                  <a:t>Devient instable avec l’ajout de gain</a:t>
                </a:r>
              </a:p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fr-CA" sz="1400"/>
              </a:p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1400"/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05B1011D-FAEC-5CFF-B02F-0506D3566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366" y="2194102"/>
                <a:ext cx="3427001" cy="3908586"/>
              </a:xfrm>
              <a:prstGeom prst="rect">
                <a:avLst/>
              </a:prstGeom>
              <a:blipFill>
                <a:blip r:embed="rId3"/>
                <a:stretch>
                  <a:fillRect l="-533" t="-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42FEE49E-B3C5-46FF-1727-67C09558836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 bwMode="auto">
          <a:xfrm>
            <a:off x="5445457" y="1132693"/>
            <a:ext cx="6155140" cy="46163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7676617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510c0c3-1a1f-41f2-a116-27116f2b4f1e">
      <Terms xmlns="http://schemas.microsoft.com/office/infopath/2007/PartnerControls"/>
    </lcf76f155ced4ddcb4097134ff3c332f>
    <TaxCatchAll xmlns="2b03561f-3972-4df4-81a9-63c6cee63b8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DF7F3D71D83D42BF6E38E2297A64B1" ma:contentTypeVersion="11" ma:contentTypeDescription="Crée un document." ma:contentTypeScope="" ma:versionID="35ba43f32c738b47d48a2296578ed0de">
  <xsd:schema xmlns:xsd="http://www.w3.org/2001/XMLSchema" xmlns:xs="http://www.w3.org/2001/XMLSchema" xmlns:p="http://schemas.microsoft.com/office/2006/metadata/properties" xmlns:ns2="7510c0c3-1a1f-41f2-a116-27116f2b4f1e" xmlns:ns3="2b03561f-3972-4df4-81a9-63c6cee63b82" targetNamespace="http://schemas.microsoft.com/office/2006/metadata/properties" ma:root="true" ma:fieldsID="ac7a4a2bf15740fb868bcad367af8027" ns2:_="" ns3:_="">
    <xsd:import namespace="7510c0c3-1a1f-41f2-a116-27116f2b4f1e"/>
    <xsd:import namespace="2b03561f-3972-4df4-81a9-63c6cee63b8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10c0c3-1a1f-41f2-a116-27116f2b4f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Balises d’images" ma:readOnly="false" ma:fieldId="{5cf76f15-5ced-4ddc-b409-7134ff3c332f}" ma:taxonomyMulti="true" ma:sspId="d264a842-8adc-43f3-ad4e-91e5e271ce1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03561f-3972-4df4-81a9-63c6cee63b82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e2a2828d-79c7-458e-9c51-f2fc781e2b26}" ma:internalName="TaxCatchAll" ma:showField="CatchAllData" ma:web="2b03561f-3972-4df4-81a9-63c6cee63b8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079BDFB-02C2-4F43-B788-C6E236523075}">
  <ds:schemaRefs>
    <ds:schemaRef ds:uri="http://www.w3.org/XML/1998/namespace"/>
    <ds:schemaRef ds:uri="http://purl.org/dc/dcmitype/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2b03561f-3972-4df4-81a9-63c6cee63b82"/>
    <ds:schemaRef ds:uri="7510c0c3-1a1f-41f2-a116-27116f2b4f1e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EACF0400-F94E-4611-B761-5B34F6A347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2A0BC5F-A140-49E7-83DE-CB06D10FC411}">
  <ds:schemaRefs>
    <ds:schemaRef ds:uri="2b03561f-3972-4df4-81a9-63c6cee63b82"/>
    <ds:schemaRef ds:uri="7510c0c3-1a1f-41f2-a116-27116f2b4f1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1986</Words>
  <Application>Microsoft Macintosh PowerPoint</Application>
  <PresentationFormat>Grand écran</PresentationFormat>
  <Paragraphs>616</Paragraphs>
  <Slides>50</Slides>
  <Notes>49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50</vt:i4>
      </vt:variant>
    </vt:vector>
  </HeadingPairs>
  <TitlesOfParts>
    <vt:vector size="59" baseType="lpstr">
      <vt:lpstr>MS Mincho</vt:lpstr>
      <vt:lpstr>Aptos</vt:lpstr>
      <vt:lpstr>Aptos Display</vt:lpstr>
      <vt:lpstr>Arial</vt:lpstr>
      <vt:lpstr>Avenir Next LT Pro</vt:lpstr>
      <vt:lpstr>Calibri</vt:lpstr>
      <vt:lpstr>Cambria Math</vt:lpstr>
      <vt:lpstr>Times New Roman</vt:lpstr>
      <vt:lpstr>Thème Office</vt:lpstr>
      <vt:lpstr>Suspension de train automatisé</vt:lpstr>
      <vt:lpstr>Table des matières</vt:lpstr>
      <vt:lpstr>Modélisation</vt:lpstr>
      <vt:lpstr>Changement des variables d’états</vt:lpstr>
      <vt:lpstr>Modèles variables d’états </vt:lpstr>
      <vt:lpstr>Modèles variables d’états</vt:lpstr>
      <vt:lpstr>Fonctions de transfert du système découplé</vt:lpstr>
      <vt:lpstr>Fonctions de transfert du système découplé</vt:lpstr>
      <vt:lpstr>Informations sur fonctions de transfert</vt:lpstr>
      <vt:lpstr>Identification</vt:lpstr>
      <vt:lpstr>Calculs identification R_m et B_eq Lissage des données</vt:lpstr>
      <vt:lpstr>Calculs identification R_m et B_eq Moindres carrés</vt:lpstr>
      <vt:lpstr>Calculs identification R_m et B_eq Précision du lissage</vt:lpstr>
      <vt:lpstr>Boucle interne</vt:lpstr>
      <vt:lpstr>Lieu des racines de la boucle interne</vt:lpstr>
      <vt:lpstr>Calcul t_s</vt:lpstr>
      <vt:lpstr>Calcul t_s</vt:lpstr>
      <vt:lpstr>Graphique M_p en fonction de φ</vt:lpstr>
      <vt:lpstr>Gain K_int avec un ζ de 0.8</vt:lpstr>
      <vt:lpstr>Les pôles en BF avec K_int</vt:lpstr>
      <vt:lpstr>Lieu de Bode avec K_int</vt:lpstr>
      <vt:lpstr>Calcul analytique de PM</vt:lpstr>
      <vt:lpstr>Matrices de la boucle interne</vt:lpstr>
      <vt:lpstr>Matrices de la boucle interne valeurs numériques</vt:lpstr>
      <vt:lpstr>Fonction de transfert de la boucle interne</vt:lpstr>
      <vt:lpstr>Classe du système</vt:lpstr>
      <vt:lpstr>Lieu des racines de G_(SM,int)</vt:lpstr>
      <vt:lpstr>Boucle externe</vt:lpstr>
      <vt:lpstr>Linéaire vs Non-linéaire Simulink</vt:lpstr>
      <vt:lpstr>Linéaire vs Non-linéaire Réponse à l’échelon</vt:lpstr>
      <vt:lpstr>Compensateurs de départ</vt:lpstr>
      <vt:lpstr>Compensateurs finaux</vt:lpstr>
      <vt:lpstr>Performance compensateurs finaux</vt:lpstr>
      <vt:lpstr>Performance compensateurs finaux</vt:lpstr>
      <vt:lpstr>Performance banc d’essais</vt:lpstr>
      <vt:lpstr>Performance banc d’essais</vt:lpstr>
      <vt:lpstr>Performance banc d’essais</vt:lpstr>
      <vt:lpstr>Matrice de conformité - Requis du fournisseur Banc d’essais</vt:lpstr>
      <vt:lpstr>Planification</vt:lpstr>
      <vt:lpstr>Outil de gestion de projet, traçabilité et logiciel</vt:lpstr>
      <vt:lpstr>GANTT</vt:lpstr>
      <vt:lpstr>Décomposition des tâches WBS complet      </vt:lpstr>
      <vt:lpstr>Gestion des risques (TRL)</vt:lpstr>
      <vt:lpstr>Gestion des risques (TRL)</vt:lpstr>
      <vt:lpstr>Gestion des risques (TRL)</vt:lpstr>
      <vt:lpstr>Assurance-qualité</vt:lpstr>
      <vt:lpstr>Matrice de conformité – Phases de gestion</vt:lpstr>
      <vt:lpstr>Matrice de conformité – Planif temporelle &amp; WBS</vt:lpstr>
      <vt:lpstr>Matrice de conformité – Livrables</vt:lpstr>
      <vt:lpstr>Merci pour votre écoute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Mathieu Desautels</dc:creator>
  <cp:lastModifiedBy>Mathieu Désautels</cp:lastModifiedBy>
  <cp:revision>1</cp:revision>
  <dcterms:created xsi:type="dcterms:W3CDTF">2024-11-14T18:07:09Z</dcterms:created>
  <dcterms:modified xsi:type="dcterms:W3CDTF">2024-11-21T00:19:08Z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0x0101002EDF7F3D71D83D42BF6E38E2297A64B1</vt:lpwstr>
  </property>
  <property fmtid="{D5CDD505-2E9C-101B-9397-08002B2CF9AE}" pid="3" name="MediaServiceImageTags">
    <vt:lpwstr/>
  </property>
</Properties>
</file>