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" Type="http://schemas.openxmlformats.org/officeDocument/2006/relationships/slide" Target="slides/slide12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" Type="http://schemas.openxmlformats.org/officeDocument/2006/relationships/slide" Target="slides/slide1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" Type="http://schemas.openxmlformats.org/officeDocument/2006/relationships/slide" Target="slides/slide15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" Type="http://schemas.openxmlformats.org/officeDocument/2006/relationships/slide" Target="slides/slide16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" Type="http://schemas.openxmlformats.org/officeDocument/2006/relationships/slide" Target="slides/slide17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" Type="http://schemas.openxmlformats.org/officeDocument/2006/relationships/slide" Target="slides/slide18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" Type="http://schemas.openxmlformats.org/officeDocument/2006/relationships/slide" Target="slides/slide19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 genius who loses control of their emotions can be a ﬁnancial disaster. The opposite is also</a:t>
            </a:r>
          </a:p>
          <a:p>
            <a:pPr>
              <a:defRPr sz="1200"/>
            </a:pPr>
            <a:r>
              <a:t>true. Ordinary folks with no ﬁnancial education can be wealthy if they have a handful of</a:t>
            </a:r>
          </a:p>
          <a:p>
            <a:pPr>
              <a:defRPr sz="1200"/>
            </a:pPr>
            <a:r>
              <a:t>behavioral skills that have nothing to do with formal measures of intelligence.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My favorite Wikipedia entry begins: “Ronald James Read was an American philanthropist,</a:t>
            </a:r>
          </a:p>
          <a:p>
            <a:pPr>
              <a:defRPr sz="1200"/>
            </a:pPr>
            <a:r>
              <a:t>investor, janitor, and gas station attendant.”</a:t>
            </a:r>
          </a:p>
          <a:p>
            <a:pPr>
              <a:defRPr sz="1200"/>
            </a:pPr>
            <a:r>
              <a:t>Ronald Read was born in rural Vermont. He was the ﬁrst person in his family to graduate</a:t>
            </a:r>
          </a:p>
          <a:p>
            <a:pPr>
              <a:defRPr sz="1200"/>
            </a:pPr>
            <a:r>
              <a:t>high school, made all the more impressive by the fact that he hitchhiked to campus each</a:t>
            </a:r>
          </a:p>
          <a:p>
            <a:pPr>
              <a:defRPr sz="1200"/>
            </a:pPr>
            <a:r>
              <a:t>day.</a:t>
            </a:r>
          </a:p>
          <a:p>
            <a:pPr>
              <a:defRPr sz="1200"/>
            </a:pPr>
            <a:r>
              <a:t>For those who knew Ronald Read, there wasn’t much else worth mentioning. His life was</a:t>
            </a:r>
          </a:p>
          <a:p>
            <a:pPr>
              <a:defRPr sz="1200"/>
            </a:pPr>
            <a:r>
              <a:t>about as low key as they come.</a:t>
            </a:r>
          </a:p>
          <a:p>
            <a:pPr>
              <a:defRPr sz="1200"/>
            </a:pPr>
            <a:r>
              <a:t>Read ﬁxed cars at a gas station for 25 years and swept ﬂoors at JCPenney for 17 years. He</a:t>
            </a:r>
          </a:p>
          <a:p>
            <a:pPr>
              <a:defRPr sz="1200"/>
            </a:pPr>
            <a:r>
              <a:t>bought a two-bedroom house for $12,000 at age 38 and lived there for the rest of his life.</a:t>
            </a:r>
          </a:p>
          <a:p>
            <a:pPr>
              <a:defRPr sz="1200"/>
            </a:pPr>
            <a:r>
              <a:t>He was widowed at age 50 and never remarried. A friend recalled that his main hobby was</a:t>
            </a:r>
          </a:p>
          <a:p>
            <a:pPr>
              <a:defRPr sz="1200"/>
            </a:pPr>
            <a:r>
              <a:t>chopping ﬁrewood.</a:t>
            </a:r>
          </a:p>
          <a:p>
            <a:pPr>
              <a:defRPr sz="1200"/>
            </a:pPr>
            <a:r>
              <a:t>Read died in 2014, age 92. Which is when the humble rural janitor made international</a:t>
            </a:r>
          </a:p>
          <a:p>
            <a:pPr>
              <a:defRPr sz="1200"/>
            </a:pPr>
            <a:r>
              <a:t>headlines.</a:t>
            </a:r>
          </a:p>
          <a:p>
            <a:pPr>
              <a:defRPr sz="1200"/>
            </a:pPr>
            <a:r>
              <a:t>2,813,503 Americans died in 2014. Fewer than 4,000 of them had a net worth of over $8</a:t>
            </a:r>
          </a:p>
          <a:p>
            <a:pPr>
              <a:defRPr sz="1200"/>
            </a:pPr>
            <a:r>
              <a:t>million when they passed away. Ronald Read was one of them.</a:t>
            </a:r>
          </a:p>
          <a:p>
            <a:pPr>
              <a:defRPr sz="1200"/>
            </a:pPr>
            <a:r>
              <a:t>In his will the former janitor left $2 million to his stepkids and more than $6 million to his</a:t>
            </a:r>
          </a:p>
          <a:p>
            <a:pPr>
              <a:defRPr sz="1200"/>
            </a:pPr>
            <a:r>
              <a:t>local hospital and library.</a:t>
            </a:r>
          </a:p>
          <a:p>
            <a:pPr>
              <a:defRPr sz="1200"/>
            </a:pPr>
            <a:r>
              <a:t>Those who knew Read were baﬄed. Where did he get all that money?</a:t>
            </a:r>
          </a:p>
          <a:p>
            <a:pPr>
              <a:defRPr sz="1200"/>
            </a:pPr>
            <a:r>
              <a:t>It turned out there was no secret. There was no lottery win and no inheritance. Read saved</a:t>
            </a:r>
          </a:p>
          <a:p>
            <a:pPr>
              <a:defRPr sz="1200"/>
            </a:pPr>
            <a:r>
              <a:t>what little he could and invested it in blue chip stocks. Then he waited, for decades on end,</a:t>
            </a:r>
          </a:p>
          <a:p>
            <a:pPr>
              <a:defRPr sz="1200"/>
            </a:pPr>
            <a:r>
              <a:t>as tiny savings compounded into more than $8 million.</a:t>
            </a:r>
          </a:p>
          <a:p>
            <a:pPr>
              <a:defRPr sz="1200"/>
            </a:pPr>
            <a:r>
              <a:t>That’s it. From janitor to philanthropist.</a:t>
            </a:r>
          </a:p>
          <a:p>
            <a:pPr>
              <a:defRPr sz="1200"/>
            </a:pPr>
            <a:r>
              <a:t>A few months before Ronald Read died, another man named Richard was in the news.</a:t>
            </a:r>
          </a:p>
          <a:p>
            <a:pPr>
              <a:defRPr sz="1200"/>
            </a:pPr>
            <a:r>
              <a:t>Richard Fuscone was everything Ronald Read was not. A Harvard-educated Merrill Lynch</a:t>
            </a:r>
          </a:p>
          <a:p>
            <a:pPr>
              <a:defRPr sz="1200"/>
            </a:pPr>
            <a:r>
              <a:t>executive with an MBA, Fuscone had such a successful career in ﬁnance that he retired in</a:t>
            </a:r>
          </a:p>
          <a:p>
            <a:pPr>
              <a:defRPr sz="1200"/>
            </a:pPr>
            <a:r>
              <a:t>his 40s to become a philanthropist. Former Merrill CEO David Komansky praised Fuscone’s</a:t>
            </a:r>
          </a:p>
          <a:p>
            <a:pPr>
              <a:defRPr sz="1200"/>
            </a:pPr>
            <a:r>
              <a:t>“business savvy, leadership skills, sound judgment and personal integrity.”¹ Crain’s</a:t>
            </a:r>
          </a:p>
          <a:p>
            <a:pPr>
              <a:defRPr sz="1200"/>
            </a:pPr>
            <a:r>
              <a:t>business magazine once included him in a “40 under 40” list of successful businesspeople.²</a:t>
            </a:r>
          </a:p>
          <a:p>
            <a:pPr>
              <a:defRPr sz="1200"/>
            </a:pPr>
            <a:r>
              <a:t>But then—like the gold-coin-skipping tech executive—everything fell apart.</a:t>
            </a:r>
          </a:p>
          <a:p>
            <a:pPr>
              <a:defRPr sz="1200"/>
            </a:pPr>
            <a:r>
              <a:t>In the mid-2000s Fuscone borrowed heavily to expand an 18,000-square foot home in</a:t>
            </a:r>
          </a:p>
          <a:p>
            <a:pPr>
              <a:defRPr sz="1200"/>
            </a:pPr>
            <a:r>
              <a:t>Greenwich, Connecticut that had 11 bathrooms, two elevators, two pools, seven garages,</a:t>
            </a:r>
          </a:p>
          <a:p>
            <a:pPr>
              <a:defRPr sz="1200"/>
            </a:pPr>
            <a:r>
              <a:t>and cost more than $90,000 a month to maintain.</a:t>
            </a:r>
          </a:p>
          <a:p>
            <a:pPr>
              <a:defRPr sz="1200"/>
            </a:pPr>
            <a:r>
              <a:t>Then the 2008 ﬁnancial crisis hit.</a:t>
            </a:r>
          </a:p>
          <a:p>
            <a:pPr>
              <a:defRPr sz="1200"/>
            </a:pPr>
            <a:r>
              <a:t>The crisis hurt virtually everyone’s ﬁnances. It apparently turned Fuscone’s into dust. High</a:t>
            </a:r>
          </a:p>
          <a:p>
            <a:pPr>
              <a:defRPr sz="1200"/>
            </a:pPr>
            <a:r>
              <a:t>debt and illiquid assets left him bankrupt. “I currently have no income,” he allegedly told a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best part of being a valet is getting to drive some of the</a:t>
            </a:r>
          </a:p>
          <a:p>
            <a:pPr>
              <a:defRPr sz="1200"/>
            </a:pPr>
            <a:r>
              <a:t>coolest cars to ever touch pavement. Guests came in driving</a:t>
            </a:r>
          </a:p>
          <a:p>
            <a:pPr>
              <a:defRPr sz="1200"/>
            </a:pPr>
            <a:r>
              <a:t>Ferraris, Lamborghinis, Rolls-Royces—the whole aristocratic</a:t>
            </a:r>
          </a:p>
          <a:p>
            <a:pPr>
              <a:defRPr sz="1200"/>
            </a:pPr>
            <a:r>
              <a:t>ﬂeet.</a:t>
            </a:r>
          </a:p>
          <a:p>
            <a:pPr>
              <a:defRPr sz="1200"/>
            </a:pPr>
            <a:r>
              <a:t>It was my dream to have one of these cars of my own,</a:t>
            </a:r>
          </a:p>
          <a:p>
            <a:pPr>
              <a:defRPr sz="1200"/>
            </a:pPr>
            <a:r>
              <a:t>because (I thought) they sent such a strong signal to others</a:t>
            </a:r>
          </a:p>
          <a:p>
            <a:pPr>
              <a:defRPr sz="1200"/>
            </a:pPr>
            <a:r>
              <a:t>that you made it. You’re smart. You’re rich. You have taste.</a:t>
            </a:r>
          </a:p>
          <a:p>
            <a:pPr>
              <a:defRPr sz="1200"/>
            </a:pPr>
            <a:r>
              <a:t>You’re important. Look at me.</a:t>
            </a:r>
          </a:p>
          <a:p>
            <a:pPr>
              <a:defRPr sz="1200"/>
            </a:pPr>
            <a:r>
              <a:t>The irony is that I rarely if ever looked at them, the drivers.</a:t>
            </a:r>
          </a:p>
          <a:p>
            <a:pPr>
              <a:defRPr sz="1200"/>
            </a:pPr>
            <a:r>
              <a:t>When you see someone driving a nice car, you rarely think,</a:t>
            </a:r>
          </a:p>
          <a:p>
            <a:pPr>
              <a:defRPr sz="1200"/>
            </a:pPr>
            <a:r>
              <a:t>“Wow, the guy driving that car is cool.” Instead, you think,</a:t>
            </a:r>
          </a:p>
          <a:p>
            <a:pPr>
              <a:defRPr sz="1200"/>
            </a:pPr>
            <a:r>
              <a:t>“Wow, if I had that car people would think I’m cool.”</a:t>
            </a:r>
          </a:p>
          <a:p>
            <a:pPr>
              <a:defRPr sz="1200"/>
            </a:pPr>
            <a:r>
              <a:t>Subconscious or not, this is how people think.</a:t>
            </a:r>
          </a:p>
          <a:p>
            <a:pPr>
              <a:defRPr sz="1200"/>
            </a:pPr>
            <a:r>
              <a:t>There is a paradox here: people tend to want wealth to</a:t>
            </a:r>
          </a:p>
          <a:p>
            <a:pPr>
              <a:defRPr sz="1200"/>
            </a:pPr>
            <a:r>
              <a:t>signal to others that they should be liked and admired. But</a:t>
            </a:r>
          </a:p>
          <a:p>
            <a:pPr>
              <a:defRPr sz="1200"/>
            </a:pPr>
            <a:r>
              <a:t>in reality those other people often bypass admiring you, not</a:t>
            </a:r>
          </a:p>
          <a:p>
            <a:pPr>
              <a:defRPr sz="1200"/>
            </a:pPr>
            <a:r>
              <a:t>because they don’t think wealth is admirable, but because</a:t>
            </a:r>
          </a:p>
          <a:p>
            <a:pPr>
              <a:defRPr sz="1200"/>
            </a:pPr>
            <a:r>
              <a:t>they use your wealth as a benchmark for their own desire to</a:t>
            </a:r>
          </a:p>
          <a:p>
            <a:pPr>
              <a:defRPr sz="1200"/>
            </a:pPr>
            <a:r>
              <a:t>be liked and admired.</a:t>
            </a:r>
          </a:p>
          <a:p>
            <a:pPr>
              <a:defRPr sz="1200"/>
            </a:pPr>
            <a:r>
              <a:t>The letter I wrote after my son was born said, “You might</a:t>
            </a:r>
          </a:p>
          <a:p>
            <a:pPr>
              <a:defRPr sz="1200"/>
            </a:pPr>
            <a:r>
              <a:t>think you want an expensive car, a fancy watch, and a huge</a:t>
            </a:r>
          </a:p>
          <a:p>
            <a:pPr>
              <a:defRPr sz="1200"/>
            </a:pPr>
            <a:r>
              <a:t>house. But I’m telling you, you don’t. What you want is</a:t>
            </a:r>
          </a:p>
          <a:p>
            <a:pPr>
              <a:defRPr sz="1200"/>
            </a:pPr>
            <a:r>
              <a:t>respect and admiration from other people, and you think</a:t>
            </a:r>
          </a:p>
          <a:p>
            <a:pPr>
              <a:defRPr sz="1200"/>
            </a:pPr>
            <a:r>
              <a:t>having expensive stuﬀ will bring it. It almost never does—</a:t>
            </a:r>
          </a:p>
          <a:p>
            <a:pPr>
              <a:defRPr sz="1200"/>
            </a:pPr>
            <a:r>
              <a:t>especially from the people you want to respect and admire</a:t>
            </a:r>
          </a:p>
          <a:p>
            <a:pPr>
              <a:defRPr sz="1200"/>
            </a:pPr>
            <a:r>
              <a:t>you.”</a:t>
            </a:r>
          </a:p>
          <a:p>
            <a:pPr>
              <a:defRPr sz="1200"/>
            </a:pPr>
            <a:r>
              <a:t>I learned that as a valet, when I began thinking about all the</a:t>
            </a:r>
          </a:p>
          <a:p>
            <a:pPr>
              <a:defRPr sz="1200"/>
            </a:pPr>
            <a:r>
              <a:t>people driving up to the hotel in their Ferraris, watching me</a:t>
            </a:r>
          </a:p>
          <a:p>
            <a:pPr>
              <a:defRPr sz="1200"/>
            </a:pPr>
            <a:r>
              <a:t>gawk. People must gawk everywhere they went, and I’m</a:t>
            </a:r>
          </a:p>
          <a:p>
            <a:pPr>
              <a:defRPr sz="1200"/>
            </a:pPr>
            <a:r>
              <a:t>sure they loved it. I’m sure they felt admired.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But did they know I did not care about them, or even notice</a:t>
            </a:r>
          </a:p>
          <a:p>
            <a:pPr>
              <a:defRPr sz="1200"/>
            </a:pPr>
            <a:r>
              <a:t>them? Did they know I was only gawking at the car, and</a:t>
            </a:r>
          </a:p>
          <a:p>
            <a:pPr>
              <a:defRPr sz="1200"/>
            </a:pPr>
            <a:r>
              <a:t>imagining myself in the driver’s seat?</a:t>
            </a:r>
          </a:p>
          <a:p>
            <a:pPr>
              <a:defRPr sz="1200"/>
            </a:pPr>
            <a:r>
              <a:t>Did they buy a Ferrari thinking it would bring them</a:t>
            </a:r>
          </a:p>
          <a:p>
            <a:pPr>
              <a:defRPr sz="1200"/>
            </a:pPr>
            <a:r>
              <a:t>admiration without realizing that I—and likely most others—</a:t>
            </a:r>
          </a:p>
          <a:p>
            <a:pPr>
              <a:defRPr sz="1200"/>
            </a:pPr>
            <a:r>
              <a:t>who are impressed with the car didn’t actually give them,</a:t>
            </a:r>
          </a:p>
          <a:p>
            <a:pPr>
              <a:defRPr sz="1200"/>
            </a:pPr>
            <a:r>
              <a:t>the driver, a moment’s thought?</a:t>
            </a:r>
          </a:p>
          <a:p>
            <a:pPr>
              <a:defRPr sz="1200"/>
            </a:pPr>
            <a:r>
              <a:t>Does this same idea apply to those living in big homes?</a:t>
            </a:r>
          </a:p>
          <a:p>
            <a:pPr>
              <a:defRPr sz="1200"/>
            </a:pPr>
            <a:r>
              <a:t>Almost certainly.</a:t>
            </a:r>
          </a:p>
          <a:p>
            <a:pPr>
              <a:defRPr sz="1200"/>
            </a:pPr>
            <a:r>
              <a:t>Jewelry and clothes? Yep.</a:t>
            </a:r>
          </a:p>
          <a:p>
            <a:pPr>
              <a:defRPr sz="1200"/>
            </a:pPr>
            <a:r>
              <a:t>My point here is not to abandon the pursuit of wealth. Or</a:t>
            </a:r>
          </a:p>
          <a:p>
            <a:pPr>
              <a:defRPr sz="1200"/>
            </a:pPr>
            <a:r>
              <a:t>even fancy cars. I like both.</a:t>
            </a:r>
          </a:p>
          <a:p>
            <a:pPr>
              <a:defRPr sz="1200"/>
            </a:pPr>
            <a:r>
              <a:t>It’s a subtle recognition that people generally aspire to be</a:t>
            </a:r>
          </a:p>
          <a:p>
            <a:pPr>
              <a:defRPr sz="1200"/>
            </a:pPr>
            <a:r>
              <a:t>respected and admired by others, and using money to buy</a:t>
            </a:r>
          </a:p>
          <a:p>
            <a:pPr>
              <a:defRPr sz="1200"/>
            </a:pPr>
            <a:r>
              <a:t>fancy things may bring less of it than you imagine. If respect</a:t>
            </a:r>
          </a:p>
          <a:p>
            <a:pPr>
              <a:defRPr sz="1200"/>
            </a:pPr>
            <a:r>
              <a:t>and admiration are your goal, be careful how you seek it.</a:t>
            </a:r>
          </a:p>
          <a:p>
            <a:pPr>
              <a:defRPr sz="1200"/>
            </a:pPr>
            <a:r>
              <a:t>Humility, kindness, and empathy will bring you more</a:t>
            </a:r>
          </a:p>
          <a:p>
            <a:pPr>
              <a:defRPr sz="1200"/>
            </a:pPr>
            <a:r>
              <a:t>respect than horsepower ever will.</a:t>
            </a:r>
          </a:p>
          <a:p>
            <a:pPr>
              <a:defRPr sz="1200"/>
            </a:pPr>
            <a:r>
              <a:t>We’re not done talking about Ferraris. Another story about</a:t>
            </a:r>
          </a:p>
          <a:p>
            <a:pPr>
              <a:defRPr sz="1200"/>
            </a:pPr>
            <a:r>
              <a:t>the paradox of fast cars in the next chapter.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Money has many ironies. Here’s an important one: Wealth is</a:t>
            </a:r>
          </a:p>
          <a:p>
            <a:pPr>
              <a:defRPr sz="1200"/>
            </a:pPr>
            <a:r>
              <a:t>what you don’t see.</a:t>
            </a:r>
          </a:p>
          <a:p>
            <a:pPr>
              <a:defRPr sz="1200"/>
            </a:pPr>
            <a:r>
              <a:t>My time as a valet was in the mid-2000s in Los Angeles,</a:t>
            </a:r>
          </a:p>
          <a:p>
            <a:pPr>
              <a:defRPr sz="1200"/>
            </a:pPr>
            <a:r>
              <a:t>when material appearance took precedence over everything</a:t>
            </a:r>
          </a:p>
          <a:p>
            <a:pPr>
              <a:defRPr sz="1200"/>
            </a:pPr>
            <a:r>
              <a:t>but oxygen.</a:t>
            </a:r>
          </a:p>
          <a:p>
            <a:pPr>
              <a:defRPr sz="1200"/>
            </a:pPr>
            <a:r>
              <a:t>If you see a Ferrari driving around, you might intuitively</a:t>
            </a:r>
          </a:p>
          <a:p>
            <a:pPr>
              <a:defRPr sz="1200"/>
            </a:pPr>
            <a:r>
              <a:t>assume the owner of the car is rich—even if you’re not</a:t>
            </a:r>
          </a:p>
          <a:p>
            <a:pPr>
              <a:defRPr sz="1200"/>
            </a:pPr>
            <a:r>
              <a:t>paying much attention to them. But as I got to know some</a:t>
            </a:r>
          </a:p>
          <a:p>
            <a:pPr>
              <a:defRPr sz="1200"/>
            </a:pPr>
            <a:r>
              <a:t>of these people I realized that wasn’t always the case. Many</a:t>
            </a:r>
          </a:p>
          <a:p>
            <a:pPr>
              <a:defRPr sz="1200"/>
            </a:pPr>
            <a:r>
              <a:t>were mediocre successes who spent a huge percentage of</a:t>
            </a:r>
          </a:p>
          <a:p>
            <a:pPr>
              <a:defRPr sz="1200"/>
            </a:pPr>
            <a:r>
              <a:t>their paycheck on a car.</a:t>
            </a:r>
          </a:p>
          <a:p>
            <a:pPr>
              <a:defRPr sz="1200"/>
            </a:pPr>
            <a:r>
              <a:t>I remember a fellow we’ll call Roger. He was about my age. I</a:t>
            </a:r>
          </a:p>
          <a:p>
            <a:pPr>
              <a:defRPr sz="1200"/>
            </a:pPr>
            <a:r>
              <a:t>had no idea what Roger did. But he drove a Porsche, which</a:t>
            </a:r>
          </a:p>
          <a:p>
            <a:pPr>
              <a:defRPr sz="1200"/>
            </a:pPr>
            <a:r>
              <a:t>was enough for people to draw assumptions.</a:t>
            </a:r>
          </a:p>
          <a:p>
            <a:pPr>
              <a:defRPr sz="1200"/>
            </a:pPr>
            <a:r>
              <a:t>Then one day Roger arrived in an old Honda. Same the next</a:t>
            </a:r>
          </a:p>
          <a:p>
            <a:pPr>
              <a:defRPr sz="1200"/>
            </a:pPr>
            <a:r>
              <a:t>week, and the next.</a:t>
            </a:r>
          </a:p>
          <a:p>
            <a:pPr>
              <a:defRPr sz="1200"/>
            </a:pPr>
            <a:r>
              <a:t>“What happened to your Porsche?” I asked. It was</a:t>
            </a:r>
          </a:p>
          <a:p>
            <a:pPr>
              <a:defRPr sz="1200"/>
            </a:pPr>
            <a:r>
              <a:t>repossessed after defaulting on his car loan, he said. There</a:t>
            </a:r>
          </a:p>
          <a:p>
            <a:pPr>
              <a:defRPr sz="1200"/>
            </a:pPr>
            <a:r>
              <a:t>was not a morsel of shame. He responded like he was telling</a:t>
            </a:r>
          </a:p>
          <a:p>
            <a:pPr>
              <a:defRPr sz="1200"/>
            </a:pPr>
            <a:r>
              <a:t>the next play in the game. Every assumption you might have</a:t>
            </a:r>
          </a:p>
          <a:p>
            <a:pPr>
              <a:defRPr sz="1200"/>
            </a:pPr>
            <a:r>
              <a:t>had about him was wrong. Los Angeles is full of Rogers.</a:t>
            </a:r>
          </a:p>
          <a:p>
            <a:pPr>
              <a:defRPr sz="1200"/>
            </a:pPr>
            <a:r>
              <a:t>Someone driving a $100,000 car might be wealthy. But the</a:t>
            </a:r>
          </a:p>
          <a:p>
            <a:pPr>
              <a:defRPr sz="1200"/>
            </a:pPr>
            <a:r>
              <a:t>only data point you have about their wealth is that they</a:t>
            </a:r>
          </a:p>
          <a:p>
            <a:pPr>
              <a:defRPr sz="1200"/>
            </a:pPr>
            <a:r>
              <a:t>have $100,000 less than they did before they bought the car</a:t>
            </a:r>
          </a:p>
          <a:p>
            <a:pPr>
              <a:defRPr sz="1200"/>
            </a:pPr>
            <a:r>
              <a:t>(or $100,000 more in debt). That’s all you know about them.</a:t>
            </a:r>
          </a:p>
          <a:p>
            <a:pPr>
              <a:defRPr sz="1200"/>
            </a:pPr>
            <a:r>
              <a:t>We tend to judge wealth by what we see, because that’s the</a:t>
            </a:r>
          </a:p>
          <a:p>
            <a:pPr>
              <a:defRPr sz="1200"/>
            </a:pPr>
            <a:r>
              <a:t>information we have in front of us. We can’t see people’s</a:t>
            </a:r>
          </a:p>
          <a:p>
            <a:pPr>
              <a:defRPr sz="1200"/>
            </a:pPr>
            <a:r>
              <a:t>bank accounts or brokerage statements. So we rely on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outward appearances to gauge ﬁnancial success. Cars.</a:t>
            </a:r>
          </a:p>
          <a:p>
            <a:pPr>
              <a:defRPr sz="1200"/>
            </a:pPr>
            <a:r>
              <a:t>Homes. Instagram photos.</a:t>
            </a:r>
          </a:p>
          <a:p>
            <a:pPr>
              <a:defRPr sz="1200"/>
            </a:pPr>
            <a:r>
              <a:t>Modern capitalism makes helping people fake it until they</a:t>
            </a:r>
          </a:p>
          <a:p>
            <a:pPr>
              <a:defRPr sz="1200"/>
            </a:pPr>
            <a:r>
              <a:t>make it a cherished industry.</a:t>
            </a:r>
          </a:p>
          <a:p>
            <a:pPr>
              <a:defRPr sz="1200"/>
            </a:pPr>
            <a:r>
              <a:t>But the truth is that wealth is what you don’t see.</a:t>
            </a:r>
          </a:p>
          <a:p>
            <a:pPr>
              <a:defRPr sz="1200"/>
            </a:pPr>
            <a:r>
              <a:t>Wealth is the nice cars not purchased. The diamonds not</a:t>
            </a:r>
          </a:p>
          <a:p>
            <a:pPr>
              <a:defRPr sz="1200"/>
            </a:pPr>
            <a:r>
              <a:t>bought. The watches not worn, the clothes forgone and the</a:t>
            </a:r>
          </a:p>
          <a:p>
            <a:pPr>
              <a:defRPr sz="1200"/>
            </a:pPr>
            <a:r>
              <a:t>ﬁrst-class upgrade declined. Wealth is ﬁnancial assets that</a:t>
            </a:r>
          </a:p>
          <a:p>
            <a:pPr>
              <a:defRPr sz="1200"/>
            </a:pPr>
            <a:r>
              <a:t>haven’t yet been converted into the stuﬀ you see.</a:t>
            </a:r>
          </a:p>
          <a:p>
            <a:pPr>
              <a:defRPr sz="1200"/>
            </a:pPr>
            <a:r>
              <a:t>That’s not how we think about wealth, because you can’t</a:t>
            </a:r>
          </a:p>
          <a:p>
            <a:pPr>
              <a:defRPr sz="1200"/>
            </a:pPr>
            <a:r>
              <a:t>contextualize what you can’t see.</a:t>
            </a:r>
          </a:p>
          <a:p>
            <a:pPr>
              <a:defRPr sz="1200"/>
            </a:pPr>
            <a:r>
              <a:t>Singer Rihanna nearly went bankrupt after overspending</a:t>
            </a:r>
          </a:p>
          <a:p>
            <a:pPr>
              <a:defRPr sz="1200"/>
            </a:pPr>
            <a:r>
              <a:t>and sued her ﬁnancial advisor. The advisor responded: “Was</a:t>
            </a:r>
          </a:p>
          <a:p>
            <a:pPr>
              <a:defRPr sz="1200"/>
            </a:pPr>
            <a:r>
              <a:t>it really necessary to tell her that if you spend money on</a:t>
            </a:r>
          </a:p>
          <a:p>
            <a:pPr>
              <a:defRPr sz="1200"/>
            </a:pPr>
            <a:r>
              <a:t>things, you will end up with the things and not the</a:t>
            </a:r>
          </a:p>
          <a:p>
            <a:pPr>
              <a:defRPr sz="1200"/>
            </a:pPr>
            <a:r>
              <a:t>money?”³⁰</a:t>
            </a:r>
          </a:p>
          <a:p>
            <a:pPr>
              <a:defRPr sz="1200"/>
            </a:pPr>
            <a:r>
              <a:t>You can laugh, and please do. But the answer is, yes, people</a:t>
            </a:r>
          </a:p>
          <a:p>
            <a:pPr>
              <a:defRPr sz="1200"/>
            </a:pPr>
            <a:r>
              <a:t>do need to be told that. When most people say they want to</a:t>
            </a:r>
          </a:p>
          <a:p>
            <a:pPr>
              <a:defRPr sz="1200"/>
            </a:pPr>
            <a:r>
              <a:t>be a millionaire, what they might actually mean is “I’d like</a:t>
            </a:r>
          </a:p>
          <a:p>
            <a:pPr>
              <a:defRPr sz="1200"/>
            </a:pPr>
            <a:r>
              <a:t>to spend a million dollars.” And that is literally the opposite</a:t>
            </a:r>
          </a:p>
          <a:p>
            <a:pPr>
              <a:defRPr sz="1200"/>
            </a:pPr>
            <a:r>
              <a:t>of being a millionaire.</a:t>
            </a:r>
          </a:p>
          <a:p>
            <a:pPr>
              <a:defRPr sz="1200"/>
            </a:pPr>
            <a:r>
              <a:t>Investor Bill Mann once wrote: “There is no faster way to feel</a:t>
            </a:r>
          </a:p>
          <a:p>
            <a:pPr>
              <a:defRPr sz="1200"/>
            </a:pPr>
            <a:r>
              <a:t>rich than to spend lots of money on really nice things. But</a:t>
            </a:r>
          </a:p>
          <a:p>
            <a:pPr>
              <a:defRPr sz="1200"/>
            </a:pPr>
            <a:r>
              <a:t>the way to be rich is to spend money you have, and to not</a:t>
            </a:r>
          </a:p>
          <a:p>
            <a:pPr>
              <a:defRPr sz="1200"/>
            </a:pPr>
            <a:r>
              <a:t>spend money you don’t have. It’s really that simple.”³¹</a:t>
            </a:r>
          </a:p>
          <a:p>
            <a:pPr>
              <a:defRPr sz="1200"/>
            </a:pPr>
            <a:r>
              <a:t>It is excellent advice, but it may not go far enough. The only</a:t>
            </a:r>
          </a:p>
          <a:p>
            <a:pPr>
              <a:defRPr sz="1200"/>
            </a:pPr>
            <a:r>
              <a:t>way to be wealthy is to not spend the money that you do</a:t>
            </a:r>
          </a:p>
          <a:p>
            <a:pPr>
              <a:defRPr sz="1200"/>
            </a:pPr>
            <a:r>
              <a:t>have. It’s not just the only way to accumulate wealth; it’s</a:t>
            </a:r>
          </a:p>
          <a:p>
            <a:pPr>
              <a:defRPr sz="1200"/>
            </a:pPr>
            <a:r>
              <a:t>the very deﬁnition of wealth.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We should be careful to deﬁne the diﬀerence between</a:t>
            </a:r>
          </a:p>
          <a:p>
            <a:pPr>
              <a:defRPr sz="1200"/>
            </a:pPr>
            <a:r>
              <a:t>wealthy and rich. It is more than semantics. Not knowing</a:t>
            </a:r>
          </a:p>
          <a:p>
            <a:pPr>
              <a:defRPr sz="1200"/>
            </a:pPr>
            <a:r>
              <a:t>the diﬀerence is a source of countless poor money decisions.</a:t>
            </a:r>
          </a:p>
          <a:p>
            <a:pPr>
              <a:defRPr sz="1200"/>
            </a:pPr>
            <a:r>
              <a:t>Rich is a current income. Someone driving a $100,000 car is</a:t>
            </a:r>
          </a:p>
          <a:p>
            <a:pPr>
              <a:defRPr sz="1200"/>
            </a:pPr>
            <a:r>
              <a:t>almost certainly rich, because even if they purchased the</a:t>
            </a:r>
          </a:p>
          <a:p>
            <a:pPr>
              <a:defRPr sz="1200"/>
            </a:pPr>
            <a:r>
              <a:t>car with debt you need a certain level of income to aﬀord</a:t>
            </a:r>
          </a:p>
          <a:p>
            <a:pPr>
              <a:defRPr sz="1200"/>
            </a:pPr>
            <a:r>
              <a:t>the monthly payment. Same with those who live in big</a:t>
            </a:r>
          </a:p>
          <a:p>
            <a:pPr>
              <a:defRPr sz="1200"/>
            </a:pPr>
            <a:r>
              <a:t>homes. It’s not hard to spot rich people. They often go out of</a:t>
            </a:r>
          </a:p>
          <a:p>
            <a:pPr>
              <a:defRPr sz="1200"/>
            </a:pPr>
            <a:r>
              <a:t>their way to make themselves known.</a:t>
            </a:r>
          </a:p>
          <a:p>
            <a:pPr>
              <a:defRPr sz="1200"/>
            </a:pPr>
            <a:r>
              <a:t>But wealth is hidden. It’s income not spent. Wealth is an</a:t>
            </a:r>
          </a:p>
          <a:p>
            <a:pPr>
              <a:defRPr sz="1200"/>
            </a:pPr>
            <a:r>
              <a:t>option not yet taken to buy something later. Its value lies in</a:t>
            </a:r>
          </a:p>
          <a:p>
            <a:pPr>
              <a:defRPr sz="1200"/>
            </a:pPr>
            <a:r>
              <a:t>oﬀering you options, ﬂexibility, and growth to one day</a:t>
            </a:r>
          </a:p>
          <a:p>
            <a:pPr>
              <a:defRPr sz="1200"/>
            </a:pPr>
            <a:r>
              <a:t>purchase more stuﬀ than you could right now.</a:t>
            </a:r>
          </a:p>
          <a:p>
            <a:pPr>
              <a:defRPr sz="1200"/>
            </a:pPr>
            <a:r>
              <a:t>Diet and exercise oﬀer a useful analogy. Losing weight is</a:t>
            </a:r>
          </a:p>
          <a:p>
            <a:pPr>
              <a:defRPr sz="1200"/>
            </a:pPr>
            <a:r>
              <a:t>notoriously hard, even among those putting in the work of</a:t>
            </a:r>
          </a:p>
          <a:p>
            <a:pPr>
              <a:defRPr sz="1200"/>
            </a:pPr>
            <a:r>
              <a:t>vigorous exercise. In his book The Body, Bill Bryson explains</a:t>
            </a:r>
          </a:p>
          <a:p>
            <a:pPr>
              <a:defRPr sz="1200"/>
            </a:pPr>
            <a:r>
              <a:t>why: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One study in America found that people overestimate the</a:t>
            </a:r>
          </a:p>
          <a:p>
            <a:pPr>
              <a:defRPr sz="1200"/>
            </a:pPr>
            <a:r>
              <a:t>number of calories they burned in a workout by a factor of</a:t>
            </a:r>
          </a:p>
          <a:p>
            <a:pPr>
              <a:defRPr sz="1200"/>
            </a:pPr>
            <a:r>
              <a:t>four. They also then consumed, on average, about twice as</a:t>
            </a:r>
          </a:p>
          <a:p>
            <a:pPr>
              <a:defRPr sz="1200"/>
            </a:pPr>
            <a:r>
              <a:t>many calories as they had just burned oﬀ … the fact is, you</a:t>
            </a:r>
          </a:p>
          <a:p>
            <a:pPr>
              <a:defRPr sz="1200"/>
            </a:pPr>
            <a:r>
              <a:t>can quickly undo a lot of exercise by eating a lot of food, and</a:t>
            </a:r>
          </a:p>
          <a:p>
            <a:pPr>
              <a:defRPr sz="1200"/>
            </a:pPr>
            <a:r>
              <a:t>most of us do.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Exercise is like being rich. You think, “I did the work and I</a:t>
            </a:r>
          </a:p>
          <a:p>
            <a:pPr>
              <a:defRPr sz="1200"/>
            </a:pPr>
            <a:r>
              <a:t>now deserve to treat myself to a big meal.” Wealth is turning</a:t>
            </a:r>
          </a:p>
          <a:p>
            <a:pPr>
              <a:defRPr sz="1200"/>
            </a:pPr>
            <a:r>
              <a:t>down that treat meal and actually burning net calories. It’s</a:t>
            </a:r>
          </a:p>
          <a:p>
            <a:pPr>
              <a:defRPr sz="1200"/>
            </a:pPr>
            <a:r>
              <a:t>hard, and requires self-control. But it creates a gap between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what you could do and what you choose to do that accrues</a:t>
            </a:r>
          </a:p>
          <a:p>
            <a:pPr>
              <a:defRPr sz="1200"/>
            </a:pPr>
            <a:r>
              <a:t>to you over time.</a:t>
            </a:r>
          </a:p>
          <a:p>
            <a:pPr>
              <a:defRPr sz="1200"/>
            </a:pPr>
            <a:r>
              <a:t>The problem for many of us is that it is easy to ﬁnd rich role</a:t>
            </a:r>
          </a:p>
          <a:p>
            <a:pPr>
              <a:defRPr sz="1200"/>
            </a:pPr>
            <a:r>
              <a:t>models. It’s harder to ﬁnd wealthy ones because by</a:t>
            </a:r>
          </a:p>
          <a:p>
            <a:pPr>
              <a:defRPr sz="1200"/>
            </a:pPr>
            <a:r>
              <a:t>deﬁnition their success is more hidden.</a:t>
            </a:r>
          </a:p>
          <a:p>
            <a:pPr>
              <a:defRPr sz="1200"/>
            </a:pPr>
            <a:r>
              <a:t>There are, of course, wealthy people who also spend a lot of</a:t>
            </a:r>
          </a:p>
          <a:p>
            <a:pPr>
              <a:defRPr sz="1200"/>
            </a:pPr>
            <a:r>
              <a:t>money on stuﬀ. But even in those cases what we see is their</a:t>
            </a:r>
          </a:p>
          <a:p>
            <a:pPr>
              <a:defRPr sz="1200"/>
            </a:pPr>
            <a:r>
              <a:t>richness, not their wealth. We see the cars they chose to buy</a:t>
            </a:r>
          </a:p>
          <a:p>
            <a:pPr>
              <a:defRPr sz="1200"/>
            </a:pPr>
            <a:r>
              <a:t>and perhaps the school they choose to send their kids to. We</a:t>
            </a:r>
          </a:p>
          <a:p>
            <a:pPr>
              <a:defRPr sz="1200"/>
            </a:pPr>
            <a:r>
              <a:t>don’t see the savings, retirement accounts, or investment</a:t>
            </a:r>
          </a:p>
          <a:p>
            <a:pPr>
              <a:defRPr sz="1200"/>
            </a:pPr>
            <a:r>
              <a:t>portfolios. We see the homes they bought, not the homes</a:t>
            </a:r>
          </a:p>
          <a:p>
            <a:pPr>
              <a:defRPr sz="1200"/>
            </a:pPr>
            <a:r>
              <a:t>they could have bought had they stretched themselves thin.</a:t>
            </a:r>
          </a:p>
          <a:p>
            <a:pPr>
              <a:defRPr sz="1200"/>
            </a:pPr>
            <a:r>
              <a:t>The danger here is that I think most people, deep down,</a:t>
            </a:r>
          </a:p>
          <a:p>
            <a:pPr>
              <a:defRPr sz="1200"/>
            </a:pPr>
            <a:r>
              <a:t>want to be wealthy. They want freedom and ﬂexibility, which</a:t>
            </a:r>
          </a:p>
          <a:p>
            <a:pPr>
              <a:defRPr sz="1200"/>
            </a:pPr>
            <a:r>
              <a:t>is what ﬁnancial assets not yet spent can give you. But it is</a:t>
            </a:r>
          </a:p>
          <a:p>
            <a:pPr>
              <a:defRPr sz="1200"/>
            </a:pPr>
            <a:r>
              <a:t>so ingrained in us that to have money is to spend money</a:t>
            </a:r>
          </a:p>
          <a:p>
            <a:pPr>
              <a:defRPr sz="1200"/>
            </a:pPr>
            <a:r>
              <a:t>that we don’t get to see the restraint it takes to actually be</a:t>
            </a:r>
          </a:p>
          <a:p>
            <a:pPr>
              <a:defRPr sz="1200"/>
            </a:pPr>
            <a:r>
              <a:t>wealthy. And since we can’t see it, it’s hard to learn about it.</a:t>
            </a:r>
          </a:p>
          <a:p>
            <a:pPr>
              <a:defRPr sz="1200"/>
            </a:pPr>
            <a:r>
              <a:t>People are good at learning by imitation. But the hidden</a:t>
            </a:r>
          </a:p>
          <a:p>
            <a:pPr>
              <a:defRPr sz="1200"/>
            </a:pPr>
            <a:r>
              <a:t>nature of wealth makes it hard to imitate others and learn</a:t>
            </a:r>
          </a:p>
          <a:p>
            <a:pPr>
              <a:defRPr sz="1200"/>
            </a:pPr>
            <a:r>
              <a:t>from their ways. After he died, Ronald Read became many</a:t>
            </a:r>
          </a:p>
          <a:p>
            <a:pPr>
              <a:defRPr sz="1200"/>
            </a:pPr>
            <a:r>
              <a:t>people’s ﬁnancial role model. He was lionized in the media</a:t>
            </a:r>
          </a:p>
          <a:p>
            <a:pPr>
              <a:defRPr sz="1200"/>
            </a:pPr>
            <a:r>
              <a:t>and cherished on social media. But he was nobody’s</a:t>
            </a:r>
          </a:p>
          <a:p>
            <a:pPr>
              <a:defRPr sz="1200"/>
            </a:pPr>
            <a:r>
              <a:t>ﬁnancial role model while he was living because every</a:t>
            </a:r>
          </a:p>
          <a:p>
            <a:pPr>
              <a:defRPr sz="1200"/>
            </a:pPr>
            <a:r>
              <a:t>penny of his wealth was hidden, even to those who knew</a:t>
            </a:r>
          </a:p>
          <a:p>
            <a:pPr>
              <a:defRPr sz="1200"/>
            </a:pPr>
            <a:r>
              <a:t>him.</a:t>
            </a:r>
          </a:p>
          <a:p>
            <a:pPr>
              <a:defRPr sz="1200"/>
            </a:pPr>
            <a:r>
              <a:t>Imagine how hard it would be to learn how to write if you</a:t>
            </a:r>
          </a:p>
          <a:p>
            <a:pPr>
              <a:defRPr sz="1200"/>
            </a:pPr>
            <a:r>
              <a:t>couldn’t read the works of great authors. Who would be your</a:t>
            </a:r>
          </a:p>
          <a:p>
            <a:pPr>
              <a:defRPr sz="1200"/>
            </a:pPr>
            <a:r>
              <a:t>inspiration? Who would you admire? Whose nuanced tricks</a:t>
            </a:r>
          </a:p>
          <a:p>
            <a:pPr>
              <a:defRPr sz="1200"/>
            </a:pPr>
            <a:r>
              <a:t>and tips would you follow? It would make something that is</a:t>
            </a:r>
          </a:p>
          <a:p>
            <a:pPr>
              <a:defRPr sz="1200"/>
            </a:pPr>
            <a:r>
              <a:t>already hard even harder. It’s diﬃcult to learn from what you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can’t see. Which helps explain why it’s so hard for many to</a:t>
            </a:r>
          </a:p>
          <a:p>
            <a:pPr>
              <a:defRPr sz="1200"/>
            </a:pPr>
            <a:r>
              <a:t>build wealth.</a:t>
            </a:r>
          </a:p>
          <a:p>
            <a:pPr>
              <a:defRPr sz="1200"/>
            </a:pPr>
            <a:r>
              <a:t>The world is ﬁlled with people who look modest but are</a:t>
            </a:r>
          </a:p>
          <a:p>
            <a:pPr>
              <a:defRPr sz="1200"/>
            </a:pPr>
            <a:r>
              <a:t>actually wealthy and people who look rich who live at the</a:t>
            </a:r>
          </a:p>
          <a:p>
            <a:pPr>
              <a:defRPr sz="1200"/>
            </a:pPr>
            <a:r>
              <a:t>razor’s edge of insolvency. Keep this in mind when quickly</a:t>
            </a:r>
          </a:p>
          <a:p>
            <a:pPr>
              <a:defRPr sz="1200"/>
            </a:pPr>
            <a:r>
              <a:t>judging others’ success and setting your own goals.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If wealth is what you don’t spend, what good is it? Well, let</a:t>
            </a:r>
          </a:p>
          <a:p>
            <a:pPr>
              <a:defRPr sz="1200"/>
            </a:pPr>
            <a:r>
              <a:t>me convince you to save money.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Let me convince you to save money.</a:t>
            </a:r>
          </a:p>
          <a:p>
            <a:pPr>
              <a:defRPr sz="1200"/>
            </a:pPr>
            <a:r>
              <a:t>It won’t take long.</a:t>
            </a:r>
          </a:p>
          <a:p>
            <a:pPr>
              <a:defRPr sz="1200"/>
            </a:pPr>
            <a:r>
              <a:t>But it’s an odd task, isn’t it?</a:t>
            </a:r>
          </a:p>
          <a:p>
            <a:pPr>
              <a:defRPr sz="1200"/>
            </a:pPr>
            <a:r>
              <a:t>Do people need to be convinced to save money?</a:t>
            </a:r>
          </a:p>
          <a:p>
            <a:pPr>
              <a:defRPr sz="1200"/>
            </a:pPr>
            <a:r>
              <a:t>My observation is that, yes, many do.</a:t>
            </a:r>
          </a:p>
          <a:p>
            <a:pPr>
              <a:defRPr sz="1200"/>
            </a:pPr>
            <a:r>
              <a:t>Past a certain level of income people fall into three groups:</a:t>
            </a:r>
          </a:p>
          <a:p>
            <a:pPr>
              <a:defRPr sz="1200"/>
            </a:pPr>
            <a:r>
              <a:t>Those who save, those who don’t think they can save, and</a:t>
            </a:r>
          </a:p>
          <a:p>
            <a:pPr>
              <a:defRPr sz="1200"/>
            </a:pPr>
            <a:r>
              <a:t>those who don’t think they need to save.</a:t>
            </a:r>
          </a:p>
          <a:p>
            <a:pPr>
              <a:defRPr sz="1200"/>
            </a:pPr>
            <a:r>
              <a:t>This is for the latter two.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ﬁrst idea—simple, but easy to overlook—is that</a:t>
            </a:r>
          </a:p>
          <a:p>
            <a:pPr>
              <a:defRPr sz="1200"/>
            </a:pPr>
            <a:r>
              <a:t>building wealth has little to do with your income or</a:t>
            </a:r>
          </a:p>
          <a:p>
            <a:pPr>
              <a:defRPr sz="1200"/>
            </a:pPr>
            <a:r>
              <a:t>investment returns, and lots to do with your savings</a:t>
            </a:r>
          </a:p>
          <a:p>
            <a:pPr>
              <a:defRPr sz="1200"/>
            </a:pPr>
            <a:r>
              <a:t>rate.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 quick story about the power of eﬃciency.</a:t>
            </a:r>
          </a:p>
          <a:p>
            <a:pPr>
              <a:defRPr sz="1200"/>
            </a:pPr>
            <a:r>
              <a:t>In the 1970s the world looked like it was running out of oil.</a:t>
            </a:r>
          </a:p>
          <a:p>
            <a:pPr>
              <a:defRPr sz="1200"/>
            </a:pPr>
            <a:r>
              <a:t>The calculation wasn’t hard: The global economy used a lot</a:t>
            </a:r>
          </a:p>
          <a:p>
            <a:pPr>
              <a:defRPr sz="1200"/>
            </a:pPr>
            <a:r>
              <a:t>of oil, the global economy was growing, and the amount of</a:t>
            </a:r>
          </a:p>
          <a:p>
            <a:pPr>
              <a:defRPr sz="1200"/>
            </a:pPr>
            <a:r>
              <a:t>oil we could drill couldn’t keep up.</a:t>
            </a:r>
          </a:p>
          <a:p>
            <a:pPr>
              <a:defRPr sz="1200"/>
            </a:pPr>
            <a:r>
              <a:t>We didn’t run out of oil, thank goodness. But that wasn’t just</a:t>
            </a:r>
          </a:p>
          <a:p>
            <a:pPr>
              <a:defRPr sz="1200"/>
            </a:pPr>
            <a:r>
              <a:t>because we found more oil, or even got better at taking it</a:t>
            </a:r>
          </a:p>
          <a:p>
            <a:pPr>
              <a:defRPr sz="1200"/>
            </a:pPr>
            <a:r>
              <a:t>out of the ground.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bankruptcy judge in 2008.</a:t>
            </a:r>
          </a:p>
          <a:p>
            <a:pPr>
              <a:defRPr sz="1200"/>
            </a:pPr>
            <a:r>
              <a:t>First his Palm Beach house was foreclosed.</a:t>
            </a:r>
          </a:p>
          <a:p>
            <a:pPr>
              <a:defRPr sz="1200"/>
            </a:pPr>
            <a:r>
              <a:t>In 2014 it was the Greenwich mansion’s turn.</a:t>
            </a:r>
          </a:p>
          <a:p>
            <a:pPr>
              <a:defRPr sz="1200"/>
            </a:pPr>
            <a:r>
              <a:t>Five months before Ronald Read left his fortune to charity, Richard Fuscone’s home—where</a:t>
            </a:r>
          </a:p>
          <a:p>
            <a:pPr>
              <a:defRPr sz="1200"/>
            </a:pPr>
            <a:r>
              <a:t>guests recalled the “thrill of dining and dancing atop a see-through covering on the home’s</a:t>
            </a:r>
          </a:p>
          <a:p>
            <a:pPr>
              <a:defRPr sz="1200"/>
            </a:pPr>
            <a:r>
              <a:t>indoor swimming pool”—was sold in a foreclosure auction for 75% less than an insurance</a:t>
            </a:r>
          </a:p>
          <a:p>
            <a:pPr>
              <a:defRPr sz="1200"/>
            </a:pPr>
            <a:r>
              <a:t>company ﬁgured it was worth.³</a:t>
            </a:r>
          </a:p>
          <a:p>
            <a:pPr>
              <a:defRPr sz="1200"/>
            </a:pPr>
            <a:r>
              <a:t>Ronald Read was patient; Richard Fuscone was greedy. That’s all it took to eclipse the</a:t>
            </a:r>
          </a:p>
          <a:p>
            <a:pPr>
              <a:defRPr sz="1200"/>
            </a:pPr>
            <a:r>
              <a:t>massive education and experience gap between the two.</a:t>
            </a:r>
          </a:p>
          <a:p>
            <a:pPr>
              <a:defRPr sz="1200"/>
            </a:pPr>
            <a:r>
              <a:t>The lesson here is not to be more like Ronald and less like Richard—though that’s not bad</a:t>
            </a:r>
          </a:p>
          <a:p>
            <a:pPr>
              <a:defRPr sz="1200"/>
            </a:pPr>
            <a:r>
              <a:t>advice.</a:t>
            </a:r>
          </a:p>
          <a:p>
            <a:pPr>
              <a:defRPr sz="1200"/>
            </a:pPr>
            <a:r>
              <a:t>The fascinating thing about these stories is how unique they are to ﬁnance.</a:t>
            </a:r>
          </a:p>
          <a:p>
            <a:pPr>
              <a:defRPr sz="1200"/>
            </a:pPr>
            <a:r>
              <a:t>In what other industry does someone with no college degree, no training, no background,</a:t>
            </a:r>
          </a:p>
          <a:p>
            <a:pPr>
              <a:defRPr sz="1200"/>
            </a:pPr>
            <a:r>
              <a:t>no formal experience, and no connections massively outperform someone with the best</a:t>
            </a:r>
          </a:p>
          <a:p>
            <a:pPr>
              <a:defRPr sz="1200"/>
            </a:pPr>
            <a:r>
              <a:t>education, the best training, and the best connections?</a:t>
            </a:r>
          </a:p>
          <a:p>
            <a:pPr>
              <a:defRPr sz="1200"/>
            </a:pPr>
            <a:r>
              <a:t>I struggle to think of any.</a:t>
            </a:r>
          </a:p>
          <a:p>
            <a:pPr>
              <a:defRPr sz="1200"/>
            </a:pPr>
            <a:r>
              <a:t>It is impossible to think of a story about Ronald Read performing a heart transplant better</a:t>
            </a:r>
          </a:p>
          <a:p>
            <a:pPr>
              <a:defRPr sz="1200"/>
            </a:pPr>
            <a:r>
              <a:t>than a Harvard-trained surgeon. Or designing a skyscraper superior to the best-trained</a:t>
            </a:r>
          </a:p>
          <a:p>
            <a:pPr>
              <a:defRPr sz="1200"/>
            </a:pPr>
            <a:r>
              <a:t>architects. There will never be a story of a janitor outperforming the world’s top nuclear</a:t>
            </a:r>
          </a:p>
          <a:p>
            <a:pPr>
              <a:defRPr sz="1200"/>
            </a:pPr>
            <a:r>
              <a:t>engineers.</a:t>
            </a:r>
          </a:p>
          <a:p>
            <a:pPr>
              <a:defRPr sz="1200"/>
            </a:pPr>
            <a:r>
              <a:t>But these stories do happen in investing.</a:t>
            </a:r>
          </a:p>
          <a:p>
            <a:pPr>
              <a:defRPr sz="1200"/>
            </a:pPr>
            <a:r>
              <a:t>The fact that Ronald Read can coexist with Richard Fuscone has two explanations. One,</a:t>
            </a:r>
          </a:p>
          <a:p>
            <a:pPr>
              <a:defRPr sz="1200"/>
            </a:pPr>
            <a:r>
              <a:t>ﬁnancial outcomes are driven by luck, independent of intelligence and eﬀort. That’s true to</a:t>
            </a:r>
          </a:p>
          <a:p>
            <a:pPr>
              <a:defRPr sz="1200"/>
            </a:pPr>
            <a:r>
              <a:t>some extent, and this book will discuss it in further detail. Or, two (and I think more</a:t>
            </a:r>
          </a:p>
          <a:p>
            <a:pPr>
              <a:defRPr sz="1200"/>
            </a:pPr>
            <a:r>
              <a:t>common), that ﬁnancial success is not a hard science. It’s a soft skill, where how you</a:t>
            </a:r>
          </a:p>
          <a:p>
            <a:pPr>
              <a:defRPr sz="1200"/>
            </a:pPr>
            <a:r>
              <a:t>behave is more important than what you know.</a:t>
            </a:r>
          </a:p>
          <a:p>
            <a:pPr>
              <a:defRPr sz="1200"/>
            </a:pPr>
            <a:r>
              <a:t>I call this soft skill the psychology of money. The aim of this book is to use short stories to</a:t>
            </a:r>
          </a:p>
          <a:p>
            <a:pPr>
              <a:defRPr sz="1200"/>
            </a:pPr>
            <a:r>
              <a:t>convince you that soft skills are more important than the technical side of money. I’ll do this</a:t>
            </a:r>
          </a:p>
          <a:p>
            <a:pPr>
              <a:defRPr sz="1200"/>
            </a:pPr>
            <a:r>
              <a:t>in a way that will help everyone—from Read to Fuscone and everyone in between—make</a:t>
            </a:r>
          </a:p>
          <a:p>
            <a:pPr>
              <a:defRPr sz="1200"/>
            </a:pPr>
            <a:r>
              <a:t>better ﬁnancial decisions.</a:t>
            </a:r>
          </a:p>
          <a:p>
            <a:pPr>
              <a:defRPr sz="1200"/>
            </a:pPr>
            <a:r>
              <a:t>These soft skills are, I’ve come to realize, greatly underappreciated.</a:t>
            </a:r>
          </a:p>
          <a:p>
            <a:pPr>
              <a:defRPr sz="1200"/>
            </a:pPr>
            <a:r>
              <a:t>Finance is overwhelmingly taught as a math-based ﬁeld, where you put data into a formula</a:t>
            </a:r>
          </a:p>
          <a:p>
            <a:pPr>
              <a:defRPr sz="1200"/>
            </a:pPr>
            <a:r>
              <a:t>and the formula tells you what to do, and it’s assumed that you’ll just go do it.</a:t>
            </a:r>
          </a:p>
          <a:p>
            <a:pPr>
              <a:defRPr sz="1200"/>
            </a:pPr>
            <a:r>
              <a:t>This is true in personal ﬁnance, where you’re told to have a six-month emergency fund and</a:t>
            </a:r>
          </a:p>
          <a:p>
            <a:pPr>
              <a:defRPr sz="1200"/>
            </a:pPr>
            <a:r>
              <a:t>save 10% of your salary.</a:t>
            </a:r>
          </a:p>
          <a:p>
            <a:pPr>
              <a:defRPr sz="1200"/>
            </a:pPr>
            <a:r>
              <a:t>It’s true in investing, where we know the exact historical correlations between interest rates</a:t>
            </a:r>
          </a:p>
          <a:p>
            <a:pPr>
              <a:defRPr sz="1200"/>
            </a:pPr>
            <a:r>
              <a:t>and valuations.</a:t>
            </a:r>
          </a:p>
          <a:p>
            <a:pPr>
              <a:defRPr sz="1200"/>
            </a:pPr>
            <a:r>
              <a:t>And it’s true in corporate ﬁnance, where CFOs can measure the precise cost of capital.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biggest reason we overcame the oil crisis is because we</a:t>
            </a:r>
          </a:p>
          <a:p>
            <a:pPr>
              <a:defRPr sz="1200"/>
            </a:pPr>
            <a:r>
              <a:t>started building cars, factories, and homes that are more</a:t>
            </a:r>
          </a:p>
          <a:p>
            <a:pPr>
              <a:defRPr sz="1200"/>
            </a:pPr>
            <a:r>
              <a:t>energy eﬃcient than they used to be. The United States</a:t>
            </a:r>
          </a:p>
          <a:p>
            <a:pPr>
              <a:defRPr sz="1200"/>
            </a:pPr>
            <a:r>
              <a:t>uses 60% less energy per dollar of GDP today than it did in</a:t>
            </a:r>
          </a:p>
          <a:p>
            <a:pPr>
              <a:defRPr sz="1200"/>
            </a:pPr>
            <a:r>
              <a:t>1950.³² The average miles per gallon of all vehicles on the</a:t>
            </a:r>
          </a:p>
          <a:p>
            <a:pPr>
              <a:defRPr sz="1200"/>
            </a:pPr>
            <a:r>
              <a:t>road has doubled since 1975. A 1989 Ford Taurus (sedan)</a:t>
            </a:r>
          </a:p>
          <a:p>
            <a:pPr>
              <a:defRPr sz="1200"/>
            </a:pPr>
            <a:r>
              <a:t>averaged 18.0 MPG. A 2019 Chevy Suburban (absurdly large</a:t>
            </a:r>
          </a:p>
          <a:p>
            <a:pPr>
              <a:defRPr sz="1200"/>
            </a:pPr>
            <a:r>
              <a:t>SUV) averages 18.1 MPG.</a:t>
            </a:r>
          </a:p>
          <a:p>
            <a:pPr>
              <a:defRPr sz="1200"/>
            </a:pPr>
            <a:r>
              <a:t>The world grew its “energy wealth” not by increasing the</a:t>
            </a:r>
          </a:p>
          <a:p>
            <a:pPr>
              <a:defRPr sz="1200"/>
            </a:pPr>
            <a:r>
              <a:t>energy it had, but by decreasing the energy it needed. U.S.</a:t>
            </a:r>
          </a:p>
          <a:p>
            <a:pPr>
              <a:defRPr sz="1200"/>
            </a:pPr>
            <a:r>
              <a:t>oil and gas production has increased 65% since 1975, while</a:t>
            </a:r>
          </a:p>
          <a:p>
            <a:pPr>
              <a:defRPr sz="1200"/>
            </a:pPr>
            <a:r>
              <a:t>conservation and eﬃciency has more than doubled what we</a:t>
            </a:r>
          </a:p>
          <a:p>
            <a:pPr>
              <a:defRPr sz="1200"/>
            </a:pPr>
            <a:r>
              <a:t>can do with that energy. So it’s easy to see which has</a:t>
            </a:r>
          </a:p>
          <a:p>
            <a:pPr>
              <a:defRPr sz="1200"/>
            </a:pPr>
            <a:r>
              <a:t>mattered more.</a:t>
            </a:r>
          </a:p>
          <a:p>
            <a:pPr>
              <a:defRPr sz="1200"/>
            </a:pPr>
            <a:r>
              <a:t>The important thing here is that ﬁnding more energy is</a:t>
            </a:r>
          </a:p>
          <a:p>
            <a:pPr>
              <a:defRPr sz="1200"/>
            </a:pPr>
            <a:r>
              <a:t>largely out of our control and shrouded in uncertainty,</a:t>
            </a:r>
          </a:p>
          <a:p>
            <a:pPr>
              <a:defRPr sz="1200"/>
            </a:pPr>
            <a:r>
              <a:t>because it relies on a slippery mix of having the right</a:t>
            </a:r>
          </a:p>
          <a:p>
            <a:pPr>
              <a:defRPr sz="1200"/>
            </a:pPr>
            <a:r>
              <a:t>geology, geography, weather, and geopolitics. But becoming</a:t>
            </a:r>
          </a:p>
          <a:p>
            <a:pPr>
              <a:defRPr sz="1200"/>
            </a:pPr>
            <a:r>
              <a:t>more eﬃcient with the energy we use is largely in our</a:t>
            </a:r>
          </a:p>
          <a:p>
            <a:pPr>
              <a:defRPr sz="1200"/>
            </a:pPr>
            <a:r>
              <a:t>control. The decision to buy a lighter car or ride a bike is up</a:t>
            </a:r>
          </a:p>
          <a:p>
            <a:pPr>
              <a:defRPr sz="1200"/>
            </a:pPr>
            <a:r>
              <a:t>to you and has a 100% chance of improving eﬃciency.</a:t>
            </a:r>
          </a:p>
          <a:p>
            <a:pPr>
              <a:defRPr sz="1200"/>
            </a:pPr>
            <a:r>
              <a:t>The same is true with our money.</a:t>
            </a:r>
          </a:p>
          <a:p>
            <a:pPr>
              <a:defRPr sz="1200"/>
            </a:pPr>
            <a:r>
              <a:t>Investment returns can make you rich. But whether an</a:t>
            </a:r>
          </a:p>
          <a:p>
            <a:pPr>
              <a:defRPr sz="1200"/>
            </a:pPr>
            <a:r>
              <a:t>investing strategy will work, and how long it will work for,</a:t>
            </a:r>
          </a:p>
          <a:p>
            <a:pPr>
              <a:defRPr sz="1200"/>
            </a:pPr>
            <a:r>
              <a:t>and whether markets will cooperate, is always in doubt.</a:t>
            </a:r>
          </a:p>
          <a:p>
            <a:pPr>
              <a:defRPr sz="1200"/>
            </a:pPr>
            <a:r>
              <a:t>Results are shrouded in uncertainty.</a:t>
            </a:r>
          </a:p>
          <a:p>
            <a:pPr>
              <a:defRPr sz="1200"/>
            </a:pPr>
            <a:r>
              <a:t>Personal savings and frugality—ﬁnance’s conservation and</a:t>
            </a:r>
          </a:p>
          <a:p>
            <a:pPr>
              <a:defRPr sz="1200"/>
            </a:pPr>
            <a:r>
              <a:t>eﬃciency—are parts of the money equation that are more in</a:t>
            </a:r>
          </a:p>
          <a:p>
            <a:pPr>
              <a:defRPr sz="1200"/>
            </a:pPr>
            <a:r>
              <a:t>your control and have a 100% chance of being as eﬀective</a:t>
            </a:r>
          </a:p>
          <a:p>
            <a:pPr>
              <a:defRPr sz="1200"/>
            </a:pPr>
            <a:r>
              <a:t>in the future as they are today.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If you view building wealth as something that will require</a:t>
            </a:r>
          </a:p>
          <a:p>
            <a:pPr>
              <a:defRPr sz="1200"/>
            </a:pPr>
            <a:r>
              <a:t>more money or big investment returns, you may become as</a:t>
            </a:r>
          </a:p>
          <a:p>
            <a:pPr>
              <a:defRPr sz="1200"/>
            </a:pPr>
            <a:r>
              <a:t>pessimistic as the energy doomers were in the 1970s. The</a:t>
            </a:r>
          </a:p>
          <a:p>
            <a:pPr>
              <a:defRPr sz="1200"/>
            </a:pPr>
            <a:r>
              <a:t>path forward looks hard and out of your control.</a:t>
            </a:r>
          </a:p>
          <a:p>
            <a:pPr>
              <a:defRPr sz="1200"/>
            </a:pPr>
            <a:r>
              <a:t>If you view it as powered by your own frugality and</a:t>
            </a:r>
          </a:p>
          <a:p>
            <a:pPr>
              <a:defRPr sz="1200"/>
            </a:pPr>
            <a:r>
              <a:t>eﬃciency, the destiny is clearer.</a:t>
            </a:r>
          </a:p>
          <a:p>
            <a:pPr>
              <a:defRPr sz="1200"/>
            </a:pPr>
            <a:r>
              <a:t>Wealth is just the accumulated leftovers after you spend</a:t>
            </a:r>
          </a:p>
          <a:p>
            <a:pPr>
              <a:defRPr sz="1200"/>
            </a:pPr>
            <a:r>
              <a:t>what you take in. And since you can build wealth without a</a:t>
            </a:r>
          </a:p>
          <a:p>
            <a:pPr>
              <a:defRPr sz="1200"/>
            </a:pPr>
            <a:r>
              <a:t>high income, but have no chance of building wealth without</a:t>
            </a:r>
          </a:p>
          <a:p>
            <a:pPr>
              <a:defRPr sz="1200"/>
            </a:pPr>
            <a:r>
              <a:t>a high savings rate, it’s clear which one matters more.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More importantly, the value of wealth is relative to</a:t>
            </a:r>
          </a:p>
          <a:p>
            <a:pPr>
              <a:defRPr sz="1200"/>
            </a:pPr>
            <a:r>
              <a:t>what you need.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Say you and I have the same net worth.</a:t>
            </a:r>
          </a:p>
          <a:p>
            <a:pPr>
              <a:defRPr sz="1200"/>
            </a:pPr>
            <a:r>
              <a:t>And say you’re a better investor than me. I can earn 8%</a:t>
            </a:r>
          </a:p>
          <a:p>
            <a:pPr>
              <a:defRPr sz="1200"/>
            </a:pPr>
            <a:r>
              <a:t>annual returns and you can earn 12% annual returns.</a:t>
            </a:r>
          </a:p>
          <a:p>
            <a:pPr>
              <a:defRPr sz="1200"/>
            </a:pPr>
            <a:r>
              <a:t>But I’m more eﬃcient with my money. Let’s say I need half</a:t>
            </a:r>
          </a:p>
          <a:p>
            <a:pPr>
              <a:defRPr sz="1200"/>
            </a:pPr>
            <a:r>
              <a:t>as much money to be happy while your lifestyle compounds</a:t>
            </a:r>
          </a:p>
          <a:p>
            <a:pPr>
              <a:defRPr sz="1200"/>
            </a:pPr>
            <a:r>
              <a:t>as fast as your assets.</a:t>
            </a:r>
          </a:p>
          <a:p>
            <a:pPr>
              <a:defRPr sz="1200"/>
            </a:pPr>
            <a:r>
              <a:t>I’m better oﬀ than you are, despite being a worse investor.</a:t>
            </a:r>
          </a:p>
          <a:p>
            <a:pPr>
              <a:defRPr sz="1200"/>
            </a:pPr>
            <a:r>
              <a:t>I’m getting more beneﬁt from my investments despite lower</a:t>
            </a:r>
          </a:p>
          <a:p>
            <a:pPr>
              <a:defRPr sz="1200"/>
            </a:pPr>
            <a:r>
              <a:t>returns.</a:t>
            </a:r>
          </a:p>
          <a:p>
            <a:pPr>
              <a:defRPr sz="1200"/>
            </a:pPr>
            <a:r>
              <a:t>The same is true for incomes. Learning to be happy with less</a:t>
            </a:r>
          </a:p>
          <a:p>
            <a:pPr>
              <a:defRPr sz="1200"/>
            </a:pPr>
            <a:r>
              <a:t>money creates a gap between what you have and what you</a:t>
            </a:r>
          </a:p>
          <a:p>
            <a:pPr>
              <a:defRPr sz="1200"/>
            </a:pPr>
            <a:r>
              <a:t>want—similar to the gap you get from growing your</a:t>
            </a:r>
          </a:p>
          <a:p>
            <a:pPr>
              <a:defRPr sz="1200"/>
            </a:pPr>
            <a:r>
              <a:t>paycheck, but easier and more in your control.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 high savings rate means having lower expenses than you</a:t>
            </a:r>
          </a:p>
          <a:p>
            <a:pPr>
              <a:defRPr sz="1200"/>
            </a:pPr>
            <a:r>
              <a:t>otherwise could, and having lower expenses means your</a:t>
            </a:r>
          </a:p>
          <a:p>
            <a:pPr>
              <a:defRPr sz="1200"/>
            </a:pPr>
            <a:r>
              <a:t>savings go farther than they would if you spent more.</a:t>
            </a:r>
          </a:p>
          <a:p>
            <a:pPr>
              <a:defRPr sz="1200"/>
            </a:pPr>
            <a:r>
              <a:t>Think about this in the context of how much time and eﬀort</a:t>
            </a:r>
          </a:p>
          <a:p>
            <a:pPr>
              <a:defRPr sz="1200"/>
            </a:pPr>
            <a:r>
              <a:t>goes into achieving 0.1% of annual investment</a:t>
            </a:r>
          </a:p>
          <a:p>
            <a:pPr>
              <a:defRPr sz="1200"/>
            </a:pPr>
            <a:r>
              <a:t>outperformance—millions of hours of research, tens of</a:t>
            </a:r>
          </a:p>
          <a:p>
            <a:pPr>
              <a:defRPr sz="1200"/>
            </a:pPr>
            <a:r>
              <a:t>billions of dollars of eﬀort from professionals—and it’s easy</a:t>
            </a:r>
          </a:p>
          <a:p>
            <a:pPr>
              <a:defRPr sz="1200"/>
            </a:pPr>
            <a:r>
              <a:t>to see what’s potentially more important or worth chasing.</a:t>
            </a:r>
          </a:p>
          <a:p>
            <a:pPr>
              <a:defRPr sz="1200"/>
            </a:pPr>
            <a:r>
              <a:t>There are professional investors who grind 80 hours a week</a:t>
            </a:r>
          </a:p>
          <a:p>
            <a:pPr>
              <a:defRPr sz="1200"/>
            </a:pPr>
            <a:r>
              <a:t>to add a tenth of a percentage point to their returns when</a:t>
            </a:r>
          </a:p>
          <a:p>
            <a:pPr>
              <a:defRPr sz="1200"/>
            </a:pPr>
            <a:r>
              <a:t>there are two or three full percentage points of lifestyle</a:t>
            </a:r>
          </a:p>
          <a:p>
            <a:pPr>
              <a:defRPr sz="1200"/>
            </a:pPr>
            <a:r>
              <a:t>bloat in their ﬁnances that can be exploited with less eﬀort.</a:t>
            </a:r>
          </a:p>
          <a:p>
            <a:pPr>
              <a:defRPr sz="1200"/>
            </a:pPr>
            <a:r>
              <a:t>Big investment returns and fat paychecks are amazing when</a:t>
            </a:r>
          </a:p>
          <a:p>
            <a:pPr>
              <a:defRPr sz="1200"/>
            </a:pPr>
            <a:r>
              <a:t>they can be achieved, and some can achieve them. But the</a:t>
            </a:r>
          </a:p>
          <a:p>
            <a:pPr>
              <a:defRPr sz="1200"/>
            </a:pPr>
            <a:r>
              <a:t>fact that there’s so much eﬀort put into one side of the</a:t>
            </a:r>
          </a:p>
          <a:p>
            <a:pPr>
              <a:defRPr sz="1200"/>
            </a:pPr>
            <a:r>
              <a:t>ﬁnance equation and so little put into the other is an</a:t>
            </a:r>
          </a:p>
          <a:p>
            <a:pPr>
              <a:defRPr sz="1200"/>
            </a:pPr>
            <a:r>
              <a:t>opportunity for most people.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Past a certain level of income, what you need is just</a:t>
            </a:r>
          </a:p>
          <a:p>
            <a:pPr>
              <a:defRPr sz="1200"/>
            </a:pPr>
            <a:r>
              <a:t>what sits below your ego.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Everyone needs the basics. Once they’re covered there’s</a:t>
            </a:r>
          </a:p>
          <a:p>
            <a:pPr>
              <a:defRPr sz="1200"/>
            </a:pPr>
            <a:r>
              <a:t>another level of comfortable basics, and past that there’s</a:t>
            </a:r>
          </a:p>
          <a:p>
            <a:pPr>
              <a:defRPr sz="1200"/>
            </a:pPr>
            <a:r>
              <a:t>basics that are both comfortable, entertaining, and</a:t>
            </a:r>
          </a:p>
          <a:p>
            <a:pPr>
              <a:defRPr sz="1200"/>
            </a:pPr>
            <a:r>
              <a:t>enlightening.</a:t>
            </a:r>
          </a:p>
          <a:p>
            <a:pPr>
              <a:defRPr sz="1200"/>
            </a:pPr>
            <a:r>
              <a:t>But spending beyond a pretty low level of materialism is</a:t>
            </a:r>
          </a:p>
          <a:p>
            <a:pPr>
              <a:defRPr sz="1200"/>
            </a:pPr>
            <a:r>
              <a:t>mostly a reﬂection of ego approaching income, a way to</a:t>
            </a:r>
          </a:p>
          <a:p>
            <a:pPr>
              <a:defRPr sz="1200"/>
            </a:pPr>
            <a:r>
              <a:t>spend money to show people that you have (or had) money.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Think of it like this, and one of the most powerful ways to</a:t>
            </a:r>
          </a:p>
          <a:p>
            <a:pPr>
              <a:defRPr sz="1200"/>
            </a:pPr>
            <a:r>
              <a:t>increase your savings isn’t to raise your income. It’s to raise</a:t>
            </a:r>
          </a:p>
          <a:p>
            <a:pPr>
              <a:defRPr sz="1200"/>
            </a:pPr>
            <a:r>
              <a:t>your humility.</a:t>
            </a:r>
          </a:p>
          <a:p>
            <a:pPr>
              <a:defRPr sz="1200"/>
            </a:pPr>
            <a:r>
              <a:t>When you deﬁne savings as the gap between your ego and</a:t>
            </a:r>
          </a:p>
          <a:p>
            <a:pPr>
              <a:defRPr sz="1200"/>
            </a:pPr>
            <a:r>
              <a:t>your income you realize why many people with decent</a:t>
            </a:r>
          </a:p>
          <a:p>
            <a:pPr>
              <a:defRPr sz="1200"/>
            </a:pPr>
            <a:r>
              <a:t>incomes save so little. It’s a daily struggle against instincts</a:t>
            </a:r>
          </a:p>
          <a:p>
            <a:pPr>
              <a:defRPr sz="1200"/>
            </a:pPr>
            <a:r>
              <a:t>to extend your peacock feathers to their outermost limits</a:t>
            </a:r>
          </a:p>
          <a:p>
            <a:pPr>
              <a:defRPr sz="1200"/>
            </a:pPr>
            <a:r>
              <a:t>and keep up with others doing the same.</a:t>
            </a:r>
          </a:p>
          <a:p>
            <a:pPr>
              <a:defRPr sz="1200"/>
            </a:pPr>
            <a:r>
              <a:t>People with enduring personal ﬁnance success—not</a:t>
            </a:r>
          </a:p>
          <a:p>
            <a:pPr>
              <a:defRPr sz="1200"/>
            </a:pPr>
            <a:r>
              <a:t>necessarily those with high incomes—tend to have a</a:t>
            </a:r>
          </a:p>
          <a:p>
            <a:pPr>
              <a:defRPr sz="1200"/>
            </a:pPr>
            <a:r>
              <a:t>propensity to not give a damn what others think about</a:t>
            </a:r>
          </a:p>
          <a:p>
            <a:pPr>
              <a:defRPr sz="1200"/>
            </a:pPr>
            <a:r>
              <a:t>them.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So people’s ability to save is more in their control</a:t>
            </a:r>
          </a:p>
          <a:p>
            <a:pPr>
              <a:defRPr sz="1200"/>
            </a:pPr>
            <a:r>
              <a:t>than they might think.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Savings can be created by spending less.</a:t>
            </a:r>
          </a:p>
          <a:p>
            <a:pPr>
              <a:defRPr sz="1200"/>
            </a:pPr>
            <a:r>
              <a:t>You can spend less if you desire less.</a:t>
            </a:r>
          </a:p>
          <a:p>
            <a:pPr>
              <a:defRPr sz="1200"/>
            </a:pPr>
            <a:r>
              <a:t>And you will desire less if you care less about what others</a:t>
            </a:r>
          </a:p>
          <a:p>
            <a:pPr>
              <a:defRPr sz="1200"/>
            </a:pPr>
            <a:r>
              <a:t>think of you.</a:t>
            </a:r>
          </a:p>
          <a:p>
            <a:pPr>
              <a:defRPr sz="1200"/>
            </a:pPr>
            <a:r>
              <a:t>As I argue often in this book, money relies more on</a:t>
            </a:r>
          </a:p>
          <a:p>
            <a:pPr>
              <a:defRPr sz="1200"/>
            </a:pPr>
            <a:r>
              <a:t>psychology than ﬁnance.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And you don’t need a speciﬁc reason to save.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Some people save money for a downpayment on a house, or</a:t>
            </a:r>
          </a:p>
          <a:p>
            <a:pPr>
              <a:defRPr sz="1200"/>
            </a:pPr>
            <a:r>
              <a:t>a new car, or for retirement.</a:t>
            </a:r>
          </a:p>
          <a:p>
            <a:pPr>
              <a:defRPr sz="1200"/>
            </a:pPr>
            <a:r>
              <a:t>That’s great, of course.</a:t>
            </a:r>
          </a:p>
          <a:p>
            <a:pPr>
              <a:defRPr sz="1200"/>
            </a:pPr>
            <a:r>
              <a:t>But saving does not require a goal of purchasing something</a:t>
            </a:r>
          </a:p>
          <a:p>
            <a:pPr>
              <a:defRPr sz="1200"/>
            </a:pPr>
            <a:r>
              <a:t>speciﬁc.</a:t>
            </a:r>
          </a:p>
          <a:p>
            <a:pPr>
              <a:defRPr sz="1200"/>
            </a:pPr>
            <a:r>
              <a:t>You can save just for saving’s sake. And indeed you should.</a:t>
            </a:r>
          </a:p>
          <a:p>
            <a:pPr>
              <a:defRPr sz="1200"/>
            </a:pPr>
            <a:r>
              <a:t>Everyone should.</a:t>
            </a:r>
          </a:p>
          <a:p>
            <a:pPr>
              <a:defRPr sz="1200"/>
            </a:pPr>
            <a:r>
              <a:t>Only saving for a speciﬁc goal makes sense in a predictable</a:t>
            </a:r>
          </a:p>
          <a:p>
            <a:pPr>
              <a:defRPr sz="1200"/>
            </a:pPr>
            <a:r>
              <a:t>world. But ours isn’t. Saving is a hedge against life’s</a:t>
            </a:r>
          </a:p>
          <a:p>
            <a:pPr>
              <a:defRPr sz="1200"/>
            </a:pPr>
            <a:r>
              <a:t>inevitable ability to surprise the hell out of you at the worst</a:t>
            </a:r>
          </a:p>
          <a:p>
            <a:pPr>
              <a:defRPr sz="1200"/>
            </a:pPr>
            <a:r>
              <a:t>possible moment.</a:t>
            </a:r>
          </a:p>
          <a:p>
            <a:pPr>
              <a:defRPr sz="1200"/>
            </a:pPr>
            <a:r>
              <a:t>Another beneﬁt of savings that isn’t attached to a spending</a:t>
            </a:r>
          </a:p>
          <a:p>
            <a:pPr>
              <a:defRPr sz="1200"/>
            </a:pPr>
            <a:r>
              <a:t>goal is what we discussed in chapter 7: gaining control over</a:t>
            </a:r>
          </a:p>
          <a:p>
            <a:pPr>
              <a:defRPr sz="1200"/>
            </a:pPr>
            <a:r>
              <a:t>your time.</a:t>
            </a:r>
          </a:p>
          <a:p>
            <a:pPr>
              <a:defRPr sz="1200"/>
            </a:pPr>
            <a:r>
              <a:t>Everyone knows the tangible stuﬀ money buys. The</a:t>
            </a:r>
          </a:p>
          <a:p>
            <a:pPr>
              <a:defRPr sz="1200"/>
            </a:pPr>
            <a:r>
              <a:t>intangible stuﬀ is harder to wrap your head around, so it</a:t>
            </a:r>
          </a:p>
          <a:p>
            <a:pPr>
              <a:defRPr sz="1200"/>
            </a:pPr>
            <a:r>
              <a:t>tends to go unnoticed. But the intangible beneﬁts of money</a:t>
            </a:r>
          </a:p>
          <a:p>
            <a:pPr>
              <a:defRPr sz="1200"/>
            </a:pPr>
            <a:r>
              <a:t>can be far more valuable and capable of increasing your</a:t>
            </a:r>
          </a:p>
          <a:p>
            <a:pPr>
              <a:defRPr sz="1200"/>
            </a:pPr>
            <a:r>
              <a:t>happiness than the tangible things that are obvious targets</a:t>
            </a:r>
          </a:p>
          <a:p>
            <a:pPr>
              <a:defRPr sz="1200"/>
            </a:pPr>
            <a:r>
              <a:t>of our savings.</a:t>
            </a:r>
          </a:p>
          <a:p>
            <a:pPr>
              <a:defRPr sz="1200"/>
            </a:pPr>
            <a:r>
              <a:t>Savings without a spending goal gives you options and</a:t>
            </a:r>
          </a:p>
          <a:p>
            <a:pPr>
              <a:defRPr sz="1200"/>
            </a:pPr>
            <a:r>
              <a:t>ﬂexibility, the ability to wait and the opportunity to pounce.</a:t>
            </a:r>
          </a:p>
          <a:p>
            <a:pPr>
              <a:defRPr sz="1200"/>
            </a:pPr>
            <a:r>
              <a:t>It gives you time to think. It lets you change course on your</a:t>
            </a:r>
          </a:p>
          <a:p>
            <a:pPr>
              <a:defRPr sz="1200"/>
            </a:pPr>
            <a:r>
              <a:t>own terms.</a:t>
            </a:r>
          </a:p>
          <a:p>
            <a:pPr>
              <a:defRPr sz="1200"/>
            </a:pPr>
            <a:r>
              <a:t>Every bit of savings is like taking a point in the future that</a:t>
            </a:r>
          </a:p>
          <a:p>
            <a:pPr>
              <a:defRPr sz="1200"/>
            </a:pPr>
            <a:r>
              <a:t>would have been owned by someone else and giving it back</a:t>
            </a:r>
          </a:p>
          <a:p>
            <a:pPr>
              <a:defRPr sz="1200"/>
            </a:pPr>
            <a:r>
              <a:t>to yourself.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That ﬂexibility and control over your time is an</a:t>
            </a:r>
          </a:p>
          <a:p>
            <a:pPr>
              <a:defRPr sz="1200"/>
            </a:pPr>
            <a:r>
              <a:t>unseen return on wealth.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What is the return on cash in the bank that gives you the</a:t>
            </a:r>
          </a:p>
          <a:p>
            <a:pPr>
              <a:defRPr sz="1200"/>
            </a:pPr>
            <a:r>
              <a:t>option of changing careers, or retiring early, or freedom from</a:t>
            </a:r>
          </a:p>
          <a:p>
            <a:pPr>
              <a:defRPr sz="1200"/>
            </a:pPr>
            <a:r>
              <a:t>worry?</a:t>
            </a:r>
          </a:p>
          <a:p>
            <a:pPr>
              <a:defRPr sz="1200"/>
            </a:pPr>
            <a:r>
              <a:t>I’d say it’s incalculable.</a:t>
            </a:r>
          </a:p>
          <a:p>
            <a:pPr>
              <a:defRPr sz="1200"/>
            </a:pPr>
            <a:r>
              <a:t>It’s incalculable in two ways. It’s so large and important that</a:t>
            </a:r>
          </a:p>
          <a:p>
            <a:pPr>
              <a:defRPr sz="1200"/>
            </a:pPr>
            <a:r>
              <a:t>we can’t put a price on it. But it’s also literally incalculable—</a:t>
            </a:r>
          </a:p>
          <a:p>
            <a:pPr>
              <a:defRPr sz="1200"/>
            </a:pPr>
            <a:r>
              <a:t>we can’t measure it like we can measure interest rates—and</a:t>
            </a:r>
          </a:p>
          <a:p>
            <a:pPr>
              <a:defRPr sz="1200"/>
            </a:pPr>
            <a:r>
              <a:t>what we can’t measure we tend to overlook.</a:t>
            </a:r>
          </a:p>
          <a:p>
            <a:pPr>
              <a:defRPr sz="1200"/>
            </a:pPr>
            <a:r>
              <a:t>When you don’t have control over your time, you’re forced to</a:t>
            </a:r>
          </a:p>
          <a:p>
            <a:pPr>
              <a:defRPr sz="1200"/>
            </a:pPr>
            <a:r>
              <a:t>accept whatever bad luck is thrown your way. But if you</a:t>
            </a:r>
          </a:p>
          <a:p>
            <a:pPr>
              <a:defRPr sz="1200"/>
            </a:pPr>
            <a:r>
              <a:t>have ﬂexibility you have the time to wait for no-brainer</a:t>
            </a:r>
          </a:p>
          <a:p>
            <a:pPr>
              <a:defRPr sz="1200"/>
            </a:pPr>
            <a:r>
              <a:t>opportunities to fall in your lap. This is a hidden return on</a:t>
            </a:r>
          </a:p>
          <a:p>
            <a:pPr>
              <a:defRPr sz="1200"/>
            </a:pPr>
            <a:r>
              <a:t>your savings.</a:t>
            </a:r>
          </a:p>
          <a:p>
            <a:pPr>
              <a:defRPr sz="1200"/>
            </a:pPr>
            <a:r>
              <a:t>Savings in the bank that earn 0% interest might actually</a:t>
            </a:r>
          </a:p>
          <a:p>
            <a:pPr>
              <a:defRPr sz="1200"/>
            </a:pPr>
            <a:r>
              <a:t>generate an extraordinary return if they give you the</a:t>
            </a:r>
          </a:p>
          <a:p>
            <a:pPr>
              <a:defRPr sz="1200"/>
            </a:pPr>
            <a:r>
              <a:t>ﬂexibility to take a job with a lower salary but more purpose,</a:t>
            </a:r>
          </a:p>
          <a:p>
            <a:pPr>
              <a:defRPr sz="1200"/>
            </a:pPr>
            <a:r>
              <a:t>or wait for investment opportunities that come when those</a:t>
            </a:r>
          </a:p>
          <a:p>
            <a:pPr>
              <a:defRPr sz="1200"/>
            </a:pPr>
            <a:r>
              <a:t>without ﬂexibility turn desperate.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And that hidden return is becoming more important.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world used to be hyper-local. Just over 100 years ago</a:t>
            </a:r>
          </a:p>
          <a:p>
            <a:pPr>
              <a:defRPr sz="1200"/>
            </a:pPr>
            <a:r>
              <a:t>75% of Americans had neither telephones nor regular mail</a:t>
            </a:r>
          </a:p>
          <a:p>
            <a:pPr>
              <a:defRPr sz="1200"/>
            </a:pPr>
            <a:r>
              <a:t>service, according to historian Robert Gordon. That made</a:t>
            </a:r>
          </a:p>
          <a:p>
            <a:pPr>
              <a:defRPr sz="1200"/>
            </a:pPr>
            <a:r>
              <a:t>competition hyper-local. A worker with just average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intelligence might be the best in their town, and they got</a:t>
            </a:r>
          </a:p>
          <a:p>
            <a:pPr>
              <a:defRPr sz="1200"/>
            </a:pPr>
            <a:r>
              <a:t>treated like the best because they didn’t have to compete</a:t>
            </a:r>
          </a:p>
          <a:p>
            <a:pPr>
              <a:defRPr sz="1200"/>
            </a:pPr>
            <a:r>
              <a:t>with the smarter worker in another town.</a:t>
            </a:r>
          </a:p>
          <a:p>
            <a:pPr>
              <a:defRPr sz="1200"/>
            </a:pPr>
            <a:r>
              <a:t>That’s now changed.</a:t>
            </a:r>
          </a:p>
          <a:p>
            <a:pPr>
              <a:defRPr sz="1200"/>
            </a:pPr>
            <a:r>
              <a:t>A hyper-connected world means the talent pool you</a:t>
            </a:r>
          </a:p>
          <a:p>
            <a:pPr>
              <a:defRPr sz="1200"/>
            </a:pPr>
            <a:r>
              <a:t>compete in has gone from hundreds or thousands spanning</a:t>
            </a:r>
          </a:p>
          <a:p>
            <a:pPr>
              <a:defRPr sz="1200"/>
            </a:pPr>
            <a:r>
              <a:t>your town to millions or billions spanning the globe. This is</a:t>
            </a:r>
          </a:p>
          <a:p>
            <a:pPr>
              <a:defRPr sz="1200"/>
            </a:pPr>
            <a:r>
              <a:t>especially true for jobs that rely on working with your head</a:t>
            </a:r>
          </a:p>
          <a:p>
            <a:pPr>
              <a:defRPr sz="1200"/>
            </a:pPr>
            <a:r>
              <a:t>versus your muscles: teaching, marketing, analysis,</a:t>
            </a:r>
          </a:p>
          <a:p>
            <a:pPr>
              <a:defRPr sz="1200"/>
            </a:pPr>
            <a:r>
              <a:t>consulting, accounting, programming, journalism, and even</a:t>
            </a:r>
          </a:p>
          <a:p>
            <a:pPr>
              <a:defRPr sz="1200"/>
            </a:pPr>
            <a:r>
              <a:t>medicine increasingly compete in global talent pools. More</a:t>
            </a:r>
          </a:p>
          <a:p>
            <a:pPr>
              <a:defRPr sz="1200"/>
            </a:pPr>
            <a:r>
              <a:t>ﬁelds will fall into this category as digitization erases global</a:t>
            </a:r>
          </a:p>
          <a:p>
            <a:pPr>
              <a:defRPr sz="1200"/>
            </a:pPr>
            <a:r>
              <a:t>boundaries—as “software eats the world,” as venture</a:t>
            </a:r>
          </a:p>
          <a:p>
            <a:pPr>
              <a:defRPr sz="1200"/>
            </a:pPr>
            <a:r>
              <a:t>capitalist Marc Andreesen puts it.</a:t>
            </a:r>
          </a:p>
          <a:p>
            <a:pPr>
              <a:defRPr sz="1200"/>
            </a:pPr>
            <a:r>
              <a:t>A question you should ask as the range of your competition</a:t>
            </a:r>
          </a:p>
          <a:p>
            <a:pPr>
              <a:defRPr sz="1200"/>
            </a:pPr>
            <a:r>
              <a:t>expands is, “How do I stand out?”</a:t>
            </a:r>
          </a:p>
          <a:p>
            <a:pPr>
              <a:defRPr sz="1200"/>
            </a:pPr>
            <a:r>
              <a:t>“I’m smart” is increasingly a bad answer to that question,</a:t>
            </a:r>
          </a:p>
          <a:p>
            <a:pPr>
              <a:defRPr sz="1200"/>
            </a:pPr>
            <a:r>
              <a:t>because there are a lot of smart people in the world. Almost</a:t>
            </a:r>
          </a:p>
          <a:p>
            <a:pPr>
              <a:defRPr sz="1200"/>
            </a:pPr>
            <a:r>
              <a:t>600 people ace the SATs each year. Another 7,000 come</a:t>
            </a:r>
          </a:p>
          <a:p>
            <a:pPr>
              <a:defRPr sz="1200"/>
            </a:pPr>
            <a:r>
              <a:t>within a handful of points. In a winner-take-all and</a:t>
            </a:r>
          </a:p>
          <a:p>
            <a:pPr>
              <a:defRPr sz="1200"/>
            </a:pPr>
            <a:r>
              <a:t>globalized world these kinds of people are increasingly your</a:t>
            </a:r>
          </a:p>
          <a:p>
            <a:pPr>
              <a:defRPr sz="1200"/>
            </a:pPr>
            <a:r>
              <a:t>direct competitors.</a:t>
            </a:r>
          </a:p>
          <a:p>
            <a:pPr>
              <a:defRPr sz="1200"/>
            </a:pPr>
            <a:r>
              <a:t>Intelligence is not a reliable advantage in a world that’s</a:t>
            </a:r>
          </a:p>
          <a:p>
            <a:pPr>
              <a:defRPr sz="1200"/>
            </a:pPr>
            <a:r>
              <a:t>become as connected as ours has.</a:t>
            </a:r>
          </a:p>
          <a:p>
            <a:pPr>
              <a:defRPr sz="1200"/>
            </a:pPr>
            <a:r>
              <a:t>But ﬂexibility is.</a:t>
            </a:r>
          </a:p>
          <a:p>
            <a:pPr>
              <a:defRPr sz="1200"/>
            </a:pPr>
            <a:r>
              <a:t>In a world where intelligence is hyper-competitive and many</a:t>
            </a:r>
          </a:p>
          <a:p>
            <a:pPr>
              <a:defRPr sz="1200"/>
            </a:pPr>
            <a:r>
              <a:t>previous technical skills have become automated,</a:t>
            </a:r>
          </a:p>
          <a:p>
            <a:pPr>
              <a:defRPr sz="1200"/>
            </a:pPr>
            <a:r>
              <a:t>competitive advantages tilt toward nuanced and soft skills—</a:t>
            </a:r>
          </a:p>
          <a:p>
            <a:pPr>
              <a:defRPr sz="1200"/>
            </a:pPr>
            <a:r>
              <a:t>like communication, empathy, and, perhaps most of all,</a:t>
            </a:r>
          </a:p>
          <a:p>
            <a:pPr>
              <a:defRPr sz="1200"/>
            </a:pPr>
            <a:r>
              <a:t>ﬂexibility.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If you have ﬂexibility you can wait for good opportunities,</a:t>
            </a:r>
          </a:p>
          <a:p>
            <a:pPr>
              <a:defRPr sz="1200"/>
            </a:pPr>
            <a:r>
              <a:t>both in your career and for your investments. You’ll have a</a:t>
            </a:r>
          </a:p>
          <a:p>
            <a:pPr>
              <a:defRPr sz="1200"/>
            </a:pPr>
            <a:r>
              <a:t>better chance of being able to learn a new skill when it’s</a:t>
            </a:r>
          </a:p>
          <a:p>
            <a:pPr>
              <a:defRPr sz="1200"/>
            </a:pPr>
            <a:r>
              <a:t>necessary. You’ll feel less urgency to chase competitors who</a:t>
            </a:r>
          </a:p>
          <a:p>
            <a:pPr>
              <a:defRPr sz="1200"/>
            </a:pPr>
            <a:r>
              <a:t>can do things you can’t, and have more leeway to ﬁnd your</a:t>
            </a:r>
          </a:p>
          <a:p>
            <a:pPr>
              <a:defRPr sz="1200"/>
            </a:pPr>
            <a:r>
              <a:t>passion and your niche at your own pace. You can ﬁnd a new</a:t>
            </a:r>
          </a:p>
          <a:p>
            <a:pPr>
              <a:defRPr sz="1200"/>
            </a:pPr>
            <a:r>
              <a:t>routine, a slower pace, and think about life with a diﬀerent</a:t>
            </a:r>
          </a:p>
          <a:p>
            <a:pPr>
              <a:defRPr sz="1200"/>
            </a:pPr>
            <a:r>
              <a:t>set of assumptions. The ability to do those things when most</a:t>
            </a:r>
          </a:p>
          <a:p>
            <a:pPr>
              <a:defRPr sz="1200"/>
            </a:pPr>
            <a:r>
              <a:t>others can’t is one of the few things that will set you apart in</a:t>
            </a:r>
          </a:p>
          <a:p>
            <a:pPr>
              <a:defRPr sz="1200"/>
            </a:pPr>
            <a:r>
              <a:t>a world where intelligence is no longer a sustainable</a:t>
            </a:r>
          </a:p>
          <a:p>
            <a:pPr>
              <a:defRPr sz="1200"/>
            </a:pPr>
            <a:r>
              <a:t>advantage.</a:t>
            </a:r>
          </a:p>
          <a:p>
            <a:pPr>
              <a:defRPr sz="1200"/>
            </a:pPr>
            <a:r>
              <a:t>Having more control over your time and options is becoming</a:t>
            </a:r>
          </a:p>
          <a:p>
            <a:pPr>
              <a:defRPr sz="1200"/>
            </a:pPr>
            <a:r>
              <a:t>one of the most valuable currencies in the world.</a:t>
            </a:r>
          </a:p>
          <a:p>
            <a:pPr>
              <a:defRPr sz="1200"/>
            </a:pPr>
            <a:r>
              <a:t>That’s why more people can, and more people should, save</a:t>
            </a:r>
          </a:p>
          <a:p>
            <a:pPr>
              <a:defRPr sz="1200"/>
            </a:pPr>
            <a:r>
              <a:t>money.</a:t>
            </a:r>
          </a:p>
          <a:p>
            <a:pPr>
              <a:defRPr sz="1200"/>
            </a:pPr>
            <a:r>
              <a:t>You know what else they should do? Stop trying to be so</a:t>
            </a:r>
          </a:p>
          <a:p>
            <a:pPr>
              <a:defRPr sz="1200"/>
            </a:pPr>
            <a:r>
              <a:t>rational. Let me tell you why.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You’re not a spreadsheet. You’re a person. A screwed up,</a:t>
            </a:r>
          </a:p>
          <a:p>
            <a:pPr>
              <a:defRPr sz="1200"/>
            </a:pPr>
            <a:r>
              <a:t>emotional person.</a:t>
            </a:r>
          </a:p>
          <a:p>
            <a:pPr>
              <a:defRPr sz="1200"/>
            </a:pPr>
            <a:r>
              <a:t>It took me a while to ﬁgure this out, but once it clicked I</a:t>
            </a:r>
          </a:p>
          <a:p>
            <a:pPr>
              <a:defRPr sz="1200"/>
            </a:pPr>
            <a:r>
              <a:t>realized it’s one of the most important parts of ﬁnance.</a:t>
            </a:r>
          </a:p>
          <a:p>
            <a:pPr>
              <a:defRPr sz="1200"/>
            </a:pPr>
            <a:r>
              <a:t>With it comes something that often goes overlooked: Do not</a:t>
            </a:r>
          </a:p>
          <a:p>
            <a:pPr>
              <a:defRPr sz="1200"/>
            </a:pPr>
            <a:r>
              <a:t>aim to be coldly rational when making ﬁnancial decisions.</a:t>
            </a:r>
          </a:p>
          <a:p>
            <a:pPr>
              <a:defRPr sz="1200"/>
            </a:pPr>
            <a:r>
              <a:t>Aim to just be pretty reasonable. Reasonable is more</a:t>
            </a:r>
          </a:p>
          <a:p>
            <a:pPr>
              <a:defRPr sz="1200"/>
            </a:pPr>
            <a:r>
              <a:t>realistic and you have a better chance of sticking with it for</a:t>
            </a:r>
          </a:p>
          <a:p>
            <a:pPr>
              <a:defRPr sz="1200"/>
            </a:pPr>
            <a:r>
              <a:t>the long run, which is what matters most when managing</a:t>
            </a:r>
          </a:p>
          <a:p>
            <a:pPr>
              <a:defRPr sz="1200"/>
            </a:pPr>
            <a:r>
              <a:t>money.</a:t>
            </a:r>
          </a:p>
          <a:p>
            <a:pPr>
              <a:defRPr sz="1200"/>
            </a:pPr>
            <a:r>
              <a:t>To show you what I mean, let me tell you the story of a guy</a:t>
            </a:r>
          </a:p>
          <a:p>
            <a:pPr>
              <a:defRPr sz="1200"/>
            </a:pPr>
            <a:r>
              <a:t>who tried to cure syphilis with malaria.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Julius Wagner-Jauregg was a 19th-century psychiatrist with</a:t>
            </a:r>
          </a:p>
          <a:p>
            <a:pPr>
              <a:defRPr sz="1200"/>
            </a:pPr>
            <a:r>
              <a:t>two unique skills: He was good at recognizing patterns, and</a:t>
            </a:r>
          </a:p>
          <a:p>
            <a:pPr>
              <a:defRPr sz="1200"/>
            </a:pPr>
            <a:r>
              <a:t>what others saw as “crazy” he found merely “bold.”</a:t>
            </a:r>
          </a:p>
          <a:p>
            <a:pPr>
              <a:defRPr sz="1200"/>
            </a:pPr>
            <a:r>
              <a:t>His specialty was patients with severe neurosyphilis—then a</a:t>
            </a:r>
          </a:p>
          <a:p>
            <a:pPr>
              <a:defRPr sz="1200"/>
            </a:pPr>
            <a:r>
              <a:t>fatal diagnosis with no known treatment. He began noticing</a:t>
            </a:r>
          </a:p>
          <a:p>
            <a:pPr>
              <a:defRPr sz="1200"/>
            </a:pPr>
            <a:r>
              <a:t>a pattern: syphilis patients tended to recover if they had the</a:t>
            </a:r>
          </a:p>
          <a:p>
            <a:pPr>
              <a:defRPr sz="1200"/>
            </a:pPr>
            <a:r>
              <a:t>added misfortune of having prolonged fevers from an</a:t>
            </a:r>
          </a:p>
          <a:p>
            <a:pPr>
              <a:defRPr sz="1200"/>
            </a:pPr>
            <a:r>
              <a:t>unrelated ailment.</a:t>
            </a:r>
          </a:p>
          <a:p>
            <a:pPr>
              <a:defRPr sz="1200"/>
            </a:pPr>
            <a:r>
              <a:t>Wagner-Jauregg assumed this was due to a hunch that had</a:t>
            </a:r>
          </a:p>
          <a:p>
            <a:pPr>
              <a:defRPr sz="1200"/>
            </a:pPr>
            <a:r>
              <a:t>been around for centuries but doctors didn’t understand</a:t>
            </a:r>
          </a:p>
          <a:p>
            <a:pPr>
              <a:defRPr sz="1200"/>
            </a:pPr>
            <a:r>
              <a:t>well: fevers play a role in helping the body ﬁght infection.</a:t>
            </a:r>
          </a:p>
          <a:p>
            <a:pPr>
              <a:defRPr sz="1200"/>
            </a:pPr>
            <a:r>
              <a:t>So he jumped to the logical conclusion.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It’s not that any of these things are bad or wrong. It’s that knowing what to do tells you</a:t>
            </a:r>
          </a:p>
          <a:p>
            <a:pPr>
              <a:defRPr sz="1200"/>
            </a:pPr>
            <a:r>
              <a:t>nothing about what happens in your head when you try to do it.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Two topics impact everyone, whether you are interested in them or not: health and money.</a:t>
            </a:r>
          </a:p>
          <a:p>
            <a:pPr>
              <a:defRPr sz="1200"/>
            </a:pPr>
            <a:r>
              <a:t>The health care industry is a triumph of modern science, with rising life expectancy across</a:t>
            </a:r>
          </a:p>
          <a:p>
            <a:pPr>
              <a:defRPr sz="1200"/>
            </a:pPr>
            <a:r>
              <a:t>the world. Scientiﬁc discoveries have replaced doctors’ old ideas about how the human</a:t>
            </a:r>
          </a:p>
          <a:p>
            <a:pPr>
              <a:defRPr sz="1200"/>
            </a:pPr>
            <a:r>
              <a:t>body works, and virtually everyone is healthier because of it.</a:t>
            </a:r>
          </a:p>
          <a:p>
            <a:pPr>
              <a:defRPr sz="1200"/>
            </a:pPr>
            <a:r>
              <a:t>The money industry—investing, personal ﬁnance, business planning—is another story.</a:t>
            </a:r>
          </a:p>
          <a:p>
            <a:pPr>
              <a:defRPr sz="1200"/>
            </a:pPr>
            <a:r>
              <a:t>Finance has scooped up the smartest minds coming from top universities over the last two</a:t>
            </a:r>
          </a:p>
          <a:p>
            <a:pPr>
              <a:defRPr sz="1200"/>
            </a:pPr>
            <a:r>
              <a:t>decades. Financial Engineering was the most popular major in Princeton’s School of</a:t>
            </a:r>
          </a:p>
          <a:p>
            <a:pPr>
              <a:defRPr sz="1200"/>
            </a:pPr>
            <a:r>
              <a:t>Engineering a decade ago. Is there any evidence it has made us better investors?</a:t>
            </a:r>
          </a:p>
          <a:p>
            <a:pPr>
              <a:defRPr sz="1200"/>
            </a:pPr>
            <a:r>
              <a:t>I have seen none.</a:t>
            </a:r>
          </a:p>
          <a:p>
            <a:pPr>
              <a:defRPr sz="1200"/>
            </a:pPr>
            <a:r>
              <a:t>Through collective trial and error over the years we learned how to become better farmers,</a:t>
            </a:r>
          </a:p>
          <a:p>
            <a:pPr>
              <a:defRPr sz="1200"/>
            </a:pPr>
            <a:r>
              <a:t>skilled plumbers, and advanced chemists. But has trial and error taught us to become</a:t>
            </a:r>
          </a:p>
          <a:p>
            <a:pPr>
              <a:defRPr sz="1200"/>
            </a:pPr>
            <a:r>
              <a:t>better with our personal ﬁnances? Are we less likely to bury ourselves in debt? More likely</a:t>
            </a:r>
          </a:p>
          <a:p>
            <a:pPr>
              <a:defRPr sz="1200"/>
            </a:pPr>
            <a:r>
              <a:t>to save for a rainy day? Prepare for retirement? Have realistic views about what money</a:t>
            </a:r>
          </a:p>
          <a:p>
            <a:pPr>
              <a:defRPr sz="1200"/>
            </a:pPr>
            <a:r>
              <a:t>does, and doesn’t do, to our happiness?</a:t>
            </a:r>
          </a:p>
          <a:p>
            <a:pPr>
              <a:defRPr sz="1200"/>
            </a:pPr>
            <a:r>
              <a:t>I’ve seen no compelling evidence.</a:t>
            </a:r>
          </a:p>
          <a:p>
            <a:pPr>
              <a:defRPr sz="1200"/>
            </a:pPr>
            <a:r>
              <a:t>Most of the reason why, I believe, is that we think about and are taught about money in</a:t>
            </a:r>
          </a:p>
          <a:p>
            <a:pPr>
              <a:defRPr sz="1200"/>
            </a:pPr>
            <a:r>
              <a:t>ways that are too much like physics (with rules and laws) and not enough like psychology</a:t>
            </a:r>
          </a:p>
          <a:p>
            <a:pPr>
              <a:defRPr sz="1200"/>
            </a:pPr>
            <a:r>
              <a:t>(with emotions and nuance).</a:t>
            </a:r>
          </a:p>
          <a:p>
            <a:pPr>
              <a:defRPr sz="1200"/>
            </a:pPr>
            <a:r>
              <a:t>And that, to me, is as fascinating as it is important.</a:t>
            </a:r>
          </a:p>
          <a:p>
            <a:pPr>
              <a:defRPr sz="1200"/>
            </a:pPr>
            <a:r>
              <a:t>Money is everywhere, it aﬀects all of us, and confuses most of us. Everyone thinks about it a</a:t>
            </a:r>
          </a:p>
          <a:p>
            <a:pPr>
              <a:defRPr sz="1200"/>
            </a:pPr>
            <a:r>
              <a:t>little diﬀerently. It oﬀers lessons on things that apply to many areas of life, like risk,</a:t>
            </a:r>
          </a:p>
          <a:p>
            <a:pPr>
              <a:defRPr sz="1200"/>
            </a:pPr>
            <a:r>
              <a:t>conﬁdence, and happiness. Few topics oﬀer a more powerful magnifying glass that helps</a:t>
            </a:r>
          </a:p>
          <a:p>
            <a:pPr>
              <a:defRPr sz="1200"/>
            </a:pPr>
            <a:r>
              <a:t>explain why people behave the way they do than money. It is one of the greatest shows on</a:t>
            </a:r>
          </a:p>
          <a:p>
            <a:pPr>
              <a:defRPr sz="1200"/>
            </a:pPr>
            <a:r>
              <a:t>Earth.</a:t>
            </a:r>
          </a:p>
          <a:p>
            <a:pPr>
              <a:defRPr sz="1200"/>
            </a:pPr>
            <a:r>
              <a:t>My own appreciation for the psychology of money is shaped by more than a decade of</a:t>
            </a:r>
          </a:p>
          <a:p>
            <a:pPr>
              <a:defRPr sz="1200"/>
            </a:pPr>
            <a:r>
              <a:t>writing on the topic. I began writing about ﬁnance in early 2008. It was the dawn of a</a:t>
            </a:r>
          </a:p>
          <a:p>
            <a:pPr>
              <a:defRPr sz="1200"/>
            </a:pPr>
            <a:r>
              <a:t>ﬁnancial crisis and the worst recession in 80 years.</a:t>
            </a:r>
          </a:p>
          <a:p>
            <a:pPr>
              <a:defRPr sz="1200"/>
            </a:pPr>
            <a:r>
              <a:t>To write about what was happening, I wanted to ﬁgure out what was happening. But the</a:t>
            </a:r>
          </a:p>
          <a:p>
            <a:pPr>
              <a:defRPr sz="1200"/>
            </a:pPr>
            <a:r>
              <a:t>ﬁrst thing I learned after the ﬁnancial crisis was that no one could accurately explain what</a:t>
            </a:r>
          </a:p>
          <a:p>
            <a:pPr>
              <a:defRPr sz="1200"/>
            </a:pPr>
            <a:r>
              <a:t>happened, or why it happened, let alone what should be done about it. For every good</a:t>
            </a:r>
          </a:p>
          <a:p>
            <a:pPr>
              <a:defRPr sz="1200"/>
            </a:pPr>
            <a:r>
              <a:t>explanation there was an equally convincing rebuttal.</a:t>
            </a:r>
          </a:p>
          <a:p>
            <a:pPr>
              <a:defRPr sz="1200"/>
            </a:pPr>
            <a:r>
              <a:t>Engineers can determine the cause of a bridge collapse because there’s agreement that if a</a:t>
            </a:r>
          </a:p>
          <a:p>
            <a:pPr>
              <a:defRPr sz="1200"/>
            </a:pPr>
            <a:r>
              <a:t>certain amount of force is applied to a certain area, that area will break. Physics isn’t</a:t>
            </a:r>
          </a:p>
          <a:p>
            <a:pPr>
              <a:defRPr sz="1200"/>
            </a:pPr>
            <a:r>
              <a:t>controversial. It’s guided by laws. Finance is diﬀerent. It’s guided by people’s behaviors.</a:t>
            </a:r>
          </a:p>
          <a:p>
            <a:pPr>
              <a:defRPr sz="1200"/>
            </a:pPr>
            <a:r>
              <a:t>And how I behave might make sense to me but look crazy to you.</a:t>
            </a:r>
          </a:p>
          <a:p>
            <a:pPr>
              <a:defRPr sz="1200"/>
            </a:pPr>
            <a:r>
              <a:t>The more I studied and wrote about the ﬁnancial crisis, the more I realized that you could</a:t>
            </a:r>
          </a:p>
          <a:p>
            <a:pPr>
              <a:defRPr sz="1200"/>
            </a:pPr>
            <a:r>
              <a:t>understand it better through the lenses of psychology and history, not ﬁnance.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In the early 1900s Wagner-Jauregg began injecting patients</a:t>
            </a:r>
          </a:p>
          <a:p>
            <a:pPr>
              <a:defRPr sz="1200"/>
            </a:pPr>
            <a:r>
              <a:t>with low-end strains of typhoid, malaria, and smallpox to</a:t>
            </a:r>
          </a:p>
          <a:p>
            <a:pPr>
              <a:defRPr sz="1200"/>
            </a:pPr>
            <a:r>
              <a:t>trigger fevers strong enough to kill oﬀ their syphilis. This</a:t>
            </a:r>
          </a:p>
          <a:p>
            <a:pPr>
              <a:defRPr sz="1200"/>
            </a:pPr>
            <a:r>
              <a:t>was as dangerous as it sounds. Some of his patients died</a:t>
            </a:r>
          </a:p>
          <a:p>
            <a:pPr>
              <a:defRPr sz="1200"/>
            </a:pPr>
            <a:r>
              <a:t>from the treatment. He eventually settled on a weak version</a:t>
            </a:r>
          </a:p>
          <a:p>
            <a:pPr>
              <a:defRPr sz="1200"/>
            </a:pPr>
            <a:r>
              <a:t>of malaria, since it could be eﬀectively countered with</a:t>
            </a:r>
          </a:p>
          <a:p>
            <a:pPr>
              <a:defRPr sz="1200"/>
            </a:pPr>
            <a:r>
              <a:t>quinine after a few days of bone-rattling fevers.</a:t>
            </a:r>
          </a:p>
          <a:p>
            <a:pPr>
              <a:defRPr sz="1200"/>
            </a:pPr>
            <a:r>
              <a:t>After some tragic trial and error his experiment worked.</a:t>
            </a:r>
          </a:p>
          <a:p>
            <a:pPr>
              <a:defRPr sz="1200"/>
            </a:pPr>
            <a:r>
              <a:t>Wagner-Jauregg reported that 6 in 10 syphilis patients</a:t>
            </a:r>
          </a:p>
          <a:p>
            <a:pPr>
              <a:defRPr sz="1200"/>
            </a:pPr>
            <a:r>
              <a:t>treated with “malariotherapy” recovered, compared to</a:t>
            </a:r>
          </a:p>
          <a:p>
            <a:pPr>
              <a:defRPr sz="1200"/>
            </a:pPr>
            <a:r>
              <a:t>around 3 in 10 patients left alone. He won the Nobel Prize in</a:t>
            </a:r>
          </a:p>
          <a:p>
            <a:pPr>
              <a:defRPr sz="1200"/>
            </a:pPr>
            <a:r>
              <a:t>medicine in 1927. The organization today notes: “The main</a:t>
            </a:r>
          </a:p>
          <a:p>
            <a:pPr>
              <a:defRPr sz="1200"/>
            </a:pPr>
            <a:r>
              <a:t>work that concerned Wagner-Jauregg throughout his</a:t>
            </a:r>
          </a:p>
          <a:p>
            <a:pPr>
              <a:defRPr sz="1200"/>
            </a:pPr>
            <a:r>
              <a:t>working life was the endeavour to cure mental disease by</a:t>
            </a:r>
          </a:p>
          <a:p>
            <a:pPr>
              <a:defRPr sz="1200"/>
            </a:pPr>
            <a:r>
              <a:t>inducing a fever.”³³</a:t>
            </a:r>
          </a:p>
          <a:p>
            <a:pPr>
              <a:defRPr sz="1200"/>
            </a:pPr>
            <a:r>
              <a:t>Penicillin eventually made malariotherapy for syphilis</a:t>
            </a:r>
          </a:p>
          <a:p>
            <a:pPr>
              <a:defRPr sz="1200"/>
            </a:pPr>
            <a:r>
              <a:t>patients obsolete, thank goodness. But Wagner-Jauregg is</a:t>
            </a:r>
          </a:p>
          <a:p>
            <a:pPr>
              <a:defRPr sz="1200"/>
            </a:pPr>
            <a:r>
              <a:t>one of the only doctors in history who not only recognized</a:t>
            </a:r>
          </a:p>
          <a:p>
            <a:pPr>
              <a:defRPr sz="1200"/>
            </a:pPr>
            <a:r>
              <a:t>fever’s role in ﬁghting infection, but also prescribed it as a</a:t>
            </a:r>
          </a:p>
          <a:p>
            <a:pPr>
              <a:defRPr sz="1200"/>
            </a:pPr>
            <a:r>
              <a:t>treatment.</a:t>
            </a:r>
          </a:p>
          <a:p>
            <a:pPr>
              <a:defRPr sz="1200"/>
            </a:pPr>
            <a:r>
              <a:t>Fevers have always been as feared as they are mysterious.</a:t>
            </a:r>
          </a:p>
          <a:p>
            <a:pPr>
              <a:defRPr sz="1200"/>
            </a:pPr>
            <a:r>
              <a:t>Ancient Romans worshiped Febris, the Goddess who</a:t>
            </a:r>
          </a:p>
          <a:p>
            <a:pPr>
              <a:defRPr sz="1200"/>
            </a:pPr>
            <a:r>
              <a:t>protected people from fevers. Amulets were left at temples</a:t>
            </a:r>
          </a:p>
          <a:p>
            <a:pPr>
              <a:defRPr sz="1200"/>
            </a:pPr>
            <a:r>
              <a:t>to placate her, hoping to stave oﬀ the next round of shivers.</a:t>
            </a:r>
          </a:p>
          <a:p>
            <a:pPr>
              <a:defRPr sz="1200"/>
            </a:pPr>
            <a:r>
              <a:t>But Wagner-Jauregg was onto something. Fevers are not</a:t>
            </a:r>
          </a:p>
          <a:p>
            <a:pPr>
              <a:defRPr sz="1200"/>
            </a:pPr>
            <a:r>
              <a:t>accidental nuisances. They do play a role in the body’s road</a:t>
            </a:r>
          </a:p>
          <a:p>
            <a:pPr>
              <a:defRPr sz="1200"/>
            </a:pPr>
            <a:r>
              <a:t>to recovery. We now have better, more scientiﬁc evidence of</a:t>
            </a:r>
          </a:p>
          <a:p>
            <a:pPr>
              <a:defRPr sz="1200"/>
            </a:pPr>
            <a:r>
              <a:t>fever’s usefulness in ﬁghting infection. A one-degree</a:t>
            </a:r>
          </a:p>
          <a:p>
            <a:pPr>
              <a:defRPr sz="1200"/>
            </a:pPr>
            <a:r>
              <a:t>increase in body temperature has been shown to slow the</a:t>
            </a:r>
          </a:p>
          <a:p>
            <a:pPr>
              <a:defRPr sz="1200"/>
            </a:pPr>
            <a:r>
              <a:t>replication rate of some viruses by a factor of 200.</a:t>
            </a:r>
          </a:p>
          <a:p>
            <a:pPr>
              <a:defRPr sz="1200"/>
            </a:pPr>
            <a:r>
              <a:t>“Numerous investigators have identiﬁed a better outcome</a:t>
            </a:r>
          </a:p>
          <a:p>
            <a:pPr>
              <a:defRPr sz="1200"/>
            </a:pPr>
            <a:r>
              <a:t>among patients who displayed fever,” one NIH paper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writes.³⁴ The Seattle Children’s Hospital includes a section</a:t>
            </a:r>
          </a:p>
          <a:p>
            <a:pPr>
              <a:defRPr sz="1200"/>
            </a:pPr>
            <a:r>
              <a:t>on its website to educate parents who may panic at the</a:t>
            </a:r>
          </a:p>
          <a:p>
            <a:pPr>
              <a:defRPr sz="1200"/>
            </a:pPr>
            <a:r>
              <a:t>slightest rise in their child’s temperature: “Fevers turn on</a:t>
            </a:r>
          </a:p>
          <a:p>
            <a:pPr>
              <a:defRPr sz="1200"/>
            </a:pPr>
            <a:r>
              <a:t>the body’s immune system. They help the body ﬁght</a:t>
            </a:r>
          </a:p>
          <a:p>
            <a:pPr>
              <a:defRPr sz="1200"/>
            </a:pPr>
            <a:r>
              <a:t>infection. Normal fevers between 100° and 104° f are good</a:t>
            </a:r>
          </a:p>
          <a:p>
            <a:pPr>
              <a:defRPr sz="1200"/>
            </a:pPr>
            <a:r>
              <a:t>for sick children.”³⁵</a:t>
            </a:r>
          </a:p>
          <a:p>
            <a:pPr>
              <a:defRPr sz="1200"/>
            </a:pPr>
            <a:r>
              <a:t>But that’s where the science ends and reality takes over.</a:t>
            </a:r>
          </a:p>
          <a:p>
            <a:pPr>
              <a:defRPr sz="1200"/>
            </a:pPr>
            <a:r>
              <a:t>Fever is almost universally seen as a bad thing. They’re</a:t>
            </a:r>
          </a:p>
          <a:p>
            <a:pPr>
              <a:defRPr sz="1200"/>
            </a:pPr>
            <a:r>
              <a:t>treated with drugs like Tylenol to reduce them as quickly as</a:t>
            </a:r>
          </a:p>
          <a:p>
            <a:pPr>
              <a:defRPr sz="1200"/>
            </a:pPr>
            <a:r>
              <a:t>they appear. Despite millions of years of evolution as a</a:t>
            </a:r>
          </a:p>
          <a:p>
            <a:pPr>
              <a:defRPr sz="1200"/>
            </a:pPr>
            <a:r>
              <a:t>defense mechanism, no parent, no patient, few doctors, and</a:t>
            </a:r>
          </a:p>
          <a:p>
            <a:pPr>
              <a:defRPr sz="1200"/>
            </a:pPr>
            <a:r>
              <a:t>certainly no drug company views fever as anything but a</a:t>
            </a:r>
          </a:p>
          <a:p>
            <a:pPr>
              <a:defRPr sz="1200"/>
            </a:pPr>
            <a:r>
              <a:t>misfortune that should be eliminated.</a:t>
            </a:r>
          </a:p>
          <a:p>
            <a:pPr>
              <a:defRPr sz="1200"/>
            </a:pPr>
            <a:r>
              <a:t>These views do not match the known science. One study</a:t>
            </a:r>
          </a:p>
          <a:p>
            <a:pPr>
              <a:defRPr sz="1200"/>
            </a:pPr>
            <a:r>
              <a:t>was blunt: “Treatment of fever is common in the ICU setting</a:t>
            </a:r>
          </a:p>
          <a:p>
            <a:pPr>
              <a:defRPr sz="1200"/>
            </a:pPr>
            <a:r>
              <a:t>and likely related to standard dogma rather than evidence-</a:t>
            </a:r>
          </a:p>
          <a:p>
            <a:pPr>
              <a:defRPr sz="1200"/>
            </a:pPr>
            <a:r>
              <a:t>based practice.”³⁶ Howard Markel, director of the Center for</a:t>
            </a:r>
          </a:p>
          <a:p>
            <a:pPr>
              <a:defRPr sz="1200"/>
            </a:pPr>
            <a:r>
              <a:t>the History of Medicine, once said of fever phobia: “These</a:t>
            </a:r>
          </a:p>
          <a:p>
            <a:pPr>
              <a:defRPr sz="1200"/>
            </a:pPr>
            <a:r>
              <a:t>are cultural practices that spread just as widely as the</a:t>
            </a:r>
          </a:p>
          <a:p>
            <a:pPr>
              <a:defRPr sz="1200"/>
            </a:pPr>
            <a:r>
              <a:t>infectious diseases that are behind them.”³⁷</a:t>
            </a:r>
          </a:p>
          <a:p>
            <a:pPr>
              <a:defRPr sz="1200"/>
            </a:pPr>
            <a:r>
              <a:t>Why does this happen? If fevers are beneﬁcial, why do we</a:t>
            </a:r>
          </a:p>
          <a:p>
            <a:pPr>
              <a:defRPr sz="1200"/>
            </a:pPr>
            <a:r>
              <a:t>ﬁght them so universally?</a:t>
            </a:r>
          </a:p>
          <a:p>
            <a:pPr>
              <a:defRPr sz="1200"/>
            </a:pPr>
            <a:r>
              <a:t>I don’t think it’s complicated: Fevers hurt. And people don’t</a:t>
            </a:r>
          </a:p>
          <a:p>
            <a:pPr>
              <a:defRPr sz="1200"/>
            </a:pPr>
            <a:r>
              <a:t>want to hurt.</a:t>
            </a:r>
          </a:p>
          <a:p>
            <a:pPr>
              <a:defRPr sz="1200"/>
            </a:pPr>
            <a:r>
              <a:t>That’s it.</a:t>
            </a:r>
          </a:p>
          <a:p>
            <a:pPr>
              <a:defRPr sz="1200"/>
            </a:pPr>
            <a:r>
              <a:t>A doctor’s goal is not just to cure disease. It’s to cure disease</a:t>
            </a:r>
          </a:p>
          <a:p>
            <a:pPr>
              <a:defRPr sz="1200"/>
            </a:pPr>
            <a:r>
              <a:t>within the conﬁnes of what’s reasonable and tolerable to the</a:t>
            </a:r>
          </a:p>
          <a:p>
            <a:pPr>
              <a:defRPr sz="1200"/>
            </a:pPr>
            <a:r>
              <a:t>patient. Fevers can have marginal beneﬁts in ﬁghting</a:t>
            </a:r>
          </a:p>
          <a:p>
            <a:pPr>
              <a:defRPr sz="1200"/>
            </a:pPr>
            <a:r>
              <a:t>infection, but they hurt. And I go to the doctor to stop</a:t>
            </a:r>
          </a:p>
          <a:p>
            <a:pPr>
              <a:defRPr sz="1200"/>
            </a:pPr>
            <a:r>
              <a:t>hurting. I don’t care about double-blind studies when I’m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shivering under a blanket. If you have a pill that can make a</a:t>
            </a:r>
          </a:p>
          <a:p>
            <a:pPr>
              <a:defRPr sz="1200"/>
            </a:pPr>
            <a:r>
              <a:t>fever stop, give it to me now.</a:t>
            </a:r>
          </a:p>
          <a:p>
            <a:pPr>
              <a:defRPr sz="1200"/>
            </a:pPr>
            <a:r>
              <a:t>It may be rational to want a fever if you have an infection.</a:t>
            </a:r>
          </a:p>
          <a:p>
            <a:pPr>
              <a:defRPr sz="1200"/>
            </a:pPr>
            <a:r>
              <a:t>But it’s not reasonable.</a:t>
            </a:r>
          </a:p>
          <a:p>
            <a:pPr>
              <a:defRPr sz="1200"/>
            </a:pPr>
            <a:r>
              <a:t>That philosophy—aiming to be reasonable instead of</a:t>
            </a:r>
          </a:p>
          <a:p>
            <a:pPr>
              <a:defRPr sz="1200"/>
            </a:pPr>
            <a:r>
              <a:t>rational—is one more people should consider when making</a:t>
            </a:r>
          </a:p>
          <a:p>
            <a:pPr>
              <a:defRPr sz="1200"/>
            </a:pPr>
            <a:r>
              <a:t>decisions with their money.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Academic ﬁnance is devoted to ﬁnding the mathematically</a:t>
            </a:r>
          </a:p>
          <a:p>
            <a:pPr>
              <a:defRPr sz="1200"/>
            </a:pPr>
            <a:r>
              <a:t>optimal investment strategies. My own theory is that, in the</a:t>
            </a:r>
          </a:p>
          <a:p>
            <a:pPr>
              <a:defRPr sz="1200"/>
            </a:pPr>
            <a:r>
              <a:t>real world, people do not want the mathematically optimal</a:t>
            </a:r>
          </a:p>
          <a:p>
            <a:pPr>
              <a:defRPr sz="1200"/>
            </a:pPr>
            <a:r>
              <a:t>strategy. They want the strategy that maximizes for how</a:t>
            </a:r>
          </a:p>
          <a:p>
            <a:pPr>
              <a:defRPr sz="1200"/>
            </a:pPr>
            <a:r>
              <a:t>well they sleep at night.</a:t>
            </a:r>
          </a:p>
          <a:p>
            <a:pPr>
              <a:defRPr sz="1200"/>
            </a:pPr>
            <a:r>
              <a:t>Harry Markowitz won the Nobel Prize for exploring the</a:t>
            </a:r>
          </a:p>
          <a:p>
            <a:pPr>
              <a:defRPr sz="1200"/>
            </a:pPr>
            <a:r>
              <a:t>mathematical tradeoﬀ between risk and return. He was once</a:t>
            </a:r>
          </a:p>
          <a:p>
            <a:pPr>
              <a:defRPr sz="1200"/>
            </a:pPr>
            <a:r>
              <a:t>asked how he invested his own money, and described his</a:t>
            </a:r>
          </a:p>
          <a:p>
            <a:pPr>
              <a:defRPr sz="1200"/>
            </a:pPr>
            <a:r>
              <a:t>portfolio allocation in the 1950s, when his models were ﬁrst</a:t>
            </a:r>
          </a:p>
          <a:p>
            <a:pPr>
              <a:defRPr sz="1200"/>
            </a:pPr>
            <a:r>
              <a:t>developed: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 visualized my grief if the stock market went way up and I</a:t>
            </a:r>
          </a:p>
          <a:p>
            <a:pPr>
              <a:defRPr sz="1200"/>
            </a:pPr>
            <a:r>
              <a:t>wasn’t in it—or if it went way down and I was completely in</a:t>
            </a:r>
          </a:p>
          <a:p>
            <a:pPr>
              <a:defRPr sz="1200"/>
            </a:pPr>
            <a:r>
              <a:t>it. My intention was to minimize my future regret. So I split</a:t>
            </a:r>
          </a:p>
          <a:p>
            <a:pPr>
              <a:defRPr sz="1200"/>
            </a:pPr>
            <a:r>
              <a:t>my contributions 50/50 between bonds and equities.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Markowitz eventually changed his investment strategy,</a:t>
            </a:r>
          </a:p>
          <a:p>
            <a:pPr>
              <a:defRPr sz="1200"/>
            </a:pPr>
            <a:r>
              <a:t>diversifying the mix. But two things here are important.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One is that “minimizing future regret” is hard to rationalize</a:t>
            </a:r>
          </a:p>
          <a:p>
            <a:pPr>
              <a:defRPr sz="1200"/>
            </a:pPr>
            <a:r>
              <a:t>on paper but easy to justify in real life. A rational investor</a:t>
            </a:r>
          </a:p>
          <a:p>
            <a:pPr>
              <a:defRPr sz="1200"/>
            </a:pPr>
            <a:r>
              <a:t>makes decisions based on numeric facts. A reasonable</a:t>
            </a:r>
          </a:p>
          <a:p>
            <a:pPr>
              <a:defRPr sz="1200"/>
            </a:pPr>
            <a:r>
              <a:t>investor makes them in a conference room surrounded by</a:t>
            </a:r>
          </a:p>
          <a:p>
            <a:pPr>
              <a:defRPr sz="1200"/>
            </a:pPr>
            <a:r>
              <a:t>co-workers you want to think highly of you, with a spouse</a:t>
            </a:r>
          </a:p>
          <a:p>
            <a:pPr>
              <a:defRPr sz="1200"/>
            </a:pPr>
            <a:r>
              <a:t>you don’t want to let down, or judged against the silly but</a:t>
            </a:r>
          </a:p>
          <a:p>
            <a:pPr>
              <a:defRPr sz="1200"/>
            </a:pPr>
            <a:r>
              <a:t>realistic competitors that are your brother-in-law, your</a:t>
            </a:r>
          </a:p>
          <a:p>
            <a:pPr>
              <a:defRPr sz="1200"/>
            </a:pPr>
            <a:r>
              <a:t>neighbor, and your own personal doubts. Investing has a</a:t>
            </a:r>
          </a:p>
          <a:p>
            <a:pPr>
              <a:defRPr sz="1200"/>
            </a:pPr>
            <a:r>
              <a:t>social component that’s often ignored when viewed through</a:t>
            </a:r>
          </a:p>
          <a:p>
            <a:pPr>
              <a:defRPr sz="1200"/>
            </a:pPr>
            <a:r>
              <a:t>a strictly ﬁnancial lens.</a:t>
            </a:r>
          </a:p>
          <a:p>
            <a:pPr>
              <a:defRPr sz="1200"/>
            </a:pPr>
            <a:r>
              <a:t>The second is that this is ﬁne. Jason Zweig, who conducted</a:t>
            </a:r>
          </a:p>
          <a:p>
            <a:pPr>
              <a:defRPr sz="1200"/>
            </a:pPr>
            <a:r>
              <a:t>the interview when Markowitz described how he invested,</a:t>
            </a:r>
          </a:p>
          <a:p>
            <a:pPr>
              <a:defRPr sz="1200"/>
            </a:pPr>
            <a:r>
              <a:t>later reﬂected: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My own view is that people are neither rational nor</a:t>
            </a:r>
          </a:p>
          <a:p>
            <a:pPr>
              <a:defRPr sz="1200"/>
            </a:pPr>
            <a:r>
              <a:t>irrational. We are human. We don’t like to think harder than</a:t>
            </a:r>
          </a:p>
          <a:p>
            <a:pPr>
              <a:defRPr sz="1200"/>
            </a:pPr>
            <a:r>
              <a:t>we need to, and we have unceasing demands on our</a:t>
            </a:r>
          </a:p>
          <a:p>
            <a:pPr>
              <a:defRPr sz="1200"/>
            </a:pPr>
            <a:r>
              <a:t>attention. Seen in that light, there’s nothing surprising</a:t>
            </a:r>
          </a:p>
          <a:p>
            <a:pPr>
              <a:defRPr sz="1200"/>
            </a:pPr>
            <a:r>
              <a:t>about the fact that the pioneer of modern portfolio theory</a:t>
            </a:r>
          </a:p>
          <a:p>
            <a:pPr>
              <a:defRPr sz="1200"/>
            </a:pPr>
            <a:r>
              <a:t>built his initial portfolio with so little regard for his own</a:t>
            </a:r>
          </a:p>
          <a:p>
            <a:pPr>
              <a:defRPr sz="1200"/>
            </a:pPr>
            <a:r>
              <a:t>research. Nor is it surprising that he adjusted it later.³⁸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Markowitz is neither rational or irrational. He’s reasonable.</a:t>
            </a:r>
          </a:p>
          <a:p>
            <a:pPr>
              <a:defRPr sz="1200"/>
            </a:pPr>
            <a:r>
              <a:t>What’s often overlooked in ﬁnance is that something can be</a:t>
            </a:r>
          </a:p>
          <a:p>
            <a:pPr>
              <a:defRPr sz="1200"/>
            </a:pPr>
            <a:r>
              <a:t>technically true but contextually nonsense.</a:t>
            </a:r>
          </a:p>
          <a:p>
            <a:pPr>
              <a:defRPr sz="1200"/>
            </a:pPr>
            <a:r>
              <a:t>In 2008 a pair of researchers from Yale published a study</a:t>
            </a:r>
          </a:p>
          <a:p>
            <a:pPr>
              <a:defRPr sz="1200"/>
            </a:pPr>
            <a:r>
              <a:t>arguing young savers should supercharge their retirement</a:t>
            </a:r>
          </a:p>
          <a:p>
            <a:pPr>
              <a:defRPr sz="1200"/>
            </a:pPr>
            <a:r>
              <a:t>accounts using two-to-one margin (two dollars of debt for</a:t>
            </a:r>
          </a:p>
          <a:p>
            <a:pPr>
              <a:defRPr sz="1200"/>
            </a:pPr>
            <a:r>
              <a:t>every dollar of their own money) when buying stocks. It</a:t>
            </a:r>
          </a:p>
          <a:p>
            <a:pPr>
              <a:defRPr sz="1200"/>
            </a:pPr>
            <a:r>
              <a:t>suggests investors taper that leverage as they age, which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lets a saver take more risk when they’re young and can</a:t>
            </a:r>
          </a:p>
          <a:p>
            <a:pPr>
              <a:defRPr sz="1200"/>
            </a:pPr>
            <a:r>
              <a:t>handle a magniﬁed market rollercoaster, and less when</a:t>
            </a:r>
          </a:p>
          <a:p>
            <a:pPr>
              <a:defRPr sz="1200"/>
            </a:pPr>
            <a:r>
              <a:t>they’re older.</a:t>
            </a:r>
          </a:p>
          <a:p>
            <a:pPr>
              <a:defRPr sz="1200"/>
            </a:pPr>
            <a:r>
              <a:t>Even if using leverage left you wiped out when you were</a:t>
            </a:r>
          </a:p>
          <a:p>
            <a:pPr>
              <a:defRPr sz="1200"/>
            </a:pPr>
            <a:r>
              <a:t>young (if you use two-to-one margin a 50% market drop</a:t>
            </a:r>
          </a:p>
          <a:p>
            <a:pPr>
              <a:defRPr sz="1200"/>
            </a:pPr>
            <a:r>
              <a:t>leaves you with nothing) the researchers showed savers</a:t>
            </a:r>
          </a:p>
          <a:p>
            <a:pPr>
              <a:defRPr sz="1200"/>
            </a:pPr>
            <a:r>
              <a:t>would still be better oﬀ in the long run so long as they</a:t>
            </a:r>
          </a:p>
          <a:p>
            <a:pPr>
              <a:defRPr sz="1200"/>
            </a:pPr>
            <a:r>
              <a:t>picked themselves back up, followed the plan, and kept</a:t>
            </a:r>
          </a:p>
          <a:p>
            <a:pPr>
              <a:defRPr sz="1200"/>
            </a:pPr>
            <a:r>
              <a:t>saving in a two-to-one leveraged account the day after being</a:t>
            </a:r>
          </a:p>
          <a:p>
            <a:pPr>
              <a:defRPr sz="1200"/>
            </a:pPr>
            <a:r>
              <a:t>wiped out.</a:t>
            </a:r>
          </a:p>
          <a:p>
            <a:pPr>
              <a:defRPr sz="1200"/>
            </a:pPr>
            <a:r>
              <a:t>The math works on paper. It’s a rational strategy.</a:t>
            </a:r>
          </a:p>
          <a:p>
            <a:pPr>
              <a:defRPr sz="1200"/>
            </a:pPr>
            <a:r>
              <a:t>But it’s almost absurdly unreasonable.</a:t>
            </a:r>
          </a:p>
          <a:p>
            <a:pPr>
              <a:defRPr sz="1200"/>
            </a:pPr>
            <a:r>
              <a:t>No normal person could watch 100% of their retirement</a:t>
            </a:r>
          </a:p>
          <a:p>
            <a:pPr>
              <a:defRPr sz="1200"/>
            </a:pPr>
            <a:r>
              <a:t>account evaporate and be so unphased that they carry on</a:t>
            </a:r>
          </a:p>
          <a:p>
            <a:pPr>
              <a:defRPr sz="1200"/>
            </a:pPr>
            <a:r>
              <a:t>with the strategy undeterred. They’d quit, look for a</a:t>
            </a:r>
          </a:p>
          <a:p>
            <a:pPr>
              <a:defRPr sz="1200"/>
            </a:pPr>
            <a:r>
              <a:t>diﬀerent option, and perhaps sue their ﬁnancial advisor.</a:t>
            </a:r>
          </a:p>
          <a:p>
            <a:pPr>
              <a:defRPr sz="1200"/>
            </a:pPr>
            <a:r>
              <a:t>The researchers argued that when using their strategy “the</a:t>
            </a:r>
          </a:p>
          <a:p>
            <a:pPr>
              <a:defRPr sz="1200"/>
            </a:pPr>
            <a:r>
              <a:t>expected retirement wealth is 90% higher compared to life-</a:t>
            </a:r>
          </a:p>
          <a:p>
            <a:pPr>
              <a:defRPr sz="1200"/>
            </a:pPr>
            <a:r>
              <a:t>cycle funds.” It is also 100% less reasonable.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There is, in fact, a rational reason to favor what look like</a:t>
            </a:r>
          </a:p>
          <a:p>
            <a:pPr>
              <a:defRPr sz="1200"/>
            </a:pPr>
            <a:r>
              <a:t>irrational decisions.</a:t>
            </a:r>
          </a:p>
          <a:p>
            <a:pPr>
              <a:defRPr sz="1200"/>
            </a:pPr>
            <a:r>
              <a:t>Here’s one: Let me suggest that you love your investments.</a:t>
            </a:r>
          </a:p>
          <a:p>
            <a:pPr>
              <a:defRPr sz="1200"/>
            </a:pPr>
            <a:r>
              <a:t>This is not traditional advice. It’s almost a badge of honor for</a:t>
            </a:r>
          </a:p>
          <a:p>
            <a:pPr>
              <a:defRPr sz="1200"/>
            </a:pPr>
            <a:r>
              <a:t>investors to claim they’re emotionless about their</a:t>
            </a:r>
          </a:p>
          <a:p>
            <a:pPr>
              <a:defRPr sz="1200"/>
            </a:pPr>
            <a:r>
              <a:t>investments, because it seems rational.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But if lacking emotions about your strategy or the stocks you</a:t>
            </a:r>
          </a:p>
          <a:p>
            <a:pPr>
              <a:defRPr sz="1200"/>
            </a:pPr>
            <a:r>
              <a:t>own increases the odds you’ll walk away from them when</a:t>
            </a:r>
          </a:p>
          <a:p>
            <a:pPr>
              <a:defRPr sz="1200"/>
            </a:pPr>
            <a:r>
              <a:t>they become diﬃcult, what looks like rational thinking</a:t>
            </a:r>
          </a:p>
          <a:p>
            <a:pPr>
              <a:defRPr sz="1200"/>
            </a:pPr>
            <a:r>
              <a:t>becomes a liability. The reasonable investors who love their</a:t>
            </a:r>
          </a:p>
          <a:p>
            <a:pPr>
              <a:defRPr sz="1200"/>
            </a:pPr>
            <a:r>
              <a:t>technically imperfect strategies have an edge, because</a:t>
            </a:r>
          </a:p>
          <a:p>
            <a:pPr>
              <a:defRPr sz="1200"/>
            </a:pPr>
            <a:r>
              <a:t>they’re more likely to stick with those strategies.</a:t>
            </a:r>
          </a:p>
          <a:p>
            <a:pPr>
              <a:defRPr sz="1200"/>
            </a:pPr>
            <a:r>
              <a:t>There are few ﬁnancial variables more correlated to</a:t>
            </a:r>
          </a:p>
          <a:p>
            <a:pPr>
              <a:defRPr sz="1200"/>
            </a:pPr>
            <a:r>
              <a:t>performance than commitment to a strategy during its lean</a:t>
            </a:r>
          </a:p>
          <a:p>
            <a:pPr>
              <a:defRPr sz="1200"/>
            </a:pPr>
            <a:r>
              <a:t>years—both the amount of performance and the odds of</a:t>
            </a:r>
          </a:p>
          <a:p>
            <a:pPr>
              <a:defRPr sz="1200"/>
            </a:pPr>
            <a:r>
              <a:t>capturing it over a given period of time. The historical odds</a:t>
            </a:r>
          </a:p>
          <a:p>
            <a:pPr>
              <a:defRPr sz="1200"/>
            </a:pPr>
            <a:r>
              <a:t>of making money in U.S. markets are 50/50 over one-day</a:t>
            </a:r>
          </a:p>
          <a:p>
            <a:pPr>
              <a:defRPr sz="1200"/>
            </a:pPr>
            <a:r>
              <a:t>periods, 68% in one-year periods, 88% in 10-year periods,</a:t>
            </a:r>
          </a:p>
          <a:p>
            <a:pPr>
              <a:defRPr sz="1200"/>
            </a:pPr>
            <a:r>
              <a:t>and (so far) 100% in 20-year periods. Anything that keeps</a:t>
            </a:r>
          </a:p>
          <a:p>
            <a:pPr>
              <a:defRPr sz="1200"/>
            </a:pPr>
            <a:r>
              <a:t>you in the game has a quantiﬁable advantage.</a:t>
            </a:r>
          </a:p>
          <a:p>
            <a:pPr>
              <a:defRPr sz="1200"/>
            </a:pPr>
            <a:r>
              <a:t>If you view “do what you love” as a guide to a happier life, it</a:t>
            </a:r>
          </a:p>
          <a:p>
            <a:pPr>
              <a:defRPr sz="1200"/>
            </a:pPr>
            <a:r>
              <a:t>sounds like empty fortune cookie advice. If you view it as the</a:t>
            </a:r>
          </a:p>
          <a:p>
            <a:pPr>
              <a:defRPr sz="1200"/>
            </a:pPr>
            <a:r>
              <a:t>thing providing the endurance necessary to put the</a:t>
            </a:r>
          </a:p>
          <a:p>
            <a:pPr>
              <a:defRPr sz="1200"/>
            </a:pPr>
            <a:r>
              <a:t>quantiﬁable odds of success in your favor, you realize it</a:t>
            </a:r>
          </a:p>
          <a:p>
            <a:pPr>
              <a:defRPr sz="1200"/>
            </a:pPr>
            <a:r>
              <a:t>should be the most important part of any ﬁnancial strategy.</a:t>
            </a:r>
          </a:p>
          <a:p>
            <a:pPr>
              <a:defRPr sz="1200"/>
            </a:pPr>
            <a:r>
              <a:t>Invest in a promising company you don’t care about, and</a:t>
            </a:r>
          </a:p>
          <a:p>
            <a:pPr>
              <a:defRPr sz="1200"/>
            </a:pPr>
            <a:r>
              <a:t>you might enjoy it when everything’s going well. But when</a:t>
            </a:r>
          </a:p>
          <a:p>
            <a:pPr>
              <a:defRPr sz="1200"/>
            </a:pPr>
            <a:r>
              <a:t>the tide inevitably turns you’re suddenly losing money on</a:t>
            </a:r>
          </a:p>
          <a:p>
            <a:pPr>
              <a:defRPr sz="1200"/>
            </a:pPr>
            <a:r>
              <a:t>something you’re not interested in. It’s a double burden, and</a:t>
            </a:r>
          </a:p>
          <a:p>
            <a:pPr>
              <a:defRPr sz="1200"/>
            </a:pPr>
            <a:r>
              <a:t>the path of least resistance is to move onto something else.</a:t>
            </a:r>
          </a:p>
          <a:p>
            <a:pPr>
              <a:defRPr sz="1200"/>
            </a:pPr>
            <a:r>
              <a:t>If you’re passionate about the company to begin with—you</a:t>
            </a:r>
          </a:p>
          <a:p>
            <a:pPr>
              <a:defRPr sz="1200"/>
            </a:pPr>
            <a:r>
              <a:t>love the mission, the product, the team, the science,</a:t>
            </a:r>
          </a:p>
          <a:p>
            <a:pPr>
              <a:defRPr sz="1200"/>
            </a:pPr>
            <a:r>
              <a:t>whatever—the inevitable down times when you’re losing</a:t>
            </a:r>
          </a:p>
          <a:p>
            <a:pPr>
              <a:defRPr sz="1200"/>
            </a:pPr>
            <a:r>
              <a:t>money or the company needs help are blunted by the fact</a:t>
            </a:r>
          </a:p>
          <a:p>
            <a:pPr>
              <a:defRPr sz="1200"/>
            </a:pPr>
            <a:r>
              <a:t>that at least you feel like you’re part of something</a:t>
            </a:r>
          </a:p>
          <a:p>
            <a:pPr>
              <a:defRPr sz="1200"/>
            </a:pPr>
            <a:r>
              <a:t>meaningful. That can be the necessary motivation that</a:t>
            </a:r>
          </a:p>
          <a:p>
            <a:pPr>
              <a:defRPr sz="1200"/>
            </a:pPr>
            <a:r>
              <a:t>prevents you from giving up and moving on.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There are several other times when it’s ﬁne to be reasonable</a:t>
            </a:r>
          </a:p>
          <a:p>
            <a:pPr>
              <a:defRPr sz="1200"/>
            </a:pPr>
            <a:r>
              <a:t>instead of rational with money.</a:t>
            </a:r>
          </a:p>
          <a:p>
            <a:pPr>
              <a:defRPr sz="1200"/>
            </a:pPr>
            <a:r>
              <a:t>There’s a well-documented “home bias,” where people</a:t>
            </a:r>
          </a:p>
          <a:p>
            <a:pPr>
              <a:defRPr sz="1200"/>
            </a:pPr>
            <a:r>
              <a:t>prefer to invest in companies from the country they live in</a:t>
            </a:r>
          </a:p>
          <a:p>
            <a:pPr>
              <a:defRPr sz="1200"/>
            </a:pPr>
            <a:r>
              <a:t>while ignoring the other 95%+ of the planet. It’s not</a:t>
            </a:r>
          </a:p>
          <a:p>
            <a:pPr>
              <a:defRPr sz="1200"/>
            </a:pPr>
            <a:r>
              <a:t>rational, until you consider that investing is eﬀectively</a:t>
            </a:r>
          </a:p>
          <a:p>
            <a:pPr>
              <a:defRPr sz="1200"/>
            </a:pPr>
            <a:r>
              <a:t>giving money to strangers. If familiarity helps you take the</a:t>
            </a:r>
          </a:p>
          <a:p>
            <a:pPr>
              <a:defRPr sz="1200"/>
            </a:pPr>
            <a:r>
              <a:t>leap of faith required to remain backing those strangers, it’s</a:t>
            </a:r>
          </a:p>
          <a:p>
            <a:pPr>
              <a:defRPr sz="1200"/>
            </a:pPr>
            <a:r>
              <a:t>reasonable.</a:t>
            </a:r>
          </a:p>
          <a:p>
            <a:pPr>
              <a:defRPr sz="1200"/>
            </a:pPr>
            <a:r>
              <a:t>Day trading and picking individual stocks is not rational for</a:t>
            </a:r>
          </a:p>
          <a:p>
            <a:pPr>
              <a:defRPr sz="1200"/>
            </a:pPr>
            <a:r>
              <a:t>most investors—the odds are heavily against your success.</a:t>
            </a:r>
          </a:p>
          <a:p>
            <a:pPr>
              <a:defRPr sz="1200"/>
            </a:pPr>
            <a:r>
              <a:t>But they’re both reasonable in small amounts if they scratch</a:t>
            </a:r>
          </a:p>
          <a:p>
            <a:pPr>
              <a:defRPr sz="1200"/>
            </a:pPr>
            <a:r>
              <a:t>an itch hard enough to leave the rest of your more</a:t>
            </a:r>
          </a:p>
          <a:p>
            <a:pPr>
              <a:defRPr sz="1200"/>
            </a:pPr>
            <a:r>
              <a:t>diversiﬁed investments alone. Investor Josh Brown, who</a:t>
            </a:r>
          </a:p>
          <a:p>
            <a:pPr>
              <a:defRPr sz="1200"/>
            </a:pPr>
            <a:r>
              <a:t>advocates and mostly owns diversiﬁed funds, once</a:t>
            </a:r>
          </a:p>
          <a:p>
            <a:pPr>
              <a:defRPr sz="1200"/>
            </a:pPr>
            <a:r>
              <a:t>explained why he also owns a smattering of individual</a:t>
            </a:r>
          </a:p>
          <a:p>
            <a:pPr>
              <a:defRPr sz="1200"/>
            </a:pPr>
            <a:r>
              <a:t>stocks: “I’m not buying individual stocks because I think I’m</a:t>
            </a:r>
          </a:p>
          <a:p>
            <a:pPr>
              <a:defRPr sz="1200"/>
            </a:pPr>
            <a:r>
              <a:t>going to generate alpha [outperformance]. I just love stocks</a:t>
            </a:r>
          </a:p>
          <a:p>
            <a:pPr>
              <a:defRPr sz="1200"/>
            </a:pPr>
            <a:r>
              <a:t>and have ever since I was 20 years old. And it’s my money, I</a:t>
            </a:r>
          </a:p>
          <a:p>
            <a:pPr>
              <a:defRPr sz="1200"/>
            </a:pPr>
            <a:r>
              <a:t>get to do whatever.” Quite reasonable.</a:t>
            </a:r>
          </a:p>
          <a:p>
            <a:pPr>
              <a:defRPr sz="1200"/>
            </a:pPr>
            <a:r>
              <a:t>Most forecasts about where the economy and the stock</a:t>
            </a:r>
          </a:p>
          <a:p>
            <a:pPr>
              <a:defRPr sz="1200"/>
            </a:pPr>
            <a:r>
              <a:t>market are heading next are terrible, but making forecasts is</a:t>
            </a:r>
          </a:p>
          <a:p>
            <a:pPr>
              <a:defRPr sz="1200"/>
            </a:pPr>
            <a:r>
              <a:t>reasonable. It’s hard to wake up in the morning telling</a:t>
            </a:r>
          </a:p>
          <a:p>
            <a:pPr>
              <a:defRPr sz="1200"/>
            </a:pPr>
            <a:r>
              <a:t>yourself you have no clue what the future holds, even if it’s</a:t>
            </a:r>
          </a:p>
          <a:p>
            <a:pPr>
              <a:defRPr sz="1200"/>
            </a:pPr>
            <a:r>
              <a:t>true. Acting on investment forecasts is dangerous. But I get</a:t>
            </a:r>
          </a:p>
          <a:p>
            <a:pPr>
              <a:defRPr sz="1200"/>
            </a:pPr>
            <a:r>
              <a:t>why people try to predict what will happen next year. It’s</a:t>
            </a:r>
          </a:p>
          <a:p>
            <a:pPr>
              <a:defRPr sz="1200"/>
            </a:pPr>
            <a:r>
              <a:t>human nature. It’s reasonable.</a:t>
            </a:r>
          </a:p>
          <a:p>
            <a:pPr>
              <a:defRPr sz="1200"/>
            </a:pPr>
            <a:r>
              <a:t>Jack Bogle, the late founder of Vanguard, spent his career on</a:t>
            </a:r>
          </a:p>
          <a:p>
            <a:pPr>
              <a:defRPr sz="1200"/>
            </a:pPr>
            <a:r>
              <a:t>a crusade to promote low-cost passive index investing. Many</a:t>
            </a:r>
          </a:p>
          <a:p>
            <a:pPr>
              <a:defRPr sz="1200"/>
            </a:pPr>
            <a:r>
              <a:t>thought it interesting that his son found a career as an</a:t>
            </a:r>
          </a:p>
          <a:p>
            <a:pPr>
              <a:defRPr sz="1200"/>
            </a:pPr>
            <a:r>
              <a:t>active, high-fee hedge fund and mutual fund manager.</a:t>
            </a:r>
          </a:p>
          <a:p>
            <a:pPr>
              <a:defRPr sz="1200"/>
            </a:pPr>
            <a:r>
              <a:t>Bogle—the man who said high-fee funds violate “the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humble rules of arithmetic”—invested some of his own</a:t>
            </a:r>
          </a:p>
          <a:p>
            <a:pPr>
              <a:defRPr sz="1200"/>
            </a:pPr>
            <a:r>
              <a:t>money in his son’s funds. What’s the explanation?</a:t>
            </a:r>
          </a:p>
          <a:p>
            <a:pPr>
              <a:defRPr sz="1200"/>
            </a:pPr>
            <a:r>
              <a:t>“We do some things for family reasons,” Bogle told The Wall</a:t>
            </a:r>
          </a:p>
          <a:p>
            <a:pPr>
              <a:defRPr sz="1200"/>
            </a:pPr>
            <a:r>
              <a:t>Street Journal. “If it’s not consistent, well, life isn’t always</a:t>
            </a:r>
          </a:p>
          <a:p>
            <a:pPr>
              <a:defRPr sz="1200"/>
            </a:pPr>
            <a:r>
              <a:t>consistent.”³⁹</a:t>
            </a:r>
          </a:p>
          <a:p>
            <a:pPr>
              <a:defRPr sz="1200"/>
            </a:pPr>
            <a:r>
              <a:t>Indeed, it rarely is.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Stanford professor Scott Sagan once said something</a:t>
            </a:r>
          </a:p>
          <a:p>
            <a:pPr>
              <a:defRPr sz="1200"/>
            </a:pPr>
            <a:r>
              <a:t>everyone who follows the economy or investment markets</a:t>
            </a:r>
          </a:p>
          <a:p>
            <a:pPr>
              <a:defRPr sz="1200"/>
            </a:pPr>
            <a:r>
              <a:t>should hang on their wall: “Things that have never</a:t>
            </a:r>
          </a:p>
          <a:p>
            <a:pPr>
              <a:defRPr sz="1200"/>
            </a:pPr>
            <a:r>
              <a:t>happened before happen all the time.”</a:t>
            </a:r>
          </a:p>
          <a:p>
            <a:pPr>
              <a:defRPr sz="1200"/>
            </a:pPr>
            <a:r>
              <a:t>History is mostly the study of surprising events. But it is</a:t>
            </a:r>
          </a:p>
          <a:p>
            <a:pPr>
              <a:defRPr sz="1200"/>
            </a:pPr>
            <a:r>
              <a:t>often used by investors and economists as an unassailable</a:t>
            </a:r>
          </a:p>
          <a:p>
            <a:pPr>
              <a:defRPr sz="1200"/>
            </a:pPr>
            <a:r>
              <a:t>guide to the future.</a:t>
            </a:r>
          </a:p>
          <a:p>
            <a:pPr>
              <a:defRPr sz="1200"/>
            </a:pPr>
            <a:r>
              <a:t>Do you see the irony?</a:t>
            </a:r>
          </a:p>
          <a:p>
            <a:pPr>
              <a:defRPr sz="1200"/>
            </a:pPr>
            <a:r>
              <a:t>Do you see the problem?</a:t>
            </a:r>
          </a:p>
          <a:p>
            <a:pPr>
              <a:defRPr sz="1200"/>
            </a:pPr>
            <a:r>
              <a:t>It is smart to have a deep appreciation for economic and</a:t>
            </a:r>
          </a:p>
          <a:p>
            <a:pPr>
              <a:defRPr sz="1200"/>
            </a:pPr>
            <a:r>
              <a:t>investing history. History helps us calibrate our expectations,</a:t>
            </a:r>
          </a:p>
          <a:p>
            <a:pPr>
              <a:defRPr sz="1200"/>
            </a:pPr>
            <a:r>
              <a:t>study where people tend to go wrong, and oﬀers a rough</a:t>
            </a:r>
          </a:p>
          <a:p>
            <a:pPr>
              <a:defRPr sz="1200"/>
            </a:pPr>
            <a:r>
              <a:t>guide of what tends to work. But it is not, in any way, a map</a:t>
            </a:r>
          </a:p>
          <a:p>
            <a:pPr>
              <a:defRPr sz="1200"/>
            </a:pPr>
            <a:r>
              <a:t>of the future.</a:t>
            </a:r>
          </a:p>
          <a:p>
            <a:pPr>
              <a:defRPr sz="1200"/>
            </a:pPr>
            <a:r>
              <a:t>A trap many investors fall into is what I call “historians as</a:t>
            </a:r>
          </a:p>
          <a:p>
            <a:pPr>
              <a:defRPr sz="1200"/>
            </a:pPr>
            <a:r>
              <a:t>prophets” fallacy: An overreliance on past data as a signal to</a:t>
            </a:r>
          </a:p>
          <a:p>
            <a:pPr>
              <a:defRPr sz="1200"/>
            </a:pPr>
            <a:r>
              <a:t>future conditions in a ﬁeld where innovation and change are</a:t>
            </a:r>
          </a:p>
          <a:p>
            <a:pPr>
              <a:defRPr sz="1200"/>
            </a:pPr>
            <a:r>
              <a:t>the lifeblood of progress.</a:t>
            </a:r>
          </a:p>
          <a:p>
            <a:pPr>
              <a:defRPr sz="1200"/>
            </a:pPr>
            <a:r>
              <a:t>You can’t blame investors for doing this. If you view</a:t>
            </a:r>
          </a:p>
          <a:p>
            <a:pPr>
              <a:defRPr sz="1200"/>
            </a:pPr>
            <a:r>
              <a:t>investing as a hard science, history should be a perfect</a:t>
            </a:r>
          </a:p>
          <a:p>
            <a:pPr>
              <a:defRPr sz="1200"/>
            </a:pPr>
            <a:r>
              <a:t>guide to the future. Geologists can look at a billion years of</a:t>
            </a:r>
          </a:p>
          <a:p>
            <a:pPr>
              <a:defRPr sz="1200"/>
            </a:pPr>
            <a:r>
              <a:t>historical data and form models of how the earth behaves.</a:t>
            </a:r>
          </a:p>
          <a:p>
            <a:pPr>
              <a:defRPr sz="1200"/>
            </a:pPr>
            <a:r>
              <a:t>So can meteorologists. And doctors—kidneys operate the</a:t>
            </a:r>
          </a:p>
          <a:p>
            <a:pPr>
              <a:defRPr sz="1200"/>
            </a:pPr>
            <a:r>
              <a:t>same way in 2020 as they did in 1020.</a:t>
            </a:r>
          </a:p>
          <a:p>
            <a:pPr>
              <a:defRPr sz="1200"/>
            </a:pPr>
            <a:r>
              <a:t>But investing is not a hard science. It’s a massive group of</a:t>
            </a:r>
          </a:p>
          <a:p>
            <a:pPr>
              <a:defRPr sz="1200"/>
            </a:pPr>
            <a:r>
              <a:t>people making imperfect decisions with limited information</a:t>
            </a:r>
          </a:p>
          <a:p>
            <a:pPr>
              <a:defRPr sz="1200"/>
            </a:pPr>
            <a:r>
              <a:t>about things that will have a massive impact on their</a:t>
            </a:r>
          </a:p>
          <a:p>
            <a:pPr>
              <a:defRPr sz="1200"/>
            </a:pPr>
            <a:r>
              <a:t>wellbeing, which can make even smart people nervous,</a:t>
            </a:r>
          </a:p>
          <a:p>
            <a:pPr>
              <a:defRPr sz="1200"/>
            </a:pPr>
            <a:r>
              <a:t>greedy and paranoid.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To grasp why people bury themselves in debt you don’t need to study interest rates; you</a:t>
            </a:r>
          </a:p>
          <a:p>
            <a:pPr>
              <a:defRPr sz="1200"/>
            </a:pPr>
            <a:r>
              <a:t>need to study the history of greed, insecurity, and optimism. To get why investors sell out at</a:t>
            </a:r>
          </a:p>
          <a:p>
            <a:pPr>
              <a:defRPr sz="1200"/>
            </a:pPr>
            <a:r>
              <a:t>the bottom of a bear market you don’t need to study the math of expected future returns;</a:t>
            </a:r>
          </a:p>
          <a:p>
            <a:pPr>
              <a:defRPr sz="1200"/>
            </a:pPr>
            <a:r>
              <a:t>you need to think about the agony of looking at your family and wondering if your</a:t>
            </a:r>
          </a:p>
          <a:p>
            <a:pPr>
              <a:defRPr sz="1200"/>
            </a:pPr>
            <a:r>
              <a:t>investments are imperiling their future.</a:t>
            </a:r>
          </a:p>
          <a:p>
            <a:pPr>
              <a:defRPr sz="1200"/>
            </a:pPr>
            <a:r>
              <a:t>I love Voltaire’s observation that “History never repeats itself; man always does.” It applies</a:t>
            </a:r>
          </a:p>
          <a:p>
            <a:pPr>
              <a:defRPr sz="1200"/>
            </a:pPr>
            <a:r>
              <a:t>so well to how we behave with money.</a:t>
            </a:r>
          </a:p>
          <a:p>
            <a:pPr>
              <a:defRPr sz="1200"/>
            </a:pPr>
            <a:r>
              <a:t>In 2018, I wrote a report outlining 20 of the most important ﬂaws, biases, and causes of</a:t>
            </a:r>
          </a:p>
          <a:p>
            <a:pPr>
              <a:defRPr sz="1200"/>
            </a:pPr>
            <a:r>
              <a:t>bad behavior I’ve seen aﬀect people when dealing with money. It was called The Psychology</a:t>
            </a:r>
          </a:p>
          <a:p>
            <a:pPr>
              <a:defRPr sz="1200"/>
            </a:pPr>
            <a:r>
              <a:t>of Money, and over one million people have read it. This book is a deeper dive into the</a:t>
            </a:r>
          </a:p>
          <a:p>
            <a:pPr>
              <a:defRPr sz="1200"/>
            </a:pPr>
            <a:r>
              <a:t>topic. Some short passages from the report appear unaltered in this book.</a:t>
            </a:r>
          </a:p>
          <a:p>
            <a:pPr>
              <a:defRPr sz="1200"/>
            </a:pPr>
            <a:r>
              <a:t>What you’re holding is 20 chapters, each describing what I consider to be the most</a:t>
            </a:r>
          </a:p>
          <a:p>
            <a:pPr>
              <a:defRPr sz="1200"/>
            </a:pPr>
            <a:r>
              <a:t>important and often counterintuitive features of the psychology of money. The chapters</a:t>
            </a:r>
          </a:p>
          <a:p>
            <a:pPr>
              <a:defRPr sz="1200"/>
            </a:pPr>
            <a:r>
              <a:t>revolve around a common theme, but exist on their own and can be read independently.</a:t>
            </a:r>
          </a:p>
          <a:p>
            <a:pPr>
              <a:defRPr sz="1200"/>
            </a:pPr>
            <a:r>
              <a:t>It’s not a long book. You’re welcome. Most readers don’t ﬁnish the books they begin</a:t>
            </a:r>
          </a:p>
          <a:p>
            <a:pPr>
              <a:defRPr sz="1200"/>
            </a:pPr>
            <a:r>
              <a:t>because most single topics don’t require 300 pages of explanation. I’d rather make 20 short</a:t>
            </a:r>
          </a:p>
          <a:p>
            <a:pPr>
              <a:defRPr sz="1200"/>
            </a:pPr>
            <a:r>
              <a:t>points you ﬁnish than one long one you give up on.</a:t>
            </a:r>
          </a:p>
          <a:p>
            <a:pPr>
              <a:defRPr sz="1200"/>
            </a:pPr>
            <a:r>
              <a:t>On we go.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Richard Feynman, the great physicist, once said, “Imagine</a:t>
            </a:r>
          </a:p>
          <a:p>
            <a:pPr>
              <a:defRPr sz="1200"/>
            </a:pPr>
            <a:r>
              <a:t>how much harder physics would be if electrons had</a:t>
            </a:r>
          </a:p>
          <a:p>
            <a:pPr>
              <a:defRPr sz="1200"/>
            </a:pPr>
            <a:r>
              <a:t>feelings.” Well, investors have feelings. Quite a few of them.</a:t>
            </a:r>
          </a:p>
          <a:p>
            <a:pPr>
              <a:defRPr sz="1200"/>
            </a:pPr>
            <a:r>
              <a:t>That’s why it’s hard to predict what they’ll do next based</a:t>
            </a:r>
          </a:p>
          <a:p>
            <a:pPr>
              <a:defRPr sz="1200"/>
            </a:pPr>
            <a:r>
              <a:t>solely on what they did in the past.</a:t>
            </a:r>
          </a:p>
          <a:p>
            <a:pPr>
              <a:defRPr sz="1200"/>
            </a:pPr>
            <a:r>
              <a:t>The cornerstone of economics is that things change over</a:t>
            </a:r>
          </a:p>
          <a:p>
            <a:pPr>
              <a:defRPr sz="1200"/>
            </a:pPr>
            <a:r>
              <a:t>time, because the invisible hand hates anything staying too</a:t>
            </a:r>
          </a:p>
          <a:p>
            <a:pPr>
              <a:defRPr sz="1200"/>
            </a:pPr>
            <a:r>
              <a:t>good or too bad indeﬁnitely. Investor Bill Bonner once</a:t>
            </a:r>
          </a:p>
          <a:p>
            <a:pPr>
              <a:defRPr sz="1200"/>
            </a:pPr>
            <a:r>
              <a:t>described how Mr. Market works: “He’s got a ‘Capitalism at</a:t>
            </a:r>
          </a:p>
          <a:p>
            <a:pPr>
              <a:defRPr sz="1200"/>
            </a:pPr>
            <a:r>
              <a:t>Work’ T-shirt on and a sledgehammer in his hand.” Few</a:t>
            </a:r>
          </a:p>
          <a:p>
            <a:pPr>
              <a:defRPr sz="1200"/>
            </a:pPr>
            <a:r>
              <a:t>things stay the same for very long, which means we can’t</a:t>
            </a:r>
          </a:p>
          <a:p>
            <a:pPr>
              <a:defRPr sz="1200"/>
            </a:pPr>
            <a:r>
              <a:t>treat historians as prophets.</a:t>
            </a:r>
          </a:p>
          <a:p>
            <a:pPr>
              <a:defRPr sz="1200"/>
            </a:pPr>
            <a:r>
              <a:t>The most important driver of anything tied to money is the</a:t>
            </a:r>
          </a:p>
          <a:p>
            <a:pPr>
              <a:defRPr sz="1200"/>
            </a:pPr>
            <a:r>
              <a:t>stories people tell themselves and the preferences they have</a:t>
            </a:r>
          </a:p>
          <a:p>
            <a:pPr>
              <a:defRPr sz="1200"/>
            </a:pPr>
            <a:r>
              <a:t>for goods and services. Those things don’t tend to sit still.</a:t>
            </a:r>
          </a:p>
          <a:p>
            <a:pPr>
              <a:defRPr sz="1200"/>
            </a:pPr>
            <a:r>
              <a:t>They change with culture and generation. They’re always</a:t>
            </a:r>
          </a:p>
          <a:p>
            <a:pPr>
              <a:defRPr sz="1200"/>
            </a:pPr>
            <a:r>
              <a:t>changing and always will.</a:t>
            </a:r>
          </a:p>
          <a:p>
            <a:pPr>
              <a:defRPr sz="1200"/>
            </a:pPr>
            <a:r>
              <a:t>The mental trick we play on ourselves here is an over-</a:t>
            </a:r>
          </a:p>
          <a:p>
            <a:pPr>
              <a:defRPr sz="1200"/>
            </a:pPr>
            <a:r>
              <a:t>admiration of people who have been there, done that, when</a:t>
            </a:r>
          </a:p>
          <a:p>
            <a:pPr>
              <a:defRPr sz="1200"/>
            </a:pPr>
            <a:r>
              <a:t>it comes to money. Experiencing speciﬁc events does not</a:t>
            </a:r>
          </a:p>
          <a:p>
            <a:pPr>
              <a:defRPr sz="1200"/>
            </a:pPr>
            <a:r>
              <a:t>necessarily qualify you to know what will happen next. In</a:t>
            </a:r>
          </a:p>
          <a:p>
            <a:pPr>
              <a:defRPr sz="1200"/>
            </a:pPr>
            <a:r>
              <a:t>fact it rarely does, because experience leads to</a:t>
            </a:r>
          </a:p>
          <a:p>
            <a:pPr>
              <a:defRPr sz="1200"/>
            </a:pPr>
            <a:r>
              <a:t>overconﬁdence more than forecasting ability.</a:t>
            </a:r>
          </a:p>
          <a:p>
            <a:pPr>
              <a:defRPr sz="1200"/>
            </a:pPr>
            <a:r>
              <a:t>Investor Michael Batnick once explained this well.</a:t>
            </a:r>
          </a:p>
          <a:p>
            <a:pPr>
              <a:defRPr sz="1200"/>
            </a:pPr>
            <a:r>
              <a:t>Confronted with the argument that few investors are</a:t>
            </a:r>
          </a:p>
          <a:p>
            <a:pPr>
              <a:defRPr sz="1200"/>
            </a:pPr>
            <a:r>
              <a:t>prepared for rising interest rates because they’ve never</a:t>
            </a:r>
          </a:p>
          <a:p>
            <a:pPr>
              <a:defRPr sz="1200"/>
            </a:pPr>
            <a:r>
              <a:t>experienced them—the last big period of rising interest</a:t>
            </a:r>
          </a:p>
          <a:p>
            <a:pPr>
              <a:defRPr sz="1200"/>
            </a:pPr>
            <a:r>
              <a:t>rates occurred almost 40 years ago—he argued that it didn’t</a:t>
            </a:r>
          </a:p>
          <a:p>
            <a:pPr>
              <a:defRPr sz="1200"/>
            </a:pPr>
            <a:r>
              <a:t>matter, because experiencing or even studying what</a:t>
            </a:r>
          </a:p>
          <a:p>
            <a:pPr>
              <a:defRPr sz="1200"/>
            </a:pPr>
            <a:r>
              <a:t>happened in the past might not serve as any guide to what</a:t>
            </a:r>
          </a:p>
          <a:p>
            <a:pPr>
              <a:defRPr sz="1200"/>
            </a:pPr>
            <a:r>
              <a:t>will happen when rates rise in the future: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So what? Will the current rate hike look like the last one, or</a:t>
            </a:r>
          </a:p>
          <a:p>
            <a:pPr>
              <a:defRPr sz="1200"/>
            </a:pPr>
            <a:r>
              <a:t>the one before that? Will diﬀerent asset classes behave</a:t>
            </a:r>
          </a:p>
          <a:p>
            <a:pPr>
              <a:defRPr sz="1200"/>
            </a:pPr>
            <a:r>
              <a:t>similarly, the same, or the exact opposite?</a:t>
            </a:r>
          </a:p>
          <a:p>
            <a:pPr>
              <a:defRPr sz="1200"/>
            </a:pPr>
            <a:r>
              <a:t>On the one hand, people that have been investing through</a:t>
            </a:r>
          </a:p>
          <a:p>
            <a:pPr>
              <a:defRPr sz="1200"/>
            </a:pPr>
            <a:r>
              <a:t>the events of 1987, 2000 and 2008 have experienced a lot</a:t>
            </a:r>
          </a:p>
          <a:p>
            <a:pPr>
              <a:defRPr sz="1200"/>
            </a:pPr>
            <a:r>
              <a:t>of diﬀerent markets. On the other hand, isn’t it possible that</a:t>
            </a:r>
          </a:p>
          <a:p>
            <a:pPr>
              <a:defRPr sz="1200"/>
            </a:pPr>
            <a:r>
              <a:t>this experience can lead to overconﬁdence? Failing to admit</a:t>
            </a:r>
          </a:p>
          <a:p>
            <a:pPr>
              <a:defRPr sz="1200"/>
            </a:pPr>
            <a:r>
              <a:t>you’re wrong? Anchoring to previous outcomes?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Two dangerous things happen when you rely too heavily on</a:t>
            </a:r>
          </a:p>
          <a:p>
            <a:pPr>
              <a:defRPr sz="1200"/>
            </a:pPr>
            <a:r>
              <a:t>investment history as a guide to what’s going to happen</a:t>
            </a:r>
          </a:p>
          <a:p>
            <a:pPr>
              <a:defRPr sz="1200"/>
            </a:pPr>
            <a:r>
              <a:t>next.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1. You’ll likely miss the outlier events that move the</a:t>
            </a:r>
          </a:p>
          <a:p>
            <a:pPr>
              <a:defRPr sz="1200"/>
            </a:pPr>
            <a:r>
              <a:t>needle the most.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most important events in historical data are the big</a:t>
            </a:r>
          </a:p>
          <a:p>
            <a:pPr>
              <a:defRPr sz="1200"/>
            </a:pPr>
            <a:r>
              <a:t>outliers, the record-breaking events. They are what move</a:t>
            </a:r>
          </a:p>
          <a:p>
            <a:pPr>
              <a:defRPr sz="1200"/>
            </a:pPr>
            <a:r>
              <a:t>the needle in the economy and the stock market. The Great</a:t>
            </a:r>
          </a:p>
          <a:p>
            <a:pPr>
              <a:defRPr sz="1200"/>
            </a:pPr>
            <a:r>
              <a:t>Depression. World War II. The dot-com bubble. September</a:t>
            </a:r>
          </a:p>
          <a:p>
            <a:pPr>
              <a:defRPr sz="1200"/>
            </a:pPr>
            <a:r>
              <a:t>11th. The housing crash of the mid-2000s. A handful of</a:t>
            </a:r>
          </a:p>
          <a:p>
            <a:pPr>
              <a:defRPr sz="1200"/>
            </a:pPr>
            <a:r>
              <a:t>outlier events play an enormous role because they inﬂuence</a:t>
            </a:r>
          </a:p>
          <a:p>
            <a:pPr>
              <a:defRPr sz="1200"/>
            </a:pPr>
            <a:r>
              <a:t>so many unrelated events in their wake.</a:t>
            </a:r>
          </a:p>
          <a:p>
            <a:pPr>
              <a:defRPr sz="1200"/>
            </a:pPr>
            <a:r>
              <a:t>Fifteen billion people were born in the 19th and 20th</a:t>
            </a:r>
          </a:p>
          <a:p>
            <a:pPr>
              <a:defRPr sz="1200"/>
            </a:pPr>
            <a:r>
              <a:t>centuries. But try to imagine how diﬀerent the global</a:t>
            </a:r>
          </a:p>
          <a:p>
            <a:pPr>
              <a:defRPr sz="1200"/>
            </a:pPr>
            <a:r>
              <a:t>economy—and the whole world—would be today if just</a:t>
            </a:r>
          </a:p>
          <a:p>
            <a:pPr>
              <a:defRPr sz="1200"/>
            </a:pPr>
            <a:r>
              <a:t>seven of them never existed: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Adolf Hitler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Joseph Stalin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Mao Zedong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Gavrilo Princip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Thomas Edison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Bill Gates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Martin Luther King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I’m not even sure that’s the most meaningful list. But almost</a:t>
            </a:r>
          </a:p>
          <a:p>
            <a:pPr>
              <a:defRPr sz="1200"/>
            </a:pPr>
            <a:r>
              <a:t>everything about the world today—from borders to</a:t>
            </a:r>
          </a:p>
          <a:p>
            <a:pPr>
              <a:defRPr sz="1200"/>
            </a:pPr>
            <a:r>
              <a:t>technology to social norms—would be diﬀerent if these</a:t>
            </a:r>
          </a:p>
          <a:p>
            <a:pPr>
              <a:defRPr sz="1200"/>
            </a:pPr>
            <a:r>
              <a:t>seven people hadn’t left their mark. Another way to put this</a:t>
            </a:r>
          </a:p>
          <a:p>
            <a:pPr>
              <a:defRPr sz="1200"/>
            </a:pPr>
            <a:r>
              <a:t>is that 0.00000000004% of people were responsible for</a:t>
            </a:r>
          </a:p>
          <a:p>
            <a:pPr>
              <a:defRPr sz="1200"/>
            </a:pPr>
            <a:r>
              <a:t>perhaps the majority of the world’s direction over the last</a:t>
            </a:r>
          </a:p>
          <a:p>
            <a:pPr>
              <a:defRPr sz="1200"/>
            </a:pPr>
            <a:r>
              <a:t>century.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same goes for projects, innovations, and events.</a:t>
            </a:r>
          </a:p>
          <a:p>
            <a:pPr>
              <a:defRPr sz="1200"/>
            </a:pPr>
            <a:r>
              <a:t>Imagine the last century without: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Great Depression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World War II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Manhattan Project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Vaccines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Antibiotics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ARPANET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September 11th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fall of the Soviet Union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How many projects and events occurred in the 20th</a:t>
            </a:r>
          </a:p>
          <a:p>
            <a:pPr>
              <a:defRPr sz="1200"/>
            </a:pPr>
            <a:r>
              <a:t>century? Billions, trillions—who knows. But those eight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alone impacted the world orders upon orders of magnitude</a:t>
            </a:r>
          </a:p>
          <a:p>
            <a:pPr>
              <a:defRPr sz="1200"/>
            </a:pPr>
            <a:r>
              <a:t>more than others.</a:t>
            </a:r>
          </a:p>
          <a:p>
            <a:pPr>
              <a:defRPr sz="1200"/>
            </a:pPr>
            <a:r>
              <a:t>The thing that makes tail events easy to underappreciate is</a:t>
            </a:r>
          </a:p>
          <a:p>
            <a:pPr>
              <a:defRPr sz="1200"/>
            </a:pPr>
            <a:r>
              <a:t>how easy it is to underestimate how things compound. How,</a:t>
            </a:r>
          </a:p>
          <a:p>
            <a:pPr>
              <a:defRPr sz="1200"/>
            </a:pPr>
            <a:r>
              <a:t>for example, 9/11 prompted the Federal Reserve to cut</a:t>
            </a:r>
          </a:p>
          <a:p>
            <a:pPr>
              <a:defRPr sz="1200"/>
            </a:pPr>
            <a:r>
              <a:t>interest rates, which helped drive the housing bubble, which</a:t>
            </a:r>
          </a:p>
          <a:p>
            <a:pPr>
              <a:defRPr sz="1200"/>
            </a:pPr>
            <a:r>
              <a:t>led to the ﬁnancial crisis, which led to a poor jobs market,</a:t>
            </a:r>
          </a:p>
          <a:p>
            <a:pPr>
              <a:defRPr sz="1200"/>
            </a:pPr>
            <a:r>
              <a:t>which led tens of millions to seek a college education, which</a:t>
            </a:r>
          </a:p>
          <a:p>
            <a:pPr>
              <a:defRPr sz="1200"/>
            </a:pPr>
            <a:r>
              <a:t>led to $1.6 trillion in student loans with a 10.8% default</a:t>
            </a:r>
          </a:p>
          <a:p>
            <a:pPr>
              <a:defRPr sz="1200"/>
            </a:pPr>
            <a:r>
              <a:t>rate. It’s not intuitive to link 19 hijackers to the current</a:t>
            </a:r>
          </a:p>
          <a:p>
            <a:pPr>
              <a:defRPr sz="1200"/>
            </a:pPr>
            <a:r>
              <a:t>weight of student loans, but that’s what happens in a world</a:t>
            </a:r>
          </a:p>
          <a:p>
            <a:pPr>
              <a:defRPr sz="1200"/>
            </a:pPr>
            <a:r>
              <a:t>driven by a few outlier tail events.</a:t>
            </a:r>
          </a:p>
          <a:p>
            <a:pPr>
              <a:defRPr sz="1200"/>
            </a:pPr>
            <a:r>
              <a:t>The majority of what’s happening at any given moment in</a:t>
            </a:r>
          </a:p>
          <a:p>
            <a:pPr>
              <a:defRPr sz="1200"/>
            </a:pPr>
            <a:r>
              <a:t>the global economy can be tied back to a handful of past</a:t>
            </a:r>
          </a:p>
          <a:p>
            <a:pPr>
              <a:defRPr sz="1200"/>
            </a:pPr>
            <a:r>
              <a:t>events that were nearly impossible to predict.</a:t>
            </a:r>
          </a:p>
          <a:p>
            <a:pPr>
              <a:defRPr sz="1200"/>
            </a:pPr>
            <a:r>
              <a:t>The most common plot of economic history is the role of</a:t>
            </a:r>
          </a:p>
          <a:p>
            <a:pPr>
              <a:defRPr sz="1200"/>
            </a:pPr>
            <a:r>
              <a:t>surprises. The reason surprises occur is not because our</a:t>
            </a:r>
          </a:p>
          <a:p>
            <a:pPr>
              <a:defRPr sz="1200"/>
            </a:pPr>
            <a:r>
              <a:t>models are wrong or our intelligence is low. It’s because the</a:t>
            </a:r>
          </a:p>
          <a:p>
            <a:pPr>
              <a:defRPr sz="1200"/>
            </a:pPr>
            <a:r>
              <a:t>odds that Adolf Hitler’s parents argued on the evening nine</a:t>
            </a:r>
          </a:p>
          <a:p>
            <a:pPr>
              <a:defRPr sz="1200"/>
            </a:pPr>
            <a:r>
              <a:t>months before he was born were the same as them</a:t>
            </a:r>
          </a:p>
          <a:p>
            <a:pPr>
              <a:defRPr sz="1200"/>
            </a:pPr>
            <a:r>
              <a:t>conceiving a child. Technology is hard to predict because Bill</a:t>
            </a:r>
          </a:p>
          <a:p>
            <a:pPr>
              <a:defRPr sz="1200"/>
            </a:pPr>
            <a:r>
              <a:t>Gates may have died from polio if Jonas Salk got cranky and</a:t>
            </a:r>
          </a:p>
          <a:p>
            <a:pPr>
              <a:defRPr sz="1200"/>
            </a:pPr>
            <a:r>
              <a:t>gave up on his quest to ﬁnd a vaccine. The reason we</a:t>
            </a:r>
          </a:p>
          <a:p>
            <a:pPr>
              <a:defRPr sz="1200"/>
            </a:pPr>
            <a:r>
              <a:t>couldn’t predict the student loan growth is because an</a:t>
            </a:r>
          </a:p>
          <a:p>
            <a:pPr>
              <a:defRPr sz="1200"/>
            </a:pPr>
            <a:r>
              <a:t>airport security guard may have conﬁscated a hijacker’s</a:t>
            </a:r>
          </a:p>
          <a:p>
            <a:pPr>
              <a:defRPr sz="1200"/>
            </a:pPr>
            <a:r>
              <a:t>knife on 9/11. That’s all there is to it.</a:t>
            </a:r>
          </a:p>
          <a:p>
            <a:pPr>
              <a:defRPr sz="1200"/>
            </a:pPr>
            <a:r>
              <a:t>The problem is that we often use events like the Great</a:t>
            </a:r>
          </a:p>
          <a:p>
            <a:pPr>
              <a:defRPr sz="1200"/>
            </a:pPr>
            <a:r>
              <a:t>Depression and World War II to guide our views of things like</a:t>
            </a:r>
          </a:p>
          <a:p>
            <a:pPr>
              <a:defRPr sz="1200"/>
            </a:pPr>
            <a:r>
              <a:t>worst-case scenarios when thinking about future investment</a:t>
            </a:r>
          </a:p>
          <a:p>
            <a:pPr>
              <a:defRPr sz="1200"/>
            </a:pPr>
            <a:r>
              <a:t>returns. But those record-setting events had no precedent</a:t>
            </a:r>
          </a:p>
          <a:p>
            <a:pPr>
              <a:defRPr sz="1200"/>
            </a:pPr>
            <a:r>
              <a:t>when they occurred. So the forecaster who assumes the</a:t>
            </a:r>
          </a:p>
          <a:p>
            <a:pPr>
              <a:defRPr sz="1200"/>
            </a:pPr>
            <a:r>
              <a:t>worst (and best) events of the past will match the worst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(and best) events of the future is not following history;</a:t>
            </a:r>
          </a:p>
          <a:p>
            <a:pPr>
              <a:defRPr sz="1200"/>
            </a:pPr>
            <a:r>
              <a:t>they’re accidentally assuming that the history of</a:t>
            </a:r>
          </a:p>
          <a:p>
            <a:pPr>
              <a:defRPr sz="1200"/>
            </a:pPr>
            <a:r>
              <a:t>unprecedented events doesn’t apply to the future.</a:t>
            </a:r>
          </a:p>
          <a:p>
            <a:pPr>
              <a:defRPr sz="1200"/>
            </a:pPr>
            <a:r>
              <a:t>Nassim Taleb writes in his book Fooled By Randomness: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In Pharaonic Egypt … scribes tracked the high-water mark of</a:t>
            </a:r>
          </a:p>
          <a:p>
            <a:pPr>
              <a:defRPr sz="1200"/>
            </a:pPr>
            <a:r>
              <a:t>the Nile and used it as an estimate for a future worst-case</a:t>
            </a:r>
          </a:p>
          <a:p>
            <a:pPr>
              <a:defRPr sz="1200"/>
            </a:pPr>
            <a:r>
              <a:t>scenario. The same can be seen in the Fukushima nuclear</a:t>
            </a:r>
          </a:p>
          <a:p>
            <a:pPr>
              <a:defRPr sz="1200"/>
            </a:pPr>
            <a:r>
              <a:t>reactor, which experienced a catastrophic failure in 2011</a:t>
            </a:r>
          </a:p>
          <a:p>
            <a:pPr>
              <a:defRPr sz="1200"/>
            </a:pPr>
            <a:r>
              <a:t>when a tsunami struck. It had been built to withstand the</a:t>
            </a:r>
          </a:p>
          <a:p>
            <a:pPr>
              <a:defRPr sz="1200"/>
            </a:pPr>
            <a:r>
              <a:t>worst past historical earthquake, with the builders not</a:t>
            </a:r>
          </a:p>
          <a:p>
            <a:pPr>
              <a:defRPr sz="1200"/>
            </a:pPr>
            <a:r>
              <a:t>imagining much worse—and not thinking that the worst</a:t>
            </a:r>
          </a:p>
          <a:p>
            <a:pPr>
              <a:defRPr sz="1200"/>
            </a:pPr>
            <a:r>
              <a:t>past event had to be a surprise, as it had no precedent.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This is not a failure of analysis. It’s a failure of imagination.</a:t>
            </a:r>
          </a:p>
          <a:p>
            <a:pPr>
              <a:defRPr sz="1200"/>
            </a:pPr>
            <a:r>
              <a:t>Realizing the future might not look anything like the past is</a:t>
            </a:r>
          </a:p>
          <a:p>
            <a:pPr>
              <a:defRPr sz="1200"/>
            </a:pPr>
            <a:r>
              <a:t>a special kind of skill that is not generally looked highly</a:t>
            </a:r>
          </a:p>
          <a:p>
            <a:pPr>
              <a:defRPr sz="1200"/>
            </a:pPr>
            <a:r>
              <a:t>upon by the ﬁnancial forecasting community.</a:t>
            </a:r>
          </a:p>
          <a:p>
            <a:pPr>
              <a:defRPr sz="1200"/>
            </a:pPr>
            <a:r>
              <a:t>At a 2017 dinner I attended in New York, Daniel Kahneman</a:t>
            </a:r>
          </a:p>
          <a:p>
            <a:pPr>
              <a:defRPr sz="1200"/>
            </a:pPr>
            <a:r>
              <a:t>was asked how investors should respond when our forecasts</a:t>
            </a:r>
          </a:p>
          <a:p>
            <a:pPr>
              <a:defRPr sz="1200"/>
            </a:pPr>
            <a:r>
              <a:t>are wrong. He said: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Whenever we are surprised by something, even if we admit</a:t>
            </a:r>
          </a:p>
          <a:p>
            <a:pPr>
              <a:defRPr sz="1200"/>
            </a:pPr>
            <a:r>
              <a:t>that we made a mistake, we say, ‘Oh I’ll never make that</a:t>
            </a:r>
          </a:p>
          <a:p>
            <a:pPr>
              <a:defRPr sz="1200"/>
            </a:pPr>
            <a:r>
              <a:t>mistake again.’ But, in fact, what you should learn when you</a:t>
            </a:r>
          </a:p>
          <a:p>
            <a:pPr>
              <a:defRPr sz="1200"/>
            </a:pPr>
            <a:r>
              <a:t>make a mistake because you did not anticipate something is</a:t>
            </a:r>
          </a:p>
          <a:p>
            <a:pPr>
              <a:defRPr sz="1200"/>
            </a:pPr>
            <a:r>
              <a:t>that the world is diﬃcult to anticipate. That’s the correct</a:t>
            </a:r>
          </a:p>
          <a:p>
            <a:pPr>
              <a:defRPr sz="1200"/>
            </a:pPr>
            <a:r>
              <a:t>lesson to learn from surprises: that the world is surprising.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correct lesson to learn from surprises is that the world is</a:t>
            </a:r>
          </a:p>
          <a:p>
            <a:pPr>
              <a:defRPr sz="1200"/>
            </a:pPr>
            <a:r>
              <a:t>surprising. Not that we should use past surprises as a guide</a:t>
            </a:r>
          </a:p>
          <a:p>
            <a:pPr>
              <a:defRPr sz="1200"/>
            </a:pPr>
            <a:r>
              <a:t>to future boundaries; that we should use past surprises as</a:t>
            </a:r>
          </a:p>
          <a:p>
            <a:pPr>
              <a:defRPr sz="1200"/>
            </a:pPr>
            <a:r>
              <a:t>an admission that we have no idea what might happen next.</a:t>
            </a:r>
          </a:p>
          <a:p>
            <a:pPr>
              <a:defRPr sz="1200"/>
            </a:pPr>
            <a:r>
              <a:t>The most important economic events of the future—things</a:t>
            </a:r>
          </a:p>
          <a:p>
            <a:pPr>
              <a:defRPr sz="1200"/>
            </a:pPr>
            <a:r>
              <a:t>that will move the needle the most—are things that history</a:t>
            </a:r>
          </a:p>
          <a:p>
            <a:pPr>
              <a:defRPr sz="1200"/>
            </a:pPr>
            <a:r>
              <a:t>gives us little to no guide about. They will be unprecedented</a:t>
            </a:r>
          </a:p>
          <a:p>
            <a:pPr>
              <a:defRPr sz="1200"/>
            </a:pPr>
            <a:r>
              <a:t>events. Their unprecedented nature means we won’t be</a:t>
            </a:r>
          </a:p>
          <a:p>
            <a:pPr>
              <a:defRPr sz="1200"/>
            </a:pPr>
            <a:r>
              <a:t>prepared for them, which is part of what makes them so</a:t>
            </a:r>
          </a:p>
          <a:p>
            <a:pPr>
              <a:defRPr sz="1200"/>
            </a:pPr>
            <a:r>
              <a:t>impactful. This is true for both scary events like recessions</a:t>
            </a:r>
          </a:p>
          <a:p>
            <a:pPr>
              <a:defRPr sz="1200"/>
            </a:pPr>
            <a:r>
              <a:t>and wars, and great events like innovation.</a:t>
            </a:r>
          </a:p>
          <a:p>
            <a:pPr>
              <a:defRPr sz="1200"/>
            </a:pPr>
            <a:r>
              <a:t>I’m conﬁdent in that prediction because surprises moving</a:t>
            </a:r>
          </a:p>
          <a:p>
            <a:pPr>
              <a:defRPr sz="1200"/>
            </a:pPr>
            <a:r>
              <a:t>the needle the most is the one forecast that’s been accurate</a:t>
            </a:r>
          </a:p>
          <a:p>
            <a:pPr>
              <a:defRPr sz="1200"/>
            </a:pPr>
            <a:r>
              <a:t>at virtually every point in history.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2. History can be a misleading guide to the future of</a:t>
            </a:r>
          </a:p>
          <a:p>
            <a:pPr>
              <a:defRPr sz="1200"/>
            </a:pPr>
            <a:r>
              <a:t>the economy and stock market because it doesn’t</a:t>
            </a:r>
          </a:p>
          <a:p>
            <a:pPr>
              <a:defRPr sz="1200"/>
            </a:pPr>
            <a:r>
              <a:t>account for structural changes that are relevant to</a:t>
            </a:r>
          </a:p>
          <a:p>
            <a:pPr>
              <a:defRPr sz="1200"/>
            </a:pPr>
            <a:r>
              <a:t>today’s world.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Consider a few big ones.</a:t>
            </a:r>
          </a:p>
          <a:p>
            <a:pPr>
              <a:defRPr sz="1200"/>
            </a:pPr>
            <a:r>
              <a:t>The 401(k) is 42 years old. The Roth IRA is younger, created</a:t>
            </a:r>
          </a:p>
          <a:p>
            <a:pPr>
              <a:defRPr sz="1200"/>
            </a:pPr>
            <a:r>
              <a:t>in the 1990s. So personal ﬁnancial advice and analysis</a:t>
            </a:r>
          </a:p>
          <a:p>
            <a:pPr>
              <a:defRPr sz="1200"/>
            </a:pPr>
            <a:r>
              <a:t>about how Americans save for retirement today is not</a:t>
            </a:r>
          </a:p>
          <a:p>
            <a:pPr>
              <a:defRPr sz="1200"/>
            </a:pPr>
            <a:r>
              <a:t>directly comparable to what made sense just a generation</a:t>
            </a:r>
          </a:p>
          <a:p>
            <a:pPr>
              <a:defRPr sz="1200"/>
            </a:pPr>
            <a:r>
              <a:t>ago. We have new options. Things changed.</a:t>
            </a:r>
          </a:p>
          <a:p>
            <a:pPr>
              <a:defRPr sz="1200"/>
            </a:pPr>
            <a:r>
              <a:t>Or take venture capital. It barely existed 25 years ago. There</a:t>
            </a:r>
          </a:p>
          <a:p>
            <a:pPr>
              <a:defRPr sz="1200"/>
            </a:pPr>
            <a:r>
              <a:t>are single venture capital funds today that are larger than</a:t>
            </a:r>
          </a:p>
          <a:p>
            <a:pPr>
              <a:defRPr sz="1200"/>
            </a:pPr>
            <a:r>
              <a:t>the entire industry was a generation ago.⁴⁰ In his memoir,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Nike founder Phil Knight wrote about his early days in</a:t>
            </a:r>
          </a:p>
          <a:p>
            <a:pPr>
              <a:defRPr sz="1200"/>
            </a:pPr>
            <a:r>
              <a:t>business: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There was no such thing as venture capital. An aspiring</a:t>
            </a:r>
          </a:p>
          <a:p>
            <a:pPr>
              <a:defRPr sz="1200"/>
            </a:pPr>
            <a:r>
              <a:t>young entrepreneur had very few places to turn, and those</a:t>
            </a:r>
          </a:p>
          <a:p>
            <a:pPr>
              <a:defRPr sz="1200"/>
            </a:pPr>
            <a:r>
              <a:t>places were all guarded by risk-averse gatekeepers with</a:t>
            </a:r>
          </a:p>
          <a:p>
            <a:pPr>
              <a:defRPr sz="1200"/>
            </a:pPr>
            <a:r>
              <a:t>zero imagination. In other words, bankers.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What this means, in eﬀect, is that all historical data going</a:t>
            </a:r>
          </a:p>
          <a:p>
            <a:pPr>
              <a:defRPr sz="1200"/>
            </a:pPr>
            <a:r>
              <a:t>back just a few decades about how startups are ﬁnanced is</a:t>
            </a:r>
          </a:p>
          <a:p>
            <a:pPr>
              <a:defRPr sz="1200"/>
            </a:pPr>
            <a:r>
              <a:t>out of date. What we know about investment cycles and</a:t>
            </a:r>
          </a:p>
          <a:p>
            <a:pPr>
              <a:defRPr sz="1200"/>
            </a:pPr>
            <a:r>
              <a:t>startup failure rates is not a deep base of history to learn</a:t>
            </a:r>
          </a:p>
          <a:p>
            <a:pPr>
              <a:defRPr sz="1200"/>
            </a:pPr>
            <a:r>
              <a:t>from, because the way companies are funded today is such</a:t>
            </a:r>
          </a:p>
          <a:p>
            <a:pPr>
              <a:defRPr sz="1200"/>
            </a:pPr>
            <a:r>
              <a:t>a new historical paradigm.</a:t>
            </a:r>
          </a:p>
          <a:p>
            <a:pPr>
              <a:defRPr sz="1200"/>
            </a:pPr>
            <a:r>
              <a:t>Or take public markets. The S&amp;P 500 did not include</a:t>
            </a:r>
          </a:p>
          <a:p>
            <a:pPr>
              <a:defRPr sz="1200"/>
            </a:pPr>
            <a:r>
              <a:t>ﬁnancial stocks until 1976; today, ﬁnancials make up 16%</a:t>
            </a:r>
          </a:p>
          <a:p>
            <a:pPr>
              <a:defRPr sz="1200"/>
            </a:pPr>
            <a:r>
              <a:t>of the index. Technology stocks were virtually nonexistent 50</a:t>
            </a:r>
          </a:p>
          <a:p>
            <a:pPr>
              <a:defRPr sz="1200"/>
            </a:pPr>
            <a:r>
              <a:t>years ago. Today, they’re more than a ﬁfth of the index.</a:t>
            </a:r>
          </a:p>
          <a:p>
            <a:pPr>
              <a:defRPr sz="1200"/>
            </a:pPr>
            <a:r>
              <a:t>Accounting rules have changed over time. So have</a:t>
            </a:r>
          </a:p>
          <a:p>
            <a:pPr>
              <a:defRPr sz="1200"/>
            </a:pPr>
            <a:r>
              <a:t>disclosures, auditing, and the amount of market liquidity.</a:t>
            </a:r>
          </a:p>
          <a:p>
            <a:pPr>
              <a:defRPr sz="1200"/>
            </a:pPr>
            <a:r>
              <a:t>Things changed.</a:t>
            </a:r>
          </a:p>
          <a:p>
            <a:pPr>
              <a:defRPr sz="1200"/>
            </a:pPr>
            <a:r>
              <a:t>The time between U.S. recessions has changed dramatically</a:t>
            </a:r>
          </a:p>
          <a:p>
            <a:pPr>
              <a:defRPr sz="1200"/>
            </a:pPr>
            <a:r>
              <a:t>over the last 150 years: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average time between recessions has grown from about</a:t>
            </a:r>
          </a:p>
          <a:p>
            <a:pPr>
              <a:defRPr sz="1200"/>
            </a:pPr>
            <a:r>
              <a:t>two years in the late 1800s to ﬁve years in the early 20th</a:t>
            </a:r>
          </a:p>
          <a:p>
            <a:pPr>
              <a:defRPr sz="1200"/>
            </a:pPr>
            <a:r>
              <a:t>century to eight years over the last half-century.</a:t>
            </a:r>
          </a:p>
          <a:p>
            <a:pPr>
              <a:defRPr sz="1200"/>
            </a:pPr>
            <a:r>
              <a:t>As I write this it looks like we’re going into recession—12</a:t>
            </a:r>
          </a:p>
          <a:p>
            <a:pPr>
              <a:defRPr sz="1200"/>
            </a:pPr>
            <a:r>
              <a:t>years since the last recession began in December 2007.</a:t>
            </a:r>
          </a:p>
          <a:p>
            <a:pPr>
              <a:defRPr sz="1200"/>
            </a:pPr>
            <a:r>
              <a:t>That’s the longest gap between recessions since before the</a:t>
            </a:r>
          </a:p>
          <a:p>
            <a:pPr>
              <a:defRPr sz="1200"/>
            </a:pPr>
            <a:r>
              <a:t>Civil War.</a:t>
            </a:r>
          </a:p>
          <a:p>
            <a:pPr>
              <a:defRPr sz="1200"/>
            </a:pPr>
            <a:r>
              <a:t>There are plenty of theories on why recessions have become</a:t>
            </a:r>
          </a:p>
          <a:p>
            <a:pPr>
              <a:defRPr sz="1200"/>
            </a:pPr>
            <a:r>
              <a:t>less frequent. One is that the Fed is better at managing the</a:t>
            </a:r>
          </a:p>
          <a:p>
            <a:pPr>
              <a:defRPr sz="1200"/>
            </a:pPr>
            <a:r>
              <a:t>business cycle, or at least extending it. Another is that heavy</a:t>
            </a:r>
          </a:p>
          <a:p>
            <a:pPr>
              <a:defRPr sz="1200"/>
            </a:pPr>
            <a:r>
              <a:t>industry is more prone to boom-and-bust overproduction</a:t>
            </a:r>
          </a:p>
          <a:p>
            <a:pPr>
              <a:defRPr sz="1200"/>
            </a:pPr>
            <a:r>
              <a:t>than the service industries that dominated the last 50 years.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pessimistic view is that we now have fewer recessions,</a:t>
            </a:r>
          </a:p>
          <a:p>
            <a:pPr>
              <a:defRPr sz="1200"/>
            </a:pPr>
            <a:r>
              <a:t>but when they occur they are more powerful than before.</a:t>
            </a:r>
          </a:p>
          <a:p>
            <a:pPr>
              <a:defRPr sz="1200"/>
            </a:pPr>
            <a:r>
              <a:t>For our argument it doesn’t particularly matter what caused</a:t>
            </a:r>
          </a:p>
          <a:p>
            <a:pPr>
              <a:defRPr sz="1200"/>
            </a:pPr>
            <a:r>
              <a:t>the change. What matters is that things clearly changed.</a:t>
            </a:r>
          </a:p>
          <a:p>
            <a:pPr>
              <a:defRPr sz="1200"/>
            </a:pPr>
            <a:r>
              <a:t>To show how these historic changes should aﬀect investing</a:t>
            </a:r>
          </a:p>
          <a:p>
            <a:pPr>
              <a:defRPr sz="1200"/>
            </a:pPr>
            <a:r>
              <a:t>decisions, consider the work of a man many believe to be</a:t>
            </a:r>
          </a:p>
          <a:p>
            <a:pPr>
              <a:defRPr sz="1200"/>
            </a:pPr>
            <a:r>
              <a:t>one of the greatest investment minds of all time: Benjamin</a:t>
            </a:r>
          </a:p>
          <a:p>
            <a:pPr>
              <a:defRPr sz="1200"/>
            </a:pPr>
            <a:r>
              <a:t>Graham.</a:t>
            </a:r>
          </a:p>
          <a:p>
            <a:pPr>
              <a:defRPr sz="1200"/>
            </a:pPr>
            <a:r>
              <a:t>Graham’s classic book, The Intelligent Investor, is more than</a:t>
            </a:r>
          </a:p>
          <a:p>
            <a:pPr>
              <a:defRPr sz="1200"/>
            </a:pPr>
            <a:r>
              <a:t>theory. It gives practical directions like formulas investors</a:t>
            </a:r>
          </a:p>
          <a:p>
            <a:pPr>
              <a:defRPr sz="1200"/>
            </a:pPr>
            <a:r>
              <a:t>can use to make smart investing decisions.</a:t>
            </a:r>
          </a:p>
          <a:p>
            <a:pPr>
              <a:defRPr sz="1200"/>
            </a:pPr>
            <a:r>
              <a:t>I read Graham’s book when I was a teenager, learning about</a:t>
            </a:r>
          </a:p>
          <a:p>
            <a:pPr>
              <a:defRPr sz="1200"/>
            </a:pPr>
            <a:r>
              <a:t>investing for the ﬁrst time. The formulas presented in the</a:t>
            </a:r>
          </a:p>
          <a:p>
            <a:pPr>
              <a:defRPr sz="1200"/>
            </a:pPr>
            <a:r>
              <a:t>book were appealing to me, because they were literally</a:t>
            </a:r>
          </a:p>
          <a:p>
            <a:pPr>
              <a:defRPr sz="1200"/>
            </a:pPr>
            <a:r>
              <a:t>step-by-step instructions on how to get rich. Just follow the</a:t>
            </a:r>
          </a:p>
          <a:p>
            <a:pPr>
              <a:defRPr sz="1200"/>
            </a:pPr>
            <a:r>
              <a:t>instructions. It seemed so easy.</a:t>
            </a:r>
          </a:p>
          <a:p>
            <a:pPr>
              <a:defRPr sz="1200"/>
            </a:pPr>
            <a:r>
              <a:t>But something becomes clear when you try applying some</a:t>
            </a:r>
          </a:p>
          <a:p>
            <a:pPr>
              <a:defRPr sz="1200"/>
            </a:pPr>
            <a:r>
              <a:t>of these formulas: few of them actually work.</a:t>
            </a:r>
          </a:p>
          <a:p>
            <a:pPr>
              <a:defRPr sz="1200"/>
            </a:pPr>
            <a:r>
              <a:t>Graham advocated purchasing stocks trading for less than</a:t>
            </a:r>
          </a:p>
          <a:p>
            <a:pPr>
              <a:defRPr sz="1200"/>
            </a:pPr>
            <a:r>
              <a:t>their net working assets—basically cash in the bank minus</a:t>
            </a:r>
          </a:p>
          <a:p>
            <a:pPr>
              <a:defRPr sz="1200"/>
            </a:pPr>
            <a:r>
              <a:t>all debts. This sounds great, but few stocks actually trade</a:t>
            </a:r>
          </a:p>
          <a:p>
            <a:pPr>
              <a:defRPr sz="1200"/>
            </a:pPr>
            <a:r>
              <a:t>that cheaply anymore—other than, say, a penny stock</a:t>
            </a:r>
          </a:p>
          <a:p>
            <a:pPr>
              <a:defRPr sz="1200"/>
            </a:pPr>
            <a:r>
              <a:t>accused of accounting fraud.</a:t>
            </a:r>
          </a:p>
          <a:p>
            <a:pPr>
              <a:defRPr sz="1200"/>
            </a:pPr>
            <a:r>
              <a:t>One of Graham’s criteria instructs conservative investors to</a:t>
            </a:r>
          </a:p>
          <a:p>
            <a:pPr>
              <a:defRPr sz="1200"/>
            </a:pPr>
            <a:r>
              <a:t>avoid stocks trading for more than 1.5 times book value. If</a:t>
            </a:r>
          </a:p>
          <a:p>
            <a:pPr>
              <a:defRPr sz="1200"/>
            </a:pPr>
            <a:r>
              <a:t>you followed this rule over the last decade you would have</a:t>
            </a:r>
          </a:p>
          <a:p>
            <a:pPr>
              <a:defRPr sz="1200"/>
            </a:pPr>
            <a:r>
              <a:t>owned almost nothing but insurance and bank stocks. There</a:t>
            </a:r>
          </a:p>
          <a:p>
            <a:pPr>
              <a:defRPr sz="1200"/>
            </a:pPr>
            <a:r>
              <a:t>is no world where that is OK.</a:t>
            </a:r>
          </a:p>
          <a:p>
            <a:pPr>
              <a:defRPr sz="1200"/>
            </a:pPr>
            <a:r>
              <a:t>The Intelligent Investor is one of the greatest investing</a:t>
            </a:r>
          </a:p>
          <a:p>
            <a:pPr>
              <a:defRPr sz="1200"/>
            </a:pPr>
            <a:r>
              <a:t>books of all time. But I don’t know a single investor who has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done well implementing Graham’s published formulas. The</a:t>
            </a:r>
          </a:p>
          <a:p>
            <a:pPr>
              <a:defRPr sz="1200"/>
            </a:pPr>
            <a:r>
              <a:t>book is full of wisdom—perhaps more than any other</a:t>
            </a:r>
          </a:p>
          <a:p>
            <a:pPr>
              <a:defRPr sz="1200"/>
            </a:pPr>
            <a:r>
              <a:t>investment book ever published. But as a how-to guide, it’s</a:t>
            </a:r>
          </a:p>
          <a:p>
            <a:pPr>
              <a:defRPr sz="1200"/>
            </a:pPr>
            <a:r>
              <a:t>questionable at best.</a:t>
            </a:r>
          </a:p>
          <a:p>
            <a:pPr>
              <a:defRPr sz="1200"/>
            </a:pPr>
            <a:r>
              <a:t>What happened? Was Graham a showman who sounded</a:t>
            </a:r>
          </a:p>
          <a:p>
            <a:pPr>
              <a:defRPr sz="1200"/>
            </a:pPr>
            <a:r>
              <a:t>good but whose advice didn’t work? Not at all. He was a</a:t>
            </a:r>
          </a:p>
          <a:p>
            <a:pPr>
              <a:defRPr sz="1200"/>
            </a:pPr>
            <a:r>
              <a:t>wildly successful investor himself.</a:t>
            </a:r>
          </a:p>
          <a:p>
            <a:pPr>
              <a:defRPr sz="1200"/>
            </a:pPr>
            <a:r>
              <a:t>But he was practical. And he was a true contrarian. He</a:t>
            </a:r>
          </a:p>
          <a:p>
            <a:pPr>
              <a:defRPr sz="1200"/>
            </a:pPr>
            <a:r>
              <a:t>wasn’t so wedded to investing ideas that he’d stick with</a:t>
            </a:r>
          </a:p>
          <a:p>
            <a:pPr>
              <a:defRPr sz="1200"/>
            </a:pPr>
            <a:r>
              <a:t>them when too many other investors caught onto those</a:t>
            </a:r>
          </a:p>
          <a:p>
            <a:pPr>
              <a:defRPr sz="1200"/>
            </a:pPr>
            <a:r>
              <a:t>theories, making them so popular as to render their</a:t>
            </a:r>
          </a:p>
          <a:p>
            <a:pPr>
              <a:defRPr sz="1200"/>
            </a:pPr>
            <a:r>
              <a:t>potential useless. Jason Zweig—who annotated a later</a:t>
            </a:r>
          </a:p>
          <a:p>
            <a:pPr>
              <a:defRPr sz="1200"/>
            </a:pPr>
            <a:r>
              <a:t>version of Graham’s book—once wrote: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Graham was constantly experimenting and retesting his</a:t>
            </a:r>
          </a:p>
          <a:p>
            <a:pPr>
              <a:defRPr sz="1200"/>
            </a:pPr>
            <a:r>
              <a:t>assumptions and seeking out what works—not what worked</a:t>
            </a:r>
          </a:p>
          <a:p>
            <a:pPr>
              <a:defRPr sz="1200"/>
            </a:pPr>
            <a:r>
              <a:t>yesterday but what works today. In each revised edition of</a:t>
            </a:r>
          </a:p>
          <a:p>
            <a:pPr>
              <a:defRPr sz="1200"/>
            </a:pPr>
            <a:r>
              <a:t>The Intelligent Investor, Graham discarded the formulas he</a:t>
            </a:r>
          </a:p>
          <a:p>
            <a:pPr>
              <a:defRPr sz="1200"/>
            </a:pPr>
            <a:r>
              <a:t>presented in the previous edition and replaced them with</a:t>
            </a:r>
          </a:p>
          <a:p>
            <a:pPr>
              <a:defRPr sz="1200"/>
            </a:pPr>
            <a:r>
              <a:t>new ones, declaring, in a sense, that “those do not work</a:t>
            </a:r>
          </a:p>
          <a:p>
            <a:pPr>
              <a:defRPr sz="1200"/>
            </a:pPr>
            <a:r>
              <a:t>anymore, or they do not work as well as they used to; these</a:t>
            </a:r>
          </a:p>
          <a:p>
            <a:pPr>
              <a:defRPr sz="1200"/>
            </a:pPr>
            <a:r>
              <a:t>are the formulas that seem to work better now.”</a:t>
            </a:r>
          </a:p>
          <a:p>
            <a:pPr>
              <a:defRPr sz="1200"/>
            </a:pPr>
            <a:r>
              <a:t>One of the common criticisms made of Graham is that all</a:t>
            </a:r>
          </a:p>
          <a:p>
            <a:pPr>
              <a:defRPr sz="1200"/>
            </a:pPr>
            <a:r>
              <a:t>the formulas in the 1972 edition are antiquated. The only</a:t>
            </a:r>
          </a:p>
          <a:p>
            <a:pPr>
              <a:defRPr sz="1200"/>
            </a:pPr>
            <a:r>
              <a:t>proper response to this criticism is to say: “Of course they</a:t>
            </a:r>
          </a:p>
          <a:p>
            <a:pPr>
              <a:defRPr sz="1200"/>
            </a:pPr>
            <a:r>
              <a:t>are! They are the ones he used to replace the formulas in</a:t>
            </a:r>
          </a:p>
          <a:p>
            <a:pPr>
              <a:defRPr sz="1200"/>
            </a:pPr>
            <a:r>
              <a:t>the 1965 edition, which replaced the formulas in the 1954</a:t>
            </a:r>
          </a:p>
          <a:p>
            <a:pPr>
              <a:defRPr sz="1200"/>
            </a:pPr>
            <a:r>
              <a:t>edition, which, in turn, replaced the ones from the 1949</a:t>
            </a:r>
          </a:p>
          <a:p>
            <a:pPr>
              <a:defRPr sz="1200"/>
            </a:pPr>
            <a:r>
              <a:t>edition, which were used to augment the original formulas</a:t>
            </a:r>
          </a:p>
          <a:p>
            <a:pPr>
              <a:defRPr sz="1200"/>
            </a:pPr>
            <a:r>
              <a:t>that he presented in Security Analysis in 1934.”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Graham died in 1976. If the formulas he advocated were</a:t>
            </a:r>
          </a:p>
          <a:p>
            <a:pPr>
              <a:defRPr sz="1200"/>
            </a:pPr>
            <a:r>
              <a:t>discarded and updated ﬁve times between 1934 and 1972,</a:t>
            </a:r>
          </a:p>
          <a:p>
            <a:pPr>
              <a:defRPr sz="1200"/>
            </a:pPr>
            <a:r>
              <a:t>how relevant do you think they are in 2020? Or will be in</a:t>
            </a:r>
          </a:p>
          <a:p>
            <a:pPr>
              <a:defRPr sz="1200"/>
            </a:pPr>
            <a:r>
              <a:t>2050?</a:t>
            </a:r>
          </a:p>
          <a:p>
            <a:pPr>
              <a:defRPr sz="1200"/>
            </a:pPr>
            <a:r>
              <a:t>Just before he died Graham was asked whether detailed</a:t>
            </a:r>
          </a:p>
          <a:p>
            <a:pPr>
              <a:defRPr sz="1200"/>
            </a:pPr>
            <a:r>
              <a:t>analysis of individual stocks—a tactic he became famous for</a:t>
            </a:r>
          </a:p>
          <a:p>
            <a:pPr>
              <a:defRPr sz="1200"/>
            </a:pPr>
            <a:r>
              <a:t>—remained a strategy he favored. He answered: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In general, no. I am no longer an advocate of elaborate</a:t>
            </a:r>
          </a:p>
          <a:p>
            <a:pPr>
              <a:defRPr sz="1200"/>
            </a:pPr>
            <a:r>
              <a:t>techniques of security analysis in order to ﬁnd superior value</a:t>
            </a:r>
          </a:p>
          <a:p>
            <a:pPr>
              <a:defRPr sz="1200"/>
            </a:pPr>
            <a:r>
              <a:t>opportunities. This was a rewarding activity, say, 40 years</a:t>
            </a:r>
          </a:p>
          <a:p>
            <a:pPr>
              <a:defRPr sz="1200"/>
            </a:pPr>
            <a:r>
              <a:t>ago, when our textbook was ﬁrst published. But the</a:t>
            </a:r>
          </a:p>
          <a:p>
            <a:pPr>
              <a:defRPr sz="1200"/>
            </a:pPr>
            <a:r>
              <a:t>situation has changed a great deal since then.⁴¹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What changed was: Competition grew as opportunities</a:t>
            </a:r>
          </a:p>
          <a:p>
            <a:pPr>
              <a:defRPr sz="1200"/>
            </a:pPr>
            <a:r>
              <a:t>became well known; technology made information more</a:t>
            </a:r>
          </a:p>
          <a:p>
            <a:pPr>
              <a:defRPr sz="1200"/>
            </a:pPr>
            <a:r>
              <a:t>accessible; and industries changed as the economy shifted</a:t>
            </a:r>
          </a:p>
          <a:p>
            <a:pPr>
              <a:defRPr sz="1200"/>
            </a:pPr>
            <a:r>
              <a:t>from industrial to technology sectors, which have diﬀerent</a:t>
            </a:r>
          </a:p>
          <a:p>
            <a:pPr>
              <a:defRPr sz="1200"/>
            </a:pPr>
            <a:r>
              <a:t>business cycles and capital uses.</a:t>
            </a:r>
          </a:p>
          <a:p>
            <a:pPr>
              <a:defRPr sz="1200"/>
            </a:pPr>
            <a:r>
              <a:t>Things changed.</a:t>
            </a:r>
          </a:p>
          <a:p>
            <a:pPr>
              <a:defRPr sz="1200"/>
            </a:pPr>
            <a:r>
              <a:t>An interesting quirk of investing history is that the further</a:t>
            </a:r>
          </a:p>
          <a:p>
            <a:pPr>
              <a:defRPr sz="1200"/>
            </a:pPr>
            <a:r>
              <a:t>back you look, the more likely you are to be examining a</a:t>
            </a:r>
          </a:p>
          <a:p>
            <a:pPr>
              <a:defRPr sz="1200"/>
            </a:pPr>
            <a:r>
              <a:t>world that no longer applies to today. Many investors and</a:t>
            </a:r>
          </a:p>
          <a:p>
            <a:pPr>
              <a:defRPr sz="1200"/>
            </a:pPr>
            <a:r>
              <a:t>economists take comfort in knowing their forecasts are</a:t>
            </a:r>
          </a:p>
          <a:p>
            <a:pPr>
              <a:defRPr sz="1200"/>
            </a:pPr>
            <a:r>
              <a:t>backed up by decades, even centuries, of data. But since</a:t>
            </a:r>
          </a:p>
          <a:p>
            <a:pPr>
              <a:defRPr sz="1200"/>
            </a:pPr>
            <a:r>
              <a:t>economies evolve, recent history is often the best guide to</a:t>
            </a:r>
          </a:p>
          <a:p>
            <a:pPr>
              <a:defRPr sz="1200"/>
            </a:pPr>
            <a:r>
              <a:t>the future, because it’s more likely to include important</a:t>
            </a:r>
          </a:p>
          <a:p>
            <a:pPr>
              <a:defRPr sz="1200"/>
            </a:pPr>
            <a:r>
              <a:t>conditions that are relevant to the future.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There’s a common phrase in investing, usually used</a:t>
            </a:r>
          </a:p>
          <a:p>
            <a:pPr>
              <a:defRPr sz="1200"/>
            </a:pPr>
            <a:r>
              <a:t>mockingly, that “It’s diﬀerent this time.” If you need to rebut</a:t>
            </a:r>
          </a:p>
          <a:p>
            <a:pPr>
              <a:defRPr sz="1200"/>
            </a:pPr>
            <a:r>
              <a:t>someone who’s predicting the future won’t perfectly mirror</a:t>
            </a:r>
          </a:p>
          <a:p>
            <a:pPr>
              <a:defRPr sz="1200"/>
            </a:pPr>
            <a:r>
              <a:t>the past, say, “Oh, so you think it’s diﬀerent this time?” and</a:t>
            </a:r>
          </a:p>
          <a:p>
            <a:pPr>
              <a:defRPr sz="1200"/>
            </a:pPr>
            <a:r>
              <a:t>drop the mic. It comes from investor John Templeton’s view</a:t>
            </a:r>
          </a:p>
          <a:p>
            <a:pPr>
              <a:defRPr sz="1200"/>
            </a:pPr>
            <a:r>
              <a:t>that “The four most dangerous words in investing are, ‘it’s</a:t>
            </a:r>
          </a:p>
          <a:p>
            <a:pPr>
              <a:defRPr sz="1200"/>
            </a:pPr>
            <a:r>
              <a:t>diﬀerent this time.’”</a:t>
            </a:r>
          </a:p>
          <a:p>
            <a:pPr>
              <a:defRPr sz="1200"/>
            </a:pPr>
            <a:r>
              <a:t>Templeton, though, admitted that it is diﬀerent at least 20%</a:t>
            </a:r>
          </a:p>
          <a:p>
            <a:pPr>
              <a:defRPr sz="1200"/>
            </a:pPr>
            <a:r>
              <a:t>of the time. The world changes. Of course it does. And those</a:t>
            </a:r>
          </a:p>
          <a:p>
            <a:pPr>
              <a:defRPr sz="1200"/>
            </a:pPr>
            <a:r>
              <a:t>changes are what matter most over time. Michael Batnick</a:t>
            </a:r>
          </a:p>
          <a:p>
            <a:pPr>
              <a:defRPr sz="1200"/>
            </a:pPr>
            <a:r>
              <a:t>put it: “The twelve most dangerous words in investing are,</a:t>
            </a:r>
          </a:p>
          <a:p>
            <a:pPr>
              <a:defRPr sz="1200"/>
            </a:pPr>
            <a:r>
              <a:t>‘The four most dangerous words in investing are, ‘it’s</a:t>
            </a:r>
          </a:p>
          <a:p>
            <a:pPr>
              <a:defRPr sz="1200"/>
            </a:pPr>
            <a:r>
              <a:t>diﬀerent this time.’”</a:t>
            </a:r>
          </a:p>
          <a:p>
            <a:pPr>
              <a:defRPr sz="1200"/>
            </a:pPr>
            <a:r>
              <a:t>That doesn’t mean we should ignore history when thinking</a:t>
            </a:r>
          </a:p>
          <a:p>
            <a:pPr>
              <a:defRPr sz="1200"/>
            </a:pPr>
            <a:r>
              <a:t>about money. But there’s an important nuance: The further</a:t>
            </a:r>
          </a:p>
          <a:p>
            <a:pPr>
              <a:defRPr sz="1200"/>
            </a:pPr>
            <a:r>
              <a:t>back in history you look, the more general your takeaways</a:t>
            </a:r>
          </a:p>
          <a:p>
            <a:pPr>
              <a:defRPr sz="1200"/>
            </a:pPr>
            <a:r>
              <a:t>should be. General things like people’s relationship to greed</a:t>
            </a:r>
          </a:p>
          <a:p>
            <a:pPr>
              <a:defRPr sz="1200"/>
            </a:pPr>
            <a:r>
              <a:t>and fear, how they behave under stress, and how they</a:t>
            </a:r>
          </a:p>
          <a:p>
            <a:pPr>
              <a:defRPr sz="1200"/>
            </a:pPr>
            <a:r>
              <a:t>respond to incentives tend to be stable in time. The history</a:t>
            </a:r>
          </a:p>
          <a:p>
            <a:pPr>
              <a:defRPr sz="1200"/>
            </a:pPr>
            <a:r>
              <a:t>of money is useful for that kind of stuﬀ.</a:t>
            </a:r>
          </a:p>
          <a:p>
            <a:pPr>
              <a:defRPr sz="1200"/>
            </a:pPr>
            <a:r>
              <a:t>But speciﬁc trends, speciﬁc trades, speciﬁc sectors, speciﬁc</a:t>
            </a:r>
          </a:p>
          <a:p>
            <a:pPr>
              <a:defRPr sz="1200"/>
            </a:pPr>
            <a:r>
              <a:t>causal relationships about markets, and what people should</a:t>
            </a:r>
          </a:p>
          <a:p>
            <a:pPr>
              <a:defRPr sz="1200"/>
            </a:pPr>
            <a:r>
              <a:t>do with their money are always an example of evolution in</a:t>
            </a:r>
          </a:p>
          <a:p>
            <a:pPr>
              <a:defRPr sz="1200"/>
            </a:pPr>
            <a:r>
              <a:t>progress. Historians are not prophets.</a:t>
            </a:r>
          </a:p>
          <a:p>
            <a:pPr>
              <a:defRPr sz="1200"/>
            </a:pPr>
            <a:r>
              <a:t>The question, then, is how should we think about and plan</a:t>
            </a:r>
          </a:p>
          <a:p>
            <a:pPr>
              <a:defRPr sz="1200"/>
            </a:pPr>
            <a:r>
              <a:t>for the future? Let’s take a look in the next chapter.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Some of the best examples of smart ﬁnancial behavior can</a:t>
            </a:r>
          </a:p>
          <a:p>
            <a:pPr>
              <a:defRPr sz="1200"/>
            </a:pPr>
            <a:r>
              <a:t>be found in an unlikely place: Las Vegas casinos.</a:t>
            </a:r>
          </a:p>
          <a:p>
            <a:pPr>
              <a:defRPr sz="1200"/>
            </a:pPr>
            <a:r>
              <a:t>Not among all players, of course. But a tiny group of</a:t>
            </a:r>
          </a:p>
          <a:p>
            <a:pPr>
              <a:defRPr sz="1200"/>
            </a:pPr>
            <a:r>
              <a:t>blackjack players who practice card counting can teach</a:t>
            </a:r>
          </a:p>
          <a:p>
            <a:pPr>
              <a:defRPr sz="1200"/>
            </a:pPr>
            <a:r>
              <a:t>ordinary people something extraordinarily important about</a:t>
            </a:r>
          </a:p>
          <a:p>
            <a:pPr>
              <a:defRPr sz="1200"/>
            </a:pPr>
            <a:r>
              <a:t>managing money: the importance of room for error.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fundamentals of blackjack card counting are simple: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No one can know with certainty what card the dealer will</a:t>
            </a:r>
          </a:p>
          <a:p>
            <a:pPr>
              <a:defRPr sz="1200"/>
            </a:pPr>
            <a:r>
              <a:t>draw next.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But by tracking what cards have already been dealt you can</a:t>
            </a:r>
          </a:p>
          <a:p>
            <a:pPr>
              <a:defRPr sz="1200"/>
            </a:pPr>
            <a:r>
              <a:t>calculate what cards remain in the deck.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Doing so can tell you the odds of a particular card being</a:t>
            </a:r>
          </a:p>
          <a:p>
            <a:pPr>
              <a:defRPr sz="1200"/>
            </a:pPr>
            <a:r>
              <a:t>drawn by the dealer.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As a player, you bet more when the odds of getting a card</a:t>
            </a:r>
          </a:p>
          <a:p>
            <a:pPr>
              <a:defRPr sz="1200"/>
            </a:pPr>
            <a:r>
              <a:t>you want are in your favor and less when they are against</a:t>
            </a:r>
          </a:p>
          <a:p>
            <a:pPr>
              <a:defRPr sz="1200"/>
            </a:pPr>
            <a:r>
              <a:t>you.</a:t>
            </a:r>
          </a:p>
          <a:p>
            <a:pPr>
              <a:defRPr sz="1200"/>
            </a:pPr>
            <a:r>
              <a:t>The mechanics of how this is done don’t matter here. What</a:t>
            </a:r>
          </a:p>
          <a:p>
            <a:pPr>
              <a:defRPr sz="1200"/>
            </a:pPr>
            <a:r>
              <a:t>matters is that a blackjack card counter knows they are</a:t>
            </a:r>
          </a:p>
          <a:p>
            <a:pPr>
              <a:defRPr sz="1200"/>
            </a:pPr>
            <a:r>
              <a:t>playing a game of odds, not certainties. In any particular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hand they think they have a good chance of being right, but</a:t>
            </a:r>
          </a:p>
          <a:p>
            <a:pPr>
              <a:defRPr sz="1200"/>
            </a:pPr>
            <a:r>
              <a:t>know there’s a decent chance they’re wrong. It might sound</a:t>
            </a:r>
          </a:p>
          <a:p>
            <a:pPr>
              <a:defRPr sz="1200"/>
            </a:pPr>
            <a:r>
              <a:t>strange given their profession, but their strategy relies</a:t>
            </a:r>
          </a:p>
          <a:p>
            <a:pPr>
              <a:defRPr sz="1200"/>
            </a:pPr>
            <a:r>
              <a:t>entirely on humility—humility that they don’t know, and</a:t>
            </a:r>
          </a:p>
          <a:p>
            <a:pPr>
              <a:defRPr sz="1200"/>
            </a:pPr>
            <a:r>
              <a:t>cannot know exactly what’s going to happen next, so play</a:t>
            </a:r>
          </a:p>
          <a:p>
            <a:pPr>
              <a:defRPr sz="1200"/>
            </a:pPr>
            <a:r>
              <a:t>their hand accordingly. The card counting system works</a:t>
            </a:r>
          </a:p>
          <a:p>
            <a:pPr>
              <a:defRPr sz="1200"/>
            </a:pPr>
            <a:r>
              <a:t>because it tilts the odds ever so slightly from the house to</a:t>
            </a:r>
          </a:p>
          <a:p>
            <a:pPr>
              <a:defRPr sz="1200"/>
            </a:pPr>
            <a:r>
              <a:t>the player. But bet too heavily even when the odds seem in</a:t>
            </a:r>
          </a:p>
          <a:p>
            <a:pPr>
              <a:defRPr sz="1200"/>
            </a:pPr>
            <a:r>
              <a:t>your favor and, if you’re wrong, you might lose so much that</a:t>
            </a:r>
          </a:p>
          <a:p>
            <a:pPr>
              <a:defRPr sz="1200"/>
            </a:pPr>
            <a:r>
              <a:t>you don’t have enough money to keep playing.</a:t>
            </a:r>
          </a:p>
          <a:p>
            <a:pPr>
              <a:defRPr sz="1200"/>
            </a:pPr>
            <a:r>
              <a:t>There is never a moment when you’re so right that you can</a:t>
            </a:r>
          </a:p>
          <a:p>
            <a:pPr>
              <a:defRPr sz="1200"/>
            </a:pPr>
            <a:r>
              <a:t>bet every chip in front of you. The world isn’t that kind to</a:t>
            </a:r>
          </a:p>
          <a:p>
            <a:pPr>
              <a:defRPr sz="1200"/>
            </a:pPr>
            <a:r>
              <a:t>anyone—not consistently, anyways. You have to give yourself</a:t>
            </a:r>
          </a:p>
          <a:p>
            <a:pPr>
              <a:defRPr sz="1200"/>
            </a:pPr>
            <a:r>
              <a:t>room for error. You have to plan on your plan not going</a:t>
            </a:r>
          </a:p>
          <a:p>
            <a:pPr>
              <a:defRPr sz="1200"/>
            </a:pPr>
            <a:r>
              <a:t>according to plan.</a:t>
            </a:r>
          </a:p>
          <a:p>
            <a:pPr>
              <a:defRPr sz="1200"/>
            </a:pPr>
            <a:r>
              <a:t>Kevin Lewis, a successful card counter portrayed in the book</a:t>
            </a:r>
          </a:p>
          <a:p>
            <a:pPr>
              <a:defRPr sz="1200"/>
            </a:pPr>
            <a:r>
              <a:t>Bringing Down the House, wrote more about this</a:t>
            </a:r>
          </a:p>
          <a:p>
            <a:pPr>
              <a:defRPr sz="1200"/>
            </a:pPr>
            <a:r>
              <a:t>philosophy: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Although card counting is statistically proven to work, it</a:t>
            </a:r>
          </a:p>
          <a:p>
            <a:pPr>
              <a:defRPr sz="1200"/>
            </a:pPr>
            <a:r>
              <a:t>does not guarantee you will win every hand—let alone every</a:t>
            </a:r>
          </a:p>
          <a:p>
            <a:pPr>
              <a:defRPr sz="1200"/>
            </a:pPr>
            <a:r>
              <a:t>trip you make to the casino. We must make sure that we</a:t>
            </a:r>
          </a:p>
          <a:p>
            <a:pPr>
              <a:defRPr sz="1200"/>
            </a:pPr>
            <a:r>
              <a:t>have enough money to withstand any swings of bad luck.</a:t>
            </a:r>
          </a:p>
          <a:p>
            <a:pPr>
              <a:defRPr sz="1200"/>
            </a:pPr>
            <a:r>
              <a:t>Let’s assume you have roughly a 2 percent edge over the</a:t>
            </a:r>
          </a:p>
          <a:p>
            <a:pPr>
              <a:defRPr sz="1200"/>
            </a:pPr>
            <a:r>
              <a:t>casino. That still means the casino will win 49 percent of the</a:t>
            </a:r>
          </a:p>
          <a:p>
            <a:pPr>
              <a:defRPr sz="1200"/>
            </a:pPr>
            <a:r>
              <a:t>time. Therefore, you need to have enough money to</a:t>
            </a:r>
          </a:p>
          <a:p>
            <a:pPr>
              <a:defRPr sz="1200"/>
            </a:pPr>
            <a:r>
              <a:t>withstand any variant swings against you. A rule of thumb is</a:t>
            </a:r>
          </a:p>
          <a:p>
            <a:pPr>
              <a:defRPr sz="1200"/>
            </a:pPr>
            <a:r>
              <a:t>that you should have at least a hundred basic units.</a:t>
            </a:r>
          </a:p>
          <a:p>
            <a:pPr>
              <a:defRPr sz="1200"/>
            </a:pPr>
            <a:r>
              <a:t>Assuming you start with ten thousand dollars, you could</a:t>
            </a:r>
          </a:p>
          <a:p>
            <a:pPr>
              <a:defRPr sz="1200"/>
            </a:pPr>
            <a:r>
              <a:t>comfortably play a hundred-dollar unit.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History is littered with good ideas taken too far, which are</a:t>
            </a:r>
          </a:p>
          <a:p>
            <a:pPr>
              <a:defRPr sz="1200"/>
            </a:pPr>
            <a:r>
              <a:t>indistinguishable from bad ideas. The wisdom in having</a:t>
            </a:r>
          </a:p>
          <a:p>
            <a:pPr>
              <a:defRPr sz="1200"/>
            </a:pPr>
            <a:r>
              <a:t>room for error is acknowledging that uncertainty,</a:t>
            </a:r>
          </a:p>
          <a:p>
            <a:pPr>
              <a:defRPr sz="1200"/>
            </a:pPr>
            <a:r>
              <a:t>randomness, and chance—“unknowns”—are an ever-present</a:t>
            </a:r>
          </a:p>
          <a:p>
            <a:pPr>
              <a:defRPr sz="1200"/>
            </a:pPr>
            <a:r>
              <a:t>part of life. The only way to deal with them is by increasing</a:t>
            </a:r>
          </a:p>
          <a:p>
            <a:pPr>
              <a:defRPr sz="1200"/>
            </a:pPr>
            <a:r>
              <a:t>the gap between what you think will happen and what can</a:t>
            </a:r>
          </a:p>
          <a:p>
            <a:pPr>
              <a:defRPr sz="1200"/>
            </a:pPr>
            <a:r>
              <a:t>happen while still leaving you capable of ﬁghting another</a:t>
            </a:r>
          </a:p>
          <a:p>
            <a:pPr>
              <a:defRPr sz="1200"/>
            </a:pPr>
            <a:r>
              <a:t>day.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Benjamin Graham is known for his concept of margin of</a:t>
            </a:r>
          </a:p>
          <a:p>
            <a:pPr>
              <a:defRPr sz="1200"/>
            </a:pPr>
            <a:r>
              <a:t>safety. He wrote about it extensively and in mathematical</a:t>
            </a:r>
          </a:p>
          <a:p>
            <a:pPr>
              <a:defRPr sz="1200"/>
            </a:pPr>
            <a:r>
              <a:t>detail. But my favorite summary of the theory came when he</a:t>
            </a:r>
          </a:p>
          <a:p>
            <a:pPr>
              <a:defRPr sz="1200"/>
            </a:pPr>
            <a:r>
              <a:t>mentioned in an interview that “the purpose of the margin</a:t>
            </a:r>
          </a:p>
          <a:p>
            <a:pPr>
              <a:defRPr sz="1200"/>
            </a:pPr>
            <a:r>
              <a:t>of safety is to render the forecast unnecessary.”</a:t>
            </a:r>
          </a:p>
          <a:p>
            <a:pPr>
              <a:defRPr sz="1200"/>
            </a:pPr>
            <a:r>
              <a:t>It’s hard to overstate how much power lies in that simple</a:t>
            </a:r>
          </a:p>
          <a:p>
            <a:pPr>
              <a:defRPr sz="1200"/>
            </a:pPr>
            <a:r>
              <a:t>statement.</a:t>
            </a:r>
          </a:p>
          <a:p>
            <a:pPr>
              <a:defRPr sz="1200"/>
            </a:pPr>
            <a:r>
              <a:t>Margin of safety—you can also call it room for error or</a:t>
            </a:r>
          </a:p>
          <a:p>
            <a:pPr>
              <a:defRPr sz="1200"/>
            </a:pPr>
            <a:r>
              <a:t>redundancy—is the only eﬀective way to safely navigate a</a:t>
            </a:r>
          </a:p>
          <a:p>
            <a:pPr>
              <a:defRPr sz="1200"/>
            </a:pPr>
            <a:r>
              <a:t>world that is governed by odds, not certainties. And almost</a:t>
            </a:r>
          </a:p>
          <a:p>
            <a:pPr>
              <a:defRPr sz="1200"/>
            </a:pPr>
            <a:r>
              <a:t>everything related to money exists in that kind of world.</a:t>
            </a:r>
          </a:p>
          <a:p>
            <a:pPr>
              <a:defRPr sz="1200"/>
            </a:pPr>
            <a:r>
              <a:t>Forecasting with precision is hard. This is obvious to the card</a:t>
            </a:r>
          </a:p>
          <a:p>
            <a:pPr>
              <a:defRPr sz="1200"/>
            </a:pPr>
            <a:r>
              <a:t>counter, because no one could possibly know where a</a:t>
            </a:r>
          </a:p>
          <a:p>
            <a:pPr>
              <a:defRPr sz="1200"/>
            </a:pPr>
            <a:r>
              <a:t>particular card lies in a shuﬄed deck. It’s less obvious to</a:t>
            </a:r>
          </a:p>
          <a:p>
            <a:pPr>
              <a:defRPr sz="1200"/>
            </a:pPr>
            <a:r>
              <a:t>someone asking, “What will the average annual return of</a:t>
            </a:r>
          </a:p>
          <a:p>
            <a:pPr>
              <a:defRPr sz="1200"/>
            </a:pPr>
            <a:r>
              <a:t>the stock market be over the next 10 years?” or “On what</a:t>
            </a:r>
          </a:p>
          <a:p>
            <a:pPr>
              <a:defRPr sz="1200"/>
            </a:pPr>
            <a:r>
              <a:t>date will I be able to retire?” But they are fundamentally the</a:t>
            </a:r>
          </a:p>
          <a:p>
            <a:pPr>
              <a:defRPr sz="1200"/>
            </a:pPr>
            <a:r>
              <a:t>same. The best we can do is think about odds.</a:t>
            </a:r>
          </a:p>
          <a:p>
            <a:pPr>
              <a:defRPr sz="1200"/>
            </a:pPr>
            <a:r>
              <a:t>Graham’s margin of safety is a simple suggestion that we</a:t>
            </a:r>
          </a:p>
          <a:p>
            <a:pPr>
              <a:defRPr sz="1200"/>
            </a:pPr>
            <a:r>
              <a:t>don’t need to view the world in front of us as black or white,</a:t>
            </a:r>
          </a:p>
          <a:p>
            <a:pPr>
              <a:defRPr sz="1200"/>
            </a:pPr>
            <a:r>
              <a:t>predictable or a crapshoot. The grey area—pursuing things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where a range of potential outcomes are acceptable—is the</a:t>
            </a:r>
          </a:p>
          <a:p>
            <a:pPr>
              <a:defRPr sz="1200"/>
            </a:pPr>
            <a:r>
              <a:t>smart way to proceed.</a:t>
            </a:r>
          </a:p>
          <a:p>
            <a:pPr>
              <a:defRPr sz="1200"/>
            </a:pPr>
            <a:r>
              <a:t>But people underestimate the need for room for error in</a:t>
            </a:r>
          </a:p>
          <a:p>
            <a:pPr>
              <a:defRPr sz="1200"/>
            </a:pPr>
            <a:r>
              <a:t>almost everything they do that involves money. Stock</a:t>
            </a:r>
          </a:p>
          <a:p>
            <a:pPr>
              <a:defRPr sz="1200"/>
            </a:pPr>
            <a:r>
              <a:t>analysts give their clients price targets, not price ranges.</a:t>
            </a:r>
          </a:p>
          <a:p>
            <a:pPr>
              <a:defRPr sz="1200"/>
            </a:pPr>
            <a:r>
              <a:t>Economic forecasters predict things with precise ﬁgures;</a:t>
            </a:r>
          </a:p>
          <a:p>
            <a:pPr>
              <a:defRPr sz="1200"/>
            </a:pPr>
            <a:r>
              <a:t>rarely broad probabilities. The pundit who speaks in</a:t>
            </a:r>
          </a:p>
          <a:p>
            <a:pPr>
              <a:defRPr sz="1200"/>
            </a:pPr>
            <a:r>
              <a:t>unshakable certainties will gain a larger following than the</a:t>
            </a:r>
          </a:p>
          <a:p>
            <a:pPr>
              <a:defRPr sz="1200"/>
            </a:pPr>
            <a:r>
              <a:t>one who says “We can’t know for sure,” and speaks in</a:t>
            </a:r>
          </a:p>
          <a:p>
            <a:pPr>
              <a:defRPr sz="1200"/>
            </a:pPr>
            <a:r>
              <a:t>probabilities.⁴²</a:t>
            </a:r>
          </a:p>
          <a:p>
            <a:pPr>
              <a:defRPr sz="1200"/>
            </a:pPr>
            <a:r>
              <a:t>We do this in all kinds of ﬁnancial endeavors, especially</a:t>
            </a:r>
          </a:p>
          <a:p>
            <a:pPr>
              <a:defRPr sz="1200"/>
            </a:pPr>
            <a:r>
              <a:t>those related to our own decisions. Harvard psychologist</a:t>
            </a:r>
          </a:p>
          <a:p>
            <a:pPr>
              <a:defRPr sz="1200"/>
            </a:pPr>
            <a:r>
              <a:t>Max Bazerman once showed that when analyzing other</a:t>
            </a:r>
          </a:p>
          <a:p>
            <a:pPr>
              <a:defRPr sz="1200"/>
            </a:pPr>
            <a:r>
              <a:t>people’s home renovation plans, most people estimate the</a:t>
            </a:r>
          </a:p>
          <a:p>
            <a:pPr>
              <a:defRPr sz="1200"/>
            </a:pPr>
            <a:r>
              <a:t>project will run between 25% and 50% over budget.⁴³ But</a:t>
            </a:r>
          </a:p>
          <a:p>
            <a:pPr>
              <a:defRPr sz="1200"/>
            </a:pPr>
            <a:r>
              <a:t>when it comes to their own projects, people estimate that</a:t>
            </a:r>
          </a:p>
          <a:p>
            <a:pPr>
              <a:defRPr sz="1200"/>
            </a:pPr>
            <a:r>
              <a:t>renovations will be completed on time and at budget. Oh,</a:t>
            </a:r>
          </a:p>
          <a:p>
            <a:pPr>
              <a:defRPr sz="1200"/>
            </a:pPr>
            <a:r>
              <a:t>the eventual disappointment.</a:t>
            </a:r>
          </a:p>
          <a:p>
            <a:pPr>
              <a:defRPr sz="1200"/>
            </a:pPr>
            <a:r>
              <a:t>Two things cause us to avoid room for error. One is the idea</a:t>
            </a:r>
          </a:p>
          <a:p>
            <a:pPr>
              <a:defRPr sz="1200"/>
            </a:pPr>
            <a:r>
              <a:t>that somebody must know what the future holds, driven by</a:t>
            </a:r>
          </a:p>
          <a:p>
            <a:pPr>
              <a:defRPr sz="1200"/>
            </a:pPr>
            <a:r>
              <a:t>the uncomfortable feeling that comes from admitting the</a:t>
            </a:r>
          </a:p>
          <a:p>
            <a:pPr>
              <a:defRPr sz="1200"/>
            </a:pPr>
            <a:r>
              <a:t>opposite. The second is that you’re therefore doing yourself</a:t>
            </a:r>
          </a:p>
          <a:p>
            <a:pPr>
              <a:defRPr sz="1200"/>
            </a:pPr>
            <a:r>
              <a:t>harm by not taking actions that fully exploit an accurate</a:t>
            </a:r>
          </a:p>
          <a:p>
            <a:pPr>
              <a:defRPr sz="1200"/>
            </a:pPr>
            <a:r>
              <a:t>view of that future coming true.</a:t>
            </a:r>
          </a:p>
          <a:p>
            <a:pPr>
              <a:defRPr sz="1200"/>
            </a:pPr>
            <a:r>
              <a:t>But room for error is underappreciated and misunderstood.</a:t>
            </a:r>
          </a:p>
          <a:p>
            <a:pPr>
              <a:defRPr sz="1200"/>
            </a:pPr>
            <a:r>
              <a:t>It’s often viewed as a conservative hedge, used by those</a:t>
            </a:r>
          </a:p>
          <a:p>
            <a:pPr>
              <a:defRPr sz="1200"/>
            </a:pPr>
            <a:r>
              <a:t>who don’t want to take much risk or aren’t conﬁdent in their</a:t>
            </a:r>
          </a:p>
          <a:p>
            <a:pPr>
              <a:defRPr sz="1200"/>
            </a:pPr>
            <a:r>
              <a:t>views. But when used appropriately, it’s quite the opposite.</a:t>
            </a:r>
          </a:p>
          <a:p>
            <a:pPr>
              <a:defRPr sz="1200"/>
            </a:pPr>
            <a:r>
              <a:t>Room for error lets you endure a range of potential</a:t>
            </a:r>
          </a:p>
          <a:p>
            <a:pPr>
              <a:defRPr sz="1200"/>
            </a:pPr>
            <a:r>
              <a:t>outcomes, and endurance lets you stick around long enough</a:t>
            </a:r>
          </a:p>
          <a:p>
            <a:pPr>
              <a:defRPr sz="1200"/>
            </a:pPr>
            <a:r>
              <a:t>to let the odds of beneﬁting from a low-probability outcome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fall in your favor. The biggest gains occur infrequently, either</a:t>
            </a:r>
          </a:p>
          <a:p>
            <a:pPr>
              <a:defRPr sz="1200"/>
            </a:pPr>
            <a:r>
              <a:t>because they don’t happen often or because they take time</a:t>
            </a:r>
          </a:p>
          <a:p>
            <a:pPr>
              <a:defRPr sz="1200"/>
            </a:pPr>
            <a:r>
              <a:t>to compound. So the person with enough room for error in</a:t>
            </a:r>
          </a:p>
          <a:p>
            <a:pPr>
              <a:defRPr sz="1200"/>
            </a:pPr>
            <a:r>
              <a:t>part of their strategy (cash) to let them endure hardship in</a:t>
            </a:r>
          </a:p>
          <a:p>
            <a:pPr>
              <a:defRPr sz="1200"/>
            </a:pPr>
            <a:r>
              <a:t>another (stocks) has an edge over the person who gets</a:t>
            </a:r>
          </a:p>
          <a:p>
            <a:pPr>
              <a:defRPr sz="1200"/>
            </a:pPr>
            <a:r>
              <a:t>wiped out, game over, insert more tokens, when they’re</a:t>
            </a:r>
          </a:p>
          <a:p>
            <a:pPr>
              <a:defRPr sz="1200"/>
            </a:pPr>
            <a:r>
              <a:t>wrong.</a:t>
            </a:r>
          </a:p>
          <a:p>
            <a:pPr>
              <a:defRPr sz="1200"/>
            </a:pPr>
            <a:r>
              <a:t>Bill Gates understood this well. When Microsoft was a young</a:t>
            </a:r>
          </a:p>
          <a:p>
            <a:pPr>
              <a:defRPr sz="1200"/>
            </a:pPr>
            <a:r>
              <a:t>company, he said he “came up with this incredibly</a:t>
            </a:r>
          </a:p>
          <a:p>
            <a:pPr>
              <a:defRPr sz="1200"/>
            </a:pPr>
            <a:r>
              <a:t>conservative approach that I wanted to have enough money</a:t>
            </a:r>
          </a:p>
          <a:p>
            <a:pPr>
              <a:defRPr sz="1200"/>
            </a:pPr>
            <a:r>
              <a:t>in the bank to pay a year’s worth of payroll even if we didn’t</a:t>
            </a:r>
          </a:p>
          <a:p>
            <a:pPr>
              <a:defRPr sz="1200"/>
            </a:pPr>
            <a:r>
              <a:t>get any payments coming in.” Warren Buﬀett expressed a</a:t>
            </a:r>
          </a:p>
          <a:p>
            <a:pPr>
              <a:defRPr sz="1200"/>
            </a:pPr>
            <a:r>
              <a:t>similar idea when he told Berkshire Hathaway shareholders</a:t>
            </a:r>
          </a:p>
          <a:p>
            <a:pPr>
              <a:defRPr sz="1200"/>
            </a:pPr>
            <a:r>
              <a:t>in 2008: “I have pledged—to you, the rating agencies and</a:t>
            </a:r>
          </a:p>
          <a:p>
            <a:pPr>
              <a:defRPr sz="1200"/>
            </a:pPr>
            <a:r>
              <a:t>myself—to always run Berkshire with more than ample cash</a:t>
            </a:r>
          </a:p>
          <a:p>
            <a:pPr>
              <a:defRPr sz="1200"/>
            </a:pPr>
            <a:r>
              <a:t>... When forced to choose, I will not trade even a night’s</a:t>
            </a:r>
          </a:p>
          <a:p>
            <a:pPr>
              <a:defRPr sz="1200"/>
            </a:pPr>
            <a:r>
              <a:t>sleep for the chance of extra proﬁts.”⁴⁴</a:t>
            </a:r>
          </a:p>
          <a:p>
            <a:pPr>
              <a:defRPr sz="1200"/>
            </a:pPr>
            <a:r>
              <a:t>There are a few speciﬁc places for investors to think about</a:t>
            </a:r>
          </a:p>
          <a:p>
            <a:pPr>
              <a:defRPr sz="1200"/>
            </a:pPr>
            <a:r>
              <a:t>room for error.</a:t>
            </a:r>
          </a:p>
          <a:p>
            <a:pPr>
              <a:defRPr sz="1200"/>
            </a:pPr>
            <a:r>
              <a:t>One is volatility. Can you survive your assets declining by</a:t>
            </a:r>
          </a:p>
          <a:p>
            <a:pPr>
              <a:defRPr sz="1200"/>
            </a:pPr>
            <a:r>
              <a:t>30%? On a spreadsheet, maybe yes—in terms of actually</a:t>
            </a:r>
          </a:p>
          <a:p>
            <a:pPr>
              <a:defRPr sz="1200"/>
            </a:pPr>
            <a:r>
              <a:t>paying your bills and staying cash-ﬂow positive. But what</a:t>
            </a:r>
          </a:p>
          <a:p>
            <a:pPr>
              <a:defRPr sz="1200"/>
            </a:pPr>
            <a:r>
              <a:t>about mentally? It is easy to underestimate what a 30%</a:t>
            </a:r>
          </a:p>
          <a:p>
            <a:pPr>
              <a:defRPr sz="1200"/>
            </a:pPr>
            <a:r>
              <a:t>decline does to your psyche. Your conﬁdence may become</a:t>
            </a:r>
          </a:p>
          <a:p>
            <a:pPr>
              <a:defRPr sz="1200"/>
            </a:pPr>
            <a:r>
              <a:t>shot at the very moment opportunity is at its highest. You—</a:t>
            </a:r>
          </a:p>
          <a:p>
            <a:pPr>
              <a:defRPr sz="1200"/>
            </a:pPr>
            <a:r>
              <a:t>or your spouse—may decide it’s time for a new plan, or new</a:t>
            </a:r>
          </a:p>
          <a:p>
            <a:pPr>
              <a:defRPr sz="1200"/>
            </a:pPr>
            <a:r>
              <a:t>career. I know several investors who quit after losses</a:t>
            </a:r>
          </a:p>
          <a:p>
            <a:pPr>
              <a:defRPr sz="1200"/>
            </a:pPr>
            <a:r>
              <a:t>because they were exhausted. Physically exhausted.</a:t>
            </a:r>
          </a:p>
          <a:p>
            <a:pPr>
              <a:defRPr sz="1200"/>
            </a:pPr>
            <a:r>
              <a:t>Spreadsheets are good at telling you when the numbers do</a:t>
            </a:r>
          </a:p>
          <a:p>
            <a:pPr>
              <a:defRPr sz="1200"/>
            </a:pPr>
            <a:r>
              <a:t>or don’t add up. They’re not good at modeling how you’ll</a:t>
            </a:r>
          </a:p>
          <a:p>
            <a:pPr>
              <a:defRPr sz="1200"/>
            </a:pPr>
            <a:r>
              <a:t>feel when you tuck your kids in at night wondering if the</a:t>
            </a:r>
          </a:p>
          <a:p>
            <a:pPr>
              <a:defRPr sz="1200"/>
            </a:pPr>
            <a:r>
              <a:t>investment decisions you’ve made were a mistake that will</a:t>
            </a:r>
          </a:p>
          <a:p>
            <a:pPr>
              <a:defRPr sz="1200"/>
            </a:pPr>
            <a:r>
              <a:t>hurt their future. Having a gap between what you can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technically endure versus what’s emotionally possible is an</a:t>
            </a:r>
          </a:p>
          <a:p>
            <a:pPr>
              <a:defRPr sz="1200"/>
            </a:pPr>
            <a:r>
              <a:t>overlooked version of room for error.</a:t>
            </a:r>
          </a:p>
          <a:p>
            <a:pPr>
              <a:defRPr sz="1200"/>
            </a:pPr>
            <a:r>
              <a:t>Another is saving for retirement. We can look at history and</a:t>
            </a:r>
          </a:p>
          <a:p>
            <a:pPr>
              <a:defRPr sz="1200"/>
            </a:pPr>
            <a:r>
              <a:t>see, for example, that the U.S. stock market has returned an</a:t>
            </a:r>
          </a:p>
          <a:p>
            <a:pPr>
              <a:defRPr sz="1200"/>
            </a:pPr>
            <a:r>
              <a:t>annual average of 6.8% after inﬂation since the 1870s. It’s a</a:t>
            </a:r>
          </a:p>
          <a:p>
            <a:pPr>
              <a:defRPr sz="1200"/>
            </a:pPr>
            <a:r>
              <a:t>reasonable ﬁrst approximation to use that as an estimate of</a:t>
            </a:r>
          </a:p>
          <a:p>
            <a:pPr>
              <a:defRPr sz="1200"/>
            </a:pPr>
            <a:r>
              <a:t>what to expect on your own diversiﬁed portfolio when saving</a:t>
            </a:r>
          </a:p>
          <a:p>
            <a:pPr>
              <a:defRPr sz="1200"/>
            </a:pPr>
            <a:r>
              <a:t>for retirement. You can use those return assumptions to</a:t>
            </a:r>
          </a:p>
          <a:p>
            <a:pPr>
              <a:defRPr sz="1200"/>
            </a:pPr>
            <a:r>
              <a:t>back into the amount of money you’ll need to save each</a:t>
            </a:r>
          </a:p>
          <a:p>
            <a:pPr>
              <a:defRPr sz="1200"/>
            </a:pPr>
            <a:r>
              <a:t>month to achieve your target nestegg.</a:t>
            </a:r>
          </a:p>
          <a:p>
            <a:pPr>
              <a:defRPr sz="1200"/>
            </a:pPr>
            <a:r>
              <a:t>But what if future returns are lower? Or what if long-term</a:t>
            </a:r>
          </a:p>
          <a:p>
            <a:pPr>
              <a:defRPr sz="1200"/>
            </a:pPr>
            <a:r>
              <a:t>history is a good estimate of the long-term future, but your</a:t>
            </a:r>
          </a:p>
          <a:p>
            <a:pPr>
              <a:defRPr sz="1200"/>
            </a:pPr>
            <a:r>
              <a:t>target retirement date ends up falling in the middle of a</a:t>
            </a:r>
          </a:p>
          <a:p>
            <a:pPr>
              <a:defRPr sz="1200"/>
            </a:pPr>
            <a:r>
              <a:t>brutal bear market, like 2009? What if a future bear market</a:t>
            </a:r>
          </a:p>
          <a:p>
            <a:pPr>
              <a:defRPr sz="1200"/>
            </a:pPr>
            <a:r>
              <a:t>scares you out of stocks and you end up missing a future</a:t>
            </a:r>
          </a:p>
          <a:p>
            <a:pPr>
              <a:defRPr sz="1200"/>
            </a:pPr>
            <a:r>
              <a:t>bull market, so the returns you actually earn are less than</a:t>
            </a:r>
          </a:p>
          <a:p>
            <a:pPr>
              <a:defRPr sz="1200"/>
            </a:pPr>
            <a:r>
              <a:t>the market average? What if you need to cash out your</a:t>
            </a:r>
          </a:p>
          <a:p>
            <a:pPr>
              <a:defRPr sz="1200"/>
            </a:pPr>
            <a:r>
              <a:t>retirement accounts in your 30s to pay for a medical</a:t>
            </a:r>
          </a:p>
          <a:p>
            <a:pPr>
              <a:defRPr sz="1200"/>
            </a:pPr>
            <a:r>
              <a:t>mishap?</a:t>
            </a:r>
          </a:p>
          <a:p>
            <a:pPr>
              <a:defRPr sz="1200"/>
            </a:pPr>
            <a:r>
              <a:t>The answer to those what ifs is, “You won’t be able to retire</a:t>
            </a:r>
          </a:p>
          <a:p>
            <a:pPr>
              <a:defRPr sz="1200"/>
            </a:pPr>
            <a:r>
              <a:t>like you once predicted.” Which can be a disaster.</a:t>
            </a:r>
          </a:p>
          <a:p>
            <a:pPr>
              <a:defRPr sz="1200"/>
            </a:pPr>
            <a:r>
              <a:t>The solution is simple: Use room for error when estimating</a:t>
            </a:r>
          </a:p>
          <a:p>
            <a:pPr>
              <a:defRPr sz="1200"/>
            </a:pPr>
            <a:r>
              <a:t>your future returns. This is more art than science. For my</a:t>
            </a:r>
          </a:p>
          <a:p>
            <a:pPr>
              <a:defRPr sz="1200"/>
            </a:pPr>
            <a:r>
              <a:t>own investments, which I’ll describe more in chapter 20, I</a:t>
            </a:r>
          </a:p>
          <a:p>
            <a:pPr>
              <a:defRPr sz="1200"/>
            </a:pPr>
            <a:r>
              <a:t>assume the future returns I’ll earn in my lifetime will be ⅓</a:t>
            </a:r>
          </a:p>
          <a:p>
            <a:pPr>
              <a:defRPr sz="1200"/>
            </a:pPr>
            <a:r>
              <a:t>lower than the historic average. So I save more than I would</a:t>
            </a:r>
          </a:p>
          <a:p>
            <a:pPr>
              <a:defRPr sz="1200"/>
            </a:pPr>
            <a:r>
              <a:t>if I assumed the future will resemble the past. It’s my</a:t>
            </a:r>
          </a:p>
          <a:p>
            <a:pPr>
              <a:defRPr sz="1200"/>
            </a:pPr>
            <a:r>
              <a:t>margin of safety. The future may be worse than ⅓ lower</a:t>
            </a:r>
          </a:p>
          <a:p>
            <a:pPr>
              <a:defRPr sz="1200"/>
            </a:pPr>
            <a:r>
              <a:t>than the past, but no margin of safety oﬀers a 100%</a:t>
            </a:r>
          </a:p>
          <a:p>
            <a:pPr>
              <a:defRPr sz="1200"/>
            </a:pPr>
            <a:r>
              <a:t>guarantee. A one-third buﬀer is enough to allow me to sleep</a:t>
            </a:r>
          </a:p>
          <a:p>
            <a:pPr>
              <a:defRPr sz="1200"/>
            </a:pPr>
            <a:r>
              <a:t>well at night. And if the future does resemble the past, I’ll be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Let me tell you about a problem. It might make you feel better</a:t>
            </a:r>
          </a:p>
          <a:p>
            <a:pPr>
              <a:defRPr sz="1200"/>
            </a:pPr>
            <a:r>
              <a:t>about what you do with your money, and less judgmental</a:t>
            </a:r>
          </a:p>
          <a:p>
            <a:pPr>
              <a:defRPr sz="1200"/>
            </a:pPr>
            <a:r>
              <a:t>about what other people do with theirs.</a:t>
            </a:r>
          </a:p>
          <a:p>
            <a:pPr>
              <a:defRPr sz="1200"/>
            </a:pPr>
            <a:r>
              <a:t>People do some crazy things with money. But no one is crazy.</a:t>
            </a:r>
          </a:p>
          <a:p>
            <a:pPr>
              <a:defRPr sz="1200"/>
            </a:pPr>
            <a:r>
              <a:t>Here’s the thing: People from diﬀerent generations, raised by</a:t>
            </a:r>
          </a:p>
          <a:p>
            <a:pPr>
              <a:defRPr sz="1200"/>
            </a:pPr>
            <a:r>
              <a:t>diﬀerent parents who earned diﬀerent incomes and held</a:t>
            </a:r>
          </a:p>
          <a:p>
            <a:pPr>
              <a:defRPr sz="1200"/>
            </a:pPr>
            <a:r>
              <a:t>diﬀerent values, in diﬀerent parts of the world, born into</a:t>
            </a:r>
          </a:p>
          <a:p>
            <a:pPr>
              <a:defRPr sz="1200"/>
            </a:pPr>
            <a:r>
              <a:t>diﬀerent economies, experiencing diﬀerent job markets with</a:t>
            </a:r>
          </a:p>
          <a:p>
            <a:pPr>
              <a:defRPr sz="1200"/>
            </a:pPr>
            <a:r>
              <a:t>diﬀerent incentives and diﬀerent degrees of luck, learn very</a:t>
            </a:r>
          </a:p>
          <a:p>
            <a:pPr>
              <a:defRPr sz="1200"/>
            </a:pPr>
            <a:r>
              <a:t>diﬀerent lessons.</a:t>
            </a:r>
          </a:p>
          <a:p>
            <a:pPr>
              <a:defRPr sz="1200"/>
            </a:pPr>
            <a:r>
              <a:t>Everyone has their own unique experience with how the world</a:t>
            </a:r>
          </a:p>
          <a:p>
            <a:pPr>
              <a:defRPr sz="1200"/>
            </a:pPr>
            <a:r>
              <a:t>works. And what you’ve experienced is more compelling than</a:t>
            </a:r>
          </a:p>
          <a:p>
            <a:pPr>
              <a:defRPr sz="1200"/>
            </a:pPr>
            <a:r>
              <a:t>what you learn second-hand. So all of us—you, me, everyone—</a:t>
            </a:r>
          </a:p>
          <a:p>
            <a:pPr>
              <a:defRPr sz="1200"/>
            </a:pPr>
            <a:r>
              <a:t>go through life anchored to a set of views about how money</a:t>
            </a:r>
          </a:p>
          <a:p>
            <a:pPr>
              <a:defRPr sz="1200"/>
            </a:pPr>
            <a:r>
              <a:t>works that vary wildly from person to person. What seems</a:t>
            </a:r>
          </a:p>
          <a:p>
            <a:pPr>
              <a:defRPr sz="1200"/>
            </a:pPr>
            <a:r>
              <a:t>crazy to you might make sense to me.</a:t>
            </a:r>
          </a:p>
          <a:p>
            <a:pPr>
              <a:defRPr sz="1200"/>
            </a:pPr>
            <a:r>
              <a:t>The person who grew up in poverty thinks about risk and</a:t>
            </a:r>
          </a:p>
          <a:p>
            <a:pPr>
              <a:defRPr sz="1200"/>
            </a:pPr>
            <a:r>
              <a:t>reward in ways the child of a wealthy banker cannot fathom if</a:t>
            </a:r>
          </a:p>
          <a:p>
            <a:pPr>
              <a:defRPr sz="1200"/>
            </a:pPr>
            <a:r>
              <a:t>he tried.</a:t>
            </a:r>
          </a:p>
          <a:p>
            <a:pPr>
              <a:defRPr sz="1200"/>
            </a:pPr>
            <a:r>
              <a:t>The person who grew up when inﬂation was high experienced</a:t>
            </a:r>
          </a:p>
          <a:p>
            <a:pPr>
              <a:defRPr sz="1200"/>
            </a:pPr>
            <a:r>
              <a:t>something the person who grew up with stable prices never</a:t>
            </a:r>
          </a:p>
          <a:p>
            <a:pPr>
              <a:defRPr sz="1200"/>
            </a:pPr>
            <a:r>
              <a:t>had to.</a:t>
            </a:r>
          </a:p>
          <a:p>
            <a:pPr>
              <a:defRPr sz="1200"/>
            </a:pPr>
            <a:r>
              <a:t>The stock broker who lost everything during the Great</a:t>
            </a:r>
          </a:p>
          <a:p>
            <a:pPr>
              <a:defRPr sz="1200"/>
            </a:pPr>
            <a:r>
              <a:t>Depression experienced something the tech worker basking in</a:t>
            </a:r>
          </a:p>
          <a:p>
            <a:pPr>
              <a:defRPr sz="1200"/>
            </a:pPr>
            <a:r>
              <a:t>the glory of the late 1990s can’t imagine.</a:t>
            </a:r>
          </a:p>
          <a:p>
            <a:pPr>
              <a:defRPr sz="1200"/>
            </a:pPr>
            <a:r>
              <a:t>The Australian who hasn’t seen a recession in 30 years has</a:t>
            </a:r>
          </a:p>
          <a:p>
            <a:pPr>
              <a:defRPr sz="1200"/>
            </a:pPr>
            <a:r>
              <a:t>experienced something no American ever has.</a:t>
            </a:r>
          </a:p>
          <a:p>
            <a:pPr>
              <a:defRPr sz="1200"/>
            </a:pPr>
            <a:r>
              <a:t>On and on. The list of experiences is endless.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pleasantly surprised. “The best way to achieve felicity is to</a:t>
            </a:r>
          </a:p>
          <a:p>
            <a:pPr>
              <a:defRPr sz="1200"/>
            </a:pPr>
            <a:r>
              <a:t>aim low,” says Charlie Munger. Wonderful.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An important cousin of room for error is what I call optimism</a:t>
            </a:r>
          </a:p>
          <a:p>
            <a:pPr>
              <a:defRPr sz="1200"/>
            </a:pPr>
            <a:r>
              <a:t>bias in risk-taking, or “Russian roulette should statistically</a:t>
            </a:r>
          </a:p>
          <a:p>
            <a:pPr>
              <a:defRPr sz="1200"/>
            </a:pPr>
            <a:r>
              <a:t>work” syndrome: An attachment to favorable odds when the</a:t>
            </a:r>
          </a:p>
          <a:p>
            <a:pPr>
              <a:defRPr sz="1200"/>
            </a:pPr>
            <a:r>
              <a:t>downside is unacceptable in any circumstances.</a:t>
            </a:r>
          </a:p>
          <a:p>
            <a:pPr>
              <a:defRPr sz="1200"/>
            </a:pPr>
            <a:r>
              <a:t>Nassim Taleb says, “You can be risk loving and yet</a:t>
            </a:r>
          </a:p>
          <a:p>
            <a:pPr>
              <a:defRPr sz="1200"/>
            </a:pPr>
            <a:r>
              <a:t>completely averse to ruin.” And indeed, you should.</a:t>
            </a:r>
          </a:p>
          <a:p>
            <a:pPr>
              <a:defRPr sz="1200"/>
            </a:pPr>
            <a:r>
              <a:t>The idea is that you have to take risk to get ahead, but no</a:t>
            </a:r>
          </a:p>
          <a:p>
            <a:pPr>
              <a:defRPr sz="1200"/>
            </a:pPr>
            <a:r>
              <a:t>risk that can wipe you out is ever worth taking. The odds are</a:t>
            </a:r>
          </a:p>
          <a:p>
            <a:pPr>
              <a:defRPr sz="1200"/>
            </a:pPr>
            <a:r>
              <a:t>in your favor when playing Russian roulette. But the</a:t>
            </a:r>
          </a:p>
          <a:p>
            <a:pPr>
              <a:defRPr sz="1200"/>
            </a:pPr>
            <a:r>
              <a:t>downside is not worth the potential upside. There is no</a:t>
            </a:r>
          </a:p>
          <a:p>
            <a:pPr>
              <a:defRPr sz="1200"/>
            </a:pPr>
            <a:r>
              <a:t>margin of safety that can compensate for the risk.</a:t>
            </a:r>
          </a:p>
          <a:p>
            <a:pPr>
              <a:defRPr sz="1200"/>
            </a:pPr>
            <a:r>
              <a:t>Same with money. The odds of many lucrative things are in</a:t>
            </a:r>
          </a:p>
          <a:p>
            <a:pPr>
              <a:defRPr sz="1200"/>
            </a:pPr>
            <a:r>
              <a:t>your favor. Real estate prices go up most years, and during</a:t>
            </a:r>
          </a:p>
          <a:p>
            <a:pPr>
              <a:defRPr sz="1200"/>
            </a:pPr>
            <a:r>
              <a:t>most years you’ll get a paycheck every other week. But if</a:t>
            </a:r>
          </a:p>
          <a:p>
            <a:pPr>
              <a:defRPr sz="1200"/>
            </a:pPr>
            <a:r>
              <a:t>something has 95% odds of being right, the 5% odds of</a:t>
            </a:r>
          </a:p>
          <a:p>
            <a:pPr>
              <a:defRPr sz="1200"/>
            </a:pPr>
            <a:r>
              <a:t>being wrong means you will almost certainly experience the</a:t>
            </a:r>
          </a:p>
          <a:p>
            <a:pPr>
              <a:defRPr sz="1200"/>
            </a:pPr>
            <a:r>
              <a:t>downside at some point in your life. And if the cost of the</a:t>
            </a:r>
          </a:p>
          <a:p>
            <a:pPr>
              <a:defRPr sz="1200"/>
            </a:pPr>
            <a:r>
              <a:t>downside is ruin, the upside the other 95% of the time likely</a:t>
            </a:r>
          </a:p>
          <a:p>
            <a:pPr>
              <a:defRPr sz="1200"/>
            </a:pPr>
            <a:r>
              <a:t>isn’t worth the risk, no matter how appealing it looks.</a:t>
            </a:r>
          </a:p>
          <a:p>
            <a:pPr>
              <a:defRPr sz="1200"/>
            </a:pPr>
            <a:r>
              <a:t>Leverage is the devil here. Leverage—taking on debt to</a:t>
            </a:r>
          </a:p>
          <a:p>
            <a:pPr>
              <a:defRPr sz="1200"/>
            </a:pPr>
            <a:r>
              <a:t>make your money go further—pushes routine risks into</a:t>
            </a:r>
          </a:p>
          <a:p>
            <a:pPr>
              <a:defRPr sz="1200"/>
            </a:pPr>
            <a:r>
              <a:t>something capable of producing ruin. The danger is that</a:t>
            </a:r>
          </a:p>
          <a:p>
            <a:pPr>
              <a:defRPr sz="1200"/>
            </a:pPr>
            <a:r>
              <a:t>rational optimism most of the time masks the odds of ruin</a:t>
            </a:r>
          </a:p>
          <a:p>
            <a:pPr>
              <a:defRPr sz="1200"/>
            </a:pPr>
            <a:r>
              <a:t>some of the time. The result is we systematically</a:t>
            </a:r>
          </a:p>
          <a:p>
            <a:pPr>
              <a:defRPr sz="1200"/>
            </a:pPr>
            <a:r>
              <a:t>underestimate risk. Housing prices fell 30% last decade. A</a:t>
            </a:r>
          </a:p>
          <a:p>
            <a:pPr>
              <a:defRPr sz="1200"/>
            </a:pPr>
            <a:r>
              <a:t>few companies defaulted on their debt. That’s capitalism. It</a:t>
            </a:r>
          </a:p>
          <a:p>
            <a:pPr>
              <a:defRPr sz="1200"/>
            </a:pPr>
            <a:r>
              <a:t>happens. But those with high leverage had a double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wipeout: Not only were they left broke, but being wiped out</a:t>
            </a:r>
          </a:p>
          <a:p>
            <a:pPr>
              <a:defRPr sz="1200"/>
            </a:pPr>
            <a:r>
              <a:t>erased every opportunity to get back in the game at the very</a:t>
            </a:r>
          </a:p>
          <a:p>
            <a:pPr>
              <a:defRPr sz="1200"/>
            </a:pPr>
            <a:r>
              <a:t>moment opportunity was ripe. A homeowner wiped out in</a:t>
            </a:r>
          </a:p>
          <a:p>
            <a:pPr>
              <a:defRPr sz="1200"/>
            </a:pPr>
            <a:r>
              <a:t>2009 had no chance of taking advantage of cheap mortgage</a:t>
            </a:r>
          </a:p>
          <a:p>
            <a:pPr>
              <a:defRPr sz="1200"/>
            </a:pPr>
            <a:r>
              <a:t>rates in 2010. Lehman Brothers had no chance of investing</a:t>
            </a:r>
          </a:p>
          <a:p>
            <a:pPr>
              <a:defRPr sz="1200"/>
            </a:pPr>
            <a:r>
              <a:t>in cheap debt in 2009. They were done.</a:t>
            </a:r>
          </a:p>
          <a:p>
            <a:pPr>
              <a:defRPr sz="1200"/>
            </a:pPr>
            <a:r>
              <a:t>To get around this, I think of my own money as barbelled. I</a:t>
            </a:r>
          </a:p>
          <a:p>
            <a:pPr>
              <a:defRPr sz="1200"/>
            </a:pPr>
            <a:r>
              <a:t>take risks with one portion and am terriﬁed with the other.</a:t>
            </a:r>
          </a:p>
          <a:p>
            <a:pPr>
              <a:defRPr sz="1200"/>
            </a:pPr>
            <a:r>
              <a:t>This is not inconsistent, but the psychology of money would</a:t>
            </a:r>
          </a:p>
          <a:p>
            <a:pPr>
              <a:defRPr sz="1200"/>
            </a:pPr>
            <a:r>
              <a:t>lead you to believe that it is. I just want to ensure I can</a:t>
            </a:r>
          </a:p>
          <a:p>
            <a:pPr>
              <a:defRPr sz="1200"/>
            </a:pPr>
            <a:r>
              <a:t>remain standing long enough for my risks to pay oﬀ. You</a:t>
            </a:r>
          </a:p>
          <a:p>
            <a:pPr>
              <a:defRPr sz="1200"/>
            </a:pPr>
            <a:r>
              <a:t>have to survive to succeed. To repeat a point we’ve made a</a:t>
            </a:r>
          </a:p>
          <a:p>
            <a:pPr>
              <a:defRPr sz="1200"/>
            </a:pPr>
            <a:r>
              <a:t>few times in this book: The ability to do what you want,</a:t>
            </a:r>
          </a:p>
          <a:p>
            <a:pPr>
              <a:defRPr sz="1200"/>
            </a:pPr>
            <a:r>
              <a:t>when you want, for as long as you want, has an inﬁnite ROI.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Room for error does more than just widen the target around</a:t>
            </a:r>
          </a:p>
          <a:p>
            <a:pPr>
              <a:defRPr sz="1200"/>
            </a:pPr>
            <a:r>
              <a:t>what you think might happen. It also helps protect you from</a:t>
            </a:r>
          </a:p>
          <a:p>
            <a:pPr>
              <a:defRPr sz="1200"/>
            </a:pPr>
            <a:r>
              <a:t>things you’d never imagine, which can be the most</a:t>
            </a:r>
          </a:p>
          <a:p>
            <a:pPr>
              <a:defRPr sz="1200"/>
            </a:pPr>
            <a:r>
              <a:t>troublesome events we face.</a:t>
            </a:r>
          </a:p>
          <a:p>
            <a:pPr>
              <a:defRPr sz="1200"/>
            </a:pPr>
            <a:r>
              <a:t>The Battle of Stalingrad during World War II was the largest</a:t>
            </a:r>
          </a:p>
          <a:p>
            <a:pPr>
              <a:defRPr sz="1200"/>
            </a:pPr>
            <a:r>
              <a:t>battle in history. With it came equally staggering stories of</a:t>
            </a:r>
          </a:p>
          <a:p>
            <a:pPr>
              <a:defRPr sz="1200"/>
            </a:pPr>
            <a:r>
              <a:t>how people dealt with risk.</a:t>
            </a:r>
          </a:p>
          <a:p>
            <a:pPr>
              <a:defRPr sz="1200"/>
            </a:pPr>
            <a:r>
              <a:t>One came in late 1942, when a German tank unit sat in</a:t>
            </a:r>
          </a:p>
          <a:p>
            <a:pPr>
              <a:defRPr sz="1200"/>
            </a:pPr>
            <a:r>
              <a:t>reserve on grasslands outside the city. When tanks were</a:t>
            </a:r>
          </a:p>
          <a:p>
            <a:pPr>
              <a:defRPr sz="1200"/>
            </a:pPr>
            <a:r>
              <a:t>desperately needed on the front lines, something happened</a:t>
            </a:r>
          </a:p>
          <a:p>
            <a:pPr>
              <a:defRPr sz="1200"/>
            </a:pPr>
            <a:r>
              <a:t>that surprised everyone: Almost none of them worked.</a:t>
            </a:r>
          </a:p>
          <a:p>
            <a:pPr>
              <a:defRPr sz="1200"/>
            </a:pPr>
            <a:r>
              <a:t>Out of 104 tanks in the unit, fewer than 20 were operable.</a:t>
            </a:r>
          </a:p>
          <a:p>
            <a:pPr>
              <a:defRPr sz="1200"/>
            </a:pPr>
            <a:r>
              <a:t>Engineers quickly found the issue. Historian William Craig</a:t>
            </a:r>
          </a:p>
          <a:p>
            <a:pPr>
              <a:defRPr sz="1200"/>
            </a:pPr>
            <a:r>
              <a:t>writes: “During the weeks of inactivity behind the front lines,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ﬁeld mice had nested inside the vehicles and eaten away</a:t>
            </a:r>
          </a:p>
          <a:p>
            <a:pPr>
              <a:defRPr sz="1200"/>
            </a:pPr>
            <a:r>
              <a:t>insulation covering the electrical systems.”</a:t>
            </a:r>
          </a:p>
          <a:p>
            <a:pPr>
              <a:defRPr sz="1200"/>
            </a:pPr>
            <a:r>
              <a:t>The Germans had the most sophisticated equipment in the</a:t>
            </a:r>
          </a:p>
          <a:p>
            <a:pPr>
              <a:defRPr sz="1200"/>
            </a:pPr>
            <a:r>
              <a:t>world. Yet there they were, defeated by mice.</a:t>
            </a:r>
          </a:p>
          <a:p>
            <a:pPr>
              <a:defRPr sz="1200"/>
            </a:pPr>
            <a:r>
              <a:t>You can imagine their disbelief. This almost certainly never</a:t>
            </a:r>
          </a:p>
          <a:p>
            <a:pPr>
              <a:defRPr sz="1200"/>
            </a:pPr>
            <a:r>
              <a:t>crossed their minds. What kind of tank designer thinks</a:t>
            </a:r>
          </a:p>
          <a:p>
            <a:pPr>
              <a:defRPr sz="1200"/>
            </a:pPr>
            <a:r>
              <a:t>about mouse protection? Not a reasonable one. And not one</a:t>
            </a:r>
          </a:p>
          <a:p>
            <a:pPr>
              <a:defRPr sz="1200"/>
            </a:pPr>
            <a:r>
              <a:t>who studied tank history.</a:t>
            </a:r>
          </a:p>
          <a:p>
            <a:pPr>
              <a:defRPr sz="1200"/>
            </a:pPr>
            <a:r>
              <a:t>But these kinds of things happen all the time. You can plan</a:t>
            </a:r>
          </a:p>
          <a:p>
            <a:pPr>
              <a:defRPr sz="1200"/>
            </a:pPr>
            <a:r>
              <a:t>for every risk except the things that are too crazy to cross</a:t>
            </a:r>
          </a:p>
          <a:p>
            <a:pPr>
              <a:defRPr sz="1200"/>
            </a:pPr>
            <a:r>
              <a:t>your mind. And those crazy things can do the most harm,</a:t>
            </a:r>
          </a:p>
          <a:p>
            <a:pPr>
              <a:defRPr sz="1200"/>
            </a:pPr>
            <a:r>
              <a:t>because they happen more often than you think and you</a:t>
            </a:r>
          </a:p>
          <a:p>
            <a:pPr>
              <a:defRPr sz="1200"/>
            </a:pPr>
            <a:r>
              <a:t>have no plan for how to deal with them.</a:t>
            </a:r>
          </a:p>
          <a:p>
            <a:pPr>
              <a:defRPr sz="1200"/>
            </a:pPr>
            <a:r>
              <a:t>In 2006 Warren Buﬀett announced a search for his eventual</a:t>
            </a:r>
          </a:p>
          <a:p>
            <a:pPr>
              <a:defRPr sz="1200"/>
            </a:pPr>
            <a:r>
              <a:t>replacement. He said he needed someone “genetically</a:t>
            </a:r>
          </a:p>
          <a:p>
            <a:pPr>
              <a:defRPr sz="1200"/>
            </a:pPr>
            <a:r>
              <a:t>programmed to recognize and avoid serious risks, including</a:t>
            </a:r>
          </a:p>
          <a:p>
            <a:pPr>
              <a:defRPr sz="1200"/>
            </a:pPr>
            <a:r>
              <a:t>those never before encountered.”⁴⁵</a:t>
            </a:r>
          </a:p>
          <a:p>
            <a:pPr>
              <a:defRPr sz="1200"/>
            </a:pPr>
            <a:r>
              <a:t>I have seen this skill at work with startups my ﬁrm,</a:t>
            </a:r>
          </a:p>
          <a:p>
            <a:pPr>
              <a:defRPr sz="1200"/>
            </a:pPr>
            <a:r>
              <a:t>Collaborative Fund, has backed. Ask a founder to list the</a:t>
            </a:r>
          </a:p>
          <a:p>
            <a:pPr>
              <a:defRPr sz="1200"/>
            </a:pPr>
            <a:r>
              <a:t>biggest risks they face, and the usual suspects are</a:t>
            </a:r>
          </a:p>
          <a:p>
            <a:pPr>
              <a:defRPr sz="1200"/>
            </a:pPr>
            <a:r>
              <a:t>mentioned. But beyond the predictable struggles of running</a:t>
            </a:r>
          </a:p>
          <a:p>
            <a:pPr>
              <a:defRPr sz="1200"/>
            </a:pPr>
            <a:r>
              <a:t>a startup, here are a few issues we’ve dealt with among our</a:t>
            </a:r>
          </a:p>
          <a:p>
            <a:pPr>
              <a:defRPr sz="1200"/>
            </a:pPr>
            <a:r>
              <a:t>portfolio companies: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Water pipes broke, ﬂooding and ruining a company’s oﬃce.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 company’s oﬃce was broken into three times.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 company was kicked out of its manufacturing plant.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 store was shut down after a customer called the health</a:t>
            </a:r>
          </a:p>
          <a:p>
            <a:pPr>
              <a:defRPr sz="1200"/>
            </a:pPr>
            <a:r>
              <a:t>department because she didn’t like that another customer</a:t>
            </a:r>
          </a:p>
          <a:p>
            <a:pPr>
              <a:defRPr sz="1200"/>
            </a:pPr>
            <a:r>
              <a:t>brought a dog inside.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 CEO’s email was spoofed in the middle of a fundraise that</a:t>
            </a:r>
          </a:p>
          <a:p>
            <a:pPr>
              <a:defRPr sz="1200"/>
            </a:pPr>
            <a:r>
              <a:t>required all of his attention.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 founder had a mental breakdown.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Several of these events were existential to the company’s</a:t>
            </a:r>
          </a:p>
          <a:p>
            <a:pPr>
              <a:defRPr sz="1200"/>
            </a:pPr>
            <a:r>
              <a:t>future. But none were foreseeable, because none had</a:t>
            </a:r>
          </a:p>
          <a:p>
            <a:pPr>
              <a:defRPr sz="1200"/>
            </a:pPr>
            <a:r>
              <a:t>previously happened to the CEOs dealing with these</a:t>
            </a:r>
          </a:p>
          <a:p>
            <a:pPr>
              <a:defRPr sz="1200"/>
            </a:pPr>
            <a:r>
              <a:t>problems—or anyone else they knew, for that matter. It was</a:t>
            </a:r>
          </a:p>
          <a:p>
            <a:pPr>
              <a:defRPr sz="1200"/>
            </a:pPr>
            <a:r>
              <a:t>unchartered territory.</a:t>
            </a:r>
          </a:p>
          <a:p>
            <a:pPr>
              <a:defRPr sz="1200"/>
            </a:pPr>
            <a:r>
              <a:t>Avoiding these kinds of unknown risks is, almost by</a:t>
            </a:r>
          </a:p>
          <a:p>
            <a:pPr>
              <a:defRPr sz="1200"/>
            </a:pPr>
            <a:r>
              <a:t>deﬁnition, impossible. You can’t prepare for what you can’t</a:t>
            </a:r>
          </a:p>
          <a:p>
            <a:pPr>
              <a:defRPr sz="1200"/>
            </a:pPr>
            <a:r>
              <a:t>envision.</a:t>
            </a:r>
          </a:p>
          <a:p>
            <a:pPr>
              <a:defRPr sz="1200"/>
            </a:pPr>
            <a:r>
              <a:t>If there’s one way to guard against their damage, it’s</a:t>
            </a:r>
          </a:p>
          <a:p>
            <a:pPr>
              <a:defRPr sz="1200"/>
            </a:pPr>
            <a:r>
              <a:t>avoiding single points of failure.</a:t>
            </a:r>
          </a:p>
          <a:p>
            <a:pPr>
              <a:defRPr sz="1200"/>
            </a:pPr>
            <a:r>
              <a:t>A good rule of thumb for a lot of things in life is that</a:t>
            </a:r>
          </a:p>
          <a:p>
            <a:pPr>
              <a:defRPr sz="1200"/>
            </a:pPr>
            <a:r>
              <a:t>everything that can break will eventually break. So if many</a:t>
            </a:r>
          </a:p>
          <a:p>
            <a:pPr>
              <a:defRPr sz="1200"/>
            </a:pPr>
            <a:r>
              <a:t>things rely on one thing working, and that thing breaks, you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are counting the days to catastrophe. That’s a single point of</a:t>
            </a:r>
          </a:p>
          <a:p>
            <a:pPr>
              <a:defRPr sz="1200"/>
            </a:pPr>
            <a:r>
              <a:t>failure.</a:t>
            </a:r>
          </a:p>
          <a:p>
            <a:pPr>
              <a:defRPr sz="1200"/>
            </a:pPr>
            <a:r>
              <a:t>Some people are remarkably good at avoiding single points</a:t>
            </a:r>
          </a:p>
          <a:p>
            <a:pPr>
              <a:defRPr sz="1200"/>
            </a:pPr>
            <a:r>
              <a:t>of failure. Most critical systems on airplanes have backups,</a:t>
            </a:r>
          </a:p>
          <a:p>
            <a:pPr>
              <a:defRPr sz="1200"/>
            </a:pPr>
            <a:r>
              <a:t>and the backups often have backups. Modern jets have four</a:t>
            </a:r>
          </a:p>
          <a:p>
            <a:pPr>
              <a:defRPr sz="1200"/>
            </a:pPr>
            <a:r>
              <a:t>redundant electrical systems. You can ﬂy with one engine</a:t>
            </a:r>
          </a:p>
          <a:p>
            <a:pPr>
              <a:defRPr sz="1200"/>
            </a:pPr>
            <a:r>
              <a:t>and technically land with none, as every jet must be capable</a:t>
            </a:r>
          </a:p>
          <a:p>
            <a:pPr>
              <a:defRPr sz="1200"/>
            </a:pPr>
            <a:r>
              <a:t>of stopping on a runway with its brakes alone, without thrust</a:t>
            </a:r>
          </a:p>
          <a:p>
            <a:pPr>
              <a:defRPr sz="1200"/>
            </a:pPr>
            <a:r>
              <a:t>reverse from its engines. Suspension bridges can similarly</a:t>
            </a:r>
          </a:p>
          <a:p>
            <a:pPr>
              <a:defRPr sz="1200"/>
            </a:pPr>
            <a:r>
              <a:t>lose many of their cables without falling.</a:t>
            </a:r>
          </a:p>
          <a:p>
            <a:pPr>
              <a:defRPr sz="1200"/>
            </a:pPr>
            <a:r>
              <a:t>The biggest single point of failure with money is a sole</a:t>
            </a:r>
          </a:p>
          <a:p>
            <a:pPr>
              <a:defRPr sz="1200"/>
            </a:pPr>
            <a:r>
              <a:t>reliance on a paycheck to fund short-term spending needs,</a:t>
            </a:r>
          </a:p>
          <a:p>
            <a:pPr>
              <a:defRPr sz="1200"/>
            </a:pPr>
            <a:r>
              <a:t>with no savings to create a gap between what you think</a:t>
            </a:r>
          </a:p>
          <a:p>
            <a:pPr>
              <a:defRPr sz="1200"/>
            </a:pPr>
            <a:r>
              <a:t>your expenses are and what they might be in the future.</a:t>
            </a:r>
          </a:p>
          <a:p>
            <a:pPr>
              <a:defRPr sz="1200"/>
            </a:pPr>
            <a:r>
              <a:t>The trick that often goes overlooked—even by the wealthiest</a:t>
            </a:r>
          </a:p>
          <a:p>
            <a:pPr>
              <a:defRPr sz="1200"/>
            </a:pPr>
            <a:r>
              <a:t>—is what we saw in chapter 10: realizing that you don’t</a:t>
            </a:r>
          </a:p>
          <a:p>
            <a:pPr>
              <a:defRPr sz="1200"/>
            </a:pPr>
            <a:r>
              <a:t>need a speciﬁc reason to save. It’s ﬁne to save for a car, or a</a:t>
            </a:r>
          </a:p>
          <a:p>
            <a:pPr>
              <a:defRPr sz="1200"/>
            </a:pPr>
            <a:r>
              <a:t>home, or for retirement. But it’s equally important to save</a:t>
            </a:r>
          </a:p>
          <a:p>
            <a:pPr>
              <a:defRPr sz="1200"/>
            </a:pPr>
            <a:r>
              <a:t>for things you can’t possibly predict or even comprehend—</a:t>
            </a:r>
          </a:p>
          <a:p>
            <a:pPr>
              <a:defRPr sz="1200"/>
            </a:pPr>
            <a:r>
              <a:t>the ﬁnancial equivalent of ﬁeld mice.</a:t>
            </a:r>
          </a:p>
          <a:p>
            <a:pPr>
              <a:defRPr sz="1200"/>
            </a:pPr>
            <a:r>
              <a:t>Predicting what you’ll use your savings for assumes you live</a:t>
            </a:r>
          </a:p>
          <a:p>
            <a:pPr>
              <a:defRPr sz="1200"/>
            </a:pPr>
            <a:r>
              <a:t>in a world where you know exactly what your future</a:t>
            </a:r>
          </a:p>
          <a:p>
            <a:pPr>
              <a:defRPr sz="1200"/>
            </a:pPr>
            <a:r>
              <a:t>expenses will be, which no one does. I save a lot, and I have</a:t>
            </a:r>
          </a:p>
          <a:p>
            <a:pPr>
              <a:defRPr sz="1200"/>
            </a:pPr>
            <a:r>
              <a:t>no idea what I’ll use the savings for in the future. Few</a:t>
            </a:r>
          </a:p>
          <a:p>
            <a:pPr>
              <a:defRPr sz="1200"/>
            </a:pPr>
            <a:r>
              <a:t>ﬁnancial plans that only prepare for known risks have</a:t>
            </a:r>
          </a:p>
          <a:p>
            <a:pPr>
              <a:defRPr sz="1200"/>
            </a:pPr>
            <a:r>
              <a:t>enough margin of safety to survive the real world.</a:t>
            </a:r>
          </a:p>
          <a:p>
            <a:pPr>
              <a:defRPr sz="1200"/>
            </a:pPr>
            <a:r>
              <a:t>In fact, the most important part of every plan is planning on</a:t>
            </a:r>
          </a:p>
          <a:p>
            <a:pPr>
              <a:defRPr sz="1200"/>
            </a:pPr>
            <a:r>
              <a:t>your plan not going according to plan.</a:t>
            </a:r>
          </a:p>
          <a:p>
            <a:pPr>
              <a:defRPr sz="1200"/>
            </a:pPr>
            <a:r>
              <a:t>Now, let me show you how this applies to you.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Igrew up with a friend who came from neither privilege nor</a:t>
            </a:r>
          </a:p>
          <a:p>
            <a:pPr>
              <a:defRPr sz="1200"/>
            </a:pPr>
            <a:r>
              <a:t>natural intellect, but was the hardest-working guy I knew.</a:t>
            </a:r>
          </a:p>
          <a:p>
            <a:pPr>
              <a:defRPr sz="1200"/>
            </a:pPr>
            <a:r>
              <a:t>These people have a lot to teach because they have an</a:t>
            </a:r>
          </a:p>
          <a:p>
            <a:pPr>
              <a:defRPr sz="1200"/>
            </a:pPr>
            <a:r>
              <a:t>unﬁltered understanding of every inch of the road to</a:t>
            </a:r>
          </a:p>
          <a:p>
            <a:pPr>
              <a:defRPr sz="1200"/>
            </a:pPr>
            <a:r>
              <a:t>success.</a:t>
            </a:r>
          </a:p>
          <a:p>
            <a:pPr>
              <a:defRPr sz="1200"/>
            </a:pPr>
            <a:r>
              <a:t>His life’s mission and dream as a teenager was to be a</a:t>
            </a:r>
          </a:p>
          <a:p>
            <a:pPr>
              <a:defRPr sz="1200"/>
            </a:pPr>
            <a:r>
              <a:t>doctor. To say the odds were stacked against him is being</a:t>
            </a:r>
          </a:p>
          <a:p>
            <a:pPr>
              <a:defRPr sz="1200"/>
            </a:pPr>
            <a:r>
              <a:t>charitable. No reasonable person at the time would consider</a:t>
            </a:r>
          </a:p>
          <a:p>
            <a:pPr>
              <a:defRPr sz="1200"/>
            </a:pPr>
            <a:r>
              <a:t>it a possibility.</a:t>
            </a:r>
          </a:p>
          <a:p>
            <a:pPr>
              <a:defRPr sz="1200"/>
            </a:pPr>
            <a:r>
              <a:t>But he pushed. And—a decade older than his classmates—</a:t>
            </a:r>
          </a:p>
          <a:p>
            <a:pPr>
              <a:defRPr sz="1200"/>
            </a:pPr>
            <a:r>
              <a:t>he eventually became a doctor.</a:t>
            </a:r>
          </a:p>
          <a:p>
            <a:pPr>
              <a:defRPr sz="1200"/>
            </a:pPr>
            <a:r>
              <a:t>How much fulﬁllment comes from starting from nothing,</a:t>
            </a:r>
          </a:p>
          <a:p>
            <a:pPr>
              <a:defRPr sz="1200"/>
            </a:pPr>
            <a:r>
              <a:t>bulldozing your way to the top of medical school, and</a:t>
            </a:r>
          </a:p>
          <a:p>
            <a:pPr>
              <a:defRPr sz="1200"/>
            </a:pPr>
            <a:r>
              <a:t>achieving one of the most noble professions against all</a:t>
            </a:r>
          </a:p>
          <a:p>
            <a:pPr>
              <a:defRPr sz="1200"/>
            </a:pPr>
            <a:r>
              <a:t>odds?</a:t>
            </a:r>
          </a:p>
          <a:p>
            <a:pPr>
              <a:defRPr sz="1200"/>
            </a:pPr>
            <a:r>
              <a:t>I spoke to him a few years ago. The conversation went like</a:t>
            </a:r>
          </a:p>
          <a:p>
            <a:pPr>
              <a:defRPr sz="1200"/>
            </a:pPr>
            <a:r>
              <a:t>this: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Me: “Long time no talk! How you doi—”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Him: “Awful career.”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Me: “Haha, well—”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Him: “Awful career, man.”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This went on for 10 minutes. The stress and hours had worn</a:t>
            </a:r>
          </a:p>
          <a:p>
            <a:pPr>
              <a:defRPr sz="1200"/>
            </a:pPr>
            <a:r>
              <a:t>him into the ground. He seemed as disappointed in where</a:t>
            </a:r>
          </a:p>
          <a:p>
            <a:pPr>
              <a:defRPr sz="1200"/>
            </a:pPr>
            <a:r>
              <a:t>he is today as he was driven toward where he wanted to be</a:t>
            </a:r>
          </a:p>
          <a:p>
            <a:pPr>
              <a:defRPr sz="1200"/>
            </a:pPr>
            <a:r>
              <a:t>15 years ago.</a:t>
            </a:r>
          </a:p>
          <a:p>
            <a:pPr>
              <a:defRPr sz="1200"/>
            </a:pPr>
            <a:r>
              <a:t>An underpinning of psychology is that people are poor</a:t>
            </a:r>
          </a:p>
          <a:p>
            <a:pPr>
              <a:defRPr sz="1200"/>
            </a:pPr>
            <a:r>
              <a:t>forecasters of their future selves.</a:t>
            </a:r>
          </a:p>
          <a:p>
            <a:pPr>
              <a:defRPr sz="1200"/>
            </a:pPr>
            <a:r>
              <a:t>Imagining a goal is easy and fun. Imagining a goal in the</a:t>
            </a:r>
          </a:p>
          <a:p>
            <a:pPr>
              <a:defRPr sz="1200"/>
            </a:pPr>
            <a:r>
              <a:t>context of the realistic life stresses that grow with</a:t>
            </a:r>
          </a:p>
          <a:p>
            <a:pPr>
              <a:defRPr sz="1200"/>
            </a:pPr>
            <a:r>
              <a:t>competitive pursuits is something entirely diﬀerent.</a:t>
            </a:r>
          </a:p>
          <a:p>
            <a:pPr>
              <a:defRPr sz="1200"/>
            </a:pPr>
            <a:r>
              <a:t>This has a big impact on our ability to plan for future</a:t>
            </a:r>
          </a:p>
          <a:p>
            <a:pPr>
              <a:defRPr sz="1200"/>
            </a:pPr>
            <a:r>
              <a:t>ﬁnancial goals.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Every ﬁve-year-old boy wants to drive a tractor when they</a:t>
            </a:r>
          </a:p>
          <a:p>
            <a:pPr>
              <a:defRPr sz="1200"/>
            </a:pPr>
            <a:r>
              <a:t>grow up. Few jobs look better in the eyes of a young boy</a:t>
            </a:r>
          </a:p>
          <a:p>
            <a:pPr>
              <a:defRPr sz="1200"/>
            </a:pPr>
            <a:r>
              <a:t>whose idea of a good job begins and ends with “Vroom</a:t>
            </a:r>
          </a:p>
          <a:p>
            <a:pPr>
              <a:defRPr sz="1200"/>
            </a:pPr>
            <a:r>
              <a:t>vroom, beep beep, big tractor, here I come!”</a:t>
            </a:r>
          </a:p>
          <a:p>
            <a:pPr>
              <a:defRPr sz="1200"/>
            </a:pPr>
            <a:r>
              <a:t>Then many grow up and realize that driving a tractor maybe</a:t>
            </a:r>
          </a:p>
          <a:p>
            <a:pPr>
              <a:defRPr sz="1200"/>
            </a:pPr>
            <a:r>
              <a:t>isn’t the best career. Maybe they want something more</a:t>
            </a:r>
          </a:p>
          <a:p>
            <a:pPr>
              <a:defRPr sz="1200"/>
            </a:pPr>
            <a:r>
              <a:t>prestigious or lucrative.</a:t>
            </a:r>
          </a:p>
          <a:p>
            <a:pPr>
              <a:defRPr sz="1200"/>
            </a:pPr>
            <a:r>
              <a:t>So as a teenager they dream of being a lawyer. Now they</a:t>
            </a:r>
          </a:p>
          <a:p>
            <a:pPr>
              <a:defRPr sz="1200"/>
            </a:pPr>
            <a:r>
              <a:t>think—they know—their plan is set. Law school and its costs,</a:t>
            </a:r>
          </a:p>
          <a:p>
            <a:pPr>
              <a:defRPr sz="1200"/>
            </a:pPr>
            <a:r>
              <a:t>here we come.</a:t>
            </a:r>
          </a:p>
          <a:p>
            <a:pPr>
              <a:defRPr sz="1200"/>
            </a:pPr>
            <a:r>
              <a:t>Then, as a lawyer, they face such long working hours that</a:t>
            </a:r>
          </a:p>
          <a:p>
            <a:pPr>
              <a:defRPr sz="1200"/>
            </a:pPr>
            <a:r>
              <a:t>they rarely see their families.</a:t>
            </a:r>
          </a:p>
          <a:p>
            <a:pPr>
              <a:defRPr sz="1200"/>
            </a:pPr>
            <a:r>
              <a:t>So perhaps they take a lower-paying job with ﬂexible hours.</a:t>
            </a:r>
          </a:p>
          <a:p>
            <a:pPr>
              <a:defRPr sz="1200"/>
            </a:pPr>
            <a:r>
              <a:t>Then they realize that childcare is so expensive that it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consumes most of their paycheck, and they opt to be a stay-</a:t>
            </a:r>
          </a:p>
          <a:p>
            <a:pPr>
              <a:defRPr sz="1200"/>
            </a:pPr>
            <a:r>
              <a:t>at-home parent. This, they conclude, is ﬁnally the right</a:t>
            </a:r>
          </a:p>
          <a:p>
            <a:pPr>
              <a:defRPr sz="1200"/>
            </a:pPr>
            <a:r>
              <a:t>choice.</a:t>
            </a:r>
          </a:p>
          <a:p>
            <a:pPr>
              <a:defRPr sz="1200"/>
            </a:pPr>
            <a:r>
              <a:t>Then, at age 70, they realize that a lifetime of staying home</a:t>
            </a:r>
          </a:p>
          <a:p>
            <a:pPr>
              <a:defRPr sz="1200"/>
            </a:pPr>
            <a:r>
              <a:t>means they’re unprepared to aﬀord retirement.</a:t>
            </a:r>
          </a:p>
          <a:p>
            <a:pPr>
              <a:defRPr sz="1200"/>
            </a:pPr>
            <a:r>
              <a:t>Many of us wind through life on a similar trajectory. Only</a:t>
            </a:r>
          </a:p>
          <a:p>
            <a:pPr>
              <a:defRPr sz="1200"/>
            </a:pPr>
            <a:r>
              <a:t>27% of college grads have a job related to their major,</a:t>
            </a:r>
          </a:p>
          <a:p>
            <a:pPr>
              <a:defRPr sz="1200"/>
            </a:pPr>
            <a:r>
              <a:t>according to the Federal Reserve.⁴⁶ Twenty-nine percent of</a:t>
            </a:r>
          </a:p>
          <a:p>
            <a:pPr>
              <a:defRPr sz="1200"/>
            </a:pPr>
            <a:r>
              <a:t>stay-at-home parents have a college degree.⁴⁷ Few likely</a:t>
            </a:r>
          </a:p>
          <a:p>
            <a:pPr>
              <a:defRPr sz="1200"/>
            </a:pPr>
            <a:r>
              <a:t>regret their education, of course. But we should</a:t>
            </a:r>
          </a:p>
          <a:p>
            <a:pPr>
              <a:defRPr sz="1200"/>
            </a:pPr>
            <a:r>
              <a:t>acknowledge that a new parent in their 30s may think about</a:t>
            </a:r>
          </a:p>
          <a:p>
            <a:pPr>
              <a:defRPr sz="1200"/>
            </a:pPr>
            <a:r>
              <a:t>life goals in a way their 18-year-old self making career goals</a:t>
            </a:r>
          </a:p>
          <a:p>
            <a:pPr>
              <a:defRPr sz="1200"/>
            </a:pPr>
            <a:r>
              <a:t>would never imagine.</a:t>
            </a:r>
          </a:p>
          <a:p>
            <a:pPr>
              <a:defRPr sz="1200"/>
            </a:pPr>
            <a:r>
              <a:t>Long-term ﬁnancial planning is essential. But things change</a:t>
            </a:r>
          </a:p>
          <a:p>
            <a:pPr>
              <a:defRPr sz="1200"/>
            </a:pPr>
            <a:r>
              <a:t>—both the world around you, and your own goals and</a:t>
            </a:r>
          </a:p>
          <a:p>
            <a:pPr>
              <a:defRPr sz="1200"/>
            </a:pPr>
            <a:r>
              <a:t>desires. It is one thing to say, “We don’t know what the</a:t>
            </a:r>
          </a:p>
          <a:p>
            <a:pPr>
              <a:defRPr sz="1200"/>
            </a:pPr>
            <a:r>
              <a:t>future holds.” It’s another to admit that you, yourself, don’t</a:t>
            </a:r>
          </a:p>
          <a:p>
            <a:pPr>
              <a:defRPr sz="1200"/>
            </a:pPr>
            <a:r>
              <a:t>know today what you will even want in the future. And the</a:t>
            </a:r>
          </a:p>
          <a:p>
            <a:pPr>
              <a:defRPr sz="1200"/>
            </a:pPr>
            <a:r>
              <a:t>truth is, few of us do. It’s hard to make enduring long-term</a:t>
            </a:r>
          </a:p>
          <a:p>
            <a:pPr>
              <a:defRPr sz="1200"/>
            </a:pPr>
            <a:r>
              <a:t>decisions when your view of what you’ll want in the future is</a:t>
            </a:r>
          </a:p>
          <a:p>
            <a:pPr>
              <a:defRPr sz="1200"/>
            </a:pPr>
            <a:r>
              <a:t>likely to shift.</a:t>
            </a:r>
          </a:p>
          <a:p>
            <a:pPr>
              <a:defRPr sz="1200"/>
            </a:pPr>
            <a:r>
              <a:t>The End of History Illusion is what psychologists call the</a:t>
            </a:r>
          </a:p>
          <a:p>
            <a:pPr>
              <a:defRPr sz="1200"/>
            </a:pPr>
            <a:r>
              <a:t>tendency for people to be keenly aware of how much they’ve</a:t>
            </a:r>
          </a:p>
          <a:p>
            <a:pPr>
              <a:defRPr sz="1200"/>
            </a:pPr>
            <a:r>
              <a:t>changed in the past, but to underestimate how much their</a:t>
            </a:r>
          </a:p>
          <a:p>
            <a:pPr>
              <a:defRPr sz="1200"/>
            </a:pPr>
            <a:r>
              <a:t>personalities, desires, and goals are likely to change in the</a:t>
            </a:r>
          </a:p>
          <a:p>
            <a:pPr>
              <a:defRPr sz="1200"/>
            </a:pPr>
            <a:r>
              <a:t>future. Harvard psychologist Daniel Gilbert once said: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At every stage of our lives we make decisions that will</a:t>
            </a:r>
          </a:p>
          <a:p>
            <a:pPr>
              <a:defRPr sz="1200"/>
            </a:pPr>
            <a:r>
              <a:t>profoundly inﬂuence the lives of the people we’re going to</a:t>
            </a:r>
          </a:p>
          <a:p>
            <a:pPr>
              <a:defRPr sz="1200"/>
            </a:pPr>
            <a:r>
              <a:t>become, and then when we become those people, we’re not</a:t>
            </a:r>
          </a:p>
          <a:p>
            <a:pPr>
              <a:defRPr sz="1200"/>
            </a:pPr>
            <a:r>
              <a:t>always thrilled with the decisions we made. So young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people pay good money to get tattoos removed that</a:t>
            </a:r>
          </a:p>
          <a:p>
            <a:pPr>
              <a:defRPr sz="1200"/>
            </a:pPr>
            <a:r>
              <a:t>teenagers paid good money to get. Middle-aged people</a:t>
            </a:r>
          </a:p>
          <a:p>
            <a:pPr>
              <a:defRPr sz="1200"/>
            </a:pPr>
            <a:r>
              <a:t>rushed to divorce people who young adults rushed to marry.</a:t>
            </a:r>
          </a:p>
          <a:p>
            <a:pPr>
              <a:defRPr sz="1200"/>
            </a:pPr>
            <a:r>
              <a:t>Older adults work hard to lose what middle-aged adults</a:t>
            </a:r>
          </a:p>
          <a:p>
            <a:pPr>
              <a:defRPr sz="1200"/>
            </a:pPr>
            <a:r>
              <a:t>worked hard to gain. On and on and on.⁴⁸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“All of us,” he said, “are walking around with an illusion—an</a:t>
            </a:r>
          </a:p>
          <a:p>
            <a:pPr>
              <a:defRPr sz="1200"/>
            </a:pPr>
            <a:r>
              <a:t>illusion that history, our personal history, has just come to</a:t>
            </a:r>
          </a:p>
          <a:p>
            <a:pPr>
              <a:defRPr sz="1200"/>
            </a:pPr>
            <a:r>
              <a:t>an end, that we have just recently become the people that</a:t>
            </a:r>
          </a:p>
          <a:p>
            <a:pPr>
              <a:defRPr sz="1200"/>
            </a:pPr>
            <a:r>
              <a:t>we were always meant to be and will be for the rest of our</a:t>
            </a:r>
          </a:p>
          <a:p>
            <a:pPr>
              <a:defRPr sz="1200"/>
            </a:pPr>
            <a:r>
              <a:t>lives.” We tend to never learn this lesson. Gilbert’s research</a:t>
            </a:r>
          </a:p>
          <a:p>
            <a:pPr>
              <a:defRPr sz="1200"/>
            </a:pPr>
            <a:r>
              <a:t>shows people from age 18 to 68 underestimate how much</a:t>
            </a:r>
          </a:p>
          <a:p>
            <a:pPr>
              <a:defRPr sz="1200"/>
            </a:pPr>
            <a:r>
              <a:t>they will change in the future.</a:t>
            </a:r>
          </a:p>
          <a:p>
            <a:pPr>
              <a:defRPr sz="1200"/>
            </a:pPr>
            <a:r>
              <a:t>You can see how this can impact a long-term ﬁnancial plan.</a:t>
            </a:r>
          </a:p>
          <a:p>
            <a:pPr>
              <a:defRPr sz="1200"/>
            </a:pPr>
            <a:r>
              <a:t>Charlie Munger says the ﬁrst rule of compounding is to</a:t>
            </a:r>
          </a:p>
          <a:p>
            <a:pPr>
              <a:defRPr sz="1200"/>
            </a:pPr>
            <a:r>
              <a:t>never interrupt it unnecessarily. But how do you not</a:t>
            </a:r>
          </a:p>
          <a:p>
            <a:pPr>
              <a:defRPr sz="1200"/>
            </a:pPr>
            <a:r>
              <a:t>interrupt a money plan—careers, investments, spending,</a:t>
            </a:r>
          </a:p>
          <a:p>
            <a:pPr>
              <a:defRPr sz="1200"/>
            </a:pPr>
            <a:r>
              <a:t>budgeting, whatever—when what you want out of life</a:t>
            </a:r>
          </a:p>
          <a:p>
            <a:pPr>
              <a:defRPr sz="1200"/>
            </a:pPr>
            <a:r>
              <a:t>changes? It’s hard. Part of the reason people like Ronald</a:t>
            </a:r>
          </a:p>
          <a:p>
            <a:pPr>
              <a:defRPr sz="1200"/>
            </a:pPr>
            <a:r>
              <a:t>Read—the wealthy janitor we met earlier in the book—and</a:t>
            </a:r>
          </a:p>
          <a:p>
            <a:pPr>
              <a:defRPr sz="1200"/>
            </a:pPr>
            <a:r>
              <a:t>Warren Buﬀett become so successful is because they kept</a:t>
            </a:r>
          </a:p>
          <a:p>
            <a:pPr>
              <a:defRPr sz="1200"/>
            </a:pPr>
            <a:r>
              <a:t>doing the same thing for decades on end, letting</a:t>
            </a:r>
          </a:p>
          <a:p>
            <a:pPr>
              <a:defRPr sz="1200"/>
            </a:pPr>
            <a:r>
              <a:t>compounding run wild. But many of us evolve so much over</a:t>
            </a:r>
          </a:p>
          <a:p>
            <a:pPr>
              <a:defRPr sz="1200"/>
            </a:pPr>
            <a:r>
              <a:t>a lifetime that we don’t want to keep doing the same thing</a:t>
            </a:r>
          </a:p>
          <a:p>
            <a:pPr>
              <a:defRPr sz="1200"/>
            </a:pPr>
            <a:r>
              <a:t>for decades on end. Or anything close to it. So rather than</a:t>
            </a:r>
          </a:p>
          <a:p>
            <a:pPr>
              <a:defRPr sz="1200"/>
            </a:pPr>
            <a:r>
              <a:t>one 80-something-year lifespan, our money has perhaps</a:t>
            </a:r>
          </a:p>
          <a:p>
            <a:pPr>
              <a:defRPr sz="1200"/>
            </a:pPr>
            <a:r>
              <a:t>four distinct 20-year blocks.</a:t>
            </a:r>
          </a:p>
          <a:p>
            <a:pPr>
              <a:defRPr sz="1200"/>
            </a:pPr>
            <a:r>
              <a:t>I know young people who purposefully live austere lives with</a:t>
            </a:r>
          </a:p>
          <a:p>
            <a:pPr>
              <a:defRPr sz="1200"/>
            </a:pPr>
            <a:r>
              <a:t>little income, and they’re perfectly happy with it. Then there</a:t>
            </a:r>
          </a:p>
          <a:p>
            <a:pPr>
              <a:defRPr sz="1200"/>
            </a:pPr>
            <a:r>
              <a:t>are those who work their tails oﬀ to pay for a life of luxury,</a:t>
            </a:r>
          </a:p>
          <a:p>
            <a:pPr>
              <a:defRPr sz="1200"/>
            </a:pPr>
            <a:r>
              <a:t>and they’re perfectly happy with that. Both have risks—the</a:t>
            </a:r>
          </a:p>
          <a:p>
            <a:pPr>
              <a:defRPr sz="1200"/>
            </a:pPr>
            <a:r>
              <a:t>former risks being unprepared to raise a family or fund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You know stuﬀ about money that I don’t, and vice versa. You go</a:t>
            </a:r>
          </a:p>
          <a:p>
            <a:pPr>
              <a:defRPr sz="1200"/>
            </a:pPr>
            <a:r>
              <a:t>through life with diﬀerent beliefs, goals, and forecasts, than I</a:t>
            </a:r>
          </a:p>
          <a:p>
            <a:pPr>
              <a:defRPr sz="1200"/>
            </a:pPr>
            <a:r>
              <a:t>do. That’s not because one of us is smarter than the other, or</a:t>
            </a:r>
          </a:p>
          <a:p>
            <a:pPr>
              <a:defRPr sz="1200"/>
            </a:pPr>
            <a:r>
              <a:t>has better information. It’s because we’ve had diﬀerent lives</a:t>
            </a:r>
          </a:p>
          <a:p>
            <a:pPr>
              <a:defRPr sz="1200"/>
            </a:pPr>
            <a:r>
              <a:t>shaped by diﬀerent and equally persuasive experiences.</a:t>
            </a:r>
          </a:p>
          <a:p>
            <a:pPr>
              <a:defRPr sz="1200"/>
            </a:pPr>
            <a:r>
              <a:t>Your personal experiences with money make up maybe</a:t>
            </a:r>
          </a:p>
          <a:p>
            <a:pPr>
              <a:defRPr sz="1200"/>
            </a:pPr>
            <a:r>
              <a:t>0.00000001% of what’s happened in the world, but maybe</a:t>
            </a:r>
          </a:p>
          <a:p>
            <a:pPr>
              <a:defRPr sz="1200"/>
            </a:pPr>
            <a:r>
              <a:t>80% of how you think the world works. So equally smart</a:t>
            </a:r>
          </a:p>
          <a:p>
            <a:pPr>
              <a:defRPr sz="1200"/>
            </a:pPr>
            <a:r>
              <a:t>people can disagree about how and why recessions happen,</a:t>
            </a:r>
          </a:p>
          <a:p>
            <a:pPr>
              <a:defRPr sz="1200"/>
            </a:pPr>
            <a:r>
              <a:t>how you should invest your money, what you should prioritize,</a:t>
            </a:r>
          </a:p>
          <a:p>
            <a:pPr>
              <a:defRPr sz="1200"/>
            </a:pPr>
            <a:r>
              <a:t>how much risk you should take, and so on.</a:t>
            </a:r>
          </a:p>
          <a:p>
            <a:pPr>
              <a:defRPr sz="1200"/>
            </a:pPr>
            <a:r>
              <a:t>In his book on 1930s America, Frederick Lewis Allen wrote that</a:t>
            </a:r>
          </a:p>
          <a:p>
            <a:pPr>
              <a:defRPr sz="1200"/>
            </a:pPr>
            <a:r>
              <a:t>the Great Depression “marked millions of Americans—inwardly</a:t>
            </a:r>
          </a:p>
          <a:p>
            <a:pPr>
              <a:defRPr sz="1200"/>
            </a:pPr>
            <a:r>
              <a:t>—for the rest of their lives.” But there was a range of</a:t>
            </a:r>
          </a:p>
          <a:p>
            <a:pPr>
              <a:defRPr sz="1200"/>
            </a:pPr>
            <a:r>
              <a:t>experiences. Twenty-ﬁve years later, as he was running for</a:t>
            </a:r>
          </a:p>
          <a:p>
            <a:pPr>
              <a:defRPr sz="1200"/>
            </a:pPr>
            <a:r>
              <a:t>president, John F. Kennedy was asked by a reporter what he</a:t>
            </a:r>
          </a:p>
          <a:p>
            <a:pPr>
              <a:defRPr sz="1200"/>
            </a:pPr>
            <a:r>
              <a:t>remembered from the Depression. He remarked: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 have no ﬁrst-hand knowledge of the Depression. My family</a:t>
            </a:r>
          </a:p>
          <a:p>
            <a:pPr>
              <a:defRPr sz="1200"/>
            </a:pPr>
            <a:r>
              <a:t>had one of the great fortunes of the world and it was worth</a:t>
            </a:r>
          </a:p>
          <a:p>
            <a:pPr>
              <a:defRPr sz="1200"/>
            </a:pPr>
            <a:r>
              <a:t>more than ever then. We had bigger houses, more servants, we</a:t>
            </a:r>
          </a:p>
          <a:p>
            <a:pPr>
              <a:defRPr sz="1200"/>
            </a:pPr>
            <a:r>
              <a:t>traveled more. About the only thing that I saw directly was</a:t>
            </a:r>
          </a:p>
          <a:p>
            <a:pPr>
              <a:defRPr sz="1200"/>
            </a:pPr>
            <a:r>
              <a:t>when my father hired some extra gardeners just to give them a</a:t>
            </a:r>
          </a:p>
          <a:p>
            <a:pPr>
              <a:defRPr sz="1200"/>
            </a:pPr>
            <a:r>
              <a:t>job so they could eat. I really did not learn about the</a:t>
            </a:r>
          </a:p>
          <a:p>
            <a:pPr>
              <a:defRPr sz="1200"/>
            </a:pPr>
            <a:r>
              <a:t>Depression until I read about it at Harvard.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This was a major point in the 1960 election. How, people</a:t>
            </a:r>
          </a:p>
          <a:p>
            <a:pPr>
              <a:defRPr sz="1200"/>
            </a:pPr>
            <a:r>
              <a:t>thought, could someone with no understanding of the biggest</a:t>
            </a:r>
          </a:p>
          <a:p>
            <a:pPr>
              <a:defRPr sz="1200"/>
            </a:pPr>
            <a:r>
              <a:t>economic story of the last generation be put in charge of the</a:t>
            </a:r>
          </a:p>
          <a:p>
            <a:pPr>
              <a:defRPr sz="1200"/>
            </a:pPr>
            <a:r>
              <a:t>economy? It was, in many ways, overcome only by JFK’s</a:t>
            </a:r>
          </a:p>
          <a:p>
            <a:pPr>
              <a:defRPr sz="1200"/>
            </a:pPr>
            <a:r>
              <a:t>experience in World War II. That was the other most</a:t>
            </a:r>
          </a:p>
          <a:p>
            <a:pPr>
              <a:defRPr sz="1200"/>
            </a:pPr>
            <a:r>
              <a:t>widespread emotional experience of the previous generation,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retirement, the latter risks regret that you spent your</a:t>
            </a:r>
          </a:p>
          <a:p>
            <a:pPr>
              <a:defRPr sz="1200"/>
            </a:pPr>
            <a:r>
              <a:t>youthful and healthy years in a cubicle.</a:t>
            </a:r>
          </a:p>
          <a:p>
            <a:pPr>
              <a:defRPr sz="1200"/>
            </a:pPr>
            <a:r>
              <a:t>There is no easy solution to this problem. Tell a ﬁve-year-old</a:t>
            </a:r>
          </a:p>
          <a:p>
            <a:pPr>
              <a:defRPr sz="1200"/>
            </a:pPr>
            <a:r>
              <a:t>boy he should be a lawyer instead of a tractor driver and he</a:t>
            </a:r>
          </a:p>
          <a:p>
            <a:pPr>
              <a:defRPr sz="1200"/>
            </a:pPr>
            <a:r>
              <a:t>will disagree with every cell in his body.</a:t>
            </a:r>
          </a:p>
          <a:p>
            <a:pPr>
              <a:defRPr sz="1200"/>
            </a:pPr>
            <a:r>
              <a:t>But there are two things to keep in mind when making what</a:t>
            </a:r>
          </a:p>
          <a:p>
            <a:pPr>
              <a:defRPr sz="1200"/>
            </a:pPr>
            <a:r>
              <a:t>you think are long-term decisions.</a:t>
            </a:r>
          </a:p>
          <a:p>
            <a:pPr>
              <a:defRPr sz="1200"/>
            </a:pPr>
            <a:r>
              <a:t>We should avoid the extreme ends of ﬁnancial</a:t>
            </a:r>
          </a:p>
          <a:p>
            <a:pPr>
              <a:defRPr sz="1200"/>
            </a:pPr>
            <a:r>
              <a:t>planning. Assuming you’ll be happy with a very low</a:t>
            </a:r>
          </a:p>
          <a:p>
            <a:pPr>
              <a:defRPr sz="1200"/>
            </a:pPr>
            <a:r>
              <a:t>income, or choosing to work endless hours in pursuit</a:t>
            </a:r>
          </a:p>
          <a:p>
            <a:pPr>
              <a:defRPr sz="1200"/>
            </a:pPr>
            <a:r>
              <a:t>of a high one, increases the odds that you’ll one day</a:t>
            </a:r>
          </a:p>
          <a:p>
            <a:pPr>
              <a:defRPr sz="1200"/>
            </a:pPr>
            <a:r>
              <a:t>ﬁnd yourself at a point of regret. The fuel of the End</a:t>
            </a:r>
          </a:p>
          <a:p>
            <a:pPr>
              <a:defRPr sz="1200"/>
            </a:pPr>
            <a:r>
              <a:t>of History Illusion is that people adapt to most</a:t>
            </a:r>
          </a:p>
          <a:p>
            <a:pPr>
              <a:defRPr sz="1200"/>
            </a:pPr>
            <a:r>
              <a:t>circumstances, so the beneﬁts of an extreme plan—</a:t>
            </a:r>
          </a:p>
          <a:p>
            <a:pPr>
              <a:defRPr sz="1200"/>
            </a:pPr>
            <a:r>
              <a:t>the simplicity of having hardly anything, or the thrill</a:t>
            </a:r>
          </a:p>
          <a:p>
            <a:pPr>
              <a:defRPr sz="1200"/>
            </a:pPr>
            <a:r>
              <a:t>of having almost everything—wear oﬀ. But the</a:t>
            </a:r>
          </a:p>
          <a:p>
            <a:pPr>
              <a:defRPr sz="1200"/>
            </a:pPr>
            <a:r>
              <a:t>downsides of those extremes—not being able to</a:t>
            </a:r>
          </a:p>
          <a:p>
            <a:pPr>
              <a:defRPr sz="1200"/>
            </a:pPr>
            <a:r>
              <a:t>aﬀord retirement, or looking back at a life spent</a:t>
            </a:r>
          </a:p>
          <a:p>
            <a:pPr>
              <a:defRPr sz="1200"/>
            </a:pPr>
            <a:r>
              <a:t>devoted to chasing dollars—become enduring</a:t>
            </a:r>
          </a:p>
          <a:p>
            <a:pPr>
              <a:defRPr sz="1200"/>
            </a:pPr>
            <a:r>
              <a:t>regrets. Regrets are especially painful when you</a:t>
            </a:r>
          </a:p>
          <a:p>
            <a:pPr>
              <a:defRPr sz="1200"/>
            </a:pPr>
            <a:r>
              <a:t>abandon a previous plan and feel like you have to</a:t>
            </a:r>
          </a:p>
          <a:p>
            <a:pPr>
              <a:defRPr sz="1200"/>
            </a:pPr>
            <a:r>
              <a:t>run in the other direction twice as fast to make up</a:t>
            </a:r>
          </a:p>
          <a:p>
            <a:pPr>
              <a:defRPr sz="1200"/>
            </a:pPr>
            <a:r>
              <a:t>for lost time.</a:t>
            </a:r>
          </a:p>
          <a:p>
            <a:pPr>
              <a:defRPr sz="1200"/>
            </a:pPr>
            <a:r>
              <a:t>Compounding works best when you can give a plan years or</a:t>
            </a:r>
          </a:p>
          <a:p>
            <a:pPr>
              <a:defRPr sz="1200"/>
            </a:pPr>
            <a:r>
              <a:t>decades to grow. This is true for not only savings but careers</a:t>
            </a:r>
          </a:p>
          <a:p>
            <a:pPr>
              <a:defRPr sz="1200"/>
            </a:pPr>
            <a:r>
              <a:t>and relationships. Endurance is key. And when you consider</a:t>
            </a:r>
          </a:p>
          <a:p>
            <a:pPr>
              <a:defRPr sz="1200"/>
            </a:pPr>
            <a:r>
              <a:t>our tendency to change who we are over time, balance at</a:t>
            </a:r>
          </a:p>
          <a:p>
            <a:pPr>
              <a:defRPr sz="1200"/>
            </a:pPr>
            <a:r>
              <a:t>every point in your life becomes a strategy to avoid future</a:t>
            </a:r>
          </a:p>
          <a:p>
            <a:pPr>
              <a:defRPr sz="1200"/>
            </a:pPr>
            <a:r>
              <a:t>regret and encourage endurance.</a:t>
            </a:r>
          </a:p>
          <a:p>
            <a:pPr>
              <a:defRPr sz="1200"/>
            </a:pPr>
            <a:r>
              <a:t>Aiming, at every point in your working life, to have moderate</a:t>
            </a:r>
          </a:p>
          <a:p>
            <a:pPr>
              <a:defRPr sz="1200"/>
            </a:pPr>
            <a:r>
              <a:t>annual savings, moderate free time, no more than a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moderate commute, and at least moderate time with your</a:t>
            </a:r>
          </a:p>
          <a:p>
            <a:pPr>
              <a:defRPr sz="1200"/>
            </a:pPr>
            <a:r>
              <a:t>family, increases the odds of being able to stick with a plan</a:t>
            </a:r>
          </a:p>
          <a:p>
            <a:pPr>
              <a:defRPr sz="1200"/>
            </a:pPr>
            <a:r>
              <a:t>and avoid regret than if any one of those things fall to the</a:t>
            </a:r>
          </a:p>
          <a:p>
            <a:pPr>
              <a:defRPr sz="1200"/>
            </a:pPr>
            <a:r>
              <a:t>extreme sides of the spectrum.</a:t>
            </a:r>
          </a:p>
          <a:p>
            <a:pPr>
              <a:defRPr sz="1200"/>
            </a:pPr>
            <a:r>
              <a:t>We should also come to accept the reality of</a:t>
            </a:r>
          </a:p>
          <a:p>
            <a:pPr>
              <a:defRPr sz="1200"/>
            </a:pPr>
            <a:r>
              <a:t>changing our minds. Some of the most miserable</a:t>
            </a:r>
          </a:p>
          <a:p>
            <a:pPr>
              <a:defRPr sz="1200"/>
            </a:pPr>
            <a:r>
              <a:t>workers I’ve met are people who stay loyal to a</a:t>
            </a:r>
          </a:p>
          <a:p>
            <a:pPr>
              <a:defRPr sz="1200"/>
            </a:pPr>
            <a:r>
              <a:t>career only because it’s the ﬁeld they picked when</a:t>
            </a:r>
          </a:p>
          <a:p>
            <a:pPr>
              <a:defRPr sz="1200"/>
            </a:pPr>
            <a:r>
              <a:t>deciding on a college major at age 18. When you</a:t>
            </a:r>
          </a:p>
          <a:p>
            <a:pPr>
              <a:defRPr sz="1200"/>
            </a:pPr>
            <a:r>
              <a:t>accept the End of History Illusion, you realize that</a:t>
            </a:r>
          </a:p>
          <a:p>
            <a:pPr>
              <a:defRPr sz="1200"/>
            </a:pPr>
            <a:r>
              <a:t>the odds of picking a job when you’re not old enough</a:t>
            </a:r>
          </a:p>
          <a:p>
            <a:pPr>
              <a:defRPr sz="1200"/>
            </a:pPr>
            <a:r>
              <a:t>to drink that you will still enjoy when you’re old</a:t>
            </a:r>
          </a:p>
          <a:p>
            <a:pPr>
              <a:defRPr sz="1200"/>
            </a:pPr>
            <a:r>
              <a:t>enough to qualify for Social Security are low.</a:t>
            </a:r>
          </a:p>
          <a:p>
            <a:pPr>
              <a:defRPr sz="1200"/>
            </a:pPr>
            <a:r>
              <a:t>The trick is to accept the reality of change and move on as</a:t>
            </a:r>
          </a:p>
          <a:p>
            <a:pPr>
              <a:defRPr sz="1200"/>
            </a:pPr>
            <a:r>
              <a:t>soon as possible.</a:t>
            </a:r>
          </a:p>
          <a:p>
            <a:pPr>
              <a:defRPr sz="1200"/>
            </a:pPr>
            <a:r>
              <a:t>Jason Zweig, the Wall Street Journal investment columnist,</a:t>
            </a:r>
          </a:p>
          <a:p>
            <a:pPr>
              <a:defRPr sz="1200"/>
            </a:pPr>
            <a:r>
              <a:t>worked with psychologist Daniel Kahneman on writing</a:t>
            </a:r>
          </a:p>
          <a:p>
            <a:pPr>
              <a:defRPr sz="1200"/>
            </a:pPr>
            <a:r>
              <a:t>Kahneman’s book Thinking, Fast and Slow. Zweig once told</a:t>
            </a:r>
          </a:p>
          <a:p>
            <a:pPr>
              <a:defRPr sz="1200"/>
            </a:pPr>
            <a:r>
              <a:t>a story about a personality quirk of Kahneman’s that served</a:t>
            </a:r>
          </a:p>
          <a:p>
            <a:pPr>
              <a:defRPr sz="1200"/>
            </a:pPr>
            <a:r>
              <a:t>him well: “Nothing amazed me more about Danny than his</a:t>
            </a:r>
          </a:p>
          <a:p>
            <a:pPr>
              <a:defRPr sz="1200"/>
            </a:pPr>
            <a:r>
              <a:t>ability to detonate what we had just done,” Zweig wrote. He</a:t>
            </a:r>
          </a:p>
          <a:p>
            <a:pPr>
              <a:defRPr sz="1200"/>
            </a:pPr>
            <a:r>
              <a:t>and Kahneman could work endlessly on a chapter, but: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next thing you know, [Kahneman] sends a version so</a:t>
            </a:r>
          </a:p>
          <a:p>
            <a:pPr>
              <a:defRPr sz="1200"/>
            </a:pPr>
            <a:r>
              <a:t>utterly transformed that it is unrecognizable: It begins</a:t>
            </a:r>
          </a:p>
          <a:p>
            <a:pPr>
              <a:defRPr sz="1200"/>
            </a:pPr>
            <a:r>
              <a:t>diﬀerently, it ends diﬀerently, it incorporates anecdotes and</a:t>
            </a:r>
          </a:p>
          <a:p>
            <a:pPr>
              <a:defRPr sz="1200"/>
            </a:pPr>
            <a:r>
              <a:t>evidence you never would have thought of, it draws on</a:t>
            </a:r>
          </a:p>
          <a:p>
            <a:pPr>
              <a:defRPr sz="1200"/>
            </a:pPr>
            <a:r>
              <a:t>research that you’ve never heard of.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“When I asked Danny how he could start again as if we had</a:t>
            </a:r>
          </a:p>
          <a:p>
            <a:pPr>
              <a:defRPr sz="1200"/>
            </a:pPr>
            <a:r>
              <a:t>never written an earlier draft,” Zweig continued, “he said</a:t>
            </a:r>
          </a:p>
          <a:p>
            <a:pPr>
              <a:defRPr sz="1200"/>
            </a:pPr>
            <a:r>
              <a:t>the words I’ve never forgotten: ‘I have no sunk costs.’”⁴⁹</a:t>
            </a:r>
          </a:p>
          <a:p>
            <a:pPr>
              <a:defRPr sz="1200"/>
            </a:pPr>
            <a:r>
              <a:t>Sunk costs—anchoring decisions to past eﬀorts that can’t be</a:t>
            </a:r>
          </a:p>
          <a:p>
            <a:pPr>
              <a:defRPr sz="1200"/>
            </a:pPr>
            <a:r>
              <a:t>refunded—are a devil in a world where people change over</a:t>
            </a:r>
          </a:p>
          <a:p>
            <a:pPr>
              <a:defRPr sz="1200"/>
            </a:pPr>
            <a:r>
              <a:t>time. They make our future selves prisoners to our past,</a:t>
            </a:r>
          </a:p>
          <a:p>
            <a:pPr>
              <a:defRPr sz="1200"/>
            </a:pPr>
            <a:r>
              <a:t>diﬀerent, selves. It’s the equivalent of a stranger making</a:t>
            </a:r>
          </a:p>
          <a:p>
            <a:pPr>
              <a:defRPr sz="1200"/>
            </a:pPr>
            <a:r>
              <a:t>major life decisions for you.</a:t>
            </a:r>
          </a:p>
          <a:p>
            <a:pPr>
              <a:defRPr sz="1200"/>
            </a:pPr>
            <a:r>
              <a:t>Embracing the idea that ﬁnancial goals made when you</a:t>
            </a:r>
          </a:p>
          <a:p>
            <a:pPr>
              <a:defRPr sz="1200"/>
            </a:pPr>
            <a:r>
              <a:t>were a diﬀerent person should be abandoned without mercy</a:t>
            </a:r>
          </a:p>
          <a:p>
            <a:pPr>
              <a:defRPr sz="1200"/>
            </a:pPr>
            <a:r>
              <a:t>versus put on life support and dragged on can be a good</a:t>
            </a:r>
          </a:p>
          <a:p>
            <a:pPr>
              <a:defRPr sz="1200"/>
            </a:pPr>
            <a:r>
              <a:t>strategy to minimize future regret.</a:t>
            </a:r>
          </a:p>
          <a:p>
            <a:pPr>
              <a:defRPr sz="1200"/>
            </a:pPr>
            <a:r>
              <a:t>The quicker it’s done, the sooner you can get back to</a:t>
            </a:r>
          </a:p>
          <a:p>
            <a:pPr>
              <a:defRPr sz="1200"/>
            </a:pPr>
            <a:r>
              <a:t>compounding.</a:t>
            </a:r>
          </a:p>
          <a:p>
            <a:pPr>
              <a:defRPr sz="1200"/>
            </a:pPr>
            <a:r>
              <a:t>Next, let’s talk about compounding’s price of admission.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163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Everything has a price, and the key to a lot of things with</a:t>
            </a:r>
          </a:p>
          <a:p>
            <a:pPr>
              <a:defRPr sz="1200"/>
            </a:pPr>
            <a:r>
              <a:t>money is just ﬁguring out what that price is and being</a:t>
            </a:r>
          </a:p>
          <a:p>
            <a:pPr>
              <a:defRPr sz="1200"/>
            </a:pPr>
            <a:r>
              <a:t>willing to pay it.</a:t>
            </a:r>
          </a:p>
          <a:p>
            <a:pPr>
              <a:defRPr sz="1200"/>
            </a:pPr>
            <a:r>
              <a:t>The problem is that the price of a lot of things is not obvious</a:t>
            </a:r>
          </a:p>
          <a:p>
            <a:pPr>
              <a:defRPr sz="1200"/>
            </a:pPr>
            <a:r>
              <a:t>until you’ve experienced them ﬁrsthand, when the bill is</a:t>
            </a:r>
          </a:p>
          <a:p>
            <a:pPr>
              <a:defRPr sz="1200"/>
            </a:pPr>
            <a:r>
              <a:t>overdue.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General Electric was the largest company in the world in</a:t>
            </a:r>
          </a:p>
          <a:p>
            <a:pPr>
              <a:defRPr sz="1200"/>
            </a:pPr>
            <a:r>
              <a:t>2004, worth a third of a trillion dollars. It had either been</a:t>
            </a:r>
          </a:p>
          <a:p>
            <a:pPr>
              <a:defRPr sz="1200"/>
            </a:pPr>
            <a:r>
              <a:t>ﬁrst or second each year for the previous decade,</a:t>
            </a:r>
          </a:p>
          <a:p>
            <a:pPr>
              <a:defRPr sz="1200"/>
            </a:pPr>
            <a:r>
              <a:t>capitalism’s shining example of corporate aristocracy.</a:t>
            </a:r>
          </a:p>
          <a:p>
            <a:pPr>
              <a:defRPr sz="1200"/>
            </a:pPr>
            <a:r>
              <a:t>Then everything fell to pieces.</a:t>
            </a:r>
          </a:p>
          <a:p>
            <a:pPr>
              <a:defRPr sz="1200"/>
            </a:pPr>
            <a:r>
              <a:t>The 2008 ﬁnancial crisis sent GE’s ﬁnancing division—which</a:t>
            </a:r>
          </a:p>
          <a:p>
            <a:pPr>
              <a:defRPr sz="1200"/>
            </a:pPr>
            <a:r>
              <a:t>supplied more than half the company’s proﬁts—into chaos.</a:t>
            </a:r>
          </a:p>
          <a:p>
            <a:pPr>
              <a:defRPr sz="1200"/>
            </a:pPr>
            <a:r>
              <a:t>It was eventually sold for scrap. Subsequent bets in oil and</a:t>
            </a:r>
          </a:p>
          <a:p>
            <a:pPr>
              <a:defRPr sz="1200"/>
            </a:pPr>
            <a:r>
              <a:t>energy were disasters, resulting in billions in writeoﬀs. GE</a:t>
            </a:r>
          </a:p>
          <a:p>
            <a:pPr>
              <a:defRPr sz="1200"/>
            </a:pPr>
            <a:r>
              <a:t>stock fell from $40 in 2007 to $7 by 2018.</a:t>
            </a:r>
          </a:p>
          <a:p>
            <a:pPr>
              <a:defRPr sz="1200"/>
            </a:pPr>
            <a:r>
              <a:t>Blame placed on CEO Jeﬀ Immelt—who ran the company</a:t>
            </a:r>
          </a:p>
          <a:p>
            <a:pPr>
              <a:defRPr sz="1200"/>
            </a:pPr>
            <a:r>
              <a:t>since 2001—was immediate and harsh. He was criticized for</a:t>
            </a:r>
          </a:p>
          <a:p>
            <a:pPr>
              <a:defRPr sz="1200"/>
            </a:pPr>
            <a:r>
              <a:t>his leadership, his acquisitions, cutting the dividend, laying</a:t>
            </a:r>
          </a:p>
          <a:p>
            <a:pPr>
              <a:defRPr sz="1200"/>
            </a:pPr>
            <a:r>
              <a:t>oﬀ workers and—of course—the plunging stock price.</a:t>
            </a:r>
          </a:p>
          <a:p>
            <a:pPr>
              <a:defRPr sz="1200"/>
            </a:pPr>
            <a:r>
              <a:t>Rightly so: those rewarded with dynastic wealth when times</a:t>
            </a:r>
          </a:p>
          <a:p>
            <a:pPr>
              <a:defRPr sz="1200"/>
            </a:pPr>
            <a:r>
              <a:t>are good hold the burden of responsibility when the tide</a:t>
            </a:r>
          </a:p>
          <a:p>
            <a:pPr>
              <a:defRPr sz="1200"/>
            </a:pPr>
            <a:r>
              <a:t>goes out. He stepped down in 2017.</a:t>
            </a:r>
          </a:p>
          <a:p>
            <a:pPr>
              <a:defRPr sz="1200"/>
            </a:pPr>
            <a:r>
              <a:t>But Immelt said something insightful on his way out.</a:t>
            </a:r>
          </a:p>
          <a:p>
            <a:pPr>
              <a:defRPr sz="1200"/>
            </a:pPr>
            <a:r>
              <a:t>Responding to critics who said his actions were wrong and</a:t>
            </a:r>
          </a:p>
          <a:p>
            <a:pPr>
              <a:defRPr sz="1200"/>
            </a:pPr>
            <a:r>
              <a:t>what he should have done was obvious, Immelt told his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successor, “Every job looks easy when you’re not the one</a:t>
            </a:r>
          </a:p>
          <a:p>
            <a:pPr>
              <a:defRPr sz="1200"/>
            </a:pPr>
            <a:r>
              <a:t>doing it.”</a:t>
            </a:r>
          </a:p>
          <a:p>
            <a:pPr>
              <a:defRPr sz="1200"/>
            </a:pPr>
            <a:r>
              <a:t>Every job looks easy when you’re not the one doing it</a:t>
            </a:r>
          </a:p>
          <a:p>
            <a:pPr>
              <a:defRPr sz="1200"/>
            </a:pPr>
            <a:r>
              <a:t>because the challenges faced by someone in the arena are</a:t>
            </a:r>
          </a:p>
          <a:p>
            <a:pPr>
              <a:defRPr sz="1200"/>
            </a:pPr>
            <a:r>
              <a:t>often invisible to those in the crowd.</a:t>
            </a:r>
          </a:p>
          <a:p>
            <a:pPr>
              <a:defRPr sz="1200"/>
            </a:pPr>
            <a:r>
              <a:t>Dealing with the conﬂicting demands of sprawling bloat,</a:t>
            </a:r>
          </a:p>
          <a:p>
            <a:pPr>
              <a:defRPr sz="1200"/>
            </a:pPr>
            <a:r>
              <a:t>short-term investors, regulators, unions, and entrenched</a:t>
            </a:r>
          </a:p>
          <a:p>
            <a:pPr>
              <a:defRPr sz="1200"/>
            </a:pPr>
            <a:r>
              <a:t>bureaucracy is not only hard to do, but it’s hard to even</a:t>
            </a:r>
          </a:p>
          <a:p>
            <a:pPr>
              <a:defRPr sz="1200"/>
            </a:pPr>
            <a:r>
              <a:t>recognize the severity of the problems until you’re the one</a:t>
            </a:r>
          </a:p>
          <a:p>
            <a:pPr>
              <a:defRPr sz="1200"/>
            </a:pPr>
            <a:r>
              <a:t>dealing with them. Immelt’s successor, who lasted 14</a:t>
            </a:r>
          </a:p>
          <a:p>
            <a:pPr>
              <a:defRPr sz="1200"/>
            </a:pPr>
            <a:r>
              <a:t>months, learned this as well.</a:t>
            </a:r>
          </a:p>
          <a:p>
            <a:pPr>
              <a:defRPr sz="1200"/>
            </a:pPr>
            <a:r>
              <a:t>Most things are harder in practice than they are in theory.</a:t>
            </a:r>
          </a:p>
          <a:p>
            <a:pPr>
              <a:defRPr sz="1200"/>
            </a:pPr>
            <a:r>
              <a:t>Sometimes this is because we’re overconﬁdent. More often</a:t>
            </a:r>
          </a:p>
          <a:p>
            <a:pPr>
              <a:defRPr sz="1200"/>
            </a:pPr>
            <a:r>
              <a:t>it’s because we’re not good at identifying what the price of</a:t>
            </a:r>
          </a:p>
          <a:p>
            <a:pPr>
              <a:defRPr sz="1200"/>
            </a:pPr>
            <a:r>
              <a:t>success is, which prevents us from being able to pay it.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S&amp;P 500 increased 119-fold in the 50 years ending</a:t>
            </a:r>
          </a:p>
          <a:p>
            <a:pPr>
              <a:defRPr sz="1200"/>
            </a:pPr>
            <a:r>
              <a:t>2018. All you had to do was sit back and let your money</a:t>
            </a:r>
          </a:p>
          <a:p>
            <a:pPr>
              <a:defRPr sz="1200"/>
            </a:pPr>
            <a:r>
              <a:t>compound. But, of course, successful investing looks easy</a:t>
            </a:r>
          </a:p>
          <a:p>
            <a:pPr>
              <a:defRPr sz="1200"/>
            </a:pPr>
            <a:r>
              <a:t>when you’re not the one doing it.</a:t>
            </a:r>
          </a:p>
          <a:p>
            <a:pPr>
              <a:defRPr sz="1200"/>
            </a:pPr>
            <a:r>
              <a:t>“Hold stocks for the long run,” you’ll hear. It’s good advice.</a:t>
            </a:r>
          </a:p>
          <a:p>
            <a:pPr>
              <a:defRPr sz="1200"/>
            </a:pPr>
            <a:r>
              <a:t>But do you know how hard it is to maintain a long-term</a:t>
            </a:r>
          </a:p>
          <a:p>
            <a:pPr>
              <a:defRPr sz="1200"/>
            </a:pPr>
            <a:r>
              <a:t>outlook when stocks are collapsing?</a:t>
            </a:r>
          </a:p>
          <a:p>
            <a:pPr>
              <a:defRPr sz="1200"/>
            </a:pPr>
            <a:r>
              <a:t>Like everything else worthwhile, successful investing</a:t>
            </a:r>
          </a:p>
          <a:p>
            <a:pPr>
              <a:defRPr sz="1200"/>
            </a:pPr>
            <a:r>
              <a:t>demands a price. But its currency is not dollars and cents.</a:t>
            </a:r>
          </a:p>
          <a:p>
            <a:pPr>
              <a:defRPr sz="1200"/>
            </a:pPr>
            <a:r>
              <a:t>It’s volatility, fear, doubt, uncertainty, and regret—all of</a:t>
            </a:r>
          </a:p>
          <a:p>
            <a:pPr>
              <a:defRPr sz="1200"/>
            </a:pPr>
            <a:r>
              <a:t>which are easy to overlook until you’re dealing with them in</a:t>
            </a:r>
          </a:p>
          <a:p>
            <a:pPr>
              <a:defRPr sz="1200"/>
            </a:pPr>
            <a:r>
              <a:t>real time.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inability to recognize that investing has a price can</a:t>
            </a:r>
          </a:p>
          <a:p>
            <a:pPr>
              <a:defRPr sz="1200"/>
            </a:pPr>
            <a:r>
              <a:t>tempt us to try to get something for nothing. Which, like</a:t>
            </a:r>
          </a:p>
          <a:p>
            <a:pPr>
              <a:defRPr sz="1200"/>
            </a:pPr>
            <a:r>
              <a:t>shoplifting, rarely ends well.</a:t>
            </a:r>
          </a:p>
          <a:p>
            <a:pPr>
              <a:defRPr sz="1200"/>
            </a:pPr>
            <a:r>
              <a:t>Say you want a new car. It costs $30,000. You have three</a:t>
            </a:r>
          </a:p>
          <a:p>
            <a:pPr>
              <a:defRPr sz="1200"/>
            </a:pPr>
            <a:r>
              <a:t>options: 1) Pay $30,000 for it, 2) ﬁnd a cheaper used one, or</a:t>
            </a:r>
          </a:p>
          <a:p>
            <a:pPr>
              <a:defRPr sz="1200"/>
            </a:pPr>
            <a:r>
              <a:t>3) steal it. In this case, 99% of people know to avoid the</a:t>
            </a:r>
          </a:p>
          <a:p>
            <a:pPr>
              <a:defRPr sz="1200"/>
            </a:pPr>
            <a:r>
              <a:t>third option, because the consequences of stealing a car</a:t>
            </a:r>
          </a:p>
          <a:p>
            <a:pPr>
              <a:defRPr sz="1200"/>
            </a:pPr>
            <a:r>
              <a:t>outweigh the upside.</a:t>
            </a:r>
          </a:p>
          <a:p>
            <a:pPr>
              <a:defRPr sz="1200"/>
            </a:pPr>
            <a:r>
              <a:t>But say you want to earn an 11% annual return over the</a:t>
            </a:r>
          </a:p>
          <a:p>
            <a:pPr>
              <a:defRPr sz="1200"/>
            </a:pPr>
            <a:r>
              <a:t>next 30 years so you can retire in peace. Does this reward</a:t>
            </a:r>
          </a:p>
          <a:p>
            <a:pPr>
              <a:defRPr sz="1200"/>
            </a:pPr>
            <a:r>
              <a:t>come free? Of course not. The world is never that nice.</a:t>
            </a:r>
          </a:p>
          <a:p>
            <a:pPr>
              <a:defRPr sz="1200"/>
            </a:pPr>
            <a:r>
              <a:t>There’s a price tag, a bill that must be paid. In this case it’s</a:t>
            </a:r>
          </a:p>
          <a:p>
            <a:pPr>
              <a:defRPr sz="1200"/>
            </a:pPr>
            <a:r>
              <a:t>a never-ending taunt from the market, which gives big</a:t>
            </a:r>
          </a:p>
          <a:p>
            <a:pPr>
              <a:defRPr sz="1200"/>
            </a:pPr>
            <a:r>
              <a:t>returns and takes them away just as fast. Including</a:t>
            </a:r>
          </a:p>
          <a:p>
            <a:pPr>
              <a:defRPr sz="1200"/>
            </a:pPr>
            <a:r>
              <a:t>dividends the Dow Jones Industrial Average returned about</a:t>
            </a:r>
          </a:p>
          <a:p>
            <a:pPr>
              <a:defRPr sz="1200"/>
            </a:pPr>
            <a:r>
              <a:t>11% per year from 1950 to 2019, which is great. But the</a:t>
            </a:r>
          </a:p>
          <a:p>
            <a:pPr>
              <a:defRPr sz="1200"/>
            </a:pPr>
            <a:r>
              <a:t>price of success during this period was dreadfully high. The</a:t>
            </a:r>
          </a:p>
          <a:p>
            <a:pPr>
              <a:defRPr sz="1200"/>
            </a:pPr>
            <a:r>
              <a:t>shaded lines in the chart show when it was at least 5%</a:t>
            </a:r>
          </a:p>
          <a:p>
            <a:pPr>
              <a:defRPr sz="1200"/>
            </a:pPr>
            <a:r>
              <a:t>below its previous all-time high.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This is the price of market returns. The fee. It is the cost of</a:t>
            </a:r>
          </a:p>
          <a:p>
            <a:pPr>
              <a:defRPr sz="1200"/>
            </a:pPr>
            <a:r>
              <a:t>admission. And it hurts.</a:t>
            </a:r>
          </a:p>
          <a:p>
            <a:pPr>
              <a:defRPr sz="1200"/>
            </a:pPr>
            <a:r>
              <a:t>Like most products, the bigger the returns, the higher the</a:t>
            </a:r>
          </a:p>
          <a:p>
            <a:pPr>
              <a:defRPr sz="1200"/>
            </a:pPr>
            <a:r>
              <a:t>price. Netﬂix stock returned more than 35,000% from 2002</a:t>
            </a:r>
          </a:p>
          <a:p>
            <a:pPr>
              <a:defRPr sz="1200"/>
            </a:pPr>
            <a:r>
              <a:t>to 2018, but traded below its previous all-time high on 94%</a:t>
            </a:r>
          </a:p>
          <a:p>
            <a:pPr>
              <a:defRPr sz="1200"/>
            </a:pPr>
            <a:r>
              <a:t>of days. Monster Beverage returned 319,000% from 1995 to</a:t>
            </a:r>
          </a:p>
          <a:p>
            <a:pPr>
              <a:defRPr sz="1200"/>
            </a:pPr>
            <a:r>
              <a:t>2018—among the highest returns in history—but traded</a:t>
            </a:r>
          </a:p>
          <a:p>
            <a:pPr>
              <a:defRPr sz="1200"/>
            </a:pPr>
            <a:r>
              <a:t>below its previous high 95% of the time during that period.</a:t>
            </a:r>
          </a:p>
          <a:p>
            <a:pPr>
              <a:defRPr sz="1200"/>
            </a:pPr>
            <a:r>
              <a:t>Now here’s the important part. Like the car, you have a few</a:t>
            </a:r>
          </a:p>
          <a:p>
            <a:pPr>
              <a:defRPr sz="1200"/>
            </a:pPr>
            <a:r>
              <a:t>options: You can pay this price, accepting volatility and</a:t>
            </a:r>
          </a:p>
          <a:p>
            <a:pPr>
              <a:defRPr sz="1200"/>
            </a:pPr>
            <a:r>
              <a:t>upheaval. Or you can ﬁnd an asset with less uncertainty and</a:t>
            </a:r>
          </a:p>
          <a:p>
            <a:pPr>
              <a:defRPr sz="1200"/>
            </a:pPr>
            <a:r>
              <a:t>a lower payoﬀ, the equivalent of a used car. Or you can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attempt the equivalent of grand-theft auto: Try to get the</a:t>
            </a:r>
          </a:p>
          <a:p>
            <a:pPr>
              <a:defRPr sz="1200"/>
            </a:pPr>
            <a:r>
              <a:t>return while avoiding the volatility that comes along with it.</a:t>
            </a:r>
          </a:p>
          <a:p>
            <a:pPr>
              <a:defRPr sz="1200"/>
            </a:pPr>
            <a:r>
              <a:t>Many people in investing choose the third option. Like a car</a:t>
            </a:r>
          </a:p>
          <a:p>
            <a:pPr>
              <a:defRPr sz="1200"/>
            </a:pPr>
            <a:r>
              <a:t>thief—though well-meaning and law-abiding—they form</a:t>
            </a:r>
          </a:p>
          <a:p>
            <a:pPr>
              <a:defRPr sz="1200"/>
            </a:pPr>
            <a:r>
              <a:t>tricks and strategies to get the return without paying the</a:t>
            </a:r>
          </a:p>
          <a:p>
            <a:pPr>
              <a:defRPr sz="1200"/>
            </a:pPr>
            <a:r>
              <a:t>price. They trade in and out. They attempt to sell before the</a:t>
            </a:r>
          </a:p>
          <a:p>
            <a:pPr>
              <a:defRPr sz="1200"/>
            </a:pPr>
            <a:r>
              <a:t>next recession and buy before the next boom. Most investors</a:t>
            </a:r>
          </a:p>
          <a:p>
            <a:pPr>
              <a:defRPr sz="1200"/>
            </a:pPr>
            <a:r>
              <a:t>with even a little experience know that volatility is real and</a:t>
            </a:r>
          </a:p>
          <a:p>
            <a:pPr>
              <a:defRPr sz="1200"/>
            </a:pPr>
            <a:r>
              <a:t>common. Many then take what seems like the next logical</a:t>
            </a:r>
          </a:p>
          <a:p>
            <a:pPr>
              <a:defRPr sz="1200"/>
            </a:pPr>
            <a:r>
              <a:t>step: trying to avoid it.</a:t>
            </a:r>
          </a:p>
          <a:p>
            <a:pPr>
              <a:defRPr sz="1200"/>
            </a:pPr>
            <a:r>
              <a:t>But the Money Gods do not look highly upon those who seek</a:t>
            </a:r>
          </a:p>
          <a:p>
            <a:pPr>
              <a:defRPr sz="1200"/>
            </a:pPr>
            <a:r>
              <a:t>a reward without paying the price. Some car thieves will get</a:t>
            </a:r>
          </a:p>
          <a:p>
            <a:pPr>
              <a:defRPr sz="1200"/>
            </a:pPr>
            <a:r>
              <a:t>away with it. Many more will be caught and punished.</a:t>
            </a:r>
          </a:p>
          <a:p>
            <a:pPr>
              <a:defRPr sz="1200"/>
            </a:pPr>
            <a:r>
              <a:t>Same thing with investing.</a:t>
            </a:r>
          </a:p>
          <a:p>
            <a:pPr>
              <a:defRPr sz="1200"/>
            </a:pPr>
            <a:r>
              <a:t>Morningstar once looked at the performance of tactical</a:t>
            </a:r>
          </a:p>
          <a:p>
            <a:pPr>
              <a:defRPr sz="1200"/>
            </a:pPr>
            <a:r>
              <a:t>mutual funds, whose strategy is to switch between stocks</a:t>
            </a:r>
          </a:p>
          <a:p>
            <a:pPr>
              <a:defRPr sz="1200"/>
            </a:pPr>
            <a:r>
              <a:t>and bonds at opportune times, capturing market returns</a:t>
            </a:r>
          </a:p>
          <a:p>
            <a:pPr>
              <a:defRPr sz="1200"/>
            </a:pPr>
            <a:r>
              <a:t>with lower downside risk.⁵⁰ They want the returns without</a:t>
            </a:r>
          </a:p>
          <a:p>
            <a:pPr>
              <a:defRPr sz="1200"/>
            </a:pPr>
            <a:r>
              <a:t>paying the price. The study focused on the mid-2010</a:t>
            </a:r>
          </a:p>
          <a:p>
            <a:pPr>
              <a:defRPr sz="1200"/>
            </a:pPr>
            <a:r>
              <a:t>through late 2011 period, when U.S. stock markets went</a:t>
            </a:r>
          </a:p>
          <a:p>
            <a:pPr>
              <a:defRPr sz="1200"/>
            </a:pPr>
            <a:r>
              <a:t>wild on fears of a new recession and the S&amp;P 500 declined</a:t>
            </a:r>
          </a:p>
          <a:p>
            <a:pPr>
              <a:defRPr sz="1200"/>
            </a:pPr>
            <a:r>
              <a:t>more than 20%. This is the exact kind of environment the</a:t>
            </a:r>
          </a:p>
          <a:p>
            <a:pPr>
              <a:defRPr sz="1200"/>
            </a:pPr>
            <a:r>
              <a:t>tactical funds are supposed to work in. It was their moment</a:t>
            </a:r>
          </a:p>
          <a:p>
            <a:pPr>
              <a:defRPr sz="1200"/>
            </a:pPr>
            <a:r>
              <a:t>to shine.</a:t>
            </a:r>
          </a:p>
          <a:p>
            <a:pPr>
              <a:defRPr sz="1200"/>
            </a:pPr>
            <a:r>
              <a:t>There were, by Morningstar’s count, 112 tactical mutual</a:t>
            </a:r>
          </a:p>
          <a:p>
            <a:pPr>
              <a:defRPr sz="1200"/>
            </a:pPr>
            <a:r>
              <a:t>funds during this period. Only nine had better risk-adjusted</a:t>
            </a:r>
          </a:p>
          <a:p>
            <a:pPr>
              <a:defRPr sz="1200"/>
            </a:pPr>
            <a:r>
              <a:t>returns than a simple 60/40 stock-bond fund. Less than a</a:t>
            </a:r>
          </a:p>
          <a:p>
            <a:pPr>
              <a:defRPr sz="1200"/>
            </a:pPr>
            <a:r>
              <a:t>quarter of the tactical funds had smaller maximum</a:t>
            </a:r>
          </a:p>
          <a:p>
            <a:pPr>
              <a:defRPr sz="1200"/>
            </a:pPr>
            <a:r>
              <a:t>drawdowns than the leave-it-alone index. Morningstar</a:t>
            </a:r>
          </a:p>
          <a:p>
            <a:pPr>
              <a:defRPr sz="1200"/>
            </a:pPr>
            <a:r>
              <a:t>wrote: “With a few exceptions, [tactical funds] gained less,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were more volatile, or were subject to just as much</a:t>
            </a:r>
          </a:p>
          <a:p>
            <a:pPr>
              <a:defRPr sz="1200"/>
            </a:pPr>
            <a:r>
              <a:t>downside risk” as the hands-oﬀ fund.</a:t>
            </a:r>
          </a:p>
          <a:p>
            <a:pPr>
              <a:defRPr sz="1200"/>
            </a:pPr>
            <a:r>
              <a:t>Individual investors fall for this when making their own</a:t>
            </a:r>
          </a:p>
          <a:p>
            <a:pPr>
              <a:defRPr sz="1200"/>
            </a:pPr>
            <a:r>
              <a:t>investments, too. The average equity fund investor</a:t>
            </a:r>
          </a:p>
          <a:p>
            <a:pPr>
              <a:defRPr sz="1200"/>
            </a:pPr>
            <a:r>
              <a:t>underperformed the funds they invested in by half a percent</a:t>
            </a:r>
          </a:p>
          <a:p>
            <a:pPr>
              <a:defRPr sz="1200"/>
            </a:pPr>
            <a:r>
              <a:t>per year, according to Morningstar—the result of buying and</a:t>
            </a:r>
          </a:p>
          <a:p>
            <a:pPr>
              <a:defRPr sz="1200"/>
            </a:pPr>
            <a:r>
              <a:t>selling when they should have just bought and held.⁵¹</a:t>
            </a:r>
          </a:p>
          <a:p>
            <a:pPr>
              <a:defRPr sz="1200"/>
            </a:pPr>
            <a:r>
              <a:t>The irony is that by trying to avoid the price, investors end</a:t>
            </a:r>
          </a:p>
          <a:p>
            <a:pPr>
              <a:defRPr sz="1200"/>
            </a:pPr>
            <a:r>
              <a:t>up paying double.</a:t>
            </a:r>
          </a:p>
          <a:p>
            <a:pPr>
              <a:defRPr sz="1200"/>
            </a:pPr>
            <a:r>
              <a:t>Back to GE. One of its many faults stems from an era under</a:t>
            </a:r>
          </a:p>
          <a:p>
            <a:pPr>
              <a:defRPr sz="1200"/>
            </a:pPr>
            <a:r>
              <a:t>former CEO Jack Welch. Welch became famous for ensuring</a:t>
            </a:r>
          </a:p>
          <a:p>
            <a:pPr>
              <a:defRPr sz="1200"/>
            </a:pPr>
            <a:r>
              <a:t>quarterly earnings per share beat Wall Street estimates. He</a:t>
            </a:r>
          </a:p>
          <a:p>
            <a:pPr>
              <a:defRPr sz="1200"/>
            </a:pPr>
            <a:r>
              <a:t>was the grandmaster. If Wall Street analysts expected $0.25</a:t>
            </a:r>
          </a:p>
          <a:p>
            <a:pPr>
              <a:defRPr sz="1200"/>
            </a:pPr>
            <a:r>
              <a:t>per share, Jack would deliver $0.26 no matter the state of</a:t>
            </a:r>
          </a:p>
          <a:p>
            <a:pPr>
              <a:defRPr sz="1200"/>
            </a:pPr>
            <a:r>
              <a:t>business or the economy. He’d do that by massaging the</a:t>
            </a:r>
          </a:p>
          <a:p>
            <a:pPr>
              <a:defRPr sz="1200"/>
            </a:pPr>
            <a:r>
              <a:t>numbers—that description is charitable—often pulling gains</a:t>
            </a:r>
          </a:p>
          <a:p>
            <a:pPr>
              <a:defRPr sz="1200"/>
            </a:pPr>
            <a:r>
              <a:t>from future quarters into the current quarter to make the</a:t>
            </a:r>
          </a:p>
          <a:p>
            <a:pPr>
              <a:defRPr sz="1200"/>
            </a:pPr>
            <a:r>
              <a:t>obedient numbers salute their master.</a:t>
            </a:r>
          </a:p>
          <a:p>
            <a:pPr>
              <a:defRPr sz="1200"/>
            </a:pPr>
            <a:r>
              <a:t>Forbes reported one of dozens of examples: “[General</a:t>
            </a:r>
          </a:p>
          <a:p>
            <a:pPr>
              <a:defRPr sz="1200"/>
            </a:pPr>
            <a:r>
              <a:t>Electric] for two years in a row ‘sold’ locomotives to</a:t>
            </a:r>
          </a:p>
          <a:p>
            <a:pPr>
              <a:defRPr sz="1200"/>
            </a:pPr>
            <a:r>
              <a:t>unnamed ﬁnancial partners instead of end users in</a:t>
            </a:r>
          </a:p>
          <a:p>
            <a:pPr>
              <a:defRPr sz="1200"/>
            </a:pPr>
            <a:r>
              <a:t>transactions that left most of the risks of ownership with</a:t>
            </a:r>
          </a:p>
          <a:p>
            <a:pPr>
              <a:defRPr sz="1200"/>
            </a:pPr>
            <a:r>
              <a:t>GE.”⁵²</a:t>
            </a:r>
          </a:p>
          <a:p>
            <a:pPr>
              <a:defRPr sz="1200"/>
            </a:pPr>
            <a:r>
              <a:t>Welch never denied this game. He wrote in his book Straight</a:t>
            </a:r>
          </a:p>
          <a:p>
            <a:pPr>
              <a:defRPr sz="1200"/>
            </a:pPr>
            <a:r>
              <a:t>From the Gut: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response of our business leaders to the crises was</a:t>
            </a:r>
          </a:p>
          <a:p>
            <a:pPr>
              <a:defRPr sz="1200"/>
            </a:pPr>
            <a:r>
              <a:t>typical of the GE culture. Even though the books had closed</a:t>
            </a:r>
          </a:p>
          <a:p>
            <a:pPr>
              <a:defRPr sz="1200"/>
            </a:pPr>
            <a:r>
              <a:t>on the quarter, many immediately oﬀered to pitch in to</a:t>
            </a:r>
          </a:p>
          <a:p>
            <a:pPr>
              <a:defRPr sz="1200"/>
            </a:pPr>
            <a:r>
              <a:t>cover the [earnings] gap. Some said they could ﬁnd an extra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and something his primary opponent, Hubert Humphrey, didn’t</a:t>
            </a:r>
          </a:p>
          <a:p>
            <a:pPr>
              <a:defRPr sz="1200"/>
            </a:pPr>
            <a:r>
              <a:t>have.</a:t>
            </a:r>
          </a:p>
          <a:p>
            <a:pPr>
              <a:defRPr sz="1200"/>
            </a:pPr>
            <a:r>
              <a:t>The challenge for us is that no amount of studying or open-</a:t>
            </a:r>
          </a:p>
          <a:p>
            <a:pPr>
              <a:defRPr sz="1200"/>
            </a:pPr>
            <a:r>
              <a:t>mindedness can genuinely recreate the power of fear and</a:t>
            </a:r>
          </a:p>
          <a:p>
            <a:pPr>
              <a:defRPr sz="1200"/>
            </a:pPr>
            <a:r>
              <a:t>uncertainty.</a:t>
            </a:r>
          </a:p>
          <a:p>
            <a:pPr>
              <a:defRPr sz="1200"/>
            </a:pPr>
            <a:r>
              <a:t>I can read about what it was like to lose everything during the</a:t>
            </a:r>
          </a:p>
          <a:p>
            <a:pPr>
              <a:defRPr sz="1200"/>
            </a:pPr>
            <a:r>
              <a:t>Great Depression. But I don’t have the emotional scars of those</a:t>
            </a:r>
          </a:p>
          <a:p>
            <a:pPr>
              <a:defRPr sz="1200"/>
            </a:pPr>
            <a:r>
              <a:t>who actually experienced it. And the person who lived through</a:t>
            </a:r>
          </a:p>
          <a:p>
            <a:pPr>
              <a:defRPr sz="1200"/>
            </a:pPr>
            <a:r>
              <a:t>it can’t fathom why someone like me could come across as</a:t>
            </a:r>
          </a:p>
          <a:p>
            <a:pPr>
              <a:defRPr sz="1200"/>
            </a:pPr>
            <a:r>
              <a:t>complacent about things like owning stocks. We see the world</a:t>
            </a:r>
          </a:p>
          <a:p>
            <a:pPr>
              <a:defRPr sz="1200"/>
            </a:pPr>
            <a:r>
              <a:t>through a diﬀerent lens.</a:t>
            </a:r>
          </a:p>
          <a:p>
            <a:pPr>
              <a:defRPr sz="1200"/>
            </a:pPr>
            <a:r>
              <a:t>Spreadsheets can model the historic frequency of big stock</a:t>
            </a:r>
          </a:p>
          <a:p>
            <a:pPr>
              <a:defRPr sz="1200"/>
            </a:pPr>
            <a:r>
              <a:t>market declines. But they can’t model the feeling of coming</a:t>
            </a:r>
          </a:p>
          <a:p>
            <a:pPr>
              <a:defRPr sz="1200"/>
            </a:pPr>
            <a:r>
              <a:t>home, looking at your kids, and wondering if you’ve made a</a:t>
            </a:r>
          </a:p>
          <a:p>
            <a:pPr>
              <a:defRPr sz="1200"/>
            </a:pPr>
            <a:r>
              <a:t>mistake that will impact their lives. Studying history makes you</a:t>
            </a:r>
          </a:p>
          <a:p>
            <a:pPr>
              <a:defRPr sz="1200"/>
            </a:pPr>
            <a:r>
              <a:t>feel like you understand something. But until you’ve lived</a:t>
            </a:r>
          </a:p>
          <a:p>
            <a:pPr>
              <a:defRPr sz="1200"/>
            </a:pPr>
            <a:r>
              <a:t>through it and personally felt its consequences, you may not</a:t>
            </a:r>
          </a:p>
          <a:p>
            <a:pPr>
              <a:defRPr sz="1200"/>
            </a:pPr>
            <a:r>
              <a:t>understand it enough to change your behavior.</a:t>
            </a:r>
          </a:p>
          <a:p>
            <a:pPr>
              <a:defRPr sz="1200"/>
            </a:pPr>
            <a:r>
              <a:t>We all think we know how the world works. But we’ve all only</a:t>
            </a:r>
          </a:p>
          <a:p>
            <a:pPr>
              <a:defRPr sz="1200"/>
            </a:pPr>
            <a:r>
              <a:t>experienced a tiny sliver of it.</a:t>
            </a:r>
          </a:p>
          <a:p>
            <a:pPr>
              <a:defRPr sz="1200"/>
            </a:pPr>
            <a:r>
              <a:t>As investor Michael Batnick says, “some lessons have to be</a:t>
            </a:r>
          </a:p>
          <a:p>
            <a:pPr>
              <a:defRPr sz="1200"/>
            </a:pPr>
            <a:r>
              <a:t>experienced before they can be understood.” We are all</a:t>
            </a:r>
          </a:p>
          <a:p>
            <a:pPr>
              <a:defRPr sz="1200"/>
            </a:pPr>
            <a:r>
              <a:t>victims, in diﬀerent ways, to that truth.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In 2006 economists Ulrike Malmendier and Stefan Nagel from</a:t>
            </a:r>
          </a:p>
          <a:p>
            <a:pPr>
              <a:defRPr sz="1200"/>
            </a:pPr>
            <a:r>
              <a:t>the National Bureau of Economic Research dug through 50</a:t>
            </a:r>
          </a:p>
          <a:p>
            <a:pPr>
              <a:defRPr sz="1200"/>
            </a:pPr>
            <a:r>
              <a:t>years of the Survey of Consumer Finances—a detailed look at</a:t>
            </a:r>
          </a:p>
          <a:p>
            <a:pPr>
              <a:defRPr sz="1200"/>
            </a:pPr>
            <a:r>
              <a:t>what Americans do with their money.⁴</a:t>
            </a:r>
          </a:p>
          <a:p>
            <a:pPr>
              <a:defRPr sz="1200"/>
            </a:pPr>
            <a:r>
              <a:t>In theory people should make investment decisions based on</a:t>
            </a:r>
          </a:p>
          <a:p>
            <a:pPr>
              <a:defRPr sz="1200"/>
            </a:pPr>
            <a:r>
              <a:t>their goals and the characteristics of the investment options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$10 million, $20 million, and even $30 million from their</a:t>
            </a:r>
          </a:p>
          <a:p>
            <a:pPr>
              <a:defRPr sz="1200"/>
            </a:pPr>
            <a:r>
              <a:t>business to oﬀset the surprise.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result was that under Welch’s leadership, stockholders</a:t>
            </a:r>
          </a:p>
          <a:p>
            <a:pPr>
              <a:defRPr sz="1200"/>
            </a:pPr>
            <a:r>
              <a:t>didn’t have to pay the price. They got consistency and</a:t>
            </a:r>
          </a:p>
          <a:p>
            <a:pPr>
              <a:defRPr sz="1200"/>
            </a:pPr>
            <a:r>
              <a:t>predictability—a stock that surged year after year without</a:t>
            </a:r>
          </a:p>
          <a:p>
            <a:pPr>
              <a:defRPr sz="1200"/>
            </a:pPr>
            <a:r>
              <a:t>the surprises of uncertainty. Then the bill came due, like it</a:t>
            </a:r>
          </a:p>
          <a:p>
            <a:pPr>
              <a:defRPr sz="1200"/>
            </a:pPr>
            <a:r>
              <a:t>always does. GE shareholders have suﬀered through a</a:t>
            </a:r>
          </a:p>
          <a:p>
            <a:pPr>
              <a:defRPr sz="1200"/>
            </a:pPr>
            <a:r>
              <a:t>decade of mammoth losses that were previously shielded by</a:t>
            </a:r>
          </a:p>
          <a:p>
            <a:pPr>
              <a:defRPr sz="1200"/>
            </a:pPr>
            <a:r>
              <a:t>accounting maneuvers. The penny gains of Welch’s era</a:t>
            </a:r>
          </a:p>
          <a:p>
            <a:pPr>
              <a:defRPr sz="1200"/>
            </a:pPr>
            <a:r>
              <a:t>became dime losses today.</a:t>
            </a:r>
          </a:p>
          <a:p>
            <a:pPr>
              <a:defRPr sz="1200"/>
            </a:pPr>
            <a:r>
              <a:t>The strangest example of this comes from failed mortgage</a:t>
            </a:r>
          </a:p>
          <a:p>
            <a:pPr>
              <a:defRPr sz="1200"/>
            </a:pPr>
            <a:r>
              <a:t>giants Freddie Mac and Fannie Mae, which in the early</a:t>
            </a:r>
          </a:p>
          <a:p>
            <a:pPr>
              <a:defRPr sz="1200"/>
            </a:pPr>
            <a:r>
              <a:t>2000s were caught under-reporting current earnings by</a:t>
            </a:r>
          </a:p>
          <a:p>
            <a:pPr>
              <a:defRPr sz="1200"/>
            </a:pPr>
            <a:r>
              <a:t>billions of dollars with the intention of spreading those gains</a:t>
            </a:r>
          </a:p>
          <a:p>
            <a:pPr>
              <a:defRPr sz="1200"/>
            </a:pPr>
            <a:r>
              <a:t>out over future periods to give investors the illusion of</a:t>
            </a:r>
          </a:p>
          <a:p>
            <a:pPr>
              <a:defRPr sz="1200"/>
            </a:pPr>
            <a:r>
              <a:t>smoothness and predictability.⁵³ The illusion of not having to</a:t>
            </a:r>
          </a:p>
          <a:p>
            <a:pPr>
              <a:defRPr sz="1200"/>
            </a:pPr>
            <a:r>
              <a:t>pay the price.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question is: Why do so many people who are willing to</a:t>
            </a:r>
          </a:p>
          <a:p>
            <a:pPr>
              <a:defRPr sz="1200"/>
            </a:pPr>
            <a:r>
              <a:t>pay the price of cars, houses, food, and vacations try so hard</a:t>
            </a:r>
          </a:p>
          <a:p>
            <a:pPr>
              <a:defRPr sz="1200"/>
            </a:pPr>
            <a:r>
              <a:t>to avoid paying the price of good investment returns?</a:t>
            </a:r>
          </a:p>
          <a:p>
            <a:pPr>
              <a:defRPr sz="1200"/>
            </a:pPr>
            <a:r>
              <a:t>The answer is simple: The price of investing success is not</a:t>
            </a:r>
          </a:p>
          <a:p>
            <a:pPr>
              <a:defRPr sz="1200"/>
            </a:pPr>
            <a:r>
              <a:t>immediately obvious. It’s not a price tag you can see, so</a:t>
            </a:r>
          </a:p>
          <a:p>
            <a:pPr>
              <a:defRPr sz="1200"/>
            </a:pPr>
            <a:r>
              <a:t>when the bill comes due it doesn’t feel like a fee for getting</a:t>
            </a:r>
          </a:p>
          <a:p>
            <a:pPr>
              <a:defRPr sz="1200"/>
            </a:pPr>
            <a:r>
              <a:t>something good. It feels like a ﬁne for doing something</a:t>
            </a:r>
          </a:p>
          <a:p>
            <a:pPr>
              <a:defRPr sz="1200"/>
            </a:pPr>
            <a:r>
              <a:t>wrong. And while people are generally ﬁne with paying fees,</a:t>
            </a:r>
          </a:p>
          <a:p>
            <a:pPr>
              <a:defRPr sz="1200"/>
            </a:pPr>
            <a:r>
              <a:t>ﬁnes are supposed to be avoided. You’re supposed to make</a:t>
            </a:r>
          </a:p>
          <a:p>
            <a:pPr>
              <a:defRPr sz="1200"/>
            </a:pPr>
            <a:r>
              <a:t>decisions that preempt and avoid ﬁnes. Traﬃc ﬁnes and IRS</a:t>
            </a:r>
          </a:p>
          <a:p>
            <a:pPr>
              <a:defRPr sz="1200"/>
            </a:pPr>
            <a:r>
              <a:t>ﬁnes mean you did something wrong and deserve to be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punished. The natural response for anyone who watches</a:t>
            </a:r>
          </a:p>
          <a:p>
            <a:pPr>
              <a:defRPr sz="1200"/>
            </a:pPr>
            <a:r>
              <a:t>their wealth decline and views that drop as a ﬁne is to avoid</a:t>
            </a:r>
          </a:p>
          <a:p>
            <a:pPr>
              <a:defRPr sz="1200"/>
            </a:pPr>
            <a:r>
              <a:t>future ﬁnes.</a:t>
            </a:r>
          </a:p>
          <a:p>
            <a:pPr>
              <a:defRPr sz="1200"/>
            </a:pPr>
            <a:r>
              <a:t>It sounds trivial, but thinking of market volatility as a fee</a:t>
            </a:r>
          </a:p>
          <a:p>
            <a:pPr>
              <a:defRPr sz="1200"/>
            </a:pPr>
            <a:r>
              <a:t>rather than a ﬁne is an important part of developing the</a:t>
            </a:r>
          </a:p>
          <a:p>
            <a:pPr>
              <a:defRPr sz="1200"/>
            </a:pPr>
            <a:r>
              <a:t>kind of mindset that lets you stick around long enough for</a:t>
            </a:r>
          </a:p>
          <a:p>
            <a:pPr>
              <a:defRPr sz="1200"/>
            </a:pPr>
            <a:r>
              <a:t>investing gains to work in your favor.</a:t>
            </a:r>
          </a:p>
          <a:p>
            <a:pPr>
              <a:defRPr sz="1200"/>
            </a:pPr>
            <a:r>
              <a:t>Few investors have the disposition to say, “I’m actually ﬁne</a:t>
            </a:r>
          </a:p>
          <a:p>
            <a:pPr>
              <a:defRPr sz="1200"/>
            </a:pPr>
            <a:r>
              <a:t>if I lose 20% of my money.” This is doubly true for new</a:t>
            </a:r>
          </a:p>
          <a:p>
            <a:pPr>
              <a:defRPr sz="1200"/>
            </a:pPr>
            <a:r>
              <a:t>investors who have never experienced a 20% decline.</a:t>
            </a:r>
          </a:p>
          <a:p>
            <a:pPr>
              <a:defRPr sz="1200"/>
            </a:pPr>
            <a:r>
              <a:t>But if you view volatility as a fee, things look diﬀerent.</a:t>
            </a:r>
          </a:p>
          <a:p>
            <a:pPr>
              <a:defRPr sz="1200"/>
            </a:pPr>
            <a:r>
              <a:t>Disneyland tickets cost $100. But you get an awesome day</a:t>
            </a:r>
          </a:p>
          <a:p>
            <a:pPr>
              <a:defRPr sz="1200"/>
            </a:pPr>
            <a:r>
              <a:t>with your kids you’ll never forget. Last year more than 18</a:t>
            </a:r>
          </a:p>
          <a:p>
            <a:pPr>
              <a:defRPr sz="1200"/>
            </a:pPr>
            <a:r>
              <a:t>million people thought that fee was worth paying. Few felt</a:t>
            </a:r>
          </a:p>
          <a:p>
            <a:pPr>
              <a:defRPr sz="1200"/>
            </a:pPr>
            <a:r>
              <a:t>the $100 was a punishment or a ﬁne. The worthwhile</a:t>
            </a:r>
          </a:p>
          <a:p>
            <a:pPr>
              <a:defRPr sz="1200"/>
            </a:pPr>
            <a:r>
              <a:t>tradeoﬀ of fees is obvious when it’s clear you’re paying one.</a:t>
            </a:r>
          </a:p>
          <a:p>
            <a:pPr>
              <a:defRPr sz="1200"/>
            </a:pPr>
            <a:r>
              <a:t>Same with investing, where volatility is almost always a fee,</a:t>
            </a:r>
          </a:p>
          <a:p>
            <a:pPr>
              <a:defRPr sz="1200"/>
            </a:pPr>
            <a:r>
              <a:t>not a ﬁne.</a:t>
            </a:r>
          </a:p>
          <a:p>
            <a:pPr>
              <a:defRPr sz="1200"/>
            </a:pPr>
            <a:r>
              <a:t>Market returns are never free and never will be. They</a:t>
            </a:r>
          </a:p>
          <a:p>
            <a:pPr>
              <a:defRPr sz="1200"/>
            </a:pPr>
            <a:r>
              <a:t>demand you pay a price, like any other product. You’re not</a:t>
            </a:r>
          </a:p>
          <a:p>
            <a:pPr>
              <a:defRPr sz="1200"/>
            </a:pPr>
            <a:r>
              <a:t>forced to pay this fee, just like you’re not forced to go to</a:t>
            </a:r>
          </a:p>
          <a:p>
            <a:pPr>
              <a:defRPr sz="1200"/>
            </a:pPr>
            <a:r>
              <a:t>Disneyland. You can go to the local county fair where tickets</a:t>
            </a:r>
          </a:p>
          <a:p>
            <a:pPr>
              <a:defRPr sz="1200"/>
            </a:pPr>
            <a:r>
              <a:t>might be $10, or stay home for free. You might still have a</a:t>
            </a:r>
          </a:p>
          <a:p>
            <a:pPr>
              <a:defRPr sz="1200"/>
            </a:pPr>
            <a:r>
              <a:t>good time. But you’ll usually get what you pay for. Same</a:t>
            </a:r>
          </a:p>
          <a:p>
            <a:pPr>
              <a:defRPr sz="1200"/>
            </a:pPr>
            <a:r>
              <a:t>with markets. The volatility/uncertainty fee—the price of</a:t>
            </a:r>
          </a:p>
          <a:p>
            <a:pPr>
              <a:defRPr sz="1200"/>
            </a:pPr>
            <a:r>
              <a:t>returns—is the cost of admission to get returns greater than</a:t>
            </a:r>
          </a:p>
          <a:p>
            <a:pPr>
              <a:defRPr sz="1200"/>
            </a:pPr>
            <a:r>
              <a:t>low-fee parks like cash and bonds.</a:t>
            </a:r>
          </a:p>
          <a:p>
            <a:pPr>
              <a:defRPr sz="1200"/>
            </a:pPr>
            <a:r>
              <a:t>The trick is convincing yourself that the market’s fee is</a:t>
            </a:r>
          </a:p>
          <a:p>
            <a:pPr>
              <a:defRPr sz="1200"/>
            </a:pPr>
            <a:r>
              <a:t>worth it. That’s the only way to properly deal with volatility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and uncertainty—not just putting up with it, but realizing</a:t>
            </a:r>
          </a:p>
          <a:p>
            <a:pPr>
              <a:defRPr sz="1200"/>
            </a:pPr>
            <a:r>
              <a:t>that it’s an admission fee worth paying.</a:t>
            </a:r>
          </a:p>
          <a:p>
            <a:pPr>
              <a:defRPr sz="1200"/>
            </a:pPr>
            <a:r>
              <a:t>There’s no guarantee that it will be. Sometimes it rains at</a:t>
            </a:r>
          </a:p>
          <a:p>
            <a:pPr>
              <a:defRPr sz="1200"/>
            </a:pPr>
            <a:r>
              <a:t>Disneyland.</a:t>
            </a:r>
          </a:p>
          <a:p>
            <a:pPr>
              <a:defRPr sz="1200"/>
            </a:pPr>
            <a:r>
              <a:t>But if you view the admission fee as a ﬁne, you’ll never enjoy</a:t>
            </a:r>
          </a:p>
          <a:p>
            <a:pPr>
              <a:defRPr sz="1200"/>
            </a:pPr>
            <a:r>
              <a:t>the magic.</a:t>
            </a:r>
          </a:p>
          <a:p>
            <a:pPr>
              <a:defRPr sz="1200"/>
            </a:pPr>
            <a:r>
              <a:t>Find the price, then pay it.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implosion of the dot-com bubble in the early 2000s</a:t>
            </a:r>
          </a:p>
          <a:p>
            <a:pPr>
              <a:defRPr sz="1200"/>
            </a:pPr>
            <a:r>
              <a:t>reduced household wealth by $6.2 trillion.</a:t>
            </a:r>
          </a:p>
          <a:p>
            <a:pPr>
              <a:defRPr sz="1200"/>
            </a:pPr>
            <a:r>
              <a:t>The end of the housing bubble cut away more than $8</a:t>
            </a:r>
          </a:p>
          <a:p>
            <a:pPr>
              <a:defRPr sz="1200"/>
            </a:pPr>
            <a:r>
              <a:t>trillion.</a:t>
            </a:r>
          </a:p>
          <a:p>
            <a:pPr>
              <a:defRPr sz="1200"/>
            </a:pPr>
            <a:r>
              <a:t>It’s hard to overstate how socially devastating ﬁnancial</a:t>
            </a:r>
          </a:p>
          <a:p>
            <a:pPr>
              <a:defRPr sz="1200"/>
            </a:pPr>
            <a:r>
              <a:t>bubbles can be. They ruin lives.</a:t>
            </a:r>
          </a:p>
          <a:p>
            <a:pPr>
              <a:defRPr sz="1200"/>
            </a:pPr>
            <a:r>
              <a:t>Why do these things happen?</a:t>
            </a:r>
          </a:p>
          <a:p>
            <a:pPr>
              <a:defRPr sz="1200"/>
            </a:pPr>
            <a:r>
              <a:t>And why do they keep happening?</a:t>
            </a:r>
          </a:p>
          <a:p>
            <a:pPr>
              <a:defRPr sz="1200"/>
            </a:pPr>
            <a:r>
              <a:t>Why can’t we learn our lessons?</a:t>
            </a:r>
          </a:p>
          <a:p>
            <a:pPr>
              <a:defRPr sz="1200"/>
            </a:pPr>
            <a:r>
              <a:t>The common answer here is that people are greedy, and</a:t>
            </a:r>
          </a:p>
          <a:p>
            <a:pPr>
              <a:defRPr sz="1200"/>
            </a:pPr>
            <a:r>
              <a:t>greed is an indelible feature of human nature.</a:t>
            </a:r>
          </a:p>
          <a:p>
            <a:pPr>
              <a:defRPr sz="1200"/>
            </a:pPr>
            <a:r>
              <a:t>That may be true, and it’s a good enough answer for most.</a:t>
            </a:r>
          </a:p>
          <a:p>
            <a:pPr>
              <a:defRPr sz="1200"/>
            </a:pPr>
            <a:r>
              <a:t>But remember from chapter 1: no one is crazy. People make</a:t>
            </a:r>
          </a:p>
          <a:p>
            <a:pPr>
              <a:defRPr sz="1200"/>
            </a:pPr>
            <a:r>
              <a:t>ﬁnancial decisions they regret, and they often do so with</a:t>
            </a:r>
          </a:p>
          <a:p>
            <a:pPr>
              <a:defRPr sz="1200"/>
            </a:pPr>
            <a:r>
              <a:t>scarce information and without logic. But the decisions</a:t>
            </a:r>
          </a:p>
          <a:p>
            <a:pPr>
              <a:defRPr sz="1200"/>
            </a:pPr>
            <a:r>
              <a:t>made sense to them when they were made. Blaming</a:t>
            </a:r>
          </a:p>
          <a:p>
            <a:pPr>
              <a:defRPr sz="1200"/>
            </a:pPr>
            <a:r>
              <a:t>bubbles on greed and stopping there misses important</a:t>
            </a:r>
          </a:p>
          <a:p>
            <a:pPr>
              <a:defRPr sz="1200"/>
            </a:pPr>
            <a:r>
              <a:t>lessons about how and why people rationalize what in</a:t>
            </a:r>
          </a:p>
          <a:p>
            <a:pPr>
              <a:defRPr sz="1200"/>
            </a:pPr>
            <a:r>
              <a:t>hindsight look like greedy decisions.</a:t>
            </a:r>
          </a:p>
          <a:p>
            <a:pPr>
              <a:defRPr sz="1200"/>
            </a:pPr>
            <a:r>
              <a:t>Part of why bubbles are hard to learn from is that they are</a:t>
            </a:r>
          </a:p>
          <a:p>
            <a:pPr>
              <a:defRPr sz="1200"/>
            </a:pPr>
            <a:r>
              <a:t>not like cancer, where a biopsy gives us a clear warning and</a:t>
            </a:r>
          </a:p>
          <a:p>
            <a:pPr>
              <a:defRPr sz="1200"/>
            </a:pPr>
            <a:r>
              <a:t>diagnosis. They are closer to the rise and fall of a political</a:t>
            </a:r>
          </a:p>
          <a:p>
            <a:pPr>
              <a:defRPr sz="1200"/>
            </a:pPr>
            <a:r>
              <a:t>party, where the outcome is known in hindsight but the</a:t>
            </a:r>
          </a:p>
          <a:p>
            <a:pPr>
              <a:defRPr sz="1200"/>
            </a:pPr>
            <a:r>
              <a:t>cause and blame are never agreed upon.</a:t>
            </a:r>
          </a:p>
          <a:p>
            <a:pPr>
              <a:defRPr sz="1200"/>
            </a:pPr>
            <a:r>
              <a:t>Competition for investment returns is ﬁerce, and someone</a:t>
            </a:r>
          </a:p>
          <a:p>
            <a:pPr>
              <a:defRPr sz="1200"/>
            </a:pPr>
            <a:r>
              <a:t>has to own every asset at every point in time. That means</a:t>
            </a:r>
          </a:p>
          <a:p>
            <a:pPr>
              <a:defRPr sz="1200"/>
            </a:pPr>
            <a:r>
              <a:t>the mere idea of bubbles will always be controversial,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because no one wants to think they own an overvalued</a:t>
            </a:r>
          </a:p>
          <a:p>
            <a:pPr>
              <a:defRPr sz="1200"/>
            </a:pPr>
            <a:r>
              <a:t>asset. In hindsight we’re more likely to point cynical ﬁngers</a:t>
            </a:r>
          </a:p>
          <a:p>
            <a:pPr>
              <a:defRPr sz="1200"/>
            </a:pPr>
            <a:r>
              <a:t>than to learn lessons.</a:t>
            </a:r>
          </a:p>
          <a:p>
            <a:pPr>
              <a:defRPr sz="1200"/>
            </a:pPr>
            <a:r>
              <a:t>I don’t think we’ll ever be able to fully explain why bubbles</a:t>
            </a:r>
          </a:p>
          <a:p>
            <a:pPr>
              <a:defRPr sz="1200"/>
            </a:pPr>
            <a:r>
              <a:t>occur. It’s like asking why wars occur—there are almost</a:t>
            </a:r>
          </a:p>
          <a:p>
            <a:pPr>
              <a:defRPr sz="1200"/>
            </a:pPr>
            <a:r>
              <a:t>always several reasons, many of them conﬂicting, all of</a:t>
            </a:r>
          </a:p>
          <a:p>
            <a:pPr>
              <a:defRPr sz="1200"/>
            </a:pPr>
            <a:r>
              <a:t>them controversial.</a:t>
            </a:r>
          </a:p>
          <a:p>
            <a:pPr>
              <a:defRPr sz="1200"/>
            </a:pPr>
            <a:r>
              <a:t>It’s too complicated a subject for simple answers.</a:t>
            </a:r>
          </a:p>
          <a:p>
            <a:pPr>
              <a:defRPr sz="1200"/>
            </a:pPr>
            <a:r>
              <a:t>But let me propose one reason they happen that both goes</a:t>
            </a:r>
          </a:p>
          <a:p>
            <a:pPr>
              <a:defRPr sz="1200"/>
            </a:pPr>
            <a:r>
              <a:t>overlooked and applies to you personally: Investors often</a:t>
            </a:r>
          </a:p>
          <a:p>
            <a:pPr>
              <a:defRPr sz="1200"/>
            </a:pPr>
            <a:r>
              <a:t>innocently take cues from other investors who are playing a</a:t>
            </a:r>
          </a:p>
          <a:p>
            <a:pPr>
              <a:defRPr sz="1200"/>
            </a:pPr>
            <a:r>
              <a:t>diﬀerent game than they are.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An idea exists in ﬁnance that seems innocent but has done</a:t>
            </a:r>
          </a:p>
          <a:p>
            <a:pPr>
              <a:defRPr sz="1200"/>
            </a:pPr>
            <a:r>
              <a:t>incalculable damage.</a:t>
            </a:r>
          </a:p>
          <a:p>
            <a:pPr>
              <a:defRPr sz="1200"/>
            </a:pPr>
            <a:r>
              <a:t>It’s the notion that assets have one rational price in a world</a:t>
            </a:r>
          </a:p>
          <a:p>
            <a:pPr>
              <a:defRPr sz="1200"/>
            </a:pPr>
            <a:r>
              <a:t>where investors have diﬀerent goals and time horizons.</a:t>
            </a:r>
          </a:p>
          <a:p>
            <a:pPr>
              <a:defRPr sz="1200"/>
            </a:pPr>
            <a:r>
              <a:t>Ask yourself: How much should you pay for Google stock</a:t>
            </a:r>
          </a:p>
          <a:p>
            <a:pPr>
              <a:defRPr sz="1200"/>
            </a:pPr>
            <a:r>
              <a:t>today?</a:t>
            </a:r>
          </a:p>
          <a:p>
            <a:pPr>
              <a:defRPr sz="1200"/>
            </a:pPr>
            <a:r>
              <a:t>The answer depends on who “you” are.</a:t>
            </a:r>
          </a:p>
          <a:p>
            <a:pPr>
              <a:defRPr sz="1200"/>
            </a:pPr>
            <a:r>
              <a:t>Do you have a 30-year time horizon? Then the smart price to</a:t>
            </a:r>
          </a:p>
          <a:p>
            <a:pPr>
              <a:defRPr sz="1200"/>
            </a:pPr>
            <a:r>
              <a:t>pay involves a sober analysis of Google’s discounted cash</a:t>
            </a:r>
          </a:p>
          <a:p>
            <a:pPr>
              <a:defRPr sz="1200"/>
            </a:pPr>
            <a:r>
              <a:t>ﬂows over the next 30 years.</a:t>
            </a:r>
          </a:p>
          <a:p>
            <a:pPr>
              <a:defRPr sz="1200"/>
            </a:pPr>
            <a:r>
              <a:t>Are you looking to cash out within 10 years? Then the price</a:t>
            </a:r>
          </a:p>
          <a:p>
            <a:pPr>
              <a:defRPr sz="1200"/>
            </a:pPr>
            <a:r>
              <a:t>to pay can be ﬁgured out by an analysis of the tech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industry’s potential over the next decade and whether</a:t>
            </a:r>
          </a:p>
          <a:p>
            <a:pPr>
              <a:defRPr sz="1200"/>
            </a:pPr>
            <a:r>
              <a:t>Google management can execute on its vision.</a:t>
            </a:r>
          </a:p>
          <a:p>
            <a:pPr>
              <a:defRPr sz="1200"/>
            </a:pPr>
            <a:r>
              <a:t>Are you looking to sell within a year? Then pay attention to</a:t>
            </a:r>
          </a:p>
          <a:p>
            <a:pPr>
              <a:defRPr sz="1200"/>
            </a:pPr>
            <a:r>
              <a:t>Google’s current product sales cycles and whether we’ll</a:t>
            </a:r>
          </a:p>
          <a:p>
            <a:pPr>
              <a:defRPr sz="1200"/>
            </a:pPr>
            <a:r>
              <a:t>have a bear market.</a:t>
            </a:r>
          </a:p>
          <a:p>
            <a:pPr>
              <a:defRPr sz="1200"/>
            </a:pPr>
            <a:r>
              <a:t>Are you a day trader? Then the smart price to pay is “who</a:t>
            </a:r>
          </a:p>
          <a:p>
            <a:pPr>
              <a:defRPr sz="1200"/>
            </a:pPr>
            <a:r>
              <a:t>cares?” because you’re just trying to squeeze a few bucks</a:t>
            </a:r>
          </a:p>
          <a:p>
            <a:pPr>
              <a:defRPr sz="1200"/>
            </a:pPr>
            <a:r>
              <a:t>out of whatever happens between now and lunchtime,</a:t>
            </a:r>
          </a:p>
          <a:p>
            <a:pPr>
              <a:defRPr sz="1200"/>
            </a:pPr>
            <a:r>
              <a:t>which can be accomplished at any price.</a:t>
            </a:r>
          </a:p>
          <a:p>
            <a:pPr>
              <a:defRPr sz="1200"/>
            </a:pPr>
            <a:r>
              <a:t>When investors have diﬀerent goals and time horizons—and</a:t>
            </a:r>
          </a:p>
          <a:p>
            <a:pPr>
              <a:defRPr sz="1200"/>
            </a:pPr>
            <a:r>
              <a:t>they do in every asset class—prices that look ridiculous to</a:t>
            </a:r>
          </a:p>
          <a:p>
            <a:pPr>
              <a:defRPr sz="1200"/>
            </a:pPr>
            <a:r>
              <a:t>one person can make sense to another, because the factors</a:t>
            </a:r>
          </a:p>
          <a:p>
            <a:pPr>
              <a:defRPr sz="1200"/>
            </a:pPr>
            <a:r>
              <a:t>those investors pay attention to are diﬀerent.</a:t>
            </a:r>
          </a:p>
          <a:p>
            <a:pPr>
              <a:defRPr sz="1200"/>
            </a:pPr>
            <a:r>
              <a:t>Take the dot-com bubble in the 1990s.</a:t>
            </a:r>
          </a:p>
          <a:p>
            <a:pPr>
              <a:defRPr sz="1200"/>
            </a:pPr>
            <a:r>
              <a:t>People can look at Yahoo! stock in 1999 and say “That was</a:t>
            </a:r>
          </a:p>
          <a:p>
            <a:pPr>
              <a:defRPr sz="1200"/>
            </a:pPr>
            <a:r>
              <a:t>crazy! A zillion times revenue! The valuation made no</a:t>
            </a:r>
          </a:p>
          <a:p>
            <a:pPr>
              <a:defRPr sz="1200"/>
            </a:pPr>
            <a:r>
              <a:t>sense!”</a:t>
            </a:r>
          </a:p>
          <a:p>
            <a:pPr>
              <a:defRPr sz="1200"/>
            </a:pPr>
            <a:r>
              <a:t>But many investors who owned Yahoo! stock in 1999 had</a:t>
            </a:r>
          </a:p>
          <a:p>
            <a:pPr>
              <a:defRPr sz="1200"/>
            </a:pPr>
            <a:r>
              <a:t>time horizons so short that it made sense for them to pay a</a:t>
            </a:r>
          </a:p>
          <a:p>
            <a:pPr>
              <a:defRPr sz="1200"/>
            </a:pPr>
            <a:r>
              <a:t>ridiculous price. A day trader could accomplish what they</a:t>
            </a:r>
          </a:p>
          <a:p>
            <a:pPr>
              <a:defRPr sz="1200"/>
            </a:pPr>
            <a:r>
              <a:t>need whether Yahoo! was at $5 a share or $500 a share as</a:t>
            </a:r>
          </a:p>
          <a:p>
            <a:pPr>
              <a:defRPr sz="1200"/>
            </a:pPr>
            <a:r>
              <a:t>long as it moved in the right direction that day. And it did,</a:t>
            </a:r>
          </a:p>
          <a:p>
            <a:pPr>
              <a:defRPr sz="1200"/>
            </a:pPr>
            <a:r>
              <a:t>for years.</a:t>
            </a:r>
          </a:p>
          <a:p>
            <a:pPr>
              <a:defRPr sz="1200"/>
            </a:pPr>
            <a:r>
              <a:t>An iron rule of ﬁnance is that money chases returns to the</a:t>
            </a:r>
          </a:p>
          <a:p>
            <a:pPr>
              <a:defRPr sz="1200"/>
            </a:pPr>
            <a:r>
              <a:t>greatest extent that it can. If an asset has momentum—it’s</a:t>
            </a:r>
          </a:p>
          <a:p>
            <a:pPr>
              <a:defRPr sz="1200"/>
            </a:pPr>
            <a:r>
              <a:t>been moving consistently up for a period of time—it’s not</a:t>
            </a:r>
          </a:p>
          <a:p>
            <a:pPr>
              <a:defRPr sz="1200"/>
            </a:pPr>
            <a:r>
              <a:t>crazy for a group of short-term traders to assume it will keep</a:t>
            </a:r>
          </a:p>
          <a:p>
            <a:pPr>
              <a:defRPr sz="1200"/>
            </a:pPr>
            <a:r>
              <a:t>moving up. Not indeﬁnitely; just for the short period of time</a:t>
            </a:r>
          </a:p>
          <a:p>
            <a:pPr>
              <a:defRPr sz="1200"/>
            </a:pPr>
            <a:r>
              <a:t>they need it to. Momentum attracts short-term traders in a</a:t>
            </a:r>
          </a:p>
          <a:p>
            <a:pPr>
              <a:defRPr sz="1200"/>
            </a:pPr>
            <a:r>
              <a:t>reasonable way.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Then it’s oﬀ to the races.</a:t>
            </a:r>
          </a:p>
          <a:p>
            <a:pPr>
              <a:defRPr sz="1200"/>
            </a:pPr>
            <a:r>
              <a:t>Bubbles form when the momentum of short-term returns</a:t>
            </a:r>
          </a:p>
          <a:p>
            <a:pPr>
              <a:defRPr sz="1200"/>
            </a:pPr>
            <a:r>
              <a:t>attracts enough money that the makeup of investors shifts</a:t>
            </a:r>
          </a:p>
          <a:p>
            <a:pPr>
              <a:defRPr sz="1200"/>
            </a:pPr>
            <a:r>
              <a:t>from mostly long term to mostly short term.</a:t>
            </a:r>
          </a:p>
          <a:p>
            <a:pPr>
              <a:defRPr sz="1200"/>
            </a:pPr>
            <a:r>
              <a:t>That process feeds on itself. As traders push up short-term</a:t>
            </a:r>
          </a:p>
          <a:p>
            <a:pPr>
              <a:defRPr sz="1200"/>
            </a:pPr>
            <a:r>
              <a:t>returns, they attract even more traders. Before long—and it</a:t>
            </a:r>
          </a:p>
          <a:p>
            <a:pPr>
              <a:defRPr sz="1200"/>
            </a:pPr>
            <a:r>
              <a:t>often doesn’t take long—the dominant market price-setters</a:t>
            </a:r>
          </a:p>
          <a:p>
            <a:pPr>
              <a:defRPr sz="1200"/>
            </a:pPr>
            <a:r>
              <a:t>with the most authority are those with shorter time</a:t>
            </a:r>
          </a:p>
          <a:p>
            <a:pPr>
              <a:defRPr sz="1200"/>
            </a:pPr>
            <a:r>
              <a:t>horizons.</a:t>
            </a:r>
          </a:p>
          <a:p>
            <a:pPr>
              <a:defRPr sz="1200"/>
            </a:pPr>
            <a:r>
              <a:t>Bubbles aren’t so much about valuations rising. That’s just a</a:t>
            </a:r>
          </a:p>
          <a:p>
            <a:pPr>
              <a:defRPr sz="1200"/>
            </a:pPr>
            <a:r>
              <a:t>symptom of something else: time horizons shrinking as</a:t>
            </a:r>
          </a:p>
          <a:p>
            <a:pPr>
              <a:defRPr sz="1200"/>
            </a:pPr>
            <a:r>
              <a:t>more short-term traders enter the playing ﬁeld.</a:t>
            </a:r>
          </a:p>
          <a:p>
            <a:pPr>
              <a:defRPr sz="1200"/>
            </a:pPr>
            <a:r>
              <a:t>It’s common to say the dot-com bubble was a time of</a:t>
            </a:r>
          </a:p>
          <a:p>
            <a:pPr>
              <a:defRPr sz="1200"/>
            </a:pPr>
            <a:r>
              <a:t>irrational optimism about the future. But one of the most</a:t>
            </a:r>
          </a:p>
          <a:p>
            <a:pPr>
              <a:defRPr sz="1200"/>
            </a:pPr>
            <a:r>
              <a:t>common headlines of that era was announcing record</a:t>
            </a:r>
          </a:p>
          <a:p>
            <a:pPr>
              <a:defRPr sz="1200"/>
            </a:pPr>
            <a:r>
              <a:t>trading volume, which is what happens when investors are</a:t>
            </a:r>
          </a:p>
          <a:p>
            <a:pPr>
              <a:defRPr sz="1200"/>
            </a:pPr>
            <a:r>
              <a:t>buying and selling in a single day. Investors—particularly the</a:t>
            </a:r>
          </a:p>
          <a:p>
            <a:pPr>
              <a:defRPr sz="1200"/>
            </a:pPr>
            <a:r>
              <a:t>ones setting prices—were not thinking about the next 20</a:t>
            </a:r>
          </a:p>
          <a:p>
            <a:pPr>
              <a:defRPr sz="1200"/>
            </a:pPr>
            <a:r>
              <a:t>years. The average mutual fund had 120% annual turnover</a:t>
            </a:r>
          </a:p>
          <a:p>
            <a:pPr>
              <a:defRPr sz="1200"/>
            </a:pPr>
            <a:r>
              <a:t>in 1999, meaning they were, at most, thinking about the</a:t>
            </a:r>
          </a:p>
          <a:p>
            <a:pPr>
              <a:defRPr sz="1200"/>
            </a:pPr>
            <a:r>
              <a:t>next eight months. So were the individual investors who</a:t>
            </a:r>
          </a:p>
          <a:p>
            <a:pPr>
              <a:defRPr sz="1200"/>
            </a:pPr>
            <a:r>
              <a:t>bought those mutual funds. Maggie Mahar wrote in her book</a:t>
            </a:r>
          </a:p>
          <a:p>
            <a:pPr>
              <a:defRPr sz="1200"/>
            </a:pPr>
            <a:r>
              <a:t>Bull!: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By the mid-nineties, the press had replaced annual</a:t>
            </a:r>
          </a:p>
          <a:p>
            <a:pPr>
              <a:defRPr sz="1200"/>
            </a:pPr>
            <a:r>
              <a:t>scorecards with reports that appeared every three months.</a:t>
            </a:r>
          </a:p>
          <a:p>
            <a:pPr>
              <a:defRPr sz="1200"/>
            </a:pPr>
            <a:r>
              <a:t>The change spurred investors to chase performance, rushing</a:t>
            </a:r>
          </a:p>
          <a:p>
            <a:pPr>
              <a:defRPr sz="1200"/>
            </a:pPr>
            <a:r>
              <a:t>to buy the funds at the top of the charts, just when they</a:t>
            </a:r>
          </a:p>
          <a:p>
            <a:pPr>
              <a:defRPr sz="1200"/>
            </a:pPr>
            <a:r>
              <a:t>were most expensive.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This was the era of day trading, short-term option contracts,</a:t>
            </a:r>
          </a:p>
          <a:p>
            <a:pPr>
              <a:defRPr sz="1200"/>
            </a:pPr>
            <a:r>
              <a:t>and up-to-the minute market commentary. It’s not the kind</a:t>
            </a:r>
          </a:p>
          <a:p>
            <a:pPr>
              <a:defRPr sz="1200"/>
            </a:pPr>
            <a:r>
              <a:t>of thing you’d associate with long-term views.</a:t>
            </a:r>
          </a:p>
          <a:p>
            <a:pPr>
              <a:defRPr sz="1200"/>
            </a:pPr>
            <a:r>
              <a:t>The same thing happened during the housing bubble of the</a:t>
            </a:r>
          </a:p>
          <a:p>
            <a:pPr>
              <a:defRPr sz="1200"/>
            </a:pPr>
            <a:r>
              <a:t>mid-2000s.</a:t>
            </a:r>
          </a:p>
          <a:p>
            <a:pPr>
              <a:defRPr sz="1200"/>
            </a:pPr>
            <a:r>
              <a:t>It’s hard to justify paying $700,000 for a two-bedroom</a:t>
            </a:r>
          </a:p>
          <a:p>
            <a:pPr>
              <a:defRPr sz="1200"/>
            </a:pPr>
            <a:r>
              <a:t>Florida track home to raise your family in for the next 10</a:t>
            </a:r>
          </a:p>
          <a:p>
            <a:pPr>
              <a:defRPr sz="1200"/>
            </a:pPr>
            <a:r>
              <a:t>years. But it makes perfect sense if you plan on ﬂipping the</a:t>
            </a:r>
          </a:p>
          <a:p>
            <a:pPr>
              <a:defRPr sz="1200"/>
            </a:pPr>
            <a:r>
              <a:t>home in a few months into a market with rising prices to</a:t>
            </a:r>
          </a:p>
          <a:p>
            <a:pPr>
              <a:defRPr sz="1200"/>
            </a:pPr>
            <a:r>
              <a:t>make a quick proﬁt. Which is exactly what many people</a:t>
            </a:r>
          </a:p>
          <a:p>
            <a:pPr>
              <a:defRPr sz="1200"/>
            </a:pPr>
            <a:r>
              <a:t>were doing during the bubble.</a:t>
            </a:r>
          </a:p>
          <a:p>
            <a:pPr>
              <a:defRPr sz="1200"/>
            </a:pPr>
            <a:r>
              <a:t>Data from Attom, a company that tracks real estate</a:t>
            </a:r>
          </a:p>
          <a:p>
            <a:pPr>
              <a:defRPr sz="1200"/>
            </a:pPr>
            <a:r>
              <a:t>transactions, shows the number of houses in America that</a:t>
            </a:r>
          </a:p>
          <a:p>
            <a:pPr>
              <a:defRPr sz="1200"/>
            </a:pPr>
            <a:r>
              <a:t>sold more than once in a 12-month period—they were</a:t>
            </a:r>
          </a:p>
          <a:p>
            <a:pPr>
              <a:defRPr sz="1200"/>
            </a:pPr>
            <a:r>
              <a:t>ﬂipped—rose ﬁvefold during the bubble, from 20,000 in the</a:t>
            </a:r>
          </a:p>
          <a:p>
            <a:pPr>
              <a:defRPr sz="1200"/>
            </a:pPr>
            <a:r>
              <a:t>ﬁrst quarter of 2000 to over 100,000 in the ﬁrst quarter of</a:t>
            </a:r>
          </a:p>
          <a:p>
            <a:pPr>
              <a:defRPr sz="1200"/>
            </a:pPr>
            <a:r>
              <a:t>2004.⁵⁴ Flipping plunged after the bubble to less than</a:t>
            </a:r>
          </a:p>
          <a:p>
            <a:pPr>
              <a:defRPr sz="1200"/>
            </a:pPr>
            <a:r>
              <a:t>40,000 per quarter, where it’s roughly remained since.</a:t>
            </a:r>
          </a:p>
          <a:p>
            <a:pPr>
              <a:defRPr sz="1200"/>
            </a:pPr>
            <a:r>
              <a:t>Do you think these ﬂippers cared about long-term price-to-</a:t>
            </a:r>
          </a:p>
          <a:p>
            <a:pPr>
              <a:defRPr sz="1200"/>
            </a:pPr>
            <a:r>
              <a:t>rent ratios? Or whether the prices they paid were backed up</a:t>
            </a:r>
          </a:p>
          <a:p>
            <a:pPr>
              <a:defRPr sz="1200"/>
            </a:pPr>
            <a:r>
              <a:t>by long-term income growth? Of course not. Those numbers</a:t>
            </a:r>
          </a:p>
          <a:p>
            <a:pPr>
              <a:defRPr sz="1200"/>
            </a:pPr>
            <a:r>
              <a:t>weren’t relevant to their game. The only thing that mattered</a:t>
            </a:r>
          </a:p>
          <a:p>
            <a:pPr>
              <a:defRPr sz="1200"/>
            </a:pPr>
            <a:r>
              <a:t>to ﬂippers was that the price of the home would be more</a:t>
            </a:r>
          </a:p>
          <a:p>
            <a:pPr>
              <a:defRPr sz="1200"/>
            </a:pPr>
            <a:r>
              <a:t>next month than it was this month. And for many years, it</a:t>
            </a:r>
          </a:p>
          <a:p>
            <a:pPr>
              <a:defRPr sz="1200"/>
            </a:pPr>
            <a:r>
              <a:t>was.</a:t>
            </a:r>
          </a:p>
          <a:p>
            <a:pPr>
              <a:defRPr sz="1200"/>
            </a:pPr>
            <a:r>
              <a:t>You can say a lot about these investors. You can call them</a:t>
            </a:r>
          </a:p>
          <a:p>
            <a:pPr>
              <a:defRPr sz="1200"/>
            </a:pPr>
            <a:r>
              <a:t>speculators. You can call them irresponsible. You can shake</a:t>
            </a:r>
          </a:p>
          <a:p>
            <a:pPr>
              <a:defRPr sz="1200"/>
            </a:pPr>
            <a:r>
              <a:t>your head at their willingness to take huge risks.</a:t>
            </a:r>
          </a:p>
          <a:p>
            <a:pPr>
              <a:defRPr sz="1200"/>
            </a:pPr>
            <a:r>
              <a:t>But I don’t think you can call all of them irrational.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formation of bubbles isn’t so much about people</a:t>
            </a:r>
          </a:p>
          <a:p>
            <a:pPr>
              <a:defRPr sz="1200"/>
            </a:pPr>
            <a:r>
              <a:t>irrationally participating in long-term investing. They’re</a:t>
            </a:r>
          </a:p>
          <a:p>
            <a:pPr>
              <a:defRPr sz="1200"/>
            </a:pPr>
            <a:r>
              <a:t>about people somewhat rationally moving toward short-</a:t>
            </a:r>
          </a:p>
          <a:p>
            <a:pPr>
              <a:defRPr sz="1200"/>
            </a:pPr>
            <a:r>
              <a:t>term trading to capture momentum that had been feeding</a:t>
            </a:r>
          </a:p>
          <a:p>
            <a:pPr>
              <a:defRPr sz="1200"/>
            </a:pPr>
            <a:r>
              <a:t>on itself.</a:t>
            </a:r>
          </a:p>
          <a:p>
            <a:pPr>
              <a:defRPr sz="1200"/>
            </a:pPr>
            <a:r>
              <a:t>What do you expect people to do when momentum creates</a:t>
            </a:r>
          </a:p>
          <a:p>
            <a:pPr>
              <a:defRPr sz="1200"/>
            </a:pPr>
            <a:r>
              <a:t>a big short-term return potential? Sit and watch patiently?</a:t>
            </a:r>
          </a:p>
          <a:p>
            <a:pPr>
              <a:defRPr sz="1200"/>
            </a:pPr>
            <a:r>
              <a:t>Never. That’s not how the world works. Proﬁts will always be</a:t>
            </a:r>
          </a:p>
          <a:p>
            <a:pPr>
              <a:defRPr sz="1200"/>
            </a:pPr>
            <a:r>
              <a:t>chased. And short-term traders operate in an area where the</a:t>
            </a:r>
          </a:p>
          <a:p>
            <a:pPr>
              <a:defRPr sz="1200"/>
            </a:pPr>
            <a:r>
              <a:t>rules governing long-term investing—particularly around</a:t>
            </a:r>
          </a:p>
          <a:p>
            <a:pPr>
              <a:defRPr sz="1200"/>
            </a:pPr>
            <a:r>
              <a:t>valuation—are ignored, because they’re irrelevant to the</a:t>
            </a:r>
          </a:p>
          <a:p>
            <a:pPr>
              <a:defRPr sz="1200"/>
            </a:pPr>
            <a:r>
              <a:t>game being played.</a:t>
            </a:r>
          </a:p>
          <a:p>
            <a:pPr>
              <a:defRPr sz="1200"/>
            </a:pPr>
            <a:r>
              <a:t>That’s where things get interesting, and where the problems</a:t>
            </a:r>
          </a:p>
          <a:p>
            <a:pPr>
              <a:defRPr sz="1200"/>
            </a:pPr>
            <a:r>
              <a:t>begin.</a:t>
            </a:r>
          </a:p>
          <a:p>
            <a:pPr>
              <a:defRPr sz="1200"/>
            </a:pPr>
            <a:r>
              <a:t>Bubbles do their damage when long-term investors playing</a:t>
            </a:r>
          </a:p>
          <a:p>
            <a:pPr>
              <a:defRPr sz="1200"/>
            </a:pPr>
            <a:r>
              <a:t>one game start taking their cues from those short-term</a:t>
            </a:r>
          </a:p>
          <a:p>
            <a:pPr>
              <a:defRPr sz="1200"/>
            </a:pPr>
            <a:r>
              <a:t>traders playing another.</a:t>
            </a:r>
          </a:p>
          <a:p>
            <a:pPr>
              <a:defRPr sz="1200"/>
            </a:pPr>
            <a:r>
              <a:t>Cisco stock rose 300% in 1999 to $60 per share. At that</a:t>
            </a:r>
          </a:p>
          <a:p>
            <a:pPr>
              <a:defRPr sz="1200"/>
            </a:pPr>
            <a:r>
              <a:t>price the company was valued at $600 billion, which is</a:t>
            </a:r>
          </a:p>
          <a:p>
            <a:pPr>
              <a:defRPr sz="1200"/>
            </a:pPr>
            <a:r>
              <a:t>insane. Few actually thought it was worth that much; the</a:t>
            </a:r>
          </a:p>
          <a:p>
            <a:pPr>
              <a:defRPr sz="1200"/>
            </a:pPr>
            <a:r>
              <a:t>day-traders were just having their fun. Economist Burton</a:t>
            </a:r>
          </a:p>
          <a:p>
            <a:pPr>
              <a:defRPr sz="1200"/>
            </a:pPr>
            <a:r>
              <a:t>Malkiel once pointed out that Cisco’s implied growth rate at</a:t>
            </a:r>
          </a:p>
          <a:p>
            <a:pPr>
              <a:defRPr sz="1200"/>
            </a:pPr>
            <a:r>
              <a:t>that valuation meant it would become larger than the entire</a:t>
            </a:r>
          </a:p>
          <a:p>
            <a:pPr>
              <a:defRPr sz="1200"/>
            </a:pPr>
            <a:r>
              <a:t>U.S. economy within 20 years.</a:t>
            </a:r>
          </a:p>
          <a:p>
            <a:pPr>
              <a:defRPr sz="1200"/>
            </a:pPr>
            <a:r>
              <a:t>But if you were a long-term investor in 1999, $60 was the</a:t>
            </a:r>
          </a:p>
          <a:p>
            <a:pPr>
              <a:defRPr sz="1200"/>
            </a:pPr>
            <a:r>
              <a:t>only price available to buy. And many people were buying it</a:t>
            </a:r>
          </a:p>
          <a:p>
            <a:pPr>
              <a:defRPr sz="1200"/>
            </a:pPr>
            <a:r>
              <a:t>at that price. So you may have looked around and said to</a:t>
            </a:r>
          </a:p>
          <a:p>
            <a:pPr>
              <a:defRPr sz="1200"/>
            </a:pPr>
            <a:r>
              <a:t>yourself, “Wow, maybe these other investors know</a:t>
            </a:r>
          </a:p>
          <a:p>
            <a:pPr>
              <a:defRPr sz="1200"/>
            </a:pPr>
            <a:r>
              <a:t>something I don’t.” Maybe you went along with it. You even</a:t>
            </a:r>
          </a:p>
          <a:p>
            <a:pPr>
              <a:defRPr sz="1200"/>
            </a:pPr>
            <a:r>
              <a:t>felt smart about it.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available to them at the time.</a:t>
            </a:r>
          </a:p>
          <a:p>
            <a:pPr>
              <a:defRPr sz="1200"/>
            </a:pPr>
            <a:r>
              <a:t>But that’s not what people do.</a:t>
            </a:r>
          </a:p>
          <a:p>
            <a:pPr>
              <a:defRPr sz="1200"/>
            </a:pPr>
            <a:r>
              <a:t>The economists found that people’s lifetime investment</a:t>
            </a:r>
          </a:p>
          <a:p>
            <a:pPr>
              <a:defRPr sz="1200"/>
            </a:pPr>
            <a:r>
              <a:t>decisions are heavily anchored to the experiences those</a:t>
            </a:r>
          </a:p>
          <a:p>
            <a:pPr>
              <a:defRPr sz="1200"/>
            </a:pPr>
            <a:r>
              <a:t>investors had in their own generation—especially experiences</a:t>
            </a:r>
          </a:p>
          <a:p>
            <a:pPr>
              <a:defRPr sz="1200"/>
            </a:pPr>
            <a:r>
              <a:t>early in their adult life.</a:t>
            </a:r>
          </a:p>
          <a:p>
            <a:pPr>
              <a:defRPr sz="1200"/>
            </a:pPr>
            <a:r>
              <a:t>If you grew up when inﬂation was high, you invested less of</a:t>
            </a:r>
          </a:p>
          <a:p>
            <a:pPr>
              <a:defRPr sz="1200"/>
            </a:pPr>
            <a:r>
              <a:t>your money in bonds later in life compared to those who grew</a:t>
            </a:r>
          </a:p>
          <a:p>
            <a:pPr>
              <a:defRPr sz="1200"/>
            </a:pPr>
            <a:r>
              <a:t>up when inﬂation was low. If you happened to grow up when</a:t>
            </a:r>
          </a:p>
          <a:p>
            <a:pPr>
              <a:defRPr sz="1200"/>
            </a:pPr>
            <a:r>
              <a:t>the stock market was strong, you invested more of your money</a:t>
            </a:r>
          </a:p>
          <a:p>
            <a:pPr>
              <a:defRPr sz="1200"/>
            </a:pPr>
            <a:r>
              <a:t>in stocks later in life compared to those who grew up when</a:t>
            </a:r>
          </a:p>
          <a:p>
            <a:pPr>
              <a:defRPr sz="1200"/>
            </a:pPr>
            <a:r>
              <a:t>stocks were weak.</a:t>
            </a:r>
          </a:p>
          <a:p>
            <a:pPr>
              <a:defRPr sz="1200"/>
            </a:pPr>
            <a:r>
              <a:t>The economists wrote: “Our ﬁndings suggest that individual</a:t>
            </a:r>
          </a:p>
          <a:p>
            <a:pPr>
              <a:defRPr sz="1200"/>
            </a:pPr>
            <a:r>
              <a:t>investors’ willingness to bear risk depends on personal history.”</a:t>
            </a:r>
          </a:p>
          <a:p>
            <a:pPr>
              <a:defRPr sz="1200"/>
            </a:pPr>
            <a:r>
              <a:t>Not intelligence, or education, or sophistication. Just the dumb</a:t>
            </a:r>
          </a:p>
          <a:p>
            <a:pPr>
              <a:defRPr sz="1200"/>
            </a:pPr>
            <a:r>
              <a:t>luck of when and where you were born.</a:t>
            </a:r>
          </a:p>
          <a:p>
            <a:pPr>
              <a:defRPr sz="1200"/>
            </a:pPr>
            <a:r>
              <a:t>The Financial Times interviewed Bill Gross, the famed bond</a:t>
            </a:r>
          </a:p>
          <a:p>
            <a:pPr>
              <a:defRPr sz="1200"/>
            </a:pPr>
            <a:r>
              <a:t>manager, in 2019. “Gross admits that he would probably not</a:t>
            </a:r>
          </a:p>
          <a:p>
            <a:pPr>
              <a:defRPr sz="1200"/>
            </a:pPr>
            <a:r>
              <a:t>be where he is today if he had been born a decade earlier or</a:t>
            </a:r>
          </a:p>
          <a:p>
            <a:pPr>
              <a:defRPr sz="1200"/>
            </a:pPr>
            <a:r>
              <a:t>later,” the piece said. Gross’s career coincided almost perfectly</a:t>
            </a:r>
          </a:p>
          <a:p>
            <a:pPr>
              <a:defRPr sz="1200"/>
            </a:pPr>
            <a:r>
              <a:t>with a generational collapse in interest rates that gave bond</a:t>
            </a:r>
          </a:p>
          <a:p>
            <a:pPr>
              <a:defRPr sz="1200"/>
            </a:pPr>
            <a:r>
              <a:t>prices a tailwind. That kind of thing doesn’t just aﬀect the</a:t>
            </a:r>
          </a:p>
          <a:p>
            <a:pPr>
              <a:defRPr sz="1200"/>
            </a:pPr>
            <a:r>
              <a:t>opportunities you come across; it aﬀects what you think about</a:t>
            </a:r>
          </a:p>
          <a:p>
            <a:pPr>
              <a:defRPr sz="1200"/>
            </a:pPr>
            <a:r>
              <a:t>those opportunities when they’re presented to you. To Gross,</a:t>
            </a:r>
          </a:p>
          <a:p>
            <a:pPr>
              <a:defRPr sz="1200"/>
            </a:pPr>
            <a:r>
              <a:t>bonds were wealth-generating machines. To his father’s</a:t>
            </a:r>
          </a:p>
          <a:p>
            <a:pPr>
              <a:defRPr sz="1200"/>
            </a:pPr>
            <a:r>
              <a:t>generation, who grew up with and endured higher inﬂation,</a:t>
            </a:r>
          </a:p>
          <a:p>
            <a:pPr>
              <a:defRPr sz="1200"/>
            </a:pPr>
            <a:r>
              <a:t>they might be seen as wealth incinerators.</a:t>
            </a:r>
          </a:p>
          <a:p>
            <a:pPr>
              <a:defRPr sz="1200"/>
            </a:pPr>
            <a:r>
              <a:t>The diﬀerences in how people have experienced money are not</a:t>
            </a:r>
          </a:p>
          <a:p>
            <a:pPr>
              <a:defRPr sz="1200"/>
            </a:pPr>
            <a:r>
              <a:t>small, even among those you might think are pretty similar.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What you don’t realize is that the traders who were setting</a:t>
            </a:r>
          </a:p>
          <a:p>
            <a:pPr>
              <a:defRPr sz="1200"/>
            </a:pPr>
            <a:r>
              <a:t>the marginal price of the stock were playing a diﬀerent</a:t>
            </a:r>
          </a:p>
          <a:p>
            <a:pPr>
              <a:defRPr sz="1200"/>
            </a:pPr>
            <a:r>
              <a:t>game than you were. Sixty dollars a share was a reasonable</a:t>
            </a:r>
          </a:p>
          <a:p>
            <a:pPr>
              <a:defRPr sz="1200"/>
            </a:pPr>
            <a:r>
              <a:t>price for the traders, because they planned on selling the</a:t>
            </a:r>
          </a:p>
          <a:p>
            <a:pPr>
              <a:defRPr sz="1200"/>
            </a:pPr>
            <a:r>
              <a:t>stock before the end of the day, when its price would</a:t>
            </a:r>
          </a:p>
          <a:p>
            <a:pPr>
              <a:defRPr sz="1200"/>
            </a:pPr>
            <a:r>
              <a:t>probably be higher. But sixty dollars was a disaster in the</a:t>
            </a:r>
          </a:p>
          <a:p>
            <a:pPr>
              <a:defRPr sz="1200"/>
            </a:pPr>
            <a:r>
              <a:t>making for you, because you planned on holding shares for</a:t>
            </a:r>
          </a:p>
          <a:p>
            <a:pPr>
              <a:defRPr sz="1200"/>
            </a:pPr>
            <a:r>
              <a:t>the long run.</a:t>
            </a:r>
          </a:p>
          <a:p>
            <a:pPr>
              <a:defRPr sz="1200"/>
            </a:pPr>
            <a:r>
              <a:t>These two investors rarely even know that each other exist.</a:t>
            </a:r>
          </a:p>
          <a:p>
            <a:pPr>
              <a:defRPr sz="1200"/>
            </a:pPr>
            <a:r>
              <a:t>But they’re on the same ﬁeld, running toward each other.</a:t>
            </a:r>
          </a:p>
          <a:p>
            <a:pPr>
              <a:defRPr sz="1200"/>
            </a:pPr>
            <a:r>
              <a:t>When their paths blindly collide, someone gets hurt. Many</a:t>
            </a:r>
          </a:p>
          <a:p>
            <a:pPr>
              <a:defRPr sz="1200"/>
            </a:pPr>
            <a:r>
              <a:t>ﬁnance and investment decisions are rooted in watching</a:t>
            </a:r>
          </a:p>
          <a:p>
            <a:pPr>
              <a:defRPr sz="1200"/>
            </a:pPr>
            <a:r>
              <a:t>what other people do and either copying them or betting</a:t>
            </a:r>
          </a:p>
          <a:p>
            <a:pPr>
              <a:defRPr sz="1200"/>
            </a:pPr>
            <a:r>
              <a:t>against them. But when you don’t know why someone</a:t>
            </a:r>
          </a:p>
          <a:p>
            <a:pPr>
              <a:defRPr sz="1200"/>
            </a:pPr>
            <a:r>
              <a:t>behaves like they do you won’t know how long they’ll</a:t>
            </a:r>
          </a:p>
          <a:p>
            <a:pPr>
              <a:defRPr sz="1200"/>
            </a:pPr>
            <a:r>
              <a:t>continue acting that way, what will make them change their</a:t>
            </a:r>
          </a:p>
          <a:p>
            <a:pPr>
              <a:defRPr sz="1200"/>
            </a:pPr>
            <a:r>
              <a:t>mind, or whether they’ll ever learn their lesson.</a:t>
            </a:r>
          </a:p>
          <a:p>
            <a:pPr>
              <a:defRPr sz="1200"/>
            </a:pPr>
            <a:r>
              <a:t>When a commentator on CNBC says, “You should buy this</a:t>
            </a:r>
          </a:p>
          <a:p>
            <a:pPr>
              <a:defRPr sz="1200"/>
            </a:pPr>
            <a:r>
              <a:t>stock,” keep in mind that they do not know who you are. Are</a:t>
            </a:r>
          </a:p>
          <a:p>
            <a:pPr>
              <a:defRPr sz="1200"/>
            </a:pPr>
            <a:r>
              <a:t>you a teenager trading for fun? An elderly widow on a</a:t>
            </a:r>
          </a:p>
          <a:p>
            <a:pPr>
              <a:defRPr sz="1200"/>
            </a:pPr>
            <a:r>
              <a:t>limited budget? A hedge fund manager trying to shore up</a:t>
            </a:r>
          </a:p>
          <a:p>
            <a:pPr>
              <a:defRPr sz="1200"/>
            </a:pPr>
            <a:r>
              <a:t>your books before the quarter ends? Are we supposed to</a:t>
            </a:r>
          </a:p>
          <a:p>
            <a:pPr>
              <a:defRPr sz="1200"/>
            </a:pPr>
            <a:r>
              <a:t>think those three people have the same priorities, and that</a:t>
            </a:r>
          </a:p>
          <a:p>
            <a:pPr>
              <a:defRPr sz="1200"/>
            </a:pPr>
            <a:r>
              <a:t>whatever level a particular stock is trading at is right for all</a:t>
            </a:r>
          </a:p>
          <a:p>
            <a:pPr>
              <a:defRPr sz="1200"/>
            </a:pPr>
            <a:r>
              <a:t>three of them?</a:t>
            </a:r>
          </a:p>
          <a:p>
            <a:pPr>
              <a:defRPr sz="1200"/>
            </a:pPr>
            <a:r>
              <a:t>It’s crazy.</a:t>
            </a:r>
          </a:p>
          <a:p>
            <a:pPr>
              <a:defRPr sz="1200"/>
            </a:pPr>
            <a:r>
              <a:t>It’s hard to grasp that other investors have diﬀerent goals</a:t>
            </a:r>
          </a:p>
          <a:p>
            <a:pPr>
              <a:defRPr sz="1200"/>
            </a:pPr>
            <a:r>
              <a:t>than we do, because an anchor of psychology is not realizing</a:t>
            </a:r>
          </a:p>
          <a:p>
            <a:pPr>
              <a:defRPr sz="1200"/>
            </a:pPr>
            <a:r>
              <a:t>that rational people can see the world through a diﬀerent</a:t>
            </a:r>
          </a:p>
          <a:p>
            <a:pPr>
              <a:defRPr sz="1200"/>
            </a:pPr>
            <a:r>
              <a:t>lens than your own. Rising prices persuade all investors in</a:t>
            </a:r>
          </a:p>
          <a:p>
            <a:pPr>
              <a:defRPr sz="1200"/>
            </a:pPr>
            <a:r>
              <a:t>ways the best marketers envy. They are a drug that can turn</a:t>
            </a:r>
          </a:p>
          <a:p>
            <a:pPr>
              <a:defRPr sz="1200"/>
            </a:pPr>
            <a:r>
              <a:t>value-conscious investors into dewy-eyed optimists,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detached from their own reality by the actions of someone</a:t>
            </a:r>
          </a:p>
          <a:p>
            <a:pPr>
              <a:defRPr sz="1200"/>
            </a:pPr>
            <a:r>
              <a:t>playing a diﬀerent game than they are.</a:t>
            </a:r>
          </a:p>
          <a:p>
            <a:pPr>
              <a:defRPr sz="1200"/>
            </a:pPr>
            <a:r>
              <a:t>Being swayed by people playing a diﬀerent game can also</a:t>
            </a:r>
          </a:p>
          <a:p>
            <a:pPr>
              <a:defRPr sz="1200"/>
            </a:pPr>
            <a:r>
              <a:t>throw oﬀ how you think you’re supposed to spend your</a:t>
            </a:r>
          </a:p>
          <a:p>
            <a:pPr>
              <a:defRPr sz="1200"/>
            </a:pPr>
            <a:r>
              <a:t>money. So much consumer spending, particularly in</a:t>
            </a:r>
          </a:p>
          <a:p>
            <a:pPr>
              <a:defRPr sz="1200"/>
            </a:pPr>
            <a:r>
              <a:t>developed countries, is socially driven: subtly inﬂuenced by</a:t>
            </a:r>
          </a:p>
          <a:p>
            <a:pPr>
              <a:defRPr sz="1200"/>
            </a:pPr>
            <a:r>
              <a:t>people you admire, and done because you subtly want</a:t>
            </a:r>
          </a:p>
          <a:p>
            <a:pPr>
              <a:defRPr sz="1200"/>
            </a:pPr>
            <a:r>
              <a:t>people to admire you.</a:t>
            </a:r>
          </a:p>
          <a:p>
            <a:pPr>
              <a:defRPr sz="1200"/>
            </a:pPr>
            <a:r>
              <a:t>But while we can see how much money other people spend</a:t>
            </a:r>
          </a:p>
          <a:p>
            <a:pPr>
              <a:defRPr sz="1200"/>
            </a:pPr>
            <a:r>
              <a:t>on cars, homes, clothes, and vacations, we don’t get to see</a:t>
            </a:r>
          </a:p>
          <a:p>
            <a:pPr>
              <a:defRPr sz="1200"/>
            </a:pPr>
            <a:r>
              <a:t>their goals, worries, and aspirations. A young lawyer aiming</a:t>
            </a:r>
          </a:p>
          <a:p>
            <a:pPr>
              <a:defRPr sz="1200"/>
            </a:pPr>
            <a:r>
              <a:t>to be a partner at a prestigious law ﬁrm might need to</a:t>
            </a:r>
          </a:p>
          <a:p>
            <a:pPr>
              <a:defRPr sz="1200"/>
            </a:pPr>
            <a:r>
              <a:t>maintain an appearance that I, a writer who can work in</a:t>
            </a:r>
          </a:p>
          <a:p>
            <a:pPr>
              <a:defRPr sz="1200"/>
            </a:pPr>
            <a:r>
              <a:t>sweatpants, have no need for. But when his purchases set</a:t>
            </a:r>
          </a:p>
          <a:p>
            <a:pPr>
              <a:defRPr sz="1200"/>
            </a:pPr>
            <a:r>
              <a:t>my own expectations, I’m wandering down a path of</a:t>
            </a:r>
          </a:p>
          <a:p>
            <a:pPr>
              <a:defRPr sz="1200"/>
            </a:pPr>
            <a:r>
              <a:t>potential disappointment because I’m spending the money</a:t>
            </a:r>
          </a:p>
          <a:p>
            <a:pPr>
              <a:defRPr sz="1200"/>
            </a:pPr>
            <a:r>
              <a:t>without the career boost he’s getting. We might not even</a:t>
            </a:r>
          </a:p>
          <a:p>
            <a:pPr>
              <a:defRPr sz="1200"/>
            </a:pPr>
            <a:r>
              <a:t>have diﬀerent styles. We’re just playing a diﬀerent game. It</a:t>
            </a:r>
          </a:p>
          <a:p>
            <a:pPr>
              <a:defRPr sz="1200"/>
            </a:pPr>
            <a:r>
              <a:t>took me years to ﬁgure this out.</a:t>
            </a:r>
          </a:p>
          <a:p>
            <a:pPr>
              <a:defRPr sz="1200"/>
            </a:pPr>
            <a:r>
              <a:t>A takeaway here is that few things matter more with money</a:t>
            </a:r>
          </a:p>
          <a:p>
            <a:pPr>
              <a:defRPr sz="1200"/>
            </a:pPr>
            <a:r>
              <a:t>than understanding your own time horizon and not being</a:t>
            </a:r>
          </a:p>
          <a:p>
            <a:pPr>
              <a:defRPr sz="1200"/>
            </a:pPr>
            <a:r>
              <a:t>persuaded by the actions and behaviors of people playing</a:t>
            </a:r>
          </a:p>
          <a:p>
            <a:pPr>
              <a:defRPr sz="1200"/>
            </a:pPr>
            <a:r>
              <a:t>diﬀerent games than you are.</a:t>
            </a:r>
          </a:p>
          <a:p>
            <a:pPr>
              <a:defRPr sz="1200"/>
            </a:pPr>
            <a:r>
              <a:t>The main thing I can recommend is going out of your way to</a:t>
            </a:r>
          </a:p>
          <a:p>
            <a:pPr>
              <a:defRPr sz="1200"/>
            </a:pPr>
            <a:r>
              <a:t>identify what game you’re playing.</a:t>
            </a:r>
          </a:p>
          <a:p>
            <a:pPr>
              <a:defRPr sz="1200"/>
            </a:pPr>
            <a:r>
              <a:t>It’s surprising how few of us do. We call everyone investing</a:t>
            </a:r>
          </a:p>
          <a:p>
            <a:pPr>
              <a:defRPr sz="1200"/>
            </a:pPr>
            <a:r>
              <a:t>money “investors” like they’re basketball players, all playing</a:t>
            </a:r>
          </a:p>
          <a:p>
            <a:pPr>
              <a:defRPr sz="1200"/>
            </a:pPr>
            <a:r>
              <a:t>the same game with the same rules. When you realize how</a:t>
            </a:r>
          </a:p>
          <a:p>
            <a:pPr>
              <a:defRPr sz="1200"/>
            </a:pPr>
            <a:r>
              <a:t>wrong that notion is you see how vital it is to simply identify</a:t>
            </a:r>
          </a:p>
          <a:p>
            <a:pPr>
              <a:defRPr sz="1200"/>
            </a:pPr>
            <a:r>
              <a:t>what game you’re playing. How I invest my own money is</a:t>
            </a:r>
          </a:p>
          <a:p>
            <a:pPr>
              <a:defRPr sz="1200"/>
            </a:pPr>
            <a:r>
              <a:t>detailed in chapter 20, but years ago I wrote out “I am a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passive investor optimistic in the world’s ability to generate</a:t>
            </a:r>
          </a:p>
          <a:p>
            <a:pPr>
              <a:defRPr sz="1200"/>
            </a:pPr>
            <a:r>
              <a:t>real economic growth and I’m conﬁdent that over the next</a:t>
            </a:r>
          </a:p>
          <a:p>
            <a:pPr>
              <a:defRPr sz="1200"/>
            </a:pPr>
            <a:r>
              <a:t>30 years that growth will accrue to my investments.”</a:t>
            </a:r>
          </a:p>
          <a:p>
            <a:pPr>
              <a:defRPr sz="1200"/>
            </a:pPr>
            <a:r>
              <a:t>This might seem quaint, but once you write that mission</a:t>
            </a:r>
          </a:p>
          <a:p>
            <a:pPr>
              <a:defRPr sz="1200"/>
            </a:pPr>
            <a:r>
              <a:t>statement down you realize everything that’s unrelated to it</a:t>
            </a:r>
          </a:p>
          <a:p>
            <a:pPr>
              <a:defRPr sz="1200"/>
            </a:pPr>
            <a:r>
              <a:t>—what the market did this year, or whether we’ll have a</a:t>
            </a:r>
          </a:p>
          <a:p>
            <a:pPr>
              <a:defRPr sz="1200"/>
            </a:pPr>
            <a:r>
              <a:t>recession next year—is part of a game I’m not playing. So I</a:t>
            </a:r>
          </a:p>
          <a:p>
            <a:pPr>
              <a:defRPr sz="1200"/>
            </a:pPr>
            <a:r>
              <a:t>don’t pay attention to it, and am in no danger of being</a:t>
            </a:r>
          </a:p>
          <a:p>
            <a:pPr>
              <a:defRPr sz="1200"/>
            </a:pPr>
            <a:r>
              <a:t>persuaded by it.</a:t>
            </a:r>
          </a:p>
          <a:p>
            <a:pPr>
              <a:defRPr sz="1200"/>
            </a:pPr>
            <a:r>
              <a:t>Next, let’s talk about pessimism.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“For reasons I have never understood, people like to hear</a:t>
            </a:r>
          </a:p>
          <a:p>
            <a:pPr>
              <a:defRPr sz="1200"/>
            </a:pPr>
            <a:r>
              <a:t>that the world is going to hell.”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—Historian Deirdre McCloskey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Optimism is the best bet for most people because the world</a:t>
            </a:r>
          </a:p>
          <a:p>
            <a:pPr>
              <a:defRPr sz="1200"/>
            </a:pPr>
            <a:r>
              <a:t>tends to get better for most people most of the time.</a:t>
            </a:r>
          </a:p>
          <a:p>
            <a:pPr>
              <a:defRPr sz="1200"/>
            </a:pPr>
            <a:r>
              <a:t>But pessimism holds a special place in our hearts.</a:t>
            </a:r>
          </a:p>
          <a:p>
            <a:pPr>
              <a:defRPr sz="1200"/>
            </a:pPr>
            <a:r>
              <a:t>Pessimism isn’t just more common than optimism. It also</a:t>
            </a:r>
          </a:p>
          <a:p>
            <a:pPr>
              <a:defRPr sz="1200"/>
            </a:pPr>
            <a:r>
              <a:t>sounds smarter. It’s intellectually captivating, and it’s paid</a:t>
            </a:r>
          </a:p>
          <a:p>
            <a:pPr>
              <a:defRPr sz="1200"/>
            </a:pPr>
            <a:r>
              <a:t>more attention than optimism, which is often viewed as</a:t>
            </a:r>
          </a:p>
          <a:p>
            <a:pPr>
              <a:defRPr sz="1200"/>
            </a:pPr>
            <a:r>
              <a:t>being oblivious to risk.</a:t>
            </a:r>
          </a:p>
          <a:p>
            <a:pPr>
              <a:defRPr sz="1200"/>
            </a:pPr>
            <a:r>
              <a:t>Before we go further we should deﬁne what optimism is.</a:t>
            </a:r>
          </a:p>
          <a:p>
            <a:pPr>
              <a:defRPr sz="1200"/>
            </a:pPr>
            <a:r>
              <a:t>Real optimists don’t believe that everything will be great.</a:t>
            </a:r>
          </a:p>
          <a:p>
            <a:pPr>
              <a:defRPr sz="1200"/>
            </a:pPr>
            <a:r>
              <a:t>That’s complacency. Optimism is a belief that the odds of a</a:t>
            </a:r>
          </a:p>
          <a:p>
            <a:pPr>
              <a:defRPr sz="1200"/>
            </a:pPr>
            <a:r>
              <a:t>good outcome are in your favor over time, even when there</a:t>
            </a:r>
          </a:p>
          <a:p>
            <a:pPr>
              <a:defRPr sz="1200"/>
            </a:pPr>
            <a:r>
              <a:t>will be setbacks along the way. The simple idea that most</a:t>
            </a:r>
          </a:p>
          <a:p>
            <a:pPr>
              <a:defRPr sz="1200"/>
            </a:pPr>
            <a:r>
              <a:t>people wake up in the morning trying to make things a little</a:t>
            </a:r>
          </a:p>
          <a:p>
            <a:pPr>
              <a:defRPr sz="1200"/>
            </a:pPr>
            <a:r>
              <a:t>better and more productive than wake up looking to cause</a:t>
            </a:r>
          </a:p>
          <a:p>
            <a:pPr>
              <a:defRPr sz="1200"/>
            </a:pPr>
            <a:r>
              <a:t>trouble is the foundation of optimism. It’s not complicated.</a:t>
            </a:r>
          </a:p>
          <a:p>
            <a:pPr>
              <a:defRPr sz="1200"/>
            </a:pPr>
            <a:r>
              <a:t>It’s not guaranteed, either. It’s just the most reasonable bet</a:t>
            </a:r>
          </a:p>
          <a:p>
            <a:pPr>
              <a:defRPr sz="1200"/>
            </a:pPr>
            <a:r>
              <a:t>for most people, most of the time. The late statistician Hans</a:t>
            </a:r>
          </a:p>
          <a:p>
            <a:pPr>
              <a:defRPr sz="1200"/>
            </a:pPr>
            <a:r>
              <a:t>Rosling put it diﬀerently: “I am not an optimist. I am a very</a:t>
            </a:r>
          </a:p>
          <a:p>
            <a:pPr>
              <a:defRPr sz="1200"/>
            </a:pPr>
            <a:r>
              <a:t>serious possibilist.”</a:t>
            </a:r>
          </a:p>
          <a:p>
            <a:pPr>
              <a:defRPr sz="1200"/>
            </a:pPr>
            <a:r>
              <a:t>Now we can discuss optimism’s more compelling sibling:</a:t>
            </a:r>
          </a:p>
          <a:p>
            <a:pPr>
              <a:defRPr sz="1200"/>
            </a:pPr>
            <a:r>
              <a:t>pessimism.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December 29th, 2008.</a:t>
            </a:r>
          </a:p>
          <a:p>
            <a:pPr>
              <a:defRPr sz="1200"/>
            </a:pPr>
            <a:r>
              <a:t>The worst year for the economy in modern history is about</a:t>
            </a:r>
          </a:p>
          <a:p>
            <a:pPr>
              <a:defRPr sz="1200"/>
            </a:pPr>
            <a:r>
              <a:t>to close. Stock markets around the world had collapsed. The</a:t>
            </a:r>
          </a:p>
          <a:p>
            <a:pPr>
              <a:defRPr sz="1200"/>
            </a:pPr>
            <a:r>
              <a:t>global ﬁnancial system was on day-to-day life support.</a:t>
            </a:r>
          </a:p>
          <a:p>
            <a:pPr>
              <a:defRPr sz="1200"/>
            </a:pPr>
            <a:r>
              <a:t>Unemployment was surging.</a:t>
            </a:r>
          </a:p>
          <a:p>
            <a:pPr>
              <a:defRPr sz="1200"/>
            </a:pPr>
            <a:r>
              <a:t>As things looked like they couldn’t get worse, The Wall</a:t>
            </a:r>
          </a:p>
          <a:p>
            <a:pPr>
              <a:defRPr sz="1200"/>
            </a:pPr>
            <a:r>
              <a:t>Street Journal published a story arguing that we hadn’t seen</a:t>
            </a:r>
          </a:p>
          <a:p>
            <a:pPr>
              <a:defRPr sz="1200"/>
            </a:pPr>
            <a:r>
              <a:t>anything yet. It ran a front-page article on the outlook of a</a:t>
            </a:r>
          </a:p>
          <a:p>
            <a:pPr>
              <a:defRPr sz="1200"/>
            </a:pPr>
            <a:r>
              <a:t>Russian professor named Igor Panarin whose economic</a:t>
            </a:r>
          </a:p>
          <a:p>
            <a:pPr>
              <a:defRPr sz="1200"/>
            </a:pPr>
            <a:r>
              <a:t>views rival the ﬂair of science ﬁction writers.</a:t>
            </a:r>
          </a:p>
          <a:p>
            <a:pPr>
              <a:defRPr sz="1200"/>
            </a:pPr>
            <a:r>
              <a:t>The Journal wrote: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Around the end of June 2010, or early July, [Panarin] says,</a:t>
            </a:r>
          </a:p>
          <a:p>
            <a:pPr>
              <a:defRPr sz="1200"/>
            </a:pPr>
            <a:r>
              <a:t>the U.S. will break into six pieces—with Alaska reverting to</a:t>
            </a:r>
          </a:p>
          <a:p>
            <a:pPr>
              <a:defRPr sz="1200"/>
            </a:pPr>
            <a:r>
              <a:t>Russian control ... California will form the nucleus of what he</a:t>
            </a:r>
          </a:p>
          <a:p>
            <a:pPr>
              <a:defRPr sz="1200"/>
            </a:pPr>
            <a:r>
              <a:t>calls “The Californian Republic,” and will be part of China or</a:t>
            </a:r>
          </a:p>
          <a:p>
            <a:pPr>
              <a:defRPr sz="1200"/>
            </a:pPr>
            <a:r>
              <a:t>under Chinese inﬂuence. Texas will be the heart of “The</a:t>
            </a:r>
          </a:p>
          <a:p>
            <a:pPr>
              <a:defRPr sz="1200"/>
            </a:pPr>
            <a:r>
              <a:t>Texas Republic,” a cluster of states that will go to Mexico or</a:t>
            </a:r>
          </a:p>
          <a:p>
            <a:pPr>
              <a:defRPr sz="1200"/>
            </a:pPr>
            <a:r>
              <a:t>fall under Mexican inﬂuence. Washington, D.C., and New</a:t>
            </a:r>
          </a:p>
          <a:p>
            <a:pPr>
              <a:defRPr sz="1200"/>
            </a:pPr>
            <a:r>
              <a:t>York will be part of an “Atlantic America” that may join the</a:t>
            </a:r>
          </a:p>
          <a:p>
            <a:pPr>
              <a:defRPr sz="1200"/>
            </a:pPr>
            <a:r>
              <a:t>European Union. Canada will grab a group of Northern</a:t>
            </a:r>
          </a:p>
          <a:p>
            <a:pPr>
              <a:defRPr sz="1200"/>
            </a:pPr>
            <a:r>
              <a:t>states Prof. Panarin calls “The Central North American</a:t>
            </a:r>
          </a:p>
          <a:p>
            <a:pPr>
              <a:defRPr sz="1200"/>
            </a:pPr>
            <a:r>
              <a:t>Republic.” Hawaii, he suggests, will be a protectorate of</a:t>
            </a:r>
          </a:p>
          <a:p>
            <a:pPr>
              <a:defRPr sz="1200"/>
            </a:pPr>
            <a:r>
              <a:t>Japan or China, and Alaska will be subsumed into Russia.⁵⁵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This was not the ramblings of a backroom blog or tinfoil-hat</a:t>
            </a:r>
          </a:p>
          <a:p>
            <a:pPr>
              <a:defRPr sz="1200"/>
            </a:pPr>
            <a:r>
              <a:t>newsletter. This was on the front page of the most</a:t>
            </a:r>
          </a:p>
          <a:p>
            <a:pPr>
              <a:defRPr sz="1200"/>
            </a:pPr>
            <a:r>
              <a:t>prestigious ﬁnancial newspaper in the world.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It is ﬁne to be pessimistic about the economy. It’s even OK to</a:t>
            </a:r>
          </a:p>
          <a:p>
            <a:pPr>
              <a:defRPr sz="1200"/>
            </a:pPr>
            <a:r>
              <a:t>be apocalyptic. History is full of examples of countries</a:t>
            </a:r>
          </a:p>
          <a:p>
            <a:pPr>
              <a:defRPr sz="1200"/>
            </a:pPr>
            <a:r>
              <a:t>experiencing not just recessions, but disintegrations.</a:t>
            </a:r>
          </a:p>
          <a:p>
            <a:pPr>
              <a:defRPr sz="1200"/>
            </a:pPr>
            <a:r>
              <a:t>The interesting thing about Panarin-type stories is that their</a:t>
            </a:r>
          </a:p>
          <a:p>
            <a:pPr>
              <a:defRPr sz="1200"/>
            </a:pPr>
            <a:r>
              <a:t>polar opposite—forecasts of outrageous optimism—are</a:t>
            </a:r>
          </a:p>
          <a:p>
            <a:pPr>
              <a:defRPr sz="1200"/>
            </a:pPr>
            <a:r>
              <a:t>rarely taken as seriously as prophets of doom.</a:t>
            </a:r>
          </a:p>
          <a:p>
            <a:pPr>
              <a:defRPr sz="1200"/>
            </a:pPr>
            <a:r>
              <a:t>Take Japan in the late 1940s. The nation was gutted by</a:t>
            </a:r>
          </a:p>
          <a:p>
            <a:pPr>
              <a:defRPr sz="1200"/>
            </a:pPr>
            <a:r>
              <a:t>defeat from World War II in every way—economically,</a:t>
            </a:r>
          </a:p>
          <a:p>
            <a:pPr>
              <a:defRPr sz="1200"/>
            </a:pPr>
            <a:r>
              <a:t>industrially, culturally, socially. A brutal winter in 1946</a:t>
            </a:r>
          </a:p>
          <a:p>
            <a:pPr>
              <a:defRPr sz="1200"/>
            </a:pPr>
            <a:r>
              <a:t>caused a famine that limited food to less than 800 calories</a:t>
            </a:r>
          </a:p>
          <a:p>
            <a:pPr>
              <a:defRPr sz="1200"/>
            </a:pPr>
            <a:r>
              <a:t>per person per day.⁵⁶</a:t>
            </a:r>
          </a:p>
          <a:p>
            <a:pPr>
              <a:defRPr sz="1200"/>
            </a:pPr>
            <a:r>
              <a:t>Imagine if a Japanese academic had written a newspaper</a:t>
            </a:r>
          </a:p>
          <a:p>
            <a:pPr>
              <a:defRPr sz="1200"/>
            </a:pPr>
            <a:r>
              <a:t>article during this time that said: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Chin up, everyone. Within our lifetime our economy will</a:t>
            </a:r>
          </a:p>
          <a:p>
            <a:pPr>
              <a:defRPr sz="1200"/>
            </a:pPr>
            <a:r>
              <a:t>grow to almost 15 times the size it was before the end of the</a:t>
            </a:r>
          </a:p>
          <a:p>
            <a:pPr>
              <a:defRPr sz="1200"/>
            </a:pPr>
            <a:r>
              <a:t>war. Our life expectancy will nearly double. Our stock market</a:t>
            </a:r>
          </a:p>
          <a:p>
            <a:pPr>
              <a:defRPr sz="1200"/>
            </a:pPr>
            <a:r>
              <a:t>will produce returns like any country in history has rarely</a:t>
            </a:r>
          </a:p>
          <a:p>
            <a:pPr>
              <a:defRPr sz="1200"/>
            </a:pPr>
            <a:r>
              <a:t>seen. We will go more than 40 years without ever seeing</a:t>
            </a:r>
          </a:p>
          <a:p>
            <a:pPr>
              <a:defRPr sz="1200"/>
            </a:pPr>
            <a:r>
              <a:t>unemployment top 6%. We will become a world leader in</a:t>
            </a:r>
          </a:p>
          <a:p>
            <a:pPr>
              <a:defRPr sz="1200"/>
            </a:pPr>
            <a:r>
              <a:t>electronic innovation and corporate managerial systems.</a:t>
            </a:r>
          </a:p>
          <a:p>
            <a:pPr>
              <a:defRPr sz="1200"/>
            </a:pPr>
            <a:r>
              <a:t>Before long we will be so rich that we will own some of the</a:t>
            </a:r>
          </a:p>
          <a:p>
            <a:pPr>
              <a:defRPr sz="1200"/>
            </a:pPr>
            <a:r>
              <a:t>most prized real estate in the United States. Americans, by</a:t>
            </a:r>
          </a:p>
          <a:p>
            <a:pPr>
              <a:defRPr sz="1200"/>
            </a:pPr>
            <a:r>
              <a:t>the way, will be our closest ally and will try to copy our</a:t>
            </a:r>
          </a:p>
          <a:p>
            <a:pPr>
              <a:defRPr sz="1200"/>
            </a:pPr>
            <a:r>
              <a:t>economic insights.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They would have been summarily laughed out of the room</a:t>
            </a:r>
          </a:p>
          <a:p>
            <a:pPr>
              <a:defRPr sz="1200"/>
            </a:pPr>
            <a:r>
              <a:t>and asked to seek a medical evaluation.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187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Keep in mind the description above is what actually</a:t>
            </a:r>
          </a:p>
          <a:p>
            <a:pPr>
              <a:defRPr sz="1200"/>
            </a:pPr>
            <a:r>
              <a:t>happened in Japan in the generation after the war. But the</a:t>
            </a:r>
          </a:p>
          <a:p>
            <a:pPr>
              <a:defRPr sz="1200"/>
            </a:pPr>
            <a:r>
              <a:t>mirror opposite of Panarin looks absurd in a way a forecast</a:t>
            </a:r>
          </a:p>
          <a:p>
            <a:pPr>
              <a:defRPr sz="1200"/>
            </a:pPr>
            <a:r>
              <a:t>of doom doesn’t.</a:t>
            </a:r>
          </a:p>
          <a:p>
            <a:pPr>
              <a:defRPr sz="1200"/>
            </a:pPr>
            <a:r>
              <a:t>Pessimism just sounds smarter and more plausible than</a:t>
            </a:r>
          </a:p>
          <a:p>
            <a:pPr>
              <a:defRPr sz="1200"/>
            </a:pPr>
            <a:r>
              <a:t>optimism.</a:t>
            </a:r>
          </a:p>
          <a:p>
            <a:pPr>
              <a:defRPr sz="1200"/>
            </a:pPr>
            <a:r>
              <a:t>Tell someone that everything will be great and they’re likely</a:t>
            </a:r>
          </a:p>
          <a:p>
            <a:pPr>
              <a:defRPr sz="1200"/>
            </a:pPr>
            <a:r>
              <a:t>to either shrug you oﬀ or oﬀer a skeptical eye. Tell someone</a:t>
            </a:r>
          </a:p>
          <a:p>
            <a:pPr>
              <a:defRPr sz="1200"/>
            </a:pPr>
            <a:r>
              <a:t>they’re in danger and you have their undivided attention.</a:t>
            </a:r>
          </a:p>
          <a:p>
            <a:pPr>
              <a:defRPr sz="1200"/>
            </a:pPr>
            <a:r>
              <a:t>If a smart person tells me they have a stock pick that’s going</a:t>
            </a:r>
          </a:p>
          <a:p>
            <a:pPr>
              <a:defRPr sz="1200"/>
            </a:pPr>
            <a:r>
              <a:t>to rise 10-fold in the next year, I will immediately write them</a:t>
            </a:r>
          </a:p>
          <a:p>
            <a:pPr>
              <a:defRPr sz="1200"/>
            </a:pPr>
            <a:r>
              <a:t>oﬀ as full of nonsense.</a:t>
            </a:r>
          </a:p>
          <a:p>
            <a:pPr>
              <a:defRPr sz="1200"/>
            </a:pPr>
            <a:r>
              <a:t>If someone who’s full of nonsense tells me that a stock I own</a:t>
            </a:r>
          </a:p>
          <a:p>
            <a:pPr>
              <a:defRPr sz="1200"/>
            </a:pPr>
            <a:r>
              <a:t>is about to collapse because it’s an accounting fraud, I will</a:t>
            </a:r>
          </a:p>
          <a:p>
            <a:pPr>
              <a:defRPr sz="1200"/>
            </a:pPr>
            <a:r>
              <a:t>clear my calendar and listen to their every word.</a:t>
            </a:r>
          </a:p>
          <a:p>
            <a:pPr>
              <a:defRPr sz="1200"/>
            </a:pPr>
            <a:r>
              <a:t>Say we’ll have a big recession and newspapers will call you.</a:t>
            </a:r>
          </a:p>
          <a:p>
            <a:pPr>
              <a:defRPr sz="1200"/>
            </a:pPr>
            <a:r>
              <a:t>Say we’re headed for average growth and no one</a:t>
            </a:r>
          </a:p>
          <a:p>
            <a:pPr>
              <a:defRPr sz="1200"/>
            </a:pPr>
            <a:r>
              <a:t>particularly cares. Say we’re nearing the next Great</a:t>
            </a:r>
          </a:p>
          <a:p>
            <a:pPr>
              <a:defRPr sz="1200"/>
            </a:pPr>
            <a:r>
              <a:t>Depression and you’ll get on TV. But mention that good</a:t>
            </a:r>
          </a:p>
          <a:p>
            <a:pPr>
              <a:defRPr sz="1200"/>
            </a:pPr>
            <a:r>
              <a:t>times are ahead, or markets have room to run, or that a</a:t>
            </a:r>
          </a:p>
          <a:p>
            <a:pPr>
              <a:defRPr sz="1200"/>
            </a:pPr>
            <a:r>
              <a:t>company has huge potential, and a common reaction from</a:t>
            </a:r>
          </a:p>
          <a:p>
            <a:pPr>
              <a:defRPr sz="1200"/>
            </a:pPr>
            <a:r>
              <a:t>commentators and spectators alike is that you are either a</a:t>
            </a:r>
          </a:p>
          <a:p>
            <a:pPr>
              <a:defRPr sz="1200"/>
            </a:pPr>
            <a:r>
              <a:t>salesman or comically aloof of risks.</a:t>
            </a:r>
          </a:p>
          <a:p>
            <a:pPr>
              <a:defRPr sz="1200"/>
            </a:pPr>
            <a:r>
              <a:t>The investing newsletter industry has known this for years,</a:t>
            </a:r>
          </a:p>
          <a:p>
            <a:pPr>
              <a:defRPr sz="1200"/>
            </a:pPr>
            <a:r>
              <a:t>and is now populated by prophets of doom despite</a:t>
            </a:r>
          </a:p>
          <a:p>
            <a:pPr>
              <a:defRPr sz="1200"/>
            </a:pPr>
            <a:r>
              <a:t>operating in an environment where the stock market has</a:t>
            </a:r>
          </a:p>
          <a:p>
            <a:pPr>
              <a:defRPr sz="1200"/>
            </a:pPr>
            <a:r>
              <a:t>gone up 17,000-fold in the last century (including</a:t>
            </a:r>
          </a:p>
          <a:p>
            <a:pPr>
              <a:defRPr sz="1200"/>
            </a:pPr>
            <a:r>
              <a:t>dividends).</a:t>
            </a:r>
          </a:p>
          <a:p>
            <a:pPr>
              <a:defRPr sz="1200"/>
            </a:pPr>
            <a:r>
              <a:t>This is true beyond ﬁnance. Matt Ridley wrote in his book</a:t>
            </a:r>
          </a:p>
          <a:p>
            <a:pPr>
              <a:defRPr sz="1200"/>
            </a:pPr>
            <a:r>
              <a:t>The Rational Optimist: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 constant drumbeat of pessimism usually drowns out any</a:t>
            </a:r>
          </a:p>
          <a:p>
            <a:pPr>
              <a:defRPr sz="1200"/>
            </a:pPr>
            <a:r>
              <a:t>triumphalist song ... If you say the world has been getting</a:t>
            </a:r>
          </a:p>
          <a:p>
            <a:pPr>
              <a:defRPr sz="1200"/>
            </a:pPr>
            <a:r>
              <a:t>better you may get away with being called naïve and</a:t>
            </a:r>
          </a:p>
          <a:p>
            <a:pPr>
              <a:defRPr sz="1200"/>
            </a:pPr>
            <a:r>
              <a:t>insensitive. If you say the world is going to go on getting</a:t>
            </a:r>
          </a:p>
          <a:p>
            <a:pPr>
              <a:defRPr sz="1200"/>
            </a:pPr>
            <a:r>
              <a:t>better, you are considered embarrassingly mad. If, on the</a:t>
            </a:r>
          </a:p>
          <a:p>
            <a:pPr>
              <a:defRPr sz="1200"/>
            </a:pPr>
            <a:r>
              <a:t>other hand, you say catastrophe is imminent, you may</a:t>
            </a:r>
          </a:p>
          <a:p>
            <a:pPr>
              <a:defRPr sz="1200"/>
            </a:pPr>
            <a:r>
              <a:t>expect a McArthur genius award or even the Nobel Peace</a:t>
            </a:r>
          </a:p>
          <a:p>
            <a:pPr>
              <a:defRPr sz="1200"/>
            </a:pPr>
            <a:r>
              <a:t>Prize. In my own adult lifetime ... the fashionable reasons for</a:t>
            </a:r>
          </a:p>
          <a:p>
            <a:pPr>
              <a:defRPr sz="1200"/>
            </a:pPr>
            <a:r>
              <a:t>pessimism changed, but the pessimism was constant.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“Every group of people I ask thinks the world is more</a:t>
            </a:r>
          </a:p>
          <a:p>
            <a:pPr>
              <a:defRPr sz="1200"/>
            </a:pPr>
            <a:r>
              <a:t>frightening, more violent, and more hopeless—in short,</a:t>
            </a:r>
          </a:p>
          <a:p>
            <a:pPr>
              <a:defRPr sz="1200"/>
            </a:pPr>
            <a:r>
              <a:t>more dramatic—than it really is,” Hans Rosling wrote in his</a:t>
            </a:r>
          </a:p>
          <a:p>
            <a:pPr>
              <a:defRPr sz="1200"/>
            </a:pPr>
            <a:r>
              <a:t>book Factfulness.</a:t>
            </a:r>
          </a:p>
          <a:p>
            <a:pPr>
              <a:defRPr sz="1200"/>
            </a:pPr>
            <a:r>
              <a:t>When you realize how much progress humans can make</a:t>
            </a:r>
          </a:p>
          <a:p>
            <a:pPr>
              <a:defRPr sz="1200"/>
            </a:pPr>
            <a:r>
              <a:t>during a lifetime in everything from economic growth to</a:t>
            </a:r>
          </a:p>
          <a:p>
            <a:pPr>
              <a:defRPr sz="1200"/>
            </a:pPr>
            <a:r>
              <a:t>medical breakthroughs to stock market gains to social</a:t>
            </a:r>
          </a:p>
          <a:p>
            <a:pPr>
              <a:defRPr sz="1200"/>
            </a:pPr>
            <a:r>
              <a:t>equality, you would think optimism would gain more</a:t>
            </a:r>
          </a:p>
          <a:p>
            <a:pPr>
              <a:defRPr sz="1200"/>
            </a:pPr>
            <a:r>
              <a:t>attention than pessimism. And yet.</a:t>
            </a:r>
          </a:p>
          <a:p>
            <a:pPr>
              <a:defRPr sz="1200"/>
            </a:pPr>
            <a:r>
              <a:t>The intellectual allure of pessimism has been known for</a:t>
            </a:r>
          </a:p>
          <a:p>
            <a:pPr>
              <a:defRPr sz="1200"/>
            </a:pPr>
            <a:r>
              <a:t>ages. John Stuart Mill wrote in the 1840s: “I have observed</a:t>
            </a:r>
          </a:p>
          <a:p>
            <a:pPr>
              <a:defRPr sz="1200"/>
            </a:pPr>
            <a:r>
              <a:t>that not the man who hopes when others despair, but the</a:t>
            </a:r>
          </a:p>
          <a:p>
            <a:pPr>
              <a:defRPr sz="1200"/>
            </a:pPr>
            <a:r>
              <a:t>man who despairs when others hope, is admired by a large</a:t>
            </a:r>
          </a:p>
          <a:p>
            <a:pPr>
              <a:defRPr sz="1200"/>
            </a:pPr>
            <a:r>
              <a:t>class of persons as a sage.”</a:t>
            </a:r>
          </a:p>
          <a:p>
            <a:pPr>
              <a:defRPr sz="1200"/>
            </a:pPr>
            <a:r>
              <a:t>The question is, why? And how does it impact how we think</a:t>
            </a:r>
          </a:p>
          <a:p>
            <a:pPr>
              <a:defRPr sz="1200"/>
            </a:pPr>
            <a:r>
              <a:t>about money?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Let’s repeat the premise that no one is crazy.</a:t>
            </a:r>
          </a:p>
          <a:p>
            <a:pPr>
              <a:defRPr sz="1200"/>
            </a:pPr>
            <a:r>
              <a:t>There are valid reasons why pessimism is seductive when</a:t>
            </a:r>
          </a:p>
          <a:p>
            <a:pPr>
              <a:defRPr sz="1200"/>
            </a:pPr>
            <a:r>
              <a:t>dealing with money. It just helps to know what they are to</a:t>
            </a:r>
          </a:p>
          <a:p>
            <a:pPr>
              <a:defRPr sz="1200"/>
            </a:pPr>
            <a:r>
              <a:t>ensure we don’t take them too far.</a:t>
            </a:r>
          </a:p>
          <a:p>
            <a:pPr>
              <a:defRPr sz="1200"/>
            </a:pPr>
            <a:r>
              <a:t>Part of it is instinctual and unavoidable. Kahneman says the</a:t>
            </a:r>
          </a:p>
          <a:p>
            <a:pPr>
              <a:defRPr sz="1200"/>
            </a:pPr>
            <a:r>
              <a:t>asymmetric aversion to loss is an evolutionary shield. He</a:t>
            </a:r>
          </a:p>
          <a:p>
            <a:pPr>
              <a:defRPr sz="1200"/>
            </a:pPr>
            <a:r>
              <a:t>writes: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When directly compared or weighted against each other,</a:t>
            </a:r>
          </a:p>
          <a:p>
            <a:pPr>
              <a:defRPr sz="1200"/>
            </a:pPr>
            <a:r>
              <a:t>losses loom larger than gains. This asymmetry between the</a:t>
            </a:r>
          </a:p>
          <a:p>
            <a:pPr>
              <a:defRPr sz="1200"/>
            </a:pPr>
            <a:r>
              <a:t>power of positive and negative expectations or experiences</a:t>
            </a:r>
          </a:p>
          <a:p>
            <a:pPr>
              <a:defRPr sz="1200"/>
            </a:pPr>
            <a:r>
              <a:t>has an evolutionary history. Organisms that treat threats as</a:t>
            </a:r>
          </a:p>
          <a:p>
            <a:pPr>
              <a:defRPr sz="1200"/>
            </a:pPr>
            <a:r>
              <a:t>more urgent than opportunities have a better chance to</a:t>
            </a:r>
          </a:p>
          <a:p>
            <a:pPr>
              <a:defRPr sz="1200"/>
            </a:pPr>
            <a:r>
              <a:t>survive and reproduce.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But a few other things make ﬁnancial pessimism easy,</a:t>
            </a:r>
          </a:p>
          <a:p>
            <a:pPr>
              <a:defRPr sz="1200"/>
            </a:pPr>
            <a:r>
              <a:t>common, and more persuasive than optimism.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One is that money is ubiquitous, so something bad</a:t>
            </a:r>
          </a:p>
          <a:p>
            <a:pPr>
              <a:defRPr sz="1200"/>
            </a:pPr>
            <a:r>
              <a:t>happening tends to aﬀect everyone and captures</a:t>
            </a:r>
          </a:p>
          <a:p>
            <a:pPr>
              <a:defRPr sz="1200"/>
            </a:pPr>
            <a:r>
              <a:t>everyone’s attention.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That isn’t true of, say, weather. A hurricane barreling down</a:t>
            </a:r>
          </a:p>
          <a:p>
            <a:pPr>
              <a:defRPr sz="1200"/>
            </a:pPr>
            <a:r>
              <a:t>on Florida poses no direct risk to 92% of Americans. But a</a:t>
            </a:r>
          </a:p>
          <a:p>
            <a:pPr>
              <a:defRPr sz="1200"/>
            </a:pPr>
            <a:r>
              <a:t>recession barreling down on the economy could impact</a:t>
            </a:r>
          </a:p>
          <a:p>
            <a:pPr>
              <a:defRPr sz="1200"/>
            </a:pPr>
            <a:r>
              <a:t>every single person—including you, so pay attention.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Take stocks. If you were born in 1970, the S&amp;P 500 increased</a:t>
            </a:r>
          </a:p>
          <a:p>
            <a:pPr>
              <a:defRPr sz="1200"/>
            </a:pPr>
            <a:r>
              <a:t>almost 10-fold, adjusted for inﬂation, during your teens and</a:t>
            </a:r>
          </a:p>
          <a:p>
            <a:pPr>
              <a:defRPr sz="1200"/>
            </a:pPr>
            <a:r>
              <a:t>20s. That’s an amazing return. If you were born in 1950, the</a:t>
            </a:r>
          </a:p>
          <a:p>
            <a:pPr>
              <a:defRPr sz="1200"/>
            </a:pPr>
            <a:r>
              <a:t>market went literally nowhere in your teens and 20s adjusted</a:t>
            </a:r>
          </a:p>
          <a:p>
            <a:pPr>
              <a:defRPr sz="1200"/>
            </a:pPr>
            <a:r>
              <a:t>for inﬂation. Two groups of people, separated by chance of</a:t>
            </a:r>
          </a:p>
          <a:p>
            <a:pPr>
              <a:defRPr sz="1200"/>
            </a:pPr>
            <a:r>
              <a:t>their birth year, go through life with a completely diﬀerent</a:t>
            </a:r>
          </a:p>
          <a:p>
            <a:pPr>
              <a:defRPr sz="1200"/>
            </a:pPr>
            <a:r>
              <a:t>view on how the stock market works: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Or inﬂation. If you were born in 1960s America, inﬂation during</a:t>
            </a:r>
          </a:p>
          <a:p>
            <a:pPr>
              <a:defRPr sz="1200"/>
            </a:pPr>
            <a:r>
              <a:t>your teens and 20s—your young, impressionable years when</a:t>
            </a:r>
          </a:p>
          <a:p>
            <a:pPr>
              <a:defRPr sz="1200"/>
            </a:pPr>
            <a:r>
              <a:t>you’re developing a base of knowledge about how the</a:t>
            </a:r>
          </a:p>
          <a:p>
            <a:pPr>
              <a:defRPr sz="1200"/>
            </a:pPr>
            <a:r>
              <a:t>economy works—sent prices up more than threefold. That’s a</a:t>
            </a:r>
          </a:p>
          <a:p>
            <a:pPr>
              <a:defRPr sz="1200"/>
            </a:pPr>
            <a:r>
              <a:t>lot. You remember gas lines and getting paychecks that</a:t>
            </a:r>
          </a:p>
          <a:p>
            <a:pPr>
              <a:defRPr sz="1200"/>
            </a:pPr>
            <a:r>
              <a:t>stretched noticeably less far than the ones before them. But if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This goes for something as speciﬁc as the stock market.</a:t>
            </a:r>
          </a:p>
          <a:p>
            <a:pPr>
              <a:defRPr sz="1200"/>
            </a:pPr>
            <a:r>
              <a:t>More than half of all American households directly own</a:t>
            </a:r>
          </a:p>
          <a:p>
            <a:pPr>
              <a:defRPr sz="1200"/>
            </a:pPr>
            <a:r>
              <a:t>stocks.⁵⁷ Even among those that don’t, the stock market’s</a:t>
            </a:r>
          </a:p>
          <a:p>
            <a:pPr>
              <a:defRPr sz="1200"/>
            </a:pPr>
            <a:r>
              <a:t>gyrations are promoted so heavily in the media that the Dow</a:t>
            </a:r>
          </a:p>
          <a:p>
            <a:pPr>
              <a:defRPr sz="1200"/>
            </a:pPr>
            <a:r>
              <a:t>Jones Industrial Average might be the stock-less household’s</a:t>
            </a:r>
          </a:p>
          <a:p>
            <a:pPr>
              <a:defRPr sz="1200"/>
            </a:pPr>
            <a:r>
              <a:t>most-watched economic barometer.</a:t>
            </a:r>
          </a:p>
          <a:p>
            <a:pPr>
              <a:defRPr sz="1200"/>
            </a:pPr>
            <a:r>
              <a:t>Stocks rising 1% might be brieﬂy mentioned in the evening</a:t>
            </a:r>
          </a:p>
          <a:p>
            <a:pPr>
              <a:defRPr sz="1200"/>
            </a:pPr>
            <a:r>
              <a:t>news. But a 1% fall will be reported in bold, all-caps letters</a:t>
            </a:r>
          </a:p>
          <a:p>
            <a:pPr>
              <a:defRPr sz="1200"/>
            </a:pPr>
            <a:r>
              <a:t>usually written in blood red. The asymmetry is hard to avoid.</a:t>
            </a:r>
          </a:p>
          <a:p>
            <a:pPr>
              <a:defRPr sz="1200"/>
            </a:pPr>
            <a:r>
              <a:t>And while few question or try to explain why the market</a:t>
            </a:r>
          </a:p>
          <a:p>
            <a:pPr>
              <a:defRPr sz="1200"/>
            </a:pPr>
            <a:r>
              <a:t>went up—isn’t it supposed to go up?—there is almost always</a:t>
            </a:r>
          </a:p>
          <a:p>
            <a:pPr>
              <a:defRPr sz="1200"/>
            </a:pPr>
            <a:r>
              <a:t>an attempt to explain why it went down.</a:t>
            </a:r>
          </a:p>
          <a:p>
            <a:pPr>
              <a:defRPr sz="1200"/>
            </a:pPr>
            <a:r>
              <a:t>Are investors worried about economic growth?</a:t>
            </a:r>
          </a:p>
          <a:p>
            <a:pPr>
              <a:defRPr sz="1200"/>
            </a:pPr>
            <a:r>
              <a:t>Did the Fed screw things up again?</a:t>
            </a:r>
          </a:p>
          <a:p>
            <a:pPr>
              <a:defRPr sz="1200"/>
            </a:pPr>
            <a:r>
              <a:t>Are politicians making bad decisions?</a:t>
            </a:r>
          </a:p>
          <a:p>
            <a:pPr>
              <a:defRPr sz="1200"/>
            </a:pPr>
            <a:r>
              <a:t>Is there another shoe to drop?</a:t>
            </a:r>
          </a:p>
          <a:p>
            <a:pPr>
              <a:defRPr sz="1200"/>
            </a:pPr>
            <a:r>
              <a:t>Narratives about why a decline occurred make them easier</a:t>
            </a:r>
          </a:p>
          <a:p>
            <a:pPr>
              <a:defRPr sz="1200"/>
            </a:pPr>
            <a:r>
              <a:t>to talk about, worry about, and frame a story around what</a:t>
            </a:r>
          </a:p>
          <a:p>
            <a:pPr>
              <a:defRPr sz="1200"/>
            </a:pPr>
            <a:r>
              <a:t>you think will happen next—usually, more of the same.</a:t>
            </a:r>
          </a:p>
          <a:p>
            <a:pPr>
              <a:defRPr sz="1200"/>
            </a:pPr>
            <a:r>
              <a:t>Even if you don’t own stocks, those kind of things will grab</a:t>
            </a:r>
          </a:p>
          <a:p>
            <a:pPr>
              <a:defRPr sz="1200"/>
            </a:pPr>
            <a:r>
              <a:t>your attention. Only 2.5% of Americans owned stocks on the</a:t>
            </a:r>
          </a:p>
          <a:p>
            <a:pPr>
              <a:defRPr sz="1200"/>
            </a:pPr>
            <a:r>
              <a:t>eve of the great crash of 1929 that sparked the Great</a:t>
            </a:r>
          </a:p>
          <a:p>
            <a:pPr>
              <a:defRPr sz="1200"/>
            </a:pPr>
            <a:r>
              <a:t>Depression. But the majority of Americans—if not the world</a:t>
            </a:r>
          </a:p>
          <a:p>
            <a:pPr>
              <a:defRPr sz="1200"/>
            </a:pPr>
            <a:r>
              <a:t>—watched in amazement as the market collapsed,</a:t>
            </a:r>
          </a:p>
          <a:p>
            <a:pPr>
              <a:defRPr sz="1200"/>
            </a:pPr>
            <a:r>
              <a:t>wondering what it signaled about their own fate. This was</a:t>
            </a:r>
          </a:p>
          <a:p>
            <a:pPr>
              <a:defRPr sz="1200"/>
            </a:pPr>
            <a:r>
              <a:t>true whether you were a lawyer or a farmer or a car</a:t>
            </a:r>
          </a:p>
          <a:p>
            <a:pPr>
              <a:defRPr sz="1200"/>
            </a:pPr>
            <a:r>
              <a:t>mechanic.</a:t>
            </a:r>
          </a:p>
          <a:p>
            <a:pPr>
              <a:defRPr sz="1200"/>
            </a:pPr>
            <a:r>
              <a:t>Historian Eric Rauchway writes: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This fall in value immediately aﬄicted only a few Americans.</a:t>
            </a:r>
          </a:p>
          <a:p>
            <a:pPr>
              <a:defRPr sz="1200"/>
            </a:pPr>
            <a:r>
              <a:t>But so closely had the others watched the market and</a:t>
            </a:r>
          </a:p>
          <a:p>
            <a:pPr>
              <a:defRPr sz="1200"/>
            </a:pPr>
            <a:r>
              <a:t>regarded it as an index of their fates that they suddenly</a:t>
            </a:r>
          </a:p>
          <a:p>
            <a:pPr>
              <a:defRPr sz="1200"/>
            </a:pPr>
            <a:r>
              <a:t>stopped much of their economic activity. As the economist</a:t>
            </a:r>
          </a:p>
          <a:p>
            <a:pPr>
              <a:defRPr sz="1200"/>
            </a:pPr>
            <a:r>
              <a:t>Joseph Schumpeter later wrote, “people felt that the ground</a:t>
            </a:r>
          </a:p>
          <a:p>
            <a:pPr>
              <a:defRPr sz="1200"/>
            </a:pPr>
            <a:r>
              <a:t>under their feet was giving way.”⁵⁸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There are two topics that will aﬀect your life whether you</a:t>
            </a:r>
          </a:p>
          <a:p>
            <a:pPr>
              <a:defRPr sz="1200"/>
            </a:pPr>
            <a:r>
              <a:t>are interested in them or not: money and health. While</a:t>
            </a:r>
          </a:p>
          <a:p>
            <a:pPr>
              <a:defRPr sz="1200"/>
            </a:pPr>
            <a:r>
              <a:t>health issues tend to be individual, money issues are more</a:t>
            </a:r>
          </a:p>
          <a:p>
            <a:pPr>
              <a:defRPr sz="1200"/>
            </a:pPr>
            <a:r>
              <a:t>systemic. In a connected system where one person’s</a:t>
            </a:r>
          </a:p>
          <a:p>
            <a:pPr>
              <a:defRPr sz="1200"/>
            </a:pPr>
            <a:r>
              <a:t>decisions can aﬀect everyone else, it’s understandable why</a:t>
            </a:r>
          </a:p>
          <a:p>
            <a:pPr>
              <a:defRPr sz="1200"/>
            </a:pPr>
            <a:r>
              <a:t>ﬁnancial risks gain a spotlight and capture attention in a</a:t>
            </a:r>
          </a:p>
          <a:p>
            <a:pPr>
              <a:defRPr sz="1200"/>
            </a:pPr>
            <a:r>
              <a:t>way few other topics can.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Another is that pessimists often extrapolate present</a:t>
            </a:r>
          </a:p>
          <a:p>
            <a:pPr>
              <a:defRPr sz="1200"/>
            </a:pPr>
            <a:r>
              <a:t>trends without accounting for how markets adapt.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In 2008 environmentalist Lester Brown wrote: “By 2030</a:t>
            </a:r>
          </a:p>
          <a:p>
            <a:pPr>
              <a:defRPr sz="1200"/>
            </a:pPr>
            <a:r>
              <a:t>China would need 98 million barrels of oil a day. The world is</a:t>
            </a:r>
          </a:p>
          <a:p>
            <a:pPr>
              <a:defRPr sz="1200"/>
            </a:pPr>
            <a:r>
              <a:t>currently producing 85 million barrels a day and may never</a:t>
            </a:r>
          </a:p>
          <a:p>
            <a:pPr>
              <a:defRPr sz="1200"/>
            </a:pPr>
            <a:r>
              <a:t>produce much more than that. There go the world’s oil</a:t>
            </a:r>
          </a:p>
          <a:p>
            <a:pPr>
              <a:defRPr sz="1200"/>
            </a:pPr>
            <a:r>
              <a:t>reserves.”⁵⁹</a:t>
            </a:r>
          </a:p>
          <a:p>
            <a:pPr>
              <a:defRPr sz="1200"/>
            </a:pPr>
            <a:r>
              <a:t>He’s right. The world would run out of oil in that scenario.</a:t>
            </a:r>
          </a:p>
          <a:p>
            <a:pPr>
              <a:defRPr sz="1200"/>
            </a:pPr>
            <a:r>
              <a:t>But that’s not how markets work.</a:t>
            </a:r>
          </a:p>
          <a:p>
            <a:pPr>
              <a:defRPr sz="1200"/>
            </a:pPr>
            <a:r>
              <a:t>There is an iron law in economics: extremely good and</a:t>
            </a:r>
          </a:p>
          <a:p>
            <a:pPr>
              <a:defRPr sz="1200"/>
            </a:pPr>
            <a:r>
              <a:t>extremely bad circumstances rarely stay that way for long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because supply and demand adapt in hard-to-predict ways.</a:t>
            </a:r>
          </a:p>
          <a:p>
            <a:pPr>
              <a:defRPr sz="1200"/>
            </a:pPr>
            <a:r>
              <a:t>Consider what happened to oil immediately after Brown’s</a:t>
            </a:r>
          </a:p>
          <a:p>
            <a:pPr>
              <a:defRPr sz="1200"/>
            </a:pPr>
            <a:r>
              <a:t>prediction.</a:t>
            </a:r>
          </a:p>
          <a:p>
            <a:pPr>
              <a:defRPr sz="1200"/>
            </a:pPr>
            <a:r>
              <a:t>Oil prices surged in 2008 as growing global demand—much</a:t>
            </a:r>
          </a:p>
          <a:p>
            <a:pPr>
              <a:defRPr sz="1200"/>
            </a:pPr>
            <a:r>
              <a:t>of it from China—crept up to potential output. A barrel of oil</a:t>
            </a:r>
          </a:p>
          <a:p>
            <a:pPr>
              <a:defRPr sz="1200"/>
            </a:pPr>
            <a:r>
              <a:t>sold for $20 in 2001 and $138 by 2008.⁶⁰</a:t>
            </a:r>
          </a:p>
          <a:p>
            <a:pPr>
              <a:defRPr sz="1200"/>
            </a:pPr>
            <a:r>
              <a:t>The new price meant drilling oil was like pulling gold out of</a:t>
            </a:r>
          </a:p>
          <a:p>
            <a:pPr>
              <a:defRPr sz="1200"/>
            </a:pPr>
            <a:r>
              <a:t>the ground. The incentives for oil producers changed</a:t>
            </a:r>
          </a:p>
          <a:p>
            <a:pPr>
              <a:defRPr sz="1200"/>
            </a:pPr>
            <a:r>
              <a:t>dramatically. Hard-to-tap oil supplies that weren’t worth the</a:t>
            </a:r>
          </a:p>
          <a:p>
            <a:pPr>
              <a:defRPr sz="1200"/>
            </a:pPr>
            <a:r>
              <a:t>ﬁght at $20 a barrel—the cost of drilling didn’t oﬀset the</a:t>
            </a:r>
          </a:p>
          <a:p>
            <a:pPr>
              <a:defRPr sz="1200"/>
            </a:pPr>
            <a:r>
              <a:t>price you could sell it for—became the bonanza of a lifetime</a:t>
            </a:r>
          </a:p>
          <a:p>
            <a:pPr>
              <a:defRPr sz="1200"/>
            </a:pPr>
            <a:r>
              <a:t>now that you could sell a barrel for $138.</a:t>
            </a:r>
          </a:p>
          <a:p>
            <a:pPr>
              <a:defRPr sz="1200"/>
            </a:pPr>
            <a:r>
              <a:t>That sparked a surge of new fracking and horizontal drilling</a:t>
            </a:r>
          </a:p>
          <a:p>
            <a:pPr>
              <a:defRPr sz="1200"/>
            </a:pPr>
            <a:r>
              <a:t>technologies.</a:t>
            </a:r>
          </a:p>
          <a:p>
            <a:pPr>
              <a:defRPr sz="1200"/>
            </a:pPr>
            <a:r>
              <a:t>The Earth has had roughly the same amount of oil reserves</a:t>
            </a:r>
          </a:p>
          <a:p>
            <a:pPr>
              <a:defRPr sz="1200"/>
            </a:pPr>
            <a:r>
              <a:t>for all of human history. And we’ve known where the big oil</a:t>
            </a:r>
          </a:p>
          <a:p>
            <a:pPr>
              <a:defRPr sz="1200"/>
            </a:pPr>
            <a:r>
              <a:t>deposits are for some time. What changes is the technology</a:t>
            </a:r>
          </a:p>
          <a:p>
            <a:pPr>
              <a:defRPr sz="1200"/>
            </a:pPr>
            <a:r>
              <a:t>we have that lets us economically pull the stuﬀ out of the</a:t>
            </a:r>
          </a:p>
          <a:p>
            <a:pPr>
              <a:defRPr sz="1200"/>
            </a:pPr>
            <a:r>
              <a:t>ground. Oil historian Daniel Yergin writes: “86% of oil</a:t>
            </a:r>
          </a:p>
          <a:p>
            <a:pPr>
              <a:defRPr sz="1200"/>
            </a:pPr>
            <a:r>
              <a:t>reserves in the United States are the result not of what is</a:t>
            </a:r>
          </a:p>
          <a:p>
            <a:pPr>
              <a:defRPr sz="1200"/>
            </a:pPr>
            <a:r>
              <a:t>estimated at time of discovery but of the revisions” that</a:t>
            </a:r>
          </a:p>
          <a:p>
            <a:pPr>
              <a:defRPr sz="1200"/>
            </a:pPr>
            <a:r>
              <a:t>come when our technology improves.</a:t>
            </a:r>
          </a:p>
          <a:p>
            <a:pPr>
              <a:defRPr sz="1200"/>
            </a:pPr>
            <a:r>
              <a:t>That’s what happened as fracking took oﬀ in 2008. In the</a:t>
            </a:r>
          </a:p>
          <a:p>
            <a:pPr>
              <a:defRPr sz="1200"/>
            </a:pPr>
            <a:r>
              <a:t>United States alone oil production went from roughly ﬁve</a:t>
            </a:r>
          </a:p>
          <a:p>
            <a:pPr>
              <a:defRPr sz="1200"/>
            </a:pPr>
            <a:r>
              <a:t>million barrels per day in 2008 to 13 million by 2019.⁶¹</a:t>
            </a:r>
          </a:p>
          <a:p>
            <a:pPr>
              <a:defRPr sz="1200"/>
            </a:pPr>
            <a:r>
              <a:t>World oil production is now over 100 million barrels per day</a:t>
            </a:r>
          </a:p>
          <a:p>
            <a:pPr>
              <a:defRPr sz="1200"/>
            </a:pPr>
            <a:r>
              <a:t>—some 20% above what Brown assumed was the high</a:t>
            </a:r>
          </a:p>
          <a:p>
            <a:pPr>
              <a:defRPr sz="1200"/>
            </a:pPr>
            <a:r>
              <a:t>mark.</a:t>
            </a:r>
          </a:p>
          <a:p>
            <a:pPr>
              <a:defRPr sz="1200"/>
            </a:pPr>
            <a:r>
              <a:t>To a pessimist extrapolating oil trends in 2008, of course</a:t>
            </a:r>
          </a:p>
          <a:p>
            <a:pPr>
              <a:defRPr sz="1200"/>
            </a:pPr>
            <a:r>
              <a:t>things looked bad. To a realist who understood that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necessity is the mother of all invention, it was far less scary.</a:t>
            </a:r>
          </a:p>
          <a:p>
            <a:pPr>
              <a:defRPr sz="1200"/>
            </a:pPr>
            <a:r>
              <a:t>Assuming that something ugly will stay ugly is an easy</a:t>
            </a:r>
          </a:p>
          <a:p>
            <a:pPr>
              <a:defRPr sz="1200"/>
            </a:pPr>
            <a:r>
              <a:t>forecast to make. And it’s persuasive, because it doesn’t</a:t>
            </a:r>
          </a:p>
          <a:p>
            <a:pPr>
              <a:defRPr sz="1200"/>
            </a:pPr>
            <a:r>
              <a:t>require imagining the world changing. But problems correct</a:t>
            </a:r>
          </a:p>
          <a:p>
            <a:pPr>
              <a:defRPr sz="1200"/>
            </a:pPr>
            <a:r>
              <a:t>and people adapt. Threats incentivize solutions in equal</a:t>
            </a:r>
          </a:p>
          <a:p>
            <a:pPr>
              <a:defRPr sz="1200"/>
            </a:pPr>
            <a:r>
              <a:t>magnitude. That’s a common plot of economic history that</a:t>
            </a:r>
          </a:p>
          <a:p>
            <a:pPr>
              <a:defRPr sz="1200"/>
            </a:pPr>
            <a:r>
              <a:t>is too easily forgotten by pessimists who forecast in straight</a:t>
            </a:r>
          </a:p>
          <a:p>
            <a:pPr>
              <a:defRPr sz="1200"/>
            </a:pPr>
            <a:r>
              <a:t>lines.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 third is that progress happens too slowly to notice,</a:t>
            </a:r>
          </a:p>
          <a:p>
            <a:pPr>
              <a:defRPr sz="1200"/>
            </a:pPr>
            <a:r>
              <a:t>but setbacks happen too quickly to ignore.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There are lots of overnight tragedies. There are rarely</a:t>
            </a:r>
          </a:p>
          <a:p>
            <a:pPr>
              <a:defRPr sz="1200"/>
            </a:pPr>
            <a:r>
              <a:t>overnight miracles.</a:t>
            </a:r>
          </a:p>
          <a:p>
            <a:pPr>
              <a:defRPr sz="1200"/>
            </a:pPr>
            <a:r>
              <a:t>On January 5th, 1889, the Detroit Free Press pushed back</a:t>
            </a:r>
          </a:p>
          <a:p>
            <a:pPr>
              <a:defRPr sz="1200"/>
            </a:pPr>
            <a:r>
              <a:t>against the long-held dream that man could one day ﬂy like</a:t>
            </a:r>
          </a:p>
          <a:p>
            <a:pPr>
              <a:defRPr sz="1200"/>
            </a:pPr>
            <a:r>
              <a:t>a bird. Airplanes, the paper wrote, “appear impossible”: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smallest possible weight of a ﬂying machine, with the</a:t>
            </a:r>
          </a:p>
          <a:p>
            <a:pPr>
              <a:defRPr sz="1200"/>
            </a:pPr>
            <a:r>
              <a:t>necessary fuel and engineer, could not be less than 300 or</a:t>
            </a:r>
          </a:p>
          <a:p>
            <a:pPr>
              <a:defRPr sz="1200"/>
            </a:pPr>
            <a:r>
              <a:t>400 pounds … but there is a low limit of weight, certainly</a:t>
            </a:r>
          </a:p>
          <a:p>
            <a:pPr>
              <a:defRPr sz="1200"/>
            </a:pPr>
            <a:r>
              <a:t>not much beyond ﬁfty pounds, beyond which it is impossible</a:t>
            </a:r>
          </a:p>
          <a:p>
            <a:pPr>
              <a:defRPr sz="1200"/>
            </a:pPr>
            <a:r>
              <a:t>for an animal to ﬂy. Nature has reached this limit, and with</a:t>
            </a:r>
          </a:p>
          <a:p>
            <a:pPr>
              <a:defRPr sz="1200"/>
            </a:pPr>
            <a:r>
              <a:t>her utmost eﬀort has failed to pass it.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Six months later, Orville Wright dropped out of high school</a:t>
            </a:r>
          </a:p>
          <a:p>
            <a:pPr>
              <a:defRPr sz="1200"/>
            </a:pPr>
            <a:r>
              <a:t>to help his brother, Wilbur, tinker in their backyard shed to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build a printing press. It was the brothers’ ﬁrst joint</a:t>
            </a:r>
          </a:p>
          <a:p>
            <a:pPr>
              <a:defRPr sz="1200"/>
            </a:pPr>
            <a:r>
              <a:t>invention. It would not be their last.</a:t>
            </a:r>
          </a:p>
          <a:p>
            <a:pPr>
              <a:defRPr sz="1200"/>
            </a:pPr>
            <a:r>
              <a:t>If you had to make a list of the most important inventions of</a:t>
            </a:r>
          </a:p>
          <a:p>
            <a:pPr>
              <a:defRPr sz="1200"/>
            </a:pPr>
            <a:r>
              <a:t>the 20th century, the airplane would be at least top ﬁve, if</a:t>
            </a:r>
          </a:p>
          <a:p>
            <a:pPr>
              <a:defRPr sz="1200"/>
            </a:pPr>
            <a:r>
              <a:t>not number one. The airplane changed everything. It started</a:t>
            </a:r>
          </a:p>
          <a:p>
            <a:pPr>
              <a:defRPr sz="1200"/>
            </a:pPr>
            <a:r>
              <a:t>world wars, it ended world wars. It connected the world,</a:t>
            </a:r>
          </a:p>
          <a:p>
            <a:pPr>
              <a:defRPr sz="1200"/>
            </a:pPr>
            <a:r>
              <a:t>bridging gaps between cities and rural communities; oceans</a:t>
            </a:r>
          </a:p>
          <a:p>
            <a:pPr>
              <a:defRPr sz="1200"/>
            </a:pPr>
            <a:r>
              <a:t>and countries.</a:t>
            </a:r>
          </a:p>
          <a:p>
            <a:pPr>
              <a:defRPr sz="1200"/>
            </a:pPr>
            <a:r>
              <a:t>But the story of the Wright Brothers’ quest to build the ﬁrst</a:t>
            </a:r>
          </a:p>
          <a:p>
            <a:pPr>
              <a:defRPr sz="1200"/>
            </a:pPr>
            <a:r>
              <a:t>plane has a fascinating twist.</a:t>
            </a:r>
          </a:p>
          <a:p>
            <a:pPr>
              <a:defRPr sz="1200"/>
            </a:pPr>
            <a:r>
              <a:t>After they conquered ﬂight, no one seemed to notice.</a:t>
            </a:r>
          </a:p>
          <a:p>
            <a:pPr>
              <a:defRPr sz="1200"/>
            </a:pPr>
            <a:r>
              <a:t>Nobody seemed to care.</a:t>
            </a:r>
          </a:p>
          <a:p>
            <a:pPr>
              <a:defRPr sz="1200"/>
            </a:pPr>
            <a:r>
              <a:t>In his 1952 book on American history, Frederick Lewis Allen</a:t>
            </a:r>
          </a:p>
          <a:p>
            <a:pPr>
              <a:defRPr sz="1200"/>
            </a:pPr>
            <a:r>
              <a:t>wrote: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Several years went by before the public grasped what the</a:t>
            </a:r>
          </a:p>
          <a:p>
            <a:pPr>
              <a:defRPr sz="1200"/>
            </a:pPr>
            <a:r>
              <a:t>Wrights were doing; people were so convinced that ﬂying</a:t>
            </a:r>
          </a:p>
          <a:p>
            <a:pPr>
              <a:defRPr sz="1200"/>
            </a:pPr>
            <a:r>
              <a:t>was impossible that most of those who saw them ﬂying</a:t>
            </a:r>
          </a:p>
          <a:p>
            <a:pPr>
              <a:defRPr sz="1200"/>
            </a:pPr>
            <a:r>
              <a:t>about Dayton [Ohio] in 1905 decided that what they had</a:t>
            </a:r>
          </a:p>
          <a:p>
            <a:pPr>
              <a:defRPr sz="1200"/>
            </a:pPr>
            <a:r>
              <a:t>seen must be some trick without signiﬁcance—somewhat as</a:t>
            </a:r>
          </a:p>
          <a:p>
            <a:pPr>
              <a:defRPr sz="1200"/>
            </a:pPr>
            <a:r>
              <a:t>most people today would regard a demonstration of, say,</a:t>
            </a:r>
          </a:p>
          <a:p>
            <a:pPr>
              <a:defRPr sz="1200"/>
            </a:pPr>
            <a:r>
              <a:t>telepathy. It was not until May, 1908—nearly four and a half</a:t>
            </a:r>
          </a:p>
          <a:p>
            <a:pPr>
              <a:defRPr sz="1200"/>
            </a:pPr>
            <a:r>
              <a:t>years after the Wright’s ﬁrst ﬂight—that experienced</a:t>
            </a:r>
          </a:p>
          <a:p>
            <a:pPr>
              <a:defRPr sz="1200"/>
            </a:pPr>
            <a:r>
              <a:t>reporters were sent to observe what they were doing,</a:t>
            </a:r>
          </a:p>
          <a:p>
            <a:pPr>
              <a:defRPr sz="1200"/>
            </a:pPr>
            <a:r>
              <a:t>experienced editors gave full credence to these reporters’</a:t>
            </a:r>
          </a:p>
          <a:p>
            <a:pPr>
              <a:defRPr sz="1200"/>
            </a:pPr>
            <a:r>
              <a:t>excited dispatches, and the world at last woke up to the fact</a:t>
            </a:r>
          </a:p>
          <a:p>
            <a:pPr>
              <a:defRPr sz="1200"/>
            </a:pPr>
            <a:r>
              <a:t>that human ﬂight had been successfully accomplished.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Even after people caught on to the plane’s wonder, they</a:t>
            </a:r>
          </a:p>
          <a:p>
            <a:pPr>
              <a:defRPr sz="1200"/>
            </a:pPr>
            <a:r>
              <a:t>underestimated it for years.</a:t>
            </a:r>
          </a:p>
          <a:p>
            <a:pPr>
              <a:defRPr sz="1200"/>
            </a:pPr>
            <a:r>
              <a:t>First it was seen mainly as a military weapon. Then a rich</a:t>
            </a:r>
          </a:p>
          <a:p>
            <a:pPr>
              <a:defRPr sz="1200"/>
            </a:pPr>
            <a:r>
              <a:t>person’s toy. Then, perhaps, used to transport a few people.</a:t>
            </a:r>
          </a:p>
          <a:p>
            <a:pPr>
              <a:defRPr sz="1200"/>
            </a:pPr>
            <a:r>
              <a:t>The Washington Post wrote in 1909: “There will never be</a:t>
            </a:r>
          </a:p>
          <a:p>
            <a:pPr>
              <a:defRPr sz="1200"/>
            </a:pPr>
            <a:r>
              <a:t>such a thing as commercial aerial freighters. Freight will</a:t>
            </a:r>
          </a:p>
          <a:p>
            <a:pPr>
              <a:defRPr sz="1200"/>
            </a:pPr>
            <a:r>
              <a:t>continue to drag its slow weight across the patient earth.”</a:t>
            </a:r>
          </a:p>
          <a:p>
            <a:pPr>
              <a:defRPr sz="1200"/>
            </a:pPr>
            <a:r>
              <a:t>The ﬁrst cargo plane took oﬀ ﬁve months later.</a:t>
            </a:r>
          </a:p>
          <a:p>
            <a:pPr>
              <a:defRPr sz="1200"/>
            </a:pPr>
            <a:r>
              <a:t>Now compare that slow, years-long awakening to becoming</a:t>
            </a:r>
          </a:p>
          <a:p>
            <a:pPr>
              <a:defRPr sz="1200"/>
            </a:pPr>
            <a:r>
              <a:t>optimistic about the airplane to how quickly people pay</a:t>
            </a:r>
          </a:p>
          <a:p>
            <a:pPr>
              <a:defRPr sz="1200"/>
            </a:pPr>
            <a:r>
              <a:t>attention to drivers of pessimism, like a corporate</a:t>
            </a:r>
          </a:p>
          <a:p>
            <a:pPr>
              <a:defRPr sz="1200"/>
            </a:pPr>
            <a:r>
              <a:t>bankruptcy.</a:t>
            </a:r>
          </a:p>
          <a:p>
            <a:pPr>
              <a:defRPr sz="1200"/>
            </a:pPr>
            <a:r>
              <a:t>Or a major war.</a:t>
            </a:r>
          </a:p>
          <a:p>
            <a:pPr>
              <a:defRPr sz="1200"/>
            </a:pPr>
            <a:r>
              <a:t>Or a plane crash. Some of the ﬁrst mentions of the Wright’s</a:t>
            </a:r>
          </a:p>
          <a:p>
            <a:pPr>
              <a:defRPr sz="1200"/>
            </a:pPr>
            <a:r>
              <a:t>plane came in 1908 when an Army Lieutenant named</a:t>
            </a:r>
          </a:p>
          <a:p>
            <a:pPr>
              <a:defRPr sz="1200"/>
            </a:pPr>
            <a:r>
              <a:t>Thomas Selfridge was killed during a demonstration ﬂight.⁶²</a:t>
            </a:r>
          </a:p>
          <a:p>
            <a:pPr>
              <a:defRPr sz="1200"/>
            </a:pPr>
            <a:r>
              <a:t>Growth is driven by compounding, which always takes time.</a:t>
            </a:r>
          </a:p>
          <a:p>
            <a:pPr>
              <a:defRPr sz="1200"/>
            </a:pPr>
            <a:r>
              <a:t>Destruction is driven by single points of failure, which can</a:t>
            </a:r>
          </a:p>
          <a:p>
            <a:pPr>
              <a:defRPr sz="1200"/>
            </a:pPr>
            <a:r>
              <a:t>happen in seconds, and loss of conﬁdence, which can</a:t>
            </a:r>
          </a:p>
          <a:p>
            <a:pPr>
              <a:defRPr sz="1200"/>
            </a:pPr>
            <a:r>
              <a:t>happen in an instant.</a:t>
            </a:r>
          </a:p>
          <a:p>
            <a:pPr>
              <a:defRPr sz="1200"/>
            </a:pPr>
            <a:r>
              <a:t>It’s easier to create a narrative around pessimism because</a:t>
            </a:r>
          </a:p>
          <a:p>
            <a:pPr>
              <a:defRPr sz="1200"/>
            </a:pPr>
            <a:r>
              <a:t>the story pieces tend to be fresher and more recent.</a:t>
            </a:r>
          </a:p>
          <a:p>
            <a:pPr>
              <a:defRPr sz="1200"/>
            </a:pPr>
            <a:r>
              <a:t>Optimistic narratives require looking at a long stretch of</a:t>
            </a:r>
          </a:p>
          <a:p>
            <a:pPr>
              <a:defRPr sz="1200"/>
            </a:pPr>
            <a:r>
              <a:t>history and developments, which people tend to forget and</a:t>
            </a:r>
          </a:p>
          <a:p>
            <a:pPr>
              <a:defRPr sz="1200"/>
            </a:pPr>
            <a:r>
              <a:t>take more eﬀort to piece together.</a:t>
            </a:r>
          </a:p>
          <a:p>
            <a:pPr>
              <a:defRPr sz="1200"/>
            </a:pPr>
            <a:r>
              <a:t>Consider the progress of medicine. Looking at the last year</a:t>
            </a:r>
          </a:p>
          <a:p>
            <a:pPr>
              <a:defRPr sz="1200"/>
            </a:pPr>
            <a:r>
              <a:t>will do you little good. Any single decade won’t do much</a:t>
            </a:r>
          </a:p>
          <a:p>
            <a:pPr>
              <a:defRPr sz="1200"/>
            </a:pPr>
            <a:r>
              <a:t>better. But looking at the last 50 years will show something</a:t>
            </a:r>
          </a:p>
          <a:p>
            <a:pPr>
              <a:defRPr sz="1200"/>
            </a:pPr>
            <a:r>
              <a:t>extraordinary. For example, the age-adjusted death rate per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capita from heart disease has declined more than 70% since</a:t>
            </a:r>
          </a:p>
          <a:p>
            <a:pPr>
              <a:defRPr sz="1200"/>
            </a:pPr>
            <a:r>
              <a:t>1965, according to the National Institute of Health.⁶³ A 70%</a:t>
            </a:r>
          </a:p>
          <a:p>
            <a:pPr>
              <a:defRPr sz="1200"/>
            </a:pPr>
            <a:r>
              <a:t>decline in heart-disease death is enough to save something</a:t>
            </a:r>
          </a:p>
          <a:p>
            <a:pPr>
              <a:defRPr sz="1200"/>
            </a:pPr>
            <a:r>
              <a:t>like half a million American lives per year. Picture the</a:t>
            </a:r>
          </a:p>
          <a:p>
            <a:pPr>
              <a:defRPr sz="1200"/>
            </a:pPr>
            <a:r>
              <a:t>population of Atlanta saved every year. But since that</a:t>
            </a:r>
          </a:p>
          <a:p>
            <a:pPr>
              <a:defRPr sz="1200"/>
            </a:pPr>
            <a:r>
              <a:t>progress happened so slowly, it captures less attention than</a:t>
            </a:r>
          </a:p>
          <a:p>
            <a:pPr>
              <a:defRPr sz="1200"/>
            </a:pPr>
            <a:r>
              <a:t>quick, sudden losses like terrorism, plane crashes, or natural</a:t>
            </a:r>
          </a:p>
          <a:p>
            <a:pPr>
              <a:defRPr sz="1200"/>
            </a:pPr>
            <a:r>
              <a:t>disasters. We could have a Hurricane Katrina ﬁve times a</a:t>
            </a:r>
          </a:p>
          <a:p>
            <a:pPr>
              <a:defRPr sz="1200"/>
            </a:pPr>
            <a:r>
              <a:t>week, every week—imagine how much attention that would</a:t>
            </a:r>
          </a:p>
          <a:p>
            <a:pPr>
              <a:defRPr sz="1200"/>
            </a:pPr>
            <a:r>
              <a:t>receive—and it would not oﬀset the number of annual lives</a:t>
            </a:r>
          </a:p>
          <a:p>
            <a:pPr>
              <a:defRPr sz="1200"/>
            </a:pPr>
            <a:r>
              <a:t>saved by the decline in heart disease in the last 50 years.</a:t>
            </a:r>
          </a:p>
          <a:p>
            <a:pPr>
              <a:defRPr sz="1200"/>
            </a:pPr>
            <a:r>
              <a:t>This same thing applies to business, where it takes years to</a:t>
            </a:r>
          </a:p>
          <a:p>
            <a:pPr>
              <a:defRPr sz="1200"/>
            </a:pPr>
            <a:r>
              <a:t>realize how important a product or company is, but failures</a:t>
            </a:r>
          </a:p>
          <a:p>
            <a:pPr>
              <a:defRPr sz="1200"/>
            </a:pPr>
            <a:r>
              <a:t>can happen overnight.</a:t>
            </a:r>
          </a:p>
          <a:p>
            <a:pPr>
              <a:defRPr sz="1200"/>
            </a:pPr>
            <a:r>
              <a:t>And in stock markets, where a 40% decline that takes place</a:t>
            </a:r>
          </a:p>
          <a:p>
            <a:pPr>
              <a:defRPr sz="1200"/>
            </a:pPr>
            <a:r>
              <a:t>in six months will draw congressional investigations, but a</a:t>
            </a:r>
          </a:p>
          <a:p>
            <a:pPr>
              <a:defRPr sz="1200"/>
            </a:pPr>
            <a:r>
              <a:t>140% gain that takes place over six years can go virtually</a:t>
            </a:r>
          </a:p>
          <a:p>
            <a:pPr>
              <a:defRPr sz="1200"/>
            </a:pPr>
            <a:r>
              <a:t>unnoticed.</a:t>
            </a:r>
          </a:p>
          <a:p>
            <a:pPr>
              <a:defRPr sz="1200"/>
            </a:pPr>
            <a:r>
              <a:t>And in careers, where reputations take a lifetime to build</a:t>
            </a:r>
          </a:p>
          <a:p>
            <a:pPr>
              <a:defRPr sz="1200"/>
            </a:pPr>
            <a:r>
              <a:t>and a single email to destroy.</a:t>
            </a:r>
          </a:p>
          <a:p>
            <a:pPr>
              <a:defRPr sz="1200"/>
            </a:pPr>
            <a:r>
              <a:t>The short sting of pessimism prevails while the powerful pull</a:t>
            </a:r>
          </a:p>
          <a:p>
            <a:pPr>
              <a:defRPr sz="1200"/>
            </a:pPr>
            <a:r>
              <a:t>of optimism goes unnoticed.</a:t>
            </a:r>
          </a:p>
          <a:p>
            <a:pPr>
              <a:defRPr sz="1200"/>
            </a:pPr>
            <a:r>
              <a:t>This underscores an important point made previously in this</a:t>
            </a:r>
          </a:p>
          <a:p>
            <a:pPr>
              <a:defRPr sz="1200"/>
            </a:pPr>
            <a:r>
              <a:t>book: In investing you must identify the price of success—</a:t>
            </a:r>
          </a:p>
          <a:p>
            <a:pPr>
              <a:defRPr sz="1200"/>
            </a:pPr>
            <a:r>
              <a:t>volatility and loss amid the long backdrop of growth—and</a:t>
            </a:r>
          </a:p>
          <a:p>
            <a:pPr>
              <a:defRPr sz="1200"/>
            </a:pPr>
            <a:r>
              <a:t>be willing to pay it.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In 2004 The New York Times interviewed Stephen Hawking,</a:t>
            </a:r>
          </a:p>
          <a:p>
            <a:pPr>
              <a:defRPr sz="1200"/>
            </a:pPr>
            <a:r>
              <a:t>the scientist whose incurable motor-neuron disease left him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paralyzed and unable to talk at age 21.</a:t>
            </a:r>
          </a:p>
          <a:p>
            <a:pPr>
              <a:defRPr sz="1200"/>
            </a:pPr>
            <a:r>
              <a:t>Through his computer, Hawking told the interviewer how</a:t>
            </a:r>
          </a:p>
          <a:p>
            <a:pPr>
              <a:defRPr sz="1200"/>
            </a:pPr>
            <a:r>
              <a:t>excited he was to sell books to lay people.</a:t>
            </a:r>
          </a:p>
          <a:p>
            <a:pPr>
              <a:defRPr sz="1200"/>
            </a:pPr>
            <a:r>
              <a:t>“Are you always this cheerful?” the Times asked.</a:t>
            </a:r>
          </a:p>
          <a:p>
            <a:pPr>
              <a:defRPr sz="1200"/>
            </a:pPr>
            <a:r>
              <a:t>“My expectations were reduced to zero when I was 21.</a:t>
            </a:r>
          </a:p>
          <a:p>
            <a:pPr>
              <a:defRPr sz="1200"/>
            </a:pPr>
            <a:r>
              <a:t>Everything since then has been a bonus,” he replied.</a:t>
            </a:r>
          </a:p>
          <a:p>
            <a:pPr>
              <a:defRPr sz="1200"/>
            </a:pPr>
            <a:r>
              <a:t>Expecting things to be great means a best-case scenario</a:t>
            </a:r>
          </a:p>
          <a:p>
            <a:pPr>
              <a:defRPr sz="1200"/>
            </a:pPr>
            <a:r>
              <a:t>that feels ﬂat. Pessimism reduces expectations, narrowing</a:t>
            </a:r>
          </a:p>
          <a:p>
            <a:pPr>
              <a:defRPr sz="1200"/>
            </a:pPr>
            <a:r>
              <a:t>the gap between possible outcomes and outcomes you feel</a:t>
            </a:r>
          </a:p>
          <a:p>
            <a:pPr>
              <a:defRPr sz="1200"/>
            </a:pPr>
            <a:r>
              <a:t>great about.</a:t>
            </a:r>
          </a:p>
          <a:p>
            <a:pPr>
              <a:defRPr sz="1200"/>
            </a:pPr>
            <a:r>
              <a:t>Maybe that’s why it’s so seductive. Expecting things to be</a:t>
            </a:r>
          </a:p>
          <a:p>
            <a:pPr>
              <a:defRPr sz="1200"/>
            </a:pPr>
            <a:r>
              <a:t>bad is the best way to be pleasantly surprised when they’re</a:t>
            </a:r>
          </a:p>
          <a:p>
            <a:pPr>
              <a:defRPr sz="1200"/>
            </a:pPr>
            <a:r>
              <a:t>not.</a:t>
            </a:r>
          </a:p>
          <a:p>
            <a:pPr>
              <a:defRPr sz="1200"/>
            </a:pPr>
            <a:r>
              <a:t>Which, ironically, is something to be optimistic about.</a:t>
            </a:r>
          </a:p>
          <a:p>
            <a:pPr>
              <a:defRPr sz="1200"/>
            </a:pPr>
            <a:r>
              <a:t>Now, a short story about stories.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Imagine an alien dispatched to Earth. His job is to keep tabs</a:t>
            </a:r>
          </a:p>
          <a:p>
            <a:pPr>
              <a:defRPr sz="1200"/>
            </a:pPr>
            <a:r>
              <a:t>on our economy.</a:t>
            </a:r>
          </a:p>
          <a:p>
            <a:pPr>
              <a:defRPr sz="1200"/>
            </a:pPr>
            <a:r>
              <a:t>He circles above New York City, trying to size up the</a:t>
            </a:r>
          </a:p>
          <a:p>
            <a:pPr>
              <a:defRPr sz="1200"/>
            </a:pPr>
            <a:r>
              <a:t>economy and how it changed between 2007 and 2009.</a:t>
            </a:r>
          </a:p>
          <a:p>
            <a:pPr>
              <a:defRPr sz="1200"/>
            </a:pPr>
            <a:r>
              <a:t>On New Year’s Eve 2007 he hovers over Times Square. He</a:t>
            </a:r>
          </a:p>
          <a:p>
            <a:pPr>
              <a:defRPr sz="1200"/>
            </a:pPr>
            <a:r>
              <a:t>sees tens of thousands of happy partygoers surrounded by</a:t>
            </a:r>
          </a:p>
          <a:p>
            <a:pPr>
              <a:defRPr sz="1200"/>
            </a:pPr>
            <a:r>
              <a:t>bright lights, monstrous billboards, ﬁreworks, and TV</a:t>
            </a:r>
          </a:p>
          <a:p>
            <a:pPr>
              <a:defRPr sz="1200"/>
            </a:pPr>
            <a:r>
              <a:t>cameras.</a:t>
            </a:r>
          </a:p>
          <a:p>
            <a:pPr>
              <a:defRPr sz="1200"/>
            </a:pPr>
            <a:r>
              <a:t>He comes back to Times Square on New Year’s Eve 2009. He</a:t>
            </a:r>
          </a:p>
          <a:p>
            <a:pPr>
              <a:defRPr sz="1200"/>
            </a:pPr>
            <a:r>
              <a:t>sees tens of thousands of happy partygoers surrounded by</a:t>
            </a:r>
          </a:p>
          <a:p>
            <a:pPr>
              <a:defRPr sz="1200"/>
            </a:pPr>
            <a:r>
              <a:t>bright lights, monstrous billboards, ﬁreworks, and TV</a:t>
            </a:r>
          </a:p>
          <a:p>
            <a:pPr>
              <a:defRPr sz="1200"/>
            </a:pPr>
            <a:r>
              <a:t>cameras.</a:t>
            </a:r>
          </a:p>
          <a:p>
            <a:pPr>
              <a:defRPr sz="1200"/>
            </a:pPr>
            <a:r>
              <a:t>It looks about the same. He cannot see much diﬀerence.</a:t>
            </a:r>
          </a:p>
          <a:p>
            <a:pPr>
              <a:defRPr sz="1200"/>
            </a:pPr>
            <a:r>
              <a:t>He sees roughly the same number of New Yorkers hustling</a:t>
            </a:r>
          </a:p>
          <a:p>
            <a:pPr>
              <a:defRPr sz="1200"/>
            </a:pPr>
            <a:r>
              <a:t>around the city. Those people are surrounded by the same</a:t>
            </a:r>
          </a:p>
          <a:p>
            <a:pPr>
              <a:defRPr sz="1200"/>
            </a:pPr>
            <a:r>
              <a:t>number of oﬃce buildings, which house the same number</a:t>
            </a:r>
          </a:p>
          <a:p>
            <a:pPr>
              <a:defRPr sz="1200"/>
            </a:pPr>
            <a:r>
              <a:t>of desks with the same number of computers, hooked up to</a:t>
            </a:r>
          </a:p>
          <a:p>
            <a:pPr>
              <a:defRPr sz="1200"/>
            </a:pPr>
            <a:r>
              <a:t>the same number of internet connections.</a:t>
            </a:r>
          </a:p>
          <a:p>
            <a:pPr>
              <a:defRPr sz="1200"/>
            </a:pPr>
            <a:r>
              <a:t>Outside the city he sees the same number of factories and</a:t>
            </a:r>
          </a:p>
          <a:p>
            <a:pPr>
              <a:defRPr sz="1200"/>
            </a:pPr>
            <a:r>
              <a:t>warehouses, connected by the same highways, carrying the</a:t>
            </a:r>
          </a:p>
          <a:p>
            <a:pPr>
              <a:defRPr sz="1200"/>
            </a:pPr>
            <a:r>
              <a:t>same number of trucks.</a:t>
            </a:r>
          </a:p>
          <a:p>
            <a:pPr>
              <a:defRPr sz="1200"/>
            </a:pPr>
            <a:r>
              <a:t>He gets a little closer to the ground and sees the same</a:t>
            </a:r>
          </a:p>
          <a:p>
            <a:pPr>
              <a:defRPr sz="1200"/>
            </a:pPr>
            <a:r>
              <a:t>universities teaching the same topics and handing out the</a:t>
            </a:r>
          </a:p>
          <a:p>
            <a:pPr>
              <a:defRPr sz="1200"/>
            </a:pPr>
            <a:r>
              <a:t>same degrees to the same number of people.</a:t>
            </a:r>
          </a:p>
          <a:p>
            <a:pPr>
              <a:defRPr sz="1200"/>
            </a:pPr>
            <a:r>
              <a:t>He sees the same number of patents protecting the same</a:t>
            </a:r>
          </a:p>
          <a:p>
            <a:pPr>
              <a:defRPr sz="1200"/>
            </a:pPr>
            <a:r>
              <a:t>groundbreaking ideas.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you were born in 1990, inﬂation has been so low for your whole</a:t>
            </a:r>
          </a:p>
          <a:p>
            <a:pPr>
              <a:defRPr sz="1200"/>
            </a:pPr>
            <a:r>
              <a:t>life that it’s probably never crossed your mind.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America’s nationwide unemployment in November 2009 was</a:t>
            </a:r>
          </a:p>
          <a:p>
            <a:pPr>
              <a:defRPr sz="1200"/>
            </a:pPr>
            <a:r>
              <a:t>around 10%. But the unemployment rate for African American</a:t>
            </a:r>
          </a:p>
          <a:p>
            <a:pPr>
              <a:defRPr sz="1200"/>
            </a:pPr>
            <a:r>
              <a:t>males age 16 to 19 without a high school diploma was 49%.</a:t>
            </a:r>
          </a:p>
          <a:p>
            <a:pPr>
              <a:defRPr sz="1200"/>
            </a:pPr>
            <a:r>
              <a:t>For Caucasian females over age 45 with a college degree, it</a:t>
            </a:r>
          </a:p>
          <a:p>
            <a:pPr>
              <a:defRPr sz="1200"/>
            </a:pPr>
            <a:r>
              <a:t>was 4%.</a:t>
            </a:r>
          </a:p>
          <a:p>
            <a:pPr>
              <a:defRPr sz="1200"/>
            </a:pPr>
            <a:r>
              <a:t>Local stock markets in Germany and Japan were wiped out</a:t>
            </a:r>
          </a:p>
          <a:p>
            <a:pPr>
              <a:defRPr sz="1200"/>
            </a:pPr>
            <a:r>
              <a:t>during World War II. Entire regions were bombed out. At the</a:t>
            </a:r>
          </a:p>
          <a:p>
            <a:pPr>
              <a:defRPr sz="1200"/>
            </a:pPr>
            <a:r>
              <a:t>end of the war German farms only produced enough food to</a:t>
            </a:r>
          </a:p>
          <a:p>
            <a:pPr>
              <a:defRPr sz="1200"/>
            </a:pPr>
            <a:r>
              <a:t>provide the country’s citizens with 1,000 calories a day.</a:t>
            </a:r>
          </a:p>
          <a:p>
            <a:pPr>
              <a:defRPr sz="1200"/>
            </a:pPr>
            <a:r>
              <a:t>Compare that to the U.S., where the stock market more than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He notices that technology has improved. Everyone in 2009</a:t>
            </a:r>
          </a:p>
          <a:p>
            <a:pPr>
              <a:defRPr sz="1200"/>
            </a:pPr>
            <a:r>
              <a:t>carries smartphones that didn’t exist in 2007. Computers</a:t>
            </a:r>
          </a:p>
          <a:p>
            <a:pPr>
              <a:defRPr sz="1200"/>
            </a:pPr>
            <a:r>
              <a:t>are now faster. Medicine is better. Cars get better gas</a:t>
            </a:r>
          </a:p>
          <a:p>
            <a:pPr>
              <a:defRPr sz="1200"/>
            </a:pPr>
            <a:r>
              <a:t>mileage. Solar and fracking technology has advanced. Social</a:t>
            </a:r>
          </a:p>
          <a:p>
            <a:pPr>
              <a:defRPr sz="1200"/>
            </a:pPr>
            <a:r>
              <a:t>media has grown exponentially.</a:t>
            </a:r>
          </a:p>
          <a:p>
            <a:pPr>
              <a:defRPr sz="1200"/>
            </a:pPr>
            <a:r>
              <a:t>As he ﬂies around the country he sees the same. Around the</a:t>
            </a:r>
          </a:p>
          <a:p>
            <a:pPr>
              <a:defRPr sz="1200"/>
            </a:pPr>
            <a:r>
              <a:t>globe, more of the same.</a:t>
            </a:r>
          </a:p>
          <a:p>
            <a:pPr>
              <a:defRPr sz="1200"/>
            </a:pPr>
            <a:r>
              <a:t>The economy is in about the same shape, maybe even</a:t>
            </a:r>
          </a:p>
          <a:p>
            <a:pPr>
              <a:defRPr sz="1200"/>
            </a:pPr>
            <a:r>
              <a:t>better, in 2009 as it was in 2007, he concludes.</a:t>
            </a:r>
          </a:p>
          <a:p>
            <a:pPr>
              <a:defRPr sz="1200"/>
            </a:pPr>
            <a:r>
              <a:t>Then he looks at the numbers.</a:t>
            </a:r>
          </a:p>
          <a:p>
            <a:pPr>
              <a:defRPr sz="1200"/>
            </a:pPr>
            <a:r>
              <a:t>He’s shocked that U.S. households are $16 trillion poorer in</a:t>
            </a:r>
          </a:p>
          <a:p>
            <a:pPr>
              <a:defRPr sz="1200"/>
            </a:pPr>
            <a:r>
              <a:t>2009 than they were in 2007.</a:t>
            </a:r>
          </a:p>
          <a:p>
            <a:pPr>
              <a:defRPr sz="1200"/>
            </a:pPr>
            <a:r>
              <a:t>He’s dumbfounded that 10 million more Americans are</a:t>
            </a:r>
          </a:p>
          <a:p>
            <a:pPr>
              <a:defRPr sz="1200"/>
            </a:pPr>
            <a:r>
              <a:t>unemployed.</a:t>
            </a:r>
          </a:p>
          <a:p>
            <a:pPr>
              <a:defRPr sz="1200"/>
            </a:pPr>
            <a:r>
              <a:t>He’s in disbelief when he learns the stock market is worth</a:t>
            </a:r>
          </a:p>
          <a:p>
            <a:pPr>
              <a:defRPr sz="1200"/>
            </a:pPr>
            <a:r>
              <a:t>half of what it was two years before.</a:t>
            </a:r>
          </a:p>
          <a:p>
            <a:pPr>
              <a:defRPr sz="1200"/>
            </a:pPr>
            <a:r>
              <a:t>He can’t believe that people’s forecast of their economic</a:t>
            </a:r>
          </a:p>
          <a:p>
            <a:pPr>
              <a:defRPr sz="1200"/>
            </a:pPr>
            <a:r>
              <a:t>potential has plunged.</a:t>
            </a:r>
          </a:p>
          <a:p>
            <a:pPr>
              <a:defRPr sz="1200"/>
            </a:pPr>
            <a:r>
              <a:t>“I don’t get it,” he says. “I’ve seen the cities. I’ve looked at</a:t>
            </a:r>
          </a:p>
          <a:p>
            <a:pPr>
              <a:defRPr sz="1200"/>
            </a:pPr>
            <a:r>
              <a:t>the factories. You guys have the same knowledge, the same</a:t>
            </a:r>
          </a:p>
          <a:p>
            <a:pPr>
              <a:defRPr sz="1200"/>
            </a:pPr>
            <a:r>
              <a:t>tools, the same ideas. Nothing has changed! Why are you</a:t>
            </a:r>
          </a:p>
          <a:p>
            <a:pPr>
              <a:defRPr sz="1200"/>
            </a:pPr>
            <a:r>
              <a:t>poorer? Why are you more pessimistic?”</a:t>
            </a:r>
          </a:p>
          <a:p>
            <a:pPr>
              <a:defRPr sz="1200"/>
            </a:pPr>
            <a:r>
              <a:t>There was one change the alien couldn’t see between 2007</a:t>
            </a:r>
          </a:p>
          <a:p>
            <a:pPr>
              <a:defRPr sz="1200"/>
            </a:pPr>
            <a:r>
              <a:t>and 2009: The stories we told ourselves about the economy.</a:t>
            </a:r>
          </a:p>
          <a:p>
            <a:pPr>
              <a:defRPr sz="1200"/>
            </a:pPr>
            <a:r>
              <a:t>In 2007, we told a story about the stability of housing prices,</a:t>
            </a:r>
          </a:p>
          <a:p>
            <a:pPr>
              <a:defRPr sz="1200"/>
            </a:pPr>
            <a:r>
              <a:t>the prudence of bankers, and the ability of ﬁnancial markets</a:t>
            </a:r>
          </a:p>
          <a:p>
            <a:pPr>
              <a:defRPr sz="1200"/>
            </a:pPr>
            <a:r>
              <a:t>to accurately price risk.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In 2009 we stopped believing that story.</a:t>
            </a:r>
          </a:p>
          <a:p>
            <a:pPr>
              <a:defRPr sz="1200"/>
            </a:pPr>
            <a:r>
              <a:t>That’s the only thing that changed. But it made all the</a:t>
            </a:r>
          </a:p>
          <a:p>
            <a:pPr>
              <a:defRPr sz="1200"/>
            </a:pPr>
            <a:r>
              <a:t>diﬀerence in the world.</a:t>
            </a:r>
          </a:p>
          <a:p>
            <a:pPr>
              <a:defRPr sz="1200"/>
            </a:pPr>
            <a:r>
              <a:t>Once the narrative that home prices will keep rising broke,</a:t>
            </a:r>
          </a:p>
          <a:p>
            <a:pPr>
              <a:defRPr sz="1200"/>
            </a:pPr>
            <a:r>
              <a:t>mortgage defaults rose, then banks lost money, then they</a:t>
            </a:r>
          </a:p>
          <a:p>
            <a:pPr>
              <a:defRPr sz="1200"/>
            </a:pPr>
            <a:r>
              <a:t>reduced lending to other businesses, which led to layoﬀs,</a:t>
            </a:r>
          </a:p>
          <a:p>
            <a:pPr>
              <a:defRPr sz="1200"/>
            </a:pPr>
            <a:r>
              <a:t>which led to less spending, which led to more layoﬀs, and</a:t>
            </a:r>
          </a:p>
          <a:p>
            <a:pPr>
              <a:defRPr sz="1200"/>
            </a:pPr>
            <a:r>
              <a:t>on and on.</a:t>
            </a:r>
          </a:p>
          <a:p>
            <a:pPr>
              <a:defRPr sz="1200"/>
            </a:pPr>
            <a:r>
              <a:t>Other than clinging to a new narrative, we had an identical</a:t>
            </a:r>
          </a:p>
          <a:p>
            <a:pPr>
              <a:defRPr sz="1200"/>
            </a:pPr>
            <a:r>
              <a:t>—if not greater—capacity for wealth and growth in 2009 as</a:t>
            </a:r>
          </a:p>
          <a:p>
            <a:pPr>
              <a:defRPr sz="1200"/>
            </a:pPr>
            <a:r>
              <a:t>we did in 2007. Yet the economy suﬀered its worst hit in 80</a:t>
            </a:r>
          </a:p>
          <a:p>
            <a:pPr>
              <a:defRPr sz="1200"/>
            </a:pPr>
            <a:r>
              <a:t>years.</a:t>
            </a:r>
          </a:p>
          <a:p>
            <a:pPr>
              <a:defRPr sz="1200"/>
            </a:pPr>
            <a:r>
              <a:t>This is diﬀerent from, say, Germany in 1945, whose</a:t>
            </a:r>
          </a:p>
          <a:p>
            <a:pPr>
              <a:defRPr sz="1200"/>
            </a:pPr>
            <a:r>
              <a:t>manufacturing base had been obliterated. Or Japan in the</a:t>
            </a:r>
          </a:p>
          <a:p>
            <a:pPr>
              <a:defRPr sz="1200"/>
            </a:pPr>
            <a:r>
              <a:t>2000s, whose working-age population was shrinking. That’s</a:t>
            </a:r>
          </a:p>
          <a:p>
            <a:pPr>
              <a:defRPr sz="1200"/>
            </a:pPr>
            <a:r>
              <a:t>tangible economic damage. In 2009 we inﬂicted narrative</a:t>
            </a:r>
          </a:p>
          <a:p>
            <a:pPr>
              <a:defRPr sz="1200"/>
            </a:pPr>
            <a:r>
              <a:t>damage on ourselves, and it was vicious. It’s one of the most</a:t>
            </a:r>
          </a:p>
          <a:p>
            <a:pPr>
              <a:defRPr sz="1200"/>
            </a:pPr>
            <a:r>
              <a:t>potent economic forces that exists.</a:t>
            </a:r>
          </a:p>
          <a:p>
            <a:pPr>
              <a:defRPr sz="1200"/>
            </a:pPr>
            <a:r>
              <a:t>When we think about the growth of economies, businesses,</a:t>
            </a:r>
          </a:p>
          <a:p>
            <a:pPr>
              <a:defRPr sz="1200"/>
            </a:pPr>
            <a:r>
              <a:t>investments and careers, we tend to think about tangible</a:t>
            </a:r>
          </a:p>
          <a:p>
            <a:pPr>
              <a:defRPr sz="1200"/>
            </a:pPr>
            <a:r>
              <a:t>things—how much stuﬀ do we have and what are we</a:t>
            </a:r>
          </a:p>
          <a:p>
            <a:pPr>
              <a:defRPr sz="1200"/>
            </a:pPr>
            <a:r>
              <a:t>capable of?</a:t>
            </a:r>
          </a:p>
          <a:p>
            <a:pPr>
              <a:defRPr sz="1200"/>
            </a:pPr>
            <a:r>
              <a:t>But stories are, by far, the most powerful force in the</a:t>
            </a:r>
          </a:p>
          <a:p>
            <a:pPr>
              <a:defRPr sz="1200"/>
            </a:pPr>
            <a:r>
              <a:t>economy. They are the fuel that can let the tangible parts of</a:t>
            </a:r>
          </a:p>
          <a:p>
            <a:pPr>
              <a:defRPr sz="1200"/>
            </a:pPr>
            <a:r>
              <a:t>the economy work, or the brake that holds our capabilities</a:t>
            </a:r>
          </a:p>
          <a:p>
            <a:pPr>
              <a:defRPr sz="1200"/>
            </a:pPr>
            <a:r>
              <a:t>back.</a:t>
            </a:r>
          </a:p>
          <a:p>
            <a:pPr>
              <a:defRPr sz="1200"/>
            </a:pPr>
            <a:r>
              <a:t>At the personal level, there are two things to keep in mind</a:t>
            </a:r>
          </a:p>
          <a:p>
            <a:pPr>
              <a:defRPr sz="1200"/>
            </a:pPr>
            <a:r>
              <a:t>about a story-driven world when managing your money.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1. The more you want something to be true, the</a:t>
            </a:r>
          </a:p>
          <a:p>
            <a:pPr>
              <a:defRPr sz="1200"/>
            </a:pPr>
            <a:r>
              <a:t>more likely you are to believe a story that</a:t>
            </a:r>
          </a:p>
          <a:p>
            <a:pPr>
              <a:defRPr sz="1200"/>
            </a:pPr>
            <a:r>
              <a:t>overestimates the odds of it being true.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What was the happiest day of your life?</a:t>
            </a:r>
          </a:p>
          <a:p>
            <a:pPr>
              <a:defRPr sz="1200"/>
            </a:pPr>
            <a:r>
              <a:t>The documentary How to Live Forever asks that innocent</a:t>
            </a:r>
          </a:p>
          <a:p>
            <a:pPr>
              <a:defRPr sz="1200"/>
            </a:pPr>
            <a:r>
              <a:t>question to a centenarian who oﬀered an amazing response.</a:t>
            </a:r>
          </a:p>
          <a:p>
            <a:pPr>
              <a:defRPr sz="1200"/>
            </a:pPr>
            <a:r>
              <a:t>“Armistice Day,” she said, referring to the 1918 agreement</a:t>
            </a:r>
          </a:p>
          <a:p>
            <a:pPr>
              <a:defRPr sz="1200"/>
            </a:pPr>
            <a:r>
              <a:t>that ended World War I.</a:t>
            </a:r>
          </a:p>
          <a:p>
            <a:pPr>
              <a:defRPr sz="1200"/>
            </a:pPr>
            <a:r>
              <a:t>“Why?” the producer asks.</a:t>
            </a:r>
          </a:p>
          <a:p>
            <a:pPr>
              <a:defRPr sz="1200"/>
            </a:pPr>
            <a:r>
              <a:t>“Because we knew there would be no more wars ever</a:t>
            </a:r>
          </a:p>
          <a:p>
            <a:pPr>
              <a:defRPr sz="1200"/>
            </a:pPr>
            <a:r>
              <a:t>again,” she says.</a:t>
            </a:r>
          </a:p>
          <a:p>
            <a:pPr>
              <a:defRPr sz="1200"/>
            </a:pPr>
            <a:r>
              <a:t>World War II began 21 years later, killing 75 million people.</a:t>
            </a:r>
          </a:p>
          <a:p>
            <a:pPr>
              <a:defRPr sz="1200"/>
            </a:pPr>
            <a:r>
              <a:t>There are many things in life that we think are true because</a:t>
            </a:r>
          </a:p>
          <a:p>
            <a:pPr>
              <a:defRPr sz="1200"/>
            </a:pPr>
            <a:r>
              <a:t>we desperately want them to be true.</a:t>
            </a:r>
          </a:p>
          <a:p>
            <a:pPr>
              <a:defRPr sz="1200"/>
            </a:pPr>
            <a:r>
              <a:t>I call these things “appealing ﬁctions.” They have a big</a:t>
            </a:r>
          </a:p>
          <a:p>
            <a:pPr>
              <a:defRPr sz="1200"/>
            </a:pPr>
            <a:r>
              <a:t>impact on how we think about money—particularly</a:t>
            </a:r>
          </a:p>
          <a:p>
            <a:pPr>
              <a:defRPr sz="1200"/>
            </a:pPr>
            <a:r>
              <a:t>investments and the economy.</a:t>
            </a:r>
          </a:p>
          <a:p>
            <a:pPr>
              <a:defRPr sz="1200"/>
            </a:pPr>
            <a:r>
              <a:t>An appealing ﬁction happens when you are smart, you want</a:t>
            </a:r>
          </a:p>
          <a:p>
            <a:pPr>
              <a:defRPr sz="1200"/>
            </a:pPr>
            <a:r>
              <a:t>to ﬁnd solutions, but face a combination of limited control</a:t>
            </a:r>
          </a:p>
          <a:p>
            <a:pPr>
              <a:defRPr sz="1200"/>
            </a:pPr>
            <a:r>
              <a:t>and high stakes.</a:t>
            </a:r>
          </a:p>
          <a:p>
            <a:pPr>
              <a:defRPr sz="1200"/>
            </a:pPr>
            <a:r>
              <a:t>They are extremely powerful. They can make you believe</a:t>
            </a:r>
          </a:p>
          <a:p>
            <a:pPr>
              <a:defRPr sz="1200"/>
            </a:pPr>
            <a:r>
              <a:t>just about anything.</a:t>
            </a:r>
          </a:p>
          <a:p>
            <a:pPr>
              <a:defRPr sz="1200"/>
            </a:pPr>
            <a:r>
              <a:t>Take a short example.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Ali Hajaji’s son was sick. Elders in his Yemeni village</a:t>
            </a:r>
          </a:p>
          <a:p>
            <a:pPr>
              <a:defRPr sz="1200"/>
            </a:pPr>
            <a:r>
              <a:t>proposed a folk remedy: shove the tip of a burning stick</a:t>
            </a:r>
          </a:p>
          <a:p>
            <a:pPr>
              <a:defRPr sz="1200"/>
            </a:pPr>
            <a:r>
              <a:t>through his son’s chest to drain the sickness from his body.</a:t>
            </a:r>
          </a:p>
          <a:p>
            <a:pPr>
              <a:defRPr sz="1200"/>
            </a:pPr>
            <a:r>
              <a:t>After the procedure, Hajaji told The New York Times: “When</a:t>
            </a:r>
          </a:p>
          <a:p>
            <a:pPr>
              <a:defRPr sz="1200"/>
            </a:pPr>
            <a:r>
              <a:t>you have no money, and your son is sick, you’ll believe</a:t>
            </a:r>
          </a:p>
          <a:p>
            <a:pPr>
              <a:defRPr sz="1200"/>
            </a:pPr>
            <a:r>
              <a:t>anything.”⁶⁴</a:t>
            </a:r>
          </a:p>
          <a:p>
            <a:pPr>
              <a:defRPr sz="1200"/>
            </a:pPr>
            <a:r>
              <a:t>Medicine predates useful medicine by thousands of years.</a:t>
            </a:r>
          </a:p>
          <a:p>
            <a:pPr>
              <a:defRPr sz="1200"/>
            </a:pPr>
            <a:r>
              <a:t>Before the scientiﬁc method and the discovery of germs</a:t>
            </a:r>
          </a:p>
          <a:p>
            <a:pPr>
              <a:defRPr sz="1200"/>
            </a:pPr>
            <a:r>
              <a:t>there was blood-letting, starvation therapy, cutting holes in</a:t>
            </a:r>
          </a:p>
          <a:p>
            <a:pPr>
              <a:defRPr sz="1200"/>
            </a:pPr>
            <a:r>
              <a:t>your body to let the evils out, and other treatments that did</a:t>
            </a:r>
          </a:p>
          <a:p>
            <a:pPr>
              <a:defRPr sz="1200"/>
            </a:pPr>
            <a:r>
              <a:t>nothing but hasten your demise.</a:t>
            </a:r>
          </a:p>
          <a:p>
            <a:pPr>
              <a:defRPr sz="1200"/>
            </a:pPr>
            <a:r>
              <a:t>It seems crazy. But if you desperately need a solution and a</a:t>
            </a:r>
          </a:p>
          <a:p>
            <a:pPr>
              <a:defRPr sz="1200"/>
            </a:pPr>
            <a:r>
              <a:t>good one isn’t known or readily available to you, the path of</a:t>
            </a:r>
          </a:p>
          <a:p>
            <a:pPr>
              <a:defRPr sz="1200"/>
            </a:pPr>
            <a:r>
              <a:t>least resistance is toward Hajaji’s reasoning: willing to</a:t>
            </a:r>
          </a:p>
          <a:p>
            <a:pPr>
              <a:defRPr sz="1200"/>
            </a:pPr>
            <a:r>
              <a:t>believe anything. Not just try anything, but believe it.</a:t>
            </a:r>
          </a:p>
          <a:p>
            <a:pPr>
              <a:defRPr sz="1200"/>
            </a:pPr>
            <a:r>
              <a:t>Chronicling the Great Plague of London, Daniel Defoe wrote</a:t>
            </a:r>
          </a:p>
          <a:p>
            <a:pPr>
              <a:defRPr sz="1200"/>
            </a:pPr>
            <a:r>
              <a:t>in 1722: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people were more addicted to prophecies and</a:t>
            </a:r>
          </a:p>
          <a:p>
            <a:pPr>
              <a:defRPr sz="1200"/>
            </a:pPr>
            <a:r>
              <a:t>astrological conjurations, dreams, and old wives’ tales than</a:t>
            </a:r>
          </a:p>
          <a:p>
            <a:pPr>
              <a:defRPr sz="1200"/>
            </a:pPr>
            <a:r>
              <a:t>ever they were before or since … almanacs frighted them</a:t>
            </a:r>
          </a:p>
          <a:p>
            <a:pPr>
              <a:defRPr sz="1200"/>
            </a:pPr>
            <a:r>
              <a:t>terribly … the posts of houses and corners of streets were</a:t>
            </a:r>
          </a:p>
          <a:p>
            <a:pPr>
              <a:defRPr sz="1200"/>
            </a:pPr>
            <a:r>
              <a:t>plastered over with doctors’ bills and papers of ignorant</a:t>
            </a:r>
          </a:p>
          <a:p>
            <a:pPr>
              <a:defRPr sz="1200"/>
            </a:pPr>
            <a:r>
              <a:t>fellows, quacking and inviting the people to come to them</a:t>
            </a:r>
          </a:p>
          <a:p>
            <a:pPr>
              <a:defRPr sz="1200"/>
            </a:pPr>
            <a:r>
              <a:t>for remedies, which was generally set oﬀ with such</a:t>
            </a:r>
          </a:p>
          <a:p>
            <a:pPr>
              <a:defRPr sz="1200"/>
            </a:pPr>
            <a:r>
              <a:t>ﬂourishes as these: ‘Infallible preventive pills against the</a:t>
            </a:r>
          </a:p>
          <a:p>
            <a:pPr>
              <a:defRPr sz="1200"/>
            </a:pPr>
            <a:r>
              <a:t>plague.’ ‘Neverfailing preservatives against the infection.’</a:t>
            </a:r>
          </a:p>
          <a:p>
            <a:pPr>
              <a:defRPr sz="1200"/>
            </a:pPr>
            <a:r>
              <a:t>‘Sovereign cordials against the corruption of the air.’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plague killed a quarter of Londoners in 18 months. You’ll</a:t>
            </a:r>
          </a:p>
          <a:p>
            <a:pPr>
              <a:defRPr sz="1200"/>
            </a:pPr>
            <a:r>
              <a:t>believe just about anything when the stakes are that high.</a:t>
            </a:r>
          </a:p>
          <a:p>
            <a:pPr>
              <a:defRPr sz="1200"/>
            </a:pPr>
            <a:r>
              <a:t>Now think about how the same set of limited information</a:t>
            </a:r>
          </a:p>
          <a:p>
            <a:pPr>
              <a:defRPr sz="1200"/>
            </a:pPr>
            <a:r>
              <a:t>and high stakes impact our ﬁnancial decisions.</a:t>
            </a:r>
          </a:p>
          <a:p>
            <a:pPr>
              <a:defRPr sz="1200"/>
            </a:pPr>
            <a:r>
              <a:t>Why do people listen to TV investment commentary that has</a:t>
            </a:r>
          </a:p>
          <a:p>
            <a:pPr>
              <a:defRPr sz="1200"/>
            </a:pPr>
            <a:r>
              <a:t>little track record of success? Partly because the stakes are</a:t>
            </a:r>
          </a:p>
          <a:p>
            <a:pPr>
              <a:defRPr sz="1200"/>
            </a:pPr>
            <a:r>
              <a:t>so high in investing. Get a few stock picks right and you can</a:t>
            </a:r>
          </a:p>
          <a:p>
            <a:pPr>
              <a:defRPr sz="1200"/>
            </a:pPr>
            <a:r>
              <a:t>become rich without much eﬀort. If there’s a 1% chance</a:t>
            </a:r>
          </a:p>
          <a:p>
            <a:pPr>
              <a:defRPr sz="1200"/>
            </a:pPr>
            <a:r>
              <a:t>that someone’s prediction will come true, and it coming true</a:t>
            </a:r>
          </a:p>
          <a:p>
            <a:pPr>
              <a:defRPr sz="1200"/>
            </a:pPr>
            <a:r>
              <a:t>will change your life, it’s not crazy to pay attention—just in</a:t>
            </a:r>
          </a:p>
          <a:p>
            <a:pPr>
              <a:defRPr sz="1200"/>
            </a:pPr>
            <a:r>
              <a:t>case.</a:t>
            </a:r>
          </a:p>
          <a:p>
            <a:pPr>
              <a:defRPr sz="1200"/>
            </a:pPr>
            <a:r>
              <a:t>And there are so many ﬁnancial opinions that once you pick</a:t>
            </a:r>
          </a:p>
          <a:p>
            <a:pPr>
              <a:defRPr sz="1200"/>
            </a:pPr>
            <a:r>
              <a:t>a strategy or side, you become invested in them both</a:t>
            </a:r>
          </a:p>
          <a:p>
            <a:pPr>
              <a:defRPr sz="1200"/>
            </a:pPr>
            <a:r>
              <a:t>ﬁnancially and mentally. If you want a certain stock to rise</a:t>
            </a:r>
          </a:p>
          <a:p>
            <a:pPr>
              <a:defRPr sz="1200"/>
            </a:pPr>
            <a:r>
              <a:t>10-fold, that’s your tribe. If you think a certain economic</a:t>
            </a:r>
          </a:p>
          <a:p>
            <a:pPr>
              <a:defRPr sz="1200"/>
            </a:pPr>
            <a:r>
              <a:t>policy will spark hyperinﬂation, that’s your side.</a:t>
            </a:r>
          </a:p>
          <a:p>
            <a:pPr>
              <a:defRPr sz="1200"/>
            </a:pPr>
            <a:r>
              <a:t>These may be low-probability bets. The problem is that</a:t>
            </a:r>
          </a:p>
          <a:p>
            <a:pPr>
              <a:defRPr sz="1200"/>
            </a:pPr>
            <a:r>
              <a:t>viewers can’t, or don’t, calibrate low odds, like a 1% chance.</a:t>
            </a:r>
          </a:p>
          <a:p>
            <a:pPr>
              <a:defRPr sz="1200"/>
            </a:pPr>
            <a:r>
              <a:t>Many default to a ﬁrm belief that what they want to be true</a:t>
            </a:r>
          </a:p>
          <a:p>
            <a:pPr>
              <a:defRPr sz="1200"/>
            </a:pPr>
            <a:r>
              <a:t>is unequivocally true. But they’re only doing that because</a:t>
            </a:r>
          </a:p>
          <a:p>
            <a:pPr>
              <a:defRPr sz="1200"/>
            </a:pPr>
            <a:r>
              <a:t>the possibility of a huge outcome exists.</a:t>
            </a:r>
          </a:p>
          <a:p>
            <a:pPr>
              <a:defRPr sz="1200"/>
            </a:pPr>
            <a:r>
              <a:t>Investing is one of the only ﬁelds that oﬀers daily</a:t>
            </a:r>
          </a:p>
          <a:p>
            <a:pPr>
              <a:defRPr sz="1200"/>
            </a:pPr>
            <a:r>
              <a:t>opportunities for extreme rewards. People believe in</a:t>
            </a:r>
          </a:p>
          <a:p>
            <a:pPr>
              <a:defRPr sz="1200"/>
            </a:pPr>
            <a:r>
              <a:t>ﬁnancial quackery in a way they never would for, say,</a:t>
            </a:r>
          </a:p>
          <a:p>
            <a:pPr>
              <a:defRPr sz="1200"/>
            </a:pPr>
            <a:r>
              <a:t>weather quackery because the rewards for correctly</a:t>
            </a:r>
          </a:p>
          <a:p>
            <a:pPr>
              <a:defRPr sz="1200"/>
            </a:pPr>
            <a:r>
              <a:t>predicting what the stock market will do next week are in a</a:t>
            </a:r>
          </a:p>
          <a:p>
            <a:pPr>
              <a:defRPr sz="1200"/>
            </a:pPr>
            <a:r>
              <a:t>diﬀerent universe than the rewards for predicting whether it</a:t>
            </a:r>
          </a:p>
          <a:p>
            <a:pPr>
              <a:defRPr sz="1200"/>
            </a:pPr>
            <a:r>
              <a:t>will be sunny or rainy next week.</a:t>
            </a:r>
          </a:p>
          <a:p>
            <a:pPr>
              <a:defRPr sz="1200"/>
            </a:pPr>
            <a:r>
              <a:t>Consider that 85% of active mutual funds underperformed</a:t>
            </a:r>
          </a:p>
          <a:p>
            <a:pPr>
              <a:defRPr sz="1200"/>
            </a:pPr>
            <a:r>
              <a:t>their benchmark over the 10 years ending 2018.⁶⁵ That</a:t>
            </a:r>
          </a:p>
          <a:p>
            <a:pPr>
              <a:defRPr sz="1200"/>
            </a:pPr>
            <a:r>
              <a:t>ﬁgure has been fairly stable for generations. You would think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an industry with such poor performance would be a niche</a:t>
            </a:r>
          </a:p>
          <a:p>
            <a:pPr>
              <a:defRPr sz="1200"/>
            </a:pPr>
            <a:r>
              <a:t>service and have a hard time staying in business. But there’s</a:t>
            </a:r>
          </a:p>
          <a:p>
            <a:pPr>
              <a:defRPr sz="1200"/>
            </a:pPr>
            <a:r>
              <a:t>almost ﬁve trillion dollars invested in these funds.⁶⁶ Give</a:t>
            </a:r>
          </a:p>
          <a:p>
            <a:pPr>
              <a:defRPr sz="1200"/>
            </a:pPr>
            <a:r>
              <a:t>someone the chance of investing alongside “the next</a:t>
            </a:r>
          </a:p>
          <a:p>
            <a:pPr>
              <a:defRPr sz="1200"/>
            </a:pPr>
            <a:r>
              <a:t>Warren Buﬀett” and they’ll believe with such faith that</a:t>
            </a:r>
          </a:p>
          <a:p>
            <a:pPr>
              <a:defRPr sz="1200"/>
            </a:pPr>
            <a:r>
              <a:t>millions of people will put their life savings behind it.</a:t>
            </a:r>
          </a:p>
          <a:p>
            <a:pPr>
              <a:defRPr sz="1200"/>
            </a:pPr>
            <a:r>
              <a:t>Or take Bernie Madoﬀ. In hindsight his Ponzi scheme should</a:t>
            </a:r>
          </a:p>
          <a:p>
            <a:pPr>
              <a:defRPr sz="1200"/>
            </a:pPr>
            <a:r>
              <a:t>have been obvious. He reported returns that never varied,</a:t>
            </a:r>
          </a:p>
          <a:p>
            <a:pPr>
              <a:defRPr sz="1200"/>
            </a:pPr>
            <a:r>
              <a:t>they were audited by a relatively unknown accounting ﬁrm,</a:t>
            </a:r>
          </a:p>
          <a:p>
            <a:pPr>
              <a:defRPr sz="1200"/>
            </a:pPr>
            <a:r>
              <a:t>and he refused to release much information on how the</a:t>
            </a:r>
          </a:p>
          <a:p>
            <a:pPr>
              <a:defRPr sz="1200"/>
            </a:pPr>
            <a:r>
              <a:t>returns were achieved. Yet Madoﬀ raised billions of dollars</a:t>
            </a:r>
          </a:p>
          <a:p>
            <a:pPr>
              <a:defRPr sz="1200"/>
            </a:pPr>
            <a:r>
              <a:t>from some of the most sophisticated investors in the world.</a:t>
            </a:r>
          </a:p>
          <a:p>
            <a:pPr>
              <a:defRPr sz="1200"/>
            </a:pPr>
            <a:r>
              <a:t>He told a good story, and people wanted to believe it.</a:t>
            </a:r>
          </a:p>
          <a:p>
            <a:pPr>
              <a:defRPr sz="1200"/>
            </a:pPr>
            <a:r>
              <a:t>This is a big part of why room for error, ﬂexibility, and</a:t>
            </a:r>
          </a:p>
          <a:p>
            <a:pPr>
              <a:defRPr sz="1200"/>
            </a:pPr>
            <a:r>
              <a:t>ﬁnancial independence—important themes discussed in</a:t>
            </a:r>
          </a:p>
          <a:p>
            <a:pPr>
              <a:defRPr sz="1200"/>
            </a:pPr>
            <a:r>
              <a:t>previous chapters—are indispensable.</a:t>
            </a:r>
          </a:p>
          <a:p>
            <a:pPr>
              <a:defRPr sz="1200"/>
            </a:pPr>
            <a:r>
              <a:t>The bigger the gap between what you want to be true and</a:t>
            </a:r>
          </a:p>
          <a:p>
            <a:pPr>
              <a:defRPr sz="1200"/>
            </a:pPr>
            <a:r>
              <a:t>what you need to be true to have an acceptable outcome,</a:t>
            </a:r>
          </a:p>
          <a:p>
            <a:pPr>
              <a:defRPr sz="1200"/>
            </a:pPr>
            <a:r>
              <a:t>the more you are protecting yourself from falling victim to</a:t>
            </a:r>
          </a:p>
          <a:p>
            <a:pPr>
              <a:defRPr sz="1200"/>
            </a:pPr>
            <a:r>
              <a:t>an appealing ﬁnancial ﬁction.</a:t>
            </a:r>
          </a:p>
          <a:p>
            <a:pPr>
              <a:defRPr sz="1200"/>
            </a:pPr>
            <a:r>
              <a:t>When thinking about room for error in a forecast it is</a:t>
            </a:r>
          </a:p>
          <a:p>
            <a:pPr>
              <a:defRPr sz="1200"/>
            </a:pPr>
            <a:r>
              <a:t>tempting to think that potential outcomes range from you</a:t>
            </a:r>
          </a:p>
          <a:p>
            <a:pPr>
              <a:defRPr sz="1200"/>
            </a:pPr>
            <a:r>
              <a:t>being just right enough to you being very, very right. But the</a:t>
            </a:r>
          </a:p>
          <a:p>
            <a:pPr>
              <a:defRPr sz="1200"/>
            </a:pPr>
            <a:r>
              <a:t>biggest risk is that you want something to be true so badly</a:t>
            </a:r>
          </a:p>
          <a:p>
            <a:pPr>
              <a:defRPr sz="1200"/>
            </a:pPr>
            <a:r>
              <a:t>that the range of your forecast isn’t even in the same</a:t>
            </a:r>
          </a:p>
          <a:p>
            <a:pPr>
              <a:defRPr sz="1200"/>
            </a:pPr>
            <a:r>
              <a:t>ballpark as reality.</a:t>
            </a:r>
          </a:p>
          <a:p>
            <a:pPr>
              <a:defRPr sz="1200"/>
            </a:pPr>
            <a:r>
              <a:t>In its last 2007 meeting the Federal Reserve predicted what</a:t>
            </a:r>
          </a:p>
          <a:p>
            <a:pPr>
              <a:defRPr sz="1200"/>
            </a:pPr>
            <a:r>
              <a:t>economic growth would be in 2008 and 2009.⁶⁷ Already</a:t>
            </a:r>
          </a:p>
          <a:p>
            <a:pPr>
              <a:defRPr sz="1200"/>
            </a:pPr>
            <a:r>
              <a:t>weary of a weakening economy, it was not optimistic. It</a:t>
            </a:r>
          </a:p>
          <a:p>
            <a:pPr>
              <a:defRPr sz="1200"/>
            </a:pPr>
            <a:r>
              <a:t>predicted a range of potential growth—1.6% growth on the</a:t>
            </a:r>
          </a:p>
          <a:p>
            <a:pPr>
              <a:defRPr sz="1200"/>
            </a:pPr>
            <a:r>
              <a:t>low end, 2.8% on the high end. That was its margin of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safety, its room for error. In reality the economy contracted</a:t>
            </a:r>
          </a:p>
          <a:p>
            <a:pPr>
              <a:defRPr sz="1200"/>
            </a:pPr>
            <a:r>
              <a:t>by more than 2%, meaning the Fed’s low-end estimate was</a:t>
            </a:r>
          </a:p>
          <a:p>
            <a:pPr>
              <a:defRPr sz="1200"/>
            </a:pPr>
            <a:r>
              <a:t>oﬀ by almost threefold.</a:t>
            </a:r>
          </a:p>
          <a:p>
            <a:pPr>
              <a:defRPr sz="1200"/>
            </a:pPr>
            <a:r>
              <a:t>It’s hard for a policymaker to predict an outright recession,</a:t>
            </a:r>
          </a:p>
          <a:p>
            <a:pPr>
              <a:defRPr sz="1200"/>
            </a:pPr>
            <a:r>
              <a:t>because a recession will make their careers complicated. So</a:t>
            </a:r>
          </a:p>
          <a:p>
            <a:pPr>
              <a:defRPr sz="1200"/>
            </a:pPr>
            <a:r>
              <a:t>even worst-case projections rarely expect anything worse</a:t>
            </a:r>
          </a:p>
          <a:p>
            <a:pPr>
              <a:defRPr sz="1200"/>
            </a:pPr>
            <a:r>
              <a:t>than just “slow-ish” growth. It’s an appealing ﬁction, and it’s</a:t>
            </a:r>
          </a:p>
          <a:p>
            <a:pPr>
              <a:defRPr sz="1200"/>
            </a:pPr>
            <a:r>
              <a:t>easy to believe because expecting anything worse is too</a:t>
            </a:r>
          </a:p>
          <a:p>
            <a:pPr>
              <a:defRPr sz="1200"/>
            </a:pPr>
            <a:r>
              <a:t>painful to consider.</a:t>
            </a:r>
          </a:p>
          <a:p>
            <a:pPr>
              <a:defRPr sz="1200"/>
            </a:pPr>
            <a:r>
              <a:t>Policymakers are easy targets for criticism, but all of us do</a:t>
            </a:r>
          </a:p>
          <a:p>
            <a:pPr>
              <a:defRPr sz="1200"/>
            </a:pPr>
            <a:r>
              <a:t>this to some extent. And we do it in both directions. If you</a:t>
            </a:r>
          </a:p>
          <a:p>
            <a:pPr>
              <a:defRPr sz="1200"/>
            </a:pPr>
            <a:r>
              <a:t>think a recession is coming and you cash out your stocks in</a:t>
            </a:r>
          </a:p>
          <a:p>
            <a:pPr>
              <a:defRPr sz="1200"/>
            </a:pPr>
            <a:r>
              <a:t>anticipation, your view of the economy is suddenly going to</a:t>
            </a:r>
          </a:p>
          <a:p>
            <a:pPr>
              <a:defRPr sz="1200"/>
            </a:pPr>
            <a:r>
              <a:t>be warped by what you want to happen. Every blip, every</a:t>
            </a:r>
          </a:p>
          <a:p>
            <a:pPr>
              <a:defRPr sz="1200"/>
            </a:pPr>
            <a:r>
              <a:t>anecdote, will look like a sign that doom has arrived—maybe</a:t>
            </a:r>
          </a:p>
          <a:p>
            <a:pPr>
              <a:defRPr sz="1200"/>
            </a:pPr>
            <a:r>
              <a:t>not because it has, but because you want it to.</a:t>
            </a:r>
          </a:p>
          <a:p>
            <a:pPr>
              <a:defRPr sz="1200"/>
            </a:pPr>
            <a:r>
              <a:t>Incentives are a powerful motivator, and we should always</a:t>
            </a:r>
          </a:p>
          <a:p>
            <a:pPr>
              <a:defRPr sz="1200"/>
            </a:pPr>
            <a:r>
              <a:t>remember how they inﬂuence our own ﬁnancial goals and</a:t>
            </a:r>
          </a:p>
          <a:p>
            <a:pPr>
              <a:defRPr sz="1200"/>
            </a:pPr>
            <a:r>
              <a:t>outlooks. It can’t be overstated: there is no greater force in</a:t>
            </a:r>
          </a:p>
          <a:p>
            <a:pPr>
              <a:defRPr sz="1200"/>
            </a:pPr>
            <a:r>
              <a:t>ﬁnance than room for error, and the higher the stakes, the</a:t>
            </a:r>
          </a:p>
          <a:p>
            <a:pPr>
              <a:defRPr sz="1200"/>
            </a:pPr>
            <a:r>
              <a:t>wider it should be.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2. Everyone has an incomplete view of the world. But</a:t>
            </a:r>
          </a:p>
          <a:p>
            <a:pPr>
              <a:defRPr sz="1200"/>
            </a:pPr>
            <a:r>
              <a:t>we form a complete narrative to ﬁll in the gaps.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My daughter is about a year old as I write this. She’s curious</a:t>
            </a:r>
          </a:p>
          <a:p>
            <a:pPr>
              <a:defRPr sz="1200"/>
            </a:pPr>
            <a:r>
              <a:t>about everything and learns so fast.</a:t>
            </a:r>
          </a:p>
          <a:p>
            <a:pPr>
              <a:defRPr sz="1200"/>
            </a:pPr>
            <a:r>
              <a:t>But sometimes I think about all the stuﬀ she can’t</a:t>
            </a:r>
          </a:p>
          <a:p>
            <a:pPr>
              <a:defRPr sz="1200"/>
            </a:pPr>
            <a:r>
              <a:t>comprehend.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She has no idea why her dad goes to work every morning.</a:t>
            </a:r>
          </a:p>
          <a:p>
            <a:pPr>
              <a:defRPr sz="1200"/>
            </a:pPr>
            <a:r>
              <a:t>The concept of bills, budgets, careers, promotions, and</a:t>
            </a:r>
          </a:p>
          <a:p>
            <a:pPr>
              <a:defRPr sz="1200"/>
            </a:pPr>
            <a:r>
              <a:t>saving for retirement are completely foreign to her.</a:t>
            </a:r>
          </a:p>
          <a:p>
            <a:pPr>
              <a:defRPr sz="1200"/>
            </a:pPr>
            <a:r>
              <a:t>Imagine trying to explain the Federal Reserve, credit</a:t>
            </a:r>
          </a:p>
          <a:p>
            <a:pPr>
              <a:defRPr sz="1200"/>
            </a:pPr>
            <a:r>
              <a:t>derivatives, or NAFTA to her. Impossible.</a:t>
            </a:r>
          </a:p>
          <a:p>
            <a:pPr>
              <a:defRPr sz="1200"/>
            </a:pPr>
            <a:r>
              <a:t>But her world isn’t dark. She does not wander around in</a:t>
            </a:r>
          </a:p>
          <a:p>
            <a:pPr>
              <a:defRPr sz="1200"/>
            </a:pPr>
            <a:r>
              <a:t>confusion.</a:t>
            </a:r>
          </a:p>
          <a:p>
            <a:pPr>
              <a:defRPr sz="1200"/>
            </a:pPr>
            <a:r>
              <a:t>Even at a year old, she’s written her own internal narrative</a:t>
            </a:r>
          </a:p>
          <a:p>
            <a:pPr>
              <a:defRPr sz="1200"/>
            </a:pPr>
            <a:r>
              <a:t>of how everything works. Blankets keep you warm, mom</a:t>
            </a:r>
          </a:p>
          <a:p>
            <a:pPr>
              <a:defRPr sz="1200"/>
            </a:pPr>
            <a:r>
              <a:t>snuggles keep you safe, and dates taste good.</a:t>
            </a:r>
          </a:p>
          <a:p>
            <a:pPr>
              <a:defRPr sz="1200"/>
            </a:pPr>
            <a:r>
              <a:t>Everything she comes across ﬁts into one of a few dozen</a:t>
            </a:r>
          </a:p>
          <a:p>
            <a:pPr>
              <a:defRPr sz="1200"/>
            </a:pPr>
            <a:r>
              <a:t>mental models she’s learned. When I go to work she doesn’t</a:t>
            </a:r>
          </a:p>
          <a:p>
            <a:pPr>
              <a:defRPr sz="1200"/>
            </a:pPr>
            <a:r>
              <a:t>stop in confusion, wondering what salary and bills are. She</a:t>
            </a:r>
          </a:p>
          <a:p>
            <a:pPr>
              <a:defRPr sz="1200"/>
            </a:pPr>
            <a:r>
              <a:t>has a crystal clear explanation of the situation: Dad isn’t</a:t>
            </a:r>
          </a:p>
          <a:p>
            <a:pPr>
              <a:defRPr sz="1200"/>
            </a:pPr>
            <a:r>
              <a:t>playing with me, and I wanted him to play with me, so I’m</a:t>
            </a:r>
          </a:p>
          <a:p>
            <a:pPr>
              <a:defRPr sz="1200"/>
            </a:pPr>
            <a:r>
              <a:t>sad.</a:t>
            </a:r>
          </a:p>
          <a:p>
            <a:pPr>
              <a:defRPr sz="1200"/>
            </a:pPr>
            <a:r>
              <a:t>Even though she knows little, she doesn’t realize it, because</a:t>
            </a:r>
          </a:p>
          <a:p>
            <a:pPr>
              <a:defRPr sz="1200"/>
            </a:pPr>
            <a:r>
              <a:t>she tells herself a coherent story about what’s going on</a:t>
            </a:r>
          </a:p>
          <a:p>
            <a:pPr>
              <a:defRPr sz="1200"/>
            </a:pPr>
            <a:r>
              <a:t>based on the little she does know.</a:t>
            </a:r>
          </a:p>
          <a:p>
            <a:pPr>
              <a:defRPr sz="1200"/>
            </a:pPr>
            <a:r>
              <a:t>All of us, no matter our age, do the same thing.</a:t>
            </a:r>
          </a:p>
          <a:p>
            <a:pPr>
              <a:defRPr sz="1200"/>
            </a:pPr>
            <a:r>
              <a:t>Just like my daughter, I don’t know what I don’t know. So I</a:t>
            </a:r>
          </a:p>
          <a:p>
            <a:pPr>
              <a:defRPr sz="1200"/>
            </a:pPr>
            <a:r>
              <a:t>am just as susceptible to explaining the world through the</a:t>
            </a:r>
          </a:p>
          <a:p>
            <a:pPr>
              <a:defRPr sz="1200"/>
            </a:pPr>
            <a:r>
              <a:t>limited set of mental models I have at my disposal.</a:t>
            </a:r>
          </a:p>
          <a:p>
            <a:pPr>
              <a:defRPr sz="1200"/>
            </a:pPr>
            <a:r>
              <a:t>Like her, I look for the most understandable causes in</a:t>
            </a:r>
          </a:p>
          <a:p>
            <a:pPr>
              <a:defRPr sz="1200"/>
            </a:pPr>
            <a:r>
              <a:t>everything I come across. And, like her, I’m wrong about a</a:t>
            </a:r>
          </a:p>
          <a:p>
            <a:pPr>
              <a:defRPr sz="1200"/>
            </a:pPr>
            <a:r>
              <a:t>lot of them, because I know a lot less about how the world</a:t>
            </a:r>
          </a:p>
          <a:p>
            <a:pPr>
              <a:defRPr sz="1200"/>
            </a:pPr>
            <a:r>
              <a:t>works than I think I do.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This is true for the most fact-based of subjects.</a:t>
            </a:r>
          </a:p>
          <a:p>
            <a:pPr>
              <a:defRPr sz="1200"/>
            </a:pPr>
            <a:r>
              <a:t>Take history. It’s just the recounting of stuﬀ that already</a:t>
            </a:r>
          </a:p>
          <a:p>
            <a:pPr>
              <a:defRPr sz="1200"/>
            </a:pPr>
            <a:r>
              <a:t>happened. It should be clear and objective. But as B. H.</a:t>
            </a:r>
          </a:p>
          <a:p>
            <a:pPr>
              <a:defRPr sz="1200"/>
            </a:pPr>
            <a:r>
              <a:t>Liddell Hart writes in the book Why Don’t We Learn From</a:t>
            </a:r>
          </a:p>
          <a:p>
            <a:pPr>
              <a:defRPr sz="1200"/>
            </a:pPr>
            <a:r>
              <a:t>History?: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[History] cannot be interpreted without the aid of</a:t>
            </a:r>
          </a:p>
          <a:p>
            <a:pPr>
              <a:defRPr sz="1200"/>
            </a:pPr>
            <a:r>
              <a:t>imagination and intuition. The sheer quantity of evidence is</a:t>
            </a:r>
          </a:p>
          <a:p>
            <a:pPr>
              <a:defRPr sz="1200"/>
            </a:pPr>
            <a:r>
              <a:t>so overwhelming that selection is inevitable. Where there is</a:t>
            </a:r>
          </a:p>
          <a:p>
            <a:pPr>
              <a:defRPr sz="1200"/>
            </a:pPr>
            <a:r>
              <a:t>selection there is art. Those who read history tend to look for</a:t>
            </a:r>
          </a:p>
          <a:p>
            <a:pPr>
              <a:defRPr sz="1200"/>
            </a:pPr>
            <a:r>
              <a:t>what proves them right and conﬁrms their personal</a:t>
            </a:r>
          </a:p>
          <a:p>
            <a:pPr>
              <a:defRPr sz="1200"/>
            </a:pPr>
            <a:r>
              <a:t>opinions. They defend loyalties. They read with a purpose to</a:t>
            </a:r>
          </a:p>
          <a:p>
            <a:pPr>
              <a:defRPr sz="1200"/>
            </a:pPr>
            <a:r>
              <a:t>aﬃrm or to attack. They resist inconvenient truth since</a:t>
            </a:r>
          </a:p>
          <a:p>
            <a:pPr>
              <a:defRPr sz="1200"/>
            </a:pPr>
            <a:r>
              <a:t>everyone wants to be on the side of the angels. Just as we</a:t>
            </a:r>
          </a:p>
          <a:p>
            <a:pPr>
              <a:defRPr sz="1200"/>
            </a:pPr>
            <a:r>
              <a:t>start wars to end all wars.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Daniel Kahneman once told me about the stories people tell</a:t>
            </a:r>
          </a:p>
          <a:p>
            <a:pPr>
              <a:defRPr sz="1200"/>
            </a:pPr>
            <a:r>
              <a:t>themselves to make sense of the past. He said: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Hindsight, the ability to explain the past, gives us the</a:t>
            </a:r>
          </a:p>
          <a:p>
            <a:pPr>
              <a:defRPr sz="1200"/>
            </a:pPr>
            <a:r>
              <a:t>illusion that the world is understandable. It gives us the</a:t>
            </a:r>
          </a:p>
          <a:p>
            <a:pPr>
              <a:defRPr sz="1200"/>
            </a:pPr>
            <a:r>
              <a:t>illusion that the world makes sense, even when it doesn’t</a:t>
            </a:r>
          </a:p>
          <a:p>
            <a:pPr>
              <a:defRPr sz="1200"/>
            </a:pPr>
            <a:r>
              <a:t>make sense. That’s a big deal in producing mistakes in</a:t>
            </a:r>
          </a:p>
          <a:p>
            <a:pPr>
              <a:defRPr sz="1200"/>
            </a:pPr>
            <a:r>
              <a:t>many ﬁelds.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Most people, when confronted with something they don’t</a:t>
            </a:r>
          </a:p>
          <a:p>
            <a:pPr>
              <a:defRPr sz="1200"/>
            </a:pPr>
            <a:r>
              <a:t>understand, do not realize they don’t understand it because</a:t>
            </a:r>
          </a:p>
          <a:p>
            <a:pPr>
              <a:defRPr sz="1200"/>
            </a:pPr>
            <a:r>
              <a:t>they’re able to come up with an explanation that makes</a:t>
            </a:r>
          </a:p>
          <a:p>
            <a:pPr>
              <a:defRPr sz="1200"/>
            </a:pPr>
            <a:r>
              <a:t>sense based on their own unique perspective and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experiences in the world, however limited those experiences</a:t>
            </a:r>
          </a:p>
          <a:p>
            <a:pPr>
              <a:defRPr sz="1200"/>
            </a:pPr>
            <a:r>
              <a:t>are. We all want the complicated world we live in to make</a:t>
            </a:r>
          </a:p>
          <a:p>
            <a:pPr>
              <a:defRPr sz="1200"/>
            </a:pPr>
            <a:r>
              <a:t>sense. So we tell ourselves stories to ﬁll in the gaps of what</a:t>
            </a:r>
          </a:p>
          <a:p>
            <a:pPr>
              <a:defRPr sz="1200"/>
            </a:pPr>
            <a:r>
              <a:t>are eﬀectively blind spots.</a:t>
            </a:r>
          </a:p>
          <a:p>
            <a:pPr>
              <a:defRPr sz="1200"/>
            </a:pPr>
            <a:r>
              <a:t>What these stories do to us ﬁnancially can be both</a:t>
            </a:r>
          </a:p>
          <a:p>
            <a:pPr>
              <a:defRPr sz="1200"/>
            </a:pPr>
            <a:r>
              <a:t>fascinating and terrifying.</a:t>
            </a:r>
          </a:p>
          <a:p>
            <a:pPr>
              <a:defRPr sz="1200"/>
            </a:pPr>
            <a:r>
              <a:t>When I’m blind to parts of how the world works I might</a:t>
            </a:r>
          </a:p>
          <a:p>
            <a:pPr>
              <a:defRPr sz="1200"/>
            </a:pPr>
            <a:r>
              <a:t>completely misunderstand why the stock market is</a:t>
            </a:r>
          </a:p>
          <a:p>
            <a:pPr>
              <a:defRPr sz="1200"/>
            </a:pPr>
            <a:r>
              <a:t>behaving like it is, in a way that gives me too much</a:t>
            </a:r>
          </a:p>
          <a:p>
            <a:pPr>
              <a:defRPr sz="1200"/>
            </a:pPr>
            <a:r>
              <a:t>conﬁdence in my ability to know what it might do next. Part</a:t>
            </a:r>
          </a:p>
          <a:p>
            <a:pPr>
              <a:defRPr sz="1200"/>
            </a:pPr>
            <a:r>
              <a:t>of the reason forecasting the stock market and the economy</a:t>
            </a:r>
          </a:p>
          <a:p>
            <a:pPr>
              <a:defRPr sz="1200"/>
            </a:pPr>
            <a:r>
              <a:t>is so hard is because you are the only person in the world</a:t>
            </a:r>
          </a:p>
          <a:p>
            <a:pPr>
              <a:defRPr sz="1200"/>
            </a:pPr>
            <a:r>
              <a:t>who thinks the world operates the way you do. When you</a:t>
            </a:r>
          </a:p>
          <a:p>
            <a:pPr>
              <a:defRPr sz="1200"/>
            </a:pPr>
            <a:r>
              <a:t>make decisions for reasons that I can’t even comprehend, I</a:t>
            </a:r>
          </a:p>
          <a:p>
            <a:pPr>
              <a:defRPr sz="1200"/>
            </a:pPr>
            <a:r>
              <a:t>might follow you blindly into a decision that’s right for you</a:t>
            </a:r>
          </a:p>
          <a:p>
            <a:pPr>
              <a:defRPr sz="1200"/>
            </a:pPr>
            <a:r>
              <a:t>and disastrous to me. This, as we saw in chapter 16, is how</a:t>
            </a:r>
          </a:p>
          <a:p>
            <a:pPr>
              <a:defRPr sz="1200"/>
            </a:pPr>
            <a:r>
              <a:t>bubbles form.</a:t>
            </a:r>
          </a:p>
          <a:p>
            <a:pPr>
              <a:defRPr sz="1200"/>
            </a:pPr>
            <a:r>
              <a:t>Coming to terms with how much you don’t know means</a:t>
            </a:r>
          </a:p>
          <a:p>
            <a:pPr>
              <a:defRPr sz="1200"/>
            </a:pPr>
            <a:r>
              <a:t>coming to terms with how much of what happens in the</a:t>
            </a:r>
          </a:p>
          <a:p>
            <a:pPr>
              <a:defRPr sz="1200"/>
            </a:pPr>
            <a:r>
              <a:t>world is out of your control. And that can be hard to accept.</a:t>
            </a:r>
          </a:p>
          <a:p>
            <a:pPr>
              <a:defRPr sz="1200"/>
            </a:pPr>
            <a:r>
              <a:t>Think about market forecasts. We’re very, very bad at them.</a:t>
            </a:r>
          </a:p>
          <a:p>
            <a:pPr>
              <a:defRPr sz="1200"/>
            </a:pPr>
            <a:r>
              <a:t>I once calculated that if you just assume that the market</a:t>
            </a:r>
          </a:p>
          <a:p>
            <a:pPr>
              <a:defRPr sz="1200"/>
            </a:pPr>
            <a:r>
              <a:t>goes up every year by its historic average, your accuracy is</a:t>
            </a:r>
          </a:p>
          <a:p>
            <a:pPr>
              <a:defRPr sz="1200"/>
            </a:pPr>
            <a:r>
              <a:t>better than if you follow the average annual forecasts of the</a:t>
            </a:r>
          </a:p>
          <a:p>
            <a:pPr>
              <a:defRPr sz="1200"/>
            </a:pPr>
            <a:r>
              <a:t>top 20 market strategists from large Wall Street banks. Our</a:t>
            </a:r>
          </a:p>
          <a:p>
            <a:pPr>
              <a:defRPr sz="1200"/>
            </a:pPr>
            <a:r>
              <a:t>ability to predict recessions isn’t much better. And since big</a:t>
            </a:r>
          </a:p>
          <a:p>
            <a:pPr>
              <a:defRPr sz="1200"/>
            </a:pPr>
            <a:r>
              <a:t>events come out of nowhere, forecasts may do more harm</a:t>
            </a:r>
          </a:p>
          <a:p>
            <a:pPr>
              <a:defRPr sz="1200"/>
            </a:pPr>
            <a:r>
              <a:t>than good, giving the illusion of predictability in a world</a:t>
            </a:r>
          </a:p>
          <a:p>
            <a:pPr>
              <a:defRPr sz="1200"/>
            </a:pPr>
            <a:r>
              <a:t>where unforeseen events control most outcomes. Carl</a:t>
            </a:r>
          </a:p>
          <a:p>
            <a:pPr>
              <a:defRPr sz="1200"/>
            </a:pPr>
            <a:r>
              <a:t>Richards writes: “Risk is what’s left over when you think</a:t>
            </a:r>
          </a:p>
          <a:p>
            <a:pPr>
              <a:defRPr sz="1200"/>
            </a:pPr>
            <a:r>
              <a:t>you’ve thought of everything.”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doubled from 1941 through the end of 1945, and the economy</a:t>
            </a:r>
          </a:p>
          <a:p>
            <a:pPr>
              <a:defRPr sz="1200"/>
            </a:pPr>
            <a:r>
              <a:t>was the strongest it had been in almost two decades.</a:t>
            </a:r>
          </a:p>
          <a:p>
            <a:pPr>
              <a:defRPr sz="1200"/>
            </a:pPr>
            <a:r>
              <a:t>No one should expect members of these groups to go through</a:t>
            </a:r>
          </a:p>
          <a:p>
            <a:pPr>
              <a:defRPr sz="1200"/>
            </a:pPr>
            <a:r>
              <a:t>the rest of their lives thinking the same thing about inﬂation.</a:t>
            </a:r>
          </a:p>
          <a:p>
            <a:pPr>
              <a:defRPr sz="1200"/>
            </a:pPr>
            <a:r>
              <a:t>Or the stock market. Or unemployment. Or money in general.</a:t>
            </a:r>
          </a:p>
          <a:p>
            <a:pPr>
              <a:defRPr sz="1200"/>
            </a:pPr>
            <a:r>
              <a:t>No one should expect them to respond to ﬁnancial information</a:t>
            </a:r>
          </a:p>
          <a:p>
            <a:pPr>
              <a:defRPr sz="1200"/>
            </a:pPr>
            <a:r>
              <a:t>the same way. No one should assume they are inﬂuenced by</a:t>
            </a:r>
          </a:p>
          <a:p>
            <a:pPr>
              <a:defRPr sz="1200"/>
            </a:pPr>
            <a:r>
              <a:t>the same incentives.</a:t>
            </a:r>
          </a:p>
          <a:p>
            <a:pPr>
              <a:defRPr sz="1200"/>
            </a:pPr>
            <a:r>
              <a:t>No one should expect them to trust the same sources of advice.</a:t>
            </a:r>
          </a:p>
          <a:p>
            <a:pPr>
              <a:defRPr sz="1200"/>
            </a:pPr>
            <a:r>
              <a:t>No one should expect them to agree on what matters, what’s</a:t>
            </a:r>
          </a:p>
          <a:p>
            <a:pPr>
              <a:defRPr sz="1200"/>
            </a:pPr>
            <a:r>
              <a:t>worth it, what’s likely to happen next, and what the best path</a:t>
            </a:r>
          </a:p>
          <a:p>
            <a:pPr>
              <a:defRPr sz="1200"/>
            </a:pPr>
            <a:r>
              <a:t>forward is.</a:t>
            </a:r>
          </a:p>
          <a:p>
            <a:pPr>
              <a:defRPr sz="1200"/>
            </a:pPr>
            <a:r>
              <a:t>Their view of money was formed in diﬀerent worlds. And when</a:t>
            </a:r>
          </a:p>
          <a:p>
            <a:pPr>
              <a:defRPr sz="1200"/>
            </a:pPr>
            <a:r>
              <a:t>that’s the case, a view about money that one group of people</a:t>
            </a:r>
          </a:p>
          <a:p>
            <a:pPr>
              <a:defRPr sz="1200"/>
            </a:pPr>
            <a:r>
              <a:t>thinks is outrageous can make perfect sense to another.</a:t>
            </a:r>
          </a:p>
          <a:p>
            <a:pPr>
              <a:defRPr sz="1200"/>
            </a:pPr>
            <a:r>
              <a:t>A few years ago, The New York Times did a story on the working</a:t>
            </a:r>
          </a:p>
          <a:p>
            <a:pPr>
              <a:defRPr sz="1200"/>
            </a:pPr>
            <a:r>
              <a:t>conditions of Foxconn, the massive Taiwanese electronics</a:t>
            </a:r>
          </a:p>
          <a:p>
            <a:pPr>
              <a:defRPr sz="1200"/>
            </a:pPr>
            <a:r>
              <a:t>manufacturer. The conditions are often atrocious. Readers were</a:t>
            </a:r>
          </a:p>
          <a:p>
            <a:pPr>
              <a:defRPr sz="1200"/>
            </a:pPr>
            <a:r>
              <a:t>rightly upset. But a fascinating response to the story came</a:t>
            </a:r>
          </a:p>
          <a:p>
            <a:pPr>
              <a:defRPr sz="1200"/>
            </a:pPr>
            <a:r>
              <a:t>from the nephew of a Chinese worker, who wrote in the</a:t>
            </a:r>
          </a:p>
          <a:p>
            <a:pPr>
              <a:defRPr sz="1200"/>
            </a:pPr>
            <a:r>
              <a:t>comment section: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My aunt worked several years in what Americans call “sweat</a:t>
            </a:r>
          </a:p>
          <a:p>
            <a:pPr>
              <a:defRPr sz="1200"/>
            </a:pPr>
            <a:r>
              <a:t>shops.” It was hard work. Long hours, “small” wage, “poor”</a:t>
            </a:r>
          </a:p>
          <a:p>
            <a:pPr>
              <a:defRPr sz="1200"/>
            </a:pPr>
            <a:r>
              <a:t>working conditions. Do you know what my aunt did before she</a:t>
            </a:r>
          </a:p>
          <a:p>
            <a:pPr>
              <a:defRPr sz="1200"/>
            </a:pPr>
            <a:r>
              <a:t>worked in one of these factories? She was a prostitute.</a:t>
            </a:r>
          </a:p>
          <a:p>
            <a:pPr>
              <a:defRPr sz="1200"/>
            </a:pPr>
            <a:r>
              <a:t>The idea of working in a “sweat shop” compared to that old</a:t>
            </a:r>
          </a:p>
          <a:p>
            <a:pPr>
              <a:defRPr sz="1200"/>
            </a:pPr>
            <a:r>
              <a:t>lifestyle is an improvement, in my opinion. I know that my aunt</a:t>
            </a:r>
          </a:p>
          <a:p>
            <a:pPr>
              <a:defRPr sz="1200"/>
            </a:pPr>
            <a:r>
              <a:t>would rather be “exploited” by an evil capitalist boss for a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People know this. I have not met an investor who genuinely</a:t>
            </a:r>
          </a:p>
          <a:p>
            <a:pPr>
              <a:defRPr sz="1200"/>
            </a:pPr>
            <a:r>
              <a:t>thinks market forecasts as a whole are accurate or useful.</a:t>
            </a:r>
          </a:p>
          <a:p>
            <a:pPr>
              <a:defRPr sz="1200"/>
            </a:pPr>
            <a:r>
              <a:t>But there’s still tremendous demand for forecasts, in both</a:t>
            </a:r>
          </a:p>
          <a:p>
            <a:pPr>
              <a:defRPr sz="1200"/>
            </a:pPr>
            <a:r>
              <a:t>the media and from ﬁnancial advisors.</a:t>
            </a:r>
          </a:p>
          <a:p>
            <a:pPr>
              <a:defRPr sz="1200"/>
            </a:pPr>
            <a:r>
              <a:t>Why?</a:t>
            </a:r>
          </a:p>
          <a:p>
            <a:pPr>
              <a:defRPr sz="1200"/>
            </a:pPr>
            <a:r>
              <a:t>Psychologist Philip Tetlock once wrote: “We need to believe</a:t>
            </a:r>
          </a:p>
          <a:p>
            <a:pPr>
              <a:defRPr sz="1200"/>
            </a:pPr>
            <a:r>
              <a:t>we live in a predictable, controllable world, so we turn to</a:t>
            </a:r>
          </a:p>
          <a:p>
            <a:pPr>
              <a:defRPr sz="1200"/>
            </a:pPr>
            <a:r>
              <a:t>authoritative-sounding people who promise to satisfy that</a:t>
            </a:r>
          </a:p>
          <a:p>
            <a:pPr>
              <a:defRPr sz="1200"/>
            </a:pPr>
            <a:r>
              <a:t>need.”</a:t>
            </a:r>
          </a:p>
          <a:p>
            <a:pPr>
              <a:defRPr sz="1200"/>
            </a:pPr>
            <a:r>
              <a:t>Satisfying that need is a great way to put it. Wanting to</a:t>
            </a:r>
          </a:p>
          <a:p>
            <a:pPr>
              <a:defRPr sz="1200"/>
            </a:pPr>
            <a:r>
              <a:t>believe we are in control is an emotional itch that needs to</a:t>
            </a:r>
          </a:p>
          <a:p>
            <a:pPr>
              <a:defRPr sz="1200"/>
            </a:pPr>
            <a:r>
              <a:t>be scratched, rather than an analytical problem to be</a:t>
            </a:r>
          </a:p>
          <a:p>
            <a:pPr>
              <a:defRPr sz="1200"/>
            </a:pPr>
            <a:r>
              <a:t>calculated and solved. The illusion of control is more</a:t>
            </a:r>
          </a:p>
          <a:p>
            <a:pPr>
              <a:defRPr sz="1200"/>
            </a:pPr>
            <a:r>
              <a:t>persuasive than the reality of uncertainty. So we cling to</a:t>
            </a:r>
          </a:p>
          <a:p>
            <a:pPr>
              <a:defRPr sz="1200"/>
            </a:pPr>
            <a:r>
              <a:t>stories about outcomes being in our control.</a:t>
            </a:r>
          </a:p>
          <a:p>
            <a:pPr>
              <a:defRPr sz="1200"/>
            </a:pPr>
            <a:r>
              <a:t>Part of this has to do with confusing ﬁelds of precision with</a:t>
            </a:r>
          </a:p>
          <a:p>
            <a:pPr>
              <a:defRPr sz="1200"/>
            </a:pPr>
            <a:r>
              <a:t>ﬁelds of uncertainty.</a:t>
            </a:r>
          </a:p>
          <a:p>
            <a:pPr>
              <a:defRPr sz="1200"/>
            </a:pPr>
            <a:r>
              <a:t>NASA’s New Horizons spacecraft passed by Pluto two years</a:t>
            </a:r>
          </a:p>
          <a:p>
            <a:pPr>
              <a:defRPr sz="1200"/>
            </a:pPr>
            <a:r>
              <a:t>ago. It was a three-billion mile trip that took nine and a half</a:t>
            </a:r>
          </a:p>
          <a:p>
            <a:pPr>
              <a:defRPr sz="1200"/>
            </a:pPr>
            <a:r>
              <a:t>years. According to NASA, the trip “took about one minute</a:t>
            </a:r>
          </a:p>
          <a:p>
            <a:pPr>
              <a:defRPr sz="1200"/>
            </a:pPr>
            <a:r>
              <a:t>less than predicted when the craft was launched in January</a:t>
            </a:r>
          </a:p>
          <a:p>
            <a:pPr>
              <a:defRPr sz="1200"/>
            </a:pPr>
            <a:r>
              <a:t>2006.”⁶⁸</a:t>
            </a:r>
          </a:p>
          <a:p>
            <a:pPr>
              <a:defRPr sz="1200"/>
            </a:pPr>
            <a:r>
              <a:t>Think about that. In an untested, decade-long journey,</a:t>
            </a:r>
          </a:p>
          <a:p>
            <a:pPr>
              <a:defRPr sz="1200"/>
            </a:pPr>
            <a:r>
              <a:t>NASA’s forecast was 99.99998% accurate. That’s like</a:t>
            </a:r>
          </a:p>
          <a:p>
            <a:pPr>
              <a:defRPr sz="1200"/>
            </a:pPr>
            <a:r>
              <a:t>forecasting a trip from New York to Boston and being</a:t>
            </a:r>
          </a:p>
          <a:p>
            <a:pPr>
              <a:defRPr sz="1200"/>
            </a:pPr>
            <a:r>
              <a:t>accurate to within four millionths of a second.</a:t>
            </a:r>
          </a:p>
          <a:p>
            <a:pPr>
              <a:defRPr sz="1200"/>
            </a:pPr>
            <a:r>
              <a:t>But astrophysics is a ﬁeld of precession. It isn’t impacted by</a:t>
            </a:r>
          </a:p>
          <a:p>
            <a:pPr>
              <a:defRPr sz="1200"/>
            </a:pPr>
            <a:r>
              <a:t>the vagaries of human behavior and emotions, like ﬁnance</a:t>
            </a:r>
          </a:p>
          <a:p>
            <a:pPr>
              <a:defRPr sz="1200"/>
            </a:pPr>
            <a:r>
              <a:t>is. Business, economics, and investing, are ﬁelds of</a:t>
            </a:r>
          </a:p>
          <a:p>
            <a:pPr>
              <a:defRPr sz="1200"/>
            </a:pPr>
            <a:r>
              <a:t>uncertainty, overwhelmingly driven by decisions that can’t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easily be explained with clean formulas, like a trip to Pluto</a:t>
            </a:r>
          </a:p>
          <a:p>
            <a:pPr>
              <a:defRPr sz="1200"/>
            </a:pPr>
            <a:r>
              <a:t>can. But we desperately want it to be like a trip to Pluto,</a:t>
            </a:r>
          </a:p>
          <a:p>
            <a:pPr>
              <a:defRPr sz="1200"/>
            </a:pPr>
            <a:r>
              <a:t>because the idea of a NASA engineer being in 99.99998%</a:t>
            </a:r>
          </a:p>
          <a:p>
            <a:pPr>
              <a:defRPr sz="1200"/>
            </a:pPr>
            <a:r>
              <a:t>control of an outcome is beautiful and comforting. It’s so</a:t>
            </a:r>
          </a:p>
          <a:p>
            <a:pPr>
              <a:defRPr sz="1200"/>
            </a:pPr>
            <a:r>
              <a:t>comforting that we’re tempted to tell ourselves stories about</a:t>
            </a:r>
          </a:p>
          <a:p>
            <a:pPr>
              <a:defRPr sz="1200"/>
            </a:pPr>
            <a:r>
              <a:t>how much control we have in other parts of our life, like</a:t>
            </a:r>
          </a:p>
          <a:p>
            <a:pPr>
              <a:defRPr sz="1200"/>
            </a:pPr>
            <a:r>
              <a:t>money.</a:t>
            </a:r>
          </a:p>
          <a:p>
            <a:pPr>
              <a:defRPr sz="1200"/>
            </a:pPr>
            <a:r>
              <a:t>Kahneman once laid out the path these stories take: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When planning we focus on what we want to do and can do,</a:t>
            </a:r>
          </a:p>
          <a:p>
            <a:pPr>
              <a:defRPr sz="1200"/>
            </a:pPr>
            <a:r>
              <a:t>neglecting the plans and skills of others whose decisions</a:t>
            </a:r>
          </a:p>
          <a:p>
            <a:pPr>
              <a:defRPr sz="1200"/>
            </a:pPr>
            <a:r>
              <a:t>might aﬀect our outcomes.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Both in explaining the past and in predicting the future, we</a:t>
            </a:r>
          </a:p>
          <a:p>
            <a:pPr>
              <a:defRPr sz="1200"/>
            </a:pPr>
            <a:r>
              <a:t>focus on the causal role of skill and neglect the role of luck.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We focus on what we know and neglect what we do not</a:t>
            </a:r>
          </a:p>
          <a:p>
            <a:pPr>
              <a:defRPr sz="1200"/>
            </a:pPr>
            <a:r>
              <a:t>know, which makes us overly conﬁdent in our beliefs.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He described how this impacts businesses: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 have had several occasions to ask founders and</a:t>
            </a:r>
          </a:p>
          <a:p>
            <a:pPr>
              <a:defRPr sz="1200"/>
            </a:pPr>
            <a:r>
              <a:t>participants in innovative start-ups a question: To what</a:t>
            </a:r>
          </a:p>
          <a:p>
            <a:pPr>
              <a:defRPr sz="1200"/>
            </a:pPr>
            <a:r>
              <a:t>extent will the outcome of your eﬀort depend on what you</a:t>
            </a:r>
          </a:p>
          <a:p>
            <a:pPr>
              <a:defRPr sz="1200"/>
            </a:pPr>
            <a:r>
              <a:t>do in your ﬁrm? This is evidently an easy question; the</a:t>
            </a:r>
          </a:p>
          <a:p>
            <a:pPr>
              <a:defRPr sz="1200"/>
            </a:pPr>
            <a:r>
              <a:t>answer comes quickly and it has never been less than 80%.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Even when they are not sure they will succeed, these bold</a:t>
            </a:r>
          </a:p>
          <a:p>
            <a:pPr>
              <a:defRPr sz="1200"/>
            </a:pPr>
            <a:r>
              <a:t>people think their fate is almost entirely in their own hands.</a:t>
            </a:r>
          </a:p>
          <a:p>
            <a:pPr>
              <a:defRPr sz="1200"/>
            </a:pPr>
            <a:r>
              <a:t>They are surely wrong: the outcome of a start-up depends as</a:t>
            </a:r>
          </a:p>
          <a:p>
            <a:pPr>
              <a:defRPr sz="1200"/>
            </a:pPr>
            <a:r>
              <a:t>much on the achievements of its competitors and on</a:t>
            </a:r>
          </a:p>
          <a:p>
            <a:pPr>
              <a:defRPr sz="1200"/>
            </a:pPr>
            <a:r>
              <a:t>changes in the market as on its own eﬀorts. However,</a:t>
            </a:r>
          </a:p>
          <a:p>
            <a:pPr>
              <a:defRPr sz="1200"/>
            </a:pPr>
            <a:r>
              <a:t>entrepreneurs naturally focus on what they know best—their</a:t>
            </a:r>
          </a:p>
          <a:p>
            <a:pPr>
              <a:defRPr sz="1200"/>
            </a:pPr>
            <a:r>
              <a:t>plans and actions and the most immediate threats and</a:t>
            </a:r>
          </a:p>
          <a:p>
            <a:pPr>
              <a:defRPr sz="1200"/>
            </a:pPr>
            <a:r>
              <a:t>opportunities, such as the availability of funding. They know</a:t>
            </a:r>
          </a:p>
          <a:p>
            <a:pPr>
              <a:defRPr sz="1200"/>
            </a:pPr>
            <a:r>
              <a:t>less about their competitors and therefore ﬁnd it natural to</a:t>
            </a:r>
          </a:p>
          <a:p>
            <a:pPr>
              <a:defRPr sz="1200"/>
            </a:pPr>
            <a:r>
              <a:t>imagine a future in which the competition plays little part.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We all do this to some extent.</a:t>
            </a:r>
          </a:p>
          <a:p>
            <a:pPr>
              <a:defRPr sz="1200"/>
            </a:pPr>
            <a:r>
              <a:t>And like my daughter, it doesn’t bother us a bit.</a:t>
            </a:r>
          </a:p>
          <a:p>
            <a:pPr>
              <a:defRPr sz="1200"/>
            </a:pPr>
            <a:r>
              <a:t>We don’t wander around blind and confused. We have to</a:t>
            </a:r>
          </a:p>
          <a:p>
            <a:pPr>
              <a:defRPr sz="1200"/>
            </a:pPr>
            <a:r>
              <a:t>think the world we operate in makes sense based on what</a:t>
            </a:r>
          </a:p>
          <a:p>
            <a:pPr>
              <a:defRPr sz="1200"/>
            </a:pPr>
            <a:r>
              <a:t>we happen to know. It’d be too hard to get out of bed in the</a:t>
            </a:r>
          </a:p>
          <a:p>
            <a:pPr>
              <a:defRPr sz="1200"/>
            </a:pPr>
            <a:r>
              <a:t>morning if you felt otherwise.</a:t>
            </a:r>
          </a:p>
          <a:p>
            <a:pPr>
              <a:defRPr sz="1200"/>
            </a:pPr>
            <a:r>
              <a:t>But the alien circling over Earth?</a:t>
            </a:r>
          </a:p>
          <a:p>
            <a:pPr>
              <a:defRPr sz="1200"/>
            </a:pPr>
            <a:r>
              <a:t>The one who’s conﬁdent he knows what’s happening based</a:t>
            </a:r>
          </a:p>
          <a:p>
            <a:pPr>
              <a:defRPr sz="1200"/>
            </a:pPr>
            <a:r>
              <a:t>on what he sees but turns out to be completely wrong</a:t>
            </a:r>
          </a:p>
          <a:p>
            <a:pPr>
              <a:defRPr sz="1200"/>
            </a:pPr>
            <a:r>
              <a:t>because he can’t know the stories going on inside everyone</a:t>
            </a:r>
          </a:p>
          <a:p>
            <a:pPr>
              <a:defRPr sz="1200"/>
            </a:pPr>
            <a:r>
              <a:t>else’s head?</a:t>
            </a:r>
          </a:p>
          <a:p>
            <a:pPr>
              <a:defRPr sz="1200"/>
            </a:pPr>
            <a:r>
              <a:t>He’s all of us.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Congratulations, you’re still reading.</a:t>
            </a:r>
          </a:p>
          <a:p>
            <a:pPr>
              <a:defRPr sz="1200"/>
            </a:pPr>
            <a:r>
              <a:t>It’s time to tie together a few things we’ve learned.</a:t>
            </a:r>
          </a:p>
          <a:p>
            <a:pPr>
              <a:defRPr sz="1200"/>
            </a:pPr>
            <a:r>
              <a:t>This chapter is a bit of a summary; a few short and</a:t>
            </a:r>
          </a:p>
          <a:p>
            <a:pPr>
              <a:defRPr sz="1200"/>
            </a:pPr>
            <a:r>
              <a:t>actionable lessons that can help you make better ﬁnancial</a:t>
            </a:r>
          </a:p>
          <a:p>
            <a:pPr>
              <a:defRPr sz="1200"/>
            </a:pPr>
            <a:r>
              <a:t>decisions.</a:t>
            </a:r>
          </a:p>
          <a:p>
            <a:pPr>
              <a:defRPr sz="1200"/>
            </a:pPr>
            <a:r>
              <a:t>First, let me tell you a story about a dentist appointment</a:t>
            </a:r>
          </a:p>
          <a:p>
            <a:pPr>
              <a:defRPr sz="1200"/>
            </a:pPr>
            <a:r>
              <a:t>gone horribly awry. It teaches us something vital about the</a:t>
            </a:r>
          </a:p>
          <a:p>
            <a:pPr>
              <a:defRPr sz="1200"/>
            </a:pPr>
            <a:r>
              <a:t>dangers of giving advice about what to do with your money.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Clarence Hughes went to the dentist in 1931. His mouth was</a:t>
            </a:r>
          </a:p>
          <a:p>
            <a:pPr>
              <a:defRPr sz="1200"/>
            </a:pPr>
            <a:r>
              <a:t>radiating pain. His dentist put him under crude anesthesia</a:t>
            </a:r>
          </a:p>
          <a:p>
            <a:pPr>
              <a:defRPr sz="1200"/>
            </a:pPr>
            <a:r>
              <a:t>to ease the pain. When Clarence awoke hours later he had</a:t>
            </a:r>
          </a:p>
          <a:p>
            <a:pPr>
              <a:defRPr sz="1200"/>
            </a:pPr>
            <a:r>
              <a:t>16 fewer teeth and his tonsils removed.</a:t>
            </a:r>
          </a:p>
          <a:p>
            <a:pPr>
              <a:defRPr sz="1200"/>
            </a:pPr>
            <a:r>
              <a:t>And then everything went wrong. Clarence died a week later</a:t>
            </a:r>
          </a:p>
          <a:p>
            <a:pPr>
              <a:defRPr sz="1200"/>
            </a:pPr>
            <a:r>
              <a:t>from his surgery’s complications.</a:t>
            </a:r>
          </a:p>
          <a:p>
            <a:pPr>
              <a:defRPr sz="1200"/>
            </a:pPr>
            <a:r>
              <a:t>His wife sued the dentist, but not because the surgery went</a:t>
            </a:r>
          </a:p>
          <a:p>
            <a:pPr>
              <a:defRPr sz="1200"/>
            </a:pPr>
            <a:r>
              <a:t>awry. Every surgery risked death in 1931.</a:t>
            </a:r>
          </a:p>
          <a:p>
            <a:pPr>
              <a:defRPr sz="1200"/>
            </a:pPr>
            <a:r>
              <a:t>Clarence, she said, never consented to the procedures in the</a:t>
            </a:r>
          </a:p>
          <a:p>
            <a:pPr>
              <a:defRPr sz="1200"/>
            </a:pPr>
            <a:r>
              <a:t>ﬁrst place, and wouldn’t if he were asked.</a:t>
            </a:r>
          </a:p>
          <a:p>
            <a:pPr>
              <a:defRPr sz="1200"/>
            </a:pPr>
            <a:r>
              <a:t>The case wove through courts, but went nowhere. Consent</a:t>
            </a:r>
          </a:p>
          <a:p>
            <a:pPr>
              <a:defRPr sz="1200"/>
            </a:pPr>
            <a:r>
              <a:t>between doctor and patient wasn’t black and white in 1931.</a:t>
            </a:r>
          </a:p>
          <a:p>
            <a:pPr>
              <a:defRPr sz="1200"/>
            </a:pPr>
            <a:r>
              <a:t>One court summed up the idea that doctors require freedom</a:t>
            </a:r>
          </a:p>
          <a:p>
            <a:pPr>
              <a:defRPr sz="1200"/>
            </a:pPr>
            <a:r>
              <a:t>to make the best medical decisions: “Without such, we</a:t>
            </a:r>
          </a:p>
          <a:p>
            <a:pPr>
              <a:defRPr sz="1200"/>
            </a:pPr>
            <a:r>
              <a:t>could not enjoy the advancement of science.”</a:t>
            </a:r>
          </a:p>
          <a:p>
            <a:pPr>
              <a:defRPr sz="1200"/>
            </a:pPr>
            <a:r>
              <a:t>For most of history the ethos of medicine was that the</a:t>
            </a:r>
          </a:p>
          <a:p>
            <a:pPr>
              <a:defRPr sz="1200"/>
            </a:pPr>
            <a:r>
              <a:t>doctor’s job was to ﬁx the patient, and what the patient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thought about the doctor’s treatment plans wasn’t relevant.</a:t>
            </a:r>
          </a:p>
          <a:p>
            <a:pPr>
              <a:defRPr sz="1200"/>
            </a:pPr>
            <a:r>
              <a:t>Dr. Jay Katz wrote about the philosophy in his book The</a:t>
            </a:r>
          </a:p>
          <a:p>
            <a:pPr>
              <a:defRPr sz="1200"/>
            </a:pPr>
            <a:r>
              <a:t>Silent World Between Doctor and Patient: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Doctors felt that in order to accomplish that objective they</a:t>
            </a:r>
          </a:p>
          <a:p>
            <a:pPr>
              <a:defRPr sz="1200"/>
            </a:pPr>
            <a:r>
              <a:t>were obligated to attend to their patients’ physical and</a:t>
            </a:r>
          </a:p>
          <a:p>
            <a:pPr>
              <a:defRPr sz="1200"/>
            </a:pPr>
            <a:r>
              <a:t>emotional needs and to do so on their own authority,</a:t>
            </a:r>
          </a:p>
          <a:p>
            <a:pPr>
              <a:defRPr sz="1200"/>
            </a:pPr>
            <a:r>
              <a:t>without consulting with their patients about the decisions</a:t>
            </a:r>
          </a:p>
          <a:p>
            <a:pPr>
              <a:defRPr sz="1200"/>
            </a:pPr>
            <a:r>
              <a:t>that needed to be made. The idea that patients may also be</a:t>
            </a:r>
          </a:p>
          <a:p>
            <a:pPr>
              <a:defRPr sz="1200"/>
            </a:pPr>
            <a:r>
              <a:t>entitled to sharing the burdens of decisions with their</a:t>
            </a:r>
          </a:p>
          <a:p>
            <a:pPr>
              <a:defRPr sz="1200"/>
            </a:pPr>
            <a:r>
              <a:t>doctors was never part of the ethos of medicine.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This wasn’t ego or malice. It was a belief in two points: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Every patient wants to be cured.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There is a universal and right way to cure them.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Not requiring patient consent in treatment plans makes</a:t>
            </a:r>
          </a:p>
          <a:p>
            <a:pPr>
              <a:defRPr sz="1200"/>
            </a:pPr>
            <a:r>
              <a:t>sense if you believe in those two points.</a:t>
            </a:r>
          </a:p>
          <a:p>
            <a:pPr>
              <a:defRPr sz="1200"/>
            </a:pPr>
            <a:r>
              <a:t>But that’s not how medicine works.</a:t>
            </a:r>
          </a:p>
          <a:p>
            <a:pPr>
              <a:defRPr sz="1200"/>
            </a:pPr>
            <a:r>
              <a:t>In the last 50 years medical schools subtly shifted teaching</a:t>
            </a:r>
          </a:p>
          <a:p>
            <a:pPr>
              <a:defRPr sz="1200"/>
            </a:pPr>
            <a:r>
              <a:t>away from treating disease and toward treating patients.</a:t>
            </a:r>
          </a:p>
          <a:p>
            <a:pPr>
              <a:defRPr sz="1200"/>
            </a:pPr>
            <a:r>
              <a:t>That meant laying out the options of treatment plans, and</a:t>
            </a:r>
          </a:p>
          <a:p>
            <a:pPr>
              <a:defRPr sz="1200"/>
            </a:pPr>
            <a:r>
              <a:t>then letting the patient decide the best path forward.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This trend was partly driven by patient-protection laws,</a:t>
            </a:r>
          </a:p>
          <a:p>
            <a:pPr>
              <a:defRPr sz="1200"/>
            </a:pPr>
            <a:r>
              <a:t>partly by Katz’s inﬂuential book, which argued that patients</a:t>
            </a:r>
          </a:p>
          <a:p>
            <a:pPr>
              <a:defRPr sz="1200"/>
            </a:pPr>
            <a:r>
              <a:t>have wildly diﬀerent views about what’s worth it in</a:t>
            </a:r>
          </a:p>
          <a:p>
            <a:pPr>
              <a:defRPr sz="1200"/>
            </a:pPr>
            <a:r>
              <a:t>medicine, so their beliefs have to be taken into</a:t>
            </a:r>
          </a:p>
          <a:p>
            <a:pPr>
              <a:defRPr sz="1200"/>
            </a:pPr>
            <a:r>
              <a:t>consideration. Katz wrote: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It is dangerous nonsense to assert that in the practice of</a:t>
            </a:r>
          </a:p>
          <a:p>
            <a:pPr>
              <a:defRPr sz="1200"/>
            </a:pPr>
            <a:r>
              <a:t>their art and science physicians can rely on their benevolent</a:t>
            </a:r>
          </a:p>
          <a:p>
            <a:pPr>
              <a:defRPr sz="1200"/>
            </a:pPr>
            <a:r>
              <a:t>intentions, their abilities to judge what is the right thing to</a:t>
            </a:r>
          </a:p>
          <a:p>
            <a:pPr>
              <a:defRPr sz="1200"/>
            </a:pPr>
            <a:r>
              <a:t>do ... It is not that easy. Medicine is a complex profession</a:t>
            </a:r>
          </a:p>
          <a:p>
            <a:pPr>
              <a:defRPr sz="1200"/>
            </a:pPr>
            <a:r>
              <a:t>and the interactions between physicians and patients are</a:t>
            </a:r>
          </a:p>
          <a:p>
            <a:pPr>
              <a:defRPr sz="1200"/>
            </a:pPr>
            <a:r>
              <a:t>also complex.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That last line is important. “Medicine is a complex profession</a:t>
            </a:r>
          </a:p>
          <a:p>
            <a:pPr>
              <a:defRPr sz="1200"/>
            </a:pPr>
            <a:r>
              <a:t>and the interactions between physicians and patients are</a:t>
            </a:r>
          </a:p>
          <a:p>
            <a:pPr>
              <a:defRPr sz="1200"/>
            </a:pPr>
            <a:r>
              <a:t>also complex.”</a:t>
            </a:r>
          </a:p>
          <a:p>
            <a:pPr>
              <a:defRPr sz="1200"/>
            </a:pPr>
            <a:r>
              <a:t>You know what profession is the same? Financial advice.</a:t>
            </a:r>
          </a:p>
          <a:p>
            <a:pPr>
              <a:defRPr sz="1200"/>
            </a:pPr>
            <a:r>
              <a:t>I can’t tell you what to do with your money, because I don’t</a:t>
            </a:r>
          </a:p>
          <a:p>
            <a:pPr>
              <a:defRPr sz="1200"/>
            </a:pPr>
            <a:r>
              <a:t>know you.</a:t>
            </a:r>
          </a:p>
          <a:p>
            <a:pPr>
              <a:defRPr sz="1200"/>
            </a:pPr>
            <a:r>
              <a:t>I don’t know what you want. I don’t know when you want it.</a:t>
            </a:r>
          </a:p>
          <a:p>
            <a:pPr>
              <a:defRPr sz="1200"/>
            </a:pPr>
            <a:r>
              <a:t>I don’t know why you want it.</a:t>
            </a:r>
          </a:p>
          <a:p>
            <a:pPr>
              <a:defRPr sz="1200"/>
            </a:pPr>
            <a:r>
              <a:t>So I’m not going to tell you what to do with your money. I</a:t>
            </a:r>
          </a:p>
          <a:p>
            <a:pPr>
              <a:defRPr sz="1200"/>
            </a:pPr>
            <a:r>
              <a:t>don’t want to treat you like a dentist treated Clarence</a:t>
            </a:r>
          </a:p>
          <a:p>
            <a:pPr>
              <a:defRPr sz="1200"/>
            </a:pPr>
            <a:r>
              <a:t>Hughes.</a:t>
            </a:r>
          </a:p>
          <a:p>
            <a:pPr>
              <a:defRPr sz="1200"/>
            </a:pPr>
            <a:r>
              <a:t>But doctors and dentists aren’t useless, obviously. They have</a:t>
            </a:r>
          </a:p>
          <a:p>
            <a:pPr>
              <a:defRPr sz="1200"/>
            </a:pPr>
            <a:r>
              <a:t>knowledge. They know the odds. They know what tends to</a:t>
            </a:r>
          </a:p>
          <a:p>
            <a:pPr>
              <a:defRPr sz="1200"/>
            </a:pPr>
            <a:r>
              <a:t>work, even if patients come to diﬀerent conclusions about</a:t>
            </a:r>
          </a:p>
          <a:p>
            <a:pPr>
              <a:defRPr sz="1200"/>
            </a:pPr>
            <a:r>
              <a:t>what kind of treatment is right for them.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Financial advisors are the same. There are universal truths in</a:t>
            </a:r>
          </a:p>
          <a:p>
            <a:pPr>
              <a:defRPr sz="1200"/>
            </a:pPr>
            <a:r>
              <a:t>money, even if people come to diﬀerent conclusions about</a:t>
            </a:r>
          </a:p>
          <a:p>
            <a:pPr>
              <a:defRPr sz="1200"/>
            </a:pPr>
            <a:r>
              <a:t>how they want to apply those truths to their own ﬁnances.</a:t>
            </a:r>
          </a:p>
          <a:p>
            <a:pPr>
              <a:defRPr sz="1200"/>
            </a:pPr>
            <a:r>
              <a:t>With that caveat in place, let’s look at a few short</a:t>
            </a:r>
          </a:p>
          <a:p>
            <a:pPr>
              <a:defRPr sz="1200"/>
            </a:pPr>
            <a:r>
              <a:t>recommendations that can help you make better decisions</a:t>
            </a:r>
          </a:p>
          <a:p>
            <a:pPr>
              <a:defRPr sz="1200"/>
            </a:pPr>
            <a:r>
              <a:t>with your money.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Go out of your way to ﬁnd humility when things are</a:t>
            </a:r>
          </a:p>
          <a:p>
            <a:pPr>
              <a:defRPr sz="1200"/>
            </a:pPr>
            <a:r>
              <a:t>going right and forgiveness/compassion when they</a:t>
            </a:r>
          </a:p>
          <a:p>
            <a:pPr>
              <a:defRPr sz="1200"/>
            </a:pPr>
            <a:r>
              <a:t>go wrong. Because it’s never as good or as bad as it</a:t>
            </a:r>
          </a:p>
          <a:p>
            <a:pPr>
              <a:defRPr sz="1200"/>
            </a:pPr>
            <a:r>
              <a:t>looks. The world is big and complex. Luck and risk</a:t>
            </a:r>
          </a:p>
          <a:p>
            <a:pPr>
              <a:defRPr sz="1200"/>
            </a:pPr>
            <a:r>
              <a:t>are both real and hard to identify. Do so when</a:t>
            </a:r>
          </a:p>
          <a:p>
            <a:pPr>
              <a:defRPr sz="1200"/>
            </a:pPr>
            <a:r>
              <a:t>judging both yourself and others. Respect the power</a:t>
            </a:r>
          </a:p>
          <a:p>
            <a:pPr>
              <a:defRPr sz="1200"/>
            </a:pPr>
            <a:r>
              <a:t>of luck and risk and you’ll have a better chance of</a:t>
            </a:r>
          </a:p>
          <a:p>
            <a:pPr>
              <a:defRPr sz="1200"/>
            </a:pPr>
            <a:r>
              <a:t>focusing on things you can actually control. You’ll</a:t>
            </a:r>
          </a:p>
          <a:p>
            <a:pPr>
              <a:defRPr sz="1200"/>
            </a:pPr>
            <a:r>
              <a:t>also have a better chance of ﬁnding the right role</a:t>
            </a:r>
          </a:p>
          <a:p>
            <a:pPr>
              <a:defRPr sz="1200"/>
            </a:pPr>
            <a:r>
              <a:t>models.</a:t>
            </a:r>
          </a:p>
          <a:p>
            <a:pPr>
              <a:defRPr sz="1200"/>
            </a:pPr>
            <a:r>
              <a:t>Less ego, more wealth. Saving money is the gap</a:t>
            </a:r>
          </a:p>
          <a:p>
            <a:pPr>
              <a:defRPr sz="1200"/>
            </a:pPr>
            <a:r>
              <a:t>between your ego and your income, and wealth is</a:t>
            </a:r>
          </a:p>
          <a:p>
            <a:pPr>
              <a:defRPr sz="1200"/>
            </a:pPr>
            <a:r>
              <a:t>what you don’t see. So wealth is created by</a:t>
            </a:r>
          </a:p>
          <a:p>
            <a:pPr>
              <a:defRPr sz="1200"/>
            </a:pPr>
            <a:r>
              <a:t>suppressing what you could buy today in order to</a:t>
            </a:r>
          </a:p>
          <a:p>
            <a:pPr>
              <a:defRPr sz="1200"/>
            </a:pPr>
            <a:r>
              <a:t>have more stuﬀ or more options in the future. No</a:t>
            </a:r>
          </a:p>
          <a:p>
            <a:pPr>
              <a:defRPr sz="1200"/>
            </a:pPr>
            <a:r>
              <a:t>matter how much you earn, you will never build</a:t>
            </a:r>
          </a:p>
          <a:p>
            <a:pPr>
              <a:defRPr sz="1200"/>
            </a:pPr>
            <a:r>
              <a:t>wealth unless you can put a lid on how much fun you</a:t>
            </a:r>
          </a:p>
          <a:p>
            <a:pPr>
              <a:defRPr sz="1200"/>
            </a:pPr>
            <a:r>
              <a:t>can have with your money right now, today.</a:t>
            </a:r>
          </a:p>
          <a:p>
            <a:pPr>
              <a:defRPr sz="1200"/>
            </a:pPr>
            <a:r>
              <a:t>Manage your money in a way that helps you sleep at</a:t>
            </a:r>
          </a:p>
          <a:p>
            <a:pPr>
              <a:defRPr sz="1200"/>
            </a:pPr>
            <a:r>
              <a:t>night. That’s diﬀerent from saying you should aim to</a:t>
            </a:r>
          </a:p>
          <a:p>
            <a:pPr>
              <a:defRPr sz="1200"/>
            </a:pPr>
            <a:r>
              <a:t>earn the highest returns or save a speciﬁc</a:t>
            </a:r>
          </a:p>
          <a:p>
            <a:pPr>
              <a:defRPr sz="1200"/>
            </a:pPr>
            <a:r>
              <a:t>percentage of your income. Some people won’t sleep</a:t>
            </a:r>
          </a:p>
          <a:p>
            <a:pPr>
              <a:defRPr sz="1200"/>
            </a:pPr>
            <a:r>
              <a:t>well unless they’re earning the highest returns;</a:t>
            </a:r>
          </a:p>
          <a:p>
            <a:pPr>
              <a:defRPr sz="1200"/>
            </a:pPr>
            <a:r>
              <a:t>others will only get a good rest if they’re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conservatively invested. To each their own. But the</a:t>
            </a:r>
          </a:p>
          <a:p>
            <a:pPr>
              <a:defRPr sz="1200"/>
            </a:pPr>
            <a:r>
              <a:t>foundation of, “does this help me sleep at night?” is</a:t>
            </a:r>
          </a:p>
          <a:p>
            <a:pPr>
              <a:defRPr sz="1200"/>
            </a:pPr>
            <a:r>
              <a:t>the best universal guidepost for all ﬁnancial</a:t>
            </a:r>
          </a:p>
          <a:p>
            <a:pPr>
              <a:defRPr sz="1200"/>
            </a:pPr>
            <a:r>
              <a:t>decisions.</a:t>
            </a:r>
          </a:p>
          <a:p>
            <a:pPr>
              <a:defRPr sz="1200"/>
            </a:pPr>
            <a:r>
              <a:t>If you want to do better as an investor, the single</a:t>
            </a:r>
          </a:p>
          <a:p>
            <a:pPr>
              <a:defRPr sz="1200"/>
            </a:pPr>
            <a:r>
              <a:t>most powerful thing you can do is increase your time</a:t>
            </a:r>
          </a:p>
          <a:p>
            <a:pPr>
              <a:defRPr sz="1200"/>
            </a:pPr>
            <a:r>
              <a:t>horizon. Time is the most powerful force in</a:t>
            </a:r>
          </a:p>
          <a:p>
            <a:pPr>
              <a:defRPr sz="1200"/>
            </a:pPr>
            <a:r>
              <a:t>investing. It makes little things grow big and big</a:t>
            </a:r>
          </a:p>
          <a:p>
            <a:pPr>
              <a:defRPr sz="1200"/>
            </a:pPr>
            <a:r>
              <a:t>mistakes fade away. It can’t neutralize luck and risk,</a:t>
            </a:r>
          </a:p>
          <a:p>
            <a:pPr>
              <a:defRPr sz="1200"/>
            </a:pPr>
            <a:r>
              <a:t>but it pushes results closer towards what people</a:t>
            </a:r>
          </a:p>
          <a:p>
            <a:pPr>
              <a:defRPr sz="1200"/>
            </a:pPr>
            <a:r>
              <a:t>deserve.</a:t>
            </a:r>
          </a:p>
          <a:p>
            <a:pPr>
              <a:defRPr sz="1200"/>
            </a:pPr>
            <a:r>
              <a:t>Become OK with a lot of things going wrong. You can</a:t>
            </a:r>
          </a:p>
          <a:p>
            <a:pPr>
              <a:defRPr sz="1200"/>
            </a:pPr>
            <a:r>
              <a:t>be wrong half the time and still make a fortune,</a:t>
            </a:r>
          </a:p>
          <a:p>
            <a:pPr>
              <a:defRPr sz="1200"/>
            </a:pPr>
            <a:r>
              <a:t>because a small minority of things account for the</a:t>
            </a:r>
          </a:p>
          <a:p>
            <a:pPr>
              <a:defRPr sz="1200"/>
            </a:pPr>
            <a:r>
              <a:t>majority of outcomes. No matter what you’re doing</a:t>
            </a:r>
          </a:p>
          <a:p>
            <a:pPr>
              <a:defRPr sz="1200"/>
            </a:pPr>
            <a:r>
              <a:t>with your money you should be comfortable with a</a:t>
            </a:r>
          </a:p>
          <a:p>
            <a:pPr>
              <a:defRPr sz="1200"/>
            </a:pPr>
            <a:r>
              <a:t>lot of stuﬀ not working. That’s just how the world is.</a:t>
            </a:r>
          </a:p>
          <a:p>
            <a:pPr>
              <a:defRPr sz="1200"/>
            </a:pPr>
            <a:r>
              <a:t>So you should always measure how you’ve done by</a:t>
            </a:r>
          </a:p>
          <a:p>
            <a:pPr>
              <a:defRPr sz="1200"/>
            </a:pPr>
            <a:r>
              <a:t>looking at your full portfolio, rather than individual</a:t>
            </a:r>
          </a:p>
          <a:p>
            <a:pPr>
              <a:defRPr sz="1200"/>
            </a:pPr>
            <a:r>
              <a:t>investments. It is ﬁne to have a large chunk of poor</a:t>
            </a:r>
          </a:p>
          <a:p>
            <a:pPr>
              <a:defRPr sz="1200"/>
            </a:pPr>
            <a:r>
              <a:t>investments and a few outstanding ones. That’s</a:t>
            </a:r>
          </a:p>
          <a:p>
            <a:pPr>
              <a:defRPr sz="1200"/>
            </a:pPr>
            <a:r>
              <a:t>usually the best-case scenario. Judging how you’ve</a:t>
            </a:r>
          </a:p>
          <a:p>
            <a:pPr>
              <a:defRPr sz="1200"/>
            </a:pPr>
            <a:r>
              <a:t>done by focusing on individual investments makes</a:t>
            </a:r>
          </a:p>
          <a:p>
            <a:pPr>
              <a:defRPr sz="1200"/>
            </a:pPr>
            <a:r>
              <a:t>winners look more brilliant than they were, and</a:t>
            </a:r>
          </a:p>
          <a:p>
            <a:pPr>
              <a:defRPr sz="1200"/>
            </a:pPr>
            <a:r>
              <a:t>losers appear more regrettable than they should.</a:t>
            </a:r>
          </a:p>
          <a:p>
            <a:pPr>
              <a:defRPr sz="1200"/>
            </a:pPr>
            <a:r>
              <a:t>Use money to gain control over your time, because</a:t>
            </a:r>
          </a:p>
          <a:p>
            <a:pPr>
              <a:defRPr sz="1200"/>
            </a:pPr>
            <a:r>
              <a:t>not having control of your time is such a powerful</a:t>
            </a:r>
          </a:p>
          <a:p>
            <a:pPr>
              <a:defRPr sz="1200"/>
            </a:pPr>
            <a:r>
              <a:t>and universal drag on happiness. The ability to do</a:t>
            </a:r>
          </a:p>
          <a:p>
            <a:pPr>
              <a:defRPr sz="1200"/>
            </a:pPr>
            <a:r>
              <a:t>what you want, when you want, with who you want,</a:t>
            </a:r>
          </a:p>
          <a:p>
            <a:pPr>
              <a:defRPr sz="1200"/>
            </a:pPr>
            <a:r>
              <a:t>for as long as you want to, pays the highest dividend</a:t>
            </a:r>
          </a:p>
          <a:p>
            <a:pPr>
              <a:defRPr sz="1200"/>
            </a:pPr>
            <a:r>
              <a:t>that exists in ﬁnance.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Be nicer and less ﬂashy. No one is impressed with</a:t>
            </a:r>
          </a:p>
          <a:p>
            <a:pPr>
              <a:defRPr sz="1200"/>
            </a:pPr>
            <a:r>
              <a:t>your possessions as much as you are. You might</a:t>
            </a:r>
          </a:p>
          <a:p>
            <a:pPr>
              <a:defRPr sz="1200"/>
            </a:pPr>
            <a:r>
              <a:t>think you want a fancy car or a nice watch. But what</a:t>
            </a:r>
          </a:p>
          <a:p>
            <a:pPr>
              <a:defRPr sz="1200"/>
            </a:pPr>
            <a:r>
              <a:t>you probably want is respect and admiration. And</a:t>
            </a:r>
          </a:p>
          <a:p>
            <a:pPr>
              <a:defRPr sz="1200"/>
            </a:pPr>
            <a:r>
              <a:t>you’re more likely to gain those things through</a:t>
            </a:r>
          </a:p>
          <a:p>
            <a:pPr>
              <a:defRPr sz="1200"/>
            </a:pPr>
            <a:r>
              <a:t>kindness and humility than horsepower and chrome.</a:t>
            </a:r>
          </a:p>
          <a:p>
            <a:pPr>
              <a:defRPr sz="1200"/>
            </a:pPr>
            <a:r>
              <a:t>Save. Just save. You don’t need a speciﬁc reason to</a:t>
            </a:r>
          </a:p>
          <a:p>
            <a:pPr>
              <a:defRPr sz="1200"/>
            </a:pPr>
            <a:r>
              <a:t>save. It’s great to save for a car, or a downpayment,</a:t>
            </a:r>
          </a:p>
          <a:p>
            <a:pPr>
              <a:defRPr sz="1200"/>
            </a:pPr>
            <a:r>
              <a:t>or a medical emergency. But saving for things that</a:t>
            </a:r>
          </a:p>
          <a:p>
            <a:pPr>
              <a:defRPr sz="1200"/>
            </a:pPr>
            <a:r>
              <a:t>are impossible to predict or deﬁne is one of the best</a:t>
            </a:r>
          </a:p>
          <a:p>
            <a:pPr>
              <a:defRPr sz="1200"/>
            </a:pPr>
            <a:r>
              <a:t>reasons to save. Everyone’s life is a continuous</a:t>
            </a:r>
          </a:p>
          <a:p>
            <a:pPr>
              <a:defRPr sz="1200"/>
            </a:pPr>
            <a:r>
              <a:t>chain of surprises. Savings that aren’t earmarked for</a:t>
            </a:r>
          </a:p>
          <a:p>
            <a:pPr>
              <a:defRPr sz="1200"/>
            </a:pPr>
            <a:r>
              <a:t>anything in particular is a hedge against life’s</a:t>
            </a:r>
          </a:p>
          <a:p>
            <a:pPr>
              <a:defRPr sz="1200"/>
            </a:pPr>
            <a:r>
              <a:t>inevitable ability to surprise the hell out of you at</a:t>
            </a:r>
          </a:p>
          <a:p>
            <a:pPr>
              <a:defRPr sz="1200"/>
            </a:pPr>
            <a:r>
              <a:t>the worst possible moment.</a:t>
            </a:r>
          </a:p>
          <a:p>
            <a:pPr>
              <a:defRPr sz="1200"/>
            </a:pPr>
            <a:r>
              <a:t>Deﬁne the cost of success and be ready to pay it.</a:t>
            </a:r>
          </a:p>
          <a:p>
            <a:pPr>
              <a:defRPr sz="1200"/>
            </a:pPr>
            <a:r>
              <a:t>Because nothing worthwhile is free. And remember</a:t>
            </a:r>
          </a:p>
          <a:p>
            <a:pPr>
              <a:defRPr sz="1200"/>
            </a:pPr>
            <a:r>
              <a:t>that most ﬁnancial costs don’t have visible price</a:t>
            </a:r>
          </a:p>
          <a:p>
            <a:pPr>
              <a:defRPr sz="1200"/>
            </a:pPr>
            <a:r>
              <a:t>tags. Uncertainty, doubt, and regret are common</a:t>
            </a:r>
          </a:p>
          <a:p>
            <a:pPr>
              <a:defRPr sz="1200"/>
            </a:pPr>
            <a:r>
              <a:t>costs in the ﬁnance world. They’re often worth</a:t>
            </a:r>
          </a:p>
          <a:p>
            <a:pPr>
              <a:defRPr sz="1200"/>
            </a:pPr>
            <a:r>
              <a:t>paying. But you have to view them as fees (a price</a:t>
            </a:r>
          </a:p>
          <a:p>
            <a:pPr>
              <a:defRPr sz="1200"/>
            </a:pPr>
            <a:r>
              <a:t>worth paying to get something nice in exchange)</a:t>
            </a:r>
          </a:p>
          <a:p>
            <a:pPr>
              <a:defRPr sz="1200"/>
            </a:pPr>
            <a:r>
              <a:t>rather than ﬁnes (a penalty you should avoid).</a:t>
            </a:r>
          </a:p>
          <a:p>
            <a:pPr>
              <a:defRPr sz="1200"/>
            </a:pPr>
            <a:r>
              <a:t>Worship room for error. A gap between what could</a:t>
            </a:r>
          </a:p>
          <a:p>
            <a:pPr>
              <a:defRPr sz="1200"/>
            </a:pPr>
            <a:r>
              <a:t>happen in the future and what you need to happen in</a:t>
            </a:r>
          </a:p>
          <a:p>
            <a:pPr>
              <a:defRPr sz="1200"/>
            </a:pPr>
            <a:r>
              <a:t>the future in order to do well is what gives you</a:t>
            </a:r>
          </a:p>
          <a:p>
            <a:pPr>
              <a:defRPr sz="1200"/>
            </a:pPr>
            <a:r>
              <a:t>endurance, and endurance is what makes</a:t>
            </a:r>
          </a:p>
          <a:p>
            <a:pPr>
              <a:defRPr sz="1200"/>
            </a:pPr>
            <a:r>
              <a:t>compounding magic over time. Room for error often</a:t>
            </a:r>
          </a:p>
          <a:p>
            <a:pPr>
              <a:defRPr sz="1200"/>
            </a:pPr>
            <a:r>
              <a:t>looks like a conservative hedge, but if it keeps you in</a:t>
            </a:r>
          </a:p>
          <a:p>
            <a:pPr>
              <a:defRPr sz="1200"/>
            </a:pPr>
            <a:r>
              <a:t>the game it can pay for itself many times over.</a:t>
            </a:r>
          </a:p>
          <a:p>
            <a:pPr>
              <a:defRPr sz="1200"/>
            </a:pPr>
            <a:r>
              <a:t>Avoid the extreme ends of ﬁnancial decisions.</a:t>
            </a:r>
          </a:p>
          <a:p>
            <a:pPr>
              <a:defRPr sz="1200"/>
            </a:pPr>
            <a:r>
              <a:t>Everyone’s goals and desires will change over time,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couple of dollars than have her body be exploited by several</a:t>
            </a:r>
          </a:p>
          <a:p>
            <a:pPr>
              <a:defRPr sz="1200"/>
            </a:pPr>
            <a:r>
              <a:t>men for pennies.</a:t>
            </a:r>
          </a:p>
          <a:p>
            <a:pPr>
              <a:defRPr sz="1200"/>
            </a:pPr>
            <a:r>
              <a:t>That is why I am upset by many Americans’ thinking. We do</a:t>
            </a:r>
          </a:p>
          <a:p>
            <a:pPr>
              <a:defRPr sz="1200"/>
            </a:pPr>
            <a:r>
              <a:t>not have the same opportunities as the West. Our</a:t>
            </a:r>
          </a:p>
          <a:p>
            <a:pPr>
              <a:defRPr sz="1200"/>
            </a:pPr>
            <a:r>
              <a:t>governmental infrastructure is diﬀerent. The country is</a:t>
            </a:r>
          </a:p>
          <a:p>
            <a:pPr>
              <a:defRPr sz="1200"/>
            </a:pPr>
            <a:r>
              <a:t>diﬀerent. Yes, factory is hard labor. Could it be better? Yes, but</a:t>
            </a:r>
          </a:p>
          <a:p>
            <a:pPr>
              <a:defRPr sz="1200"/>
            </a:pPr>
            <a:r>
              <a:t>only when you compare such to American jobs.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 don’t know what to make of this. Part of me wants to argue,</a:t>
            </a:r>
          </a:p>
          <a:p>
            <a:pPr>
              <a:defRPr sz="1200"/>
            </a:pPr>
            <a:r>
              <a:t>ﬁercely. Part of me wants to understand. But mostly it’s an</a:t>
            </a:r>
          </a:p>
          <a:p>
            <a:pPr>
              <a:defRPr sz="1200"/>
            </a:pPr>
            <a:r>
              <a:t>example of how diﬀerent experiences can lead to vastly</a:t>
            </a:r>
          </a:p>
          <a:p>
            <a:pPr>
              <a:defRPr sz="1200"/>
            </a:pPr>
            <a:r>
              <a:t>diﬀerent views within topics that one side intuitively thinks</a:t>
            </a:r>
          </a:p>
          <a:p>
            <a:pPr>
              <a:defRPr sz="1200"/>
            </a:pPr>
            <a:r>
              <a:t>should be black and white.</a:t>
            </a:r>
          </a:p>
          <a:p>
            <a:pPr>
              <a:defRPr sz="1200"/>
            </a:pPr>
            <a:r>
              <a:t>Every decision people make with money is justiﬁed by taking</a:t>
            </a:r>
          </a:p>
          <a:p>
            <a:pPr>
              <a:defRPr sz="1200"/>
            </a:pPr>
            <a:r>
              <a:t>the information they have at the moment and plugging it into</a:t>
            </a:r>
          </a:p>
          <a:p>
            <a:pPr>
              <a:defRPr sz="1200"/>
            </a:pPr>
            <a:r>
              <a:t>their unique mental model of how the world works.</a:t>
            </a:r>
          </a:p>
          <a:p>
            <a:pPr>
              <a:defRPr sz="1200"/>
            </a:pPr>
            <a:r>
              <a:t>Those people can be misinformed. They can have incomplete</a:t>
            </a:r>
          </a:p>
          <a:p>
            <a:pPr>
              <a:defRPr sz="1200"/>
            </a:pPr>
            <a:r>
              <a:t>information. They can be bad at math. They can be persuaded</a:t>
            </a:r>
          </a:p>
          <a:p>
            <a:pPr>
              <a:defRPr sz="1200"/>
            </a:pPr>
            <a:r>
              <a:t>by rotten marketing. They can have no idea what they’re doing.</a:t>
            </a:r>
          </a:p>
          <a:p>
            <a:pPr>
              <a:defRPr sz="1200"/>
            </a:pPr>
            <a:r>
              <a:t>They can misjudge the consequences of their actions. Oh, can</a:t>
            </a:r>
          </a:p>
          <a:p>
            <a:pPr>
              <a:defRPr sz="1200"/>
            </a:pPr>
            <a:r>
              <a:t>they ever.</a:t>
            </a:r>
          </a:p>
          <a:p>
            <a:pPr>
              <a:defRPr sz="1200"/>
            </a:pPr>
            <a:r>
              <a:t>But every ﬁnancial decision a person makes, makes sense to</a:t>
            </a:r>
          </a:p>
          <a:p>
            <a:pPr>
              <a:defRPr sz="1200"/>
            </a:pPr>
            <a:r>
              <a:t>them in that moment and checks the boxes they need to</a:t>
            </a:r>
          </a:p>
          <a:p>
            <a:pPr>
              <a:defRPr sz="1200"/>
            </a:pPr>
            <a:r>
              <a:t>check. They tell themselves a story about what they’re doing</a:t>
            </a:r>
          </a:p>
          <a:p>
            <a:pPr>
              <a:defRPr sz="1200"/>
            </a:pPr>
            <a:r>
              <a:t>and why they’re doing it, and that story has been shaped by</a:t>
            </a:r>
          </a:p>
          <a:p>
            <a:pPr>
              <a:defRPr sz="1200"/>
            </a:pPr>
            <a:r>
              <a:t>their own unique experiences.</a:t>
            </a:r>
          </a:p>
          <a:p>
            <a:pPr>
              <a:defRPr sz="1200"/>
            </a:pPr>
            <a:r>
              <a:t>Take a simple example: lottery tickets.</a:t>
            </a:r>
          </a:p>
          <a:p>
            <a:pPr>
              <a:defRPr sz="1200"/>
            </a:pPr>
            <a:r>
              <a:t>Americans spend more on them than movies, video games,</a:t>
            </a:r>
          </a:p>
          <a:p>
            <a:pPr>
              <a:defRPr sz="1200"/>
            </a:pPr>
            <a:r>
              <a:t>music, sporting events, and books combined.</a:t>
            </a:r>
          </a:p>
          <a:p>
            <a:pPr>
              <a:defRPr sz="1200"/>
            </a:pPr>
            <a:r>
              <a:t>And who buys them? Mostly poor people.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and the more extreme your past decisions were the</a:t>
            </a:r>
          </a:p>
          <a:p>
            <a:pPr>
              <a:defRPr sz="1200"/>
            </a:pPr>
            <a:r>
              <a:t>more you may regret them as you evolve.</a:t>
            </a:r>
          </a:p>
          <a:p>
            <a:pPr>
              <a:defRPr sz="1200"/>
            </a:pPr>
            <a:r>
              <a:t>You should like risk because it pays oﬀ over time. But</a:t>
            </a:r>
          </a:p>
          <a:p>
            <a:pPr>
              <a:defRPr sz="1200"/>
            </a:pPr>
            <a:r>
              <a:t>you should be paranoid of ruinous risk because it</a:t>
            </a:r>
          </a:p>
          <a:p>
            <a:pPr>
              <a:defRPr sz="1200"/>
            </a:pPr>
            <a:r>
              <a:t>prevents you from taking future risks that will pay</a:t>
            </a:r>
          </a:p>
          <a:p>
            <a:pPr>
              <a:defRPr sz="1200"/>
            </a:pPr>
            <a:r>
              <a:t>oﬀ over time.</a:t>
            </a:r>
          </a:p>
          <a:p>
            <a:pPr>
              <a:defRPr sz="1200"/>
            </a:pPr>
            <a:r>
              <a:t>Deﬁne the game you’re playing, and make sure your</a:t>
            </a:r>
          </a:p>
          <a:p>
            <a:pPr>
              <a:defRPr sz="1200"/>
            </a:pPr>
            <a:r>
              <a:t>actions are not being inﬂuenced by people playing a</a:t>
            </a:r>
          </a:p>
          <a:p>
            <a:pPr>
              <a:defRPr sz="1200"/>
            </a:pPr>
            <a:r>
              <a:t>diﬀerent game.</a:t>
            </a:r>
          </a:p>
          <a:p>
            <a:pPr>
              <a:defRPr sz="1200"/>
            </a:pPr>
            <a:r>
              <a:t>Respect the mess. Smart, informed, and reasonable</a:t>
            </a:r>
          </a:p>
          <a:p>
            <a:pPr>
              <a:defRPr sz="1200"/>
            </a:pPr>
            <a:r>
              <a:t>people can disagree in ﬁnance, because people have</a:t>
            </a:r>
          </a:p>
          <a:p>
            <a:pPr>
              <a:defRPr sz="1200"/>
            </a:pPr>
            <a:r>
              <a:t>vastly diﬀerent goals and desires. There is no single</a:t>
            </a:r>
          </a:p>
          <a:p>
            <a:pPr>
              <a:defRPr sz="1200"/>
            </a:pPr>
            <a:r>
              <a:t>right answer; just the answer that works for you.</a:t>
            </a:r>
          </a:p>
          <a:p>
            <a:pPr>
              <a:defRPr sz="1200"/>
            </a:pPr>
            <a:r>
              <a:t>Now let me tell you what works for me.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Sandy Gottesman, a billionaire investor who founded the</a:t>
            </a:r>
          </a:p>
          <a:p>
            <a:pPr>
              <a:defRPr sz="1200"/>
            </a:pPr>
            <a:r>
              <a:t>consulting group First Manhattan, is said to ask one question</a:t>
            </a:r>
          </a:p>
          <a:p>
            <a:pPr>
              <a:defRPr sz="1200"/>
            </a:pPr>
            <a:r>
              <a:t>when interviewing candidates for his investment team:</a:t>
            </a:r>
          </a:p>
          <a:p>
            <a:pPr>
              <a:defRPr sz="1200"/>
            </a:pPr>
            <a:r>
              <a:t>“What do you own, and why?”</a:t>
            </a:r>
          </a:p>
          <a:p>
            <a:pPr>
              <a:defRPr sz="1200"/>
            </a:pPr>
            <a:r>
              <a:t>Not, “What stocks do you think are cheap?” or “What</a:t>
            </a:r>
          </a:p>
          <a:p>
            <a:pPr>
              <a:defRPr sz="1200"/>
            </a:pPr>
            <a:r>
              <a:t>economy is about to have a recession?”</a:t>
            </a:r>
          </a:p>
          <a:p>
            <a:pPr>
              <a:defRPr sz="1200"/>
            </a:pPr>
            <a:r>
              <a:t>Just show me what you do with your own money.</a:t>
            </a:r>
          </a:p>
          <a:p>
            <a:pPr>
              <a:defRPr sz="1200"/>
            </a:pPr>
            <a:r>
              <a:t>I love this question because it highlights what can often be a</a:t>
            </a:r>
          </a:p>
          <a:p>
            <a:pPr>
              <a:defRPr sz="1200"/>
            </a:pPr>
            <a:r>
              <a:t>mile-wide gap between what makes sense—which is what</a:t>
            </a:r>
          </a:p>
          <a:p>
            <a:pPr>
              <a:defRPr sz="1200"/>
            </a:pPr>
            <a:r>
              <a:t>people suggest you do—and what feels right to them—</a:t>
            </a:r>
          </a:p>
          <a:p>
            <a:pPr>
              <a:defRPr sz="1200"/>
            </a:pPr>
            <a:r>
              <a:t>which is what they actually do.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Half of all U.S. mutual fund portfolio managers do not invest</a:t>
            </a:r>
          </a:p>
          <a:p>
            <a:pPr>
              <a:defRPr sz="1200"/>
            </a:pPr>
            <a:r>
              <a:t>a cent of their own money in their funds, according to</a:t>
            </a:r>
          </a:p>
          <a:p>
            <a:pPr>
              <a:defRPr sz="1200"/>
            </a:pPr>
            <a:r>
              <a:t>Morningstar.⁶⁹ This might seem atrocious, and surely the</a:t>
            </a:r>
          </a:p>
          <a:p>
            <a:pPr>
              <a:defRPr sz="1200"/>
            </a:pPr>
            <a:r>
              <a:t>statistic uncovers some hypocrisy.</a:t>
            </a:r>
          </a:p>
          <a:p>
            <a:pPr>
              <a:defRPr sz="1200"/>
            </a:pPr>
            <a:r>
              <a:t>But this kind of stuﬀ is more common than you’d think. Ken</a:t>
            </a:r>
          </a:p>
          <a:p>
            <a:pPr>
              <a:defRPr sz="1200"/>
            </a:pPr>
            <a:r>
              <a:t>Murray, a professor of medicine at USC, wrote an essay in</a:t>
            </a:r>
          </a:p>
          <a:p>
            <a:pPr>
              <a:defRPr sz="1200"/>
            </a:pPr>
            <a:r>
              <a:t>2011 titled “How Doctors Die” that showed the degree to</a:t>
            </a:r>
          </a:p>
          <a:p>
            <a:pPr>
              <a:defRPr sz="1200"/>
            </a:pPr>
            <a:r>
              <a:t>which doctors choose diﬀerent end-of-life treatments for</a:t>
            </a:r>
          </a:p>
          <a:p>
            <a:pPr>
              <a:defRPr sz="1200"/>
            </a:pPr>
            <a:r>
              <a:t>themselves than they recommend for their patients.⁷⁰</a:t>
            </a:r>
          </a:p>
          <a:p>
            <a:pPr>
              <a:defRPr sz="1200"/>
            </a:pPr>
            <a:r>
              <a:t>“[Doctors] don’t die like the rest of us,” he wrote. “What’s</a:t>
            </a:r>
          </a:p>
          <a:p>
            <a:pPr>
              <a:defRPr sz="1200"/>
            </a:pPr>
            <a:r>
              <a:t>unusual about them is not how much treatment they get</a:t>
            </a:r>
          </a:p>
          <a:p>
            <a:pPr>
              <a:defRPr sz="1200"/>
            </a:pPr>
            <a:r>
              <a:t>compared to most Americans, but how little. For all the time</a:t>
            </a:r>
          </a:p>
          <a:p>
            <a:pPr>
              <a:defRPr sz="1200"/>
            </a:pPr>
            <a:r>
              <a:t>they spend fending oﬀ the deaths of others, they tend to be</a:t>
            </a:r>
          </a:p>
          <a:p>
            <a:pPr>
              <a:defRPr sz="1200"/>
            </a:pPr>
            <a:r>
              <a:t>fairly serene when faced with death themselves. They know</a:t>
            </a:r>
          </a:p>
          <a:p>
            <a:pPr>
              <a:defRPr sz="1200"/>
            </a:pPr>
            <a:r>
              <a:t>exactly what is going to happen, they know the choices, and</a:t>
            </a:r>
          </a:p>
          <a:p>
            <a:pPr>
              <a:defRPr sz="1200"/>
            </a:pPr>
            <a:r>
              <a:t>they generally have access to any sort of medical care they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could want. But they go gently.” A doctor may throw the</a:t>
            </a:r>
          </a:p>
          <a:p>
            <a:pPr>
              <a:defRPr sz="1200"/>
            </a:pPr>
            <a:r>
              <a:t>kitchen sink at her patient’s cancer, but choose palliative</a:t>
            </a:r>
          </a:p>
          <a:p>
            <a:pPr>
              <a:defRPr sz="1200"/>
            </a:pPr>
            <a:r>
              <a:t>care for herself.</a:t>
            </a:r>
          </a:p>
          <a:p>
            <a:pPr>
              <a:defRPr sz="1200"/>
            </a:pPr>
            <a:r>
              <a:t>The diﬀerence between what someone suggests you do and</a:t>
            </a:r>
          </a:p>
          <a:p>
            <a:pPr>
              <a:defRPr sz="1200"/>
            </a:pPr>
            <a:r>
              <a:t>what they do for themselves isn’t always a bad thing. It just</a:t>
            </a:r>
          </a:p>
          <a:p>
            <a:pPr>
              <a:defRPr sz="1200"/>
            </a:pPr>
            <a:r>
              <a:t>underscores that when dealing with complicated and</a:t>
            </a:r>
          </a:p>
          <a:p>
            <a:pPr>
              <a:defRPr sz="1200"/>
            </a:pPr>
            <a:r>
              <a:t>emotional issues that aﬀect you and your family, there is no</a:t>
            </a:r>
          </a:p>
          <a:p>
            <a:pPr>
              <a:defRPr sz="1200"/>
            </a:pPr>
            <a:r>
              <a:t>one right answer. There is no universal truth. There’s only</a:t>
            </a:r>
          </a:p>
          <a:p>
            <a:pPr>
              <a:defRPr sz="1200"/>
            </a:pPr>
            <a:r>
              <a:t>what works for you and your family, checking the boxes you</a:t>
            </a:r>
          </a:p>
          <a:p>
            <a:pPr>
              <a:defRPr sz="1200"/>
            </a:pPr>
            <a:r>
              <a:t>want checked in a way that leaves you comfortable and</a:t>
            </a:r>
          </a:p>
          <a:p>
            <a:pPr>
              <a:defRPr sz="1200"/>
            </a:pPr>
            <a:r>
              <a:t>sleeping well at night.</a:t>
            </a:r>
          </a:p>
          <a:p>
            <a:pPr>
              <a:defRPr sz="1200"/>
            </a:pPr>
            <a:r>
              <a:t>There are basic principles that must be adhered to—this is</a:t>
            </a:r>
          </a:p>
          <a:p>
            <a:pPr>
              <a:defRPr sz="1200"/>
            </a:pPr>
            <a:r>
              <a:t>true in ﬁnance and in medicine—but important ﬁnancial</a:t>
            </a:r>
          </a:p>
          <a:p>
            <a:pPr>
              <a:defRPr sz="1200"/>
            </a:pPr>
            <a:r>
              <a:t>decisions are not made in spreadsheets or in textbooks.</a:t>
            </a:r>
          </a:p>
          <a:p>
            <a:pPr>
              <a:defRPr sz="1200"/>
            </a:pPr>
            <a:r>
              <a:t>They are made at the dinner table. They often aren’t made</a:t>
            </a:r>
          </a:p>
          <a:p>
            <a:pPr>
              <a:defRPr sz="1200"/>
            </a:pPr>
            <a:r>
              <a:t>with the intention of maximizing returns, but minimizing</a:t>
            </a:r>
          </a:p>
          <a:p>
            <a:pPr>
              <a:defRPr sz="1200"/>
            </a:pPr>
            <a:r>
              <a:t>the chance of disappointing a spouse or child. Those kinds</a:t>
            </a:r>
          </a:p>
          <a:p>
            <a:pPr>
              <a:defRPr sz="1200"/>
            </a:pPr>
            <a:r>
              <a:t>of things are diﬃcult to summarize in charts or formulas,</a:t>
            </a:r>
          </a:p>
          <a:p>
            <a:pPr>
              <a:defRPr sz="1200"/>
            </a:pPr>
            <a:r>
              <a:t>and they vary widely from person to person. What works for</a:t>
            </a:r>
          </a:p>
          <a:p>
            <a:pPr>
              <a:defRPr sz="1200"/>
            </a:pPr>
            <a:r>
              <a:t>one person may not work for another.</a:t>
            </a:r>
          </a:p>
          <a:p>
            <a:pPr>
              <a:defRPr sz="1200"/>
            </a:pPr>
            <a:r>
              <a:t>You have to ﬁnd what works for you. Here’s what works for</a:t>
            </a:r>
          </a:p>
          <a:p>
            <a:pPr>
              <a:defRPr sz="1200"/>
            </a:pPr>
            <a:r>
              <a:t>me.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How my family thinks about savings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Charlie Munger once said “I did not intend to get rich. I just</a:t>
            </a:r>
          </a:p>
          <a:p>
            <a:pPr>
              <a:defRPr sz="1200"/>
            </a:pPr>
            <a:r>
              <a:t>wanted to get independent.”</a:t>
            </a:r>
          </a:p>
          <a:p>
            <a:pPr>
              <a:defRPr sz="1200"/>
            </a:pPr>
            <a:r>
              <a:t>We can leave aside rich, but independence has always been</a:t>
            </a:r>
          </a:p>
          <a:p>
            <a:pPr>
              <a:defRPr sz="1200"/>
            </a:pPr>
            <a:r>
              <a:t>my personal ﬁnancial goal. Chasing the highest returns or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leveraging my assets to live the most luxurious life has little</a:t>
            </a:r>
          </a:p>
          <a:p>
            <a:pPr>
              <a:defRPr sz="1200"/>
            </a:pPr>
            <a:r>
              <a:t>interest to me. Both look like games people do to impress</a:t>
            </a:r>
          </a:p>
          <a:p>
            <a:pPr>
              <a:defRPr sz="1200"/>
            </a:pPr>
            <a:r>
              <a:t>their friends, and both have hidden risks. I mostly just want</a:t>
            </a:r>
          </a:p>
          <a:p>
            <a:pPr>
              <a:defRPr sz="1200"/>
            </a:pPr>
            <a:r>
              <a:t>to wake up every day knowing my family and I can do</a:t>
            </a:r>
          </a:p>
          <a:p>
            <a:pPr>
              <a:defRPr sz="1200"/>
            </a:pPr>
            <a:r>
              <a:t>whatever we want to do on our own terms. Every ﬁnancial</a:t>
            </a:r>
          </a:p>
          <a:p>
            <a:pPr>
              <a:defRPr sz="1200"/>
            </a:pPr>
            <a:r>
              <a:t>decision we make revolves around that goal.</a:t>
            </a:r>
          </a:p>
          <a:p>
            <a:pPr>
              <a:defRPr sz="1200"/>
            </a:pPr>
            <a:r>
              <a:t>My parents lived their adult years in two stages: dirt poor</a:t>
            </a:r>
          </a:p>
          <a:p>
            <a:pPr>
              <a:defRPr sz="1200"/>
            </a:pPr>
            <a:r>
              <a:t>and moderately well oﬀ. My father became a doctor when he</a:t>
            </a:r>
          </a:p>
          <a:p>
            <a:pPr>
              <a:defRPr sz="1200"/>
            </a:pPr>
            <a:r>
              <a:t>was 40 and already had three kids. Earning a doctor’s salary</a:t>
            </a:r>
          </a:p>
          <a:p>
            <a:pPr>
              <a:defRPr sz="1200"/>
            </a:pPr>
            <a:r>
              <a:t>did not oﬀset the frugal mentality that is forced when</a:t>
            </a:r>
          </a:p>
          <a:p>
            <a:pPr>
              <a:defRPr sz="1200"/>
            </a:pPr>
            <a:r>
              <a:t>supporting three hungry kids while in medical school, and</a:t>
            </a:r>
          </a:p>
          <a:p>
            <a:pPr>
              <a:defRPr sz="1200"/>
            </a:pPr>
            <a:r>
              <a:t>my parents spent the good years living well below their</a:t>
            </a:r>
          </a:p>
          <a:p>
            <a:pPr>
              <a:defRPr sz="1200"/>
            </a:pPr>
            <a:r>
              <a:t>means with a high savings rate. This gave them a degree of</a:t>
            </a:r>
          </a:p>
          <a:p>
            <a:pPr>
              <a:defRPr sz="1200"/>
            </a:pPr>
            <a:r>
              <a:t>independence. My father was an Emergency Room doctor,</a:t>
            </a:r>
          </a:p>
          <a:p>
            <a:pPr>
              <a:defRPr sz="1200"/>
            </a:pPr>
            <a:r>
              <a:t>one of the highest-stress professions I can imagine and one</a:t>
            </a:r>
          </a:p>
          <a:p>
            <a:pPr>
              <a:defRPr sz="1200"/>
            </a:pPr>
            <a:r>
              <a:t>that requires a painful toggling of circadian rhythms</a:t>
            </a:r>
          </a:p>
          <a:p>
            <a:pPr>
              <a:defRPr sz="1200"/>
            </a:pPr>
            <a:r>
              <a:t>between night and day shifts. After two decades he decided</a:t>
            </a:r>
          </a:p>
          <a:p>
            <a:pPr>
              <a:defRPr sz="1200"/>
            </a:pPr>
            <a:r>
              <a:t>he’d had enough, so he stopped. Just quit. Moved onto the</a:t>
            </a:r>
          </a:p>
          <a:p>
            <a:pPr>
              <a:defRPr sz="1200"/>
            </a:pPr>
            <a:r>
              <a:t>next phase of his life.</a:t>
            </a:r>
          </a:p>
          <a:p>
            <a:pPr>
              <a:defRPr sz="1200"/>
            </a:pPr>
            <a:r>
              <a:t>That stuck with me. Being able to wake up one morning and</a:t>
            </a:r>
          </a:p>
          <a:p>
            <a:pPr>
              <a:defRPr sz="1200"/>
            </a:pPr>
            <a:r>
              <a:t>change what you’re doing, on your own terms, whenever</a:t>
            </a:r>
          </a:p>
          <a:p>
            <a:pPr>
              <a:defRPr sz="1200"/>
            </a:pPr>
            <a:r>
              <a:t>you’re ready, seems like the grandmother of all ﬁnancial</a:t>
            </a:r>
          </a:p>
          <a:p>
            <a:pPr>
              <a:defRPr sz="1200"/>
            </a:pPr>
            <a:r>
              <a:t>goals. Independence, to me, doesn’t mean you’ll stop</a:t>
            </a:r>
          </a:p>
          <a:p>
            <a:pPr>
              <a:defRPr sz="1200"/>
            </a:pPr>
            <a:r>
              <a:t>working. It means you only do the work you like with people</a:t>
            </a:r>
          </a:p>
          <a:p>
            <a:pPr>
              <a:defRPr sz="1200"/>
            </a:pPr>
            <a:r>
              <a:t>you like at the times you want for as long as you want.</a:t>
            </a:r>
          </a:p>
          <a:p>
            <a:pPr>
              <a:defRPr sz="1200"/>
            </a:pPr>
            <a:r>
              <a:t>And achieving some level of independence does not rely on</a:t>
            </a:r>
          </a:p>
          <a:p>
            <a:pPr>
              <a:defRPr sz="1200"/>
            </a:pPr>
            <a:r>
              <a:t>earning a doctor’s income. It’s mostly a matter of keeping</a:t>
            </a:r>
          </a:p>
          <a:p>
            <a:pPr>
              <a:defRPr sz="1200"/>
            </a:pPr>
            <a:r>
              <a:t>your expectations in check and living below your means.</a:t>
            </a:r>
          </a:p>
          <a:p>
            <a:pPr>
              <a:defRPr sz="1200"/>
            </a:pPr>
            <a:r>
              <a:t>Independence, at any income level, is driven by your savings</a:t>
            </a:r>
          </a:p>
          <a:p>
            <a:pPr>
              <a:defRPr sz="1200"/>
            </a:pPr>
            <a:r>
              <a:t>rate. And past a certain level of income your savings rate is</a:t>
            </a:r>
          </a:p>
          <a:p>
            <a:pPr>
              <a:defRPr sz="1200"/>
            </a:pPr>
            <a:r>
              <a:t>driven by your ability to keep your lifestyle expectations</a:t>
            </a:r>
          </a:p>
          <a:p>
            <a:pPr>
              <a:defRPr sz="1200"/>
            </a:pPr>
            <a:r>
              <a:t>from running away.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My wife and I met in college and moved in with each other</a:t>
            </a:r>
          </a:p>
          <a:p>
            <a:pPr>
              <a:defRPr sz="1200"/>
            </a:pPr>
            <a:r>
              <a:t>years before we got married. After school we both had entry-</a:t>
            </a:r>
          </a:p>
          <a:p>
            <a:pPr>
              <a:defRPr sz="1200"/>
            </a:pPr>
            <a:r>
              <a:t>level jobs with entry-level pay, and settled into a moderate</a:t>
            </a:r>
          </a:p>
          <a:p>
            <a:pPr>
              <a:defRPr sz="1200"/>
            </a:pPr>
            <a:r>
              <a:t>lifestyle. All lifestyles exist on a spectrum, and what is</a:t>
            </a:r>
          </a:p>
          <a:p>
            <a:pPr>
              <a:defRPr sz="1200"/>
            </a:pPr>
            <a:r>
              <a:t>decent to one person can feel like royalty or poverty to</a:t>
            </a:r>
          </a:p>
          <a:p>
            <a:pPr>
              <a:defRPr sz="1200"/>
            </a:pPr>
            <a:r>
              <a:t>another. But at our incomes we got what we considered a</a:t>
            </a:r>
          </a:p>
          <a:p>
            <a:pPr>
              <a:defRPr sz="1200"/>
            </a:pPr>
            <a:r>
              <a:t>decent apartment, a decent car, decent clothes, decent</a:t>
            </a:r>
          </a:p>
          <a:p>
            <a:pPr>
              <a:defRPr sz="1200"/>
            </a:pPr>
            <a:r>
              <a:t>food. Comfortable, but nothing close to fancy.</a:t>
            </a:r>
          </a:p>
          <a:p>
            <a:pPr>
              <a:defRPr sz="1200"/>
            </a:pPr>
            <a:r>
              <a:t>Despite more than a decade of rising incomes—myself in</a:t>
            </a:r>
          </a:p>
          <a:p>
            <a:pPr>
              <a:defRPr sz="1200"/>
            </a:pPr>
            <a:r>
              <a:t>ﬁnance, my wife in health care—we’ve more or less stayed</a:t>
            </a:r>
          </a:p>
          <a:p>
            <a:pPr>
              <a:defRPr sz="1200"/>
            </a:pPr>
            <a:r>
              <a:t>at that lifestyle ever since. That’s pushed our savings rate</a:t>
            </a:r>
          </a:p>
          <a:p>
            <a:pPr>
              <a:defRPr sz="1200"/>
            </a:pPr>
            <a:r>
              <a:t>continuously higher. Virtually every dollar of raise has</a:t>
            </a:r>
          </a:p>
          <a:p>
            <a:pPr>
              <a:defRPr sz="1200"/>
            </a:pPr>
            <a:r>
              <a:t>accrued to savings—our “independence fund.” We now live</a:t>
            </a:r>
          </a:p>
          <a:p>
            <a:pPr>
              <a:defRPr sz="1200"/>
            </a:pPr>
            <a:r>
              <a:t>considerably below our means, which tells you little about</a:t>
            </a:r>
          </a:p>
          <a:p>
            <a:pPr>
              <a:defRPr sz="1200"/>
            </a:pPr>
            <a:r>
              <a:t>our income and more about our decision to maintain a</a:t>
            </a:r>
          </a:p>
          <a:p>
            <a:pPr>
              <a:defRPr sz="1200"/>
            </a:pPr>
            <a:r>
              <a:t>lifestyle that we established in our 20s.</a:t>
            </a:r>
          </a:p>
          <a:p>
            <a:pPr>
              <a:defRPr sz="1200"/>
            </a:pPr>
            <a:r>
              <a:t>If there’s a part of our household ﬁnancial plan I’m proud of</a:t>
            </a:r>
          </a:p>
          <a:p>
            <a:pPr>
              <a:defRPr sz="1200"/>
            </a:pPr>
            <a:r>
              <a:t>it’s that we got the goalpost of lifestyle desires to stop</a:t>
            </a:r>
          </a:p>
          <a:p>
            <a:pPr>
              <a:defRPr sz="1200"/>
            </a:pPr>
            <a:r>
              <a:t>moving at a young age. Our savings rate is fairly high, but</a:t>
            </a:r>
          </a:p>
          <a:p>
            <a:pPr>
              <a:defRPr sz="1200"/>
            </a:pPr>
            <a:r>
              <a:t>we rarely feel like we’re repressively frugal because our</a:t>
            </a:r>
          </a:p>
          <a:p>
            <a:pPr>
              <a:defRPr sz="1200"/>
            </a:pPr>
            <a:r>
              <a:t>aspirations for more stuﬀ haven’t moved much. It’s not that</a:t>
            </a:r>
          </a:p>
          <a:p>
            <a:pPr>
              <a:defRPr sz="1200"/>
            </a:pPr>
            <a:r>
              <a:t>our aspirations are nonexistent—we like nice stuﬀ and live</a:t>
            </a:r>
          </a:p>
          <a:p>
            <a:pPr>
              <a:defRPr sz="1200"/>
            </a:pPr>
            <a:r>
              <a:t>comfortably. We just got the goalpost to stop moving.</a:t>
            </a:r>
          </a:p>
          <a:p>
            <a:pPr>
              <a:defRPr sz="1200"/>
            </a:pPr>
            <a:r>
              <a:t>This would not work for everyone, and it only works for us</a:t>
            </a:r>
          </a:p>
          <a:p>
            <a:pPr>
              <a:defRPr sz="1200"/>
            </a:pPr>
            <a:r>
              <a:t>because we both agree to it equally—neither of us are</a:t>
            </a:r>
          </a:p>
          <a:p>
            <a:pPr>
              <a:defRPr sz="1200"/>
            </a:pPr>
            <a:r>
              <a:t>compromising for the other. Most of what we get pleasure</a:t>
            </a:r>
          </a:p>
          <a:p>
            <a:pPr>
              <a:defRPr sz="1200"/>
            </a:pPr>
            <a:r>
              <a:t>from—going for walks, reading, podcasts—costs little, so we</a:t>
            </a:r>
          </a:p>
          <a:p>
            <a:pPr>
              <a:defRPr sz="1200"/>
            </a:pPr>
            <a:r>
              <a:t>rarely feel like we’re missing out. On the rare occasion when</a:t>
            </a:r>
          </a:p>
          <a:p>
            <a:pPr>
              <a:defRPr sz="1200"/>
            </a:pPr>
            <a:r>
              <a:t>I question our savings rate I think of the independence my</a:t>
            </a:r>
          </a:p>
          <a:p>
            <a:pPr>
              <a:defRPr sz="1200"/>
            </a:pPr>
            <a:r>
              <a:t>parents earned from years of high savings, and I quickly</a:t>
            </a:r>
          </a:p>
          <a:p>
            <a:pPr>
              <a:defRPr sz="1200"/>
            </a:pPr>
            <a:r>
              <a:t>come back. Independence is our top goal. A secondary</a:t>
            </a:r>
          </a:p>
          <a:p>
            <a:pPr>
              <a:defRPr sz="1200"/>
            </a:pPr>
            <a:r>
              <a:t>beneﬁt of maintaining a lifestyle below what you can aﬀord</a:t>
            </a:r>
          </a:p>
          <a:p>
            <a:pPr>
              <a:defRPr sz="1200"/>
            </a:pPr>
            <a:r>
              <a:t>is avoiding the psychological treadmill of keeping up with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Joneses. Comfortably living below what you can aﬀord,</a:t>
            </a:r>
          </a:p>
          <a:p>
            <a:pPr>
              <a:defRPr sz="1200"/>
            </a:pPr>
            <a:r>
              <a:t>without much desire for more, removes a tremendous</a:t>
            </a:r>
          </a:p>
          <a:p>
            <a:pPr>
              <a:defRPr sz="1200"/>
            </a:pPr>
            <a:r>
              <a:t>amount of social pressure that many people in the modern</a:t>
            </a:r>
          </a:p>
          <a:p>
            <a:pPr>
              <a:defRPr sz="1200"/>
            </a:pPr>
            <a:r>
              <a:t>ﬁrst world subject themselves to. Nassim Taleb explained:</a:t>
            </a:r>
          </a:p>
          <a:p>
            <a:pPr>
              <a:defRPr sz="1200"/>
            </a:pPr>
            <a:r>
              <a:t>“True success is exiting some rat race to modulate one’s</a:t>
            </a:r>
          </a:p>
          <a:p>
            <a:pPr>
              <a:defRPr sz="1200"/>
            </a:pPr>
            <a:r>
              <a:t>activities for peace of mind.” I like that.</a:t>
            </a:r>
          </a:p>
          <a:p>
            <a:pPr>
              <a:defRPr sz="1200"/>
            </a:pPr>
            <a:r>
              <a:t>We’re so far committed to the independence camp that</a:t>
            </a:r>
          </a:p>
          <a:p>
            <a:pPr>
              <a:defRPr sz="1200"/>
            </a:pPr>
            <a:r>
              <a:t>we’ve done things that make little sense on paper. We own</a:t>
            </a:r>
          </a:p>
          <a:p>
            <a:pPr>
              <a:defRPr sz="1200"/>
            </a:pPr>
            <a:r>
              <a:t>our house without a mortgage, which is the worst ﬁnancial</a:t>
            </a:r>
          </a:p>
          <a:p>
            <a:pPr>
              <a:defRPr sz="1200"/>
            </a:pPr>
            <a:r>
              <a:t>decision we’ve ever made but the best money decision</a:t>
            </a:r>
          </a:p>
          <a:p>
            <a:pPr>
              <a:defRPr sz="1200"/>
            </a:pPr>
            <a:r>
              <a:t>we’ve ever made. Mortgage interest rates were absurdly low</a:t>
            </a:r>
          </a:p>
          <a:p>
            <a:pPr>
              <a:defRPr sz="1200"/>
            </a:pPr>
            <a:r>
              <a:t>when we bought our house. Any rational advisor would</a:t>
            </a:r>
          </a:p>
          <a:p>
            <a:pPr>
              <a:defRPr sz="1200"/>
            </a:pPr>
            <a:r>
              <a:t>recommend taking advantage of cheap money and</a:t>
            </a:r>
          </a:p>
          <a:p>
            <a:pPr>
              <a:defRPr sz="1200"/>
            </a:pPr>
            <a:r>
              <a:t>investing extra savings in higher-return assets, like stocks.</a:t>
            </a:r>
          </a:p>
          <a:p>
            <a:pPr>
              <a:defRPr sz="1200"/>
            </a:pPr>
            <a:r>
              <a:t>But our goal isn’t to be coldly rational; just psychologically</a:t>
            </a:r>
          </a:p>
          <a:p>
            <a:pPr>
              <a:defRPr sz="1200"/>
            </a:pPr>
            <a:r>
              <a:t>reasonable.</a:t>
            </a:r>
          </a:p>
          <a:p>
            <a:pPr>
              <a:defRPr sz="1200"/>
            </a:pPr>
            <a:r>
              <a:t>The independent feeling I get from owning our house</a:t>
            </a:r>
          </a:p>
          <a:p>
            <a:pPr>
              <a:defRPr sz="1200"/>
            </a:pPr>
            <a:r>
              <a:t>outright far exceeds the known ﬁnancial gain I’d get from</a:t>
            </a:r>
          </a:p>
          <a:p>
            <a:pPr>
              <a:defRPr sz="1200"/>
            </a:pPr>
            <a:r>
              <a:t>leveraging our assets with a cheap mortgage. Eliminating</a:t>
            </a:r>
          </a:p>
          <a:p>
            <a:pPr>
              <a:defRPr sz="1200"/>
            </a:pPr>
            <a:r>
              <a:t>the monthly payment feels better than maximizing the long-</a:t>
            </a:r>
          </a:p>
          <a:p>
            <a:pPr>
              <a:defRPr sz="1200"/>
            </a:pPr>
            <a:r>
              <a:t>term value of our assets. It makes me feel independent.</a:t>
            </a:r>
          </a:p>
          <a:p>
            <a:pPr>
              <a:defRPr sz="1200"/>
            </a:pPr>
            <a:r>
              <a:t>I don’t try to defend this decision to those pointing out its</a:t>
            </a:r>
          </a:p>
          <a:p>
            <a:pPr>
              <a:defRPr sz="1200"/>
            </a:pPr>
            <a:r>
              <a:t>ﬂaws, or those who would never do the same. On paper it’s</a:t>
            </a:r>
          </a:p>
          <a:p>
            <a:pPr>
              <a:defRPr sz="1200"/>
            </a:pPr>
            <a:r>
              <a:t>defenseless. But it works for us. We like it. That’s what</a:t>
            </a:r>
          </a:p>
          <a:p>
            <a:pPr>
              <a:defRPr sz="1200"/>
            </a:pPr>
            <a:r>
              <a:t>matters. Good decisions aren’t always rational. At some</a:t>
            </a:r>
          </a:p>
          <a:p>
            <a:pPr>
              <a:defRPr sz="1200"/>
            </a:pPr>
            <a:r>
              <a:t>point you have to choose between being happy or being</a:t>
            </a:r>
          </a:p>
          <a:p>
            <a:pPr>
              <a:defRPr sz="1200"/>
            </a:pPr>
            <a:r>
              <a:t>“right.”</a:t>
            </a:r>
          </a:p>
          <a:p>
            <a:pPr>
              <a:defRPr sz="1200"/>
            </a:pPr>
            <a:r>
              <a:t>We also keep a higher percentage of our assets in cash than</a:t>
            </a:r>
          </a:p>
          <a:p>
            <a:pPr>
              <a:defRPr sz="1200"/>
            </a:pPr>
            <a:r>
              <a:t>most ﬁnancial advisors would recommend—something</a:t>
            </a:r>
          </a:p>
          <a:p>
            <a:pPr>
              <a:defRPr sz="1200"/>
            </a:pPr>
            <a:r>
              <a:t>around 20% of our assets outside the value of our house.</a:t>
            </a:r>
          </a:p>
          <a:p>
            <a:pPr>
              <a:defRPr sz="1200"/>
            </a:pPr>
            <a:r>
              <a:t>This is also close to indefensible on paper, and I’m not</a:t>
            </a:r>
          </a:p>
          <a:p>
            <a:pPr>
              <a:defRPr sz="1200"/>
            </a:pPr>
            <a:r>
              <a:t>recommending it to others. It’s just what works for us.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We do it because cash is the oxygen of independence, and—</a:t>
            </a:r>
          </a:p>
          <a:p>
            <a:pPr>
              <a:defRPr sz="1200"/>
            </a:pPr>
            <a:r>
              <a:t>more importantly—we never want to be forced to sell the</a:t>
            </a:r>
          </a:p>
          <a:p>
            <a:pPr>
              <a:defRPr sz="1200"/>
            </a:pPr>
            <a:r>
              <a:t>stocks we own. We want the probability of facing a huge</a:t>
            </a:r>
          </a:p>
          <a:p>
            <a:pPr>
              <a:defRPr sz="1200"/>
            </a:pPr>
            <a:r>
              <a:t>expense and needing to liquidate stocks to cover it to be as</a:t>
            </a:r>
          </a:p>
          <a:p>
            <a:pPr>
              <a:defRPr sz="1200"/>
            </a:pPr>
            <a:r>
              <a:t>close to zero as possible. Perhaps we just have a lower risk</a:t>
            </a:r>
          </a:p>
          <a:p>
            <a:pPr>
              <a:defRPr sz="1200"/>
            </a:pPr>
            <a:r>
              <a:t>tolerance than others.</a:t>
            </a:r>
          </a:p>
          <a:p>
            <a:pPr>
              <a:defRPr sz="1200"/>
            </a:pPr>
            <a:r>
              <a:t>But everything I’ve learned about personal ﬁnance tells me</a:t>
            </a:r>
          </a:p>
          <a:p>
            <a:pPr>
              <a:defRPr sz="1200"/>
            </a:pPr>
            <a:r>
              <a:t>that everyone—without exception—will eventually face a</a:t>
            </a:r>
          </a:p>
          <a:p>
            <a:pPr>
              <a:defRPr sz="1200"/>
            </a:pPr>
            <a:r>
              <a:t>huge expense they did not expect—and they don’t plan for</a:t>
            </a:r>
          </a:p>
          <a:p>
            <a:pPr>
              <a:defRPr sz="1200"/>
            </a:pPr>
            <a:r>
              <a:t>these expenses speciﬁcally because they did not expect</a:t>
            </a:r>
          </a:p>
          <a:p>
            <a:pPr>
              <a:defRPr sz="1200"/>
            </a:pPr>
            <a:r>
              <a:t>them. The few people who know the details of our ﬁnances</a:t>
            </a:r>
          </a:p>
          <a:p>
            <a:pPr>
              <a:defRPr sz="1200"/>
            </a:pPr>
            <a:r>
              <a:t>ask, “What are you saving for? A house? A boat? A new car?”</a:t>
            </a:r>
          </a:p>
          <a:p>
            <a:pPr>
              <a:defRPr sz="1200"/>
            </a:pPr>
            <a:r>
              <a:t>No, none of those. I’m saving for a world where curveballs</a:t>
            </a:r>
          </a:p>
          <a:p>
            <a:pPr>
              <a:defRPr sz="1200"/>
            </a:pPr>
            <a:r>
              <a:t>are more common than we expect. Not being forced to sell</a:t>
            </a:r>
          </a:p>
          <a:p>
            <a:pPr>
              <a:defRPr sz="1200"/>
            </a:pPr>
            <a:r>
              <a:t>stocks to cover an expense also means we’re increasing the</a:t>
            </a:r>
          </a:p>
          <a:p>
            <a:pPr>
              <a:defRPr sz="1200"/>
            </a:pPr>
            <a:r>
              <a:t>odds of letting the stocks we own compound for the longest</a:t>
            </a:r>
          </a:p>
          <a:p>
            <a:pPr>
              <a:defRPr sz="1200"/>
            </a:pPr>
            <a:r>
              <a:t>period of time. Charlie Munger put it well: “The ﬁrst rule of</a:t>
            </a:r>
          </a:p>
          <a:p>
            <a:pPr>
              <a:defRPr sz="1200"/>
            </a:pPr>
            <a:r>
              <a:t>compounding is to never interrupt it unnecessarily.”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How my family thinks about investing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 started my career as a stock picker. At the time we only</a:t>
            </a:r>
          </a:p>
          <a:p>
            <a:pPr>
              <a:defRPr sz="1200"/>
            </a:pPr>
            <a:r>
              <a:t>owned individual stocks, mostly large companies like</a:t>
            </a:r>
          </a:p>
          <a:p>
            <a:pPr>
              <a:defRPr sz="1200"/>
            </a:pPr>
            <a:r>
              <a:t>Berkshire Hathaway and Procter &amp; Gamble, mixed with</a:t>
            </a:r>
          </a:p>
          <a:p>
            <a:pPr>
              <a:defRPr sz="1200"/>
            </a:pPr>
            <a:r>
              <a:t>smaller stocks I considered deep value investments. Go back</a:t>
            </a:r>
          </a:p>
          <a:p>
            <a:pPr>
              <a:defRPr sz="1200"/>
            </a:pPr>
            <a:r>
              <a:t>to my 20s and at any given point I held something like 25</a:t>
            </a:r>
          </a:p>
          <a:p>
            <a:pPr>
              <a:defRPr sz="1200"/>
            </a:pPr>
            <a:r>
              <a:t>individual stocks.</a:t>
            </a:r>
          </a:p>
          <a:p>
            <a:pPr>
              <a:defRPr sz="1200"/>
            </a:pPr>
            <a:r>
              <a:t>I don’t know how I did as a stock picker. Did I beat the</a:t>
            </a:r>
          </a:p>
          <a:p>
            <a:pPr>
              <a:defRPr sz="1200"/>
            </a:pPr>
            <a:r>
              <a:t>market? I’m not sure. Like most who try, I didn’t keep a good</a:t>
            </a:r>
          </a:p>
          <a:p>
            <a:pPr>
              <a:defRPr sz="1200"/>
            </a:pPr>
            <a:r>
              <a:t>score. Either way, I’ve shifted my views and now every stock</a:t>
            </a:r>
          </a:p>
          <a:p>
            <a:pPr>
              <a:defRPr sz="1200"/>
            </a:pPr>
            <a:r>
              <a:t>we own is a low-cost index fund.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 don’t have anything against actively picking stocks, either</a:t>
            </a:r>
          </a:p>
          <a:p>
            <a:pPr>
              <a:defRPr sz="1200"/>
            </a:pPr>
            <a:r>
              <a:t>on your own or through giving your money to an active fund</a:t>
            </a:r>
          </a:p>
          <a:p>
            <a:pPr>
              <a:defRPr sz="1200"/>
            </a:pPr>
            <a:r>
              <a:t>manager. I think some people can outperform the market</a:t>
            </a:r>
          </a:p>
          <a:p>
            <a:pPr>
              <a:defRPr sz="1200"/>
            </a:pPr>
            <a:r>
              <a:t>averages—it’s just very hard, and harder than most people</a:t>
            </a:r>
          </a:p>
          <a:p>
            <a:pPr>
              <a:defRPr sz="1200"/>
            </a:pPr>
            <a:r>
              <a:t>think.</a:t>
            </a:r>
          </a:p>
          <a:p>
            <a:pPr>
              <a:defRPr sz="1200"/>
            </a:pPr>
            <a:r>
              <a:t>If I had to summarize my views on investing, it’s this: Every</a:t>
            </a:r>
          </a:p>
          <a:p>
            <a:pPr>
              <a:defRPr sz="1200"/>
            </a:pPr>
            <a:r>
              <a:t>investor should pick a strategy that has the highest odds of</a:t>
            </a:r>
          </a:p>
          <a:p>
            <a:pPr>
              <a:defRPr sz="1200"/>
            </a:pPr>
            <a:r>
              <a:t>successfully meeting their goals. And I think for most</a:t>
            </a:r>
          </a:p>
          <a:p>
            <a:pPr>
              <a:defRPr sz="1200"/>
            </a:pPr>
            <a:r>
              <a:t>investors, dollar-cost averaging into a low-cost index fund</a:t>
            </a:r>
          </a:p>
          <a:p>
            <a:pPr>
              <a:defRPr sz="1200"/>
            </a:pPr>
            <a:r>
              <a:t>will provide the highest odds of long-term success.</a:t>
            </a:r>
          </a:p>
          <a:p>
            <a:pPr>
              <a:defRPr sz="1200"/>
            </a:pPr>
            <a:r>
              <a:t>That doesn’t mean index investing will always work. It</a:t>
            </a:r>
          </a:p>
          <a:p>
            <a:pPr>
              <a:defRPr sz="1200"/>
            </a:pPr>
            <a:r>
              <a:t>doesn’t mean it’s for everyone. And it doesn’t mean active</a:t>
            </a:r>
          </a:p>
          <a:p>
            <a:pPr>
              <a:defRPr sz="1200"/>
            </a:pPr>
            <a:r>
              <a:t>stock picking is doomed to fail. In general, this industry has</a:t>
            </a:r>
          </a:p>
          <a:p>
            <a:pPr>
              <a:defRPr sz="1200"/>
            </a:pPr>
            <a:r>
              <a:t>become too entrenched on one side or the other—</a:t>
            </a:r>
          </a:p>
          <a:p>
            <a:pPr>
              <a:defRPr sz="1200"/>
            </a:pPr>
            <a:r>
              <a:t>particularly those vehemently against active investing.</a:t>
            </a:r>
          </a:p>
          <a:p>
            <a:pPr>
              <a:defRPr sz="1200"/>
            </a:pPr>
            <a:r>
              <a:t>Beating the market should be hard; the odds of success</a:t>
            </a:r>
          </a:p>
          <a:p>
            <a:pPr>
              <a:defRPr sz="1200"/>
            </a:pPr>
            <a:r>
              <a:t>should be low. If they weren’t, everyone would do it, and if</a:t>
            </a:r>
          </a:p>
          <a:p>
            <a:pPr>
              <a:defRPr sz="1200"/>
            </a:pPr>
            <a:r>
              <a:t>everyone did it there would be no opportunity. So no one</a:t>
            </a:r>
          </a:p>
          <a:p>
            <a:pPr>
              <a:defRPr sz="1200"/>
            </a:pPr>
            <a:r>
              <a:t>should be surprised that the majority of those trying to beat</a:t>
            </a:r>
          </a:p>
          <a:p>
            <a:pPr>
              <a:defRPr sz="1200"/>
            </a:pPr>
            <a:r>
              <a:t>the market fail to do so. (The statistics show 85% of large-</a:t>
            </a:r>
          </a:p>
          <a:p>
            <a:pPr>
              <a:defRPr sz="1200"/>
            </a:pPr>
            <a:r>
              <a:t>cap active managers didn’t beat the S&amp;P 500 over the</a:t>
            </a:r>
          </a:p>
          <a:p>
            <a:pPr>
              <a:defRPr sz="1200"/>
            </a:pPr>
            <a:r>
              <a:t>decade ending 2019.)⁷¹</a:t>
            </a:r>
          </a:p>
          <a:p>
            <a:pPr>
              <a:defRPr sz="1200"/>
            </a:pPr>
            <a:r>
              <a:t>I know people who think it’s insane to try to beat the market</a:t>
            </a:r>
          </a:p>
          <a:p>
            <a:pPr>
              <a:defRPr sz="1200"/>
            </a:pPr>
            <a:r>
              <a:t>but encourage their kids to reach for the stars and try to</a:t>
            </a:r>
          </a:p>
          <a:p>
            <a:pPr>
              <a:defRPr sz="1200"/>
            </a:pPr>
            <a:r>
              <a:t>become professional athletes. To each their own. Life is</a:t>
            </a:r>
          </a:p>
          <a:p>
            <a:pPr>
              <a:defRPr sz="1200"/>
            </a:pPr>
            <a:r>
              <a:t>about playing the odds, and we all think about odds a little</a:t>
            </a:r>
          </a:p>
          <a:p>
            <a:pPr>
              <a:defRPr sz="1200"/>
            </a:pPr>
            <a:r>
              <a:t>diﬀerently.</a:t>
            </a:r>
          </a:p>
          <a:p>
            <a:pPr>
              <a:defRPr sz="1200"/>
            </a:pPr>
            <a:r>
              <a:t>Over the years I came around to the view that we’ll have a</a:t>
            </a:r>
          </a:p>
          <a:p>
            <a:pPr>
              <a:defRPr sz="1200"/>
            </a:pPr>
            <a:r>
              <a:t>high chance of meeting all of our family’s ﬁnancial goals if</a:t>
            </a:r>
          </a:p>
          <a:p>
            <a:pPr>
              <a:defRPr sz="1200"/>
            </a:pPr>
            <a:r>
              <a:t>we consistently invest money into a low-cost index fund for</a:t>
            </a:r>
          </a:p>
          <a:p>
            <a:pPr>
              <a:defRPr sz="1200"/>
            </a:pPr>
            <a:r>
              <a:t>decades on end, leaving the money alone to compound. A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lot of this view comes from our lifestyle of frugal spending. If</a:t>
            </a:r>
          </a:p>
          <a:p>
            <a:pPr>
              <a:defRPr sz="1200"/>
            </a:pPr>
            <a:r>
              <a:t>you can meet all your goals without having to take the</a:t>
            </a:r>
          </a:p>
          <a:p>
            <a:pPr>
              <a:defRPr sz="1200"/>
            </a:pPr>
            <a:r>
              <a:t>added risk that comes from trying to outperform the market,</a:t>
            </a:r>
          </a:p>
          <a:p>
            <a:pPr>
              <a:defRPr sz="1200"/>
            </a:pPr>
            <a:r>
              <a:t>then what’s the point of even trying? I can aﬀord to not be</a:t>
            </a:r>
          </a:p>
          <a:p>
            <a:pPr>
              <a:defRPr sz="1200"/>
            </a:pPr>
            <a:r>
              <a:t>the greatest investor in the world, but I can’t aﬀord to be a</a:t>
            </a:r>
          </a:p>
          <a:p>
            <a:pPr>
              <a:defRPr sz="1200"/>
            </a:pPr>
            <a:r>
              <a:t>bad one. When I think of it that way, the choice to buy the</a:t>
            </a:r>
          </a:p>
          <a:p>
            <a:pPr>
              <a:defRPr sz="1200"/>
            </a:pPr>
            <a:r>
              <a:t>index and hold on is a no-brainer for us. I know not everyone</a:t>
            </a:r>
          </a:p>
          <a:p>
            <a:pPr>
              <a:defRPr sz="1200"/>
            </a:pPr>
            <a:r>
              <a:t>will agree with that logic, especially my friends whose job it</a:t>
            </a:r>
          </a:p>
          <a:p>
            <a:pPr>
              <a:defRPr sz="1200"/>
            </a:pPr>
            <a:r>
              <a:t>is to beat the market. I respect what they do. But this is</a:t>
            </a:r>
          </a:p>
          <a:p>
            <a:pPr>
              <a:defRPr sz="1200"/>
            </a:pPr>
            <a:r>
              <a:t>what works for us.</a:t>
            </a:r>
          </a:p>
          <a:p>
            <a:pPr>
              <a:defRPr sz="1200"/>
            </a:pPr>
            <a:r>
              <a:t>We invest money from every paycheck into these index</a:t>
            </a:r>
          </a:p>
          <a:p>
            <a:pPr>
              <a:defRPr sz="1200"/>
            </a:pPr>
            <a:r>
              <a:t>funds—a combination of U.S. and international stocks.</a:t>
            </a:r>
          </a:p>
          <a:p>
            <a:pPr>
              <a:defRPr sz="1200"/>
            </a:pPr>
            <a:r>
              <a:t>There’s no set goal—it’s just whatever is leftover after we</a:t>
            </a:r>
          </a:p>
          <a:p>
            <a:pPr>
              <a:defRPr sz="1200"/>
            </a:pPr>
            <a:r>
              <a:t>spend. We max out retirement accounts in the same funds,</a:t>
            </a:r>
          </a:p>
          <a:p>
            <a:pPr>
              <a:defRPr sz="1200"/>
            </a:pPr>
            <a:r>
              <a:t>and contribute to our kids’ 529 college savings plans.</a:t>
            </a:r>
          </a:p>
          <a:p>
            <a:pPr>
              <a:defRPr sz="1200"/>
            </a:pPr>
            <a:r>
              <a:t>And that’s about it. Eﬀectively all of our net worth is a</a:t>
            </a:r>
          </a:p>
          <a:p>
            <a:pPr>
              <a:defRPr sz="1200"/>
            </a:pPr>
            <a:r>
              <a:t>house, a checking account, and some Vanguard index funds.</a:t>
            </a:r>
          </a:p>
          <a:p>
            <a:pPr>
              <a:defRPr sz="1200"/>
            </a:pPr>
            <a:r>
              <a:t>It doesn’t need to be more complicated than that for us. I</a:t>
            </a:r>
          </a:p>
          <a:p>
            <a:pPr>
              <a:defRPr sz="1200"/>
            </a:pPr>
            <a:r>
              <a:t>like it simple. One of my deeply held investing beliefs is that</a:t>
            </a:r>
          </a:p>
          <a:p>
            <a:pPr>
              <a:defRPr sz="1200"/>
            </a:pPr>
            <a:r>
              <a:t>there is little correlation between investment eﬀort and</a:t>
            </a:r>
          </a:p>
          <a:p>
            <a:pPr>
              <a:defRPr sz="1200"/>
            </a:pPr>
            <a:r>
              <a:t>investment results. The reason is because the world is</a:t>
            </a:r>
          </a:p>
          <a:p>
            <a:pPr>
              <a:defRPr sz="1200"/>
            </a:pPr>
            <a:r>
              <a:t>driven by tails—a few variables account for the majority of</a:t>
            </a:r>
          </a:p>
          <a:p>
            <a:pPr>
              <a:defRPr sz="1200"/>
            </a:pPr>
            <a:r>
              <a:t>returns. No matter how hard you try at investing you won’t</a:t>
            </a:r>
          </a:p>
          <a:p>
            <a:pPr>
              <a:defRPr sz="1200"/>
            </a:pPr>
            <a:r>
              <a:t>do well if you miss the two or three things that move the</a:t>
            </a:r>
          </a:p>
          <a:p>
            <a:pPr>
              <a:defRPr sz="1200"/>
            </a:pPr>
            <a:r>
              <a:t>needle in your strategy. The reverse is true. Simple</a:t>
            </a:r>
          </a:p>
          <a:p>
            <a:pPr>
              <a:defRPr sz="1200"/>
            </a:pPr>
            <a:r>
              <a:t>investment strategies can work great as long as they</a:t>
            </a:r>
          </a:p>
          <a:p>
            <a:pPr>
              <a:defRPr sz="1200"/>
            </a:pPr>
            <a:r>
              <a:t>capture the few things that are important to that strategy’s</a:t>
            </a:r>
          </a:p>
          <a:p>
            <a:pPr>
              <a:defRPr sz="1200"/>
            </a:pPr>
            <a:r>
              <a:t>success. My investing strategy doesn’t rely on picking the</a:t>
            </a:r>
          </a:p>
          <a:p>
            <a:pPr>
              <a:defRPr sz="1200"/>
            </a:pPr>
            <a:r>
              <a:t>right sector, or timing the next recession. It relies on a high</a:t>
            </a:r>
          </a:p>
          <a:p>
            <a:pPr>
              <a:defRPr sz="1200"/>
            </a:pPr>
            <a:r>
              <a:t>savings rate, patience, and optimism that the global</a:t>
            </a:r>
          </a:p>
          <a:p>
            <a:pPr>
              <a:defRPr sz="1200"/>
            </a:pPr>
            <a:r>
              <a:t>economy will create value over the next several decades. I</a:t>
            </a:r>
          </a:p>
          <a:p>
            <a:pPr>
              <a:defRPr sz="1200"/>
            </a:pPr>
            <a:r>
              <a:t>spend virtually all of my investing eﬀort thinking about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lowest-income households in the U.S. on average spend</a:t>
            </a:r>
          </a:p>
          <a:p>
            <a:pPr>
              <a:defRPr sz="1200"/>
            </a:pPr>
            <a:r>
              <a:t>$412 a year on lotto tickets, four times the amount of those in</a:t>
            </a:r>
          </a:p>
          <a:p>
            <a:pPr>
              <a:defRPr sz="1200"/>
            </a:pPr>
            <a:r>
              <a:t>the highest income groups. Forty percent of Americans cannot</a:t>
            </a:r>
          </a:p>
          <a:p>
            <a:pPr>
              <a:defRPr sz="1200"/>
            </a:pPr>
            <a:r>
              <a:t>come up with $400 in an emergency. Which is to say: Those</a:t>
            </a:r>
          </a:p>
          <a:p>
            <a:pPr>
              <a:defRPr sz="1200"/>
            </a:pPr>
            <a:r>
              <a:t>buying $400 in lottery tickets are by and large the same people</a:t>
            </a:r>
          </a:p>
          <a:p>
            <a:pPr>
              <a:defRPr sz="1200"/>
            </a:pPr>
            <a:r>
              <a:t>who say they couldn’t come up with $400 in an emergency.</a:t>
            </a:r>
          </a:p>
          <a:p>
            <a:pPr>
              <a:defRPr sz="1200"/>
            </a:pPr>
            <a:r>
              <a:t>They are blowing their safety nets on something with a one-in-</a:t>
            </a:r>
          </a:p>
          <a:p>
            <a:pPr>
              <a:defRPr sz="1200"/>
            </a:pPr>
            <a:r>
              <a:t>millions chance of hitting it big.</a:t>
            </a:r>
          </a:p>
          <a:p>
            <a:pPr>
              <a:defRPr sz="1200"/>
            </a:pPr>
            <a:r>
              <a:t>That seems crazy to me. It probably seems crazy to you, too.</a:t>
            </a:r>
          </a:p>
          <a:p>
            <a:pPr>
              <a:defRPr sz="1200"/>
            </a:pPr>
            <a:r>
              <a:t>But I’m not in the lowest income group. You’re likely not, either.</a:t>
            </a:r>
          </a:p>
          <a:p>
            <a:pPr>
              <a:defRPr sz="1200"/>
            </a:pPr>
            <a:r>
              <a:t>So it’s hard for many of us to intuitively grasp the subconscious</a:t>
            </a:r>
          </a:p>
          <a:p>
            <a:pPr>
              <a:defRPr sz="1200"/>
            </a:pPr>
            <a:r>
              <a:t>reasoning of low-income lottery ticket buyers.</a:t>
            </a:r>
          </a:p>
          <a:p>
            <a:pPr>
              <a:defRPr sz="1200"/>
            </a:pPr>
            <a:r>
              <a:t>But strain a little, and you can imagine it going something like</a:t>
            </a:r>
          </a:p>
          <a:p>
            <a:pPr>
              <a:defRPr sz="1200"/>
            </a:pPr>
            <a:r>
              <a:t>this: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We live paycheck-to-paycheck and saving seems out of reach.</a:t>
            </a:r>
          </a:p>
          <a:p>
            <a:pPr>
              <a:defRPr sz="1200"/>
            </a:pPr>
            <a:r>
              <a:t>Our prospects for much higher wages seem out of reach. We</a:t>
            </a:r>
          </a:p>
          <a:p>
            <a:pPr>
              <a:defRPr sz="1200"/>
            </a:pPr>
            <a:r>
              <a:t>can’t aﬀord nice vacations, new cars, health insurance, or</a:t>
            </a:r>
          </a:p>
          <a:p>
            <a:pPr>
              <a:defRPr sz="1200"/>
            </a:pPr>
            <a:r>
              <a:t>homes in safe neighborhoods. We can’t put our kids through</a:t>
            </a:r>
          </a:p>
          <a:p>
            <a:pPr>
              <a:defRPr sz="1200"/>
            </a:pPr>
            <a:r>
              <a:t>college without crippling debt. Much of the stuﬀ you people</a:t>
            </a:r>
          </a:p>
          <a:p>
            <a:pPr>
              <a:defRPr sz="1200"/>
            </a:pPr>
            <a:r>
              <a:t>who read ﬁnance books either have now, or have a good</a:t>
            </a:r>
          </a:p>
          <a:p>
            <a:pPr>
              <a:defRPr sz="1200"/>
            </a:pPr>
            <a:r>
              <a:t>chance of getting, we don’t. Buying a lottery ticket is the only</a:t>
            </a:r>
          </a:p>
          <a:p>
            <a:pPr>
              <a:defRPr sz="1200"/>
            </a:pPr>
            <a:r>
              <a:t>time in our lives we can hold a tangible dream of getting the</a:t>
            </a:r>
          </a:p>
          <a:p>
            <a:pPr>
              <a:defRPr sz="1200"/>
            </a:pPr>
            <a:r>
              <a:t>good stuﬀ that you already have and take for granted. We are</a:t>
            </a:r>
          </a:p>
          <a:p>
            <a:pPr>
              <a:defRPr sz="1200"/>
            </a:pPr>
            <a:r>
              <a:t>paying for a dream, and you may not understand that because</a:t>
            </a:r>
          </a:p>
          <a:p>
            <a:pPr>
              <a:defRPr sz="1200"/>
            </a:pPr>
            <a:r>
              <a:t>you are already living a dream. That’s why we buy more tickets</a:t>
            </a:r>
          </a:p>
          <a:p>
            <a:pPr>
              <a:defRPr sz="1200"/>
            </a:pPr>
            <a:r>
              <a:t>than you do.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You don’t have to agree with this reasoning. Buying lotto</a:t>
            </a:r>
          </a:p>
          <a:p>
            <a:pPr>
              <a:defRPr sz="1200"/>
            </a:pPr>
            <a:r>
              <a:t>tickets when you’re broke is still a bad idea. But I can kind of</a:t>
            </a:r>
          </a:p>
          <a:p>
            <a:pPr>
              <a:defRPr sz="1200"/>
            </a:pPr>
            <a:r>
              <a:t>understand why lotto ticket sales persist.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those three things—especially the ﬁrst two, which I can</a:t>
            </a:r>
          </a:p>
          <a:p>
            <a:pPr>
              <a:defRPr sz="1200"/>
            </a:pPr>
            <a:r>
              <a:t>control.</a:t>
            </a:r>
          </a:p>
          <a:p>
            <a:pPr>
              <a:defRPr sz="1200"/>
            </a:pPr>
            <a:r>
              <a:t>I’ve changed my investment strategy in the past. So of</a:t>
            </a:r>
          </a:p>
          <a:p>
            <a:pPr>
              <a:defRPr sz="1200"/>
            </a:pPr>
            <a:r>
              <a:t>course there’s a chance I’ll change it in the future.</a:t>
            </a:r>
          </a:p>
          <a:p>
            <a:pPr>
              <a:defRPr sz="1200"/>
            </a:pPr>
            <a:r>
              <a:t>No matter how we save or invest I’m sure we’ll always have</a:t>
            </a:r>
          </a:p>
          <a:p>
            <a:pPr>
              <a:defRPr sz="1200"/>
            </a:pPr>
            <a:r>
              <a:t>the goal of independence, and we’ll always do whatever</a:t>
            </a:r>
          </a:p>
          <a:p>
            <a:pPr>
              <a:defRPr sz="1200"/>
            </a:pPr>
            <a:r>
              <a:t>maximizes for sleeping well at night.</a:t>
            </a:r>
          </a:p>
          <a:p>
            <a:pPr>
              <a:defRPr sz="1200"/>
            </a:pPr>
            <a:r>
              <a:t>We think it’s the ultimate goal; the mastery of the</a:t>
            </a:r>
          </a:p>
          <a:p>
            <a:pPr>
              <a:defRPr sz="1200"/>
            </a:pPr>
            <a:r>
              <a:t>psychology of money.</a:t>
            </a:r>
          </a:p>
          <a:p>
            <a:pPr>
              <a:defRPr sz="1200"/>
            </a:pPr>
            <a:r>
              <a:t>But to each their own. No one is crazy.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To understand the psychology of the modern consumer and to grasp where they might be</a:t>
            </a:r>
          </a:p>
          <a:p>
            <a:pPr>
              <a:defRPr sz="1200"/>
            </a:pPr>
            <a:r>
              <a:t>heading next, you have to know how they got here.</a:t>
            </a:r>
          </a:p>
          <a:p>
            <a:pPr>
              <a:defRPr sz="1200"/>
            </a:pPr>
            <a:r>
              <a:t>How we all got here.</a:t>
            </a:r>
          </a:p>
          <a:p>
            <a:pPr>
              <a:defRPr sz="1200"/>
            </a:pPr>
            <a:r>
              <a:t>If you fell asleep in 1945 and woke up in 2020 you would not recognize the world around</a:t>
            </a:r>
          </a:p>
          <a:p>
            <a:pPr>
              <a:defRPr sz="1200"/>
            </a:pPr>
            <a:r>
              <a:t>you.</a:t>
            </a:r>
          </a:p>
          <a:p>
            <a:pPr>
              <a:defRPr sz="1200"/>
            </a:pPr>
            <a:r>
              <a:t>The amount of economic growth that took place during that period is virtually</a:t>
            </a:r>
          </a:p>
          <a:p>
            <a:pPr>
              <a:defRPr sz="1200"/>
            </a:pPr>
            <a:r>
              <a:t>unprecedented. If you saw the level of wealth in New York and San Francisco, you’d be</a:t>
            </a:r>
          </a:p>
          <a:p>
            <a:pPr>
              <a:defRPr sz="1200"/>
            </a:pPr>
            <a:r>
              <a:t>shocked. If you compared it to the poverty of Detroit, you’d be shocked. If you saw the price</a:t>
            </a:r>
          </a:p>
          <a:p>
            <a:pPr>
              <a:defRPr sz="1200"/>
            </a:pPr>
            <a:r>
              <a:t>of homes, college tuition, and health care, you’d be shocked. If you saw how average</a:t>
            </a:r>
          </a:p>
          <a:p>
            <a:pPr>
              <a:defRPr sz="1200"/>
            </a:pPr>
            <a:r>
              <a:t>Americans think about savings and spending in general, you’d be shocked. And if you tried</a:t>
            </a:r>
          </a:p>
          <a:p>
            <a:pPr>
              <a:defRPr sz="1200"/>
            </a:pPr>
            <a:r>
              <a:t>to think of a reasonable narrative of how it all happened, my guess is you’d be totally</a:t>
            </a:r>
          </a:p>
          <a:p>
            <a:pPr>
              <a:defRPr sz="1200"/>
            </a:pPr>
            <a:r>
              <a:t>wrong. Because it isn’t intuitive, and it wasn’t foreseeable.</a:t>
            </a:r>
          </a:p>
          <a:p>
            <a:pPr>
              <a:defRPr sz="1200"/>
            </a:pPr>
            <a:r>
              <a:t>What happened in America since the end of World War II is the story of the American</a:t>
            </a:r>
          </a:p>
          <a:p>
            <a:pPr>
              <a:defRPr sz="1200"/>
            </a:pPr>
            <a:r>
              <a:t>consumer. It’s a story that helps explain why people think about money the way they do</a:t>
            </a:r>
          </a:p>
          <a:p>
            <a:pPr>
              <a:defRPr sz="1200"/>
            </a:pPr>
            <a:r>
              <a:t>today.</a:t>
            </a:r>
          </a:p>
          <a:p>
            <a:pPr>
              <a:defRPr sz="1200"/>
            </a:pPr>
            <a:r>
              <a:t>The short story is this: Things were very uncertain, then they were very good, then pretty</a:t>
            </a:r>
          </a:p>
          <a:p>
            <a:pPr>
              <a:defRPr sz="1200"/>
            </a:pPr>
            <a:r>
              <a:t>bad, then really good, then really bad, and now here we are. And there is, I think, a</a:t>
            </a:r>
          </a:p>
          <a:p>
            <a:pPr>
              <a:defRPr sz="1200"/>
            </a:pPr>
            <a:r>
              <a:t>narrative that links all those events together. Not a detailed account. But a story of how</a:t>
            </a:r>
          </a:p>
          <a:p>
            <a:pPr>
              <a:defRPr sz="1200"/>
            </a:pPr>
            <a:r>
              <a:t>things ﬁt together.</a:t>
            </a:r>
          </a:p>
          <a:p>
            <a:pPr>
              <a:defRPr sz="1200"/>
            </a:pPr>
            <a:r>
              <a:t>Since this is an attempt to link the big events together, it leaves out many details of what</a:t>
            </a:r>
          </a:p>
          <a:p>
            <a:pPr>
              <a:defRPr sz="1200"/>
            </a:pPr>
            <a:r>
              <a:t>happened during this period. I’m likely to agree with anyone who points out what I’ve</a:t>
            </a:r>
          </a:p>
          <a:p>
            <a:pPr>
              <a:defRPr sz="1200"/>
            </a:pPr>
            <a:r>
              <a:t>missed. The goal here is not to describe every play; it’s to look at how one game inﬂuenced</a:t>
            </a:r>
          </a:p>
          <a:p>
            <a:pPr>
              <a:defRPr sz="1200"/>
            </a:pPr>
            <a:r>
              <a:t>the next.</a:t>
            </a:r>
          </a:p>
          <a:p>
            <a:pPr>
              <a:defRPr sz="1200"/>
            </a:pPr>
            <a:r>
              <a:t>Here’s how the modern consumer got here.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1. August, 1945. World War II ends.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Japan surrendering was “The Happiest Day in American History,” The New York Times wrote.</a:t>
            </a:r>
          </a:p>
          <a:p>
            <a:pPr>
              <a:defRPr sz="1200"/>
            </a:pPr>
            <a:r>
              <a:t>But there’s the saying, “History is just one damn thing after another.”</a:t>
            </a:r>
          </a:p>
          <a:p>
            <a:pPr>
              <a:defRPr sz="1200"/>
            </a:pPr>
            <a:r>
              <a:t>The joy of the war ending was quickly met with the question, “What happens now?”</a:t>
            </a:r>
          </a:p>
          <a:p>
            <a:pPr>
              <a:defRPr sz="1200"/>
            </a:pPr>
            <a:r>
              <a:t>Sixteen million Americans—11% of the population—served in the war. About eight million</a:t>
            </a:r>
          </a:p>
          <a:p>
            <a:pPr>
              <a:defRPr sz="1200"/>
            </a:pPr>
            <a:r>
              <a:t>were overseas at the end. Their average age was 23. Within 18 months all but 1.5 million of</a:t>
            </a:r>
          </a:p>
          <a:p>
            <a:pPr>
              <a:defRPr sz="1200"/>
            </a:pPr>
            <a:r>
              <a:t>them would be home and out of uniform.</a:t>
            </a:r>
          </a:p>
          <a:p>
            <a:pPr>
              <a:defRPr sz="1200"/>
            </a:pPr>
            <a:r>
              <a:t>And then what?</a:t>
            </a:r>
          </a:p>
          <a:p>
            <a:pPr>
              <a:defRPr sz="1200"/>
            </a:pPr>
            <a:r>
              <a:t>What were they going to do next?</a:t>
            </a:r>
          </a:p>
          <a:p>
            <a:pPr>
              <a:defRPr sz="1200"/>
            </a:pPr>
            <a:r>
              <a:t>Where were they going to work?</a:t>
            </a:r>
          </a:p>
          <a:p>
            <a:pPr>
              <a:defRPr sz="1200"/>
            </a:pPr>
            <a:r>
              <a:t>Where were they going to live?</a:t>
            </a:r>
          </a:p>
          <a:p>
            <a:pPr>
              <a:defRPr sz="1200"/>
            </a:pPr>
            <a:r>
              <a:t>Those were the most important questions of the day, for two reasons. One, no one knew the</a:t>
            </a:r>
          </a:p>
          <a:p>
            <a:pPr>
              <a:defRPr sz="1200"/>
            </a:pPr>
            <a:r>
              <a:t>answers. Two, if they couldn’t be answered quickly, the most likely scenario—in the eyes of</a:t>
            </a:r>
          </a:p>
          <a:p>
            <a:pPr>
              <a:defRPr sz="1200"/>
            </a:pPr>
            <a:r>
              <a:t>many economists—was that the economy would slip back into the depths of the Great</a:t>
            </a:r>
          </a:p>
          <a:p>
            <a:pPr>
              <a:defRPr sz="1200"/>
            </a:pPr>
            <a:r>
              <a:t>Depression.</a:t>
            </a:r>
          </a:p>
          <a:p>
            <a:pPr>
              <a:defRPr sz="1200"/>
            </a:pPr>
            <a:r>
              <a:t>Three forces had built up during the war: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Housing construction ground to a halt, as virtually all production capacity was shifted to</a:t>
            </a:r>
          </a:p>
          <a:p>
            <a:pPr>
              <a:defRPr sz="1200"/>
            </a:pPr>
            <a:r>
              <a:t>building war supplies. Fewer than 12,000 homes per month were built in 1943, equivalent</a:t>
            </a:r>
          </a:p>
          <a:p>
            <a:pPr>
              <a:defRPr sz="1200"/>
            </a:pPr>
            <a:r>
              <a:t>to less than one new home per American city. Returning soldiers faced a severe housing</a:t>
            </a:r>
          </a:p>
          <a:p>
            <a:pPr>
              <a:defRPr sz="1200"/>
            </a:pPr>
            <a:r>
              <a:t>shortage.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speciﬁc jobs created during the war—building ships, tanks, and planes—were very</a:t>
            </a:r>
          </a:p>
          <a:p>
            <a:pPr>
              <a:defRPr sz="1200"/>
            </a:pPr>
            <a:r>
              <a:t>suddenly not necessary after it, stopping with a speed and magnitude rarely seen in private</a:t>
            </a:r>
          </a:p>
          <a:p>
            <a:pPr>
              <a:defRPr sz="1200"/>
            </a:pPr>
            <a:r>
              <a:t>business. It was unclear where soldiers could work.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marriage rate spiked during and immediately after the war. Soldiers didn’t want to</a:t>
            </a:r>
          </a:p>
          <a:p>
            <a:pPr>
              <a:defRPr sz="1200"/>
            </a:pPr>
            <a:r>
              <a:t>return to their mother’s basement. They wanted to start a family, in their own home, with a</a:t>
            </a:r>
          </a:p>
          <a:p>
            <a:pPr>
              <a:defRPr sz="1200"/>
            </a:pPr>
            <a:r>
              <a:t>good job, right away.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This worried policymakers, especially since the Great Depression was still a recent memory,</a:t>
            </a:r>
          </a:p>
          <a:p>
            <a:pPr>
              <a:defRPr sz="1200"/>
            </a:pPr>
            <a:r>
              <a:t>having ended just ﬁve years prior.</a:t>
            </a:r>
          </a:p>
          <a:p>
            <a:pPr>
              <a:defRPr sz="1200"/>
            </a:pPr>
            <a:r>
              <a:t>In 1946 the Council of Economic Advisors delivered a report to President Truman warning of</a:t>
            </a:r>
          </a:p>
          <a:p>
            <a:pPr>
              <a:defRPr sz="1200"/>
            </a:pPr>
            <a:r>
              <a:t>“a full-scale depression some time in the next one to four years.”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They wrote in a separate 1947 memo, summarizing a meeting with Truman: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We might be in some sort of recession period where we should have to be very sure of our</a:t>
            </a:r>
          </a:p>
          <a:p>
            <a:pPr>
              <a:defRPr sz="1200"/>
            </a:pPr>
            <a:r>
              <a:t>ground as to whether recessionary forces might be in danger of getting out of hand …</a:t>
            </a:r>
          </a:p>
          <a:p>
            <a:pPr>
              <a:defRPr sz="1200"/>
            </a:pPr>
            <a:r>
              <a:t>There is a substantial prospect which should not be overlooked that a further decline may</a:t>
            </a:r>
          </a:p>
          <a:p>
            <a:pPr>
              <a:defRPr sz="1200"/>
            </a:pPr>
            <a:r>
              <a:t>increase the danger of a downward spiral into depression conditions.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This fear was exacerbated by the fact that exports couldn’t be immediately relied upon for</a:t>
            </a:r>
          </a:p>
          <a:p>
            <a:pPr>
              <a:defRPr sz="1200"/>
            </a:pPr>
            <a:r>
              <a:t>growth, as two of the largest economies—Europe and Japan—sat in ruins dealing with</a:t>
            </a:r>
          </a:p>
          <a:p>
            <a:pPr>
              <a:defRPr sz="1200"/>
            </a:pPr>
            <a:r>
              <a:t>humanitarian crises. And America itself was buried in more debt than ever before, limiting</a:t>
            </a:r>
          </a:p>
          <a:p>
            <a:pPr>
              <a:defRPr sz="1200"/>
            </a:pPr>
            <a:r>
              <a:t>direct government stimulus.</a:t>
            </a:r>
          </a:p>
          <a:p>
            <a:pPr>
              <a:defRPr sz="1200"/>
            </a:pPr>
            <a:r>
              <a:t>So we did something about it.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2. Low interest rates and the intentional birth of the American consumer.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ﬁrst thing we did to keep the economy aﬂoat after the war was keep interest rates low.</a:t>
            </a:r>
          </a:p>
          <a:p>
            <a:pPr>
              <a:defRPr sz="1200"/>
            </a:pPr>
            <a:r>
              <a:t>This wasn’t an easy decision, because when soldiers came home to a shortage of</a:t>
            </a:r>
          </a:p>
          <a:p>
            <a:pPr>
              <a:defRPr sz="1200"/>
            </a:pPr>
            <a:r>
              <a:t>everything from clothes to cars it temporarily sent inﬂation into double digits.</a:t>
            </a:r>
          </a:p>
          <a:p>
            <a:pPr>
              <a:defRPr sz="1200"/>
            </a:pPr>
            <a:r>
              <a:t>The Federal Reserve was not politically independent before 1951.⁷² The president and the</a:t>
            </a:r>
          </a:p>
          <a:p>
            <a:pPr>
              <a:defRPr sz="1200"/>
            </a:pPr>
            <a:r>
              <a:t>Fed could coordinate policy. In 1942 the Fed announced it would keep short-term rates at</a:t>
            </a:r>
          </a:p>
          <a:p>
            <a:pPr>
              <a:defRPr sz="1200"/>
            </a:pPr>
            <a:r>
              <a:t>0.38% to help ﬁnance the war. Rates didn’t budge a single basis point for the next seven</a:t>
            </a:r>
          </a:p>
          <a:p>
            <a:pPr>
              <a:defRPr sz="1200"/>
            </a:pPr>
            <a:r>
              <a:t>years. Three-month Treasury yields stayed below 2% until the mid-1950s.</a:t>
            </a:r>
          </a:p>
          <a:p>
            <a:pPr>
              <a:defRPr sz="1200"/>
            </a:pPr>
            <a:r>
              <a:t>The explicit reason for keeping rates down was to keep the cost of ﬁnancing the equivalent</a:t>
            </a:r>
          </a:p>
          <a:p>
            <a:pPr>
              <a:defRPr sz="1200"/>
            </a:pPr>
            <a:r>
              <a:t>of the $6 trillion we spent on the war low.</a:t>
            </a:r>
          </a:p>
          <a:p>
            <a:pPr>
              <a:defRPr sz="1200"/>
            </a:pPr>
            <a:r>
              <a:t>But low rates also did something else for all the returning GIs. It made borrowing to buy</a:t>
            </a:r>
          </a:p>
          <a:p>
            <a:pPr>
              <a:defRPr sz="1200"/>
            </a:pPr>
            <a:r>
              <a:t>homes, cars, gadgets, and toys really cheap.</a:t>
            </a:r>
          </a:p>
          <a:p>
            <a:pPr>
              <a:defRPr sz="1200"/>
            </a:pPr>
            <a:r>
              <a:t>Which, from a paranoid policymaker’s perspective, was great. Consumption became an</a:t>
            </a:r>
          </a:p>
          <a:p>
            <a:pPr>
              <a:defRPr sz="1200"/>
            </a:pPr>
            <a:r>
              <a:t>explicit economic strategy in the years after World War II.</a:t>
            </a:r>
          </a:p>
          <a:p>
            <a:pPr>
              <a:defRPr sz="1200"/>
            </a:pPr>
            <a:r>
              <a:t>An era of encouraging thrift and saving to fund the war quickly turned into an era of</a:t>
            </a:r>
          </a:p>
          <a:p>
            <a:pPr>
              <a:defRPr sz="1200"/>
            </a:pPr>
            <a:r>
              <a:t>actively promoting spending. Princeton historian Sheldon Garon writes: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After 1945, America again diverged from patterns of savings promotion in Europe and East</a:t>
            </a:r>
          </a:p>
          <a:p>
            <a:pPr>
              <a:defRPr sz="1200"/>
            </a:pPr>
            <a:r>
              <a:t>Asia … Politicians, businessmen and labor leaders all encouraged Americans to spend to</a:t>
            </a:r>
          </a:p>
          <a:p>
            <a:pPr>
              <a:defRPr sz="1200"/>
            </a:pPr>
            <a:r>
              <a:t>foster economic growth.⁷³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Two things fueled this push.</a:t>
            </a:r>
          </a:p>
          <a:p>
            <a:pPr>
              <a:defRPr sz="1200"/>
            </a:pPr>
            <a:r>
              <a:t>One was the GI Bill, which oﬀered unprecedented mortgage opportunities. Sixteen million</a:t>
            </a:r>
          </a:p>
          <a:p>
            <a:pPr>
              <a:defRPr sz="1200"/>
            </a:pPr>
            <a:r>
              <a:t>veterans could buy a home often with no money down, no interest in the ﬁrst year, and</a:t>
            </a:r>
          </a:p>
          <a:p>
            <a:pPr>
              <a:defRPr sz="1200"/>
            </a:pPr>
            <a:r>
              <a:t>ﬁxed rates so low that monthly mortgage payments could be lower than a rental.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second was an explosion of consumer credit, enabled by the loosening of Depression-</a:t>
            </a:r>
          </a:p>
          <a:p>
            <a:pPr>
              <a:defRPr sz="1200"/>
            </a:pPr>
            <a:r>
              <a:t>era regulations. The ﬁrst credit card was introduced in 1950. Store credit, installment</a:t>
            </a:r>
          </a:p>
          <a:p>
            <a:pPr>
              <a:defRPr sz="1200"/>
            </a:pPr>
            <a:r>
              <a:t>credit, personal loans, payday loans—everything took oﬀ. And interest on all debt, including</a:t>
            </a:r>
          </a:p>
          <a:p>
            <a:pPr>
              <a:defRPr sz="1200"/>
            </a:pPr>
            <a:r>
              <a:t>credit cards, was tax deductible at the time.</a:t>
            </a:r>
          </a:p>
          <a:p>
            <a:pPr>
              <a:defRPr sz="1200"/>
            </a:pPr>
            <a:r>
              <a:t>It tasted delicious. So we ate a lot of it. A simple story in a simple table: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Household debt in the 1950s grew 1.5 times faster than it did during the 2000s debt</a:t>
            </a:r>
          </a:p>
          <a:p>
            <a:pPr>
              <a:defRPr sz="1200"/>
            </a:pPr>
            <a:r>
              <a:t>splurge.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3. Pent-up demand for stuﬀ fed by a credit boom and a hidden 1930s</a:t>
            </a:r>
          </a:p>
          <a:p>
            <a:pPr>
              <a:defRPr sz="1200"/>
            </a:pPr>
            <a:r>
              <a:t>productivity boom led to an economic boom.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1930s were the hardest economic decade in American history. But there was a silver</a:t>
            </a:r>
          </a:p>
          <a:p>
            <a:pPr>
              <a:defRPr sz="1200"/>
            </a:pPr>
            <a:r>
              <a:t>lining that took two decades to notice: By necessity, the Great Depression had</a:t>
            </a:r>
          </a:p>
          <a:p>
            <a:pPr>
              <a:defRPr sz="1200"/>
            </a:pPr>
            <a:r>
              <a:t>supercharged resourcefulness, productivity, and innovation.</a:t>
            </a:r>
          </a:p>
          <a:p>
            <a:pPr>
              <a:defRPr sz="1200"/>
            </a:pPr>
            <a:r>
              <a:t>We didn’t pay that much attention to the productivity boom in the ’30s, because everyone</a:t>
            </a:r>
          </a:p>
          <a:p>
            <a:pPr>
              <a:defRPr sz="1200"/>
            </a:pPr>
            <a:r>
              <a:t>was focused on how bad the economy was. We didn’t pay attention to it in the ’40s,</a:t>
            </a:r>
          </a:p>
          <a:p>
            <a:pPr>
              <a:defRPr sz="1200"/>
            </a:pPr>
            <a:r>
              <a:t>because everyone was focused on the war.</a:t>
            </a:r>
          </a:p>
          <a:p>
            <a:pPr>
              <a:defRPr sz="1200"/>
            </a:pPr>
            <a:r>
              <a:t>Then the 1950s came around and we suddenly realized, “Wow, we have some amazing</a:t>
            </a:r>
          </a:p>
          <a:p>
            <a:pPr>
              <a:defRPr sz="1200"/>
            </a:pPr>
            <a:r>
              <a:t>new inventions. And we’re really good at making them.”</a:t>
            </a:r>
          </a:p>
          <a:p>
            <a:pPr>
              <a:defRPr sz="1200"/>
            </a:pPr>
            <a:r>
              <a:t>Appliances, cars, phones, air conditioning, electricity.</a:t>
            </a:r>
          </a:p>
          <a:p>
            <a:pPr>
              <a:defRPr sz="1200"/>
            </a:pPr>
            <a:r>
              <a:t>It was nearly impossible to buy many household goods during the war, because factories</a:t>
            </a:r>
          </a:p>
          <a:p>
            <a:pPr>
              <a:defRPr sz="1200"/>
            </a:pPr>
            <a:r>
              <a:t>were converted to make guns and ships. That created pent-up demand from GIs for stuﬀ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after the war ended. Married, eager to get on with life, and emboldened with new cheap</a:t>
            </a:r>
          </a:p>
          <a:p>
            <a:pPr>
              <a:defRPr sz="1200"/>
            </a:pPr>
            <a:r>
              <a:t>consumer credit, they went on a buying spree like the country had never seen.</a:t>
            </a:r>
          </a:p>
          <a:p>
            <a:pPr>
              <a:defRPr sz="1200"/>
            </a:pPr>
            <a:r>
              <a:t>Frederick Lewis Allen writes in his book The Big Change: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During these postwar years the farmer bought a new tractor, a corn picker, an electric</a:t>
            </a:r>
          </a:p>
          <a:p>
            <a:pPr>
              <a:defRPr sz="1200"/>
            </a:pPr>
            <a:r>
              <a:t>milking machine; in fact he and his neighbors, between them, assembled a formidable</a:t>
            </a:r>
          </a:p>
          <a:p>
            <a:pPr>
              <a:defRPr sz="1200"/>
            </a:pPr>
            <a:r>
              <a:t>array of farm machinery for their joint use. The farmer’s wife got the shining white electric</a:t>
            </a:r>
          </a:p>
          <a:p>
            <a:pPr>
              <a:defRPr sz="1200"/>
            </a:pPr>
            <a:r>
              <a:t>refrigerator she had always longed for and never during the Great Depression had been</a:t>
            </a:r>
          </a:p>
          <a:p>
            <a:pPr>
              <a:defRPr sz="1200"/>
            </a:pPr>
            <a:r>
              <a:t>able to aﬀord, and an up-to-date washing machine, and a deep-freeze unit. The suburban</a:t>
            </a:r>
          </a:p>
          <a:p>
            <a:pPr>
              <a:defRPr sz="1200"/>
            </a:pPr>
            <a:r>
              <a:t>family installed a dishwashing machine and invested in a power lawnmower. The city</a:t>
            </a:r>
          </a:p>
          <a:p>
            <a:pPr>
              <a:defRPr sz="1200"/>
            </a:pPr>
            <a:r>
              <a:t>family became customers of a laundromat and acquired a television set for the living room.</a:t>
            </a:r>
          </a:p>
          <a:p>
            <a:pPr>
              <a:defRPr sz="1200"/>
            </a:pPr>
            <a:r>
              <a:t>The husband’s oﬃce was air-conditioned. And so on endlessly.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It’s hard to overstate how big this surge was.</a:t>
            </a:r>
          </a:p>
          <a:p>
            <a:pPr>
              <a:defRPr sz="1200"/>
            </a:pPr>
            <a:r>
              <a:t>Commercial car and truck manufacturing virtually ceased from 1942 to 1945. Then 21</a:t>
            </a:r>
          </a:p>
          <a:p>
            <a:pPr>
              <a:defRPr sz="1200"/>
            </a:pPr>
            <a:r>
              <a:t>million cars were sold from 1945 to 1949. Another 37 million were sold by 1955.</a:t>
            </a:r>
          </a:p>
          <a:p>
            <a:pPr>
              <a:defRPr sz="1200"/>
            </a:pPr>
            <a:r>
              <a:t>Just under two million homes were built from 1940 to 1945. Then seven million were built</a:t>
            </a:r>
          </a:p>
          <a:p>
            <a:pPr>
              <a:defRPr sz="1200"/>
            </a:pPr>
            <a:r>
              <a:t>from 1945 to 1950. Another eight million were built by 1955.</a:t>
            </a:r>
          </a:p>
          <a:p>
            <a:pPr>
              <a:defRPr sz="1200"/>
            </a:pPr>
            <a:r>
              <a:t>Pent-up demand for stuﬀ, and our newfound ability to make stuﬀ, created the jobs that put</a:t>
            </a:r>
          </a:p>
          <a:p>
            <a:pPr>
              <a:defRPr sz="1200"/>
            </a:pPr>
            <a:r>
              <a:t>returning GIs back to work. And they were good jobs, too. Mix that with consumer credit,</a:t>
            </a:r>
          </a:p>
          <a:p>
            <a:pPr>
              <a:defRPr sz="1200"/>
            </a:pPr>
            <a:r>
              <a:t>and America’s capacity for spending exploded.</a:t>
            </a:r>
          </a:p>
          <a:p>
            <a:pPr>
              <a:defRPr sz="1200"/>
            </a:pPr>
            <a:r>
              <a:t>The Federal Reserve wrote to President Truman in 1951: “By 1950, total consumer</a:t>
            </a:r>
          </a:p>
          <a:p>
            <a:pPr>
              <a:defRPr sz="1200"/>
            </a:pPr>
            <a:r>
              <a:t>expenditures, together with residential construction, amounted to about 203 billion dollars,</a:t>
            </a:r>
          </a:p>
          <a:p>
            <a:pPr>
              <a:defRPr sz="1200"/>
            </a:pPr>
            <a:r>
              <a:t>or in the neighborhood of 40 percent above the 1944 level.”⁷⁴</a:t>
            </a:r>
          </a:p>
          <a:p>
            <a:pPr>
              <a:defRPr sz="1200"/>
            </a:pPr>
            <a:r>
              <a:t>The answer to the question, “What are all these GIs going to do after the war?” was now</a:t>
            </a:r>
          </a:p>
          <a:p>
            <a:pPr>
              <a:defRPr sz="1200"/>
            </a:pPr>
            <a:r>
              <a:t>obvious. They were going to buy stuﬀ, with money earned from their jobs making new stuﬀ,</a:t>
            </a:r>
          </a:p>
          <a:p>
            <a:pPr>
              <a:defRPr sz="1200"/>
            </a:pPr>
            <a:r>
              <a:t>helped by cheap borrowed money to buy even more stuﬀ.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4. Gains are shared more equally than ever before.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deﬁning characteristic of economics in the 1950s is that the country got rich by</a:t>
            </a:r>
          </a:p>
          <a:p>
            <a:pPr>
              <a:defRPr sz="1200"/>
            </a:pPr>
            <a:r>
              <a:t>making the poor less poor.</a:t>
            </a:r>
          </a:p>
          <a:p>
            <a:pPr>
              <a:defRPr sz="1200"/>
            </a:pPr>
            <a:r>
              <a:t>Average wages doubled from 1940 to 1948, then doubled again by 1963.</a:t>
            </a:r>
          </a:p>
          <a:p>
            <a:pPr>
              <a:defRPr sz="1200"/>
            </a:pPr>
            <a:r>
              <a:t>And those gains focused on those who had been left behind for decades before. The gap</a:t>
            </a:r>
          </a:p>
          <a:p>
            <a:pPr>
              <a:defRPr sz="1200"/>
            </a:pPr>
            <a:r>
              <a:t>between rich and poor narrowed by an extraordinary amount.</a:t>
            </a:r>
          </a:p>
          <a:p>
            <a:pPr>
              <a:defRPr sz="1200"/>
            </a:pPr>
            <a:r>
              <a:t>Lewis Allen wrote in 1955: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enormous lead of the well-to-do in the economic race has been considerably reduced.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It is the industrial workers who as a group have done best—people such as a steelworker’s</a:t>
            </a:r>
          </a:p>
          <a:p>
            <a:pPr>
              <a:defRPr sz="1200"/>
            </a:pPr>
            <a:r>
              <a:t>family who used to live on $2,500 and now are getting $4,500, or the highly skilled</a:t>
            </a:r>
          </a:p>
          <a:p>
            <a:pPr>
              <a:defRPr sz="1200"/>
            </a:pPr>
            <a:r>
              <a:t>machine-tool operator’s family who used to have $3,000 and now can spend an annual</a:t>
            </a:r>
          </a:p>
          <a:p>
            <a:pPr>
              <a:defRPr sz="1200"/>
            </a:pPr>
            <a:r>
              <a:t>$5,500 or more.</a:t>
            </a:r>
          </a:p>
          <a:p>
            <a:pPr>
              <a:defRPr sz="1200"/>
            </a:pPr>
            <a:r>
              <a:t>As for the top one percent, the really well-to-do and the rich, whom we might classify very</a:t>
            </a:r>
          </a:p>
          <a:p>
            <a:pPr>
              <a:defRPr sz="1200"/>
            </a:pPr>
            <a:r>
              <a:t>roughly indeed as the $16,000-and-over group, their share of the total national income,</a:t>
            </a:r>
          </a:p>
          <a:p>
            <a:pPr>
              <a:defRPr sz="1200"/>
            </a:pPr>
            <a:r>
              <a:t>after taxes, had come down by 1945 from 13 percent to 7 percent.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This was not a short-term trend. Real income for the bottom 20% of wage-earners grew by</a:t>
            </a:r>
          </a:p>
          <a:p>
            <a:pPr>
              <a:defRPr sz="1200"/>
            </a:pPr>
            <a:r>
              <a:t>a nearly identical amount as the top 5% from 1950 to 1980.</a:t>
            </a:r>
          </a:p>
          <a:p>
            <a:pPr>
              <a:defRPr sz="1200"/>
            </a:pPr>
            <a:r>
              <a:t>The equality went beyond wages.</a:t>
            </a:r>
          </a:p>
          <a:p>
            <a:pPr>
              <a:defRPr sz="1200"/>
            </a:pPr>
            <a:r>
              <a:t>Women held jobs outside the home in record numbers. Their labor force participation rate</a:t>
            </a:r>
          </a:p>
          <a:p>
            <a:pPr>
              <a:defRPr sz="1200"/>
            </a:pPr>
            <a:r>
              <a:t>went from 31% after the war to 37% by 1955, and to 40% by 1965.</a:t>
            </a:r>
          </a:p>
          <a:p>
            <a:pPr>
              <a:defRPr sz="1200"/>
            </a:pPr>
            <a:r>
              <a:t>Minorities gained, too. After the 1945 inauguration Eleanor Roosevelt wrote about an</a:t>
            </a:r>
          </a:p>
          <a:p>
            <a:pPr>
              <a:defRPr sz="1200"/>
            </a:pPr>
            <a:r>
              <a:t>African American reporter who told her: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Do you realize what twelve years have done? If at the 1933 reception a number of colored</a:t>
            </a:r>
          </a:p>
          <a:p>
            <a:pPr>
              <a:defRPr sz="1200"/>
            </a:pPr>
            <a:r>
              <a:t>people had gone down the line and mixed with everyone else in the way they did today,</a:t>
            </a:r>
          </a:p>
          <a:p>
            <a:pPr>
              <a:defRPr sz="1200"/>
            </a:pPr>
            <a:r>
              <a:t>every paper in the country would have reported it. We do not even think it is news and none</a:t>
            </a:r>
          </a:p>
          <a:p>
            <a:pPr>
              <a:defRPr sz="1200"/>
            </a:pPr>
            <a:r>
              <a:t>of us will mention it.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Women and minority rights were still a fraction of what they are today. But the progress</a:t>
            </a:r>
          </a:p>
          <a:p>
            <a:pPr>
              <a:defRPr sz="1200"/>
            </a:pPr>
            <a:r>
              <a:t>toward equality in the late ’40s and ’50s was extraordinary.</a:t>
            </a:r>
          </a:p>
          <a:p>
            <a:pPr>
              <a:defRPr sz="1200"/>
            </a:pPr>
            <a:r>
              <a:t>The leveling out of classes meant a leveling out of lifestyles. Normal people drove Chevys.</a:t>
            </a:r>
          </a:p>
          <a:p>
            <a:pPr>
              <a:defRPr sz="1200"/>
            </a:pPr>
            <a:r>
              <a:t>Rich people drove Cadillacs. TV and radio equalized the entertainment and culture people</a:t>
            </a:r>
          </a:p>
          <a:p>
            <a:pPr>
              <a:defRPr sz="1200"/>
            </a:pPr>
            <a:r>
              <a:t>enjoyed regardless of class. Mail-order catalogs equalized the clothes people wore and the</a:t>
            </a:r>
          </a:p>
          <a:p>
            <a:pPr>
              <a:defRPr sz="1200"/>
            </a:pPr>
            <a:r>
              <a:t>goods they bought regardless of where they lived. Harper’s Magazine noted in 1957: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rich man smokes the same sort of cigarettes as the poor man, shaves with the same</a:t>
            </a:r>
          </a:p>
          <a:p>
            <a:pPr>
              <a:defRPr sz="1200"/>
            </a:pPr>
            <a:r>
              <a:t>sort of razor, uses the same sort of telephone, vacuum cleaner, radio, and TV set, has the</a:t>
            </a:r>
          </a:p>
          <a:p>
            <a:pPr>
              <a:defRPr sz="1200"/>
            </a:pPr>
            <a:r>
              <a:t>same sort of lighting and heating equipment in his house, and so on indeﬁnitely. The</a:t>
            </a:r>
          </a:p>
          <a:p>
            <a:pPr>
              <a:defRPr sz="1200"/>
            </a:pPr>
            <a:r>
              <a:t>diﬀerences between his automobile and the poor man’s are minor. Essentially they have</a:t>
            </a:r>
          </a:p>
          <a:p>
            <a:pPr>
              <a:defRPr sz="1200"/>
            </a:pPr>
            <a:r>
              <a:t>similar engines, similar ﬁttings. In the early years of the century there was a hierarchy of</a:t>
            </a:r>
          </a:p>
          <a:p>
            <a:pPr>
              <a:defRPr sz="1200"/>
            </a:pPr>
            <a:r>
              <a:t>automobiles.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Paul Graham wrote in 2016 about what something as simple as there only being three TV</a:t>
            </a:r>
          </a:p>
          <a:p>
            <a:pPr>
              <a:defRPr sz="1200"/>
            </a:pPr>
            <a:r>
              <a:t>stations did to equalize culture: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It’s diﬃcult to imagine now, but every night tens of millions of families would sit down</a:t>
            </a:r>
          </a:p>
          <a:p>
            <a:pPr>
              <a:defRPr sz="1200"/>
            </a:pPr>
            <a:r>
              <a:t>together in front of their TV set watching the same show, at the same time, as their next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door neighbors. What happens now with the Super Bowl used to happen every night. We</a:t>
            </a:r>
          </a:p>
          <a:p>
            <a:pPr>
              <a:defRPr sz="1200"/>
            </a:pPr>
            <a:r>
              <a:t>were literally in sync.⁷⁵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This was important. People measure their well-being against their peers. And for most of</a:t>
            </a:r>
          </a:p>
          <a:p>
            <a:pPr>
              <a:defRPr sz="1200"/>
            </a:pPr>
            <a:r>
              <a:t>the 1945–1980 period, people had a lot of what looked like peers to compare themselves</a:t>
            </a:r>
          </a:p>
          <a:p>
            <a:pPr>
              <a:defRPr sz="1200"/>
            </a:pPr>
            <a:r>
              <a:t>to. Many people—most people—lived lives that were either equal or at least fathomable to</a:t>
            </a:r>
          </a:p>
          <a:p>
            <a:pPr>
              <a:defRPr sz="1200"/>
            </a:pPr>
            <a:r>
              <a:t>those around them. The idea that people’s lives equalized as much as their incomes is an</a:t>
            </a:r>
          </a:p>
          <a:p>
            <a:pPr>
              <a:defRPr sz="1200"/>
            </a:pPr>
            <a:r>
              <a:t>important point of this story we’ll come back to.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5. Debt rose tremendously. But so did incomes, so the impact wasn’t a big deal.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Household debt increased ﬁvefold from 1947 to 1957 due to the combination of the new</a:t>
            </a:r>
          </a:p>
          <a:p>
            <a:pPr>
              <a:defRPr sz="1200"/>
            </a:pPr>
            <a:r>
              <a:t>consumption culture, new debt products, and interest rates subsidized by government</a:t>
            </a:r>
          </a:p>
          <a:p>
            <a:pPr>
              <a:defRPr sz="1200"/>
            </a:pPr>
            <a:r>
              <a:t>programs, and held low by the Federal Reserve.</a:t>
            </a:r>
          </a:p>
          <a:p>
            <a:pPr>
              <a:defRPr sz="1200"/>
            </a:pPr>
            <a:r>
              <a:t>But income growth was so strong during this period that the impact on households wasn’t</a:t>
            </a:r>
          </a:p>
          <a:p>
            <a:pPr>
              <a:defRPr sz="1200"/>
            </a:pPr>
            <a:r>
              <a:t>severe. And household debt was so low to begin with after the war. The Great Depression</a:t>
            </a:r>
          </a:p>
          <a:p>
            <a:pPr>
              <a:defRPr sz="1200"/>
            </a:pPr>
            <a:r>
              <a:t>wiped out a lot of it, and household spending was so curtailed during the war that debt</a:t>
            </a:r>
          </a:p>
          <a:p>
            <a:pPr>
              <a:defRPr sz="1200"/>
            </a:pPr>
            <a:r>
              <a:t>accumulation was restricted. So the growth in household debt-to-income from 1947–1957</a:t>
            </a:r>
          </a:p>
          <a:p>
            <a:pPr>
              <a:defRPr sz="1200"/>
            </a:pPr>
            <a:r>
              <a:t>was manageable.</a:t>
            </a:r>
          </a:p>
          <a:p>
            <a:pPr>
              <a:defRPr sz="1200"/>
            </a:pPr>
            <a:r>
              <a:t>Household debt-to-income today is just over 100%. Even after rising in the 1950s, 1960s,</a:t>
            </a:r>
          </a:p>
          <a:p>
            <a:pPr>
              <a:defRPr sz="1200"/>
            </a:pPr>
            <a:r>
              <a:t>and 1970s, it stayed below 60%.</a:t>
            </a:r>
          </a:p>
          <a:p>
            <a:pPr>
              <a:defRPr sz="1200"/>
            </a:pPr>
            <a:r>
              <a:t>Driving a lot of this debt boom was a surge in home ownership.</a:t>
            </a:r>
          </a:p>
          <a:p>
            <a:pPr>
              <a:defRPr sz="1200"/>
            </a:pPr>
            <a:r>
              <a:t>The homeownership rate in 1900 was 47%. It stayed right about there for the next four</a:t>
            </a:r>
          </a:p>
          <a:p>
            <a:pPr>
              <a:defRPr sz="1200"/>
            </a:pPr>
            <a:r>
              <a:t>decades. Then it took oﬀ, hitting 53% by 1945 and 62% by 1970. A substantial portion of</a:t>
            </a:r>
          </a:p>
          <a:p>
            <a:pPr>
              <a:defRPr sz="1200"/>
            </a:pPr>
            <a:r>
              <a:t>the population was now using debt that previous generations would not—could not—have</a:t>
            </a:r>
          </a:p>
          <a:p>
            <a:pPr>
              <a:defRPr sz="1200"/>
            </a:pPr>
            <a:r>
              <a:t>accessed. And they were mostly OK with it.</a:t>
            </a:r>
          </a:p>
          <a:p>
            <a:pPr>
              <a:defRPr sz="1200"/>
            </a:pPr>
            <a:r>
              <a:t>David Halberstam writes in his book The Fifties: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They were conﬁdent in themselves and their futures in a way that [those] growing up in</a:t>
            </a:r>
          </a:p>
          <a:p>
            <a:pPr>
              <a:defRPr sz="1200"/>
            </a:pPr>
            <a:r>
              <a:t>harder times found striking. They did not fear debt as their parents had … They diﬀered</a:t>
            </a:r>
          </a:p>
          <a:p>
            <a:pPr>
              <a:defRPr sz="1200"/>
            </a:pPr>
            <a:r>
              <a:t>from their parents not just in how much they made and what they owned but in their belief</a:t>
            </a:r>
          </a:p>
          <a:p>
            <a:pPr>
              <a:defRPr sz="1200"/>
            </a:pPr>
            <a:r>
              <a:t>that the future had already arrived. As the ﬁrst homeowners in their families, they brought</a:t>
            </a:r>
          </a:p>
          <a:p>
            <a:pPr>
              <a:defRPr sz="1200"/>
            </a:pPr>
            <a:r>
              <a:t>a new excitement and pride with them to the store as they bought furniture or appliances—</a:t>
            </a:r>
          </a:p>
          <a:p>
            <a:pPr>
              <a:defRPr sz="1200"/>
            </a:pPr>
            <a:r>
              <a:t>in other times young couples might have exhibited such feelings as they bought clothes for</a:t>
            </a:r>
          </a:p>
          <a:p>
            <a:pPr>
              <a:defRPr sz="1200"/>
            </a:pPr>
            <a:r>
              <a:t>their ﬁrst baby. It was as if the very accomplishment of owning a home reﬂected such an</a:t>
            </a:r>
          </a:p>
          <a:p>
            <a:pPr>
              <a:defRPr sz="1200"/>
            </a:pPr>
            <a:r>
              <a:t>immense breakthrough that nothing was too good to buy for it.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Now’s a good time to connect a few things, as they’ll become increasingly important: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America is booming.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It’s booming together like never before.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It’s booming with debt that isn’t a big deal at the time because it’s still low relative to</a:t>
            </a:r>
          </a:p>
          <a:p>
            <a:pPr>
              <a:defRPr sz="1200"/>
            </a:pPr>
            <a:r>
              <a:t>income and there’s a cultural acceptance that debt isn’t a scary thing.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6. Things start cracking.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1973 was the ﬁrst year where it became clear the economy was walking down a new path.</a:t>
            </a:r>
          </a:p>
          <a:p>
            <a:pPr>
              <a:defRPr sz="1200"/>
            </a:pPr>
            <a:r>
              <a:t>The recession that began that year brought unemployment to the highest it had been since</a:t>
            </a:r>
          </a:p>
          <a:p>
            <a:pPr>
              <a:defRPr sz="1200"/>
            </a:pPr>
            <a:r>
              <a:t>the 1930s.</a:t>
            </a:r>
          </a:p>
          <a:p>
            <a:pPr>
              <a:defRPr sz="1200"/>
            </a:pPr>
            <a:r>
              <a:t>Inﬂation surged. But unlike the post-war spikes, it stayed high.</a:t>
            </a:r>
          </a:p>
          <a:p>
            <a:pPr>
              <a:defRPr sz="1200"/>
            </a:pPr>
            <a:r>
              <a:t>Short-term interest rates hit 8% in 1973, up from 2.5% a decade earlier.</a:t>
            </a:r>
          </a:p>
          <a:p>
            <a:pPr>
              <a:defRPr sz="1200"/>
            </a:pPr>
            <a:r>
              <a:t>And you have to put all of that in the context of how much fear there was between</a:t>
            </a:r>
          </a:p>
          <a:p>
            <a:pPr>
              <a:defRPr sz="1200"/>
            </a:pPr>
            <a:r>
              <a:t>Vietnam, riots, and the assassinations of Martin Luther King, and John and Bobby Kennedy.</a:t>
            </a:r>
          </a:p>
          <a:p>
            <a:pPr>
              <a:defRPr sz="1200"/>
            </a:pPr>
            <a:r>
              <a:t>It got bleak.</a:t>
            </a:r>
          </a:p>
          <a:p>
            <a:pPr>
              <a:defRPr sz="1200"/>
            </a:pPr>
            <a:r>
              <a:t>America dominated the world economy in the two decades after the war. Many of the</a:t>
            </a:r>
          </a:p>
          <a:p>
            <a:pPr>
              <a:defRPr sz="1200"/>
            </a:pPr>
            <a:r>
              <a:t>largest countries had their manufacturing capacity bombed into rubble. But as the 1970s</a:t>
            </a:r>
          </a:p>
          <a:p>
            <a:pPr>
              <a:defRPr sz="1200"/>
            </a:pPr>
            <a:r>
              <a:t>emerged, that changed. Japan was booming. China’s economy was opening up. The Middle</a:t>
            </a:r>
          </a:p>
          <a:p>
            <a:pPr>
              <a:defRPr sz="1200"/>
            </a:pPr>
            <a:r>
              <a:t>East was ﬂexing its oil muscles.</a:t>
            </a:r>
          </a:p>
          <a:p>
            <a:pPr>
              <a:defRPr sz="1200"/>
            </a:pPr>
            <a:r>
              <a:t>A combination of lucky economic advantages and a culture shared by the Greatest</a:t>
            </a:r>
          </a:p>
          <a:p>
            <a:pPr>
              <a:defRPr sz="1200"/>
            </a:pPr>
            <a:r>
              <a:t>Generation—hardened by the Depression and anchored in systematic cooperation from the</a:t>
            </a:r>
          </a:p>
          <a:p>
            <a:pPr>
              <a:defRPr sz="1200"/>
            </a:pPr>
            <a:r>
              <a:t>war—shifted when Baby Boomers began coming of age. A new generation that had a</a:t>
            </a:r>
          </a:p>
          <a:p>
            <a:pPr>
              <a:defRPr sz="1200"/>
            </a:pPr>
            <a:r>
              <a:t>diﬀerent view of what’s normal hit at the same time a lot of the economic tailwinds of the</a:t>
            </a:r>
          </a:p>
          <a:p>
            <a:pPr>
              <a:defRPr sz="1200"/>
            </a:pPr>
            <a:r>
              <a:t>previous two decades ended.</a:t>
            </a:r>
          </a:p>
          <a:p>
            <a:pPr>
              <a:defRPr sz="1200"/>
            </a:pPr>
            <a:r>
              <a:t>Everything in ﬁnance is data within the context of expectations. One of the biggest shifts of</a:t>
            </a:r>
          </a:p>
          <a:p>
            <a:pPr>
              <a:defRPr sz="1200"/>
            </a:pPr>
            <a:r>
              <a:t>the last century happened when the economic winds began blowing in a diﬀerent, uneven</a:t>
            </a:r>
          </a:p>
          <a:p>
            <a:pPr>
              <a:defRPr sz="1200"/>
            </a:pPr>
            <a:r>
              <a:t>direction, but people’s expectations were still rooted in a post-war culture of equality. Not</a:t>
            </a:r>
          </a:p>
          <a:p>
            <a:pPr>
              <a:defRPr sz="1200"/>
            </a:pPr>
            <a:r>
              <a:t>necessarily equality of income, although there was that. But equality in lifestyle and</a:t>
            </a:r>
          </a:p>
          <a:p>
            <a:pPr>
              <a:defRPr sz="1200"/>
            </a:pPr>
            <a:r>
              <a:t>consumption expectations; the idea that someone earning a 50th percentile income</a:t>
            </a:r>
          </a:p>
          <a:p>
            <a:pPr>
              <a:defRPr sz="1200"/>
            </a:pPr>
            <a:r>
              <a:t>shouldn’t live a life dramatically diﬀerent than someone in the 80th or 90th percentile. And</a:t>
            </a:r>
          </a:p>
          <a:p>
            <a:pPr>
              <a:defRPr sz="1200"/>
            </a:pPr>
            <a:r>
              <a:t>that someone in the 99th percentile lived a better life, but still a life that someone in the</a:t>
            </a:r>
          </a:p>
          <a:p>
            <a:pPr>
              <a:defRPr sz="1200"/>
            </a:pPr>
            <a:r>
              <a:t>50th percentile could comprehend. That’s how America worked for most of the 1945–1980</a:t>
            </a:r>
          </a:p>
          <a:p>
            <a:pPr>
              <a:defRPr sz="1200"/>
            </a:pPr>
            <a:r>
              <a:t>period. It doesn’t matter whether you think that’s morally right or wrong. It just matters</a:t>
            </a:r>
          </a:p>
          <a:p>
            <a:pPr>
              <a:defRPr sz="1200"/>
            </a:pPr>
            <a:r>
              <a:t>that it happened.</a:t>
            </a:r>
          </a:p>
          <a:p>
            <a:pPr>
              <a:defRPr sz="1200"/>
            </a:pPr>
            <a:r>
              <a:t>Expectations always move slower than facts. And the economic facts of the years between</a:t>
            </a:r>
          </a:p>
          <a:p>
            <a:pPr>
              <a:defRPr sz="1200"/>
            </a:pPr>
            <a:r>
              <a:t>the early 1970s through the early 2000s were that growth continued, but became more</a:t>
            </a:r>
          </a:p>
          <a:p>
            <a:pPr>
              <a:defRPr sz="1200"/>
            </a:pPr>
            <a:r>
              <a:t>uneven, yet people’s expectations of how their lifestyle should compare to their peers did</a:t>
            </a:r>
          </a:p>
          <a:p>
            <a:pPr>
              <a:defRPr sz="1200"/>
            </a:pPr>
            <a:r>
              <a:t>not change.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7. The boom resumes, but it’s diﬀerent than before.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Ronald Reagan’s 1984 “Morning in America” ad declared: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It’s morning again in America. Today more men and women will go to work than ever</a:t>
            </a:r>
          </a:p>
          <a:p>
            <a:pPr>
              <a:defRPr sz="1200"/>
            </a:pPr>
            <a:r>
              <a:t>before in our country’s history. With interest rates at about half the record highs of 1980,</a:t>
            </a:r>
          </a:p>
          <a:p>
            <a:pPr>
              <a:defRPr sz="1200"/>
            </a:pPr>
            <a:r>
              <a:t>nearly 2,000 families today will buy new homes, more than at any time in the past four</a:t>
            </a:r>
          </a:p>
          <a:p>
            <a:pPr>
              <a:defRPr sz="1200"/>
            </a:pPr>
            <a:r>
              <a:t>years. This afternoon 6,500 young men and women will be married, and with inﬂation at</a:t>
            </a:r>
          </a:p>
          <a:p>
            <a:pPr>
              <a:defRPr sz="1200"/>
            </a:pPr>
            <a:r>
              <a:t>less than half of what it was just four years ago, they can look forward with conﬁdence to</a:t>
            </a:r>
          </a:p>
          <a:p>
            <a:pPr>
              <a:defRPr sz="1200"/>
            </a:pPr>
            <a:r>
              <a:t>the future.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That wasn’t hyperbole. GDP growth was the highest it had been since the 1950s. By 1989</a:t>
            </a:r>
          </a:p>
          <a:p>
            <a:pPr>
              <a:defRPr sz="1200"/>
            </a:pPr>
            <a:r>
              <a:t>there were six million fewer unemployed Americans than there were seven years before.</a:t>
            </a:r>
          </a:p>
          <a:p>
            <a:pPr>
              <a:defRPr sz="1200"/>
            </a:pPr>
            <a:r>
              <a:t>The S&amp;P 500 rose almost fourfold between 1982 and 1990. Total real GDP growth in the</a:t>
            </a:r>
          </a:p>
          <a:p>
            <a:pPr>
              <a:defRPr sz="1200"/>
            </a:pPr>
            <a:r>
              <a:t>1990s was roughly equal to that of the 1950s—40% vs. 42%.</a:t>
            </a:r>
          </a:p>
          <a:p>
            <a:pPr>
              <a:defRPr sz="1200"/>
            </a:pPr>
            <a:r>
              <a:t>President Clinton boasted in his 2000 State of the Union speech: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We begin the new century with over 20 million new jobs; the fastest economic growth in</a:t>
            </a:r>
          </a:p>
          <a:p>
            <a:pPr>
              <a:defRPr sz="1200"/>
            </a:pPr>
            <a:r>
              <a:t>more than 30 years; the lowest unemployment rates in 30 years; the lowest poverty rates in</a:t>
            </a:r>
          </a:p>
          <a:p>
            <a:pPr>
              <a:defRPr sz="1200"/>
            </a:pPr>
            <a:r>
              <a:t>20 years; the lowest African-American and Hispanic unemployment rates on record; the</a:t>
            </a:r>
          </a:p>
          <a:p>
            <a:pPr>
              <a:defRPr sz="1200"/>
            </a:pPr>
            <a:r>
              <a:t>ﬁrst back-to-back surpluses in 42 years; and next month, America will achieve the longest</a:t>
            </a:r>
          </a:p>
          <a:p>
            <a:pPr>
              <a:defRPr sz="1200"/>
            </a:pPr>
            <a:r>
              <a:t>period of economic growth in our entire history. We have built a new economy.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His last sentence was important. It was a new economy. The biggest diﬀerence between the</a:t>
            </a:r>
          </a:p>
          <a:p>
            <a:pPr>
              <a:defRPr sz="1200"/>
            </a:pPr>
            <a:r>
              <a:t>economy of the 1945–1973 period and that of the 1982–2000 period was that the same</a:t>
            </a:r>
          </a:p>
          <a:p>
            <a:pPr>
              <a:defRPr sz="1200"/>
            </a:pPr>
            <a:r>
              <a:t>amount of growth found its way into totally diﬀerent pockets.</a:t>
            </a:r>
          </a:p>
          <a:p>
            <a:pPr>
              <a:defRPr sz="1200"/>
            </a:pPr>
            <a:r>
              <a:t>You’ve probably heard these numbers but they’re worth rehashing. The Atlantic writes: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Between 1993 and 2012, the top 1 percent saw their incomes grow 86.1 percent, while the</a:t>
            </a:r>
          </a:p>
          <a:p>
            <a:pPr>
              <a:defRPr sz="1200"/>
            </a:pPr>
            <a:r>
              <a:t>bottom 99 percent saw just 6.6 percent growth.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Joseph Stiglitz in 2011: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While the top 1 percent have seen their incomes rise 18 percent over the past decade,</a:t>
            </a:r>
          </a:p>
          <a:p>
            <a:pPr>
              <a:defRPr sz="1200"/>
            </a:pPr>
            <a:r>
              <a:t>those in the middle have actually seen their incomes fall. For men with only high-school</a:t>
            </a:r>
          </a:p>
          <a:p>
            <a:pPr>
              <a:defRPr sz="1200"/>
            </a:pPr>
            <a:r>
              <a:t>degrees, the decline has been precipitous—12 percent in the last quarter-century alone.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It was nearly the opposite of the ﬂattening that occurred after the war.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And that idea—“What you’re doing seems crazy but I kind of</a:t>
            </a:r>
          </a:p>
          <a:p>
            <a:pPr>
              <a:defRPr sz="1200"/>
            </a:pPr>
            <a:r>
              <a:t>understand why you’re doing it.”—uncovers the root of many of</a:t>
            </a:r>
          </a:p>
          <a:p>
            <a:pPr>
              <a:defRPr sz="1200"/>
            </a:pPr>
            <a:r>
              <a:t>our ﬁnancial decisions.</a:t>
            </a:r>
          </a:p>
          <a:p>
            <a:pPr>
              <a:defRPr sz="1200"/>
            </a:pPr>
            <a:r>
              <a:t>Few people make ﬁnancial decisions purely with a</a:t>
            </a:r>
          </a:p>
          <a:p>
            <a:pPr>
              <a:defRPr sz="1200"/>
            </a:pPr>
            <a:r>
              <a:t>spreadsheet. They make them at the dinner table, or in a</a:t>
            </a:r>
          </a:p>
          <a:p>
            <a:pPr>
              <a:defRPr sz="1200"/>
            </a:pPr>
            <a:r>
              <a:t>company meeting. Places where personal history, your own</a:t>
            </a:r>
          </a:p>
          <a:p>
            <a:pPr>
              <a:defRPr sz="1200"/>
            </a:pPr>
            <a:r>
              <a:t>unique view of the world, ego, pride, marketing, and odd</a:t>
            </a:r>
          </a:p>
          <a:p>
            <a:pPr>
              <a:defRPr sz="1200"/>
            </a:pPr>
            <a:r>
              <a:t>incentives are scrambled together into a narrative that works</a:t>
            </a:r>
          </a:p>
          <a:p>
            <a:pPr>
              <a:defRPr sz="1200"/>
            </a:pPr>
            <a:r>
              <a:t>for you.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Another important point that helps explain why money</a:t>
            </a:r>
          </a:p>
          <a:p>
            <a:pPr>
              <a:defRPr sz="1200"/>
            </a:pPr>
            <a:r>
              <a:t>decisions are so diﬃcult, and why there is so much</a:t>
            </a:r>
          </a:p>
          <a:p>
            <a:pPr>
              <a:defRPr sz="1200"/>
            </a:pPr>
            <a:r>
              <a:t>misbehavior, is to recognize how new this topic is.</a:t>
            </a:r>
          </a:p>
          <a:p>
            <a:pPr>
              <a:defRPr sz="1200"/>
            </a:pPr>
            <a:r>
              <a:t>Money has been around a long time. King Alyattes of Lydia,</a:t>
            </a:r>
          </a:p>
          <a:p>
            <a:pPr>
              <a:defRPr sz="1200"/>
            </a:pPr>
            <a:r>
              <a:t>now part of Turkey, is thought to have created the ﬁrst oﬃcial</a:t>
            </a:r>
          </a:p>
          <a:p>
            <a:pPr>
              <a:defRPr sz="1200"/>
            </a:pPr>
            <a:r>
              <a:t>currency in 600 BC. But the modern foundation of money</a:t>
            </a:r>
          </a:p>
          <a:p>
            <a:pPr>
              <a:defRPr sz="1200"/>
            </a:pPr>
            <a:r>
              <a:t>decisions—saving and investing—is based around concepts</a:t>
            </a:r>
          </a:p>
          <a:p>
            <a:pPr>
              <a:defRPr sz="1200"/>
            </a:pPr>
            <a:r>
              <a:t>that are practically infants.</a:t>
            </a:r>
          </a:p>
          <a:p>
            <a:pPr>
              <a:defRPr sz="1200"/>
            </a:pPr>
            <a:r>
              <a:t>Take retirement. At the end of 2018 there was $27 trillion in</a:t>
            </a:r>
          </a:p>
          <a:p>
            <a:pPr>
              <a:defRPr sz="1200"/>
            </a:pPr>
            <a:r>
              <a:t>U.S. retirement accounts, making it the main driver of the</a:t>
            </a:r>
          </a:p>
          <a:p>
            <a:pPr>
              <a:defRPr sz="1200"/>
            </a:pPr>
            <a:r>
              <a:t>common investor’s saving and investing decisions.⁵</a:t>
            </a:r>
          </a:p>
          <a:p>
            <a:pPr>
              <a:defRPr sz="1200"/>
            </a:pPr>
            <a:r>
              <a:t>But the entire concept of being entitled to retirement is, at</a:t>
            </a:r>
          </a:p>
          <a:p>
            <a:pPr>
              <a:defRPr sz="1200"/>
            </a:pPr>
            <a:r>
              <a:t>most, two generations old.</a:t>
            </a:r>
          </a:p>
          <a:p>
            <a:pPr>
              <a:defRPr sz="1200"/>
            </a:pPr>
            <a:r>
              <a:t>Before World War II most Americans worked until they died.</a:t>
            </a:r>
          </a:p>
          <a:p>
            <a:pPr>
              <a:defRPr sz="1200"/>
            </a:pPr>
            <a:r>
              <a:t>That was the expectation and the reality. The labor force</a:t>
            </a:r>
          </a:p>
          <a:p>
            <a:pPr>
              <a:defRPr sz="1200"/>
            </a:pPr>
            <a:r>
              <a:t>participation rate of men age 65 and over was above 50% until</a:t>
            </a:r>
          </a:p>
          <a:p>
            <a:pPr>
              <a:defRPr sz="1200"/>
            </a:pPr>
            <a:r>
              <a:t>the 1940s: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Why this happened is one of the nastiest debates in economics, topped only by the debate</a:t>
            </a:r>
          </a:p>
          <a:p>
            <a:pPr>
              <a:defRPr sz="1200"/>
            </a:pPr>
            <a:r>
              <a:t>over what we should do about it. Lucky for the purpose of this discussion, neither matters.</a:t>
            </a:r>
          </a:p>
          <a:p>
            <a:pPr>
              <a:defRPr sz="1200"/>
            </a:pPr>
            <a:r>
              <a:t>All that matters is that sharp inequality became a force over the last 35 years, and it</a:t>
            </a:r>
          </a:p>
          <a:p>
            <a:pPr>
              <a:defRPr sz="1200"/>
            </a:pPr>
            <a:r>
              <a:t>happened during a period where, culturally, Americans held onto two ideas rooted in the</a:t>
            </a:r>
          </a:p>
          <a:p>
            <a:pPr>
              <a:defRPr sz="1200"/>
            </a:pPr>
            <a:r>
              <a:t>post-WW2 economy: That you should live a lifestyle similar to most other Americans, and</a:t>
            </a:r>
          </a:p>
          <a:p>
            <a:pPr>
              <a:defRPr sz="1200"/>
            </a:pPr>
            <a:r>
              <a:t>that taking on debt to ﬁnance that lifestyle is acceptable.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8. The big stretch.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Rising incomes among a small group of Americans led to that group breaking away in</a:t>
            </a:r>
          </a:p>
          <a:p>
            <a:pPr>
              <a:defRPr sz="1200"/>
            </a:pPr>
            <a:r>
              <a:t>lifestyle.</a:t>
            </a:r>
          </a:p>
          <a:p>
            <a:pPr>
              <a:defRPr sz="1200"/>
            </a:pPr>
            <a:r>
              <a:t>They bought bigger homes, nicer cars, went to expensive schools, and took fancy vacations.</a:t>
            </a:r>
          </a:p>
          <a:p>
            <a:pPr>
              <a:defRPr sz="1200"/>
            </a:pPr>
            <a:r>
              <a:t>And everyone else was watching—fueled by Madison Avenue in the ’80s and ’90s, and the</a:t>
            </a:r>
          </a:p>
          <a:p>
            <a:pPr>
              <a:defRPr sz="1200"/>
            </a:pPr>
            <a:r>
              <a:t>internet after that.</a:t>
            </a:r>
          </a:p>
          <a:p>
            <a:pPr>
              <a:defRPr sz="1200"/>
            </a:pPr>
            <a:r>
              <a:t>The lifestyles of a small portion of legitimately rich Americans inﬂated the aspirations of the</a:t>
            </a:r>
          </a:p>
          <a:p>
            <a:pPr>
              <a:defRPr sz="1200"/>
            </a:pPr>
            <a:r>
              <a:t>majority of Americans, whose incomes weren’t rising.</a:t>
            </a:r>
          </a:p>
          <a:p>
            <a:pPr>
              <a:defRPr sz="1200"/>
            </a:pPr>
            <a:r>
              <a:t>A culture of equality and togetherness that came out of the 1950s–1970s innocently</a:t>
            </a:r>
          </a:p>
          <a:p>
            <a:pPr>
              <a:defRPr sz="1200"/>
            </a:pPr>
            <a:r>
              <a:t>morphs into a Keeping Up With The Joneses eﬀect.</a:t>
            </a:r>
          </a:p>
          <a:p>
            <a:pPr>
              <a:defRPr sz="1200"/>
            </a:pPr>
            <a:r>
              <a:t>Now you can see the problem.</a:t>
            </a:r>
          </a:p>
          <a:p>
            <a:pPr>
              <a:defRPr sz="1200"/>
            </a:pPr>
            <a:r>
              <a:t>Joe, an investment banker making $900,000 a year, buys a 4,000 square foot house with</a:t>
            </a:r>
          </a:p>
          <a:p>
            <a:pPr>
              <a:defRPr sz="1200"/>
            </a:pPr>
            <a:r>
              <a:t>two Mercedes and sends three of his kids to Pepperdine. He can aﬀord it.</a:t>
            </a:r>
          </a:p>
          <a:p>
            <a:pPr>
              <a:defRPr sz="1200"/>
            </a:pPr>
            <a:r>
              <a:t>Peter, a bank branch manager making $80,000 a year, sees Joe and feels a subconscious</a:t>
            </a:r>
          </a:p>
          <a:p>
            <a:pPr>
              <a:defRPr sz="1200"/>
            </a:pPr>
            <a:r>
              <a:t>sense of entitlement to live a similar lifestyle, because Peter’s parents believed—and</a:t>
            </a:r>
          </a:p>
          <a:p>
            <a:pPr>
              <a:defRPr sz="1200"/>
            </a:pPr>
            <a:r>
              <a:t>instilled in him—that Americans’ lifestyles weren’t that diﬀerent even if they had diﬀerent</a:t>
            </a:r>
          </a:p>
          <a:p>
            <a:pPr>
              <a:defRPr sz="1200"/>
            </a:pPr>
            <a:r>
              <a:t>jobs. His parents were right during their era, because incomes fell into a tight distribution.</a:t>
            </a:r>
          </a:p>
          <a:p>
            <a:pPr>
              <a:defRPr sz="1200"/>
            </a:pPr>
            <a:r>
              <a:t>But that was then. Peter lives in a diﬀerent world. But his expectations haven’t changed</a:t>
            </a:r>
          </a:p>
          <a:p>
            <a:pPr>
              <a:defRPr sz="1200"/>
            </a:pPr>
            <a:r>
              <a:t>much from his parents’, even if the facts have.</a:t>
            </a:r>
          </a:p>
          <a:p>
            <a:pPr>
              <a:defRPr sz="1200"/>
            </a:pPr>
            <a:r>
              <a:t>So what does Peter do?</a:t>
            </a:r>
          </a:p>
          <a:p>
            <a:pPr>
              <a:defRPr sz="1200"/>
            </a:pPr>
            <a:r>
              <a:t>He takes out a huge mortgage. He has $45,000 of credit card debt. He leases two cars. His</a:t>
            </a:r>
          </a:p>
          <a:p>
            <a:pPr>
              <a:defRPr sz="1200"/>
            </a:pPr>
            <a:r>
              <a:t>kids will graduate with heavy student loans. He can’t aﬀord the stuﬀ Joe can, but he’s</a:t>
            </a:r>
          </a:p>
          <a:p>
            <a:pPr>
              <a:defRPr sz="1200"/>
            </a:pPr>
            <a:r>
              <a:t>pushed to stretch for the same lifestyle. It is a big stretch.</a:t>
            </a:r>
          </a:p>
          <a:p>
            <a:pPr>
              <a:defRPr sz="1200"/>
            </a:pPr>
            <a:r>
              <a:t>This would have seemed preposterous to someone in the 1930s. But we’ve spent 75 years</a:t>
            </a:r>
          </a:p>
          <a:p>
            <a:pPr>
              <a:defRPr sz="1200"/>
            </a:pPr>
            <a:r>
              <a:t>since the end of the war fostering a cultural acceptance of household debt.</a:t>
            </a:r>
          </a:p>
          <a:p>
            <a:pPr>
              <a:defRPr sz="1200"/>
            </a:pPr>
            <a:r>
              <a:t>During a time when median wages were ﬂat, the median new American home grew 50%</a:t>
            </a:r>
          </a:p>
          <a:p>
            <a:pPr>
              <a:defRPr sz="1200"/>
            </a:pPr>
            <a:r>
              <a:t>larger.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average new American home now has more bathrooms than occupants. Nearly half</a:t>
            </a:r>
          </a:p>
          <a:p>
            <a:pPr>
              <a:defRPr sz="1200"/>
            </a:pPr>
            <a:r>
              <a:t>have four or more bedrooms, up from 18% in 1983.</a:t>
            </a:r>
          </a:p>
          <a:p>
            <a:pPr>
              <a:defRPr sz="1200"/>
            </a:pPr>
            <a:r>
              <a:t>The average car loan adjusted for inﬂation more than doubled between 1975 and 2003,</a:t>
            </a:r>
          </a:p>
          <a:p>
            <a:pPr>
              <a:defRPr sz="1200"/>
            </a:pPr>
            <a:r>
              <a:t>from $12,300 to $27,900.</a:t>
            </a:r>
          </a:p>
          <a:p>
            <a:pPr>
              <a:defRPr sz="1200"/>
            </a:pPr>
            <a:r>
              <a:t>And you know what happened to college costs and student loans.</a:t>
            </a:r>
          </a:p>
          <a:p>
            <a:pPr>
              <a:defRPr sz="1200"/>
            </a:pPr>
            <a:r>
              <a:t>Household debt-to-income stayed about ﬂat from 1963 to 1973. Then it climbed, and</a:t>
            </a:r>
          </a:p>
          <a:p>
            <a:pPr>
              <a:defRPr sz="1200"/>
            </a:pPr>
            <a:r>
              <a:t>climbed, and climbed, from around 60% in 1973 to more than 130% by 2007.</a:t>
            </a:r>
          </a:p>
          <a:p>
            <a:pPr>
              <a:defRPr sz="1200"/>
            </a:pPr>
            <a:r>
              <a:t>Even as interest rates plunged from the early 1980s through 2020, the percentage of</a:t>
            </a:r>
          </a:p>
          <a:p>
            <a:pPr>
              <a:defRPr sz="1200"/>
            </a:pPr>
            <a:r>
              <a:t>income going to debt service payments rose. And it skewed toward lower-income groups.</a:t>
            </a:r>
          </a:p>
          <a:p>
            <a:pPr>
              <a:defRPr sz="1200"/>
            </a:pPr>
            <a:r>
              <a:t>The share of income going toward debt and lease payments is just over 8% for the highest</a:t>
            </a:r>
          </a:p>
          <a:p>
            <a:pPr>
              <a:defRPr sz="1200"/>
            </a:pPr>
            <a:r>
              <a:t>income groups—those with the biggest income gains—but over 21% for those below the</a:t>
            </a:r>
          </a:p>
          <a:p>
            <a:pPr>
              <a:defRPr sz="1200"/>
            </a:pPr>
            <a:r>
              <a:t>50th percentile.</a:t>
            </a:r>
          </a:p>
          <a:p>
            <a:pPr>
              <a:defRPr sz="1200"/>
            </a:pPr>
            <a:r>
              <a:t>The diﬀerence between this climbing debt and the debt increase that took place during the</a:t>
            </a:r>
          </a:p>
          <a:p>
            <a:pPr>
              <a:defRPr sz="1200"/>
            </a:pPr>
            <a:r>
              <a:t>1950s and ’60s is that the recent jump started from a high base.</a:t>
            </a:r>
          </a:p>
          <a:p>
            <a:pPr>
              <a:defRPr sz="1200"/>
            </a:pPr>
            <a:r>
              <a:t>Economist Hyman Minsky described the beginning of debt crises: The moment when</a:t>
            </a:r>
          </a:p>
          <a:p>
            <a:pPr>
              <a:defRPr sz="1200"/>
            </a:pPr>
            <a:r>
              <a:t>people take on more debt than they can service. It’s an ugly, painful moment. It’s like Wile</a:t>
            </a:r>
          </a:p>
          <a:p>
            <a:pPr>
              <a:defRPr sz="1200"/>
            </a:pPr>
            <a:r>
              <a:t>E. Coyote looking down, realizing he’s screwed, and falling precipitously.</a:t>
            </a:r>
          </a:p>
          <a:p>
            <a:pPr>
              <a:defRPr sz="1200"/>
            </a:pPr>
            <a:r>
              <a:t>Which, of course, is what happened in 2008.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9. Once a paradigm is in place it is very hard to turn it around.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 lot of debt was shed after 2008. And then interest rates plunged. Household debt</a:t>
            </a:r>
          </a:p>
          <a:p>
            <a:pPr>
              <a:defRPr sz="1200"/>
            </a:pPr>
            <a:r>
              <a:t>payments as a percentage of income are now at the lowest levels in 35 years.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But the response to 2008, necessary as it may have been, perpetuated some of the trends</a:t>
            </a:r>
          </a:p>
          <a:p>
            <a:pPr>
              <a:defRPr sz="1200"/>
            </a:pPr>
            <a:r>
              <a:t>that got us here.</a:t>
            </a:r>
          </a:p>
          <a:p>
            <a:pPr>
              <a:defRPr sz="1200"/>
            </a:pPr>
            <a:r>
              <a:t>Quantitative easing both prevented economic collapse and boosted asset prices, a boon for</a:t>
            </a:r>
          </a:p>
          <a:p>
            <a:pPr>
              <a:defRPr sz="1200"/>
            </a:pPr>
            <a:r>
              <a:t>those who owned them—mostly rich people.</a:t>
            </a:r>
          </a:p>
          <a:p>
            <a:pPr>
              <a:defRPr sz="1200"/>
            </a:pPr>
            <a:r>
              <a:t>The Fed backstopped corporate debt in 2008. That helped those who owned that debt—</a:t>
            </a:r>
          </a:p>
          <a:p>
            <a:pPr>
              <a:defRPr sz="1200"/>
            </a:pPr>
            <a:r>
              <a:t>mostly rich people.</a:t>
            </a:r>
          </a:p>
          <a:p>
            <a:pPr>
              <a:defRPr sz="1200"/>
            </a:pPr>
            <a:r>
              <a:t>Tax cuts over the last 20 years have predominantly gone to those with higher incomes.</a:t>
            </a:r>
          </a:p>
          <a:p>
            <a:pPr>
              <a:defRPr sz="1200"/>
            </a:pPr>
            <a:r>
              <a:t>People with higher incomes send their kids to the best colleges. Those kids can go on to</a:t>
            </a:r>
          </a:p>
          <a:p>
            <a:pPr>
              <a:defRPr sz="1200"/>
            </a:pPr>
            <a:r>
              <a:t>earn higher incomes and invest in corporate debt that will be backstopped by the Fed, own</a:t>
            </a:r>
          </a:p>
          <a:p>
            <a:pPr>
              <a:defRPr sz="1200"/>
            </a:pPr>
            <a:r>
              <a:t>stocks that will be supported by various government policies, and so on.</a:t>
            </a:r>
          </a:p>
          <a:p>
            <a:pPr>
              <a:defRPr sz="1200"/>
            </a:pPr>
            <a:r>
              <a:t>None of these things are problems in and of themselves, which is why they stay in place.</a:t>
            </a:r>
          </a:p>
          <a:p>
            <a:pPr>
              <a:defRPr sz="1200"/>
            </a:pPr>
            <a:r>
              <a:t>But they’re symptomatic of the bigger thing that’s happened since the early 1980s: The</a:t>
            </a:r>
          </a:p>
          <a:p>
            <a:pPr>
              <a:defRPr sz="1200"/>
            </a:pPr>
            <a:r>
              <a:t>economy works better for some people than others. Success isn’t as meritocratic as it used</a:t>
            </a:r>
          </a:p>
          <a:p>
            <a:pPr>
              <a:defRPr sz="1200"/>
            </a:pPr>
            <a:r>
              <a:t>to be and, when success is granted, it’s rewarded with higher gains than in previous eras.</a:t>
            </a:r>
          </a:p>
          <a:p>
            <a:pPr>
              <a:defRPr sz="1200"/>
            </a:pPr>
            <a:r>
              <a:t>You don’t have to think that’s morally right or wrong.</a:t>
            </a:r>
          </a:p>
          <a:p>
            <a:pPr>
              <a:defRPr sz="1200"/>
            </a:pPr>
            <a:r>
              <a:t>And, again, in this story it doesn’t matter why it happened.</a:t>
            </a:r>
          </a:p>
          <a:p>
            <a:pPr>
              <a:defRPr sz="1200"/>
            </a:pPr>
            <a:r>
              <a:t>It just matters that it did happen, and it caused the economy to shift away from people’s</a:t>
            </a:r>
          </a:p>
          <a:p>
            <a:pPr>
              <a:defRPr sz="1200"/>
            </a:pPr>
            <a:r>
              <a:t>expectations that were set after the war: That there’s a broad middle class without</a:t>
            </a:r>
          </a:p>
          <a:p>
            <a:pPr>
              <a:defRPr sz="1200"/>
            </a:pPr>
            <a:r>
              <a:t>systematic inequality, where your neighbors next door and a few miles down the road live a</a:t>
            </a:r>
          </a:p>
          <a:p>
            <a:pPr>
              <a:defRPr sz="1200"/>
            </a:pPr>
            <a:r>
              <a:t>life that’s pretty similar to yours.</a:t>
            </a:r>
          </a:p>
          <a:p>
            <a:pPr>
              <a:defRPr sz="1200"/>
            </a:pPr>
            <a:r>
              <a:t>Part of the reason these expectations have stuck around for 35 years after they shifted away</a:t>
            </a:r>
          </a:p>
          <a:p>
            <a:pPr>
              <a:defRPr sz="1200"/>
            </a:pPr>
            <a:r>
              <a:t>from reality is because they felt so good for so many people when they were valid.</a:t>
            </a:r>
          </a:p>
          <a:p>
            <a:pPr>
              <a:defRPr sz="1200"/>
            </a:pPr>
            <a:r>
              <a:t>Something that good—or at least the impression that it was that good—isn’t easy to let go</a:t>
            </a:r>
          </a:p>
          <a:p>
            <a:pPr>
              <a:defRPr sz="1200"/>
            </a:pPr>
            <a:r>
              <a:t>of.</a:t>
            </a:r>
          </a:p>
          <a:p>
            <a:pPr>
              <a:defRPr sz="1200"/>
            </a:pPr>
            <a:r>
              <a:t>So people haven’t let go of it. They want it back.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10. The Tea Party, Occupy Wall Street, Brexit, and Donald Trump each</a:t>
            </a:r>
          </a:p>
          <a:p>
            <a:pPr>
              <a:defRPr sz="1200"/>
            </a:pPr>
            <a:r>
              <a:t>represents a group shouting, “Stop the ride, I want oﬀ.”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details of their shouting are diﬀerent, but they’re all shouting—at least in part—</a:t>
            </a:r>
          </a:p>
          <a:p>
            <a:pPr>
              <a:defRPr sz="1200"/>
            </a:pPr>
            <a:r>
              <a:t>because stuﬀ isn’t working for them within the context of the post-war expectation that</a:t>
            </a:r>
          </a:p>
          <a:p>
            <a:pPr>
              <a:defRPr sz="1200"/>
            </a:pPr>
            <a:r>
              <a:t>stuﬀ should work roughly the same for roughly everyone.</a:t>
            </a:r>
          </a:p>
          <a:p>
            <a:pPr>
              <a:defRPr sz="1200"/>
            </a:pPr>
            <a:r>
              <a:t>You can scoﬀ at linking the rise of Trump to income inequality alone. And you should. These</a:t>
            </a:r>
          </a:p>
          <a:p>
            <a:pPr>
              <a:defRPr sz="1200"/>
            </a:pPr>
            <a:r>
              <a:t>things are always layers of complexity deep. But it’s a key part of what drives people to</a:t>
            </a:r>
          </a:p>
          <a:p>
            <a:pPr>
              <a:defRPr sz="1200"/>
            </a:pPr>
            <a:r>
              <a:t>think, “I don’t live in the world I expected. That pisses me oﬀ. So screw this. And screw you!</a:t>
            </a:r>
          </a:p>
          <a:p>
            <a:pPr>
              <a:defRPr sz="1200"/>
            </a:pPr>
            <a:r>
              <a:t>I’m going to ﬁght for something totally diﬀerent, because this—whatever it is—isn’t</a:t>
            </a:r>
          </a:p>
          <a:p>
            <a:pPr>
              <a:defRPr sz="1200"/>
            </a:pPr>
            <a:r>
              <a:t>working.”</a:t>
            </a:r>
          </a:p>
          <a:p>
            <a:pPr>
              <a:defRPr sz="1200"/>
            </a:pPr>
            <a:r>
              <a:t>Take that mentality and raise it to the power of Facebook, Instagram, and cable news—</a:t>
            </a:r>
          </a:p>
          <a:p>
            <a:pPr>
              <a:defRPr sz="1200"/>
            </a:pPr>
            <a:r>
              <a:t>where people are more keenly aware of how other people live than ever before. It’s gasoline</a:t>
            </a:r>
          </a:p>
          <a:p>
            <a:pPr>
              <a:defRPr sz="1200"/>
            </a:pPr>
            <a:r>
              <a:t>on a ﬂame. Benedict Evans says, “The more the Internet exposes people to new points of</a:t>
            </a:r>
          </a:p>
          <a:p>
            <a:pPr>
              <a:defRPr sz="1200"/>
            </a:pPr>
            <a:r>
              <a:t>view, the angrier people get that diﬀerent views exist.” That’s a big shift from the post-war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economy where the range of economic opinions were smaller, both because the actual</a:t>
            </a:r>
          </a:p>
          <a:p>
            <a:pPr>
              <a:defRPr sz="1200"/>
            </a:pPr>
            <a:r>
              <a:t>range of outcomes was lower and because it wasn’t as easy to see and learn what other</a:t>
            </a:r>
          </a:p>
          <a:p>
            <a:pPr>
              <a:defRPr sz="1200"/>
            </a:pPr>
            <a:r>
              <a:t>people thought and how they lived.</a:t>
            </a:r>
          </a:p>
          <a:p>
            <a:pPr>
              <a:defRPr sz="1200"/>
            </a:pPr>
            <a:r>
              <a:t>I’m not pessimistic. Economics is the story of cycles. Things come, things go.</a:t>
            </a:r>
          </a:p>
          <a:p>
            <a:pPr>
              <a:defRPr sz="1200"/>
            </a:pPr>
            <a:r>
              <a:t>The unemployment rate is now the lowest it’s been in decades. Wages are now actually</a:t>
            </a:r>
          </a:p>
          <a:p>
            <a:pPr>
              <a:defRPr sz="1200"/>
            </a:pPr>
            <a:r>
              <a:t>growing faster for low-income workers than the rich.⁷⁶ College costs by and large stopped</a:t>
            </a:r>
          </a:p>
          <a:p>
            <a:pPr>
              <a:defRPr sz="1200"/>
            </a:pPr>
            <a:r>
              <a:t>growing once grants are factored in.⁷⁷ If everyone studied advances in health care,</a:t>
            </a:r>
          </a:p>
          <a:p>
            <a:pPr>
              <a:defRPr sz="1200"/>
            </a:pPr>
            <a:r>
              <a:t>communication, transportation, and civil rights since the Glorious 1950s, my guess is most</a:t>
            </a:r>
          </a:p>
          <a:p>
            <a:pPr>
              <a:defRPr sz="1200"/>
            </a:pPr>
            <a:r>
              <a:t>wouldn’t want to go back.</a:t>
            </a:r>
          </a:p>
          <a:p>
            <a:pPr>
              <a:defRPr sz="1200"/>
            </a:pPr>
            <a:r>
              <a:t>But a central theme of this story is that expectations move slower than reality on the</a:t>
            </a:r>
          </a:p>
          <a:p>
            <a:pPr>
              <a:defRPr sz="1200"/>
            </a:pPr>
            <a:r>
              <a:t>ground. That was true when people clung to 1950s expectations as the economy changed</a:t>
            </a:r>
          </a:p>
          <a:p>
            <a:pPr>
              <a:defRPr sz="1200"/>
            </a:pPr>
            <a:r>
              <a:t>over the next 35 years. And even if a middle-class boom began today, expectations that the</a:t>
            </a:r>
          </a:p>
          <a:p>
            <a:pPr>
              <a:defRPr sz="1200"/>
            </a:pPr>
            <a:r>
              <a:t>odds are stacked against everyone but those at the top may stick around.</a:t>
            </a:r>
          </a:p>
          <a:p>
            <a:pPr>
              <a:defRPr sz="1200"/>
            </a:pPr>
            <a:r>
              <a:t>So the era of “This isn’t working” may stick around.</a:t>
            </a:r>
          </a:p>
          <a:p>
            <a:pPr>
              <a:defRPr sz="1200"/>
            </a:pPr>
            <a:r>
              <a:t>And the era of “We need something radically new, right now, whatever it is” may stick</a:t>
            </a:r>
          </a:p>
          <a:p>
            <a:pPr>
              <a:defRPr sz="1200"/>
            </a:pPr>
            <a:r>
              <a:t>around.</a:t>
            </a:r>
          </a:p>
          <a:p>
            <a:pPr>
              <a:defRPr sz="1200"/>
            </a:pPr>
            <a:r>
              <a:t>Which, in a way, is part of what starts events that led to things like World War II, where this</a:t>
            </a:r>
          </a:p>
          <a:p>
            <a:pPr>
              <a:defRPr sz="1200"/>
            </a:pPr>
            <a:r>
              <a:t>story began.</a:t>
            </a:r>
          </a:p>
          <a:p>
            <a:pPr>
              <a:defRPr sz="1200"/>
            </a:pPr>
            <a:r>
              <a:t>History is just one damned thing after another.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 J. Pressler, “Former Merrill Lynch Executive Forced to Declare Bankruptcy Just to Keep a</a:t>
            </a:r>
          </a:p>
          <a:p>
            <a:pPr>
              <a:defRPr sz="1200"/>
            </a:pPr>
            <a:r>
              <a:t>$14 Million Roof Over His Head,” New York magazine (April 9, 2010).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 Ibid.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 L. Thomas Jr., “The Tale of the $8 Million ‘Bargain’ House in Greenwich,” The New York</a:t>
            </a:r>
          </a:p>
          <a:p>
            <a:pPr>
              <a:defRPr sz="1200"/>
            </a:pPr>
            <a:r>
              <a:t>Times (January 25, 2014).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4 U. Malmendier, S. Nagel, “Depression Babies: Do Macroeconomic Experiences Aﬀect Risk-</a:t>
            </a:r>
          </a:p>
          <a:p>
            <a:pPr>
              <a:defRPr sz="1200"/>
            </a:pPr>
            <a:r>
              <a:t>Taking?” (August 2007).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5 “How large are 401(k)s?” Investment Company Institute (December 2019).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 R. Butler, “Retirement Pay Often Is Scanty,” The New York Times (August 14, 1955).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7 “Higher education in the United States,” Wikipedia.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8 K. Bancalari, “Private college tuition is rising faster than inﬂation .... again,” USA Today</a:t>
            </a:r>
          </a:p>
          <a:p>
            <a:pPr>
              <a:defRPr sz="1200"/>
            </a:pPr>
            <a:r>
              <a:t>(June 9, 2017).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9 “How Many People Die Rock Climbing?” The Rockulus.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10 A. T. Vanderbilt II, Fortune’s Children: The Fall of the House of Vanderbilt (William</a:t>
            </a:r>
          </a:p>
          <a:p>
            <a:pPr>
              <a:defRPr sz="1200"/>
            </a:pPr>
            <a:r>
              <a:t>Morrow Paperbacks, 2012).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11 D. McDonald, “Rajat Gupta: Touched by scandal,” Fortune (October 1, 2010).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12 “Did millionaire Rajat Gupta suﬀer from billionaire envy?” The Economic Times (March</a:t>
            </a:r>
          </a:p>
          <a:p>
            <a:pPr>
              <a:defRPr sz="1200"/>
            </a:pPr>
            <a:r>
              <a:t>27, 2011).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13 J. Nicas, “Facebook Connected Her to a Tattooed Soldier in Iraq. Or So She Thought,” The</a:t>
            </a:r>
          </a:p>
          <a:p>
            <a:pPr>
              <a:defRPr sz="1200"/>
            </a:pPr>
            <a:r>
              <a:t>New York Times (July 28, 2019).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14 T. Maloney, “The Best-Paid Hedge Fund Managers Made $7.7 Billion in 2018,” Bloomberg</a:t>
            </a:r>
          </a:p>
          <a:p>
            <a:pPr>
              <a:defRPr sz="1200"/>
            </a:pPr>
            <a:r>
              <a:t>(February 15, 2019).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15 S. Weart, “The Discovery of Global Warming,” history.aip.org/climate/cycles.htm (January</a:t>
            </a:r>
          </a:p>
          <a:p>
            <a:pPr>
              <a:defRPr sz="1200"/>
            </a:pPr>
            <a:r>
              <a:t>2020). (January 2020).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16 S. Langlois, “From $6,000 to $73 billion: Warren Buﬀett’s wealth through the ages,”</a:t>
            </a:r>
          </a:p>
          <a:p>
            <a:pPr>
              <a:defRPr sz="1200"/>
            </a:pPr>
            <a:r>
              <a:t>MarketWatch (January 6, 2017).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17 D. Boudreaux, “Turnover in the Forbes 400, 2008–2013,” Cafe Hayek (May 16, 2014).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18 M. Pabrai, www.youtube.com/watch?time_continue=200&amp;v=YmmIbrKDYbw..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19 “Art Dealers: The Other Vincent van Gogh,” Horizon Research Group (June 2010).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20 www.collaborativefund.com/uploads/venture-returns.png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21 “The Agony and the Ecstasy: The Risks and Rewards of a Concentrated Stock Position,”</a:t>
            </a:r>
          </a:p>
          <a:p>
            <a:pPr>
              <a:defRPr sz="1200"/>
            </a:pPr>
            <a:r>
              <a:t>Eye on the Market, J.P. Morgan (2014).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22 L. Eadicicco, “Here’s Why You Probably Won’t Get Hired At Google,” Business Insider</a:t>
            </a:r>
          </a:p>
          <a:p>
            <a:pPr>
              <a:defRPr sz="1200"/>
            </a:pPr>
            <a:r>
              <a:t>(October 23, 2014).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23 “What is the oﬀer acceptance rate for Facebook software engineering positions?”</a:t>
            </a:r>
          </a:p>
          <a:p>
            <a:pPr>
              <a:defRPr sz="1200"/>
            </a:pPr>
            <a:r>
              <a:t>Quora.com..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24 W. Fulton, “If You Want to Build a Great Team, Hire Apple Employees,” Forbes (June 22,</a:t>
            </a:r>
          </a:p>
          <a:p>
            <a:pPr>
              <a:defRPr sz="1200"/>
            </a:pPr>
            <a:r>
              <a:t>2012).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25 J. Berger, “How to Change Anyone’s Mind,” The Wall Street Journal (February 21, 2020).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26 D. Sivers, “How I got rich on the other hand,” sivers.org (October 30, 2019). (October 30,</a:t>
            </a:r>
          </a:p>
          <a:p>
            <a:pPr>
              <a:defRPr sz="1200"/>
            </a:pPr>
            <a:r>
              <a:t>2019).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27 N. Chokshi, “Americans Are Among the Most Stressed People in the World, Poll Finds,”</a:t>
            </a:r>
          </a:p>
          <a:p>
            <a:pPr>
              <a:defRPr sz="1200"/>
            </a:pPr>
            <a:r>
              <a:t>The New York Times (April 25, 2019).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28 Russell Sage Foundation—Chartbook of Social Inequality.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29 D. Thompson, “Why White-Collar Workers Spend All Day at the Oﬃce,” The Atlantic</a:t>
            </a:r>
          </a:p>
          <a:p>
            <a:pPr>
              <a:defRPr sz="1200"/>
            </a:pPr>
            <a:r>
              <a:t>(December 4, 2019).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30 “Rihanna’s ex-accountant ﬁres back,” News24 (March 24, 2014).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31 B. Mann, “Want to Get Rich and Stay Rich?” The Motley Fool (March 7, 2017).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32 “U.S. energy intensity projected to continue its steady decline through 2040,” U.S.</a:t>
            </a:r>
          </a:p>
          <a:p>
            <a:pPr>
              <a:defRPr sz="1200"/>
            </a:pPr>
            <a:r>
              <a:t>Energy Information Administration (March 1, 2013).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33 Julius Wagner-Jauregg—Biographical, nobelprize.org..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34 J. M. Cavaillon, “Good and bad fever,” Critical Care 16:2 (2012).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35 “Fever—Myths Versus Facts,” Seattle Children’s.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36 J. J. Ray, and C. I. Schulman, “Fever: suppress or let it ride?” Journal of Thoracic Disease</a:t>
            </a:r>
          </a:p>
          <a:p>
            <a:pPr>
              <a:defRPr sz="1200"/>
            </a:pPr>
            <a:r>
              <a:t>7:12 (2015).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37 A. LaFrance, “A Cultural History of the Fever,” The Atlantic (September 16, 2015).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38 J. Zweig, “What Harry Markowitz Meant,” jasonzweig.com (October 2, 2017). (October 2,</a:t>
            </a:r>
          </a:p>
          <a:p>
            <a:pPr>
              <a:defRPr sz="1200"/>
            </a:pPr>
            <a:r>
              <a:t>2017).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39 L. Pleven, “In Bogle Family, It’s Either Passive or Aggressive,” The Wall Street Journal</a:t>
            </a:r>
          </a:p>
          <a:p>
            <a:pPr>
              <a:defRPr sz="1200"/>
            </a:pPr>
            <a:r>
              <a:t>(November 28, 2013).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40 C. Shapiro and M. Housel, “Disrupting Investors’ Own Game,” The Collaborative Fund.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41 www.bylo.org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42 Washington State University, “For pundits, it’s better to be conﬁdent than correct,”</a:t>
            </a:r>
          </a:p>
          <a:p>
            <a:pPr>
              <a:defRPr sz="1200"/>
            </a:pPr>
            <a:r>
              <a:t>ScienceDaily (May 28, 2013).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43 “Daniel Kahneman’s Favorite Approach For Making Better Decisions,” Farnham Street</a:t>
            </a:r>
          </a:p>
          <a:p>
            <a:pPr>
              <a:defRPr sz="1200"/>
            </a:pPr>
            <a:r>
              <a:t>(January 2014).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44 W. Buﬀett, Letter to the Shareholders of Berkshire Hathaway Inc. (2008).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45 W. Buﬀett, Letter to the Shareholders of Berkshire Hathaway Inc. (2006).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46 B. Plumer, “Only 27 percent of college grads have a job related to their major,” The</a:t>
            </a:r>
          </a:p>
          <a:p>
            <a:pPr>
              <a:defRPr sz="1200"/>
            </a:pPr>
            <a:r>
              <a:t>Washington Post (May 20, 2013).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47 G. Livingston, “Stay-at-home moms and dads account for about one-in-ﬁve U.S.</a:t>
            </a:r>
          </a:p>
          <a:p>
            <a:pPr>
              <a:defRPr sz="1200"/>
            </a:pPr>
            <a:r>
              <a:t>parents,” Pew Research Center (September 24, 2018).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48 D. Gilbert, “The psychology of your future self,” TED2014.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49 J. Zweig, “What I Learned From Daniel Kahneman,” jasonzweig.com (March 30, 2014).</a:t>
            </a:r>
          </a:p>
          <a:p>
            <a:pPr>
              <a:defRPr sz="1200"/>
            </a:pPr>
            <a:r>
              <a:t>(March 30, 2014).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50 J. Ptak “Tactical Funds Miss Their Chance,” Morningstar (February 2, 2012).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51 R. Kinnel, “Mind the Gap 2019,” Morningstar (August 15, 2019).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52 M. Desmond. “Accounting Tricks Catch Up With GE,” Forbes (August 4, 2009).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53 A. Berenson, “Freddie Mac Says It Understated Proﬁts by Up to $6.9 Billion,” The New</a:t>
            </a:r>
          </a:p>
          <a:p>
            <a:pPr>
              <a:defRPr sz="1200"/>
            </a:pPr>
            <a:r>
              <a:t>York Times (June 25, 2003).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54 “U.S. Home Flipping Rate Reaches a Nine-Year High in Q1 2019,” Attom Data Solutions</a:t>
            </a:r>
          </a:p>
          <a:p>
            <a:pPr>
              <a:defRPr sz="1200"/>
            </a:pPr>
            <a:r>
              <a:t>(June 4, 2019).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55 A. Osborn, “As if Things Weren’t Bad Enough, Russian Professor Predicts End of U.S.,”</a:t>
            </a:r>
          </a:p>
          <a:p>
            <a:pPr>
              <a:defRPr sz="1200"/>
            </a:pPr>
            <a:r>
              <a:t>The Wall Street Journal (December 29, 2008).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56 “Food in the Occupation of Japan,” Wikipedia.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57 J. M. Jones, “U.S. Stock Ownership Down Among All but Older, Higher-Income,” Gallup</a:t>
            </a:r>
          </a:p>
          <a:p>
            <a:pPr>
              <a:defRPr sz="1200"/>
            </a:pPr>
            <a:r>
              <a:t>(May 27, 2017).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58 E. Rauchway, The Great Depression and the New Deal: A Very Short Introduction (Oxford</a:t>
            </a:r>
          </a:p>
          <a:p>
            <a:pPr>
              <a:defRPr sz="1200"/>
            </a:pPr>
            <a:r>
              <a:t>University Press, 2008).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59 L. R. Brown, Plan B 3.0: Mobilizing to Save Civilization (W. W. Norton &amp; Company, 2008).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60 FRED, Federal Reserve Bank of St. Louis.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61 “U.S. Crude Oil Production—Historical Chart,” Macro Trends.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62 “Thomas Selfridge,” Wikipedia.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63 www.nhlbi.nih.gov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64 D. Walsh, “The Tragedy of Saudi Arabia’s War,” The New York Times (October 26, 2018).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65 B. Pisani, “Active fund managers trail the S&amp;P 500 for the ninth year in a row in triumph</a:t>
            </a:r>
          </a:p>
          <a:p>
            <a:pPr>
              <a:defRPr sz="1200"/>
            </a:pPr>
            <a:r>
              <a:t>for indexing,” CNBC (March 15, 2019).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66 2019 Investment Company Factbook, Investment Company Institute.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67 “Minutes of the Federal Open Market Committee,” Federal Reserve (October 30–31,</a:t>
            </a:r>
          </a:p>
          <a:p>
            <a:pPr>
              <a:defRPr sz="1200"/>
            </a:pPr>
            <a:r>
              <a:t>2007).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68 www.nasa.gov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69 A. Ram, “Portfolio managers shun investing in own funds,” Financial Times (September</a:t>
            </a:r>
          </a:p>
          <a:p>
            <a:pPr>
              <a:defRPr sz="1200"/>
            </a:pPr>
            <a:r>
              <a:t>18, 2016).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70 K. Murray “How Doctors Die,” Zócalo Public Square (November 30, 2011).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71 B. Pisani, “Active fund managers trail the S&amp;P 500 for the ninth year in a row in triumph</a:t>
            </a:r>
          </a:p>
          <a:p>
            <a:pPr>
              <a:defRPr sz="1200"/>
            </a:pPr>
            <a:r>
              <a:t>for indexing,” CNBC (March 15, 2019).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72 “Treasury-Fed Accord,” federalreservehistory.org..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73 S. Garon, “Beyond Our Means: Why America Spends While the World Saves,” Federal</a:t>
            </a:r>
          </a:p>
          <a:p>
            <a:pPr>
              <a:defRPr sz="1200"/>
            </a:pPr>
            <a:r>
              <a:t>Reserve Bank of St. Louis (July 1, 2012).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74 “Economic Report of the President,” FRASER, St. Louis Federal Reserve (1951).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75 P. Graham, “The Refragmentation,” paulgraham.com (2016). (2016).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Social Security aimed to change this. But its initial beneﬁts</a:t>
            </a:r>
          </a:p>
          <a:p>
            <a:pPr>
              <a:defRPr sz="1200"/>
            </a:pPr>
            <a:r>
              <a:t>were nothing close to a proper pension. When Ida May Fuller</a:t>
            </a:r>
          </a:p>
          <a:p>
            <a:pPr>
              <a:defRPr sz="1200"/>
            </a:pPr>
            <a:r>
              <a:t>cashed the ﬁrst Social Security check in 1940, it was for</a:t>
            </a:r>
          </a:p>
          <a:p>
            <a:pPr>
              <a:defRPr sz="1200"/>
            </a:pPr>
            <a:r>
              <a:t>$22.54, or $416 adjusted for inﬂation. It was not until the</a:t>
            </a:r>
          </a:p>
          <a:p>
            <a:pPr>
              <a:defRPr sz="1200"/>
            </a:pPr>
            <a:r>
              <a:t>1980s that the average Social Security check for retirees</a:t>
            </a:r>
          </a:p>
          <a:p>
            <a:pPr>
              <a:defRPr sz="1200"/>
            </a:pPr>
            <a:r>
              <a:t>exceeded $1,000 a month adjusted for inﬂation. More than a</a:t>
            </a:r>
          </a:p>
          <a:p>
            <a:pPr>
              <a:defRPr sz="1200"/>
            </a:pPr>
            <a:r>
              <a:t>quarter of Americans over age 65 were classiﬁed by the Census</a:t>
            </a:r>
          </a:p>
          <a:p>
            <a:pPr>
              <a:defRPr sz="1200"/>
            </a:pPr>
            <a:r>
              <a:t>Bureau as living in poverty until the late 1960s.</a:t>
            </a:r>
          </a:p>
          <a:p>
            <a:pPr>
              <a:defRPr sz="1200"/>
            </a:pPr>
            <a:r>
              <a:t>There is a widespread belief along the lines of, “everyone used</a:t>
            </a:r>
          </a:p>
          <a:p>
            <a:pPr>
              <a:defRPr sz="1200"/>
            </a:pPr>
            <a:r>
              <a:t>to have a private pension.” But this is wildly exaggerated. The</a:t>
            </a:r>
          </a:p>
          <a:p>
            <a:pPr>
              <a:defRPr sz="1200"/>
            </a:pPr>
            <a:r>
              <a:t>Employee Beneﬁt Research Institute explains: “Only a quarter</a:t>
            </a:r>
          </a:p>
          <a:p>
            <a:pPr>
              <a:defRPr sz="1200"/>
            </a:pPr>
            <a:r>
              <a:t>of those age 65 or older had pension income in 1975.” Among</a:t>
            </a:r>
          </a:p>
          <a:p>
            <a:pPr>
              <a:defRPr sz="1200"/>
            </a:pPr>
            <a:r>
              <a:t>that lucky minority, only 15% of household income came from</a:t>
            </a:r>
          </a:p>
          <a:p>
            <a:pPr>
              <a:defRPr sz="1200"/>
            </a:pPr>
            <a:r>
              <a:t>a pension.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76 P. Davidson, “Jobs in high-wage industries are growing fastest,” USA Today (December</a:t>
            </a:r>
          </a:p>
          <a:p>
            <a:pPr>
              <a:defRPr sz="1200"/>
            </a:pPr>
            <a:r>
              <a:t>14, 2019).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77 R. Channick, “Average college costs ﬂat nationwide, at just under $15K, as universities</a:t>
            </a:r>
          </a:p>
          <a:p>
            <a:pPr>
              <a:defRPr sz="1200"/>
            </a:pPr>
            <a:r>
              <a:t>increase grants,” Chicago Tribune (October 16, 2018).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Like all books, The Psychology of Money wouldn’t have been possible without the help of</a:t>
            </a:r>
          </a:p>
          <a:p>
            <a:pPr>
              <a:defRPr sz="1200"/>
            </a:pPr>
            <a:r>
              <a:t>countless people who helped me along the way. There are too many to list them all. But a</a:t>
            </a:r>
          </a:p>
          <a:p>
            <a:pPr>
              <a:defRPr sz="1200"/>
            </a:pPr>
            <a:r>
              <a:t>few who have been particularly supportive:</a:t>
            </a:r>
          </a:p>
          <a:p>
            <a:pPr>
              <a:defRPr sz="1200"/>
            </a:pPr>
            <a:r>
              <a:t>Brian Richards, who bet on me before anyone else.</a:t>
            </a:r>
          </a:p>
          <a:p>
            <a:pPr>
              <a:defRPr sz="1200"/>
            </a:pPr>
            <a:r>
              <a:t>Craig Shapiro, who bet on me when he didn’t have to.</a:t>
            </a:r>
          </a:p>
          <a:p>
            <a:pPr>
              <a:defRPr sz="1200"/>
            </a:pPr>
            <a:r>
              <a:t>Gretchen Housel, whose support is unwavering.</a:t>
            </a:r>
          </a:p>
          <a:p>
            <a:pPr>
              <a:defRPr sz="1200"/>
            </a:pPr>
            <a:r>
              <a:t>Jenna Abdou, who helps while asking for nothing in return.</a:t>
            </a:r>
          </a:p>
          <a:p>
            <a:pPr>
              <a:defRPr sz="1200"/>
            </a:pPr>
            <a:r>
              <a:t>Craig Pearce, who encourages, guides, and grounds me.</a:t>
            </a:r>
          </a:p>
          <a:p>
            <a:pPr>
              <a:defRPr sz="1200"/>
            </a:pPr>
            <a:r>
              <a:t>Jamie Catherwood, Josh Brown, Brent Beshore, Barry Ritholtz, Ben Carlson, Chris Hill,</a:t>
            </a:r>
          </a:p>
          <a:p>
            <a:pPr>
              <a:defRPr sz="1200"/>
            </a:pPr>
            <a:r>
              <a:t>Michael Batnick, James Osorne, whose feedback is invaluable.</a:t>
            </a:r>
          </a:p>
          <a:p>
            <a:pPr>
              <a:defRPr sz="1200"/>
            </a:pPr>
            <a:r>
              <a:t>Thank you.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harriman house ltd</a:t>
            </a:r>
          </a:p>
          <a:p>
            <a:pPr>
              <a:defRPr sz="1200"/>
            </a:pPr>
            <a:r>
              <a:t>3 Viceroy Court</a:t>
            </a:r>
          </a:p>
          <a:p>
            <a:pPr>
              <a:defRPr sz="1200"/>
            </a:pPr>
            <a:r>
              <a:t>Bedford Road</a:t>
            </a:r>
          </a:p>
          <a:p>
            <a:pPr>
              <a:defRPr sz="1200"/>
            </a:pPr>
            <a:r>
              <a:t>Petersﬁeld</a:t>
            </a:r>
          </a:p>
          <a:p>
            <a:pPr>
              <a:defRPr sz="1200"/>
            </a:pPr>
            <a:r>
              <a:t>Hampshire</a:t>
            </a:r>
          </a:p>
          <a:p>
            <a:pPr>
              <a:defRPr sz="1200"/>
            </a:pPr>
            <a:r>
              <a:t>GU32 3LJ</a:t>
            </a:r>
          </a:p>
          <a:p>
            <a:pPr>
              <a:defRPr sz="1200"/>
            </a:pPr>
            <a:r>
              <a:t>GREAT BRITAIN</a:t>
            </a:r>
          </a:p>
          <a:p>
            <a:pPr>
              <a:defRPr sz="1200"/>
            </a:pPr>
            <a:r>
              <a:t>Tel: +44 (0)1730 233870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Email: enquiries@harriman-house.com</a:t>
            </a:r>
          </a:p>
          <a:p>
            <a:pPr>
              <a:defRPr sz="1200"/>
            </a:pPr>
            <a:r>
              <a:t>Website: harriman.house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First published in 2020.</a:t>
            </a:r>
          </a:p>
          <a:p>
            <a:pPr>
              <a:defRPr sz="1200"/>
            </a:pPr>
            <a:r>
              <a:t>Copyright © Morgan Housel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right of Morgan Housel to be identiﬁed as the Author</a:t>
            </a:r>
          </a:p>
          <a:p>
            <a:pPr>
              <a:defRPr sz="1200"/>
            </a:pPr>
            <a:r>
              <a:t>has been asserted in accordance with the Copyright, Design</a:t>
            </a:r>
          </a:p>
          <a:p>
            <a:pPr>
              <a:defRPr sz="1200"/>
            </a:pPr>
            <a:r>
              <a:t>and Patents Act 1988.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Paperback ISBN: 978-0-85719-768-9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eBook ISBN: 978-0-85719-769-6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British Library Cataloguing in Publication Data</a:t>
            </a:r>
          </a:p>
          <a:p>
            <a:pPr>
              <a:defRPr sz="1200"/>
            </a:pPr>
            <a:r>
              <a:t>A CIP catalogue record for this book can be obtained from</a:t>
            </a:r>
          </a:p>
          <a:p>
            <a:pPr>
              <a:defRPr sz="1200"/>
            </a:pPr>
            <a:r>
              <a:t>the British Library.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All rights reserved; no part of this publication may be</a:t>
            </a:r>
          </a:p>
          <a:p>
            <a:pPr>
              <a:defRPr sz="1200"/>
            </a:pPr>
            <a:r>
              <a:t>reproduced, stored in a retrieval system, or transmitted in</a:t>
            </a:r>
          </a:p>
          <a:p>
            <a:pPr>
              <a:defRPr sz="1200"/>
            </a:pPr>
            <a:r>
              <a:t>any form or by any means, electronic, mechanical,</a:t>
            </a:r>
          </a:p>
          <a:p>
            <a:pPr>
              <a:defRPr sz="1200"/>
            </a:pPr>
            <a:r>
              <a:t>photocopying, recording, or otherwise without the prior</a:t>
            </a:r>
          </a:p>
          <a:p>
            <a:pPr>
              <a:defRPr sz="1200"/>
            </a:pPr>
            <a:r>
              <a:t>written permission of the Publisher. This book may not be</a:t>
            </a:r>
          </a:p>
          <a:p>
            <a:pPr>
              <a:defRPr sz="1200"/>
            </a:pPr>
            <a:r>
              <a:t>lent, resold, hired out or otherwise disposed of by way of</a:t>
            </a:r>
          </a:p>
          <a:p>
            <a:pPr>
              <a:defRPr sz="1200"/>
            </a:pPr>
            <a:r>
              <a:t>trade in any form of binding or cover other than that in</a:t>
            </a:r>
          </a:p>
          <a:p>
            <a:pPr>
              <a:defRPr sz="1200"/>
            </a:pPr>
            <a:r>
              <a:t>which it is published without the prior written consent of the</a:t>
            </a:r>
          </a:p>
          <a:p>
            <a:pPr>
              <a:defRPr sz="1200"/>
            </a:pPr>
            <a:r>
              <a:t>Publisher.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Whilst every eﬀort has been made to ensure that</a:t>
            </a:r>
          </a:p>
          <a:p>
            <a:pPr>
              <a:defRPr sz="1200"/>
            </a:pPr>
            <a:r>
              <a:t>information in this book is accurate, no liability can be</a:t>
            </a:r>
          </a:p>
          <a:p>
            <a:pPr>
              <a:defRPr sz="1200"/>
            </a:pPr>
            <a:r>
              <a:t>accepted for any loss incurred in any way whatsoever by any</a:t>
            </a:r>
          </a:p>
          <a:p>
            <a:pPr>
              <a:defRPr sz="1200"/>
            </a:pPr>
            <a:r>
              <a:t>person relying solely on the information contained herein.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No responsibility for loss occasioned to any person or</a:t>
            </a:r>
          </a:p>
          <a:p>
            <a:pPr>
              <a:defRPr sz="1200"/>
            </a:pPr>
            <a:r>
              <a:t>corporate body acting or refraining to act as a result of</a:t>
            </a:r>
          </a:p>
          <a:p>
            <a:pPr>
              <a:defRPr sz="1200"/>
            </a:pPr>
            <a:r>
              <a:t>reading material in this book can be accepted by the</a:t>
            </a:r>
          </a:p>
          <a:p>
            <a:pPr>
              <a:defRPr sz="1200"/>
            </a:pPr>
            <a:r>
              <a:t>Publisher, by the Author, or by the employers of the Author.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New York Times wrote in 1955 about the growing desire,</a:t>
            </a:r>
          </a:p>
          <a:p>
            <a:pPr>
              <a:defRPr sz="1200"/>
            </a:pPr>
            <a:r>
              <a:t>but continued inability, to retire: “To rephrase an old saying:</a:t>
            </a:r>
          </a:p>
          <a:p>
            <a:pPr>
              <a:defRPr sz="1200"/>
            </a:pPr>
            <a:r>
              <a:t>everyone talks about retirement, but apparently very few do</a:t>
            </a:r>
          </a:p>
          <a:p>
            <a:pPr>
              <a:defRPr sz="1200"/>
            </a:pPr>
            <a:r>
              <a:t>anything about it.”⁶</a:t>
            </a:r>
          </a:p>
          <a:p>
            <a:pPr>
              <a:defRPr sz="1200"/>
            </a:pPr>
            <a:r>
              <a:t>It was not until the 1980s that the idea that everyone deserves,</a:t>
            </a:r>
          </a:p>
          <a:p>
            <a:pPr>
              <a:defRPr sz="1200"/>
            </a:pPr>
            <a:r>
              <a:t>and should have, a digniﬁed retirement took hold. And the way</a:t>
            </a:r>
          </a:p>
          <a:p>
            <a:pPr>
              <a:defRPr sz="1200"/>
            </a:pPr>
            <a:r>
              <a:t>to get that digniﬁed retirement ever since has been an</a:t>
            </a:r>
          </a:p>
          <a:p>
            <a:pPr>
              <a:defRPr sz="1200"/>
            </a:pPr>
            <a:r>
              <a:t>expectation that everyone will save and invest their own</a:t>
            </a:r>
          </a:p>
          <a:p>
            <a:pPr>
              <a:defRPr sz="1200"/>
            </a:pPr>
            <a:r>
              <a:t>money.</a:t>
            </a:r>
          </a:p>
          <a:p>
            <a:pPr>
              <a:defRPr sz="1200"/>
            </a:pPr>
            <a:r>
              <a:t>Let me reiterate how new this idea is: The 401(k)—the</a:t>
            </a:r>
          </a:p>
          <a:p>
            <a:pPr>
              <a:defRPr sz="1200"/>
            </a:pPr>
            <a:r>
              <a:t>backbone savings vehicle of American retirement—did not</a:t>
            </a:r>
          </a:p>
          <a:p>
            <a:pPr>
              <a:defRPr sz="1200"/>
            </a:pPr>
            <a:r>
              <a:t>exist until 1978. The Roth IRA was not born until 1998. If it</a:t>
            </a:r>
          </a:p>
          <a:p>
            <a:pPr>
              <a:defRPr sz="1200"/>
            </a:pPr>
            <a:r>
              <a:t>were a person it would be barely old enough to drink.</a:t>
            </a:r>
          </a:p>
          <a:p>
            <a:pPr>
              <a:defRPr sz="1200"/>
            </a:pPr>
            <a:r>
              <a:t>It should surprise no one that many of us are bad at saving and</a:t>
            </a:r>
          </a:p>
          <a:p>
            <a:pPr>
              <a:defRPr sz="1200"/>
            </a:pPr>
            <a:r>
              <a:t>investing for retirement. We’re not crazy. We’re all just</a:t>
            </a:r>
          </a:p>
          <a:p>
            <a:pPr>
              <a:defRPr sz="1200"/>
            </a:pPr>
            <a:r>
              <a:t>newbies.</a:t>
            </a:r>
          </a:p>
          <a:p>
            <a:pPr>
              <a:defRPr sz="1200"/>
            </a:pPr>
            <a:r>
              <a:t>Same goes for college. The share of Americans over age 25</a:t>
            </a:r>
          </a:p>
          <a:p>
            <a:pPr>
              <a:defRPr sz="1200"/>
            </a:pPr>
            <a:r>
              <a:t>with a bachelor’s degree has gone from less than 1 in 20 in</a:t>
            </a:r>
          </a:p>
          <a:p>
            <a:pPr>
              <a:defRPr sz="1200"/>
            </a:pPr>
            <a:r>
              <a:t>1940 to 1 in 4 by 2015.⁷ The average college tuition over that</a:t>
            </a:r>
          </a:p>
          <a:p>
            <a:pPr>
              <a:defRPr sz="1200"/>
            </a:pPr>
            <a:r>
              <a:t>time rose more than fourfold adjusted for inﬂation.⁸ Something</a:t>
            </a:r>
          </a:p>
          <a:p>
            <a:pPr>
              <a:defRPr sz="1200"/>
            </a:pPr>
            <a:r>
              <a:t>so big and so important hitting society so fast explains why, for</a:t>
            </a:r>
          </a:p>
          <a:p>
            <a:pPr>
              <a:defRPr sz="1200"/>
            </a:pPr>
            <a:r>
              <a:t>example, so many people have made poor decisions with</a:t>
            </a:r>
          </a:p>
          <a:p>
            <a:pPr>
              <a:defRPr sz="1200"/>
            </a:pPr>
            <a:r>
              <a:t>student loans over the last 20 years. There is not decades of</a:t>
            </a:r>
          </a:p>
          <a:p>
            <a:pPr>
              <a:defRPr sz="1200"/>
            </a:pPr>
            <a:r>
              <a:t>accumulated experience to even attempt to learn from. We’re</a:t>
            </a:r>
          </a:p>
          <a:p>
            <a:pPr>
              <a:defRPr sz="1200"/>
            </a:pPr>
            <a:r>
              <a:t>winging it.</a:t>
            </a:r>
          </a:p>
          <a:p>
            <a:pPr>
              <a:defRPr sz="1200"/>
            </a:pPr>
            <a:r>
              <a:t>Same for index funds, which are less than 50 years old. And</a:t>
            </a:r>
          </a:p>
          <a:p>
            <a:pPr>
              <a:defRPr sz="1200"/>
            </a:pPr>
            <a:r>
              <a:t>hedge funds, which didn’t take oﬀ until the last 25 years. Even</a:t>
            </a:r>
          </a:p>
          <a:p>
            <a:pPr>
              <a:defRPr sz="1200"/>
            </a:pPr>
            <a:r>
              <a:t>widespread use of consumer debt—mortgages, credit cards,</a:t>
            </a:r>
          </a:p>
          <a:p>
            <a:pPr>
              <a:defRPr sz="1200"/>
            </a:pPr>
            <a:r>
              <a:t>and car loans—did not take oﬀ until after World War II, when</a:t>
            </a:r>
          </a:p>
          <a:p>
            <a:pPr>
              <a:defRPr sz="1200"/>
            </a:pPr>
            <a:r>
              <a:t>the GI Bill made it easier for millions of Americans to borrow.</a:t>
            </a:r>
          </a:p>
          <a:p>
            <a:pPr>
              <a:defRPr sz="1200"/>
            </a:pPr>
            <a:r>
              <a:t>Dogs were domesticated 10,000 years ago and still retain</a:t>
            </a:r>
          </a:p>
          <a:p>
            <a:pPr>
              <a:defRPr sz="1200"/>
            </a:pPr>
            <a:r>
              <a:t>some behaviors of their wild ancestors. Yet here we are, with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between 20 and 50 years of experience in the modern ﬁnancial</a:t>
            </a:r>
          </a:p>
          <a:p>
            <a:pPr>
              <a:defRPr sz="1200"/>
            </a:pPr>
            <a:r>
              <a:t>system, hoping to be perfectly acclimated.</a:t>
            </a:r>
          </a:p>
          <a:p>
            <a:pPr>
              <a:defRPr sz="1200"/>
            </a:pPr>
            <a:r>
              <a:t>For a topic that is so inﬂuenced by emotion versus fact, this is a</a:t>
            </a:r>
          </a:p>
          <a:p>
            <a:pPr>
              <a:defRPr sz="1200"/>
            </a:pPr>
            <a:r>
              <a:t>problem. And it helps explain why we don’t always do what</a:t>
            </a:r>
          </a:p>
          <a:p>
            <a:pPr>
              <a:defRPr sz="1200"/>
            </a:pPr>
            <a:r>
              <a:t>we’re supposed to with money.</a:t>
            </a:r>
          </a:p>
          <a:p>
            <a:pPr>
              <a:defRPr sz="1200"/>
            </a:pPr>
            <a:r>
              <a:t>We all do crazy stuﬀ with money, because we’re all relatively</a:t>
            </a:r>
          </a:p>
          <a:p>
            <a:pPr>
              <a:defRPr sz="1200"/>
            </a:pPr>
            <a:r>
              <a:t>new to this game and what looks crazy to you might make</a:t>
            </a:r>
          </a:p>
          <a:p>
            <a:pPr>
              <a:defRPr sz="1200"/>
            </a:pPr>
            <a:r>
              <a:t>sense to me. But no one is crazy—we all make decisions based</a:t>
            </a:r>
          </a:p>
          <a:p>
            <a:pPr>
              <a:defRPr sz="1200"/>
            </a:pPr>
            <a:r>
              <a:t>on our own unique experiences that seem to make sense to us</a:t>
            </a:r>
          </a:p>
          <a:p>
            <a:pPr>
              <a:defRPr sz="1200"/>
            </a:pPr>
            <a:r>
              <a:t>in a given moment.</a:t>
            </a:r>
          </a:p>
          <a:p>
            <a:pPr>
              <a:defRPr sz="1200"/>
            </a:pPr>
            <a:r>
              <a:t>Now let me tell you a story about how Bill Gates got rich.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Luck and risk are siblings. They are both the reality that</a:t>
            </a:r>
          </a:p>
          <a:p>
            <a:pPr>
              <a:defRPr sz="1200"/>
            </a:pPr>
            <a:r>
              <a:t>every outcome in life is guided by forces other than</a:t>
            </a:r>
          </a:p>
          <a:p>
            <a:pPr>
              <a:defRPr sz="1200"/>
            </a:pPr>
            <a:r>
              <a:t>individual eﬀort.</a:t>
            </a:r>
          </a:p>
          <a:p>
            <a:pPr>
              <a:defRPr sz="1200"/>
            </a:pPr>
            <a:r>
              <a:t>NYU professor Scott Galloway has a related idea that is so</a:t>
            </a:r>
          </a:p>
          <a:p>
            <a:pPr>
              <a:defRPr sz="1200"/>
            </a:pPr>
            <a:r>
              <a:t>important to remember when judging success—both your</a:t>
            </a:r>
          </a:p>
          <a:p>
            <a:pPr>
              <a:defRPr sz="1200"/>
            </a:pPr>
            <a:r>
              <a:t>own and others’: “Nothing is as good or as bad as it seems.”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Bill Gates went to one of the only high schools in the world</a:t>
            </a:r>
          </a:p>
          <a:p>
            <a:pPr>
              <a:defRPr sz="1200"/>
            </a:pPr>
            <a:r>
              <a:t>that had a computer.</a:t>
            </a:r>
          </a:p>
          <a:p>
            <a:pPr>
              <a:defRPr sz="1200"/>
            </a:pPr>
            <a:r>
              <a:t>The story of how Lakeside School, just outside Seattle, even</a:t>
            </a:r>
          </a:p>
          <a:p>
            <a:pPr>
              <a:defRPr sz="1200"/>
            </a:pPr>
            <a:r>
              <a:t>got a computer is remarkable.</a:t>
            </a:r>
          </a:p>
          <a:p>
            <a:pPr>
              <a:defRPr sz="1200"/>
            </a:pPr>
            <a:r>
              <a:t>Bill Dougall was a World War II navy pilot turned high school</a:t>
            </a:r>
          </a:p>
          <a:p>
            <a:pPr>
              <a:defRPr sz="1200"/>
            </a:pPr>
            <a:r>
              <a:t>math and science teacher. “He believed that book study</a:t>
            </a:r>
          </a:p>
          <a:p>
            <a:pPr>
              <a:defRPr sz="1200"/>
            </a:pPr>
            <a:r>
              <a:t>wasn’t enough without real-world experience. He also</a:t>
            </a:r>
          </a:p>
          <a:p>
            <a:pPr>
              <a:defRPr sz="1200"/>
            </a:pPr>
            <a:r>
              <a:t>realized that we’d need to know something about</a:t>
            </a:r>
          </a:p>
          <a:p>
            <a:pPr>
              <a:defRPr sz="1200"/>
            </a:pPr>
            <a:r>
              <a:t>computers when we got to college,” recalled late Microsoft</a:t>
            </a:r>
          </a:p>
          <a:p>
            <a:pPr>
              <a:defRPr sz="1200"/>
            </a:pPr>
            <a:r>
              <a:t>co-founder Paul Allen.</a:t>
            </a:r>
          </a:p>
          <a:p>
            <a:pPr>
              <a:defRPr sz="1200"/>
            </a:pPr>
            <a:r>
              <a:t>In 1968 Dougall petitioned the Lakeside School Mothers’</a:t>
            </a:r>
          </a:p>
          <a:p>
            <a:pPr>
              <a:defRPr sz="1200"/>
            </a:pPr>
            <a:r>
              <a:t>Club to use the proceeds from its annual rummage sale—</a:t>
            </a:r>
          </a:p>
          <a:p>
            <a:pPr>
              <a:defRPr sz="1200"/>
            </a:pPr>
            <a:r>
              <a:t>about $3,000—to lease a Teletype Model 30 computer</a:t>
            </a:r>
          </a:p>
          <a:p>
            <a:pPr>
              <a:defRPr sz="1200"/>
            </a:pPr>
            <a:r>
              <a:t>hooked up to the General Electric mainframe terminal for</a:t>
            </a:r>
          </a:p>
          <a:p>
            <a:pPr>
              <a:defRPr sz="1200"/>
            </a:pPr>
            <a:r>
              <a:t>computer time-sharing. “The whole idea of time-sharing</a:t>
            </a:r>
          </a:p>
          <a:p>
            <a:pPr>
              <a:defRPr sz="1200"/>
            </a:pPr>
            <a:r>
              <a:t>only got invented in 1965,” Gates later said. “Someone was</a:t>
            </a:r>
          </a:p>
          <a:p>
            <a:pPr>
              <a:defRPr sz="1200"/>
            </a:pPr>
            <a:r>
              <a:t>pretty forwardlooking.” Most university graduate schools did</a:t>
            </a:r>
          </a:p>
          <a:p>
            <a:pPr>
              <a:defRPr sz="1200"/>
            </a:pPr>
            <a:r>
              <a:t>not have a computer anywhere near as advanced as Bill</a:t>
            </a:r>
          </a:p>
          <a:p>
            <a:pPr>
              <a:defRPr sz="1200"/>
            </a:pPr>
            <a:r>
              <a:t>Gates had access to in eighth grade. And he couldn’t get</a:t>
            </a:r>
          </a:p>
          <a:p>
            <a:pPr>
              <a:defRPr sz="1200"/>
            </a:pPr>
            <a:r>
              <a:t>enough of it.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Gates was 13 years old in 1968 when he met classmate Paul</a:t>
            </a:r>
          </a:p>
          <a:p>
            <a:pPr>
              <a:defRPr sz="1200"/>
            </a:pPr>
            <a:r>
              <a:t>Allen. Allen was also obsessed with the school’s computer,</a:t>
            </a:r>
          </a:p>
          <a:p>
            <a:pPr>
              <a:defRPr sz="1200"/>
            </a:pPr>
            <a:r>
              <a:t>and the two hit it oﬀ.</a:t>
            </a:r>
          </a:p>
          <a:p>
            <a:pPr>
              <a:defRPr sz="1200"/>
            </a:pPr>
            <a:r>
              <a:t>Lakeside’s computer wasn’t part of its general curriculum. It</a:t>
            </a:r>
          </a:p>
          <a:p>
            <a:pPr>
              <a:defRPr sz="1200"/>
            </a:pPr>
            <a:r>
              <a:t>was an independent study program. Bill and Paul could toy</a:t>
            </a:r>
          </a:p>
          <a:p>
            <a:pPr>
              <a:defRPr sz="1200"/>
            </a:pPr>
            <a:r>
              <a:t>away with the thing at their leisure, letting their creativity</a:t>
            </a:r>
          </a:p>
          <a:p>
            <a:pPr>
              <a:defRPr sz="1200"/>
            </a:pPr>
            <a:r>
              <a:t>run wild—after school, late into the night, on weekends.</a:t>
            </a:r>
          </a:p>
          <a:p>
            <a:pPr>
              <a:defRPr sz="1200"/>
            </a:pPr>
            <a:r>
              <a:t>They quickly became computing experts.</a:t>
            </a:r>
          </a:p>
          <a:p>
            <a:pPr>
              <a:defRPr sz="1200"/>
            </a:pPr>
            <a:r>
              <a:t>During one of their late-night sessions, Allen recalled Gates</a:t>
            </a:r>
          </a:p>
          <a:p>
            <a:pPr>
              <a:defRPr sz="1200"/>
            </a:pPr>
            <a:r>
              <a:t>showing him a Fortune magazine and saying, “What do you</a:t>
            </a:r>
          </a:p>
          <a:p>
            <a:pPr>
              <a:defRPr sz="1200"/>
            </a:pPr>
            <a:r>
              <a:t>think it’s like to run a Fortune 500 company?” Allen said he</a:t>
            </a:r>
          </a:p>
          <a:p>
            <a:pPr>
              <a:defRPr sz="1200"/>
            </a:pPr>
            <a:r>
              <a:t>had no idea. “Maybe we’ll have our own computer company</a:t>
            </a:r>
          </a:p>
          <a:p>
            <a:pPr>
              <a:defRPr sz="1200"/>
            </a:pPr>
            <a:r>
              <a:t>someday,” Gates said. Microsoft is now worth more than a</a:t>
            </a:r>
          </a:p>
          <a:p>
            <a:pPr>
              <a:defRPr sz="1200"/>
            </a:pPr>
            <a:r>
              <a:t>trillion dollars.</a:t>
            </a:r>
          </a:p>
          <a:p>
            <a:pPr>
              <a:defRPr sz="1200"/>
            </a:pPr>
            <a:r>
              <a:t>A little quick math.</a:t>
            </a:r>
          </a:p>
          <a:p>
            <a:pPr>
              <a:defRPr sz="1200"/>
            </a:pPr>
            <a:r>
              <a:t>In 1968 there were roughly 303 million high-school-age</a:t>
            </a:r>
          </a:p>
          <a:p>
            <a:pPr>
              <a:defRPr sz="1200"/>
            </a:pPr>
            <a:r>
              <a:t>people in the world, according to the UN.</a:t>
            </a:r>
          </a:p>
          <a:p>
            <a:pPr>
              <a:defRPr sz="1200"/>
            </a:pPr>
            <a:r>
              <a:t>About 18 million of them lived in the United States.</a:t>
            </a:r>
          </a:p>
          <a:p>
            <a:pPr>
              <a:defRPr sz="1200"/>
            </a:pPr>
            <a:r>
              <a:t>About 270,000 of them lived in Washington state.</a:t>
            </a:r>
          </a:p>
          <a:p>
            <a:pPr>
              <a:defRPr sz="1200"/>
            </a:pPr>
            <a:r>
              <a:t>A little over 100,000 of them lived in the Seattle area.</a:t>
            </a:r>
          </a:p>
          <a:p>
            <a:pPr>
              <a:defRPr sz="1200"/>
            </a:pPr>
            <a:r>
              <a:t>And only about 300 of them attended Lakeside School.</a:t>
            </a:r>
          </a:p>
          <a:p>
            <a:pPr>
              <a:defRPr sz="1200"/>
            </a:pPr>
            <a:r>
              <a:t>Start with 303 million, end with 300.</a:t>
            </a:r>
          </a:p>
          <a:p>
            <a:pPr>
              <a:defRPr sz="1200"/>
            </a:pPr>
            <a:r>
              <a:t>One in a million high-school-age students attended the high</a:t>
            </a:r>
          </a:p>
          <a:p>
            <a:pPr>
              <a:defRPr sz="1200"/>
            </a:pPr>
            <a:r>
              <a:t>school that had the combination of cash and foresight to</a:t>
            </a:r>
          </a:p>
          <a:p>
            <a:pPr>
              <a:defRPr sz="1200"/>
            </a:pPr>
            <a:r>
              <a:t>buy a computer. Bill Gates happened to be one of them.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Gates is not shy about what this meant. “If there had been</a:t>
            </a:r>
          </a:p>
          <a:p>
            <a:pPr>
              <a:defRPr sz="1200"/>
            </a:pPr>
            <a:r>
              <a:t>no Lakeside, there would have been no Microsoft,” he told</a:t>
            </a:r>
          </a:p>
          <a:p>
            <a:pPr>
              <a:defRPr sz="1200"/>
            </a:pPr>
            <a:r>
              <a:t>the school’s graduating class in 2005.</a:t>
            </a:r>
          </a:p>
          <a:p>
            <a:pPr>
              <a:defRPr sz="1200"/>
            </a:pPr>
            <a:r>
              <a:t>Gates is staggeringly smart, even more hardworking, and as</a:t>
            </a:r>
          </a:p>
          <a:p>
            <a:pPr>
              <a:defRPr sz="1200"/>
            </a:pPr>
            <a:r>
              <a:t>a teenager had a vision for computers that even most</a:t>
            </a:r>
          </a:p>
          <a:p>
            <a:pPr>
              <a:defRPr sz="1200"/>
            </a:pPr>
            <a:r>
              <a:t>seasoned computer executives couldn’t grasp. He also had a</a:t>
            </a:r>
          </a:p>
          <a:p>
            <a:pPr>
              <a:defRPr sz="1200"/>
            </a:pPr>
            <a:r>
              <a:t>one in a million head start by going to school at Lakeside.</a:t>
            </a:r>
          </a:p>
          <a:p>
            <a:pPr>
              <a:defRPr sz="1200"/>
            </a:pPr>
            <a:r>
              <a:t>Now let me tell you about Gates’ friend Kent Evans. He</a:t>
            </a:r>
          </a:p>
          <a:p>
            <a:pPr>
              <a:defRPr sz="1200"/>
            </a:pPr>
            <a:r>
              <a:t>experienced an equally powerful dose of luck’s close sibling,</a:t>
            </a:r>
          </a:p>
          <a:p>
            <a:pPr>
              <a:defRPr sz="1200"/>
            </a:pPr>
            <a:r>
              <a:t>risk.</a:t>
            </a:r>
          </a:p>
          <a:p>
            <a:pPr>
              <a:defRPr sz="1200"/>
            </a:pPr>
            <a:r>
              <a:t>Bill Gates and Paul Allen became household names thanks</a:t>
            </a:r>
          </a:p>
          <a:p>
            <a:pPr>
              <a:defRPr sz="1200"/>
            </a:pPr>
            <a:r>
              <a:t>to Microsoft’s success. But back at Lakeside there was a</a:t>
            </a:r>
          </a:p>
          <a:p>
            <a:pPr>
              <a:defRPr sz="1200"/>
            </a:pPr>
            <a:r>
              <a:t>third member of this gang of high-school computer</a:t>
            </a:r>
          </a:p>
          <a:p>
            <a:pPr>
              <a:defRPr sz="1200"/>
            </a:pPr>
            <a:r>
              <a:t>prodigies.</a:t>
            </a:r>
          </a:p>
          <a:p>
            <a:pPr>
              <a:defRPr sz="1200"/>
            </a:pPr>
            <a:r>
              <a:t>Kent Evans and Bill Gates became best friends in eighth</a:t>
            </a:r>
          </a:p>
          <a:p>
            <a:pPr>
              <a:defRPr sz="1200"/>
            </a:pPr>
            <a:r>
              <a:t>grade. Evans was, by Gates’ own account, the best student</a:t>
            </a:r>
          </a:p>
          <a:p>
            <a:pPr>
              <a:defRPr sz="1200"/>
            </a:pPr>
            <a:r>
              <a:t>in the class.</a:t>
            </a:r>
          </a:p>
          <a:p>
            <a:pPr>
              <a:defRPr sz="1200"/>
            </a:pPr>
            <a:r>
              <a:t>The two talked “on the phone ridiculous amounts,” Gates</a:t>
            </a:r>
          </a:p>
          <a:p>
            <a:pPr>
              <a:defRPr sz="1200"/>
            </a:pPr>
            <a:r>
              <a:t>recalls in the documentary Inside Bill’s Brain. “I still know</a:t>
            </a:r>
          </a:p>
          <a:p>
            <a:pPr>
              <a:defRPr sz="1200"/>
            </a:pPr>
            <a:r>
              <a:t>Kent’s phone number,” he says. “525-7851.”</a:t>
            </a:r>
          </a:p>
          <a:p>
            <a:pPr>
              <a:defRPr sz="1200"/>
            </a:pPr>
            <a:r>
              <a:t>Evans was as skilled with computers as Gates and Allen.</a:t>
            </a:r>
          </a:p>
          <a:p>
            <a:pPr>
              <a:defRPr sz="1200"/>
            </a:pPr>
            <a:r>
              <a:t>Lakeside once struggled to manually put together the</a:t>
            </a:r>
          </a:p>
          <a:p>
            <a:pPr>
              <a:defRPr sz="1200"/>
            </a:pPr>
            <a:r>
              <a:t>school’s class schedule—a maze of complexity to get</a:t>
            </a:r>
          </a:p>
          <a:p>
            <a:pPr>
              <a:defRPr sz="1200"/>
            </a:pPr>
            <a:r>
              <a:t>hundreds of students the classes they need at times that</a:t>
            </a:r>
          </a:p>
          <a:p>
            <a:pPr>
              <a:defRPr sz="1200"/>
            </a:pPr>
            <a:r>
              <a:t>don’t conﬂict with other courses. The school tasked Bill and</a:t>
            </a:r>
          </a:p>
          <a:p>
            <a:pPr>
              <a:defRPr sz="1200"/>
            </a:pPr>
            <a:r>
              <a:t>Kent—children, by any measure—to build a computer</a:t>
            </a:r>
          </a:p>
          <a:p>
            <a:pPr>
              <a:defRPr sz="1200"/>
            </a:pPr>
            <a:r>
              <a:t>program to solve the problem. It worked.</a:t>
            </a:r>
          </a:p>
          <a:p>
            <a:pPr>
              <a:defRPr sz="1200"/>
            </a:pPr>
            <a:r>
              <a:t>And unlike Paul Allen, Kent shared Bill’s business mind and</a:t>
            </a:r>
          </a:p>
          <a:p>
            <a:pPr>
              <a:defRPr sz="1200"/>
            </a:pPr>
            <a:r>
              <a:t>endless ambition. “Kent always had the big briefcase, like a</a:t>
            </a:r>
          </a:p>
          <a:p>
            <a:pPr>
              <a:defRPr sz="1200"/>
            </a:pPr>
            <a:r>
              <a:t>lawyer’s briefcase,” Gates recalls. “We were always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scheming about what we’d be doing ﬁve or six years in the</a:t>
            </a:r>
          </a:p>
          <a:p>
            <a:pPr>
              <a:defRPr sz="1200"/>
            </a:pPr>
            <a:r>
              <a:t>future. Should we go be CEOs? What kind of impact could</a:t>
            </a:r>
          </a:p>
          <a:p>
            <a:pPr>
              <a:defRPr sz="1200"/>
            </a:pPr>
            <a:r>
              <a:t>you have? Should we go be generals? Should we go be</a:t>
            </a:r>
          </a:p>
          <a:p>
            <a:pPr>
              <a:defRPr sz="1200"/>
            </a:pPr>
            <a:r>
              <a:t>ambassadors?” Whatever it was, Bill and Kent knew they’d</a:t>
            </a:r>
          </a:p>
          <a:p>
            <a:pPr>
              <a:defRPr sz="1200"/>
            </a:pPr>
            <a:r>
              <a:t>do it together.</a:t>
            </a:r>
          </a:p>
          <a:p>
            <a:pPr>
              <a:defRPr sz="1200"/>
            </a:pPr>
            <a:r>
              <a:t>After reminiscing on his friendship with Kent, Gates trails oﬀ.</a:t>
            </a:r>
          </a:p>
          <a:p>
            <a:pPr>
              <a:defRPr sz="1200"/>
            </a:pPr>
            <a:r>
              <a:t>“We would have kept working together. I’m sure we would</a:t>
            </a:r>
          </a:p>
          <a:p>
            <a:pPr>
              <a:defRPr sz="1200"/>
            </a:pPr>
            <a:r>
              <a:t>have gone to college together.” Kent could have been a</a:t>
            </a:r>
          </a:p>
          <a:p>
            <a:pPr>
              <a:defRPr sz="1200"/>
            </a:pPr>
            <a:r>
              <a:t>founding partner of Microsoft with Gates and Allen.</a:t>
            </a:r>
          </a:p>
          <a:p>
            <a:pPr>
              <a:defRPr sz="1200"/>
            </a:pPr>
            <a:r>
              <a:t>But it would never happen. Kent died in a mountaineering</a:t>
            </a:r>
          </a:p>
          <a:p>
            <a:pPr>
              <a:defRPr sz="1200"/>
            </a:pPr>
            <a:r>
              <a:t>accident before he graduated high school.</a:t>
            </a:r>
          </a:p>
          <a:p>
            <a:pPr>
              <a:defRPr sz="1200"/>
            </a:pPr>
            <a:r>
              <a:t>Every year there are around three dozen mountaineering</a:t>
            </a:r>
          </a:p>
          <a:p>
            <a:pPr>
              <a:defRPr sz="1200"/>
            </a:pPr>
            <a:r>
              <a:t>deaths in the United States.⁹ The odds of being killed on a</a:t>
            </a:r>
          </a:p>
          <a:p>
            <a:pPr>
              <a:defRPr sz="1200"/>
            </a:pPr>
            <a:r>
              <a:t>mountain in high school are roughly one in a million.</a:t>
            </a:r>
          </a:p>
          <a:p>
            <a:pPr>
              <a:defRPr sz="1200"/>
            </a:pPr>
            <a:r>
              <a:t>Bill Gates experienced one in a million luck by ending up at</a:t>
            </a:r>
          </a:p>
          <a:p>
            <a:pPr>
              <a:defRPr sz="1200"/>
            </a:pPr>
            <a:r>
              <a:t>Lakeside. Kent Evans experienced one in a million risk by</a:t>
            </a:r>
          </a:p>
          <a:p>
            <a:pPr>
              <a:defRPr sz="1200"/>
            </a:pPr>
            <a:r>
              <a:t>never getting to ﬁnish what he and Gates set out to achieve.</a:t>
            </a:r>
          </a:p>
          <a:p>
            <a:pPr>
              <a:defRPr sz="1200"/>
            </a:pPr>
            <a:r>
              <a:t>The same force, the same magnitude, working in opposite</a:t>
            </a:r>
          </a:p>
          <a:p>
            <a:pPr>
              <a:defRPr sz="1200"/>
            </a:pPr>
            <a:r>
              <a:t>directions.</a:t>
            </a:r>
          </a:p>
          <a:p>
            <a:pPr>
              <a:defRPr sz="1200"/>
            </a:pPr>
            <a:r>
              <a:t>Luck and risk are both the reality that every outcome in life</a:t>
            </a:r>
          </a:p>
          <a:p>
            <a:pPr>
              <a:defRPr sz="1200"/>
            </a:pPr>
            <a:r>
              <a:t>is guided by forces other than individual eﬀort. They are so</a:t>
            </a:r>
          </a:p>
          <a:p>
            <a:pPr>
              <a:defRPr sz="1200"/>
            </a:pPr>
            <a:r>
              <a:t>similar that you can’t believe in one without equally</a:t>
            </a:r>
          </a:p>
          <a:p>
            <a:pPr>
              <a:defRPr sz="1200"/>
            </a:pPr>
            <a:r>
              <a:t>respecting the other. They both happen because the world is</a:t>
            </a:r>
          </a:p>
          <a:p>
            <a:pPr>
              <a:defRPr sz="1200"/>
            </a:pPr>
            <a:r>
              <a:t>too complex to allow 100% of your actions to dictate 100%</a:t>
            </a:r>
          </a:p>
          <a:p>
            <a:pPr>
              <a:defRPr sz="1200"/>
            </a:pPr>
            <a:r>
              <a:t>of your outcomes. They are driven by the same thing: You</a:t>
            </a:r>
          </a:p>
          <a:p>
            <a:pPr>
              <a:defRPr sz="1200"/>
            </a:pPr>
            <a:r>
              <a:t>are one person in a game with seven billion other people</a:t>
            </a:r>
          </a:p>
          <a:p>
            <a:pPr>
              <a:defRPr sz="1200"/>
            </a:pPr>
            <a:r>
              <a:t>and inﬁnite moving parts. The accidental impact of actions</a:t>
            </a:r>
          </a:p>
          <a:p>
            <a:pPr>
              <a:defRPr sz="1200"/>
            </a:pPr>
            <a:r>
              <a:t>outside of your control can be more consequential than the</a:t>
            </a:r>
          </a:p>
          <a:p>
            <a:pPr>
              <a:defRPr sz="1200"/>
            </a:pPr>
            <a:r>
              <a:t>ones you consciously take.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But both are so hard to measure, and hard to accept, that</a:t>
            </a:r>
          </a:p>
          <a:p>
            <a:pPr>
              <a:defRPr sz="1200"/>
            </a:pPr>
            <a:r>
              <a:t>they too often go overlooked. For every Bill Gates there is a</a:t>
            </a:r>
          </a:p>
          <a:p>
            <a:pPr>
              <a:defRPr sz="1200"/>
            </a:pPr>
            <a:r>
              <a:t>Kent Evans who was just as skilled and driven but ended up</a:t>
            </a:r>
          </a:p>
          <a:p>
            <a:pPr>
              <a:defRPr sz="1200"/>
            </a:pPr>
            <a:r>
              <a:t>on the other side of life roulette.</a:t>
            </a:r>
          </a:p>
          <a:p>
            <a:pPr>
              <a:defRPr sz="1200"/>
            </a:pPr>
            <a:r>
              <a:t>If you give luck and risk their proper respect, you realize that</a:t>
            </a:r>
          </a:p>
          <a:p>
            <a:pPr>
              <a:defRPr sz="1200"/>
            </a:pPr>
            <a:r>
              <a:t>when judging people’s ﬁnancial success—both your own</a:t>
            </a:r>
          </a:p>
          <a:p>
            <a:pPr>
              <a:defRPr sz="1200"/>
            </a:pPr>
            <a:r>
              <a:t>and others’—it’s never as good or as bad as it seems.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Years ago I asked economist Robert Shiller, who won the</a:t>
            </a:r>
          </a:p>
          <a:p>
            <a:pPr>
              <a:defRPr sz="1200"/>
            </a:pPr>
            <a:r>
              <a:t>Nobel Prize in economics, “What do you want to know about</a:t>
            </a:r>
          </a:p>
          <a:p>
            <a:pPr>
              <a:defRPr sz="1200"/>
            </a:pPr>
            <a:r>
              <a:t>investing that we can’t know?”</a:t>
            </a:r>
          </a:p>
          <a:p>
            <a:pPr>
              <a:defRPr sz="1200"/>
            </a:pPr>
            <a:r>
              <a:t>“The exact role of luck in successful outcomes,” he</a:t>
            </a:r>
          </a:p>
          <a:p>
            <a:pPr>
              <a:defRPr sz="1200"/>
            </a:pPr>
            <a:r>
              <a:t>answered.</a:t>
            </a:r>
          </a:p>
          <a:p>
            <a:pPr>
              <a:defRPr sz="1200"/>
            </a:pPr>
            <a:r>
              <a:t>I love that response, because no one actually thinks luck</a:t>
            </a:r>
          </a:p>
          <a:p>
            <a:pPr>
              <a:defRPr sz="1200"/>
            </a:pPr>
            <a:r>
              <a:t>doesn’t play a role in ﬁnancial success. But since it’s hard to</a:t>
            </a:r>
          </a:p>
          <a:p>
            <a:pPr>
              <a:defRPr sz="1200"/>
            </a:pPr>
            <a:r>
              <a:t>quantify luck and rude to suggest people’s success is owed</a:t>
            </a:r>
          </a:p>
          <a:p>
            <a:pPr>
              <a:defRPr sz="1200"/>
            </a:pPr>
            <a:r>
              <a:t>to it, the default stance is often to implicitly ignore luck as a</a:t>
            </a:r>
          </a:p>
          <a:p>
            <a:pPr>
              <a:defRPr sz="1200"/>
            </a:pPr>
            <a:r>
              <a:t>factor of success.</a:t>
            </a:r>
          </a:p>
          <a:p>
            <a:pPr>
              <a:defRPr sz="1200"/>
            </a:pPr>
            <a:r>
              <a:t>If I say, “There are a billion investors in the world. By sheer</a:t>
            </a:r>
          </a:p>
          <a:p>
            <a:pPr>
              <a:defRPr sz="1200"/>
            </a:pPr>
            <a:r>
              <a:t>chance, would you expect 10 of them to become billionaires</a:t>
            </a:r>
          </a:p>
          <a:p>
            <a:pPr>
              <a:defRPr sz="1200"/>
            </a:pPr>
            <a:r>
              <a:t>predominantly oﬀ luck?” You would reply, “Of course.” But</a:t>
            </a:r>
          </a:p>
          <a:p>
            <a:pPr>
              <a:defRPr sz="1200"/>
            </a:pPr>
            <a:r>
              <a:t>then if I ask you to name those investors—to their face—you</a:t>
            </a:r>
          </a:p>
          <a:p>
            <a:pPr>
              <a:defRPr sz="1200"/>
            </a:pPr>
            <a:r>
              <a:t>will likely back down.</a:t>
            </a:r>
          </a:p>
          <a:p>
            <a:pPr>
              <a:defRPr sz="1200"/>
            </a:pPr>
            <a:r>
              <a:t>When judging others, attributing success to luck makes you</a:t>
            </a:r>
          </a:p>
          <a:p>
            <a:pPr>
              <a:defRPr sz="1200"/>
            </a:pPr>
            <a:r>
              <a:t>look jealous and mean, even if we know it exists. And when</a:t>
            </a:r>
          </a:p>
          <a:p>
            <a:pPr>
              <a:defRPr sz="1200"/>
            </a:pPr>
            <a:r>
              <a:t>judging yourself, attributing success to luck can be too</a:t>
            </a:r>
          </a:p>
          <a:p>
            <a:pPr>
              <a:defRPr sz="1200"/>
            </a:pPr>
            <a:r>
              <a:t>demoralizing to accept.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Economist Bhashkar Mazumder has shown that incomes</a:t>
            </a:r>
          </a:p>
          <a:p>
            <a:pPr>
              <a:defRPr sz="1200"/>
            </a:pPr>
            <a:r>
              <a:t>among brothers are more correlated than height or weight.</a:t>
            </a:r>
          </a:p>
          <a:p>
            <a:pPr>
              <a:defRPr sz="1200"/>
            </a:pPr>
            <a:r>
              <a:t>If you are rich and tall, your brother is more likely to also be</a:t>
            </a:r>
          </a:p>
          <a:p>
            <a:pPr>
              <a:defRPr sz="1200"/>
            </a:pPr>
            <a:r>
              <a:t>rich than he is tall. I think most of us intuitively know this is</a:t>
            </a:r>
          </a:p>
          <a:p>
            <a:pPr>
              <a:defRPr sz="1200"/>
            </a:pPr>
            <a:r>
              <a:t>true—the quality of your education and the doors that open</a:t>
            </a:r>
          </a:p>
          <a:p>
            <a:pPr>
              <a:defRPr sz="1200"/>
            </a:pPr>
            <a:r>
              <a:t>for you are heavily linked to your parents’ socioeconomic</a:t>
            </a:r>
          </a:p>
          <a:p>
            <a:pPr>
              <a:defRPr sz="1200"/>
            </a:pPr>
            <a:r>
              <a:t>status. But ﬁnd me two rich brothers and I’ll show you two</a:t>
            </a:r>
          </a:p>
          <a:p>
            <a:pPr>
              <a:defRPr sz="1200"/>
            </a:pPr>
            <a:r>
              <a:t>men who do not think this study’s ﬁndings apply to them.</a:t>
            </a:r>
          </a:p>
          <a:p>
            <a:pPr>
              <a:defRPr sz="1200"/>
            </a:pPr>
            <a:r>
              <a:t>Failure—which can be anything from bankruptcy to not</a:t>
            </a:r>
          </a:p>
          <a:p>
            <a:pPr>
              <a:defRPr sz="1200"/>
            </a:pPr>
            <a:r>
              <a:t>meeting a personal goal—is equally abused.</a:t>
            </a:r>
          </a:p>
          <a:p>
            <a:pPr>
              <a:defRPr sz="1200"/>
            </a:pPr>
            <a:r>
              <a:t>Did failed businesses not try hard enough? Were bad</a:t>
            </a:r>
          </a:p>
          <a:p>
            <a:pPr>
              <a:defRPr sz="1200"/>
            </a:pPr>
            <a:r>
              <a:t>investments not thought through well enough? Are wayward</a:t>
            </a:r>
          </a:p>
          <a:p>
            <a:pPr>
              <a:defRPr sz="1200"/>
            </a:pPr>
            <a:r>
              <a:t>careers due to laziness? Sometimes, yes. Of course.</a:t>
            </a:r>
          </a:p>
          <a:p>
            <a:pPr>
              <a:defRPr sz="1200"/>
            </a:pPr>
            <a:r>
              <a:t>But how much? It’s so hard to know. Everything worth</a:t>
            </a:r>
          </a:p>
          <a:p>
            <a:pPr>
              <a:defRPr sz="1200"/>
            </a:pPr>
            <a:r>
              <a:t>pursuing has less than 100% odds of succeeding, and risk is</a:t>
            </a:r>
          </a:p>
          <a:p>
            <a:pPr>
              <a:defRPr sz="1200"/>
            </a:pPr>
            <a:r>
              <a:t>just what happens when you end up on the unfortunate side</a:t>
            </a:r>
          </a:p>
          <a:p>
            <a:pPr>
              <a:defRPr sz="1200"/>
            </a:pPr>
            <a:r>
              <a:t>of that equation. Just as with luck, the story gets too hard,</a:t>
            </a:r>
          </a:p>
          <a:p>
            <a:pPr>
              <a:defRPr sz="1200"/>
            </a:pPr>
            <a:r>
              <a:t>too messy, too complex if we try to pick apart how much of</a:t>
            </a:r>
          </a:p>
          <a:p>
            <a:pPr>
              <a:defRPr sz="1200"/>
            </a:pPr>
            <a:r>
              <a:t>an outcome was a conscious decision versus a risk.</a:t>
            </a:r>
          </a:p>
          <a:p>
            <a:pPr>
              <a:defRPr sz="1200"/>
            </a:pPr>
            <a:r>
              <a:t>Say I buy a stock, and ﬁve years later it’s gone nowhere. It’s</a:t>
            </a:r>
          </a:p>
          <a:p>
            <a:pPr>
              <a:defRPr sz="1200"/>
            </a:pPr>
            <a:r>
              <a:t>possible that I made a bad decision by buying it in the ﬁrst</a:t>
            </a:r>
          </a:p>
          <a:p>
            <a:pPr>
              <a:defRPr sz="1200"/>
            </a:pPr>
            <a:r>
              <a:t>place. It’s also possible that I made a good decision that had</a:t>
            </a:r>
          </a:p>
          <a:p>
            <a:pPr>
              <a:defRPr sz="1200"/>
            </a:pPr>
            <a:r>
              <a:t>an 80% chance of making money, and I just happened to</a:t>
            </a:r>
          </a:p>
          <a:p>
            <a:pPr>
              <a:defRPr sz="1200"/>
            </a:pPr>
            <a:r>
              <a:t>end up on the side of the unfortunate 20%. How do I know</a:t>
            </a:r>
          </a:p>
          <a:p>
            <a:pPr>
              <a:defRPr sz="1200"/>
            </a:pPr>
            <a:r>
              <a:t>which is which? Did I make a mistake, or did I just</a:t>
            </a:r>
          </a:p>
          <a:p>
            <a:pPr>
              <a:defRPr sz="1200"/>
            </a:pPr>
            <a:r>
              <a:t>experience the reality of risk?</a:t>
            </a:r>
          </a:p>
          <a:p>
            <a:pPr>
              <a:defRPr sz="1200"/>
            </a:pPr>
            <a:r>
              <a:t>It’s possible to statistically measure whether some decisions</a:t>
            </a:r>
          </a:p>
          <a:p>
            <a:pPr>
              <a:defRPr sz="1200"/>
            </a:pPr>
            <a:r>
              <a:t>were wise. But in the real world, day to day, we simply don’t.</a:t>
            </a:r>
          </a:p>
          <a:p>
            <a:pPr>
              <a:defRPr sz="1200"/>
            </a:pPr>
            <a:r>
              <a:t>It’s too hard. We prefer simple stories, which are easy but</a:t>
            </a:r>
          </a:p>
          <a:p>
            <a:pPr>
              <a:defRPr sz="1200"/>
            </a:pPr>
            <a:r>
              <a:t>often devilishly misleading.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After spending years around investors and business leaders</a:t>
            </a:r>
          </a:p>
          <a:p>
            <a:pPr>
              <a:defRPr sz="1200"/>
            </a:pPr>
            <a:r>
              <a:t>I’ve come to realize that someone else’s failure is usually</a:t>
            </a:r>
          </a:p>
          <a:p>
            <a:pPr>
              <a:defRPr sz="1200"/>
            </a:pPr>
            <a:r>
              <a:t>attributed to bad decisions, while your own failures are</a:t>
            </a:r>
          </a:p>
          <a:p>
            <a:pPr>
              <a:defRPr sz="1200"/>
            </a:pPr>
            <a:r>
              <a:t>usually chalked up to the dark side of risk. When judging</a:t>
            </a:r>
          </a:p>
          <a:p>
            <a:pPr>
              <a:defRPr sz="1200"/>
            </a:pPr>
            <a:r>
              <a:t>your failures I’m likely to prefer a clean and simple story of</a:t>
            </a:r>
          </a:p>
          <a:p>
            <a:pPr>
              <a:defRPr sz="1200"/>
            </a:pPr>
            <a:r>
              <a:t>cause and eﬀect, because I don’t know what’s going on</a:t>
            </a:r>
          </a:p>
          <a:p>
            <a:pPr>
              <a:defRPr sz="1200"/>
            </a:pPr>
            <a:r>
              <a:t>inside your head. “You had a bad outcome so it must have</a:t>
            </a:r>
          </a:p>
          <a:p>
            <a:pPr>
              <a:defRPr sz="1200"/>
            </a:pPr>
            <a:r>
              <a:t>been caused by a bad decision” is the story that makes the</a:t>
            </a:r>
          </a:p>
          <a:p>
            <a:pPr>
              <a:defRPr sz="1200"/>
            </a:pPr>
            <a:r>
              <a:t>most sense to me. But when judging myself I can make up a</a:t>
            </a:r>
          </a:p>
          <a:p>
            <a:pPr>
              <a:defRPr sz="1200"/>
            </a:pPr>
            <a:r>
              <a:t>wild narrative justifying my past decisions and attributing</a:t>
            </a:r>
          </a:p>
          <a:p>
            <a:pPr>
              <a:defRPr sz="1200"/>
            </a:pPr>
            <a:r>
              <a:t>bad outcomes to risk.</a:t>
            </a:r>
          </a:p>
          <a:p>
            <a:pPr>
              <a:defRPr sz="1200"/>
            </a:pPr>
            <a:r>
              <a:t>The cover of Forbes magazine does not celebrate poor</a:t>
            </a:r>
          </a:p>
          <a:p>
            <a:pPr>
              <a:defRPr sz="1200"/>
            </a:pPr>
            <a:r>
              <a:t>investors who made good decisions but happened to</a:t>
            </a:r>
          </a:p>
          <a:p>
            <a:pPr>
              <a:defRPr sz="1200"/>
            </a:pPr>
            <a:r>
              <a:t>experience the unfortunate side of risk. But it almost</a:t>
            </a:r>
          </a:p>
          <a:p>
            <a:pPr>
              <a:defRPr sz="1200"/>
            </a:pPr>
            <a:r>
              <a:t>certainly celebrates rich investors who made OK or even</a:t>
            </a:r>
          </a:p>
          <a:p>
            <a:pPr>
              <a:defRPr sz="1200"/>
            </a:pPr>
            <a:r>
              <a:t>reckless decisions and happened to get lucky. Both ﬂipped</a:t>
            </a:r>
          </a:p>
          <a:p>
            <a:pPr>
              <a:defRPr sz="1200"/>
            </a:pPr>
            <a:r>
              <a:t>the same coin that happened to land on a diﬀerent side.</a:t>
            </a:r>
          </a:p>
          <a:p>
            <a:pPr>
              <a:defRPr sz="1200"/>
            </a:pPr>
            <a:r>
              <a:t>The dangerous part of this is that we’re all trying to learn</a:t>
            </a:r>
          </a:p>
          <a:p>
            <a:pPr>
              <a:defRPr sz="1200"/>
            </a:pPr>
            <a:r>
              <a:t>about what works and what doesn’t with money.</a:t>
            </a:r>
          </a:p>
          <a:p>
            <a:pPr>
              <a:defRPr sz="1200"/>
            </a:pPr>
            <a:r>
              <a:t>What investing strategies work? Which ones don’t?</a:t>
            </a:r>
          </a:p>
          <a:p>
            <a:pPr>
              <a:defRPr sz="1200"/>
            </a:pPr>
            <a:r>
              <a:t>What business strategies work? Which ones don’t?</a:t>
            </a:r>
          </a:p>
          <a:p>
            <a:pPr>
              <a:defRPr sz="1200"/>
            </a:pPr>
            <a:r>
              <a:t>How do you get rich? How do you avoid being poor?</a:t>
            </a:r>
          </a:p>
          <a:p>
            <a:pPr>
              <a:defRPr sz="1200"/>
            </a:pPr>
            <a:r>
              <a:t>We tend to seek out these lessons by observing successes</a:t>
            </a:r>
          </a:p>
          <a:p>
            <a:pPr>
              <a:defRPr sz="1200"/>
            </a:pPr>
            <a:r>
              <a:t>and failures and saying, “Do what she did, avoid what he</a:t>
            </a:r>
          </a:p>
          <a:p>
            <a:pPr>
              <a:defRPr sz="1200"/>
            </a:pPr>
            <a:r>
              <a:t>did.”</a:t>
            </a:r>
          </a:p>
          <a:p>
            <a:pPr>
              <a:defRPr sz="1200"/>
            </a:pPr>
            <a:r>
              <a:t>If we had a magic wand we would ﬁnd out exactly what</a:t>
            </a:r>
          </a:p>
          <a:p>
            <a:pPr>
              <a:defRPr sz="1200"/>
            </a:pPr>
            <a:r>
              <a:t>proportion of these outcomes were caused by actions that</a:t>
            </a:r>
          </a:p>
          <a:p>
            <a:pPr>
              <a:defRPr sz="1200"/>
            </a:pPr>
            <a:r>
              <a:t>are repeatable, versus the role of random risk and luck that</a:t>
            </a:r>
          </a:p>
          <a:p>
            <a:pPr>
              <a:defRPr sz="1200"/>
            </a:pPr>
            <a:r>
              <a:t>swayed those actions one way or the other. But we don’t</a:t>
            </a:r>
          </a:p>
          <a:p>
            <a:pPr>
              <a:defRPr sz="1200"/>
            </a:pPr>
            <a:r>
              <a:t>have a magic wand. We have brains that prefer easy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answers without much appetite for nuance. So identifying</a:t>
            </a:r>
          </a:p>
          <a:p>
            <a:pPr>
              <a:defRPr sz="1200"/>
            </a:pPr>
            <a:r>
              <a:t>the traits we should emulate or avoid can be agonizingly</a:t>
            </a:r>
          </a:p>
          <a:p>
            <a:pPr>
              <a:defRPr sz="1200"/>
            </a:pPr>
            <a:r>
              <a:t>hard.</a:t>
            </a:r>
          </a:p>
          <a:p>
            <a:pPr>
              <a:defRPr sz="1200"/>
            </a:pPr>
            <a:r>
              <a:t>Let me tell you another story of someone who, like Bill</a:t>
            </a:r>
          </a:p>
          <a:p>
            <a:pPr>
              <a:defRPr sz="1200"/>
            </a:pPr>
            <a:r>
              <a:t>Gates, was wildly successful, but whose success is hard to</a:t>
            </a:r>
          </a:p>
          <a:p>
            <a:pPr>
              <a:defRPr sz="1200"/>
            </a:pPr>
            <a:r>
              <a:t>pin down as being caused by luck or skill.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Cornelius Vanderbilt had just ﬁnished a series of business</a:t>
            </a:r>
          </a:p>
          <a:p>
            <a:pPr>
              <a:defRPr sz="1200"/>
            </a:pPr>
            <a:r>
              <a:t>deals to expand his railroad empire.</a:t>
            </a:r>
          </a:p>
          <a:p>
            <a:pPr>
              <a:defRPr sz="1200"/>
            </a:pPr>
            <a:r>
              <a:t>One of his business advisors leaned in to tell Vanderbilt that</a:t>
            </a:r>
          </a:p>
          <a:p>
            <a:pPr>
              <a:defRPr sz="1200"/>
            </a:pPr>
            <a:r>
              <a:t>every transaction he agreed to broke the law.</a:t>
            </a:r>
          </a:p>
          <a:p>
            <a:pPr>
              <a:defRPr sz="1200"/>
            </a:pPr>
            <a:r>
              <a:t>“My God, John,” said Vanderbilt, “You don’t suppose you can</a:t>
            </a:r>
          </a:p>
          <a:p>
            <a:pPr>
              <a:defRPr sz="1200"/>
            </a:pPr>
            <a:r>
              <a:t>run a railroad in accordance with the statutes of the State of</a:t>
            </a:r>
          </a:p>
          <a:p>
            <a:pPr>
              <a:defRPr sz="1200"/>
            </a:pPr>
            <a:r>
              <a:t>New York, do you?”¹⁰</a:t>
            </a:r>
          </a:p>
          <a:p>
            <a:pPr>
              <a:defRPr sz="1200"/>
            </a:pPr>
            <a:r>
              <a:t>My ﬁrst thought when reading this was: “That attitude is</a:t>
            </a:r>
          </a:p>
          <a:p>
            <a:pPr>
              <a:defRPr sz="1200"/>
            </a:pPr>
            <a:r>
              <a:t>why he was so successful.” Laws didn’t accommodate</a:t>
            </a:r>
          </a:p>
          <a:p>
            <a:pPr>
              <a:defRPr sz="1200"/>
            </a:pPr>
            <a:r>
              <a:t>railroads during Vanderbilt’s day. So he said “to hell with it”</a:t>
            </a:r>
          </a:p>
          <a:p>
            <a:pPr>
              <a:defRPr sz="1200"/>
            </a:pPr>
            <a:r>
              <a:t>and went ahead anyway.</a:t>
            </a:r>
          </a:p>
          <a:p>
            <a:pPr>
              <a:defRPr sz="1200"/>
            </a:pPr>
            <a:r>
              <a:t>Vanderbilt was wildly successful. So it’s tempting to view his</a:t>
            </a:r>
          </a:p>
          <a:p>
            <a:pPr>
              <a:defRPr sz="1200"/>
            </a:pPr>
            <a:r>
              <a:t>law-ﬂaunting—which was notorious and vital to his success</a:t>
            </a:r>
          </a:p>
          <a:p>
            <a:pPr>
              <a:defRPr sz="1200"/>
            </a:pPr>
            <a:r>
              <a:t>—as sage wisdom. That scrappy visionary let nothing get in</a:t>
            </a:r>
          </a:p>
          <a:p>
            <a:pPr>
              <a:defRPr sz="1200"/>
            </a:pPr>
            <a:r>
              <a:t>his way!</a:t>
            </a:r>
          </a:p>
          <a:p>
            <a:pPr>
              <a:defRPr sz="1200"/>
            </a:pPr>
            <a:r>
              <a:t>But how dangerous is that analysis? No sane person would</a:t>
            </a:r>
          </a:p>
          <a:p>
            <a:pPr>
              <a:defRPr sz="1200"/>
            </a:pPr>
            <a:r>
              <a:t>recommend ﬂagrant crime as an entrepreneurial trait. You</a:t>
            </a:r>
          </a:p>
          <a:p>
            <a:pPr>
              <a:defRPr sz="1200"/>
            </a:pPr>
            <a:r>
              <a:t>can easily imagine Vanderbilt’s story turning out much</a:t>
            </a:r>
          </a:p>
          <a:p>
            <a:pPr>
              <a:defRPr sz="1200"/>
            </a:pPr>
            <a:r>
              <a:t>diﬀerent—an outlaw whose young company collapsed under</a:t>
            </a:r>
          </a:p>
          <a:p>
            <a:pPr>
              <a:defRPr sz="1200"/>
            </a:pPr>
            <a:r>
              <a:t>court order.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So we have a problem here.</a:t>
            </a:r>
          </a:p>
          <a:p>
            <a:pPr>
              <a:defRPr sz="1200"/>
            </a:pPr>
            <a:r>
              <a:t>You can praise Vanderbilt for ﬂaunting the law with as much</a:t>
            </a:r>
          </a:p>
          <a:p>
            <a:pPr>
              <a:defRPr sz="1200"/>
            </a:pPr>
            <a:r>
              <a:t>passion as you criticize Enron for doing the same. Perhaps</a:t>
            </a:r>
          </a:p>
          <a:p>
            <a:pPr>
              <a:defRPr sz="1200"/>
            </a:pPr>
            <a:r>
              <a:t>one got lucky by avoiding the arm of the law while the other</a:t>
            </a:r>
          </a:p>
          <a:p>
            <a:pPr>
              <a:defRPr sz="1200"/>
            </a:pPr>
            <a:r>
              <a:t>found itself on the side of risk.</a:t>
            </a:r>
          </a:p>
          <a:p>
            <a:pPr>
              <a:defRPr sz="1200"/>
            </a:pPr>
            <a:r>
              <a:t>John D. Rockefeller is similar. His frequent circumventing of</a:t>
            </a:r>
          </a:p>
          <a:p>
            <a:pPr>
              <a:defRPr sz="1200"/>
            </a:pPr>
            <a:r>
              <a:t>the law—a judge once called his company “no better than a</a:t>
            </a:r>
          </a:p>
          <a:p>
            <a:pPr>
              <a:defRPr sz="1200"/>
            </a:pPr>
            <a:r>
              <a:t>common thief”—is often portrayed by historians as cunning</a:t>
            </a:r>
          </a:p>
          <a:p>
            <a:pPr>
              <a:defRPr sz="1200"/>
            </a:pPr>
            <a:r>
              <a:t>business smarts. Maybe it was. But when does the narrative</a:t>
            </a:r>
          </a:p>
          <a:p>
            <a:pPr>
              <a:defRPr sz="1200"/>
            </a:pPr>
            <a:r>
              <a:t>shift from, “You didn’t let outdated laws get in the way of</a:t>
            </a:r>
          </a:p>
          <a:p>
            <a:pPr>
              <a:defRPr sz="1200"/>
            </a:pPr>
            <a:r>
              <a:t>innovation,” to “You committed a crime?” Or how little</a:t>
            </a:r>
          </a:p>
          <a:p>
            <a:pPr>
              <a:defRPr sz="1200"/>
            </a:pPr>
            <a:r>
              <a:t>would the story have to shift for the narrative to have turned</a:t>
            </a:r>
          </a:p>
          <a:p>
            <a:pPr>
              <a:defRPr sz="1200"/>
            </a:pPr>
            <a:r>
              <a:t>from “Rockefeller was a genius, try to learn from his</a:t>
            </a:r>
          </a:p>
          <a:p>
            <a:pPr>
              <a:defRPr sz="1200"/>
            </a:pPr>
            <a:r>
              <a:t>successes,” to “Rockefeller was a criminal, try to learn from</a:t>
            </a:r>
          </a:p>
          <a:p>
            <a:pPr>
              <a:defRPr sz="1200"/>
            </a:pPr>
            <a:r>
              <a:t>his business failures.” Very little.</a:t>
            </a:r>
          </a:p>
          <a:p>
            <a:pPr>
              <a:defRPr sz="1200"/>
            </a:pPr>
            <a:r>
              <a:t>“What do I care about the law?” Vanderbilt once said. “Ain’t I</a:t>
            </a:r>
          </a:p>
          <a:p>
            <a:pPr>
              <a:defRPr sz="1200"/>
            </a:pPr>
            <a:r>
              <a:t>got the power?”</a:t>
            </a:r>
          </a:p>
          <a:p>
            <a:pPr>
              <a:defRPr sz="1200"/>
            </a:pPr>
            <a:r>
              <a:t>He did, and it worked. But it’s easy to imagine those being</a:t>
            </a:r>
          </a:p>
          <a:p>
            <a:pPr>
              <a:defRPr sz="1200"/>
            </a:pPr>
            <a:r>
              <a:t>the last words of a story with a very diﬀerent outcome. The</a:t>
            </a:r>
          </a:p>
          <a:p>
            <a:pPr>
              <a:defRPr sz="1200"/>
            </a:pPr>
            <a:r>
              <a:t>line between bold and reckless can be thin. When we don’t</a:t>
            </a:r>
          </a:p>
          <a:p>
            <a:pPr>
              <a:defRPr sz="1200"/>
            </a:pPr>
            <a:r>
              <a:t>give risk and luck their proper billing it’s often invisible.</a:t>
            </a:r>
          </a:p>
          <a:p>
            <a:pPr>
              <a:defRPr sz="1200"/>
            </a:pPr>
            <a:r>
              <a:t>Benjamin Graham is known as one of the greatest investors</a:t>
            </a:r>
          </a:p>
          <a:p>
            <a:pPr>
              <a:defRPr sz="1200"/>
            </a:pPr>
            <a:r>
              <a:t>of all time, the father of value investing and the early</a:t>
            </a:r>
          </a:p>
          <a:p>
            <a:pPr>
              <a:defRPr sz="1200"/>
            </a:pPr>
            <a:r>
              <a:t>mentor of Warren Buﬀett. But the majority of Benjamin</a:t>
            </a:r>
          </a:p>
          <a:p>
            <a:pPr>
              <a:defRPr sz="1200"/>
            </a:pPr>
            <a:r>
              <a:t>Graham’s investing success was due to owning an enormous</a:t>
            </a:r>
          </a:p>
          <a:p>
            <a:pPr>
              <a:defRPr sz="1200"/>
            </a:pPr>
            <a:r>
              <a:t>chunk of GEICO stock which, by his own admission, broke</a:t>
            </a:r>
          </a:p>
          <a:p>
            <a:pPr>
              <a:defRPr sz="1200"/>
            </a:pPr>
            <a:r>
              <a:t>nearly every diversiﬁcation rule that Graham himself laid out</a:t>
            </a:r>
          </a:p>
          <a:p>
            <a:pPr>
              <a:defRPr sz="1200"/>
            </a:pPr>
            <a:r>
              <a:t>in his famous texts. Where does the thin line between bold</a:t>
            </a:r>
          </a:p>
          <a:p>
            <a:pPr>
              <a:defRPr sz="1200"/>
            </a:pPr>
            <a:r>
              <a:t>and reckless fall here? I don’t know. Graham wrote about his</a:t>
            </a:r>
          </a:p>
          <a:p>
            <a:pPr>
              <a:defRPr sz="1200"/>
            </a:pPr>
            <a:r>
              <a:t>GEICO bonanza: “One lucky break, or one supremely shrewd</a:t>
            </a:r>
          </a:p>
          <a:p>
            <a:pPr>
              <a:defRPr sz="1200"/>
            </a:pPr>
            <a:r>
              <a:t>decision—can we tell them apart?” Not easily.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We similarly think Mark Zuckerberg is a genius for turning</a:t>
            </a:r>
          </a:p>
          <a:p>
            <a:pPr>
              <a:defRPr sz="1200"/>
            </a:pPr>
            <a:r>
              <a:t>down Yahoo!’s 2006 $1 billion oﬀer to buy his company. He</a:t>
            </a:r>
          </a:p>
          <a:p>
            <a:pPr>
              <a:defRPr sz="1200"/>
            </a:pPr>
            <a:r>
              <a:t>saw the future and stuck to his guns. But people criticize</a:t>
            </a:r>
          </a:p>
          <a:p>
            <a:pPr>
              <a:defRPr sz="1200"/>
            </a:pPr>
            <a:r>
              <a:t>Yahoo! with as much passion for turning down its own big</a:t>
            </a:r>
          </a:p>
          <a:p>
            <a:pPr>
              <a:defRPr sz="1200"/>
            </a:pPr>
            <a:r>
              <a:t>buyout oﬀer from Microsoft—those fools should have cashed</a:t>
            </a:r>
          </a:p>
          <a:p>
            <a:pPr>
              <a:defRPr sz="1200"/>
            </a:pPr>
            <a:r>
              <a:t>out while they could! What is the lesson for entrepreneurs</a:t>
            </a:r>
          </a:p>
          <a:p>
            <a:pPr>
              <a:defRPr sz="1200"/>
            </a:pPr>
            <a:r>
              <a:t>here? I have no idea, because risk and luck are so hard to</a:t>
            </a:r>
          </a:p>
          <a:p>
            <a:pPr>
              <a:defRPr sz="1200"/>
            </a:pPr>
            <a:r>
              <a:t>pin down.</a:t>
            </a:r>
          </a:p>
          <a:p>
            <a:pPr>
              <a:defRPr sz="1200"/>
            </a:pPr>
            <a:r>
              <a:t>There are so many examples of this.</a:t>
            </a:r>
          </a:p>
          <a:p>
            <a:pPr>
              <a:defRPr sz="1200"/>
            </a:pPr>
            <a:r>
              <a:t>Countless fortunes (and failures) owe their outcome to</a:t>
            </a:r>
          </a:p>
          <a:p>
            <a:pPr>
              <a:defRPr sz="1200"/>
            </a:pPr>
            <a:r>
              <a:t>leverage.</a:t>
            </a:r>
          </a:p>
          <a:p>
            <a:pPr>
              <a:defRPr sz="1200"/>
            </a:pPr>
            <a:r>
              <a:t>The best (and worst) managers drive their employees as</a:t>
            </a:r>
          </a:p>
          <a:p>
            <a:pPr>
              <a:defRPr sz="1200"/>
            </a:pPr>
            <a:r>
              <a:t>hard as they can.</a:t>
            </a:r>
          </a:p>
          <a:p>
            <a:pPr>
              <a:defRPr sz="1200"/>
            </a:pPr>
            <a:r>
              <a:t>“The customer is always right” and “customers don’t know</a:t>
            </a:r>
          </a:p>
          <a:p>
            <a:pPr>
              <a:defRPr sz="1200"/>
            </a:pPr>
            <a:r>
              <a:t>what they want” are both accepted business wisdom.</a:t>
            </a:r>
          </a:p>
          <a:p>
            <a:pPr>
              <a:defRPr sz="1200"/>
            </a:pPr>
            <a:r>
              <a:t>The line between “inspiringly bold” and “foolishly reckless”</a:t>
            </a:r>
          </a:p>
          <a:p>
            <a:pPr>
              <a:defRPr sz="1200"/>
            </a:pPr>
            <a:r>
              <a:t>can be a millimeter thick and only visible with hindsight.</a:t>
            </a:r>
          </a:p>
          <a:p>
            <a:pPr>
              <a:defRPr sz="1200"/>
            </a:pPr>
            <a:r>
              <a:t>Risk and luck are doppelgangers.</a:t>
            </a:r>
          </a:p>
          <a:p>
            <a:pPr>
              <a:defRPr sz="1200"/>
            </a:pPr>
            <a:r>
              <a:t>This is not an easy problem to solve. The diﬃculty in</a:t>
            </a:r>
          </a:p>
          <a:p>
            <a:pPr>
              <a:defRPr sz="1200"/>
            </a:pPr>
            <a:r>
              <a:t>identifying what is luck, what is skill, and what is risk is one</a:t>
            </a:r>
          </a:p>
          <a:p>
            <a:pPr>
              <a:defRPr sz="1200"/>
            </a:pPr>
            <a:r>
              <a:t>of the biggest problems we face when trying to learn about</a:t>
            </a:r>
          </a:p>
          <a:p>
            <a:pPr>
              <a:defRPr sz="1200"/>
            </a:pPr>
            <a:r>
              <a:t>the best way to manage money.</a:t>
            </a:r>
          </a:p>
          <a:p>
            <a:pPr>
              <a:defRPr sz="1200"/>
            </a:pPr>
            <a:r>
              <a:t>But two things can point you in a better direction.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Be careful who you praise and admire. Be careful</a:t>
            </a:r>
          </a:p>
          <a:p>
            <a:pPr>
              <a:defRPr sz="1200"/>
            </a:pPr>
            <a:r>
              <a:t>who you look down upon and wish to avoid</a:t>
            </a:r>
          </a:p>
          <a:p>
            <a:pPr>
              <a:defRPr sz="1200"/>
            </a:pPr>
            <a:r>
              <a:t>becoming.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Or, just be careful when assuming that 100% of outcomes</a:t>
            </a:r>
          </a:p>
          <a:p>
            <a:pPr>
              <a:defRPr sz="1200"/>
            </a:pPr>
            <a:r>
              <a:t>can be attributed to eﬀort and decisions. After my son was</a:t>
            </a:r>
          </a:p>
          <a:p>
            <a:pPr>
              <a:defRPr sz="1200"/>
            </a:pPr>
            <a:r>
              <a:t>born, I wrote him a letter that said, in part: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Some people are born into families that encourage</a:t>
            </a:r>
          </a:p>
          <a:p>
            <a:pPr>
              <a:defRPr sz="1200"/>
            </a:pPr>
            <a:r>
              <a:t>education; others are against it. Some are born into</a:t>
            </a:r>
          </a:p>
          <a:p>
            <a:pPr>
              <a:defRPr sz="1200"/>
            </a:pPr>
            <a:r>
              <a:t>ﬂourishing economies encouraging of entrepreneurship;</a:t>
            </a:r>
          </a:p>
          <a:p>
            <a:pPr>
              <a:defRPr sz="1200"/>
            </a:pPr>
            <a:r>
              <a:t>others are born into war and destitution. I want you to be</a:t>
            </a:r>
          </a:p>
          <a:p>
            <a:pPr>
              <a:defRPr sz="1200"/>
            </a:pPr>
            <a:r>
              <a:t>successful, and I want you to earn it. But realize that not all</a:t>
            </a:r>
          </a:p>
          <a:p>
            <a:pPr>
              <a:defRPr sz="1200"/>
            </a:pPr>
            <a:r>
              <a:t>success is due to hard work, and not all poverty is due to</a:t>
            </a:r>
          </a:p>
          <a:p>
            <a:pPr>
              <a:defRPr sz="1200"/>
            </a:pPr>
            <a:r>
              <a:t>laziness. Keep this in mind when judging people, including</a:t>
            </a:r>
          </a:p>
          <a:p>
            <a:pPr>
              <a:defRPr sz="1200"/>
            </a:pPr>
            <a:r>
              <a:t>yourself.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Therefore, focus less on speciﬁc individuals and case</a:t>
            </a:r>
          </a:p>
          <a:p>
            <a:pPr>
              <a:defRPr sz="1200"/>
            </a:pPr>
            <a:r>
              <a:t>studies and more on broad patterns.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Studying a speciﬁc person can be dangerous because we</a:t>
            </a:r>
          </a:p>
          <a:p>
            <a:pPr>
              <a:defRPr sz="1200"/>
            </a:pPr>
            <a:r>
              <a:t>tend to study extreme examples—the billionaires, the CEOs,</a:t>
            </a:r>
          </a:p>
          <a:p>
            <a:pPr>
              <a:defRPr sz="1200"/>
            </a:pPr>
            <a:r>
              <a:t>or the massive failures that dominate the news—and</a:t>
            </a:r>
          </a:p>
          <a:p>
            <a:pPr>
              <a:defRPr sz="1200"/>
            </a:pPr>
            <a:r>
              <a:t>extreme examples are often the least applicable to other</a:t>
            </a:r>
          </a:p>
          <a:p>
            <a:pPr>
              <a:defRPr sz="1200"/>
            </a:pPr>
            <a:r>
              <a:t>situations, given their complexity. The more extreme the</a:t>
            </a:r>
          </a:p>
          <a:p>
            <a:pPr>
              <a:defRPr sz="1200"/>
            </a:pPr>
            <a:r>
              <a:t>outcome, the less likely you can apply its lessons to your</a:t>
            </a:r>
          </a:p>
          <a:p>
            <a:pPr>
              <a:defRPr sz="1200"/>
            </a:pPr>
            <a:r>
              <a:t>own life, because the more likely the outcome was</a:t>
            </a:r>
          </a:p>
          <a:p>
            <a:pPr>
              <a:defRPr sz="1200"/>
            </a:pPr>
            <a:r>
              <a:t>inﬂuenced by extreme ends of luck or risk.</a:t>
            </a:r>
          </a:p>
          <a:p>
            <a:pPr>
              <a:defRPr sz="1200"/>
            </a:pPr>
            <a:r>
              <a:t>You’ll get closer to actionable takeaways by looking for</a:t>
            </a:r>
          </a:p>
          <a:p>
            <a:pPr>
              <a:defRPr sz="1200"/>
            </a:pPr>
            <a:r>
              <a:t>broad patterns of success and failure. The more common the</a:t>
            </a:r>
          </a:p>
          <a:p>
            <a:pPr>
              <a:defRPr sz="1200"/>
            </a:pPr>
            <a:r>
              <a:t>pattern, the more applicable it might be to your life. Trying</a:t>
            </a:r>
          </a:p>
          <a:p>
            <a:pPr>
              <a:defRPr sz="1200"/>
            </a:pPr>
            <a:r>
              <a:t>to emulate Warren Buﬀett’s investment success is hard,</a:t>
            </a:r>
          </a:p>
          <a:p>
            <a:pPr>
              <a:defRPr sz="1200"/>
            </a:pPr>
            <a:r>
              <a:t>because his results are so extreme that the role of luck in his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For</a:t>
            </a:r>
          </a:p>
          <a:p>
            <a:pPr>
              <a:defRPr sz="1200"/>
            </a:pPr>
            <a:r>
              <a:t>My parents, who teach me.</a:t>
            </a:r>
          </a:p>
          <a:p>
            <a:pPr>
              <a:defRPr sz="1200"/>
            </a:pPr>
            <a:r>
              <a:t>Gretchen, who guides me.</a:t>
            </a:r>
          </a:p>
          <a:p>
            <a:pPr>
              <a:defRPr sz="1200"/>
            </a:pPr>
            <a:r>
              <a:t>Miles and Reese, who inspire me.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lifetime performance is very likely high, and luck isn’t</a:t>
            </a:r>
          </a:p>
          <a:p>
            <a:pPr>
              <a:defRPr sz="1200"/>
            </a:pPr>
            <a:r>
              <a:t>something you can reliably emulate. But realizing, as we’ll</a:t>
            </a:r>
          </a:p>
          <a:p>
            <a:pPr>
              <a:defRPr sz="1200"/>
            </a:pPr>
            <a:r>
              <a:t>see in chapter 7, that people who have control over their</a:t>
            </a:r>
          </a:p>
          <a:p>
            <a:pPr>
              <a:defRPr sz="1200"/>
            </a:pPr>
            <a:r>
              <a:t>time tend to be happier in life is a broad and common</a:t>
            </a:r>
          </a:p>
          <a:p>
            <a:pPr>
              <a:defRPr sz="1200"/>
            </a:pPr>
            <a:r>
              <a:t>enough observation that you can do something with it.</a:t>
            </a:r>
          </a:p>
          <a:p>
            <a:pPr>
              <a:defRPr sz="1200"/>
            </a:pPr>
            <a:r>
              <a:t>My favorite historian, Frederick Lewis Allen, spent his career</a:t>
            </a:r>
          </a:p>
          <a:p>
            <a:pPr>
              <a:defRPr sz="1200"/>
            </a:pPr>
            <a:r>
              <a:t>depicting the life of the average, median American—how</a:t>
            </a:r>
          </a:p>
          <a:p>
            <a:pPr>
              <a:defRPr sz="1200"/>
            </a:pPr>
            <a:r>
              <a:t>they lived, how they changed, what they did for work, what</a:t>
            </a:r>
          </a:p>
          <a:p>
            <a:pPr>
              <a:defRPr sz="1200"/>
            </a:pPr>
            <a:r>
              <a:t>they ate for dinner, etc. There are more relevant lessons to</a:t>
            </a:r>
          </a:p>
          <a:p>
            <a:pPr>
              <a:defRPr sz="1200"/>
            </a:pPr>
            <a:r>
              <a:t>take away from this kind of broad observation than there are</a:t>
            </a:r>
          </a:p>
          <a:p>
            <a:pPr>
              <a:defRPr sz="1200"/>
            </a:pPr>
            <a:r>
              <a:t>in studying the extreme characters that tend to dominate</a:t>
            </a:r>
          </a:p>
          <a:p>
            <a:pPr>
              <a:defRPr sz="1200"/>
            </a:pPr>
            <a:r>
              <a:t>the news.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Bill Gates once said, “Success is a lousy teacher. It seduces</a:t>
            </a:r>
          </a:p>
          <a:p>
            <a:pPr>
              <a:defRPr sz="1200"/>
            </a:pPr>
            <a:r>
              <a:t>smart people into thinking they can’t lose.”</a:t>
            </a:r>
          </a:p>
          <a:p>
            <a:pPr>
              <a:defRPr sz="1200"/>
            </a:pPr>
            <a:r>
              <a:t>When things are going extremely well, realize it’s not as</a:t>
            </a:r>
          </a:p>
          <a:p>
            <a:pPr>
              <a:defRPr sz="1200"/>
            </a:pPr>
            <a:r>
              <a:t>good as you think. You are not invincible, and if you</a:t>
            </a:r>
          </a:p>
          <a:p>
            <a:pPr>
              <a:defRPr sz="1200"/>
            </a:pPr>
            <a:r>
              <a:t>acknowledge that luck brought you success then you have</a:t>
            </a:r>
          </a:p>
          <a:p>
            <a:pPr>
              <a:defRPr sz="1200"/>
            </a:pPr>
            <a:r>
              <a:t>to believe in luck’s cousin, risk, which can turn your story</a:t>
            </a:r>
          </a:p>
          <a:p>
            <a:pPr>
              <a:defRPr sz="1200"/>
            </a:pPr>
            <a:r>
              <a:t>around just as quickly.</a:t>
            </a:r>
          </a:p>
          <a:p>
            <a:pPr>
              <a:defRPr sz="1200"/>
            </a:pPr>
            <a:r>
              <a:t>But the same is true in the other direction.</a:t>
            </a:r>
          </a:p>
          <a:p>
            <a:pPr>
              <a:defRPr sz="1200"/>
            </a:pPr>
            <a:r>
              <a:t>Failure can be a lousy teacher, because it seduces smart</a:t>
            </a:r>
          </a:p>
          <a:p>
            <a:pPr>
              <a:defRPr sz="1200"/>
            </a:pPr>
            <a:r>
              <a:t>people into thinking their decisions were terrible when</a:t>
            </a:r>
          </a:p>
          <a:p>
            <a:pPr>
              <a:defRPr sz="1200"/>
            </a:pPr>
            <a:r>
              <a:t>sometimes they just reﬂect the unforgiving realities of risk.</a:t>
            </a:r>
          </a:p>
          <a:p>
            <a:pPr>
              <a:defRPr sz="1200"/>
            </a:pPr>
            <a:r>
              <a:t>The trick when dealing with failure is arranging your</a:t>
            </a:r>
          </a:p>
          <a:p>
            <a:pPr>
              <a:defRPr sz="1200"/>
            </a:pPr>
            <a:r>
              <a:t>ﬁnancial life in a way that a bad investment here and a</a:t>
            </a:r>
          </a:p>
          <a:p>
            <a:pPr>
              <a:defRPr sz="1200"/>
            </a:pPr>
            <a:r>
              <a:t>missed ﬁnancial goal there won’t wipe you out so you can</a:t>
            </a:r>
          </a:p>
          <a:p>
            <a:pPr>
              <a:defRPr sz="1200"/>
            </a:pPr>
            <a:r>
              <a:t>keep playing until the odds fall in your favor.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But more important is that as much as we recognize the role</a:t>
            </a:r>
          </a:p>
          <a:p>
            <a:pPr>
              <a:defRPr sz="1200"/>
            </a:pPr>
            <a:r>
              <a:t>of luck in success, the role of risk means we should forgive</a:t>
            </a:r>
          </a:p>
          <a:p>
            <a:pPr>
              <a:defRPr sz="1200"/>
            </a:pPr>
            <a:r>
              <a:t>ourselves and leave room for understanding when judging</a:t>
            </a:r>
          </a:p>
          <a:p>
            <a:pPr>
              <a:defRPr sz="1200"/>
            </a:pPr>
            <a:r>
              <a:t>failures.</a:t>
            </a:r>
          </a:p>
          <a:p>
            <a:pPr>
              <a:defRPr sz="1200"/>
            </a:pPr>
            <a:r>
              <a:t>Nothing is as good or as bad as it seems.</a:t>
            </a:r>
          </a:p>
          <a:p>
            <a:pPr>
              <a:defRPr sz="1200"/>
            </a:pPr>
            <a:r>
              <a:t>Now let’s look at the stories of two men who pushed their</a:t>
            </a:r>
          </a:p>
          <a:p>
            <a:pPr>
              <a:defRPr sz="1200"/>
            </a:pPr>
            <a:r>
              <a:t>luck.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John Bogle, the Vanguard founder who passed away in 2019,</a:t>
            </a:r>
          </a:p>
          <a:p>
            <a:pPr>
              <a:defRPr sz="1200"/>
            </a:pPr>
            <a:r>
              <a:t>once told a story about money that highlights something we</a:t>
            </a:r>
          </a:p>
          <a:p>
            <a:pPr>
              <a:defRPr sz="1200"/>
            </a:pPr>
            <a:r>
              <a:t>don’t think about enough: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At a party given by a billionaire on Shelter Island, Kurt</a:t>
            </a:r>
          </a:p>
          <a:p>
            <a:pPr>
              <a:defRPr sz="1200"/>
            </a:pPr>
            <a:r>
              <a:t>Vonnegut informs his pal, Joseph Heller, that their host, a</a:t>
            </a:r>
          </a:p>
          <a:p>
            <a:pPr>
              <a:defRPr sz="1200"/>
            </a:pPr>
            <a:r>
              <a:t>hedge fund manager, had made more money in a single day</a:t>
            </a:r>
          </a:p>
          <a:p>
            <a:pPr>
              <a:defRPr sz="1200"/>
            </a:pPr>
            <a:r>
              <a:t>than Heller had earned from his wildly popular novel Catch-</a:t>
            </a:r>
          </a:p>
          <a:p>
            <a:pPr>
              <a:defRPr sz="1200"/>
            </a:pPr>
            <a:r>
              <a:t>22 over its whole history. Heller responds, “Yes, but I have</a:t>
            </a:r>
          </a:p>
          <a:p>
            <a:pPr>
              <a:defRPr sz="1200"/>
            </a:pPr>
            <a:r>
              <a:t>something he will never have … enough.”</a:t>
            </a:r>
          </a:p>
          <a:p>
            <a:pPr>
              <a:defRPr sz="1200"/>
            </a:pPr>
            <a:r>
              <a:t>Enough. I was stunned by the simple eloquence of that word</a:t>
            </a:r>
          </a:p>
          <a:p>
            <a:pPr>
              <a:defRPr sz="1200"/>
            </a:pPr>
            <a:r>
              <a:t>—stunned for two reasons: ﬁrst, because I have been given</a:t>
            </a:r>
          </a:p>
          <a:p>
            <a:pPr>
              <a:defRPr sz="1200"/>
            </a:pPr>
            <a:r>
              <a:t>so much in my own life and, second, because Joseph Heller</a:t>
            </a:r>
          </a:p>
          <a:p>
            <a:pPr>
              <a:defRPr sz="1200"/>
            </a:pPr>
            <a:r>
              <a:t>couldn’t have been more accurate.</a:t>
            </a:r>
          </a:p>
          <a:p>
            <a:pPr>
              <a:defRPr sz="1200"/>
            </a:pPr>
            <a:r>
              <a:t>For a critical element of our society, including many of the</a:t>
            </a:r>
          </a:p>
          <a:p>
            <a:pPr>
              <a:defRPr sz="1200"/>
            </a:pPr>
            <a:r>
              <a:t>wealthiest and most powerful among us, there seems to be</a:t>
            </a:r>
          </a:p>
          <a:p>
            <a:pPr>
              <a:defRPr sz="1200"/>
            </a:pPr>
            <a:r>
              <a:t>no limit today on what enough entails.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It’s so smart, and so powerful.</a:t>
            </a:r>
          </a:p>
          <a:p>
            <a:pPr>
              <a:defRPr sz="1200"/>
            </a:pPr>
            <a:r>
              <a:t>Let me oﬀer two examples of the dangers of not having</a:t>
            </a:r>
          </a:p>
          <a:p>
            <a:pPr>
              <a:defRPr sz="1200"/>
            </a:pPr>
            <a:r>
              <a:t>enough, and what they can teach us.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Rajat Gupta was born in Kolkata and orphaned as a</a:t>
            </a:r>
          </a:p>
          <a:p>
            <a:pPr>
              <a:defRPr sz="1200"/>
            </a:pPr>
            <a:r>
              <a:t>teenager. People talk about the privileged few who begin life</a:t>
            </a:r>
          </a:p>
          <a:p>
            <a:pPr>
              <a:defRPr sz="1200"/>
            </a:pPr>
            <a:r>
              <a:t>on third base. Gupta couldn’t even see the baseball</a:t>
            </a:r>
          </a:p>
          <a:p>
            <a:pPr>
              <a:defRPr sz="1200"/>
            </a:pPr>
            <a:r>
              <a:t>stadium.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What he went on to achieve from those beginnings was</a:t>
            </a:r>
          </a:p>
          <a:p>
            <a:pPr>
              <a:defRPr sz="1200"/>
            </a:pPr>
            <a:r>
              <a:t>simply phenomenal.</a:t>
            </a:r>
          </a:p>
          <a:p>
            <a:pPr>
              <a:defRPr sz="1200"/>
            </a:pPr>
            <a:r>
              <a:t>By his mid 40s Gupta was CEO of McKinsey, the world’s</a:t>
            </a:r>
          </a:p>
          <a:p>
            <a:pPr>
              <a:defRPr sz="1200"/>
            </a:pPr>
            <a:r>
              <a:t>most prestigious consulting ﬁrm. He retired in 2007 to take</a:t>
            </a:r>
          </a:p>
          <a:p>
            <a:pPr>
              <a:defRPr sz="1200"/>
            </a:pPr>
            <a:r>
              <a:t>on roles with the United Nations and the World Economic</a:t>
            </a:r>
          </a:p>
          <a:p>
            <a:pPr>
              <a:defRPr sz="1200"/>
            </a:pPr>
            <a:r>
              <a:t>Forum. He partnered on philanthropic work with Bill Gates.</a:t>
            </a:r>
          </a:p>
          <a:p>
            <a:pPr>
              <a:defRPr sz="1200"/>
            </a:pPr>
            <a:r>
              <a:t>He sat on the board of directors of ﬁve public companies.</a:t>
            </a:r>
          </a:p>
          <a:p>
            <a:pPr>
              <a:defRPr sz="1200"/>
            </a:pPr>
            <a:r>
              <a:t>From the slums of Kolkata, Gupta had quite literally become</a:t>
            </a:r>
          </a:p>
          <a:p>
            <a:pPr>
              <a:defRPr sz="1200"/>
            </a:pPr>
            <a:r>
              <a:t>one of the most successful businessmen alive.</a:t>
            </a:r>
          </a:p>
          <a:p>
            <a:pPr>
              <a:defRPr sz="1200"/>
            </a:pPr>
            <a:r>
              <a:t>With his success came enormous wealth. By 2008 Gupta</a:t>
            </a:r>
          </a:p>
          <a:p>
            <a:pPr>
              <a:defRPr sz="1200"/>
            </a:pPr>
            <a:r>
              <a:t>was reportedly worth $100 million.¹¹ It’s an unfathomable</a:t>
            </a:r>
          </a:p>
          <a:p>
            <a:pPr>
              <a:defRPr sz="1200"/>
            </a:pPr>
            <a:r>
              <a:t>sum of money to most. A ﬁve percent annual return on that</a:t>
            </a:r>
          </a:p>
          <a:p>
            <a:pPr>
              <a:defRPr sz="1200"/>
            </a:pPr>
            <a:r>
              <a:t>much money generates almost $600 an hour, 24 hours a</a:t>
            </a:r>
          </a:p>
          <a:p>
            <a:pPr>
              <a:defRPr sz="1200"/>
            </a:pPr>
            <a:r>
              <a:t>day.</a:t>
            </a:r>
          </a:p>
          <a:p>
            <a:pPr>
              <a:defRPr sz="1200"/>
            </a:pPr>
            <a:r>
              <a:t>He could have done anything he wanted in life.</a:t>
            </a:r>
          </a:p>
          <a:p>
            <a:pPr>
              <a:defRPr sz="1200"/>
            </a:pPr>
            <a:r>
              <a:t>And what he wanted, by all accounts, wasn’t to be a mere</a:t>
            </a:r>
          </a:p>
          <a:p>
            <a:pPr>
              <a:defRPr sz="1200"/>
            </a:pPr>
            <a:r>
              <a:t>centa-millionaire. Rajat Gupta wanted to be a billionaire.</a:t>
            </a:r>
          </a:p>
          <a:p>
            <a:pPr>
              <a:defRPr sz="1200"/>
            </a:pPr>
            <a:r>
              <a:t>And he wanted it badly.</a:t>
            </a:r>
          </a:p>
          <a:p>
            <a:pPr>
              <a:defRPr sz="1200"/>
            </a:pPr>
            <a:r>
              <a:t>Gupta sat on the board of directors of Goldman Sachs,</a:t>
            </a:r>
          </a:p>
          <a:p>
            <a:pPr>
              <a:defRPr sz="1200"/>
            </a:pPr>
            <a:r>
              <a:t>which surrounded him with some of the wealthiest investors</a:t>
            </a:r>
          </a:p>
          <a:p>
            <a:pPr>
              <a:defRPr sz="1200"/>
            </a:pPr>
            <a:r>
              <a:t>in the world. One investor, citing the paydays of private</a:t>
            </a:r>
          </a:p>
          <a:p>
            <a:pPr>
              <a:defRPr sz="1200"/>
            </a:pPr>
            <a:r>
              <a:t>equity tycoons, described Gupta like this: “I think he wants</a:t>
            </a:r>
          </a:p>
          <a:p>
            <a:pPr>
              <a:defRPr sz="1200"/>
            </a:pPr>
            <a:r>
              <a:t>to be in that circle. That’s a billionaire circle, right? Goldman</a:t>
            </a:r>
          </a:p>
          <a:p>
            <a:pPr>
              <a:defRPr sz="1200"/>
            </a:pPr>
            <a:r>
              <a:t>is like the hundreds of millions circle, right?”¹²</a:t>
            </a:r>
          </a:p>
          <a:p>
            <a:pPr>
              <a:defRPr sz="1200"/>
            </a:pPr>
            <a:r>
              <a:t>Right. So Gupta found a lucrative side hustle.</a:t>
            </a:r>
          </a:p>
          <a:p>
            <a:pPr>
              <a:defRPr sz="1200"/>
            </a:pPr>
            <a:r>
              <a:t>In 2008, as Goldman Sachs stared at the wrath of the</a:t>
            </a:r>
          </a:p>
          <a:p>
            <a:pPr>
              <a:defRPr sz="1200"/>
            </a:pPr>
            <a:r>
              <a:t>ﬁnancial crisis, Warren Buﬀett planned to invest $5 billion</a:t>
            </a:r>
          </a:p>
          <a:p>
            <a:pPr>
              <a:defRPr sz="1200"/>
            </a:pPr>
            <a:r>
              <a:t>into the bank to help it survive. As a Goldman board</a:t>
            </a:r>
          </a:p>
          <a:p>
            <a:pPr>
              <a:defRPr sz="1200"/>
            </a:pPr>
            <a:r>
              <a:t>member Gupta learned of this transaction before the public.</a:t>
            </a:r>
          </a:p>
          <a:p>
            <a:pPr>
              <a:defRPr sz="1200"/>
            </a:pPr>
            <a:r>
              <a:t>It was valuable information. Goldman’s survival was in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doubt and Buﬀett’s backing would surely send its stock</a:t>
            </a:r>
          </a:p>
          <a:p>
            <a:pPr>
              <a:defRPr sz="1200"/>
            </a:pPr>
            <a:r>
              <a:t>soaring.</a:t>
            </a:r>
          </a:p>
          <a:p>
            <a:pPr>
              <a:defRPr sz="1200"/>
            </a:pPr>
            <a:r>
              <a:t>Sixteen seconds after learning of the pending deal Gupta,</a:t>
            </a:r>
          </a:p>
          <a:p>
            <a:pPr>
              <a:defRPr sz="1200"/>
            </a:pPr>
            <a:r>
              <a:t>who was dialed into the Goldman board meeting, hung up</a:t>
            </a:r>
          </a:p>
          <a:p>
            <a:pPr>
              <a:defRPr sz="1200"/>
            </a:pPr>
            <a:r>
              <a:t>the phone and called a hedge fund manager named Raj</a:t>
            </a:r>
          </a:p>
          <a:p>
            <a:pPr>
              <a:defRPr sz="1200"/>
            </a:pPr>
            <a:r>
              <a:t>Rajaratnam. The call wasn’t recorded, but Rajaratnam</a:t>
            </a:r>
          </a:p>
          <a:p>
            <a:pPr>
              <a:defRPr sz="1200"/>
            </a:pPr>
            <a:r>
              <a:t>immediately bought 175,000 shares of Goldman Sachs, so</a:t>
            </a:r>
          </a:p>
          <a:p>
            <a:pPr>
              <a:defRPr sz="1200"/>
            </a:pPr>
            <a:r>
              <a:t>you can guess what was discussed. The Buﬀett-Goldman</a:t>
            </a:r>
          </a:p>
          <a:p>
            <a:pPr>
              <a:defRPr sz="1200"/>
            </a:pPr>
            <a:r>
              <a:t>deal was announced to the public hours later. Goldman</a:t>
            </a:r>
          </a:p>
          <a:p>
            <a:pPr>
              <a:defRPr sz="1200"/>
            </a:pPr>
            <a:r>
              <a:t>stock surged. Rajaratnam made a quick $1 million.</a:t>
            </a:r>
          </a:p>
          <a:p>
            <a:pPr>
              <a:defRPr sz="1200"/>
            </a:pPr>
            <a:r>
              <a:t>That was just one example of an alleged trend. The SEC</a:t>
            </a:r>
          </a:p>
          <a:p>
            <a:pPr>
              <a:defRPr sz="1200"/>
            </a:pPr>
            <a:r>
              <a:t>claims Gupta’s insider tips led to $17 million in proﬁts.</a:t>
            </a:r>
          </a:p>
          <a:p>
            <a:pPr>
              <a:defRPr sz="1200"/>
            </a:pPr>
            <a:r>
              <a:t>It was easy money. And, for prosecutors, it was an even</a:t>
            </a:r>
          </a:p>
          <a:p>
            <a:pPr>
              <a:defRPr sz="1200"/>
            </a:pPr>
            <a:r>
              <a:t>easier case.</a:t>
            </a:r>
          </a:p>
          <a:p>
            <a:pPr>
              <a:defRPr sz="1200"/>
            </a:pPr>
            <a:r>
              <a:t>Gupta and Rajaratnam both went to prison for insider</a:t>
            </a:r>
          </a:p>
          <a:p>
            <a:pPr>
              <a:defRPr sz="1200"/>
            </a:pPr>
            <a:r>
              <a:t>trading, their careers and reputations irrevocably ruined.</a:t>
            </a:r>
          </a:p>
          <a:p>
            <a:pPr>
              <a:defRPr sz="1200"/>
            </a:pPr>
            <a:r>
              <a:t>Now consider Bernie Madoﬀ. His crime is well known. Madoﬀ</a:t>
            </a:r>
          </a:p>
          <a:p>
            <a:pPr>
              <a:defRPr sz="1200"/>
            </a:pPr>
            <a:r>
              <a:t>is the most notorious Ponzi schemer since Charles Ponzi</a:t>
            </a:r>
          </a:p>
          <a:p>
            <a:pPr>
              <a:defRPr sz="1200"/>
            </a:pPr>
            <a:r>
              <a:t>himself. Madoﬀ swindled investors for two decades before</a:t>
            </a:r>
          </a:p>
          <a:p>
            <a:pPr>
              <a:defRPr sz="1200"/>
            </a:pPr>
            <a:r>
              <a:t>his crime was revealed—ironically just weeks after Gupta’s</a:t>
            </a:r>
          </a:p>
          <a:p>
            <a:pPr>
              <a:defRPr sz="1200"/>
            </a:pPr>
            <a:r>
              <a:t>endeavor.</a:t>
            </a:r>
          </a:p>
          <a:p>
            <a:pPr>
              <a:defRPr sz="1200"/>
            </a:pPr>
            <a:r>
              <a:t>What’s overlooked is that Madoﬀ, like Gupta, was more than</a:t>
            </a:r>
          </a:p>
          <a:p>
            <a:pPr>
              <a:defRPr sz="1200"/>
            </a:pPr>
            <a:r>
              <a:t>a fraudster. Before the Ponzi scheme that made Madoﬀ</a:t>
            </a:r>
          </a:p>
          <a:p>
            <a:pPr>
              <a:defRPr sz="1200"/>
            </a:pPr>
            <a:r>
              <a:t>famous he was a wildly successful and legitimate</a:t>
            </a:r>
          </a:p>
          <a:p>
            <a:pPr>
              <a:defRPr sz="1200"/>
            </a:pPr>
            <a:r>
              <a:t>businessman.</a:t>
            </a:r>
          </a:p>
          <a:p>
            <a:pPr>
              <a:defRPr sz="1200"/>
            </a:pPr>
            <a:r>
              <a:t>Madoﬀ was a market maker, a job that matches buyers and</a:t>
            </a:r>
          </a:p>
          <a:p>
            <a:pPr>
              <a:defRPr sz="1200"/>
            </a:pPr>
            <a:r>
              <a:t>sellers of stocks. He was very good at it. Here’s how The Wall</a:t>
            </a:r>
          </a:p>
          <a:p>
            <a:pPr>
              <a:defRPr sz="1200"/>
            </a:pPr>
            <a:r>
              <a:t>Street Journal described Madoﬀ’s market-making ﬁrm in</a:t>
            </a:r>
          </a:p>
          <a:p>
            <a:pPr>
              <a:defRPr sz="1200"/>
            </a:pPr>
            <a:r>
              <a:t>1992: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He has built a highly proﬁtable securities ﬁrm, Bernard L.</a:t>
            </a:r>
          </a:p>
          <a:p>
            <a:pPr>
              <a:defRPr sz="1200"/>
            </a:pPr>
            <a:r>
              <a:t>Madoﬀ Investment Securities, which siphons a huge volume</a:t>
            </a:r>
          </a:p>
          <a:p>
            <a:pPr>
              <a:defRPr sz="1200"/>
            </a:pPr>
            <a:r>
              <a:t>of stock trades away from the Big Board. The $740 million</a:t>
            </a:r>
          </a:p>
          <a:p>
            <a:pPr>
              <a:defRPr sz="1200"/>
            </a:pPr>
            <a:r>
              <a:t>average daily volume of trades executed electronically by</a:t>
            </a:r>
          </a:p>
          <a:p>
            <a:pPr>
              <a:defRPr sz="1200"/>
            </a:pPr>
            <a:r>
              <a:t>the Madoﬀ ﬁrm oﬀ the exchange equals 9% of the New York</a:t>
            </a:r>
          </a:p>
          <a:p>
            <a:pPr>
              <a:defRPr sz="1200"/>
            </a:pPr>
            <a:r>
              <a:t>exchange’s. Mr. Madoﬀ’s ﬁrm can execute trades so quickly</a:t>
            </a:r>
          </a:p>
          <a:p>
            <a:pPr>
              <a:defRPr sz="1200"/>
            </a:pPr>
            <a:r>
              <a:t>and cheaply that it actually pays other brokerage ﬁrms a</a:t>
            </a:r>
          </a:p>
          <a:p>
            <a:pPr>
              <a:defRPr sz="1200"/>
            </a:pPr>
            <a:r>
              <a:t>penny a share to execute their customers’ orders, proﬁting</a:t>
            </a:r>
          </a:p>
          <a:p>
            <a:pPr>
              <a:defRPr sz="1200"/>
            </a:pPr>
            <a:r>
              <a:t>from the spread between bid and ask prices that most</a:t>
            </a:r>
          </a:p>
          <a:p>
            <a:pPr>
              <a:defRPr sz="1200"/>
            </a:pPr>
            <a:r>
              <a:t>stocks trade for.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This is not a journalist inaccurately describing a fraud yet to</a:t>
            </a:r>
          </a:p>
          <a:p>
            <a:pPr>
              <a:defRPr sz="1200"/>
            </a:pPr>
            <a:r>
              <a:t>be uncovered; Madoﬀ’s market-making business was</a:t>
            </a:r>
          </a:p>
          <a:p>
            <a:pPr>
              <a:defRPr sz="1200"/>
            </a:pPr>
            <a:r>
              <a:t>legitimate. A former staﬀer said the market-making arm of</a:t>
            </a:r>
          </a:p>
          <a:p>
            <a:pPr>
              <a:defRPr sz="1200"/>
            </a:pPr>
            <a:r>
              <a:t>Madoﬀ’s business made between $25 million and $50</a:t>
            </a:r>
          </a:p>
          <a:p>
            <a:pPr>
              <a:defRPr sz="1200"/>
            </a:pPr>
            <a:r>
              <a:t>million per year.</a:t>
            </a:r>
          </a:p>
          <a:p>
            <a:pPr>
              <a:defRPr sz="1200"/>
            </a:pPr>
            <a:r>
              <a:t>Bernie Madoﬀ’s legitimate, non-fraudulent business was by</a:t>
            </a:r>
          </a:p>
          <a:p>
            <a:pPr>
              <a:defRPr sz="1200"/>
            </a:pPr>
            <a:r>
              <a:t>any measure a huge success. It made him hugely—and</a:t>
            </a:r>
          </a:p>
          <a:p>
            <a:pPr>
              <a:defRPr sz="1200"/>
            </a:pPr>
            <a:r>
              <a:t>legitimately—wealthy.</a:t>
            </a:r>
          </a:p>
          <a:p>
            <a:pPr>
              <a:defRPr sz="1200"/>
            </a:pPr>
            <a:r>
              <a:t>And yet, the fraud.</a:t>
            </a:r>
          </a:p>
          <a:p>
            <a:pPr>
              <a:defRPr sz="1200"/>
            </a:pPr>
            <a:r>
              <a:t>The question we should ask of both Gupta and Madoﬀ is why</a:t>
            </a:r>
          </a:p>
          <a:p>
            <a:pPr>
              <a:defRPr sz="1200"/>
            </a:pPr>
            <a:r>
              <a:t>someone worth hundreds of millions of dollars would be so</a:t>
            </a:r>
          </a:p>
          <a:p>
            <a:pPr>
              <a:defRPr sz="1200"/>
            </a:pPr>
            <a:r>
              <a:t>desperate for more money that they risked everything in</a:t>
            </a:r>
          </a:p>
          <a:p>
            <a:pPr>
              <a:defRPr sz="1200"/>
            </a:pPr>
            <a:r>
              <a:t>pursuit of even more.</a:t>
            </a:r>
          </a:p>
          <a:p>
            <a:pPr>
              <a:defRPr sz="1200"/>
            </a:pPr>
            <a:r>
              <a:t>Crime committed by those living on the edge of survival is</a:t>
            </a:r>
          </a:p>
          <a:p>
            <a:pPr>
              <a:defRPr sz="1200"/>
            </a:pPr>
            <a:r>
              <a:t>one thing. A Nigerian scam artist once told The New York</a:t>
            </a:r>
          </a:p>
          <a:p>
            <a:pPr>
              <a:defRPr sz="1200"/>
            </a:pPr>
            <a:r>
              <a:t>Times that he felt guilty for hurting others, but “poverty will</a:t>
            </a:r>
          </a:p>
          <a:p>
            <a:pPr>
              <a:defRPr sz="1200"/>
            </a:pPr>
            <a:r>
              <a:t>not make you feel the pain.”¹³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What Gupta and Madoﬀ did is something diﬀerent. They</a:t>
            </a:r>
          </a:p>
          <a:p>
            <a:pPr>
              <a:defRPr sz="1200"/>
            </a:pPr>
            <a:r>
              <a:t>already had everything: unimaginable wealth, prestige,</a:t>
            </a:r>
          </a:p>
          <a:p>
            <a:pPr>
              <a:defRPr sz="1200"/>
            </a:pPr>
            <a:r>
              <a:t>power, freedom. And they threw it all away because they</a:t>
            </a:r>
          </a:p>
          <a:p>
            <a:pPr>
              <a:defRPr sz="1200"/>
            </a:pPr>
            <a:r>
              <a:t>wanted more.</a:t>
            </a:r>
          </a:p>
          <a:p>
            <a:pPr>
              <a:defRPr sz="1200"/>
            </a:pPr>
            <a:r>
              <a:t>They had no sense of enough.</a:t>
            </a:r>
          </a:p>
          <a:p>
            <a:pPr>
              <a:defRPr sz="1200"/>
            </a:pPr>
            <a:r>
              <a:t>They are extreme examples. But there are non-criminal</a:t>
            </a:r>
          </a:p>
          <a:p>
            <a:pPr>
              <a:defRPr sz="1200"/>
            </a:pPr>
            <a:r>
              <a:t>versions of this behavior.</a:t>
            </a:r>
          </a:p>
          <a:p>
            <a:pPr>
              <a:defRPr sz="1200"/>
            </a:pPr>
            <a:r>
              <a:t>The hedge fund Long-Term Capital Management was staﬀed</a:t>
            </a:r>
          </a:p>
          <a:p>
            <a:pPr>
              <a:defRPr sz="1200"/>
            </a:pPr>
            <a:r>
              <a:t>with traders personally worth tens and hundreds of millions</a:t>
            </a:r>
          </a:p>
          <a:p>
            <a:pPr>
              <a:defRPr sz="1200"/>
            </a:pPr>
            <a:r>
              <a:t>of dollars each, with most of their wealth invested in their</a:t>
            </a:r>
          </a:p>
          <a:p>
            <a:pPr>
              <a:defRPr sz="1200"/>
            </a:pPr>
            <a:r>
              <a:t>own funds. Then they took so much risk in the quest for</a:t>
            </a:r>
          </a:p>
          <a:p>
            <a:pPr>
              <a:defRPr sz="1200"/>
            </a:pPr>
            <a:r>
              <a:t>more that they managed to lose everything—in 1998, in the</a:t>
            </a:r>
          </a:p>
          <a:p>
            <a:pPr>
              <a:defRPr sz="1200"/>
            </a:pPr>
            <a:r>
              <a:t>middle of the greatest bull market and strongest economy in</a:t>
            </a:r>
          </a:p>
          <a:p>
            <a:pPr>
              <a:defRPr sz="1200"/>
            </a:pPr>
            <a:r>
              <a:t>history. Warren Buﬀett later put it: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To make money they didn’t have and didn’t need, they</a:t>
            </a:r>
          </a:p>
          <a:p>
            <a:pPr>
              <a:defRPr sz="1200"/>
            </a:pPr>
            <a:r>
              <a:t>risked what they did have and did need. And that’s foolish. It</a:t>
            </a:r>
          </a:p>
          <a:p>
            <a:pPr>
              <a:defRPr sz="1200"/>
            </a:pPr>
            <a:r>
              <a:t>is just plain foolish. If you risk something that is important to</a:t>
            </a:r>
          </a:p>
          <a:p>
            <a:pPr>
              <a:defRPr sz="1200"/>
            </a:pPr>
            <a:r>
              <a:t>you for something that is unimportant to you, it just does</a:t>
            </a:r>
          </a:p>
          <a:p>
            <a:pPr>
              <a:defRPr sz="1200"/>
            </a:pPr>
            <a:r>
              <a:t>not make any sense.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There is no reason to risk what you have and need for what</a:t>
            </a:r>
          </a:p>
          <a:p>
            <a:pPr>
              <a:defRPr sz="1200"/>
            </a:pPr>
            <a:r>
              <a:t>you don’t have and don’t need.</a:t>
            </a:r>
          </a:p>
          <a:p>
            <a:pPr>
              <a:defRPr sz="1200"/>
            </a:pPr>
            <a:r>
              <a:t>It’s one of those things that’s as obvious as it is overlooked.</a:t>
            </a:r>
          </a:p>
          <a:p>
            <a:pPr>
              <a:defRPr sz="1200"/>
            </a:pPr>
            <a:r>
              <a:t>Few of us will ever have $100 million, as Gupta or Madoﬀ</a:t>
            </a:r>
          </a:p>
          <a:p>
            <a:pPr>
              <a:defRPr sz="1200"/>
            </a:pPr>
            <a:r>
              <a:t>did. But a measurable percentage of those reading this book</a:t>
            </a:r>
          </a:p>
          <a:p>
            <a:pPr>
              <a:defRPr sz="1200"/>
            </a:pPr>
            <a:r>
              <a:t>will, at some point in their life, earn a salary or have a sum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of money suﬃcient to cover every reasonable thing they</a:t>
            </a:r>
          </a:p>
          <a:p>
            <a:pPr>
              <a:defRPr sz="1200"/>
            </a:pPr>
            <a:r>
              <a:t>need and a lot of what they want.</a:t>
            </a:r>
          </a:p>
          <a:p>
            <a:pPr>
              <a:defRPr sz="1200"/>
            </a:pPr>
            <a:r>
              <a:t>If you’re one of them, remember a few things.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1. The hardest ﬁnancial skill is getting the goalpost</a:t>
            </a:r>
          </a:p>
          <a:p>
            <a:pPr>
              <a:defRPr sz="1200"/>
            </a:pPr>
            <a:r>
              <a:t>to stop moving.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But it’s one of the most important. If expectations rise with</a:t>
            </a:r>
          </a:p>
          <a:p>
            <a:pPr>
              <a:defRPr sz="1200"/>
            </a:pPr>
            <a:r>
              <a:t>results there is no logic in striving for more because you’ll</a:t>
            </a:r>
          </a:p>
          <a:p>
            <a:pPr>
              <a:defRPr sz="1200"/>
            </a:pPr>
            <a:r>
              <a:t>feel the same after putting in extra eﬀort. It gets dangerous</a:t>
            </a:r>
          </a:p>
          <a:p>
            <a:pPr>
              <a:defRPr sz="1200"/>
            </a:pPr>
            <a:r>
              <a:t>when the taste of having more—more money, more power,</a:t>
            </a:r>
          </a:p>
          <a:p>
            <a:pPr>
              <a:defRPr sz="1200"/>
            </a:pPr>
            <a:r>
              <a:t>more prestige—increases ambition faster than satisfaction.</a:t>
            </a:r>
          </a:p>
          <a:p>
            <a:pPr>
              <a:defRPr sz="1200"/>
            </a:pPr>
            <a:r>
              <a:t>In that case one step forward pushes the goalpost two steps</a:t>
            </a:r>
          </a:p>
          <a:p>
            <a:pPr>
              <a:defRPr sz="1200"/>
            </a:pPr>
            <a:r>
              <a:t>ahead. You feel as if you’re falling behind, and the only way</a:t>
            </a:r>
          </a:p>
          <a:p>
            <a:pPr>
              <a:defRPr sz="1200"/>
            </a:pPr>
            <a:r>
              <a:t>to catch up is to take greater and greater amounts of risk.</a:t>
            </a:r>
          </a:p>
          <a:p>
            <a:pPr>
              <a:defRPr sz="1200"/>
            </a:pPr>
            <a:r>
              <a:t>Modern capitalism is a pro at two things: generating wealth</a:t>
            </a:r>
          </a:p>
          <a:p>
            <a:pPr>
              <a:defRPr sz="1200"/>
            </a:pPr>
            <a:r>
              <a:t>and generating envy. Perhaps they go hand in hand; wanting</a:t>
            </a:r>
          </a:p>
          <a:p>
            <a:pPr>
              <a:defRPr sz="1200"/>
            </a:pPr>
            <a:r>
              <a:t>to surpass your peers can be the fuel of hard work. But life</a:t>
            </a:r>
          </a:p>
          <a:p>
            <a:pPr>
              <a:defRPr sz="1200"/>
            </a:pPr>
            <a:r>
              <a:t>isn’t any fun without a sense of enough. Happiness, as it’s</a:t>
            </a:r>
          </a:p>
          <a:p>
            <a:pPr>
              <a:defRPr sz="1200"/>
            </a:pPr>
            <a:r>
              <a:t>said, is just results minus expectations.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2. Social comparison is the problem here.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Consider a rookie baseball player who earns $500,000 a</a:t>
            </a:r>
          </a:p>
          <a:p>
            <a:pPr>
              <a:defRPr sz="1200"/>
            </a:pPr>
            <a:r>
              <a:t>year. He is, by any deﬁnition, rich. But say he plays on the</a:t>
            </a:r>
          </a:p>
          <a:p>
            <a:pPr>
              <a:defRPr sz="1200"/>
            </a:pPr>
            <a:r>
              <a:t>same team as Mike Trout, who has a 12-year, $430 million</a:t>
            </a:r>
          </a:p>
          <a:p>
            <a:pPr>
              <a:defRPr sz="1200"/>
            </a:pPr>
            <a:r>
              <a:t>contract. By comparison, the rookie is broke. But then think</a:t>
            </a:r>
          </a:p>
          <a:p>
            <a:pPr>
              <a:defRPr sz="1200"/>
            </a:pPr>
            <a:r>
              <a:t>about Mike Trout. Thirty-six million dollars per year is an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insane amount of money. But to make it on the list of the</a:t>
            </a:r>
          </a:p>
          <a:p>
            <a:pPr>
              <a:defRPr sz="1200"/>
            </a:pPr>
            <a:r>
              <a:t>top-ten highest-paid hedge fund managers in 2018 you</a:t>
            </a:r>
          </a:p>
          <a:p>
            <a:pPr>
              <a:defRPr sz="1200"/>
            </a:pPr>
            <a:r>
              <a:t>needed to earn at least $340 million in one year.¹⁴ That’s</a:t>
            </a:r>
          </a:p>
          <a:p>
            <a:pPr>
              <a:defRPr sz="1200"/>
            </a:pPr>
            <a:r>
              <a:t>who people like Trout might compare their incomes to. And</a:t>
            </a:r>
          </a:p>
          <a:p>
            <a:pPr>
              <a:defRPr sz="1200"/>
            </a:pPr>
            <a:r>
              <a:t>the hedge fund manager who makes $340 million per year</a:t>
            </a:r>
          </a:p>
          <a:p>
            <a:pPr>
              <a:defRPr sz="1200"/>
            </a:pPr>
            <a:r>
              <a:t>compares himself to the top ﬁve hedge fund managers, who</a:t>
            </a:r>
          </a:p>
          <a:p>
            <a:pPr>
              <a:defRPr sz="1200"/>
            </a:pPr>
            <a:r>
              <a:t>earned at least $770 million in 2018. Those top managers</a:t>
            </a:r>
          </a:p>
          <a:p>
            <a:pPr>
              <a:defRPr sz="1200"/>
            </a:pPr>
            <a:r>
              <a:t>can look ahead to people like Warren Buﬀett, whose</a:t>
            </a:r>
          </a:p>
          <a:p>
            <a:pPr>
              <a:defRPr sz="1200"/>
            </a:pPr>
            <a:r>
              <a:t>personal fortune increased by $3.5 billion in 2018. And</a:t>
            </a:r>
          </a:p>
          <a:p>
            <a:pPr>
              <a:defRPr sz="1200"/>
            </a:pPr>
            <a:r>
              <a:t>someone like Buﬀett could look ahead to Jeﬀ Bezos, whose</a:t>
            </a:r>
          </a:p>
          <a:p>
            <a:pPr>
              <a:defRPr sz="1200"/>
            </a:pPr>
            <a:r>
              <a:t>net worth increased by $24 billion in 2018—a sum that</a:t>
            </a:r>
          </a:p>
          <a:p>
            <a:pPr>
              <a:defRPr sz="1200"/>
            </a:pPr>
            <a:r>
              <a:t>equates to more per hour than the “rich” baseball player</a:t>
            </a:r>
          </a:p>
          <a:p>
            <a:pPr>
              <a:defRPr sz="1200"/>
            </a:pPr>
            <a:r>
              <a:t>made in a full year.</a:t>
            </a:r>
          </a:p>
          <a:p>
            <a:pPr>
              <a:defRPr sz="1200"/>
            </a:pPr>
            <a:r>
              <a:t>The point is that the ceiling of social comparison is so high</a:t>
            </a:r>
          </a:p>
          <a:p>
            <a:pPr>
              <a:defRPr sz="1200"/>
            </a:pPr>
            <a:r>
              <a:t>that virtually no one will ever hit it. Which means it’s a</a:t>
            </a:r>
          </a:p>
          <a:p>
            <a:pPr>
              <a:defRPr sz="1200"/>
            </a:pPr>
            <a:r>
              <a:t>battle that can never be won, or that the only way to win is</a:t>
            </a:r>
          </a:p>
          <a:p>
            <a:pPr>
              <a:defRPr sz="1200"/>
            </a:pPr>
            <a:r>
              <a:t>to not ﬁght to begin with—to accept that you might have</a:t>
            </a:r>
          </a:p>
          <a:p>
            <a:pPr>
              <a:defRPr sz="1200"/>
            </a:pPr>
            <a:r>
              <a:t>enough, even if it’s less than those around you.</a:t>
            </a:r>
          </a:p>
          <a:p>
            <a:pPr>
              <a:defRPr sz="1200"/>
            </a:pPr>
            <a:r>
              <a:t>A friend of mine makes an annual pilgrimage to Las Vegas.</a:t>
            </a:r>
          </a:p>
          <a:p>
            <a:pPr>
              <a:defRPr sz="1200"/>
            </a:pPr>
            <a:r>
              <a:t>One year he asked a dealer: What games do you play, and</a:t>
            </a:r>
          </a:p>
          <a:p>
            <a:pPr>
              <a:defRPr sz="1200"/>
            </a:pPr>
            <a:r>
              <a:t>what casinos do you play in? The dealer, stone-cold serious,</a:t>
            </a:r>
          </a:p>
          <a:p>
            <a:pPr>
              <a:defRPr sz="1200"/>
            </a:pPr>
            <a:r>
              <a:t>replied: “The only way to win in a Las Vegas casino is to exit</a:t>
            </a:r>
          </a:p>
          <a:p>
            <a:pPr>
              <a:defRPr sz="1200"/>
            </a:pPr>
            <a:r>
              <a:t>as soon as you enter.”</a:t>
            </a:r>
          </a:p>
          <a:p>
            <a:pPr>
              <a:defRPr sz="1200"/>
            </a:pPr>
            <a:r>
              <a:t>That’s exactly how the game of trying to keep up with other</a:t>
            </a:r>
          </a:p>
          <a:p>
            <a:pPr>
              <a:defRPr sz="1200"/>
            </a:pPr>
            <a:r>
              <a:t>people’s wealth works, too.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3. “Enough” is not too little.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idea of having “enough” might look like conservatism,</a:t>
            </a:r>
          </a:p>
          <a:p>
            <a:pPr>
              <a:defRPr sz="1200"/>
            </a:pPr>
            <a:r>
              <a:t>leaving opportunity and potential on the table.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Introduction: The Greatest Show On Earth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1. No One’s Crazy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2. Luck &amp; Risk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3. Never Enough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4. Confounding Compounding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5. Getting Wealthy vs. Staying Wealthy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6. Tails, You Win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7. Freedom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8. Man in the Car Paradox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 don’t think that’s right.</a:t>
            </a:r>
          </a:p>
          <a:p>
            <a:pPr>
              <a:defRPr sz="1200"/>
            </a:pPr>
            <a:r>
              <a:t>“Enough” is realizing that the opposite—an insatiable</a:t>
            </a:r>
          </a:p>
          <a:p>
            <a:pPr>
              <a:defRPr sz="1200"/>
            </a:pPr>
            <a:r>
              <a:t>appetite for more—will push you to the point of regret.</a:t>
            </a:r>
          </a:p>
          <a:p>
            <a:pPr>
              <a:defRPr sz="1200"/>
            </a:pPr>
            <a:r>
              <a:t>The only way to know how much food you can eat is to eat</a:t>
            </a:r>
          </a:p>
          <a:p>
            <a:pPr>
              <a:defRPr sz="1200"/>
            </a:pPr>
            <a:r>
              <a:t>until you’re sick. Few try this because vomiting hurts more</a:t>
            </a:r>
          </a:p>
          <a:p>
            <a:pPr>
              <a:defRPr sz="1200"/>
            </a:pPr>
            <a:r>
              <a:t>than any meal is good. For some reason the same logic</a:t>
            </a:r>
          </a:p>
          <a:p>
            <a:pPr>
              <a:defRPr sz="1200"/>
            </a:pPr>
            <a:r>
              <a:t>doesn’t translate to business and investing, and many will</a:t>
            </a:r>
          </a:p>
          <a:p>
            <a:pPr>
              <a:defRPr sz="1200"/>
            </a:pPr>
            <a:r>
              <a:t>only stop reaching for more when they break and are forced</a:t>
            </a:r>
          </a:p>
          <a:p>
            <a:pPr>
              <a:defRPr sz="1200"/>
            </a:pPr>
            <a:r>
              <a:t>to. This can be as innocent as burning out at work or a risky</a:t>
            </a:r>
          </a:p>
          <a:p>
            <a:pPr>
              <a:defRPr sz="1200"/>
            </a:pPr>
            <a:r>
              <a:t>investment allocation you can’t maintain. On the other end</a:t>
            </a:r>
          </a:p>
          <a:p>
            <a:pPr>
              <a:defRPr sz="1200"/>
            </a:pPr>
            <a:r>
              <a:t>there’s Rajat Guptas and Bernie Madoﬀs in the world, who</a:t>
            </a:r>
          </a:p>
          <a:p>
            <a:pPr>
              <a:defRPr sz="1200"/>
            </a:pPr>
            <a:r>
              <a:t>resort to stealing because every dollar is worth reaching for</a:t>
            </a:r>
          </a:p>
          <a:p>
            <a:pPr>
              <a:defRPr sz="1200"/>
            </a:pPr>
            <a:r>
              <a:t>regardless of consequence.</a:t>
            </a:r>
          </a:p>
          <a:p>
            <a:pPr>
              <a:defRPr sz="1200"/>
            </a:pPr>
            <a:r>
              <a:t>Whatever it is, the inability to deny a potential dollar will</a:t>
            </a:r>
          </a:p>
          <a:p>
            <a:pPr>
              <a:defRPr sz="1200"/>
            </a:pPr>
            <a:r>
              <a:t>eventually catch up to you.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4. There are many things never worth risking, no</a:t>
            </a:r>
          </a:p>
          <a:p>
            <a:pPr>
              <a:defRPr sz="1200"/>
            </a:pPr>
            <a:r>
              <a:t>matter the potential gain.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After he was released from prison Rajat Gupta told The New</a:t>
            </a:r>
          </a:p>
          <a:p>
            <a:pPr>
              <a:defRPr sz="1200"/>
            </a:pPr>
            <a:r>
              <a:t>York Times he had learned a lesson: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Don’t get too attached to anything—your reputation, your</a:t>
            </a:r>
          </a:p>
          <a:p>
            <a:pPr>
              <a:defRPr sz="1200"/>
            </a:pPr>
            <a:r>
              <a:t>accomplishments or any of it. I think about it now, what</a:t>
            </a:r>
          </a:p>
          <a:p>
            <a:pPr>
              <a:defRPr sz="1200"/>
            </a:pPr>
            <a:r>
              <a:t>does it matter? O.K., this thing unjustly destroyed my</a:t>
            </a:r>
          </a:p>
          <a:p>
            <a:pPr>
              <a:defRPr sz="1200"/>
            </a:pPr>
            <a:r>
              <a:t>reputation. That’s only troubling if I am so attached to my</a:t>
            </a:r>
          </a:p>
          <a:p>
            <a:pPr>
              <a:defRPr sz="1200"/>
            </a:pPr>
            <a:r>
              <a:t>reputation.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This seems like the worst possible takeaway from his</a:t>
            </a:r>
          </a:p>
          <a:p>
            <a:pPr>
              <a:defRPr sz="1200"/>
            </a:pPr>
            <a:r>
              <a:t>experience, and what I imagine is the comforting self-</a:t>
            </a:r>
          </a:p>
          <a:p>
            <a:pPr>
              <a:defRPr sz="1200"/>
            </a:pPr>
            <a:r>
              <a:t>justiﬁcations of a man who desperately wants his reputation</a:t>
            </a:r>
          </a:p>
          <a:p>
            <a:pPr>
              <a:defRPr sz="1200"/>
            </a:pPr>
            <a:r>
              <a:t>back but knows it’s gone.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Reputation is invaluable.</a:t>
            </a:r>
          </a:p>
          <a:p>
            <a:pPr>
              <a:defRPr sz="1200"/>
            </a:pPr>
            <a:r>
              <a:t>Freedom and independence are invaluable.</a:t>
            </a:r>
          </a:p>
          <a:p>
            <a:pPr>
              <a:defRPr sz="1200"/>
            </a:pPr>
            <a:r>
              <a:t>Family and friends are invaluable.</a:t>
            </a:r>
          </a:p>
          <a:p>
            <a:pPr>
              <a:defRPr sz="1200"/>
            </a:pPr>
            <a:r>
              <a:t>Being loved by those who you want to love you is invaluable.</a:t>
            </a:r>
          </a:p>
          <a:p>
            <a:pPr>
              <a:defRPr sz="1200"/>
            </a:pPr>
            <a:r>
              <a:t>Happiness is invaluable.</a:t>
            </a:r>
          </a:p>
          <a:p>
            <a:pPr>
              <a:defRPr sz="1200"/>
            </a:pPr>
            <a:r>
              <a:t>And your best shot at keeping these things is knowing when</a:t>
            </a:r>
          </a:p>
          <a:p>
            <a:pPr>
              <a:defRPr sz="1200"/>
            </a:pPr>
            <a:r>
              <a:t>it’s time to stop taking risks that might harm them. Knowing</a:t>
            </a:r>
          </a:p>
          <a:p>
            <a:pPr>
              <a:defRPr sz="1200"/>
            </a:pPr>
            <a:r>
              <a:t>when you have enough.</a:t>
            </a:r>
          </a:p>
          <a:p>
            <a:pPr>
              <a:defRPr sz="1200"/>
            </a:pPr>
            <a:r>
              <a:t>The good news is that the most powerful tool for building</a:t>
            </a:r>
          </a:p>
          <a:p>
            <a:pPr>
              <a:defRPr sz="1200"/>
            </a:pPr>
            <a:r>
              <a:t>enough is remarkably simple, and doesn’t require taking</a:t>
            </a:r>
          </a:p>
          <a:p>
            <a:pPr>
              <a:defRPr sz="1200"/>
            </a:pPr>
            <a:r>
              <a:t>risks that could damage any of these things. That’s the next</a:t>
            </a:r>
          </a:p>
          <a:p>
            <a:pPr>
              <a:defRPr sz="1200"/>
            </a:pPr>
            <a:r>
              <a:t>chapter.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Lessons from one ﬁeld can often teach us something</a:t>
            </a:r>
          </a:p>
          <a:p>
            <a:pPr>
              <a:defRPr sz="1200"/>
            </a:pPr>
            <a:r>
              <a:t>important about unrelated ﬁelds. Take the billion-year</a:t>
            </a:r>
          </a:p>
          <a:p>
            <a:pPr>
              <a:defRPr sz="1200"/>
            </a:pPr>
            <a:r>
              <a:t>history of ice ages, and what they teach us about growing</a:t>
            </a:r>
          </a:p>
          <a:p>
            <a:pPr>
              <a:defRPr sz="1200"/>
            </a:pPr>
            <a:r>
              <a:t>your money.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Our scientiﬁc knowledge of Earth is younger than you might</a:t>
            </a:r>
          </a:p>
          <a:p>
            <a:pPr>
              <a:defRPr sz="1200"/>
            </a:pPr>
            <a:r>
              <a:t>think. Understanding how the world works often involves</a:t>
            </a:r>
          </a:p>
          <a:p>
            <a:pPr>
              <a:defRPr sz="1200"/>
            </a:pPr>
            <a:r>
              <a:t>drilling deep below its surface, something we haven’t been</a:t>
            </a:r>
          </a:p>
          <a:p>
            <a:pPr>
              <a:defRPr sz="1200"/>
            </a:pPr>
            <a:r>
              <a:t>able to do until fairly recently. Isaac Newton calculated the</a:t>
            </a:r>
          </a:p>
          <a:p>
            <a:pPr>
              <a:defRPr sz="1200"/>
            </a:pPr>
            <a:r>
              <a:t>movement of the stars hundreds of years before we</a:t>
            </a:r>
          </a:p>
          <a:p>
            <a:pPr>
              <a:defRPr sz="1200"/>
            </a:pPr>
            <a:r>
              <a:t>understood some of the basics of our planet.</a:t>
            </a:r>
          </a:p>
          <a:p>
            <a:pPr>
              <a:defRPr sz="1200"/>
            </a:pPr>
            <a:r>
              <a:t>It was not until the 19th century that scientists agreed that</a:t>
            </a:r>
          </a:p>
          <a:p>
            <a:pPr>
              <a:defRPr sz="1200"/>
            </a:pPr>
            <a:r>
              <a:t>Earth had, on multiple occasions, been covered in ice.¹⁵</a:t>
            </a:r>
          </a:p>
          <a:p>
            <a:pPr>
              <a:defRPr sz="1200"/>
            </a:pPr>
            <a:r>
              <a:t>There was too much evidence to argue otherwise. All over</a:t>
            </a:r>
          </a:p>
          <a:p>
            <a:pPr>
              <a:defRPr sz="1200"/>
            </a:pPr>
            <a:r>
              <a:t>the world sat ﬁngerprints of a previously frozen world: huge</a:t>
            </a:r>
          </a:p>
          <a:p>
            <a:pPr>
              <a:defRPr sz="1200"/>
            </a:pPr>
            <a:r>
              <a:t>boulders strewn in random locations; rock beds scraped</a:t>
            </a:r>
          </a:p>
          <a:p>
            <a:pPr>
              <a:defRPr sz="1200"/>
            </a:pPr>
            <a:r>
              <a:t>down to thin layers. Evidence became clear that there had</a:t>
            </a:r>
          </a:p>
          <a:p>
            <a:pPr>
              <a:defRPr sz="1200"/>
            </a:pPr>
            <a:r>
              <a:t>not been one ice age, but ﬁve distinct ones we could</a:t>
            </a:r>
          </a:p>
          <a:p>
            <a:pPr>
              <a:defRPr sz="1200"/>
            </a:pPr>
            <a:r>
              <a:t>measure.</a:t>
            </a:r>
          </a:p>
          <a:p>
            <a:pPr>
              <a:defRPr sz="1200"/>
            </a:pPr>
            <a:r>
              <a:t>The amount of energy needed to freeze the planet, melt it</a:t>
            </a:r>
          </a:p>
          <a:p>
            <a:pPr>
              <a:defRPr sz="1200"/>
            </a:pPr>
            <a:r>
              <a:t>anew, and freeze it over yet again is staggering. What on</a:t>
            </a:r>
          </a:p>
          <a:p>
            <a:pPr>
              <a:defRPr sz="1200"/>
            </a:pPr>
            <a:r>
              <a:t>Earth (literally) could be causing these cycles? It must be</a:t>
            </a:r>
          </a:p>
          <a:p>
            <a:pPr>
              <a:defRPr sz="1200"/>
            </a:pPr>
            <a:r>
              <a:t>the most powerful force on our planet.</a:t>
            </a:r>
          </a:p>
          <a:p>
            <a:pPr>
              <a:defRPr sz="1200"/>
            </a:pPr>
            <a:r>
              <a:t>And it was. Just not in the way anyone expected.</a:t>
            </a:r>
          </a:p>
          <a:p>
            <a:pPr>
              <a:defRPr sz="1200"/>
            </a:pPr>
            <a:r>
              <a:t>There were plenty of theories about why ice ages occurred.</a:t>
            </a:r>
          </a:p>
          <a:p>
            <a:pPr>
              <a:defRPr sz="1200"/>
            </a:pPr>
            <a:r>
              <a:t>To account for their enormous geological inﬂuence the</a:t>
            </a:r>
          </a:p>
          <a:p>
            <a:pPr>
              <a:defRPr sz="1200"/>
            </a:pPr>
            <a:r>
              <a:t>theories were equally grand. The uplifting of mountain</a:t>
            </a:r>
          </a:p>
          <a:p>
            <a:pPr>
              <a:defRPr sz="1200"/>
            </a:pPr>
            <a:r>
              <a:t>ranges, it was thought, may have shifted the Earth’s winds</a:t>
            </a:r>
          </a:p>
          <a:p>
            <a:pPr>
              <a:defRPr sz="1200"/>
            </a:pPr>
            <a:r>
              <a:t>enough to alter the climate. Others favored the idea that ice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was the natural state, interrupted by massive volcanic</a:t>
            </a:r>
          </a:p>
          <a:p>
            <a:pPr>
              <a:defRPr sz="1200"/>
            </a:pPr>
            <a:r>
              <a:t>eruptions that warmed us up.</a:t>
            </a:r>
          </a:p>
          <a:p>
            <a:pPr>
              <a:defRPr sz="1200"/>
            </a:pPr>
            <a:r>
              <a:t>But none of these theories could account for the cycle of ice</a:t>
            </a:r>
          </a:p>
          <a:p>
            <a:pPr>
              <a:defRPr sz="1200"/>
            </a:pPr>
            <a:r>
              <a:t>ages. The growth of mountain ranges or some massive</a:t>
            </a:r>
          </a:p>
          <a:p>
            <a:pPr>
              <a:defRPr sz="1200"/>
            </a:pPr>
            <a:r>
              <a:t>volcano may explain one ice age. It could not explain the</a:t>
            </a:r>
          </a:p>
          <a:p>
            <a:pPr>
              <a:defRPr sz="1200"/>
            </a:pPr>
            <a:r>
              <a:t>cyclical repetition of ﬁve.</a:t>
            </a:r>
          </a:p>
          <a:p>
            <a:pPr>
              <a:defRPr sz="1200"/>
            </a:pPr>
            <a:r>
              <a:t>In the early 1900s a Serbian scientist named Milutin</a:t>
            </a:r>
          </a:p>
          <a:p>
            <a:pPr>
              <a:defRPr sz="1200"/>
            </a:pPr>
            <a:r>
              <a:t>Milanković studied the Earth’s position relative to other</a:t>
            </a:r>
          </a:p>
          <a:p>
            <a:pPr>
              <a:defRPr sz="1200"/>
            </a:pPr>
            <a:r>
              <a:t>planets and came up with the theory of ice ages that we</a:t>
            </a:r>
          </a:p>
          <a:p>
            <a:pPr>
              <a:defRPr sz="1200"/>
            </a:pPr>
            <a:r>
              <a:t>now know is accurate: The gravitational pull of the sun and</a:t>
            </a:r>
          </a:p>
          <a:p>
            <a:pPr>
              <a:defRPr sz="1200"/>
            </a:pPr>
            <a:r>
              <a:t>moon gently aﬀect the Earth’s motion and tilt toward the</a:t>
            </a:r>
          </a:p>
          <a:p>
            <a:pPr>
              <a:defRPr sz="1200"/>
            </a:pPr>
            <a:r>
              <a:t>sun. During parts of this cycle—which can last tens of</a:t>
            </a:r>
          </a:p>
          <a:p>
            <a:pPr>
              <a:defRPr sz="1200"/>
            </a:pPr>
            <a:r>
              <a:t>thousands of years—each of the Earth’s hemispheres gets a</a:t>
            </a:r>
          </a:p>
          <a:p>
            <a:pPr>
              <a:defRPr sz="1200"/>
            </a:pPr>
            <a:r>
              <a:t>little more, or a little less, solar radiation than they’re used</a:t>
            </a:r>
          </a:p>
          <a:p>
            <a:pPr>
              <a:defRPr sz="1200"/>
            </a:pPr>
            <a:r>
              <a:t>to.</a:t>
            </a:r>
          </a:p>
          <a:p>
            <a:pPr>
              <a:defRPr sz="1200"/>
            </a:pPr>
            <a:r>
              <a:t>And that is where the fun begins.</a:t>
            </a:r>
          </a:p>
          <a:p>
            <a:pPr>
              <a:defRPr sz="1200"/>
            </a:pPr>
            <a:r>
              <a:t>Milanković’s theory initially assumed that a tilt of the Earth’s</a:t>
            </a:r>
          </a:p>
          <a:p>
            <a:pPr>
              <a:defRPr sz="1200"/>
            </a:pPr>
            <a:r>
              <a:t>hemispheres caused ravenous winters cold enough to turn</a:t>
            </a:r>
          </a:p>
          <a:p>
            <a:pPr>
              <a:defRPr sz="1200"/>
            </a:pPr>
            <a:r>
              <a:t>the planet into ice. But a Russian meteorologist named</a:t>
            </a:r>
          </a:p>
          <a:p>
            <a:pPr>
              <a:defRPr sz="1200"/>
            </a:pPr>
            <a:r>
              <a:t>Wladimir Köppen dug deeper into Milanković’s work and</a:t>
            </a:r>
          </a:p>
          <a:p>
            <a:pPr>
              <a:defRPr sz="1200"/>
            </a:pPr>
            <a:r>
              <a:t>discovered a fascinating nuance.</a:t>
            </a:r>
          </a:p>
          <a:p>
            <a:pPr>
              <a:defRPr sz="1200"/>
            </a:pPr>
            <a:r>
              <a:t>Moderately cool summers, not cold winters, were the icy</a:t>
            </a:r>
          </a:p>
          <a:p>
            <a:pPr>
              <a:defRPr sz="1200"/>
            </a:pPr>
            <a:r>
              <a:t>culprit.</a:t>
            </a:r>
          </a:p>
          <a:p>
            <a:pPr>
              <a:defRPr sz="1200"/>
            </a:pPr>
            <a:r>
              <a:t>It begins when a summer never gets warm enough to melt</a:t>
            </a:r>
          </a:p>
          <a:p>
            <a:pPr>
              <a:defRPr sz="1200"/>
            </a:pPr>
            <a:r>
              <a:t>the previous winter’s snow. The leftover ice base makes it</a:t>
            </a:r>
          </a:p>
          <a:p>
            <a:pPr>
              <a:defRPr sz="1200"/>
            </a:pPr>
            <a:r>
              <a:t>easier for snow to accumulate the following winter, which</a:t>
            </a:r>
          </a:p>
          <a:p>
            <a:pPr>
              <a:defRPr sz="1200"/>
            </a:pPr>
            <a:r>
              <a:t>increases the odds of snow sticking around in the following</a:t>
            </a:r>
          </a:p>
          <a:p>
            <a:pPr>
              <a:defRPr sz="1200"/>
            </a:pPr>
            <a:r>
              <a:t>summer, which attracts even more accumulation the</a:t>
            </a:r>
          </a:p>
          <a:p>
            <a:pPr>
              <a:defRPr sz="1200"/>
            </a:pPr>
            <a:r>
              <a:t>following winter. Perpetual snow reﬂects more of the sun’s</a:t>
            </a:r>
          </a:p>
          <a:p>
            <a:pPr>
              <a:defRPr sz="1200"/>
            </a:pPr>
            <a:r>
              <a:t>rays, which exacerbates cooling, which brings more</a:t>
            </a:r>
          </a:p>
          <a:p>
            <a:pPr>
              <a:defRPr sz="1200"/>
            </a:pPr>
            <a:r>
              <a:t>snowfall, and on and on. Within a few hundred years a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seasonal snowpack grows into a continental ice sheet, and</a:t>
            </a:r>
          </a:p>
          <a:p>
            <a:pPr>
              <a:defRPr sz="1200"/>
            </a:pPr>
            <a:r>
              <a:t>you’re oﬀ to the races.</a:t>
            </a:r>
          </a:p>
          <a:p>
            <a:pPr>
              <a:defRPr sz="1200"/>
            </a:pPr>
            <a:r>
              <a:t>The same thing happens in reverse. An orbital tilt letting</a:t>
            </a:r>
          </a:p>
          <a:p>
            <a:pPr>
              <a:defRPr sz="1200"/>
            </a:pPr>
            <a:r>
              <a:t>more sunlight in melts more of the winter snowpack, which</a:t>
            </a:r>
          </a:p>
          <a:p>
            <a:pPr>
              <a:defRPr sz="1200"/>
            </a:pPr>
            <a:r>
              <a:t>reﬂects less light the following years, which increases</a:t>
            </a:r>
          </a:p>
          <a:p>
            <a:pPr>
              <a:defRPr sz="1200"/>
            </a:pPr>
            <a:r>
              <a:t>temperatures, which prevents more snow the next year, and</a:t>
            </a:r>
          </a:p>
          <a:p>
            <a:pPr>
              <a:defRPr sz="1200"/>
            </a:pPr>
            <a:r>
              <a:t>so on. That’s the cycle.</a:t>
            </a:r>
          </a:p>
          <a:p>
            <a:pPr>
              <a:defRPr sz="1200"/>
            </a:pPr>
            <a:r>
              <a:t>The amazing thing here is how big something can grow</a:t>
            </a:r>
          </a:p>
          <a:p>
            <a:pPr>
              <a:defRPr sz="1200"/>
            </a:pPr>
            <a:r>
              <a:t>from a relatively small change in conditions. You start with a</a:t>
            </a:r>
          </a:p>
          <a:p>
            <a:pPr>
              <a:defRPr sz="1200"/>
            </a:pPr>
            <a:r>
              <a:t>thin layer of snow left over from a cool summer that no one</a:t>
            </a:r>
          </a:p>
          <a:p>
            <a:pPr>
              <a:defRPr sz="1200"/>
            </a:pPr>
            <a:r>
              <a:t>would think anything of and then, in a geological blink of an</a:t>
            </a:r>
          </a:p>
          <a:p>
            <a:pPr>
              <a:defRPr sz="1200"/>
            </a:pPr>
            <a:r>
              <a:t>eye, the entire Earth is covered in miles-thick ice. As</a:t>
            </a:r>
          </a:p>
          <a:p>
            <a:pPr>
              <a:defRPr sz="1200"/>
            </a:pPr>
            <a:r>
              <a:t>glaciologist Gwen Schultz put it: “It is not necessarily the</a:t>
            </a:r>
          </a:p>
          <a:p>
            <a:pPr>
              <a:defRPr sz="1200"/>
            </a:pPr>
            <a:r>
              <a:t>amount of snow that causes ice sheets but the fact that</a:t>
            </a:r>
          </a:p>
          <a:p>
            <a:pPr>
              <a:defRPr sz="1200"/>
            </a:pPr>
            <a:r>
              <a:t>snow, however little, lasts.”</a:t>
            </a:r>
          </a:p>
          <a:p>
            <a:pPr>
              <a:defRPr sz="1200"/>
            </a:pPr>
            <a:r>
              <a:t>The big takeaway from ice ages is that you don’t need</a:t>
            </a:r>
          </a:p>
          <a:p>
            <a:pPr>
              <a:defRPr sz="1200"/>
            </a:pPr>
            <a:r>
              <a:t>tremendous force to create tremendous results.</a:t>
            </a:r>
          </a:p>
          <a:p>
            <a:pPr>
              <a:defRPr sz="1200"/>
            </a:pPr>
            <a:r>
              <a:t>If something compounds—if a little growth serves as the fuel</a:t>
            </a:r>
          </a:p>
          <a:p>
            <a:pPr>
              <a:defRPr sz="1200"/>
            </a:pPr>
            <a:r>
              <a:t>for future growth—a small starting base can lead to results</a:t>
            </a:r>
          </a:p>
          <a:p>
            <a:pPr>
              <a:defRPr sz="1200"/>
            </a:pPr>
            <a:r>
              <a:t>so extraordinary they seem to defy logic. It can be so logic-</a:t>
            </a:r>
          </a:p>
          <a:p>
            <a:pPr>
              <a:defRPr sz="1200"/>
            </a:pPr>
            <a:r>
              <a:t>defying that you underestimate what’s possible, where</a:t>
            </a:r>
          </a:p>
          <a:p>
            <a:pPr>
              <a:defRPr sz="1200"/>
            </a:pPr>
            <a:r>
              <a:t>growth comes from, and what it can lead to.</a:t>
            </a:r>
          </a:p>
          <a:p>
            <a:pPr>
              <a:defRPr sz="1200"/>
            </a:pPr>
            <a:r>
              <a:t>And so it is with money.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More than 2,000 books are dedicated to how Warren Buﬀett</a:t>
            </a:r>
          </a:p>
          <a:p>
            <a:pPr>
              <a:defRPr sz="1200"/>
            </a:pPr>
            <a:r>
              <a:t>built his fortune. Many of them are wonderful. But few pay</a:t>
            </a:r>
          </a:p>
          <a:p>
            <a:pPr>
              <a:defRPr sz="1200"/>
            </a:pPr>
            <a:r>
              <a:t>enough attention to the simplest fact: Buﬀett’s fortune isn’t</a:t>
            </a:r>
          </a:p>
          <a:p>
            <a:pPr>
              <a:defRPr sz="1200"/>
            </a:pPr>
            <a:r>
              <a:t>due to just being a good investor, but being a good investor</a:t>
            </a:r>
          </a:p>
          <a:p>
            <a:pPr>
              <a:defRPr sz="1200"/>
            </a:pPr>
            <a:r>
              <a:t>since he was literally a child.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As I write this Warren Buﬀett’s net worth is $84.5 billion. Of</a:t>
            </a:r>
          </a:p>
          <a:p>
            <a:pPr>
              <a:defRPr sz="1200"/>
            </a:pPr>
            <a:r>
              <a:t>that, $84.2 billion was accumulated after his 50th birthday.</a:t>
            </a:r>
          </a:p>
          <a:p>
            <a:pPr>
              <a:defRPr sz="1200"/>
            </a:pPr>
            <a:r>
              <a:t>$81.5 billion came after he qualiﬁed for Social Security, in</a:t>
            </a:r>
          </a:p>
          <a:p>
            <a:pPr>
              <a:defRPr sz="1200"/>
            </a:pPr>
            <a:r>
              <a:t>his mid-60s.</a:t>
            </a:r>
          </a:p>
          <a:p>
            <a:pPr>
              <a:defRPr sz="1200"/>
            </a:pPr>
            <a:r>
              <a:t>Warren Buﬀett is a phenomenal investor. But you miss a key</a:t>
            </a:r>
          </a:p>
          <a:p>
            <a:pPr>
              <a:defRPr sz="1200"/>
            </a:pPr>
            <a:r>
              <a:t>point if you attach all of his success to investing acumen.</a:t>
            </a:r>
          </a:p>
          <a:p>
            <a:pPr>
              <a:defRPr sz="1200"/>
            </a:pPr>
            <a:r>
              <a:t>The real key to his success is that he’s been a phenomenal</a:t>
            </a:r>
          </a:p>
          <a:p>
            <a:pPr>
              <a:defRPr sz="1200"/>
            </a:pPr>
            <a:r>
              <a:t>investor for three quarters of a century. Had he started</a:t>
            </a:r>
          </a:p>
          <a:p>
            <a:pPr>
              <a:defRPr sz="1200"/>
            </a:pPr>
            <a:r>
              <a:t>investing in his 30s and retired in his 60s, few people would</a:t>
            </a:r>
          </a:p>
          <a:p>
            <a:pPr>
              <a:defRPr sz="1200"/>
            </a:pPr>
            <a:r>
              <a:t>have ever heard of him.</a:t>
            </a:r>
          </a:p>
          <a:p>
            <a:pPr>
              <a:defRPr sz="1200"/>
            </a:pPr>
            <a:r>
              <a:t>Consider a little thought experiment.</a:t>
            </a:r>
          </a:p>
          <a:p>
            <a:pPr>
              <a:defRPr sz="1200"/>
            </a:pPr>
            <a:r>
              <a:t>Buﬀett began serious investing when he was 10 years old.</a:t>
            </a:r>
          </a:p>
          <a:p>
            <a:pPr>
              <a:defRPr sz="1200"/>
            </a:pPr>
            <a:r>
              <a:t>By the time he was 30 he had a net worth of $1 million, or</a:t>
            </a:r>
          </a:p>
          <a:p>
            <a:pPr>
              <a:defRPr sz="1200"/>
            </a:pPr>
            <a:r>
              <a:t>$9.3 million adjusted for inﬂation.¹⁶</a:t>
            </a:r>
          </a:p>
          <a:p>
            <a:pPr>
              <a:defRPr sz="1200"/>
            </a:pPr>
            <a:r>
              <a:t>What if he was a more normal person, spending his teens</a:t>
            </a:r>
          </a:p>
          <a:p>
            <a:pPr>
              <a:defRPr sz="1200"/>
            </a:pPr>
            <a:r>
              <a:t>and 20s exploring the world and ﬁnding his passion, and by</a:t>
            </a:r>
          </a:p>
          <a:p>
            <a:pPr>
              <a:defRPr sz="1200"/>
            </a:pPr>
            <a:r>
              <a:t>age 30 his net worth was, say, $25,000?</a:t>
            </a:r>
          </a:p>
          <a:p>
            <a:pPr>
              <a:defRPr sz="1200"/>
            </a:pPr>
            <a:r>
              <a:t>And let’s say he still went on to earn the extraordinary</a:t>
            </a:r>
          </a:p>
          <a:p>
            <a:pPr>
              <a:defRPr sz="1200"/>
            </a:pPr>
            <a:r>
              <a:t>annual investment returns he’s been able to generate (22%</a:t>
            </a:r>
          </a:p>
          <a:p>
            <a:pPr>
              <a:defRPr sz="1200"/>
            </a:pPr>
            <a:r>
              <a:t>annually), but quit investing and retired at age 60 to play</a:t>
            </a:r>
          </a:p>
          <a:p>
            <a:pPr>
              <a:defRPr sz="1200"/>
            </a:pPr>
            <a:r>
              <a:t>golf and spend time with his grandkids.</a:t>
            </a:r>
          </a:p>
          <a:p>
            <a:pPr>
              <a:defRPr sz="1200"/>
            </a:pPr>
            <a:r>
              <a:t>What would a rough estimate of his net worth be today?</a:t>
            </a:r>
          </a:p>
          <a:p>
            <a:pPr>
              <a:defRPr sz="1200"/>
            </a:pPr>
            <a:r>
              <a:t>Not $84.5 billion.</a:t>
            </a:r>
          </a:p>
          <a:p>
            <a:pPr>
              <a:defRPr sz="1200"/>
            </a:pPr>
            <a:r>
              <a:t>$11.9 million.</a:t>
            </a:r>
          </a:p>
          <a:p>
            <a:pPr>
              <a:defRPr sz="1200"/>
            </a:pPr>
            <a:r>
              <a:t>99.9% less than his actual net worth.</a:t>
            </a:r>
          </a:p>
          <a:p>
            <a:pPr>
              <a:defRPr sz="1200"/>
            </a:pPr>
            <a:r>
              <a:t>Eﬀectively all of Warren Buﬀett’s ﬁnancial success can be</a:t>
            </a:r>
          </a:p>
          <a:p>
            <a:pPr>
              <a:defRPr sz="1200"/>
            </a:pPr>
            <a:r>
              <a:t>tied to the ﬁnancial base he built in his pubescent years and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longevity he maintained in his geriatric years.</a:t>
            </a:r>
          </a:p>
          <a:p>
            <a:pPr>
              <a:defRPr sz="1200"/>
            </a:pPr>
            <a:r>
              <a:t>His skill is investing, but his secret is time.</a:t>
            </a:r>
          </a:p>
          <a:p>
            <a:pPr>
              <a:defRPr sz="1200"/>
            </a:pPr>
            <a:r>
              <a:t>That’s how compounding works.</a:t>
            </a:r>
          </a:p>
          <a:p>
            <a:pPr>
              <a:defRPr sz="1200"/>
            </a:pPr>
            <a:r>
              <a:t>Think of this another way. Buﬀett is the richest investor of all</a:t>
            </a:r>
          </a:p>
          <a:p>
            <a:pPr>
              <a:defRPr sz="1200"/>
            </a:pPr>
            <a:r>
              <a:t>time. But he’s not actually the greatest—at least not when</a:t>
            </a:r>
          </a:p>
          <a:p>
            <a:pPr>
              <a:defRPr sz="1200"/>
            </a:pPr>
            <a:r>
              <a:t>measured by average annual returns.</a:t>
            </a:r>
          </a:p>
          <a:p>
            <a:pPr>
              <a:defRPr sz="1200"/>
            </a:pPr>
            <a:r>
              <a:t>Jim Simons, head of the hedge fund Renaissance</a:t>
            </a:r>
          </a:p>
          <a:p>
            <a:pPr>
              <a:defRPr sz="1200"/>
            </a:pPr>
            <a:r>
              <a:t>Technologies, has compounded money at 66% annually</a:t>
            </a:r>
          </a:p>
          <a:p>
            <a:pPr>
              <a:defRPr sz="1200"/>
            </a:pPr>
            <a:r>
              <a:t>since 1988. No one comes close to this record. As we just</a:t>
            </a:r>
          </a:p>
          <a:p>
            <a:pPr>
              <a:defRPr sz="1200"/>
            </a:pPr>
            <a:r>
              <a:t>saw, Buﬀett has compounded at roughly 22% annually, a</a:t>
            </a:r>
          </a:p>
          <a:p>
            <a:pPr>
              <a:defRPr sz="1200"/>
            </a:pPr>
            <a:r>
              <a:t>third as much.</a:t>
            </a:r>
          </a:p>
          <a:p>
            <a:pPr>
              <a:defRPr sz="1200"/>
            </a:pPr>
            <a:r>
              <a:t>Simons’ net worth, as I write, is $21 billion. He is—and I</a:t>
            </a:r>
          </a:p>
          <a:p>
            <a:pPr>
              <a:defRPr sz="1200"/>
            </a:pPr>
            <a:r>
              <a:t>know how ridiculous this sounds given the numbers we’re</a:t>
            </a:r>
          </a:p>
          <a:p>
            <a:pPr>
              <a:defRPr sz="1200"/>
            </a:pPr>
            <a:r>
              <a:t>dealing with—75% less rich than Buﬀett.</a:t>
            </a:r>
          </a:p>
          <a:p>
            <a:pPr>
              <a:defRPr sz="1200"/>
            </a:pPr>
            <a:r>
              <a:t>Why the diﬀerence, if Simons is such a better investor?</a:t>
            </a:r>
          </a:p>
          <a:p>
            <a:pPr>
              <a:defRPr sz="1200"/>
            </a:pPr>
            <a:r>
              <a:t>Because Simons did not ﬁnd his investment stride until he</a:t>
            </a:r>
          </a:p>
          <a:p>
            <a:pPr>
              <a:defRPr sz="1200"/>
            </a:pPr>
            <a:r>
              <a:t>was 50 years old. He’s had less than half as many years to</a:t>
            </a:r>
          </a:p>
          <a:p>
            <a:pPr>
              <a:defRPr sz="1200"/>
            </a:pPr>
            <a:r>
              <a:t>compound as Buﬀett. If James Simons had earned his 66%</a:t>
            </a:r>
          </a:p>
          <a:p>
            <a:pPr>
              <a:defRPr sz="1200"/>
            </a:pPr>
            <a:r>
              <a:t>annual returns for the 70-year span Buﬀett has built his</a:t>
            </a:r>
          </a:p>
          <a:p>
            <a:pPr>
              <a:defRPr sz="1200"/>
            </a:pPr>
            <a:r>
              <a:t>wealth he would be worth—please hold your breath—sixty-</a:t>
            </a:r>
          </a:p>
          <a:p>
            <a:pPr>
              <a:defRPr sz="1200"/>
            </a:pPr>
            <a:r>
              <a:t>three quintillion nine hundred quadrillion seven hundred</a:t>
            </a:r>
          </a:p>
          <a:p>
            <a:pPr>
              <a:defRPr sz="1200"/>
            </a:pPr>
            <a:r>
              <a:t>eighty-one trillion seven hundred eighty billion seven</a:t>
            </a:r>
          </a:p>
          <a:p>
            <a:pPr>
              <a:defRPr sz="1200"/>
            </a:pPr>
            <a:r>
              <a:t>hundred forty-eight million one hundred sixty thousand</a:t>
            </a:r>
          </a:p>
          <a:p>
            <a:pPr>
              <a:defRPr sz="1200"/>
            </a:pPr>
            <a:r>
              <a:t>dollars.</a:t>
            </a:r>
          </a:p>
          <a:p>
            <a:pPr>
              <a:defRPr sz="1200"/>
            </a:pPr>
            <a:r>
              <a:t>These are ridiculous, impractical numbers. The point is that</a:t>
            </a:r>
          </a:p>
          <a:p>
            <a:pPr>
              <a:defRPr sz="1200"/>
            </a:pPr>
            <a:r>
              <a:t>what seem like small changes in growth assumptions can</a:t>
            </a:r>
          </a:p>
          <a:p>
            <a:pPr>
              <a:defRPr sz="1200"/>
            </a:pPr>
            <a:r>
              <a:t>lead to ridiculous, impractical numbers. And so when we are</a:t>
            </a:r>
          </a:p>
          <a:p>
            <a:pPr>
              <a:defRPr sz="1200"/>
            </a:pPr>
            <a:r>
              <a:t>studying why something got to become as powerful as it has</a:t>
            </a:r>
          </a:p>
          <a:p>
            <a:pPr>
              <a:defRPr sz="1200"/>
            </a:pPr>
            <a:r>
              <a:t>—why an ice age formed, or why Warren Buﬀett is so rich—</a:t>
            </a:r>
          </a:p>
          <a:p>
            <a:pPr>
              <a:defRPr sz="1200"/>
            </a:pPr>
            <a:r>
              <a:t>we often overlook the key drivers of success.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 have heard many people say the ﬁrst time they saw a</a:t>
            </a:r>
          </a:p>
          <a:p>
            <a:pPr>
              <a:defRPr sz="1200"/>
            </a:pPr>
            <a:r>
              <a:t>compound interest table—or one of those stories about how</a:t>
            </a:r>
          </a:p>
          <a:p>
            <a:pPr>
              <a:defRPr sz="1200"/>
            </a:pPr>
            <a:r>
              <a:t>much more you’d have for retirement if you began saving in</a:t>
            </a:r>
          </a:p>
          <a:p>
            <a:pPr>
              <a:defRPr sz="1200"/>
            </a:pPr>
            <a:r>
              <a:t>your 20s versus your 30s—changed their life. But it probably</a:t>
            </a:r>
          </a:p>
          <a:p>
            <a:pPr>
              <a:defRPr sz="1200"/>
            </a:pPr>
            <a:r>
              <a:t>didn’t. What it likely did was surprise them, because the</a:t>
            </a:r>
          </a:p>
          <a:p>
            <a:pPr>
              <a:defRPr sz="1200"/>
            </a:pPr>
            <a:r>
              <a:t>results intuitively didn’t seem right. Linear thinking is so</a:t>
            </a:r>
          </a:p>
          <a:p>
            <a:pPr>
              <a:defRPr sz="1200"/>
            </a:pPr>
            <a:r>
              <a:t>much more intuitive than exponential thinking. If I ask you</a:t>
            </a:r>
          </a:p>
          <a:p>
            <a:pPr>
              <a:defRPr sz="1200"/>
            </a:pPr>
            <a:r>
              <a:t>to calculate 8+8+8+8+8+8+8+8+8 in your head, you can</a:t>
            </a:r>
          </a:p>
          <a:p>
            <a:pPr>
              <a:defRPr sz="1200"/>
            </a:pPr>
            <a:r>
              <a:t>do it in a few seconds (it’s 72). If I ask you to calculate</a:t>
            </a:r>
          </a:p>
          <a:p>
            <a:pPr>
              <a:defRPr sz="1200"/>
            </a:pPr>
            <a:r>
              <a:t>8×8×8×8×8×8×8×8×8, your head will explode (it’s</a:t>
            </a:r>
          </a:p>
          <a:p>
            <a:pPr>
              <a:defRPr sz="1200"/>
            </a:pPr>
            <a:r>
              <a:t>134,217,728).</a:t>
            </a:r>
          </a:p>
          <a:p>
            <a:pPr>
              <a:defRPr sz="1200"/>
            </a:pPr>
            <a:r>
              <a:t>IBM made a 3.5 megabyte hard drive in the 1950s. By the</a:t>
            </a:r>
          </a:p>
          <a:p>
            <a:pPr>
              <a:defRPr sz="1200"/>
            </a:pPr>
            <a:r>
              <a:t>1960s things were moving into a few dozen megabytes. By</a:t>
            </a:r>
          </a:p>
          <a:p>
            <a:pPr>
              <a:defRPr sz="1200"/>
            </a:pPr>
            <a:r>
              <a:t>the 1970s, IBM’s Winchester drive held 70 megabytes. Then</a:t>
            </a:r>
          </a:p>
          <a:p>
            <a:pPr>
              <a:defRPr sz="1200"/>
            </a:pPr>
            <a:r>
              <a:t>drives got exponentially smaller in size with more storage. A</a:t>
            </a:r>
          </a:p>
          <a:p>
            <a:pPr>
              <a:defRPr sz="1200"/>
            </a:pPr>
            <a:r>
              <a:t>typical PC in the early 1990s held 200–500 megabytes.</a:t>
            </a:r>
          </a:p>
          <a:p>
            <a:pPr>
              <a:defRPr sz="1200"/>
            </a:pPr>
            <a:r>
              <a:t>And then … wham. Things exploded.</a:t>
            </a:r>
          </a:p>
          <a:p>
            <a:pPr>
              <a:defRPr sz="1200"/>
            </a:pPr>
            <a:r>
              <a:t>1999—Apple’s iMac comes with a 6 gigabyte hard drive.</a:t>
            </a:r>
          </a:p>
          <a:p>
            <a:pPr>
              <a:defRPr sz="1200"/>
            </a:pPr>
            <a:r>
              <a:t>2003—120 gigs on the Power Mac.</a:t>
            </a:r>
          </a:p>
          <a:p>
            <a:pPr>
              <a:defRPr sz="1200"/>
            </a:pPr>
            <a:r>
              <a:t>2006—250 gigs on the new iMac.</a:t>
            </a:r>
          </a:p>
          <a:p>
            <a:pPr>
              <a:defRPr sz="1200"/>
            </a:pPr>
            <a:r>
              <a:t>2011—ﬁrst 4 terabyte hard drive.</a:t>
            </a:r>
          </a:p>
          <a:p>
            <a:pPr>
              <a:defRPr sz="1200"/>
            </a:pPr>
            <a:r>
              <a:t>2017—60 terabyte hard drives.</a:t>
            </a:r>
          </a:p>
          <a:p>
            <a:pPr>
              <a:defRPr sz="1200"/>
            </a:pPr>
            <a:r>
              <a:t>2019—100 terabyte hard drives.</a:t>
            </a:r>
          </a:p>
          <a:p>
            <a:pPr>
              <a:defRPr sz="1200"/>
            </a:pPr>
            <a:r>
              <a:t>Put that all together: From 1950 to 1990 we gained 296</a:t>
            </a:r>
          </a:p>
          <a:p>
            <a:pPr>
              <a:defRPr sz="1200"/>
            </a:pPr>
            <a:r>
              <a:t>megabytes. From 1990 through today we gained 100 million</a:t>
            </a:r>
          </a:p>
          <a:p>
            <a:pPr>
              <a:defRPr sz="1200"/>
            </a:pPr>
            <a:r>
              <a:t>megabytes.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If you were a technology optimist in the 1950s you may</a:t>
            </a:r>
          </a:p>
          <a:p>
            <a:pPr>
              <a:defRPr sz="1200"/>
            </a:pPr>
            <a:r>
              <a:t>have predicted that practical storage would become 1,000</a:t>
            </a:r>
          </a:p>
          <a:p>
            <a:pPr>
              <a:defRPr sz="1200"/>
            </a:pPr>
            <a:r>
              <a:t>times larger. Maybe 10,000 times larger, if you were</a:t>
            </a:r>
          </a:p>
          <a:p>
            <a:pPr>
              <a:defRPr sz="1200"/>
            </a:pPr>
            <a:r>
              <a:t>swinging for the fences. Few would have said “30 million</a:t>
            </a:r>
          </a:p>
          <a:p>
            <a:pPr>
              <a:defRPr sz="1200"/>
            </a:pPr>
            <a:r>
              <a:t>times larger within my lifetime.” But that’s what happened.</a:t>
            </a:r>
          </a:p>
          <a:p>
            <a:pPr>
              <a:defRPr sz="1200"/>
            </a:pPr>
            <a:r>
              <a:t>The counterintuitive nature of compounding leads even the</a:t>
            </a:r>
          </a:p>
          <a:p>
            <a:pPr>
              <a:defRPr sz="1200"/>
            </a:pPr>
            <a:r>
              <a:t>smartest of us to overlook its power. In 2004 Bill Gates</a:t>
            </a:r>
          </a:p>
          <a:p>
            <a:pPr>
              <a:defRPr sz="1200"/>
            </a:pPr>
            <a:r>
              <a:t>criticized the new Gmail, wondering why anyone would</a:t>
            </a:r>
          </a:p>
          <a:p>
            <a:pPr>
              <a:defRPr sz="1200"/>
            </a:pPr>
            <a:r>
              <a:t>need a gigabyte of storage. Author Steven Levy wrote,</a:t>
            </a:r>
          </a:p>
          <a:p>
            <a:pPr>
              <a:defRPr sz="1200"/>
            </a:pPr>
            <a:r>
              <a:t>“Despite his currency with cutting-edge technologies, his</a:t>
            </a:r>
          </a:p>
          <a:p>
            <a:pPr>
              <a:defRPr sz="1200"/>
            </a:pPr>
            <a:r>
              <a:t>mentality was anchored in the old paradigm of storage</a:t>
            </a:r>
          </a:p>
          <a:p>
            <a:pPr>
              <a:defRPr sz="1200"/>
            </a:pPr>
            <a:r>
              <a:t>being a commodity that must be conserved.” You never get</a:t>
            </a:r>
          </a:p>
          <a:p>
            <a:pPr>
              <a:defRPr sz="1200"/>
            </a:pPr>
            <a:r>
              <a:t>accustomed to how quickly things can grow.</a:t>
            </a:r>
          </a:p>
          <a:p>
            <a:pPr>
              <a:defRPr sz="1200"/>
            </a:pPr>
            <a:r>
              <a:t>The danger here is that when compounding isn’t intuitive</a:t>
            </a:r>
          </a:p>
          <a:p>
            <a:pPr>
              <a:defRPr sz="1200"/>
            </a:pPr>
            <a:r>
              <a:t>we often ignore its potential and focus on solving problems</a:t>
            </a:r>
          </a:p>
          <a:p>
            <a:pPr>
              <a:defRPr sz="1200"/>
            </a:pPr>
            <a:r>
              <a:t>through other means. Not because we’re overthinking, but</a:t>
            </a:r>
          </a:p>
          <a:p>
            <a:pPr>
              <a:defRPr sz="1200"/>
            </a:pPr>
            <a:r>
              <a:t>because we rarely stop to consider compounding potential.</a:t>
            </a:r>
          </a:p>
          <a:p>
            <a:pPr>
              <a:defRPr sz="1200"/>
            </a:pPr>
            <a:r>
              <a:t>None of the 2,000 books picking apart Buﬀett’s success are</a:t>
            </a:r>
          </a:p>
          <a:p>
            <a:pPr>
              <a:defRPr sz="1200"/>
            </a:pPr>
            <a:r>
              <a:t>titled This Guy Has Been Investing Consistently for Three-</a:t>
            </a:r>
          </a:p>
          <a:p>
            <a:pPr>
              <a:defRPr sz="1200"/>
            </a:pPr>
            <a:r>
              <a:t>Quarters of a Century. But we know that’s the key to the</a:t>
            </a:r>
          </a:p>
          <a:p>
            <a:pPr>
              <a:defRPr sz="1200"/>
            </a:pPr>
            <a:r>
              <a:t>majority of his success. It’s just hard to wrap your head</a:t>
            </a:r>
          </a:p>
          <a:p>
            <a:pPr>
              <a:defRPr sz="1200"/>
            </a:pPr>
            <a:r>
              <a:t>around that math because it’s not intuitive.</a:t>
            </a:r>
          </a:p>
          <a:p>
            <a:pPr>
              <a:defRPr sz="1200"/>
            </a:pPr>
            <a:r>
              <a:t>There are books on economic cycles, trading strategies, and</a:t>
            </a:r>
          </a:p>
          <a:p>
            <a:pPr>
              <a:defRPr sz="1200"/>
            </a:pPr>
            <a:r>
              <a:t>sector bets. But the most powerful and important book</a:t>
            </a:r>
          </a:p>
          <a:p>
            <a:pPr>
              <a:defRPr sz="1200"/>
            </a:pPr>
            <a:r>
              <a:t>should be called Shut Up And Wait. It’s just one page with a</a:t>
            </a:r>
          </a:p>
          <a:p>
            <a:pPr>
              <a:defRPr sz="1200"/>
            </a:pPr>
            <a:r>
              <a:t>long-term chart of economic growth.</a:t>
            </a:r>
          </a:p>
          <a:p>
            <a:pPr>
              <a:defRPr sz="1200"/>
            </a:pPr>
            <a:r>
              <a:t>The practical takeaway is that the counterintuitiveness of</a:t>
            </a:r>
          </a:p>
          <a:p>
            <a:pPr>
              <a:defRPr sz="1200"/>
            </a:pPr>
            <a:r>
              <a:t>compounding may be responsible for the majority of</a:t>
            </a:r>
          </a:p>
          <a:p>
            <a:pPr>
              <a:defRPr sz="1200"/>
            </a:pPr>
            <a:r>
              <a:t>disappointing trades, bad strategies, and successful</a:t>
            </a:r>
          </a:p>
          <a:p>
            <a:pPr>
              <a:defRPr sz="1200"/>
            </a:pPr>
            <a:r>
              <a:t>investing attempts.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9. Wealth is What You Don’t See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10. Save Money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11. Reasonable &gt; Rational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12. Surprise!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13. Room for Error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14. You’ll Change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15. Nothing’s Free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16. You &amp; Me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17. The Seduction of Pessimism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18. When You’ll Believe Anything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19. All Together Now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20. Confessions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Postscript: A Brief History of Why the U.S. Consumer Thinks the Way They Do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Endnotes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Acknowledgements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Publishing details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You can’t blame people for devoting all their eﬀort—eﬀort in</a:t>
            </a:r>
          </a:p>
          <a:p>
            <a:pPr>
              <a:defRPr sz="1200"/>
            </a:pPr>
            <a:r>
              <a:t>what they learn and what they do—to trying to earn the</a:t>
            </a:r>
          </a:p>
          <a:p>
            <a:pPr>
              <a:defRPr sz="1200"/>
            </a:pPr>
            <a:r>
              <a:t>highest investment returns. It intuitively seems like the best</a:t>
            </a:r>
          </a:p>
          <a:p>
            <a:pPr>
              <a:defRPr sz="1200"/>
            </a:pPr>
            <a:r>
              <a:t>way to get rich.</a:t>
            </a:r>
          </a:p>
          <a:p>
            <a:pPr>
              <a:defRPr sz="1200"/>
            </a:pPr>
            <a:r>
              <a:t>But good investing isn’t necessarily about earning the</a:t>
            </a:r>
          </a:p>
          <a:p>
            <a:pPr>
              <a:defRPr sz="1200"/>
            </a:pPr>
            <a:r>
              <a:t>highest returns, because the highest returns tend to be one-</a:t>
            </a:r>
          </a:p>
          <a:p>
            <a:pPr>
              <a:defRPr sz="1200"/>
            </a:pPr>
            <a:r>
              <a:t>oﬀ hits that can’t be repeated. It’s about earning pretty good</a:t>
            </a:r>
          </a:p>
          <a:p>
            <a:pPr>
              <a:defRPr sz="1200"/>
            </a:pPr>
            <a:r>
              <a:t>returns that you can stick with and which can be repeated</a:t>
            </a:r>
          </a:p>
          <a:p>
            <a:pPr>
              <a:defRPr sz="1200"/>
            </a:pPr>
            <a:r>
              <a:t>for the longest period of time. That’s when compounding</a:t>
            </a:r>
          </a:p>
          <a:p>
            <a:pPr>
              <a:defRPr sz="1200"/>
            </a:pPr>
            <a:r>
              <a:t>runs wild.</a:t>
            </a:r>
          </a:p>
          <a:p>
            <a:pPr>
              <a:defRPr sz="1200"/>
            </a:pPr>
            <a:r>
              <a:t>The opposite of this—earning huge returns that can’t be</a:t>
            </a:r>
          </a:p>
          <a:p>
            <a:pPr>
              <a:defRPr sz="1200"/>
            </a:pPr>
            <a:r>
              <a:t>held onto—leads to some tragic stories. We’ll need the next</a:t>
            </a:r>
          </a:p>
          <a:p>
            <a:pPr>
              <a:defRPr sz="1200"/>
            </a:pPr>
            <a:r>
              <a:t>chapter to tell them.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There are a million ways to get wealthy, and plenty of books</a:t>
            </a:r>
          </a:p>
          <a:p>
            <a:pPr>
              <a:defRPr sz="1200"/>
            </a:pPr>
            <a:r>
              <a:t>on how to do so.</a:t>
            </a:r>
          </a:p>
          <a:p>
            <a:pPr>
              <a:defRPr sz="1200"/>
            </a:pPr>
            <a:r>
              <a:t>But there’s only one way to stay wealthy: some combination</a:t>
            </a:r>
          </a:p>
          <a:p>
            <a:pPr>
              <a:defRPr sz="1200"/>
            </a:pPr>
            <a:r>
              <a:t>of frugality and paranoia.</a:t>
            </a:r>
          </a:p>
          <a:p>
            <a:pPr>
              <a:defRPr sz="1200"/>
            </a:pPr>
            <a:r>
              <a:t>And that’s a topic we don’t discuss enough.</a:t>
            </a:r>
          </a:p>
          <a:p>
            <a:pPr>
              <a:defRPr sz="1200"/>
            </a:pPr>
            <a:r>
              <a:t>Let’s begin with a quick story about two investors, neither of</a:t>
            </a:r>
          </a:p>
          <a:p>
            <a:pPr>
              <a:defRPr sz="1200"/>
            </a:pPr>
            <a:r>
              <a:t>whom knew the other, but whose paths crossed in an</a:t>
            </a:r>
          </a:p>
          <a:p>
            <a:pPr>
              <a:defRPr sz="1200"/>
            </a:pPr>
            <a:r>
              <a:t>interesting way almost a century ago.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Jesse Livermore was the greatest stock market trader of his</a:t>
            </a:r>
          </a:p>
          <a:p>
            <a:pPr>
              <a:defRPr sz="1200"/>
            </a:pPr>
            <a:r>
              <a:t>day. Born in 1877, he became a professional trader before</a:t>
            </a:r>
          </a:p>
          <a:p>
            <a:pPr>
              <a:defRPr sz="1200"/>
            </a:pPr>
            <a:r>
              <a:t>most people knew you could do such a thing. By age 30 he</a:t>
            </a:r>
          </a:p>
          <a:p>
            <a:pPr>
              <a:defRPr sz="1200"/>
            </a:pPr>
            <a:r>
              <a:t>was worth the inﬂation-adjusted equivalent of $100 million.</a:t>
            </a:r>
          </a:p>
          <a:p>
            <a:pPr>
              <a:defRPr sz="1200"/>
            </a:pPr>
            <a:r>
              <a:t>By 1929 Jesse Livermore was already one of the most well-</a:t>
            </a:r>
          </a:p>
          <a:p>
            <a:pPr>
              <a:defRPr sz="1200"/>
            </a:pPr>
            <a:r>
              <a:t>known investors in the world. The stock market crash that</a:t>
            </a:r>
          </a:p>
          <a:p>
            <a:pPr>
              <a:defRPr sz="1200"/>
            </a:pPr>
            <a:r>
              <a:t>year that ushered in the Great Depression cemented his</a:t>
            </a:r>
          </a:p>
          <a:p>
            <a:pPr>
              <a:defRPr sz="1200"/>
            </a:pPr>
            <a:r>
              <a:t>legacy in history.</a:t>
            </a:r>
          </a:p>
          <a:p>
            <a:pPr>
              <a:defRPr sz="1200"/>
            </a:pPr>
            <a:r>
              <a:t>More than a third of the stock market’s value was wiped out</a:t>
            </a:r>
          </a:p>
          <a:p>
            <a:pPr>
              <a:defRPr sz="1200"/>
            </a:pPr>
            <a:r>
              <a:t>in an October 1929 week whose days were later named Black</a:t>
            </a:r>
          </a:p>
          <a:p>
            <a:pPr>
              <a:defRPr sz="1200"/>
            </a:pPr>
            <a:r>
              <a:t>Monday, Black Tuesday, and Black Thursday.</a:t>
            </a:r>
          </a:p>
          <a:p>
            <a:pPr>
              <a:defRPr sz="1200"/>
            </a:pPr>
            <a:r>
              <a:t>Livermore’s wife Dorothy feared the worst when her husband</a:t>
            </a:r>
          </a:p>
          <a:p>
            <a:pPr>
              <a:defRPr sz="1200"/>
            </a:pPr>
            <a:r>
              <a:t>returned home on October 29th. Reports of Wall Street</a:t>
            </a:r>
          </a:p>
          <a:p>
            <a:pPr>
              <a:defRPr sz="1200"/>
            </a:pPr>
            <a:r>
              <a:t>speculators committing suicide were spreading across New</a:t>
            </a:r>
          </a:p>
          <a:p>
            <a:pPr>
              <a:defRPr sz="1200"/>
            </a:pPr>
            <a:r>
              <a:t>York. She and her children greeted Jesse at the door in tears,</a:t>
            </a:r>
          </a:p>
          <a:p>
            <a:pPr>
              <a:defRPr sz="1200"/>
            </a:pPr>
            <a:r>
              <a:t>while her mother was so distraught she hid in another room,</a:t>
            </a:r>
          </a:p>
          <a:p>
            <a:pPr>
              <a:defRPr sz="1200"/>
            </a:pPr>
            <a:r>
              <a:t>screaming.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Jesse, according to biographer Tom Rubython, stood confused</a:t>
            </a:r>
          </a:p>
          <a:p>
            <a:pPr>
              <a:defRPr sz="1200"/>
            </a:pPr>
            <a:r>
              <a:t>for a few moments before realizing what was happening.</a:t>
            </a:r>
          </a:p>
          <a:p>
            <a:pPr>
              <a:defRPr sz="1200"/>
            </a:pPr>
            <a:r>
              <a:t>He then broke the news to his family: In a stroke of genius</a:t>
            </a:r>
          </a:p>
          <a:p>
            <a:pPr>
              <a:defRPr sz="1200"/>
            </a:pPr>
            <a:r>
              <a:t>and luck, he had been short the market, betting stocks would</a:t>
            </a:r>
          </a:p>
          <a:p>
            <a:pPr>
              <a:defRPr sz="1200"/>
            </a:pPr>
            <a:r>
              <a:t>decline.</a:t>
            </a:r>
          </a:p>
          <a:p>
            <a:pPr>
              <a:defRPr sz="1200"/>
            </a:pPr>
            <a:r>
              <a:t>“You mean we are not ruined?” Dorothy asked.</a:t>
            </a:r>
          </a:p>
          <a:p>
            <a:pPr>
              <a:defRPr sz="1200"/>
            </a:pPr>
            <a:r>
              <a:t>“No darling, I have just had my best ever trading day—we are</a:t>
            </a:r>
          </a:p>
          <a:p>
            <a:pPr>
              <a:defRPr sz="1200"/>
            </a:pPr>
            <a:r>
              <a:t>fabulously rich and can do whatever we like,” Jesse said.</a:t>
            </a:r>
          </a:p>
          <a:p>
            <a:pPr>
              <a:defRPr sz="1200"/>
            </a:pPr>
            <a:r>
              <a:t>Dorothy ran to her mother and told her to be quiet.</a:t>
            </a:r>
          </a:p>
          <a:p>
            <a:pPr>
              <a:defRPr sz="1200"/>
            </a:pPr>
            <a:r>
              <a:t>In one day Jesse Livermore made the equivalent of more than</a:t>
            </a:r>
          </a:p>
          <a:p>
            <a:pPr>
              <a:defRPr sz="1200"/>
            </a:pPr>
            <a:r>
              <a:t>$3 billion.</a:t>
            </a:r>
          </a:p>
          <a:p>
            <a:pPr>
              <a:defRPr sz="1200"/>
            </a:pPr>
            <a:r>
              <a:t>During one of the worst months in the history of the stock</a:t>
            </a:r>
          </a:p>
          <a:p>
            <a:pPr>
              <a:defRPr sz="1200"/>
            </a:pPr>
            <a:r>
              <a:t>market he became one of the richest men in the world.</a:t>
            </a:r>
          </a:p>
          <a:p>
            <a:pPr>
              <a:defRPr sz="1200"/>
            </a:pPr>
            <a:r>
              <a:t>As Livermore’s family celebrated their unfathomable success,</a:t>
            </a:r>
          </a:p>
          <a:p>
            <a:pPr>
              <a:defRPr sz="1200"/>
            </a:pPr>
            <a:r>
              <a:t>another man wandered the streets of New York in</a:t>
            </a:r>
          </a:p>
          <a:p>
            <a:pPr>
              <a:defRPr sz="1200"/>
            </a:pPr>
            <a:r>
              <a:t>desperation.</a:t>
            </a:r>
          </a:p>
          <a:p>
            <a:pPr>
              <a:defRPr sz="1200"/>
            </a:pPr>
            <a:r>
              <a:t>Abraham Germansky was a multimillionaire real estate</a:t>
            </a:r>
          </a:p>
          <a:p>
            <a:pPr>
              <a:defRPr sz="1200"/>
            </a:pPr>
            <a:r>
              <a:t>developer who made a fortune during the roaring 1920s. As</a:t>
            </a:r>
          </a:p>
          <a:p>
            <a:pPr>
              <a:defRPr sz="1200"/>
            </a:pPr>
            <a:r>
              <a:t>the economy boomed, he did what virtually every other</a:t>
            </a:r>
          </a:p>
          <a:p>
            <a:pPr>
              <a:defRPr sz="1200"/>
            </a:pPr>
            <a:r>
              <a:t>successful New Yorker did in the late 1920s: bet heavily on</a:t>
            </a:r>
          </a:p>
          <a:p>
            <a:pPr>
              <a:defRPr sz="1200"/>
            </a:pPr>
            <a:r>
              <a:t>the surging stock market.</a:t>
            </a:r>
          </a:p>
          <a:p>
            <a:pPr>
              <a:defRPr sz="1200"/>
            </a:pPr>
            <a:r>
              <a:t>On October 26th, 1929, The New York Times published an</a:t>
            </a:r>
          </a:p>
          <a:p>
            <a:pPr>
              <a:defRPr sz="1200"/>
            </a:pPr>
            <a:r>
              <a:t>article that in two paragraphs portrays a tragic ending: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Bernard H. Sandler, attorney of 225 Broadway, was asked</a:t>
            </a:r>
          </a:p>
          <a:p>
            <a:pPr>
              <a:defRPr sz="1200"/>
            </a:pPr>
            <a:r>
              <a:t>yesterday morning by Mrs. Abraham Germansky of Mount</a:t>
            </a:r>
          </a:p>
          <a:p>
            <a:pPr>
              <a:defRPr sz="1200"/>
            </a:pPr>
            <a:r>
              <a:t>Vernon to help ﬁnd her husband, missing since Thursday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Morning. Germansky, who is 50 years old and an east side</a:t>
            </a:r>
          </a:p>
          <a:p>
            <a:pPr>
              <a:defRPr sz="1200"/>
            </a:pPr>
            <a:r>
              <a:t>real estate operator, was said by Sandler to have invested</a:t>
            </a:r>
          </a:p>
          <a:p>
            <a:pPr>
              <a:defRPr sz="1200"/>
            </a:pPr>
            <a:r>
              <a:t>heavily in stocks.</a:t>
            </a:r>
          </a:p>
          <a:p>
            <a:pPr>
              <a:defRPr sz="1200"/>
            </a:pPr>
            <a:r>
              <a:t>Sandler said he was told by Mrs. Germansky that a friend saw</a:t>
            </a:r>
          </a:p>
          <a:p>
            <a:pPr>
              <a:defRPr sz="1200"/>
            </a:pPr>
            <a:r>
              <a:t>her husband late Thursday on Wall Street near the stock</a:t>
            </a:r>
          </a:p>
          <a:p>
            <a:pPr>
              <a:defRPr sz="1200"/>
            </a:pPr>
            <a:r>
              <a:t>exchange. According to her informant, her husband was</a:t>
            </a:r>
          </a:p>
          <a:p>
            <a:pPr>
              <a:defRPr sz="1200"/>
            </a:pPr>
            <a:r>
              <a:t>tearing a strip of ticker tape into bits and scattering it on the</a:t>
            </a:r>
          </a:p>
          <a:p>
            <a:pPr>
              <a:defRPr sz="1200"/>
            </a:pPr>
            <a:r>
              <a:t>sidewalk as he walked toward Broadway.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And that, as far as we know, was the end of Abraham</a:t>
            </a:r>
          </a:p>
          <a:p>
            <a:pPr>
              <a:defRPr sz="1200"/>
            </a:pPr>
            <a:r>
              <a:t>Germansky.</a:t>
            </a:r>
          </a:p>
          <a:p>
            <a:pPr>
              <a:defRPr sz="1200"/>
            </a:pPr>
            <a:r>
              <a:t>Here we have a contrast.</a:t>
            </a:r>
          </a:p>
          <a:p>
            <a:pPr>
              <a:defRPr sz="1200"/>
            </a:pPr>
            <a:r>
              <a:t>The October 1929 crash made Jesse Livermore one of the</a:t>
            </a:r>
          </a:p>
          <a:p>
            <a:pPr>
              <a:defRPr sz="1200"/>
            </a:pPr>
            <a:r>
              <a:t>richest men in the world. It ruined Abraham Germansky,</a:t>
            </a:r>
          </a:p>
          <a:p>
            <a:pPr>
              <a:defRPr sz="1200"/>
            </a:pPr>
            <a:r>
              <a:t>perhaps taking his life.</a:t>
            </a:r>
          </a:p>
          <a:p>
            <a:pPr>
              <a:defRPr sz="1200"/>
            </a:pPr>
            <a:r>
              <a:t>But fast-forward four years and the stories cross paths again.</a:t>
            </a:r>
          </a:p>
          <a:p>
            <a:pPr>
              <a:defRPr sz="1200"/>
            </a:pPr>
            <a:r>
              <a:t>After his 1929 blowout Livermore, overﬂowing with</a:t>
            </a:r>
          </a:p>
          <a:p>
            <a:pPr>
              <a:defRPr sz="1200"/>
            </a:pPr>
            <a:r>
              <a:t>conﬁdence, made larger and larger bets. He wound up far</a:t>
            </a:r>
          </a:p>
          <a:p>
            <a:pPr>
              <a:defRPr sz="1200"/>
            </a:pPr>
            <a:r>
              <a:t>over his head, in increasing amounts of debt, and eventually</a:t>
            </a:r>
          </a:p>
          <a:p>
            <a:pPr>
              <a:defRPr sz="1200"/>
            </a:pPr>
            <a:r>
              <a:t>lost everything in the stock market.</a:t>
            </a:r>
          </a:p>
          <a:p>
            <a:pPr>
              <a:defRPr sz="1200"/>
            </a:pPr>
            <a:r>
              <a:t>Broke and ashamed, he disappeared for two days in 1933. His</a:t>
            </a:r>
          </a:p>
          <a:p>
            <a:pPr>
              <a:defRPr sz="1200"/>
            </a:pPr>
            <a:r>
              <a:t>wife set out to ﬁnd him. “Jesse L. Livermore, the stock market</a:t>
            </a:r>
          </a:p>
          <a:p>
            <a:pPr>
              <a:defRPr sz="1200"/>
            </a:pPr>
            <a:r>
              <a:t>operator, of 1100 Park Avenue missing and has not been seen</a:t>
            </a:r>
          </a:p>
          <a:p>
            <a:pPr>
              <a:defRPr sz="1200"/>
            </a:pPr>
            <a:r>
              <a:t>since 3pm yesterday,” The New York Times wrote in 1933.</a:t>
            </a:r>
          </a:p>
          <a:p>
            <a:pPr>
              <a:defRPr sz="1200"/>
            </a:pPr>
            <a:r>
              <a:t>He returned, but his path was set. Livermore eventually took</a:t>
            </a:r>
          </a:p>
          <a:p>
            <a:pPr>
              <a:defRPr sz="1200"/>
            </a:pPr>
            <a:r>
              <a:t>his own life.</a:t>
            </a:r>
          </a:p>
          <a:p>
            <a:pPr>
              <a:defRPr sz="1200"/>
            </a:pPr>
            <a:r>
              <a:t>The timing was diﬀerent, but Germansky and Livermore</a:t>
            </a:r>
          </a:p>
          <a:p>
            <a:pPr>
              <a:defRPr sz="1200"/>
            </a:pPr>
            <a:r>
              <a:t>shared a character trait: They were both very good at getting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wealthy, and equally bad at staying wealthy.</a:t>
            </a:r>
          </a:p>
          <a:p>
            <a:pPr>
              <a:defRPr sz="1200"/>
            </a:pPr>
            <a:r>
              <a:t>Even if “wealthy” is not a word you’d apply to yourself, the</a:t>
            </a:r>
          </a:p>
          <a:p>
            <a:pPr>
              <a:defRPr sz="1200"/>
            </a:pPr>
            <a:r>
              <a:t>lessons from that observation apply to everyone, at all income</a:t>
            </a:r>
          </a:p>
          <a:p>
            <a:pPr>
              <a:defRPr sz="1200"/>
            </a:pPr>
            <a:r>
              <a:t>levels.</a:t>
            </a:r>
          </a:p>
          <a:p>
            <a:pPr>
              <a:defRPr sz="1200"/>
            </a:pPr>
            <a:r>
              <a:t>Getting money is one thing.</a:t>
            </a:r>
          </a:p>
          <a:p>
            <a:pPr>
              <a:defRPr sz="1200"/>
            </a:pPr>
            <a:r>
              <a:t>Keeping it is another.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If I had to summarize money success in a single word it would</a:t>
            </a:r>
          </a:p>
          <a:p>
            <a:pPr>
              <a:defRPr sz="1200"/>
            </a:pPr>
            <a:r>
              <a:t>be “survival.”</a:t>
            </a:r>
          </a:p>
          <a:p>
            <a:pPr>
              <a:defRPr sz="1200"/>
            </a:pPr>
            <a:r>
              <a:t>As we’ll see in chapter 6, 40% of companies successful</a:t>
            </a:r>
          </a:p>
          <a:p>
            <a:pPr>
              <a:defRPr sz="1200"/>
            </a:pPr>
            <a:r>
              <a:t>enough to become publicly traded lost eﬀectively all of their</a:t>
            </a:r>
          </a:p>
          <a:p>
            <a:pPr>
              <a:defRPr sz="1200"/>
            </a:pPr>
            <a:r>
              <a:t>value over time. The Forbes 400 list of richest Americans has,</a:t>
            </a:r>
          </a:p>
          <a:p>
            <a:pPr>
              <a:defRPr sz="1200"/>
            </a:pPr>
            <a:r>
              <a:t>on average, roughly 20% turnover per decade for causes that</a:t>
            </a:r>
          </a:p>
          <a:p>
            <a:pPr>
              <a:defRPr sz="1200"/>
            </a:pPr>
            <a:r>
              <a:t>don’t have to do with death or transferring money to another</a:t>
            </a:r>
          </a:p>
          <a:p>
            <a:pPr>
              <a:defRPr sz="1200"/>
            </a:pPr>
            <a:r>
              <a:t>family member.¹⁷</a:t>
            </a:r>
          </a:p>
          <a:p>
            <a:pPr>
              <a:defRPr sz="1200"/>
            </a:pPr>
            <a:r>
              <a:t>Capitalism is hard. But part of the reason this happens is</a:t>
            </a:r>
          </a:p>
          <a:p>
            <a:pPr>
              <a:defRPr sz="1200"/>
            </a:pPr>
            <a:r>
              <a:t>because getting money and keeping money are two diﬀerent</a:t>
            </a:r>
          </a:p>
          <a:p>
            <a:pPr>
              <a:defRPr sz="1200"/>
            </a:pPr>
            <a:r>
              <a:t>skills.</a:t>
            </a:r>
          </a:p>
          <a:p>
            <a:pPr>
              <a:defRPr sz="1200"/>
            </a:pPr>
            <a:r>
              <a:t>Getting money requires taking risks, being optimistic, and</a:t>
            </a:r>
          </a:p>
          <a:p>
            <a:pPr>
              <a:defRPr sz="1200"/>
            </a:pPr>
            <a:r>
              <a:t>putting yourself out there.</a:t>
            </a:r>
          </a:p>
          <a:p>
            <a:pPr>
              <a:defRPr sz="1200"/>
            </a:pPr>
            <a:r>
              <a:t>But keeping money requires the opposite of taking risk. It</a:t>
            </a:r>
          </a:p>
          <a:p>
            <a:pPr>
              <a:defRPr sz="1200"/>
            </a:pPr>
            <a:r>
              <a:t>requires humility, and fear that what you’ve made can be</a:t>
            </a:r>
          </a:p>
          <a:p>
            <a:pPr>
              <a:defRPr sz="1200"/>
            </a:pPr>
            <a:r>
              <a:t>taken away from you just as fast. It requires frugality and an</a:t>
            </a:r>
          </a:p>
          <a:p>
            <a:pPr>
              <a:defRPr sz="1200"/>
            </a:pPr>
            <a:r>
              <a:t>acceptance that at least some of what you’ve made is</a:t>
            </a:r>
          </a:p>
          <a:p>
            <a:pPr>
              <a:defRPr sz="1200"/>
            </a:pPr>
            <a:r>
              <a:t>attributable to luck, so past success can’t be relied upon to</a:t>
            </a:r>
          </a:p>
          <a:p>
            <a:pPr>
              <a:defRPr sz="1200"/>
            </a:pPr>
            <a:r>
              <a:t>repeat indeﬁnitely.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Michael Moritz, the billionaire head of Sequoia Capital, was</a:t>
            </a:r>
          </a:p>
          <a:p>
            <a:pPr>
              <a:defRPr sz="1200"/>
            </a:pPr>
            <a:r>
              <a:t>asked by Charlie Rose why Sequoia was so successful. Moritz</a:t>
            </a:r>
          </a:p>
          <a:p>
            <a:pPr>
              <a:defRPr sz="1200"/>
            </a:pPr>
            <a:r>
              <a:t>mentioned longevity, noting that some VC ﬁrms succeed for</a:t>
            </a:r>
          </a:p>
          <a:p>
            <a:pPr>
              <a:defRPr sz="1200"/>
            </a:pPr>
            <a:r>
              <a:t>ﬁve or ten years, but Sequoia has prospered for four decades.</a:t>
            </a:r>
          </a:p>
          <a:p>
            <a:pPr>
              <a:defRPr sz="1200"/>
            </a:pPr>
            <a:r>
              <a:t>Rose asked why that was: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Moritz: I think we’ve always been afraid of going out of</a:t>
            </a:r>
          </a:p>
          <a:p>
            <a:pPr>
              <a:defRPr sz="1200"/>
            </a:pPr>
            <a:r>
              <a:t>business.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Rose: Really? So it’s fear? Only the paranoid survive?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Moritz: There’s a lot of truth to that … We assume that</a:t>
            </a:r>
          </a:p>
          <a:p>
            <a:pPr>
              <a:defRPr sz="1200"/>
            </a:pPr>
            <a:r>
              <a:t>tomorrow won’t be like yesterday. We can’t aﬀord to rest on</a:t>
            </a:r>
          </a:p>
          <a:p>
            <a:pPr>
              <a:defRPr sz="1200"/>
            </a:pPr>
            <a:r>
              <a:t>our laurels. We can’t be complacent. We can’t assume that</a:t>
            </a:r>
          </a:p>
          <a:p>
            <a:pPr>
              <a:defRPr sz="1200"/>
            </a:pPr>
            <a:r>
              <a:t>yesterday’s success translates into tomorrow’s good fortune.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Here again, survival.</a:t>
            </a:r>
          </a:p>
          <a:p>
            <a:pPr>
              <a:defRPr sz="1200"/>
            </a:pPr>
            <a:r>
              <a:t>Not “growth” or “brains” or “insight.” The ability to stick</a:t>
            </a:r>
          </a:p>
          <a:p>
            <a:pPr>
              <a:defRPr sz="1200"/>
            </a:pPr>
            <a:r>
              <a:t>around for a long time, without wiping out or being forced to</a:t>
            </a:r>
          </a:p>
          <a:p>
            <a:pPr>
              <a:defRPr sz="1200"/>
            </a:pPr>
            <a:r>
              <a:t>give up, is what makes the biggest diﬀerence. This should be</a:t>
            </a:r>
          </a:p>
          <a:p>
            <a:pPr>
              <a:defRPr sz="1200"/>
            </a:pPr>
            <a:r>
              <a:t>the cornerstone of your strategy, whether it’s in investing or</a:t>
            </a:r>
          </a:p>
          <a:p>
            <a:pPr>
              <a:defRPr sz="1200"/>
            </a:pPr>
            <a:r>
              <a:t>your career or a business you own.</a:t>
            </a:r>
          </a:p>
          <a:p>
            <a:pPr>
              <a:defRPr sz="1200"/>
            </a:pPr>
            <a:r>
              <a:t>There are two reasons why a survival mentality is so key with</a:t>
            </a:r>
          </a:p>
          <a:p>
            <a:pPr>
              <a:defRPr sz="1200"/>
            </a:pPr>
            <a:r>
              <a:t>money.</a:t>
            </a:r>
          </a:p>
          <a:p>
            <a:pPr>
              <a:defRPr sz="1200"/>
            </a:pPr>
            <a:r>
              <a:t>One is the obvious: few gains are so great that they’re worth</a:t>
            </a:r>
          </a:p>
          <a:p>
            <a:pPr>
              <a:defRPr sz="1200"/>
            </a:pPr>
            <a:r>
              <a:t>wiping yourself out over.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other, as we saw in chapter 4, is the counterintuitive</a:t>
            </a:r>
          </a:p>
          <a:p>
            <a:pPr>
              <a:defRPr sz="1200"/>
            </a:pPr>
            <a:r>
              <a:t>math of compounding.</a:t>
            </a:r>
          </a:p>
          <a:p>
            <a:pPr>
              <a:defRPr sz="1200"/>
            </a:pPr>
            <a:r>
              <a:t>Compounding only works if you can give an asset years and</a:t>
            </a:r>
          </a:p>
          <a:p>
            <a:pPr>
              <a:defRPr sz="1200"/>
            </a:pPr>
            <a:r>
              <a:t>years to grow. It’s like planting oak trees: A year of growth will</a:t>
            </a:r>
          </a:p>
          <a:p>
            <a:pPr>
              <a:defRPr sz="1200"/>
            </a:pPr>
            <a:r>
              <a:t>never show much progress, 10 years can make a meaningful</a:t>
            </a:r>
          </a:p>
          <a:p>
            <a:pPr>
              <a:defRPr sz="1200"/>
            </a:pPr>
            <a:r>
              <a:t>diﬀerence, and 50 years can create something absolutely</a:t>
            </a:r>
          </a:p>
          <a:p>
            <a:pPr>
              <a:defRPr sz="1200"/>
            </a:pPr>
            <a:r>
              <a:t>extraordinary.</a:t>
            </a:r>
          </a:p>
          <a:p>
            <a:pPr>
              <a:defRPr sz="1200"/>
            </a:pPr>
            <a:r>
              <a:t>But getting and keeping that extraordinary growth requires</a:t>
            </a:r>
          </a:p>
          <a:p>
            <a:pPr>
              <a:defRPr sz="1200"/>
            </a:pPr>
            <a:r>
              <a:t>surviving all the unpredictable ups and downs that everyone</a:t>
            </a:r>
          </a:p>
          <a:p>
            <a:pPr>
              <a:defRPr sz="1200"/>
            </a:pPr>
            <a:r>
              <a:t>inevitably experiences over time.</a:t>
            </a:r>
          </a:p>
          <a:p>
            <a:pPr>
              <a:defRPr sz="1200"/>
            </a:pPr>
            <a:r>
              <a:t>We can spend years trying to ﬁgure out how Buﬀett achieved</a:t>
            </a:r>
          </a:p>
          <a:p>
            <a:pPr>
              <a:defRPr sz="1200"/>
            </a:pPr>
            <a:r>
              <a:t>his investment returns: how he found the best companies,</a:t>
            </a:r>
          </a:p>
          <a:p>
            <a:pPr>
              <a:defRPr sz="1200"/>
            </a:pPr>
            <a:r>
              <a:t>the cheapest stocks, the best managers. That’s hard. Less</a:t>
            </a:r>
          </a:p>
          <a:p>
            <a:pPr>
              <a:defRPr sz="1200"/>
            </a:pPr>
            <a:r>
              <a:t>hard but equally important is pointing out what he didn’t do.</a:t>
            </a:r>
          </a:p>
          <a:p>
            <a:pPr>
              <a:defRPr sz="1200"/>
            </a:pPr>
            <a:r>
              <a:t>He didn’t get carried away with debt.</a:t>
            </a:r>
          </a:p>
          <a:p>
            <a:pPr>
              <a:defRPr sz="1200"/>
            </a:pPr>
            <a:r>
              <a:t>He didn’t panic and sell during the 14 recessions he’s lived</a:t>
            </a:r>
          </a:p>
          <a:p>
            <a:pPr>
              <a:defRPr sz="1200"/>
            </a:pPr>
            <a:r>
              <a:t>through.</a:t>
            </a:r>
          </a:p>
          <a:p>
            <a:pPr>
              <a:defRPr sz="1200"/>
            </a:pPr>
            <a:r>
              <a:t>He didn’t sully his business reputation.</a:t>
            </a:r>
          </a:p>
          <a:p>
            <a:pPr>
              <a:defRPr sz="1200"/>
            </a:pPr>
            <a:r>
              <a:t>He didn’t attach himself to one strategy, one world view, or</a:t>
            </a:r>
          </a:p>
          <a:p>
            <a:pPr>
              <a:defRPr sz="1200"/>
            </a:pPr>
            <a:r>
              <a:t>one passing trend.</a:t>
            </a:r>
          </a:p>
          <a:p>
            <a:pPr>
              <a:defRPr sz="1200"/>
            </a:pPr>
            <a:r>
              <a:t>He didn’t rely on others’ money (managing investments</a:t>
            </a:r>
          </a:p>
          <a:p>
            <a:pPr>
              <a:defRPr sz="1200"/>
            </a:pPr>
            <a:r>
              <a:t>through a public company meant investors couldn’t withdraw</a:t>
            </a:r>
          </a:p>
          <a:p>
            <a:pPr>
              <a:defRPr sz="1200"/>
            </a:pPr>
            <a:r>
              <a:t>their capital).</a:t>
            </a:r>
          </a:p>
          <a:p>
            <a:pPr>
              <a:defRPr sz="1200"/>
            </a:pPr>
            <a:r>
              <a:t>He didn’t burn himself out and quit or retire.</a:t>
            </a:r>
          </a:p>
          <a:p>
            <a:pPr>
              <a:defRPr sz="1200"/>
            </a:pPr>
            <a:r>
              <a:t>He survived. Survival gave him longevity. And longevity—</a:t>
            </a:r>
          </a:p>
          <a:p>
            <a:pPr>
              <a:defRPr sz="1200"/>
            </a:pPr>
            <a:r>
              <a:t>investing consistently from age 10 to at least age 89—is what</a:t>
            </a:r>
          </a:p>
          <a:p>
            <a:pPr>
              <a:defRPr sz="1200"/>
            </a:pPr>
            <a:r>
              <a:t>made compounding work wonders. That single point is what</a:t>
            </a:r>
          </a:p>
          <a:p>
            <a:pPr>
              <a:defRPr sz="1200"/>
            </a:pPr>
            <a:r>
              <a:t>matters most when describing his success.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To show you what I mean, you have to hear the story of Rick</a:t>
            </a:r>
          </a:p>
          <a:p>
            <a:pPr>
              <a:defRPr sz="1200"/>
            </a:pPr>
            <a:r>
              <a:t>Guerin.</a:t>
            </a:r>
          </a:p>
          <a:p>
            <a:pPr>
              <a:defRPr sz="1200"/>
            </a:pPr>
            <a:r>
              <a:t>You’ve likely heard of the investing duo of Warren Buﬀett and</a:t>
            </a:r>
          </a:p>
          <a:p>
            <a:pPr>
              <a:defRPr sz="1200"/>
            </a:pPr>
            <a:r>
              <a:t>Charlie Munger. But 40 years ago there was a third member</a:t>
            </a:r>
          </a:p>
          <a:p>
            <a:pPr>
              <a:defRPr sz="1200"/>
            </a:pPr>
            <a:r>
              <a:t>of the group, Rick Guerin.</a:t>
            </a:r>
          </a:p>
          <a:p>
            <a:pPr>
              <a:defRPr sz="1200"/>
            </a:pPr>
            <a:r>
              <a:t>Warren, Charlie, and Rick made investments together and</a:t>
            </a:r>
          </a:p>
          <a:p>
            <a:pPr>
              <a:defRPr sz="1200"/>
            </a:pPr>
            <a:r>
              <a:t>interviewed business managers together. Then Rick kind of</a:t>
            </a:r>
          </a:p>
          <a:p>
            <a:pPr>
              <a:defRPr sz="1200"/>
            </a:pPr>
            <a:r>
              <a:t>disappeared, at least relative to Buﬀett and Munger’s success.</a:t>
            </a:r>
          </a:p>
          <a:p>
            <a:pPr>
              <a:defRPr sz="1200"/>
            </a:pPr>
            <a:r>
              <a:t>Investor Mohnish Pabrai once asked Buﬀett what happened to</a:t>
            </a:r>
          </a:p>
          <a:p>
            <a:pPr>
              <a:defRPr sz="1200"/>
            </a:pPr>
            <a:r>
              <a:t>Rick. Mohnish recalled: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[Warren said] “Charlie and I always knew that we would</a:t>
            </a:r>
          </a:p>
          <a:p>
            <a:pPr>
              <a:defRPr sz="1200"/>
            </a:pPr>
            <a:r>
              <a:t>become incredibly wealthy. We were not in a hurry to get</a:t>
            </a:r>
          </a:p>
          <a:p>
            <a:pPr>
              <a:defRPr sz="1200"/>
            </a:pPr>
            <a:r>
              <a:t>wealthy; we knew it would happen. Rick was just as smart as</a:t>
            </a:r>
          </a:p>
          <a:p>
            <a:pPr>
              <a:defRPr sz="1200"/>
            </a:pPr>
            <a:r>
              <a:t>us, but he was in a hurry.”</a:t>
            </a:r>
          </a:p>
          <a:p>
            <a:pPr>
              <a:defRPr sz="1200"/>
            </a:pPr>
            <a:r>
              <a:t>What happened was that in the 1973–1974 downturn, Rick</a:t>
            </a:r>
          </a:p>
          <a:p>
            <a:pPr>
              <a:defRPr sz="1200"/>
            </a:pPr>
            <a:r>
              <a:t>was levered with margin loans. And the stock market went</a:t>
            </a:r>
          </a:p>
          <a:p>
            <a:pPr>
              <a:defRPr sz="1200"/>
            </a:pPr>
            <a:r>
              <a:t>down almost 70% in those two years, so he got margin calls.</a:t>
            </a:r>
          </a:p>
          <a:p>
            <a:pPr>
              <a:defRPr sz="1200"/>
            </a:pPr>
            <a:r>
              <a:t>He sold his Berkshire stock to Warren—Warren actually said “I</a:t>
            </a:r>
          </a:p>
          <a:p>
            <a:pPr>
              <a:defRPr sz="1200"/>
            </a:pPr>
            <a:r>
              <a:t>bought Rick’s Berkshire stock”—at under $40 a piece. Rick</a:t>
            </a:r>
          </a:p>
          <a:p>
            <a:pPr>
              <a:defRPr sz="1200"/>
            </a:pPr>
            <a:r>
              <a:t>was forced to sell because he was levered.¹⁸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Charlie, Warren, and Rick were equally skilled at getting</a:t>
            </a:r>
          </a:p>
          <a:p>
            <a:pPr>
              <a:defRPr sz="1200"/>
            </a:pPr>
            <a:r>
              <a:t>wealthy. But Warren and Charlie had the added skill of</a:t>
            </a:r>
          </a:p>
          <a:p>
            <a:pPr>
              <a:defRPr sz="1200"/>
            </a:pPr>
            <a:r>
              <a:t>staying wealthy. Which, over time, is the skill that matters</a:t>
            </a:r>
          </a:p>
          <a:p>
            <a:pPr>
              <a:defRPr sz="1200"/>
            </a:pPr>
            <a:r>
              <a:t>most.</a:t>
            </a:r>
          </a:p>
          <a:p>
            <a:pPr>
              <a:defRPr sz="1200"/>
            </a:pPr>
            <a:r>
              <a:t>Nassim Taleb put it this way: “Having an ‘edge’ and surviving</a:t>
            </a:r>
          </a:p>
          <a:p>
            <a:pPr>
              <a:defRPr sz="1200"/>
            </a:pPr>
            <a:r>
              <a:t>are two diﬀerent things: the ﬁrst requires the second. You</a:t>
            </a:r>
          </a:p>
          <a:p>
            <a:pPr>
              <a:defRPr sz="1200"/>
            </a:pPr>
            <a:r>
              <a:t>need to avoid ruin. At all costs.”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Applying the survival mindset to the real world comes down</a:t>
            </a:r>
          </a:p>
          <a:p>
            <a:pPr>
              <a:defRPr sz="1200"/>
            </a:pPr>
            <a:r>
              <a:t>to appreciating three things.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1. More than I want big returns, I want to be</a:t>
            </a:r>
          </a:p>
          <a:p>
            <a:pPr>
              <a:defRPr sz="1200"/>
            </a:pPr>
            <a:r>
              <a:t>ﬁnancially unbreakable. And if I’m unbreakable I</a:t>
            </a:r>
          </a:p>
          <a:p>
            <a:pPr>
              <a:defRPr sz="1200"/>
            </a:pPr>
            <a:r>
              <a:t>actually think I’ll get the biggest returns, because I’ll</a:t>
            </a:r>
          </a:p>
          <a:p>
            <a:pPr>
              <a:defRPr sz="1200"/>
            </a:pPr>
            <a:r>
              <a:t>be able to stick around long enough for compounding</a:t>
            </a:r>
          </a:p>
          <a:p>
            <a:pPr>
              <a:defRPr sz="1200"/>
            </a:pPr>
            <a:r>
              <a:t>to work wonders.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No one wants to hold cash during a bull market. They want to</a:t>
            </a:r>
          </a:p>
          <a:p>
            <a:pPr>
              <a:defRPr sz="1200"/>
            </a:pPr>
            <a:r>
              <a:t>own assets that go up a lot. You look and feel conservative</a:t>
            </a:r>
          </a:p>
          <a:p>
            <a:pPr>
              <a:defRPr sz="1200"/>
            </a:pPr>
            <a:r>
              <a:t>holding cash during a bull market, because you become</a:t>
            </a:r>
          </a:p>
          <a:p>
            <a:pPr>
              <a:defRPr sz="1200"/>
            </a:pPr>
            <a:r>
              <a:t>acutely aware of how much return you’re giving up by not</a:t>
            </a:r>
          </a:p>
          <a:p>
            <a:pPr>
              <a:defRPr sz="1200"/>
            </a:pPr>
            <a:r>
              <a:t>owning the good stuﬀ. Say cash earns 1% and stocks return</a:t>
            </a:r>
          </a:p>
          <a:p>
            <a:pPr>
              <a:defRPr sz="1200"/>
            </a:pPr>
            <a:r>
              <a:t>10% a year. That 9% gap will gnaw at you every day.</a:t>
            </a:r>
          </a:p>
          <a:p>
            <a:pPr>
              <a:defRPr sz="1200"/>
            </a:pPr>
            <a:r>
              <a:t>But if that cash prevents you from having to sell your stocks</a:t>
            </a:r>
          </a:p>
          <a:p>
            <a:pPr>
              <a:defRPr sz="1200"/>
            </a:pPr>
            <a:r>
              <a:t>during a bear market, the actual return you earned on that</a:t>
            </a:r>
          </a:p>
          <a:p>
            <a:pPr>
              <a:defRPr sz="1200"/>
            </a:pPr>
            <a:r>
              <a:t>cash is not 1% a year—it could be many multiples of that,</a:t>
            </a:r>
          </a:p>
          <a:p>
            <a:pPr>
              <a:defRPr sz="1200"/>
            </a:pPr>
            <a:r>
              <a:t>because preventing one desperate, ill-timed stock sale can do</a:t>
            </a:r>
          </a:p>
          <a:p>
            <a:pPr>
              <a:defRPr sz="1200"/>
            </a:pPr>
            <a:r>
              <a:t>more for your lifetime returns than picking dozens of big-time</a:t>
            </a:r>
          </a:p>
          <a:p>
            <a:pPr>
              <a:defRPr sz="1200"/>
            </a:pPr>
            <a:r>
              <a:t>winners.</a:t>
            </a:r>
          </a:p>
          <a:p>
            <a:pPr>
              <a:defRPr sz="1200"/>
            </a:pPr>
            <a:r>
              <a:t>Compounding doesn’t rely on earning big returns. Merely</a:t>
            </a:r>
          </a:p>
          <a:p>
            <a:pPr>
              <a:defRPr sz="1200"/>
            </a:pPr>
            <a:r>
              <a:t>good returns sustained uninterrupted for the longest period</a:t>
            </a:r>
          </a:p>
          <a:p>
            <a:pPr>
              <a:defRPr sz="1200"/>
            </a:pPr>
            <a:r>
              <a:t>of time—especially in times of chaos and havoc—will always</a:t>
            </a:r>
          </a:p>
          <a:p>
            <a:pPr>
              <a:defRPr sz="1200"/>
            </a:pPr>
            <a:r>
              <a:t>win.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2. Planning is important, but the most important part</a:t>
            </a:r>
          </a:p>
          <a:p>
            <a:pPr>
              <a:defRPr sz="1200"/>
            </a:pPr>
            <a:r>
              <a:t>of every plan is to plan on the plan not going</a:t>
            </a:r>
          </a:p>
          <a:p>
            <a:pPr>
              <a:defRPr sz="1200"/>
            </a:pPr>
            <a:r>
              <a:t>according to plan.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What’s the saying? You plan, God laughs. Financial and</a:t>
            </a:r>
          </a:p>
          <a:p>
            <a:pPr>
              <a:defRPr sz="1200"/>
            </a:pPr>
            <a:r>
              <a:t>investment planning are critical, because they let you know</a:t>
            </a:r>
          </a:p>
          <a:p>
            <a:pPr>
              <a:defRPr sz="1200"/>
            </a:pPr>
            <a:r>
              <a:t>whether your current actions are within the realm of</a:t>
            </a:r>
          </a:p>
          <a:p>
            <a:pPr>
              <a:defRPr sz="1200"/>
            </a:pPr>
            <a:r>
              <a:t>reasonable. But few plans of any kind survive their ﬁrst</a:t>
            </a:r>
          </a:p>
          <a:p>
            <a:pPr>
              <a:defRPr sz="1200"/>
            </a:pPr>
            <a:r>
              <a:t>encounter with the real world. If you’re projecting your</a:t>
            </a:r>
          </a:p>
          <a:p>
            <a:pPr>
              <a:defRPr sz="1200"/>
            </a:pPr>
            <a:r>
              <a:t>income, savings rate, and market returns over the next 20</a:t>
            </a:r>
          </a:p>
          <a:p>
            <a:pPr>
              <a:defRPr sz="1200"/>
            </a:pPr>
            <a:r>
              <a:t>years, think about all the big stuﬀ that’s happened in the last</a:t>
            </a:r>
          </a:p>
          <a:p>
            <a:pPr>
              <a:defRPr sz="1200"/>
            </a:pPr>
            <a:r>
              <a:t>20 years that no one could have foreseen: September 11th, a</a:t>
            </a:r>
          </a:p>
          <a:p>
            <a:pPr>
              <a:defRPr sz="1200"/>
            </a:pPr>
            <a:r>
              <a:t>housing boom and bust that caused nearly 10 million</a:t>
            </a:r>
          </a:p>
          <a:p>
            <a:pPr>
              <a:defRPr sz="1200"/>
            </a:pPr>
            <a:r>
              <a:t>Americans to lose their homes, a ﬁnancial crisis that caused</a:t>
            </a:r>
          </a:p>
          <a:p>
            <a:pPr>
              <a:defRPr sz="1200"/>
            </a:pPr>
            <a:r>
              <a:t>almost nine million to lose their jobs, a record-breaking stock-</a:t>
            </a:r>
          </a:p>
          <a:p>
            <a:pPr>
              <a:defRPr sz="1200"/>
            </a:pPr>
            <a:r>
              <a:t>market rally that ensued, and a coronavirus that shakes the</a:t>
            </a:r>
          </a:p>
          <a:p>
            <a:pPr>
              <a:defRPr sz="1200"/>
            </a:pPr>
            <a:r>
              <a:t>world as I write this.</a:t>
            </a:r>
          </a:p>
          <a:p>
            <a:pPr>
              <a:defRPr sz="1200"/>
            </a:pPr>
            <a:r>
              <a:t>A plan is only useful if it can survive reality. And a future ﬁlled</a:t>
            </a:r>
          </a:p>
          <a:p>
            <a:pPr>
              <a:defRPr sz="1200"/>
            </a:pPr>
            <a:r>
              <a:t>with unknowns is everyone’s reality.</a:t>
            </a:r>
          </a:p>
          <a:p>
            <a:pPr>
              <a:defRPr sz="1200"/>
            </a:pPr>
            <a:r>
              <a:t>A good plan doesn’t pretend this weren’t true; it embraces it</a:t>
            </a:r>
          </a:p>
          <a:p>
            <a:pPr>
              <a:defRPr sz="1200"/>
            </a:pPr>
            <a:r>
              <a:t>and emphasizes room for error. The more you need speciﬁc</a:t>
            </a:r>
          </a:p>
          <a:p>
            <a:pPr>
              <a:defRPr sz="1200"/>
            </a:pPr>
            <a:r>
              <a:t>elements of a plan to be true, the more fragile your ﬁnancial</a:t>
            </a:r>
          </a:p>
          <a:p>
            <a:pPr>
              <a:defRPr sz="1200"/>
            </a:pPr>
            <a:r>
              <a:t>life becomes. If there’s enough room for error in your savings</a:t>
            </a:r>
          </a:p>
          <a:p>
            <a:pPr>
              <a:defRPr sz="1200"/>
            </a:pPr>
            <a:r>
              <a:t>rate that you can say, “It’d be great if the market returns 8%</a:t>
            </a:r>
          </a:p>
          <a:p>
            <a:pPr>
              <a:defRPr sz="1200"/>
            </a:pPr>
            <a:r>
              <a:t>a year over the next 30 years, but if it only does 4% a year I’ll</a:t>
            </a:r>
          </a:p>
          <a:p>
            <a:pPr>
              <a:defRPr sz="1200"/>
            </a:pPr>
            <a:r>
              <a:t>still be OK,” the more valuable your plan becomes.</a:t>
            </a:r>
          </a:p>
          <a:p>
            <a:pPr>
              <a:defRPr sz="1200"/>
            </a:pPr>
            <a:r>
              <a:t>Many bets fail not because they were wrong, but because</a:t>
            </a:r>
          </a:p>
          <a:p>
            <a:pPr>
              <a:defRPr sz="1200"/>
            </a:pPr>
            <a:r>
              <a:t>they were mostly right in a situation that required things to</a:t>
            </a:r>
          </a:p>
          <a:p>
            <a:pPr>
              <a:defRPr sz="1200"/>
            </a:pPr>
            <a:r>
              <a:t>be exactly right. Room for error—often called margin of safety</a:t>
            </a:r>
          </a:p>
          <a:p>
            <a:pPr>
              <a:defRPr sz="1200"/>
            </a:pPr>
            <a:r>
              <a:t>—is one of the most underappreciated forces in ﬁnance. It</a:t>
            </a:r>
          </a:p>
          <a:p>
            <a:pPr>
              <a:defRPr sz="1200"/>
            </a:pPr>
            <a:r>
              <a:t>comes in many forms: A frugal budget, ﬂexible thinking, and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 loose timeline—anything that lets you live happily with a</a:t>
            </a:r>
          </a:p>
          <a:p>
            <a:pPr>
              <a:defRPr sz="1200"/>
            </a:pPr>
            <a:r>
              <a:t>range of outcomes.</a:t>
            </a:r>
          </a:p>
          <a:p>
            <a:pPr>
              <a:defRPr sz="1200"/>
            </a:pPr>
            <a:r>
              <a:t>It’s diﬀerent from being conservative. Conservative is</a:t>
            </a:r>
          </a:p>
          <a:p>
            <a:pPr>
              <a:defRPr sz="1200"/>
            </a:pPr>
            <a:r>
              <a:t>avoiding a certain level of risk. Margin of safety is raising the</a:t>
            </a:r>
          </a:p>
          <a:p>
            <a:pPr>
              <a:defRPr sz="1200"/>
            </a:pPr>
            <a:r>
              <a:t>odds of success at a given level of risk by increasing your</a:t>
            </a:r>
          </a:p>
          <a:p>
            <a:pPr>
              <a:defRPr sz="1200"/>
            </a:pPr>
            <a:r>
              <a:t>chances of survival. Its magic is that the higher your margin</a:t>
            </a:r>
          </a:p>
          <a:p>
            <a:pPr>
              <a:defRPr sz="1200"/>
            </a:pPr>
            <a:r>
              <a:t>of safety, the smaller your edge needs to be to have a</a:t>
            </a:r>
          </a:p>
          <a:p>
            <a:pPr>
              <a:defRPr sz="1200"/>
            </a:pPr>
            <a:r>
              <a:t>favorable outcome.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3. A barbelled personality—optimistic about the</a:t>
            </a:r>
          </a:p>
          <a:p>
            <a:pPr>
              <a:defRPr sz="1200"/>
            </a:pPr>
            <a:r>
              <a:t>future, but paranoid about what will prevent you from</a:t>
            </a:r>
          </a:p>
          <a:p>
            <a:pPr>
              <a:defRPr sz="1200"/>
            </a:pPr>
            <a:r>
              <a:t>getting to the future—is vital.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Optimism is usually deﬁned as a belief that things will go</a:t>
            </a:r>
          </a:p>
          <a:p>
            <a:pPr>
              <a:defRPr sz="1200"/>
            </a:pPr>
            <a:r>
              <a:t>well. But that’s incomplete. Sensible optimism is a belief that</a:t>
            </a:r>
          </a:p>
          <a:p>
            <a:pPr>
              <a:defRPr sz="1200"/>
            </a:pPr>
            <a:r>
              <a:t>the odds are in your favor, and over time things will balance</a:t>
            </a:r>
          </a:p>
          <a:p>
            <a:pPr>
              <a:defRPr sz="1200"/>
            </a:pPr>
            <a:r>
              <a:t>out to a good outcome even if what happens in between is</a:t>
            </a:r>
          </a:p>
          <a:p>
            <a:pPr>
              <a:defRPr sz="1200"/>
            </a:pPr>
            <a:r>
              <a:t>ﬁlled with misery. And in fact you know it will be ﬁlled with</a:t>
            </a:r>
          </a:p>
          <a:p>
            <a:pPr>
              <a:defRPr sz="1200"/>
            </a:pPr>
            <a:r>
              <a:t>misery. You can be optimistic that the long-term growth</a:t>
            </a:r>
          </a:p>
          <a:p>
            <a:pPr>
              <a:defRPr sz="1200"/>
            </a:pPr>
            <a:r>
              <a:t>trajectory is up and to the right, but equally sure that the</a:t>
            </a:r>
          </a:p>
          <a:p>
            <a:pPr>
              <a:defRPr sz="1200"/>
            </a:pPr>
            <a:r>
              <a:t>road between now and then is ﬁlled with landmines, and</a:t>
            </a:r>
          </a:p>
          <a:p>
            <a:pPr>
              <a:defRPr sz="1200"/>
            </a:pPr>
            <a:r>
              <a:t>always will be. Those two things are not mutually exclusive.</a:t>
            </a:r>
          </a:p>
          <a:p>
            <a:pPr>
              <a:defRPr sz="1200"/>
            </a:pPr>
            <a:r>
              <a:t>The idea that something can gain over the long run while</a:t>
            </a:r>
          </a:p>
          <a:p>
            <a:pPr>
              <a:defRPr sz="1200"/>
            </a:pPr>
            <a:r>
              <a:t>being a basketcase in the short run is not intuitive, but it’s</a:t>
            </a:r>
          </a:p>
          <a:p>
            <a:pPr>
              <a:defRPr sz="1200"/>
            </a:pPr>
            <a:r>
              <a:t>how a lot of things work in life. By age 20 the average person</a:t>
            </a:r>
          </a:p>
          <a:p>
            <a:pPr>
              <a:defRPr sz="1200"/>
            </a:pPr>
            <a:r>
              <a:t>can lose roughly half the synaptic connections they had in</a:t>
            </a:r>
          </a:p>
          <a:p>
            <a:pPr>
              <a:defRPr sz="1200"/>
            </a:pPr>
            <a:r>
              <a:t>their brain at age two, as ineﬃcient and redundant neural</a:t>
            </a:r>
          </a:p>
          <a:p>
            <a:pPr>
              <a:defRPr sz="1200"/>
            </a:pPr>
            <a:r>
              <a:t>pathways are cleared out. But the average 20-year-old is</a:t>
            </a:r>
          </a:p>
          <a:p>
            <a:pPr>
              <a:defRPr sz="1200"/>
            </a:pPr>
            <a:r>
              <a:t>much smarter than the average two-year-old. Destruction in</a:t>
            </a:r>
          </a:p>
          <a:p>
            <a:pPr>
              <a:defRPr sz="1200"/>
            </a:pPr>
            <a:r>
              <a:t>the face of progress is not only possible, but an eﬃcient way</a:t>
            </a:r>
          </a:p>
          <a:p>
            <a:pPr>
              <a:defRPr sz="1200"/>
            </a:pPr>
            <a:r>
              <a:t>to get rid of excess.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Imagine if you were a parent and could see inside your child’s</a:t>
            </a:r>
          </a:p>
          <a:p>
            <a:pPr>
              <a:defRPr sz="1200"/>
            </a:pPr>
            <a:r>
              <a:t>brain. Every morning you notice fewer synaptic connections</a:t>
            </a:r>
          </a:p>
          <a:p>
            <a:pPr>
              <a:defRPr sz="1200"/>
            </a:pPr>
            <a:r>
              <a:t>in your kid’s head. You would panic! You would say, “This</a:t>
            </a:r>
          </a:p>
          <a:p>
            <a:pPr>
              <a:defRPr sz="1200"/>
            </a:pPr>
            <a:r>
              <a:t>can’t be right, there’s loss and destruction here. We need an</a:t>
            </a:r>
          </a:p>
          <a:p>
            <a:pPr>
              <a:defRPr sz="1200"/>
            </a:pPr>
            <a:r>
              <a:t>intervention. We need to see a doctor!” But you don’t. What</a:t>
            </a:r>
          </a:p>
          <a:p>
            <a:pPr>
              <a:defRPr sz="1200"/>
            </a:pPr>
            <a:r>
              <a:t>you are witnessing is the normal path of progress.</a:t>
            </a:r>
          </a:p>
          <a:p>
            <a:pPr>
              <a:defRPr sz="1200"/>
            </a:pPr>
            <a:r>
              <a:t>Economies, markets, and careers often follow a similar path—</a:t>
            </a:r>
          </a:p>
          <a:p>
            <a:pPr>
              <a:defRPr sz="1200"/>
            </a:pPr>
            <a:r>
              <a:t>growth amid loss.</a:t>
            </a:r>
          </a:p>
          <a:p>
            <a:pPr>
              <a:defRPr sz="1200"/>
            </a:pPr>
            <a:r>
              <a:t>Here’s how the U.S. economy performed over the last 170</a:t>
            </a:r>
          </a:p>
          <a:p>
            <a:pPr>
              <a:defRPr sz="1200"/>
            </a:pPr>
            <a:r>
              <a:t>years: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But do you know what happened during this period? Where</a:t>
            </a:r>
          </a:p>
          <a:p>
            <a:pPr>
              <a:defRPr sz="1200"/>
            </a:pPr>
            <a:r>
              <a:t>do we begin ...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1.3 million Americans died while ﬁghting nine major wars.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Roughly 99.9% of all companies that were created went out</a:t>
            </a:r>
          </a:p>
          <a:p>
            <a:pPr>
              <a:defRPr sz="1200"/>
            </a:pPr>
            <a:r>
              <a:t>of business.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Four U.S. presidents were assassinated.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675,000 Americans died in a single year from a ﬂu pandemic.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30 separate natural disasters killed at least 400 Americans</a:t>
            </a:r>
          </a:p>
          <a:p>
            <a:pPr>
              <a:defRPr sz="1200"/>
            </a:pPr>
            <a:r>
              <a:t>each.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33 recessions lasted a cumulative 48 years.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number of forecasters who predicted any of those</a:t>
            </a:r>
          </a:p>
          <a:p>
            <a:pPr>
              <a:defRPr sz="1200"/>
            </a:pPr>
            <a:r>
              <a:t>recessions rounds to zero.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stock market fell more than 10% from a recent high at</a:t>
            </a:r>
          </a:p>
          <a:p>
            <a:pPr>
              <a:defRPr sz="1200"/>
            </a:pPr>
            <a:r>
              <a:t>least 102 times.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Stocks lost a third of their value at least 12 times.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Annual inﬂation exceeded 7% in 20 separate years.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words “economic pessimism” appeared in newspapers at</a:t>
            </a:r>
          </a:p>
          <a:p>
            <a:pPr>
              <a:defRPr sz="1200"/>
            </a:pPr>
            <a:r>
              <a:t>least 29,000 times, according to Google.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Our standard of living increased 20-fold in these 170 years,</a:t>
            </a:r>
          </a:p>
          <a:p>
            <a:pPr>
              <a:defRPr sz="1200"/>
            </a:pPr>
            <a:r>
              <a:t>but barely a day went by that lacked tangible reasons for</a:t>
            </a:r>
          </a:p>
          <a:p>
            <a:pPr>
              <a:defRPr sz="1200"/>
            </a:pPr>
            <a:r>
              <a:t>pessimism.</a:t>
            </a:r>
          </a:p>
          <a:p>
            <a:pPr>
              <a:defRPr sz="1200"/>
            </a:pPr>
            <a:r>
              <a:t>A mindset that can be paranoid and optimistic at the same</a:t>
            </a:r>
          </a:p>
          <a:p>
            <a:pPr>
              <a:defRPr sz="1200"/>
            </a:pPr>
            <a:r>
              <a:t>time is hard to maintain, because seeing things as black or</a:t>
            </a:r>
          </a:p>
          <a:p>
            <a:pPr>
              <a:defRPr sz="1200"/>
            </a:pPr>
            <a:r>
              <a:t>white takes less eﬀort than accepting nuance. But you need</a:t>
            </a:r>
          </a:p>
          <a:p>
            <a:pPr>
              <a:defRPr sz="1200"/>
            </a:pPr>
            <a:r>
              <a:t>short-term paranoia to keep you alive long enough to exploit</a:t>
            </a:r>
          </a:p>
          <a:p>
            <a:pPr>
              <a:defRPr sz="1200"/>
            </a:pPr>
            <a:r>
              <a:t>long-term optimism.</a:t>
            </a:r>
          </a:p>
          <a:p>
            <a:pPr>
              <a:defRPr sz="1200"/>
            </a:pPr>
            <a:r>
              <a:t>Jesse Livermore ﬁgured this out the hard way.</a:t>
            </a:r>
          </a:p>
          <a:p>
            <a:pPr>
              <a:defRPr sz="1200"/>
            </a:pPr>
            <a:r>
              <a:t>He associated good times with the end of bad times. Getting</a:t>
            </a:r>
          </a:p>
          <a:p>
            <a:pPr>
              <a:defRPr sz="1200"/>
            </a:pPr>
            <a:r>
              <a:t>wealthy made him feel like staying wealthy was inevitable,</a:t>
            </a:r>
          </a:p>
          <a:p>
            <a:pPr>
              <a:defRPr sz="1200"/>
            </a:pPr>
            <a:r>
              <a:t>and that he was invincible. After losing nearly everything he</a:t>
            </a:r>
          </a:p>
          <a:p>
            <a:pPr>
              <a:defRPr sz="1200"/>
            </a:pPr>
            <a:r>
              <a:t>reﬂected: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 sometimes think that no price is too high for a speculator to</a:t>
            </a:r>
          </a:p>
          <a:p>
            <a:pPr>
              <a:defRPr sz="1200"/>
            </a:pPr>
            <a:r>
              <a:t>pay to learn that which will keep him from getting the</a:t>
            </a:r>
          </a:p>
          <a:p>
            <a:pPr>
              <a:defRPr sz="1200"/>
            </a:pPr>
            <a:r>
              <a:t>swelled head. A great many smashes by brilliant men can be</a:t>
            </a:r>
          </a:p>
          <a:p>
            <a:pPr>
              <a:defRPr sz="1200"/>
            </a:pPr>
            <a:r>
              <a:t>traced directly to the swelled head.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“It’s an expensive disease,” he said, “everywhere to</a:t>
            </a:r>
          </a:p>
          <a:p>
            <a:pPr>
              <a:defRPr sz="1200"/>
            </a:pPr>
            <a:r>
              <a:t>everybody.”</a:t>
            </a:r>
          </a:p>
          <a:p>
            <a:pPr>
              <a:defRPr sz="1200"/>
            </a:pPr>
            <a:r>
              <a:t>Next, we’ll look at another way growth in the face of adversity</a:t>
            </a:r>
          </a:p>
          <a:p>
            <a:pPr>
              <a:defRPr sz="1200"/>
            </a:pPr>
            <a:r>
              <a:t>can be so hard to wrap your head around.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“I’ve been banging away at this thing for 30 years. I think the</a:t>
            </a:r>
          </a:p>
          <a:p>
            <a:pPr>
              <a:defRPr sz="1200"/>
            </a:pPr>
            <a:r>
              <a:t>simple math is, some projects work and some don’t. There’s no</a:t>
            </a:r>
          </a:p>
          <a:p>
            <a:pPr>
              <a:defRPr sz="1200"/>
            </a:pPr>
            <a:r>
              <a:t>reason to belabor either one. Just get on to the next.”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—Brad Pitt accepting a Screen Actors Guild Award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Heinz Berggruen ﬂed Nazi Germany in 1936. He settled in</a:t>
            </a:r>
          </a:p>
          <a:p>
            <a:pPr>
              <a:defRPr sz="1200"/>
            </a:pPr>
            <a:r>
              <a:t>America, where he studied literature at U.C. Berkeley.</a:t>
            </a:r>
          </a:p>
          <a:p>
            <a:pPr>
              <a:defRPr sz="1200"/>
            </a:pPr>
            <a:r>
              <a:t>By most accounts he did not show particular promise in his</a:t>
            </a:r>
          </a:p>
          <a:p>
            <a:pPr>
              <a:defRPr sz="1200"/>
            </a:pPr>
            <a:r>
              <a:t>youth. But by the 1990s Berggruen was, by any measure, one</a:t>
            </a:r>
          </a:p>
          <a:p>
            <a:pPr>
              <a:defRPr sz="1200"/>
            </a:pPr>
            <a:r>
              <a:t>of the most successful art dealers of all time.</a:t>
            </a:r>
          </a:p>
          <a:p>
            <a:pPr>
              <a:defRPr sz="1200"/>
            </a:pPr>
            <a:r>
              <a:t>In 2000 Berggruen sold part of his massive collection of</a:t>
            </a:r>
          </a:p>
          <a:p>
            <a:pPr>
              <a:defRPr sz="1200"/>
            </a:pPr>
            <a:r>
              <a:t>Picassos, Braques, Klees, and Matisses to the German</a:t>
            </a:r>
          </a:p>
          <a:p>
            <a:pPr>
              <a:defRPr sz="1200"/>
            </a:pPr>
            <a:r>
              <a:t>government for more than 100 million euros. It was such a</a:t>
            </a:r>
          </a:p>
          <a:p>
            <a:pPr>
              <a:defRPr sz="1200"/>
            </a:pPr>
            <a:r>
              <a:t>bargain that the Germans eﬀectively considered it a donation.</a:t>
            </a:r>
          </a:p>
          <a:p>
            <a:pPr>
              <a:defRPr sz="1200"/>
            </a:pPr>
            <a:r>
              <a:t>The private market value of the collection was well over a $1</a:t>
            </a:r>
          </a:p>
          <a:p>
            <a:pPr>
              <a:defRPr sz="1200"/>
            </a:pPr>
            <a:r>
              <a:t>billion.</a:t>
            </a:r>
          </a:p>
          <a:p>
            <a:pPr>
              <a:defRPr sz="1200"/>
            </a:pPr>
            <a:r>
              <a:t>That one person can collect huge quantities of masterpieces is</a:t>
            </a:r>
          </a:p>
          <a:p>
            <a:pPr>
              <a:defRPr sz="1200"/>
            </a:pPr>
            <a:r>
              <a:t>astounding. Art is as subjective as it gets. How could anyone</a:t>
            </a:r>
          </a:p>
          <a:p>
            <a:pPr>
              <a:defRPr sz="1200"/>
            </a:pPr>
            <a:r>
              <a:t>have foreseen, early in life, what were to become the most</a:t>
            </a:r>
          </a:p>
          <a:p>
            <a:pPr>
              <a:defRPr sz="1200"/>
            </a:pPr>
            <a:r>
              <a:t>sought-after works of the century?</a:t>
            </a:r>
          </a:p>
          <a:p>
            <a:pPr>
              <a:defRPr sz="1200"/>
            </a:pPr>
            <a:r>
              <a:t>You could say “skill.”</a:t>
            </a:r>
          </a:p>
          <a:p>
            <a:pPr>
              <a:defRPr sz="1200"/>
            </a:pPr>
            <a:r>
              <a:t>You could say “luck.”</a:t>
            </a:r>
          </a:p>
          <a:p>
            <a:pPr>
              <a:defRPr sz="1200"/>
            </a:pPr>
            <a:r>
              <a:t>The investment ﬁrm Horizon Research has a third explanation.</a:t>
            </a:r>
          </a:p>
          <a:p>
            <a:pPr>
              <a:defRPr sz="1200"/>
            </a:pPr>
            <a:r>
              <a:t>And it’s very relevant to investors.</a:t>
            </a:r>
          </a:p>
          <a:p>
            <a:pPr>
              <a:defRPr sz="1200"/>
            </a:pPr>
            <a:r>
              <a:t>“The great investors bought vast quantities of art,” the ﬁrm</a:t>
            </a:r>
          </a:p>
          <a:p>
            <a:pPr>
              <a:defRPr sz="1200"/>
            </a:pPr>
            <a:r>
              <a:t>writes.¹⁹ “A subset of the collections turned out to be great</a:t>
            </a:r>
          </a:p>
          <a:p>
            <a:pPr>
              <a:defRPr sz="1200"/>
            </a:pPr>
            <a:r>
              <a:t>investments, and they were held for a suﬃciently long period of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time to allow the portfolio return to converge upon the return of</a:t>
            </a:r>
          </a:p>
          <a:p>
            <a:pPr>
              <a:defRPr sz="1200"/>
            </a:pPr>
            <a:r>
              <a:t>the best elements in the portfolio. That’s all that happens.”</a:t>
            </a:r>
          </a:p>
          <a:p>
            <a:pPr>
              <a:defRPr sz="1200"/>
            </a:pPr>
            <a:r>
              <a:t>The great art dealers operated like index funds. They bought</a:t>
            </a:r>
          </a:p>
          <a:p>
            <a:pPr>
              <a:defRPr sz="1200"/>
            </a:pPr>
            <a:r>
              <a:t>everything they could. And they bought it in portfolios, not</a:t>
            </a:r>
          </a:p>
          <a:p>
            <a:pPr>
              <a:defRPr sz="1200"/>
            </a:pPr>
            <a:r>
              <a:t>individual pieces they happened to like. Then they sat and</a:t>
            </a:r>
          </a:p>
          <a:p>
            <a:pPr>
              <a:defRPr sz="1200"/>
            </a:pPr>
            <a:r>
              <a:t>waited for a few winners to emerge.</a:t>
            </a:r>
          </a:p>
          <a:p>
            <a:pPr>
              <a:defRPr sz="1200"/>
            </a:pPr>
            <a:r>
              <a:t>That’s all that happens.</a:t>
            </a:r>
          </a:p>
          <a:p>
            <a:pPr>
              <a:defRPr sz="1200"/>
            </a:pPr>
            <a:r>
              <a:t>Perhaps 99% of the works someone like Berggruen acquired in</a:t>
            </a:r>
          </a:p>
          <a:p>
            <a:pPr>
              <a:defRPr sz="1200"/>
            </a:pPr>
            <a:r>
              <a:t>his life turned out to be of little value. But that doesn’t</a:t>
            </a:r>
          </a:p>
          <a:p>
            <a:pPr>
              <a:defRPr sz="1200"/>
            </a:pPr>
            <a:r>
              <a:t>particularly matter if the other 1% turn out to be the work of</a:t>
            </a:r>
          </a:p>
          <a:p>
            <a:pPr>
              <a:defRPr sz="1200"/>
            </a:pPr>
            <a:r>
              <a:t>someone like Picasso. Berggruen could be wrong most of the</a:t>
            </a:r>
          </a:p>
          <a:p>
            <a:pPr>
              <a:defRPr sz="1200"/>
            </a:pPr>
            <a:r>
              <a:t>time and still end up stupendously right.</a:t>
            </a:r>
          </a:p>
          <a:p>
            <a:pPr>
              <a:defRPr sz="1200"/>
            </a:pPr>
            <a:r>
              <a:t>A lot of things in business and investing work this way. Long</a:t>
            </a:r>
          </a:p>
          <a:p>
            <a:pPr>
              <a:defRPr sz="1200"/>
            </a:pPr>
            <a:r>
              <a:t>tails—the farthest ends of a distribution of outcomes—have</a:t>
            </a:r>
          </a:p>
          <a:p>
            <a:pPr>
              <a:defRPr sz="1200"/>
            </a:pPr>
            <a:r>
              <a:t>tremendous inﬂuence in ﬁnance, where a small number of</a:t>
            </a:r>
          </a:p>
          <a:p>
            <a:pPr>
              <a:defRPr sz="1200"/>
            </a:pPr>
            <a:r>
              <a:t>events can account for the majority of outcomes.</a:t>
            </a:r>
          </a:p>
          <a:p>
            <a:pPr>
              <a:defRPr sz="1200"/>
            </a:pPr>
            <a:r>
              <a:t>That can be hard to deal with, even if you understand the math.</a:t>
            </a:r>
          </a:p>
          <a:p>
            <a:pPr>
              <a:defRPr sz="1200"/>
            </a:pPr>
            <a:r>
              <a:t>It is not intuitive that an investor can be wrong half the time</a:t>
            </a:r>
          </a:p>
          <a:p>
            <a:pPr>
              <a:defRPr sz="1200"/>
            </a:pPr>
            <a:r>
              <a:t>and still make a fortune. It means we underestimate how</a:t>
            </a:r>
          </a:p>
          <a:p>
            <a:pPr>
              <a:defRPr sz="1200"/>
            </a:pPr>
            <a:r>
              <a:t>normal it is for a lot of things to fail. Which causes us to</a:t>
            </a:r>
          </a:p>
          <a:p>
            <a:pPr>
              <a:defRPr sz="1200"/>
            </a:pPr>
            <a:r>
              <a:t>overreact when they do.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Steamboat Willie put Walt Disney on the map as an animator.</a:t>
            </a:r>
          </a:p>
          <a:p>
            <a:pPr>
              <a:defRPr sz="1200"/>
            </a:pPr>
            <a:r>
              <a:t>Business success was another story. Disney’s ﬁrst studio went</a:t>
            </a:r>
          </a:p>
          <a:p>
            <a:pPr>
              <a:defRPr sz="1200"/>
            </a:pPr>
            <a:r>
              <a:t>bankrupt. His ﬁlms were monstrously expensive to produce,</a:t>
            </a:r>
          </a:p>
          <a:p>
            <a:pPr>
              <a:defRPr sz="1200"/>
            </a:pPr>
            <a:r>
              <a:t>and ﬁnanced at outrageous terms. By the mid-1930s Disney</a:t>
            </a:r>
          </a:p>
          <a:p>
            <a:pPr>
              <a:defRPr sz="1200"/>
            </a:pPr>
            <a:r>
              <a:t>had produced more than 400 cartoons. Most of them were</a:t>
            </a:r>
          </a:p>
          <a:p>
            <a:pPr>
              <a:defRPr sz="1200"/>
            </a:pPr>
            <a:r>
              <a:t>short, most of them were beloved by viewers, and most of them</a:t>
            </a:r>
          </a:p>
          <a:p>
            <a:pPr>
              <a:defRPr sz="1200"/>
            </a:pPr>
            <a:r>
              <a:t>lost a fortune.</a:t>
            </a:r>
          </a:p>
          <a:p>
            <a:pPr>
              <a:defRPr sz="1200"/>
            </a:pPr>
            <a:r>
              <a:t>Snow White and the Seven Dwarfs changed everything.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$8 million it earned in the ﬁrst six months of 1938 was an</a:t>
            </a:r>
          </a:p>
          <a:p>
            <a:pPr>
              <a:defRPr sz="1200"/>
            </a:pPr>
            <a:r>
              <a:t>order of magnitude higher than anything the company earned</a:t>
            </a:r>
          </a:p>
          <a:p>
            <a:pPr>
              <a:defRPr sz="1200"/>
            </a:pPr>
            <a:r>
              <a:t>previously. It transformed Disney Studios. All company debts</a:t>
            </a:r>
          </a:p>
          <a:p>
            <a:pPr>
              <a:defRPr sz="1200"/>
            </a:pPr>
            <a:r>
              <a:t>were paid oﬀ. Key employees got retention bonuses. The</a:t>
            </a:r>
          </a:p>
          <a:p>
            <a:pPr>
              <a:defRPr sz="1200"/>
            </a:pPr>
            <a:r>
              <a:t>company purchased a new state-of-the-art studio in Burbank,</a:t>
            </a:r>
          </a:p>
          <a:p>
            <a:pPr>
              <a:defRPr sz="1200"/>
            </a:pPr>
            <a:r>
              <a:t>where it remains today. An Oscar turned Walt from famous to</a:t>
            </a:r>
          </a:p>
          <a:p>
            <a:pPr>
              <a:defRPr sz="1200"/>
            </a:pPr>
            <a:r>
              <a:t>full-blown celebrity. By 1938 he had produced several hundred</a:t>
            </a:r>
          </a:p>
          <a:p>
            <a:pPr>
              <a:defRPr sz="1200"/>
            </a:pPr>
            <a:r>
              <a:t>hours of ﬁlm. But in business terms, the 83 minutes of Snow</a:t>
            </a:r>
          </a:p>
          <a:p>
            <a:pPr>
              <a:defRPr sz="1200"/>
            </a:pPr>
            <a:r>
              <a:t>White were all that mattered.</a:t>
            </a:r>
          </a:p>
          <a:p>
            <a:pPr>
              <a:defRPr sz="1200"/>
            </a:pPr>
            <a:r>
              <a:t>Anything that is huge, proﬁtable, famous, or inﬂuential is the</a:t>
            </a:r>
          </a:p>
          <a:p>
            <a:pPr>
              <a:defRPr sz="1200"/>
            </a:pPr>
            <a:r>
              <a:t>result of a tail event—an outlying one-in-thousands or millions</a:t>
            </a:r>
          </a:p>
          <a:p>
            <a:pPr>
              <a:defRPr sz="1200"/>
            </a:pPr>
            <a:r>
              <a:t>event. And most of our attention goes to things that are huge,</a:t>
            </a:r>
          </a:p>
          <a:p>
            <a:pPr>
              <a:defRPr sz="1200"/>
            </a:pPr>
            <a:r>
              <a:t>proﬁtable, famous, or inﬂuential. When most of what we pay</a:t>
            </a:r>
          </a:p>
          <a:p>
            <a:pPr>
              <a:defRPr sz="1200"/>
            </a:pPr>
            <a:r>
              <a:t>attention to is the result of a tail, it’s easy to underestimate</a:t>
            </a:r>
          </a:p>
          <a:p>
            <a:pPr>
              <a:defRPr sz="1200"/>
            </a:pPr>
            <a:r>
              <a:t>how rare and powerful they are.</a:t>
            </a:r>
          </a:p>
          <a:p>
            <a:pPr>
              <a:defRPr sz="1200"/>
            </a:pPr>
            <a:r>
              <a:t>Some tail-driven industries are obvious. Take venture capital. If</a:t>
            </a:r>
          </a:p>
          <a:p>
            <a:pPr>
              <a:defRPr sz="1200"/>
            </a:pPr>
            <a:r>
              <a:t>a VC makes 50 investments they likely expect half of them to</a:t>
            </a:r>
          </a:p>
          <a:p>
            <a:pPr>
              <a:defRPr sz="1200"/>
            </a:pPr>
            <a:r>
              <a:t>fail, 10 to do pretty well, and one or two to be bonanzas that</a:t>
            </a:r>
          </a:p>
          <a:p>
            <a:pPr>
              <a:defRPr sz="1200"/>
            </a:pPr>
            <a:r>
              <a:t>drive 100% of the fund’s returns. Investment ﬁrm Correlation</a:t>
            </a:r>
          </a:p>
          <a:p>
            <a:pPr>
              <a:defRPr sz="1200"/>
            </a:pPr>
            <a:r>
              <a:t>Ventures once crunched the numbers.²⁰ Out of more than</a:t>
            </a:r>
          </a:p>
          <a:p>
            <a:pPr>
              <a:defRPr sz="1200"/>
            </a:pPr>
            <a:r>
              <a:t>21,000 venture ﬁnancings from 2004 to 2014:</a:t>
            </a:r>
          </a:p>
          <a:p>
            <a:pPr>
              <a:defRPr sz="1200"/>
            </a:pPr>
            <a:r>
              <a:t>65% lost money.</a:t>
            </a:r>
          </a:p>
          <a:p>
            <a:pPr>
              <a:defRPr sz="1200"/>
            </a:pPr>
            <a:r>
              <a:t>Two and a half percent of investments made 10x–20x.</a:t>
            </a:r>
          </a:p>
          <a:p>
            <a:pPr>
              <a:defRPr sz="1200"/>
            </a:pPr>
            <a:r>
              <a:t>One percent made more than a 20x return.</a:t>
            </a:r>
          </a:p>
          <a:p>
            <a:pPr>
              <a:defRPr sz="1200"/>
            </a:pPr>
            <a:r>
              <a:t>Half a percent—about 100 companies out of 21,000—earned</a:t>
            </a:r>
          </a:p>
          <a:p>
            <a:pPr>
              <a:defRPr sz="1200"/>
            </a:pPr>
            <a:r>
              <a:t>50x or more. That’s where the majority of the industry’s returns</a:t>
            </a:r>
          </a:p>
          <a:p>
            <a:pPr>
              <a:defRPr sz="1200"/>
            </a:pPr>
            <a:r>
              <a:t>come from.</a:t>
            </a:r>
          </a:p>
          <a:p>
            <a:pPr>
              <a:defRPr sz="1200"/>
            </a:pPr>
            <a:r>
              <a:t>This, you might think, is what makes venture capital so risky.</a:t>
            </a:r>
          </a:p>
          <a:p>
            <a:pPr>
              <a:defRPr sz="1200"/>
            </a:pPr>
            <a:r>
              <a:t>And everyone investing in VC knows it’s risky. Most startups fail</a:t>
            </a:r>
          </a:p>
          <a:p>
            <a:pPr>
              <a:defRPr sz="1200"/>
            </a:pPr>
            <a:r>
              <a:t>and the world is only kind enough to allow a few mega</a:t>
            </a:r>
          </a:p>
          <a:p>
            <a:pPr>
              <a:defRPr sz="1200"/>
            </a:pPr>
            <a:r>
              <a:t>successes.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“A genius is the man who can do the average thing when</a:t>
            </a:r>
          </a:p>
          <a:p>
            <a:pPr>
              <a:defRPr sz="1200"/>
            </a:pPr>
            <a:r>
              <a:t>everyone else around him is losing his mind.”</a:t>
            </a:r>
          </a:p>
          <a:p>
            <a:pPr>
              <a:defRPr sz="1200"/>
            </a:pPr>
            <a:r>
              <a:t>—Napoleon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“The world is full of obvious things which nobody by any</a:t>
            </a:r>
          </a:p>
          <a:p>
            <a:pPr>
              <a:defRPr sz="1200"/>
            </a:pPr>
            <a:r>
              <a:t>chance ever observes.”</a:t>
            </a:r>
          </a:p>
          <a:p>
            <a:pPr>
              <a:defRPr sz="1200"/>
            </a:pPr>
            <a:r>
              <a:t>—Sherlock Holmes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If you want safer, predictable, and more stable returns, you</a:t>
            </a:r>
          </a:p>
          <a:p>
            <a:pPr>
              <a:defRPr sz="1200"/>
            </a:pPr>
            <a:r>
              <a:t>invest in large public companies.</a:t>
            </a:r>
          </a:p>
          <a:p>
            <a:pPr>
              <a:defRPr sz="1200"/>
            </a:pPr>
            <a:r>
              <a:t>Or so you might think.</a:t>
            </a:r>
          </a:p>
          <a:p>
            <a:pPr>
              <a:defRPr sz="1200"/>
            </a:pPr>
            <a:r>
              <a:t>Remember, tails drive everything.</a:t>
            </a:r>
          </a:p>
          <a:p>
            <a:pPr>
              <a:defRPr sz="1200"/>
            </a:pPr>
            <a:r>
              <a:t>The distribution of success among large public stocks over time</a:t>
            </a:r>
          </a:p>
          <a:p>
            <a:pPr>
              <a:defRPr sz="1200"/>
            </a:pPr>
            <a:r>
              <a:t>is not much diﬀerent than it is in venture capital.</a:t>
            </a:r>
          </a:p>
          <a:p>
            <a:pPr>
              <a:defRPr sz="1200"/>
            </a:pPr>
            <a:r>
              <a:t>Most public companies are duds, a few do well, and a handful</a:t>
            </a:r>
          </a:p>
          <a:p>
            <a:pPr>
              <a:defRPr sz="1200"/>
            </a:pPr>
            <a:r>
              <a:t>become extraordinary winners that account for the majority of</a:t>
            </a:r>
          </a:p>
          <a:p>
            <a:pPr>
              <a:defRPr sz="1200"/>
            </a:pPr>
            <a:r>
              <a:t>the stock market’s returns.</a:t>
            </a:r>
          </a:p>
          <a:p>
            <a:pPr>
              <a:defRPr sz="1200"/>
            </a:pPr>
            <a:r>
              <a:t>J.P. Morgan Asset Management once published the distribution</a:t>
            </a:r>
          </a:p>
          <a:p>
            <a:pPr>
              <a:defRPr sz="1200"/>
            </a:pPr>
            <a:r>
              <a:t>of returns for the Russell 3000 Index—a big, broad, collection of</a:t>
            </a:r>
          </a:p>
          <a:p>
            <a:pPr>
              <a:defRPr sz="1200"/>
            </a:pPr>
            <a:r>
              <a:t>public companies—since 1980.²¹</a:t>
            </a:r>
          </a:p>
          <a:p>
            <a:pPr>
              <a:defRPr sz="1200"/>
            </a:pPr>
            <a:r>
              <a:t>Forty percent of all Russell 3000 stock components lost at least</a:t>
            </a:r>
          </a:p>
          <a:p>
            <a:pPr>
              <a:defRPr sz="1200"/>
            </a:pPr>
            <a:r>
              <a:t>70% of their value and never recovered over this period.</a:t>
            </a:r>
          </a:p>
          <a:p>
            <a:pPr>
              <a:defRPr sz="1200"/>
            </a:pPr>
            <a:r>
              <a:t>Eﬀectively all of the index’s overall returns came from 7% of</a:t>
            </a:r>
          </a:p>
          <a:p>
            <a:pPr>
              <a:defRPr sz="1200"/>
            </a:pPr>
            <a:r>
              <a:t>component companies that outperformed by at least two</a:t>
            </a:r>
          </a:p>
          <a:p>
            <a:pPr>
              <a:defRPr sz="1200"/>
            </a:pPr>
            <a:r>
              <a:t>standard deviations.</a:t>
            </a:r>
          </a:p>
          <a:p>
            <a:pPr>
              <a:defRPr sz="1200"/>
            </a:pPr>
            <a:r>
              <a:t>That’s the kind of thing you’d expect from venture capital. But</a:t>
            </a:r>
          </a:p>
          <a:p>
            <a:pPr>
              <a:defRPr sz="1200"/>
            </a:pPr>
            <a:r>
              <a:t>it’s what happened inside a boring, diversiﬁed index.</a:t>
            </a:r>
          </a:p>
          <a:p>
            <a:pPr>
              <a:defRPr sz="1200"/>
            </a:pPr>
            <a:r>
              <a:t>This thumping of most public companies spares no industry.</a:t>
            </a:r>
          </a:p>
          <a:p>
            <a:pPr>
              <a:defRPr sz="1200"/>
            </a:pPr>
            <a:r>
              <a:t>More than half of all public technology and telecom companies</a:t>
            </a:r>
          </a:p>
          <a:p>
            <a:pPr>
              <a:defRPr sz="1200"/>
            </a:pPr>
            <a:r>
              <a:t>lose most of their value and never recover. Even among public</a:t>
            </a:r>
          </a:p>
          <a:p>
            <a:pPr>
              <a:defRPr sz="1200"/>
            </a:pPr>
            <a:r>
              <a:t>utilities the failure rate is more than 1 in 10: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interesting thing here is that you have to have achieved a</a:t>
            </a:r>
          </a:p>
          <a:p>
            <a:pPr>
              <a:defRPr sz="1200"/>
            </a:pPr>
            <a:r>
              <a:t>certain level of success to become a public company and a</a:t>
            </a:r>
          </a:p>
          <a:p>
            <a:pPr>
              <a:defRPr sz="1200"/>
            </a:pPr>
            <a:r>
              <a:t>member of the Russell 3000. These are established</a:t>
            </a:r>
          </a:p>
          <a:p>
            <a:pPr>
              <a:defRPr sz="1200"/>
            </a:pPr>
            <a:r>
              <a:t>corporations, not ﬂy-by-night startups. Even still, most have</a:t>
            </a:r>
          </a:p>
          <a:p>
            <a:pPr>
              <a:defRPr sz="1200"/>
            </a:pPr>
            <a:r>
              <a:t>lifespans measured in years, not generations.</a:t>
            </a:r>
          </a:p>
          <a:p>
            <a:pPr>
              <a:defRPr sz="1200"/>
            </a:pPr>
            <a:r>
              <a:t>Take an example one of these companies: Carolco, a former</a:t>
            </a:r>
          </a:p>
          <a:p>
            <a:pPr>
              <a:defRPr sz="1200"/>
            </a:pPr>
            <a:r>
              <a:t>member of the Russell 3000 Index.</a:t>
            </a:r>
          </a:p>
          <a:p>
            <a:pPr>
              <a:defRPr sz="1200"/>
            </a:pPr>
            <a:r>
              <a:t>It produced some of the biggest ﬁlms of the 1980s and 1990s,</a:t>
            </a:r>
          </a:p>
          <a:p>
            <a:pPr>
              <a:defRPr sz="1200"/>
            </a:pPr>
            <a:r>
              <a:t>including the ﬁrst three Rambo ﬁlms, Terminator 2, Basic</a:t>
            </a:r>
          </a:p>
          <a:p>
            <a:pPr>
              <a:defRPr sz="1200"/>
            </a:pPr>
            <a:r>
              <a:t>Instinct, and Total Recall.</a:t>
            </a:r>
          </a:p>
          <a:p>
            <a:pPr>
              <a:defRPr sz="1200"/>
            </a:pPr>
            <a:r>
              <a:t>Carolco went public in 1987. It was a huge success, churning</a:t>
            </a:r>
          </a:p>
          <a:p>
            <a:pPr>
              <a:defRPr sz="1200"/>
            </a:pPr>
            <a:r>
              <a:t>out hit after hit. It did half a billion dollars in revenue in 1991,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commanding a market cap of $400 million—big money back</a:t>
            </a:r>
          </a:p>
          <a:p>
            <a:pPr>
              <a:defRPr sz="1200"/>
            </a:pPr>
            <a:r>
              <a:t>then, especially for a ﬁlm studio.</a:t>
            </a:r>
          </a:p>
          <a:p>
            <a:pPr>
              <a:defRPr sz="1200"/>
            </a:pPr>
            <a:r>
              <a:t>And then it failed.</a:t>
            </a:r>
          </a:p>
          <a:p>
            <a:pPr>
              <a:defRPr sz="1200"/>
            </a:pPr>
            <a:r>
              <a:t>The blockbusters stopped, a few big-budget projects ﬂopped,</a:t>
            </a:r>
          </a:p>
          <a:p>
            <a:pPr>
              <a:defRPr sz="1200"/>
            </a:pPr>
            <a:r>
              <a:t>and by the mid-1990s Carolco was history. It went bankrupt in</a:t>
            </a:r>
          </a:p>
          <a:p>
            <a:pPr>
              <a:defRPr sz="1200"/>
            </a:pPr>
            <a:r>
              <a:t>1996. Stock goes to zero, have a nice day. A catastrophic loss.</a:t>
            </a:r>
          </a:p>
          <a:p>
            <a:pPr>
              <a:defRPr sz="1200"/>
            </a:pPr>
            <a:r>
              <a:t>And one that 4 in 10 public companies experience over time.</a:t>
            </a:r>
          </a:p>
          <a:p>
            <a:pPr>
              <a:defRPr sz="1200"/>
            </a:pPr>
            <a:r>
              <a:t>Carolco’s story is not worth telling because it’s unique, but</a:t>
            </a:r>
          </a:p>
          <a:p>
            <a:pPr>
              <a:defRPr sz="1200"/>
            </a:pPr>
            <a:r>
              <a:t>because it’s common.</a:t>
            </a:r>
          </a:p>
          <a:p>
            <a:pPr>
              <a:defRPr sz="1200"/>
            </a:pPr>
            <a:r>
              <a:t>Here’s the most important part of this story: The Russell 3000</a:t>
            </a:r>
          </a:p>
          <a:p>
            <a:pPr>
              <a:defRPr sz="1200"/>
            </a:pPr>
            <a:r>
              <a:t>has increased more than 73-fold since 1980. That is a</a:t>
            </a:r>
          </a:p>
          <a:p>
            <a:pPr>
              <a:defRPr sz="1200"/>
            </a:pPr>
            <a:r>
              <a:t>spectacular return. That is success.</a:t>
            </a:r>
          </a:p>
          <a:p>
            <a:pPr>
              <a:defRPr sz="1200"/>
            </a:pPr>
            <a:r>
              <a:t>Forty percent of the companies in the index were eﬀectively</a:t>
            </a:r>
          </a:p>
          <a:p>
            <a:pPr>
              <a:defRPr sz="1200"/>
            </a:pPr>
            <a:r>
              <a:t>failures. But the 7% of components that performed extremely</a:t>
            </a:r>
          </a:p>
          <a:p>
            <a:pPr>
              <a:defRPr sz="1200"/>
            </a:pPr>
            <a:r>
              <a:t>well were more than enough to oﬀset the duds. Just like Heinz</a:t>
            </a:r>
          </a:p>
          <a:p>
            <a:pPr>
              <a:defRPr sz="1200"/>
            </a:pPr>
            <a:r>
              <a:t>Berggruen, but with Microsoft and Walmart instead of Picasso</a:t>
            </a:r>
          </a:p>
          <a:p>
            <a:pPr>
              <a:defRPr sz="1200"/>
            </a:pPr>
            <a:r>
              <a:t>and Matisse.</a:t>
            </a:r>
          </a:p>
          <a:p>
            <a:pPr>
              <a:defRPr sz="1200"/>
            </a:pPr>
            <a:r>
              <a:t>Not only do a few companies account for most of the market’s</a:t>
            </a:r>
          </a:p>
          <a:p>
            <a:pPr>
              <a:defRPr sz="1200"/>
            </a:pPr>
            <a:r>
              <a:t>return, but within those companies are even more tail events.</a:t>
            </a:r>
          </a:p>
          <a:p>
            <a:pPr>
              <a:defRPr sz="1200"/>
            </a:pPr>
            <a:r>
              <a:t>In 2018, Amazon drove 6% of the S&amp;P 500’s returns. And</a:t>
            </a:r>
          </a:p>
          <a:p>
            <a:pPr>
              <a:defRPr sz="1200"/>
            </a:pPr>
            <a:r>
              <a:t>Amazon’s growth is almost entirely due to Prime and Amazon</a:t>
            </a:r>
          </a:p>
          <a:p>
            <a:pPr>
              <a:defRPr sz="1200"/>
            </a:pPr>
            <a:r>
              <a:t>Web Services, which itself are tail events in a company that has</a:t>
            </a:r>
          </a:p>
          <a:p>
            <a:pPr>
              <a:defRPr sz="1200"/>
            </a:pPr>
            <a:r>
              <a:t>experimented with hundreds of products, from the Fire Phone</a:t>
            </a:r>
          </a:p>
          <a:p>
            <a:pPr>
              <a:defRPr sz="1200"/>
            </a:pPr>
            <a:r>
              <a:t>to travel agencies.</a:t>
            </a:r>
          </a:p>
          <a:p>
            <a:pPr>
              <a:defRPr sz="1200"/>
            </a:pPr>
            <a:r>
              <a:t>Apple was responsible for almost 7% of the index’s returns in</a:t>
            </a:r>
          </a:p>
          <a:p>
            <a:pPr>
              <a:defRPr sz="1200"/>
            </a:pPr>
            <a:r>
              <a:t>2018. And it is driven overwhelmingly by the iPhone, which in</a:t>
            </a:r>
          </a:p>
          <a:p>
            <a:pPr>
              <a:defRPr sz="1200"/>
            </a:pPr>
            <a:r>
              <a:t>the world of tech products is as tail-y as tails get.</a:t>
            </a:r>
          </a:p>
          <a:p>
            <a:pPr>
              <a:defRPr sz="1200"/>
            </a:pPr>
            <a:r>
              <a:t>And who’s working at these companies? Google’s hiring</a:t>
            </a:r>
          </a:p>
          <a:p>
            <a:pPr>
              <a:defRPr sz="1200"/>
            </a:pPr>
            <a:r>
              <a:t>acceptance rate is 0.2%.²² Facebook’s is 0.1%.²³ Apple’s is</a:t>
            </a:r>
          </a:p>
          <a:p>
            <a:pPr>
              <a:defRPr sz="1200"/>
            </a:pPr>
            <a:r>
              <a:t>about 2%.²⁴ So the people working on these tail projects that</a:t>
            </a:r>
          </a:p>
          <a:p>
            <a:pPr>
              <a:defRPr sz="1200"/>
            </a:pPr>
            <a:r>
              <a:t>drive tail returns have tail careers.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idea that a few things account for most results is not just</a:t>
            </a:r>
          </a:p>
          <a:p>
            <a:pPr>
              <a:defRPr sz="1200"/>
            </a:pPr>
            <a:r>
              <a:t>true for companies in your investment portfolio. It’s also an</a:t>
            </a:r>
          </a:p>
          <a:p>
            <a:pPr>
              <a:defRPr sz="1200"/>
            </a:pPr>
            <a:r>
              <a:t>important part of your own behavior as an investor.</a:t>
            </a:r>
          </a:p>
          <a:p>
            <a:pPr>
              <a:defRPr sz="1200"/>
            </a:pPr>
            <a:r>
              <a:t>Napoleon’s deﬁnition of a military genius was, “The man who</a:t>
            </a:r>
          </a:p>
          <a:p>
            <a:pPr>
              <a:defRPr sz="1200"/>
            </a:pPr>
            <a:r>
              <a:t>can do the average thing when all those around him are going</a:t>
            </a:r>
          </a:p>
          <a:p>
            <a:pPr>
              <a:defRPr sz="1200"/>
            </a:pPr>
            <a:r>
              <a:t>crazy.”</a:t>
            </a:r>
          </a:p>
          <a:p>
            <a:pPr>
              <a:defRPr sz="1200"/>
            </a:pPr>
            <a:r>
              <a:t>It’s the same in investing.</a:t>
            </a:r>
          </a:p>
          <a:p>
            <a:pPr>
              <a:defRPr sz="1200"/>
            </a:pPr>
            <a:r>
              <a:t>Most ﬁnancial advice is about today. What should you do right</a:t>
            </a:r>
          </a:p>
          <a:p>
            <a:pPr>
              <a:defRPr sz="1200"/>
            </a:pPr>
            <a:r>
              <a:t>now, and what stocks look like good buys today?</a:t>
            </a:r>
          </a:p>
          <a:p>
            <a:pPr>
              <a:defRPr sz="1200"/>
            </a:pPr>
            <a:r>
              <a:t>But most of the time today is not that important. Over the</a:t>
            </a:r>
          </a:p>
          <a:p>
            <a:pPr>
              <a:defRPr sz="1200"/>
            </a:pPr>
            <a:r>
              <a:t>course of your lifetime as an investor the decisions that you</a:t>
            </a:r>
          </a:p>
          <a:p>
            <a:pPr>
              <a:defRPr sz="1200"/>
            </a:pPr>
            <a:r>
              <a:t>make today or tomorrow or next week will not matter nearly as</a:t>
            </a:r>
          </a:p>
          <a:p>
            <a:pPr>
              <a:defRPr sz="1200"/>
            </a:pPr>
            <a:r>
              <a:t>much as what you do during the small number of days—likely</a:t>
            </a:r>
          </a:p>
          <a:p>
            <a:pPr>
              <a:defRPr sz="1200"/>
            </a:pPr>
            <a:r>
              <a:t>1% of the time or less—when everyone else around you is going</a:t>
            </a:r>
          </a:p>
          <a:p>
            <a:pPr>
              <a:defRPr sz="1200"/>
            </a:pPr>
            <a:r>
              <a:t>crazy.</a:t>
            </a:r>
          </a:p>
          <a:p>
            <a:pPr>
              <a:defRPr sz="1200"/>
            </a:pPr>
            <a:r>
              <a:t>Consider what would happen if you saved $1 every month from</a:t>
            </a:r>
          </a:p>
          <a:p>
            <a:pPr>
              <a:defRPr sz="1200"/>
            </a:pPr>
            <a:r>
              <a:t>1900 to 2019.</a:t>
            </a:r>
          </a:p>
          <a:p>
            <a:pPr>
              <a:defRPr sz="1200"/>
            </a:pPr>
            <a:r>
              <a:t>You could invest that $1 into the U.S. stock market every</a:t>
            </a:r>
          </a:p>
          <a:p>
            <a:pPr>
              <a:defRPr sz="1200"/>
            </a:pPr>
            <a:r>
              <a:t>month, rain or shine. It doesn’t matter if economists are</a:t>
            </a:r>
          </a:p>
          <a:p>
            <a:pPr>
              <a:defRPr sz="1200"/>
            </a:pPr>
            <a:r>
              <a:t>screaming about a looming recession or new bear market. You</a:t>
            </a:r>
          </a:p>
          <a:p>
            <a:pPr>
              <a:defRPr sz="1200"/>
            </a:pPr>
            <a:r>
              <a:t>just keep investing. Let’s call an investor who does this Sue.</a:t>
            </a:r>
          </a:p>
          <a:p>
            <a:pPr>
              <a:defRPr sz="1200"/>
            </a:pPr>
            <a:r>
              <a:t>But maybe investing during a recession is too scary. So perhaps</a:t>
            </a:r>
          </a:p>
          <a:p>
            <a:pPr>
              <a:defRPr sz="1200"/>
            </a:pPr>
            <a:r>
              <a:t>you invest your $1 in the stock market when the economy is</a:t>
            </a:r>
          </a:p>
          <a:p>
            <a:pPr>
              <a:defRPr sz="1200"/>
            </a:pPr>
            <a:r>
              <a:t>not in a recession, sell everything when it’s in a recession and</a:t>
            </a:r>
          </a:p>
          <a:p>
            <a:pPr>
              <a:defRPr sz="1200"/>
            </a:pPr>
            <a:r>
              <a:t>save your monthly dollar in cash, and invest everything back</a:t>
            </a:r>
          </a:p>
          <a:p>
            <a:pPr>
              <a:defRPr sz="1200"/>
            </a:pPr>
            <a:r>
              <a:t>into the stock market when the recession ends. We’ll call this</a:t>
            </a:r>
          </a:p>
          <a:p>
            <a:pPr>
              <a:defRPr sz="1200"/>
            </a:pPr>
            <a:r>
              <a:t>investor Jim.</a:t>
            </a:r>
          </a:p>
          <a:p>
            <a:pPr>
              <a:defRPr sz="1200"/>
            </a:pPr>
            <a:r>
              <a:t>Or perhaps it takes a few months for a recession to scare you</a:t>
            </a:r>
          </a:p>
          <a:p>
            <a:pPr>
              <a:defRPr sz="1200"/>
            </a:pPr>
            <a:r>
              <a:t>out, and then it takes a while to regain conﬁdence before you</a:t>
            </a:r>
          </a:p>
          <a:p>
            <a:pPr>
              <a:defRPr sz="1200"/>
            </a:pPr>
            <a:r>
              <a:t>get back in the market. You invest $1 in stocks when there’s no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recession, sell six months after a recession begins, and invest</a:t>
            </a:r>
          </a:p>
          <a:p>
            <a:pPr>
              <a:defRPr sz="1200"/>
            </a:pPr>
            <a:r>
              <a:t>back in six months after a recession ends. We’ll call you Tom.</a:t>
            </a:r>
          </a:p>
          <a:p>
            <a:pPr>
              <a:defRPr sz="1200"/>
            </a:pPr>
            <a:r>
              <a:t>How much money would these three investors end up with over</a:t>
            </a:r>
          </a:p>
          <a:p>
            <a:pPr>
              <a:defRPr sz="1200"/>
            </a:pPr>
            <a:r>
              <a:t>time?</a:t>
            </a:r>
          </a:p>
          <a:p>
            <a:pPr>
              <a:defRPr sz="1200"/>
            </a:pPr>
            <a:r>
              <a:t>Sue ends up with $435,551.</a:t>
            </a:r>
          </a:p>
          <a:p>
            <a:pPr>
              <a:defRPr sz="1200"/>
            </a:pPr>
            <a:r>
              <a:t>Jim has $257,386.</a:t>
            </a:r>
          </a:p>
          <a:p>
            <a:pPr>
              <a:defRPr sz="1200"/>
            </a:pPr>
            <a:r>
              <a:t>Tom $234,476.</a:t>
            </a:r>
          </a:p>
          <a:p>
            <a:pPr>
              <a:defRPr sz="1200"/>
            </a:pPr>
            <a:r>
              <a:t>Sue wins by a mile.</a:t>
            </a:r>
          </a:p>
          <a:p>
            <a:pPr>
              <a:defRPr sz="1200"/>
            </a:pPr>
            <a:r>
              <a:t>There were 1,428 months between 1900 and 2019. Just over</a:t>
            </a:r>
          </a:p>
          <a:p>
            <a:pPr>
              <a:defRPr sz="1200"/>
            </a:pPr>
            <a:r>
              <a:t>300 of them were during a recession. So by keeping her cool</a:t>
            </a:r>
          </a:p>
          <a:p>
            <a:pPr>
              <a:defRPr sz="1200"/>
            </a:pPr>
            <a:r>
              <a:t>during just the 22% of the time the economy was in or near a</a:t>
            </a:r>
          </a:p>
          <a:p>
            <a:pPr>
              <a:defRPr sz="1200"/>
            </a:pPr>
            <a:r>
              <a:t>recession, Sue ends up with almost three-quarters more money</a:t>
            </a:r>
          </a:p>
          <a:p>
            <a:pPr>
              <a:defRPr sz="1200"/>
            </a:pPr>
            <a:r>
              <a:t>than Jim or Tom.</a:t>
            </a:r>
          </a:p>
          <a:p>
            <a:pPr>
              <a:defRPr sz="1200"/>
            </a:pPr>
            <a:r>
              <a:t>To give a more recent example: How you behaved as an</a:t>
            </a:r>
          </a:p>
          <a:p>
            <a:pPr>
              <a:defRPr sz="1200"/>
            </a:pPr>
            <a:r>
              <a:t>investor during a few months in late 2008 and early 2009 will</a:t>
            </a:r>
          </a:p>
          <a:p>
            <a:pPr>
              <a:defRPr sz="1200"/>
            </a:pPr>
            <a:r>
              <a:t>likely have more impact on your lifetime returns than</a:t>
            </a:r>
          </a:p>
          <a:p>
            <a:pPr>
              <a:defRPr sz="1200"/>
            </a:pPr>
            <a:r>
              <a:t>everything you did from 2000 to 2008.</a:t>
            </a:r>
          </a:p>
          <a:p>
            <a:pPr>
              <a:defRPr sz="1200"/>
            </a:pPr>
            <a:r>
              <a:t>There is the old pilot quip that their jobs are “hours and hours</a:t>
            </a:r>
          </a:p>
          <a:p>
            <a:pPr>
              <a:defRPr sz="1200"/>
            </a:pPr>
            <a:r>
              <a:t>of boredom punctuated by moments of sheer terror.” It’s the</a:t>
            </a:r>
          </a:p>
          <a:p>
            <a:pPr>
              <a:defRPr sz="1200"/>
            </a:pPr>
            <a:r>
              <a:t>same in investing. Your success as an investor will be</a:t>
            </a:r>
          </a:p>
          <a:p>
            <a:pPr>
              <a:defRPr sz="1200"/>
            </a:pPr>
            <a:r>
              <a:t>determined by how you respond to punctuated moments of</a:t>
            </a:r>
          </a:p>
          <a:p>
            <a:pPr>
              <a:defRPr sz="1200"/>
            </a:pPr>
            <a:r>
              <a:t>terror, not the years spent on cruise control.</a:t>
            </a:r>
          </a:p>
          <a:p>
            <a:pPr>
              <a:defRPr sz="1200"/>
            </a:pPr>
            <a:r>
              <a:t>A good deﬁnition of an investing genius is the man or woman</a:t>
            </a:r>
          </a:p>
          <a:p>
            <a:pPr>
              <a:defRPr sz="1200"/>
            </a:pPr>
            <a:r>
              <a:t>who can do the average thing when all those around them are</a:t>
            </a:r>
          </a:p>
          <a:p>
            <a:pPr>
              <a:defRPr sz="1200"/>
            </a:pPr>
            <a:r>
              <a:t>going crazy.</a:t>
            </a:r>
          </a:p>
          <a:p>
            <a:pPr>
              <a:defRPr sz="1200"/>
            </a:pPr>
            <a:r>
              <a:t>Tails drive everything.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When you accept that tails drive everything in business,</a:t>
            </a:r>
          </a:p>
          <a:p>
            <a:pPr>
              <a:defRPr sz="1200"/>
            </a:pPr>
            <a:r>
              <a:t>investing, and ﬁnance you realize that it’s normal for lots of</a:t>
            </a:r>
          </a:p>
          <a:p>
            <a:pPr>
              <a:defRPr sz="1200"/>
            </a:pPr>
            <a:r>
              <a:t>things to go wrong, break, fail, and fall.</a:t>
            </a:r>
          </a:p>
          <a:p>
            <a:pPr>
              <a:defRPr sz="1200"/>
            </a:pPr>
            <a:r>
              <a:t>If you’re a good stock picker you’ll be right maybe half the time.</a:t>
            </a:r>
          </a:p>
          <a:p>
            <a:pPr>
              <a:defRPr sz="1200"/>
            </a:pPr>
            <a:r>
              <a:t>If you’re a good business leader maybe half of your product and</a:t>
            </a:r>
          </a:p>
          <a:p>
            <a:pPr>
              <a:defRPr sz="1200"/>
            </a:pPr>
            <a:r>
              <a:t>strategy ideas will work.</a:t>
            </a:r>
          </a:p>
          <a:p>
            <a:pPr>
              <a:defRPr sz="1200"/>
            </a:pPr>
            <a:r>
              <a:t>If you’re a good investor most years will be just OK, and plenty</a:t>
            </a:r>
          </a:p>
          <a:p>
            <a:pPr>
              <a:defRPr sz="1200"/>
            </a:pPr>
            <a:r>
              <a:t>will be bad.</a:t>
            </a:r>
          </a:p>
          <a:p>
            <a:pPr>
              <a:defRPr sz="1200"/>
            </a:pPr>
            <a:r>
              <a:t>If you’re a good worker you’ll ﬁnd the right company in the</a:t>
            </a:r>
          </a:p>
          <a:p>
            <a:pPr>
              <a:defRPr sz="1200"/>
            </a:pPr>
            <a:r>
              <a:t>right ﬁeld after several attempts and trials.</a:t>
            </a:r>
          </a:p>
          <a:p>
            <a:pPr>
              <a:defRPr sz="1200"/>
            </a:pPr>
            <a:r>
              <a:t>And that’s if you’re good.</a:t>
            </a:r>
          </a:p>
          <a:p>
            <a:pPr>
              <a:defRPr sz="1200"/>
            </a:pPr>
            <a:r>
              <a:t>Peter Lynch is one of the best investors of our time. “If you’re</a:t>
            </a:r>
          </a:p>
          <a:p>
            <a:pPr>
              <a:defRPr sz="1200"/>
            </a:pPr>
            <a:r>
              <a:t>terriﬁc in this business, you’re right six times out of 10,” he</a:t>
            </a:r>
          </a:p>
          <a:p>
            <a:pPr>
              <a:defRPr sz="1200"/>
            </a:pPr>
            <a:r>
              <a:t>once said.</a:t>
            </a:r>
          </a:p>
          <a:p>
            <a:pPr>
              <a:defRPr sz="1200"/>
            </a:pPr>
            <a:r>
              <a:t>There are ﬁelds where you must be perfect every time. Flying a</a:t>
            </a:r>
          </a:p>
          <a:p>
            <a:pPr>
              <a:defRPr sz="1200"/>
            </a:pPr>
            <a:r>
              <a:t>plane, for example. Then there are ﬁelds where you want to be</a:t>
            </a:r>
          </a:p>
          <a:p>
            <a:pPr>
              <a:defRPr sz="1200"/>
            </a:pPr>
            <a:r>
              <a:t>at least pretty good nearly all the time. A restaurant chef, let’s</a:t>
            </a:r>
          </a:p>
          <a:p>
            <a:pPr>
              <a:defRPr sz="1200"/>
            </a:pPr>
            <a:r>
              <a:t>say.</a:t>
            </a:r>
          </a:p>
          <a:p>
            <a:pPr>
              <a:defRPr sz="1200"/>
            </a:pPr>
            <a:r>
              <a:t>Investing, business, and ﬁnance are just not like these ﬁelds.</a:t>
            </a:r>
          </a:p>
          <a:p>
            <a:pPr>
              <a:defRPr sz="1200"/>
            </a:pPr>
            <a:r>
              <a:t>Something I’ve learned from both investors and entrepreneurs</a:t>
            </a:r>
          </a:p>
          <a:p>
            <a:pPr>
              <a:defRPr sz="1200"/>
            </a:pPr>
            <a:r>
              <a:t>is that no one makes good decisions all the time. The most</a:t>
            </a:r>
          </a:p>
          <a:p>
            <a:pPr>
              <a:defRPr sz="1200"/>
            </a:pPr>
            <a:r>
              <a:t>impressive people are packed full of horrendous ideas that are</a:t>
            </a:r>
          </a:p>
          <a:p>
            <a:pPr>
              <a:defRPr sz="1200"/>
            </a:pPr>
            <a:r>
              <a:t>often acted upon.</a:t>
            </a:r>
          </a:p>
          <a:p>
            <a:pPr>
              <a:defRPr sz="1200"/>
            </a:pPr>
            <a:r>
              <a:t>Take Amazon. It’s not intuitive to think a failed product launch</a:t>
            </a:r>
          </a:p>
          <a:p>
            <a:pPr>
              <a:defRPr sz="1200"/>
            </a:pPr>
            <a:r>
              <a:t>at a major company would be normal and ﬁne. Intuitively,</a:t>
            </a:r>
          </a:p>
          <a:p>
            <a:pPr>
              <a:defRPr sz="1200"/>
            </a:pPr>
            <a:r>
              <a:t>you’d think the CEO should apologize to shareholders. But CEO</a:t>
            </a:r>
          </a:p>
          <a:p>
            <a:pPr>
              <a:defRPr sz="1200"/>
            </a:pPr>
            <a:r>
              <a:t>Jeﬀ Bezos said shortly after the disastrous launch of the</a:t>
            </a:r>
          </a:p>
          <a:p>
            <a:pPr>
              <a:defRPr sz="1200"/>
            </a:pPr>
            <a:r>
              <a:t>company’s Fire Phone: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If you think that’s a big failure, we’re working on much bigger</a:t>
            </a:r>
          </a:p>
          <a:p>
            <a:pPr>
              <a:defRPr sz="1200"/>
            </a:pPr>
            <a:r>
              <a:t>failures right now. I am not kidding. Some of them are going to</a:t>
            </a:r>
          </a:p>
          <a:p>
            <a:pPr>
              <a:defRPr sz="1200"/>
            </a:pPr>
            <a:r>
              <a:t>make the Fire Phone look like a tiny little blip.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It’s OK for Amazon to lose a lot of money on the Fire Phone</a:t>
            </a:r>
          </a:p>
          <a:p>
            <a:pPr>
              <a:defRPr sz="1200"/>
            </a:pPr>
            <a:r>
              <a:t>because it will be oﬀset by something like Amazon Web</a:t>
            </a:r>
          </a:p>
          <a:p>
            <a:pPr>
              <a:defRPr sz="1200"/>
            </a:pPr>
            <a:r>
              <a:t>Services that earns tens of billions of dollars. Tails to the rescue.</a:t>
            </a:r>
          </a:p>
          <a:p>
            <a:pPr>
              <a:defRPr sz="1200"/>
            </a:pPr>
            <a:r>
              <a:t>Netﬂix CEO Reed Hastings once announced his company was</a:t>
            </a:r>
          </a:p>
          <a:p>
            <a:pPr>
              <a:defRPr sz="1200"/>
            </a:pPr>
            <a:r>
              <a:t>canceling several big-budget productions. He responded: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Our hit ratio is way too high right now. I’m always pushing the</a:t>
            </a:r>
          </a:p>
          <a:p>
            <a:pPr>
              <a:defRPr sz="1200"/>
            </a:pPr>
            <a:r>
              <a:t>content team. We have to take more risk. You have to try more</a:t>
            </a:r>
          </a:p>
          <a:p>
            <a:pPr>
              <a:defRPr sz="1200"/>
            </a:pPr>
            <a:r>
              <a:t>crazy things, because we should have a higher cancel rate</a:t>
            </a:r>
          </a:p>
          <a:p>
            <a:pPr>
              <a:defRPr sz="1200"/>
            </a:pPr>
            <a:r>
              <a:t>overall.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These are not delusions or failures of responsibility. They are a</a:t>
            </a:r>
          </a:p>
          <a:p>
            <a:pPr>
              <a:defRPr sz="1200"/>
            </a:pPr>
            <a:r>
              <a:t>smart acknowledgement of how tails drive success. For every</a:t>
            </a:r>
          </a:p>
          <a:p>
            <a:pPr>
              <a:defRPr sz="1200"/>
            </a:pPr>
            <a:r>
              <a:t>Amazon Prime or Orange is The New Black you know, with</a:t>
            </a:r>
          </a:p>
          <a:p>
            <a:pPr>
              <a:defRPr sz="1200"/>
            </a:pPr>
            <a:r>
              <a:t>certainty, that you’ll have some duds.</a:t>
            </a:r>
          </a:p>
          <a:p>
            <a:pPr>
              <a:defRPr sz="1200"/>
            </a:pPr>
            <a:r>
              <a:t>Part of why this isn’t intuitive is because in most ﬁelds we only</a:t>
            </a:r>
          </a:p>
          <a:p>
            <a:pPr>
              <a:defRPr sz="1200"/>
            </a:pPr>
            <a:r>
              <a:t>see the ﬁnished product, not the losses incurred that led to the</a:t>
            </a:r>
          </a:p>
          <a:p>
            <a:pPr>
              <a:defRPr sz="1200"/>
            </a:pPr>
            <a:r>
              <a:t>tail-success product.</a:t>
            </a:r>
          </a:p>
          <a:p>
            <a:pPr>
              <a:defRPr sz="1200"/>
            </a:pPr>
            <a:r>
              <a:t>The Chris Rock I see on TV is hilarious, ﬂawless. The Chris Rock</a:t>
            </a:r>
          </a:p>
          <a:p>
            <a:pPr>
              <a:defRPr sz="1200"/>
            </a:pPr>
            <a:r>
              <a:t>that performs in dozens of small clubs each year is just OK.</a:t>
            </a:r>
          </a:p>
          <a:p>
            <a:pPr>
              <a:defRPr sz="1200"/>
            </a:pPr>
            <a:r>
              <a:t>That is by design. No comedic genius is smart enough to</a:t>
            </a:r>
          </a:p>
          <a:p>
            <a:pPr>
              <a:defRPr sz="1200"/>
            </a:pPr>
            <a:r>
              <a:t>preemptively know what jokes will land well. Every big</a:t>
            </a:r>
          </a:p>
          <a:p>
            <a:pPr>
              <a:defRPr sz="1200"/>
            </a:pPr>
            <a:r>
              <a:t>comedian tests their material in small clubs before using it in</a:t>
            </a:r>
          </a:p>
          <a:p>
            <a:pPr>
              <a:defRPr sz="1200"/>
            </a:pPr>
            <a:r>
              <a:t>big venues. Rock was once asked if he missed small clubs. He</a:t>
            </a:r>
          </a:p>
          <a:p>
            <a:pPr>
              <a:defRPr sz="1200"/>
            </a:pPr>
            <a:r>
              <a:t>responded: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When I start a tour, it’s not like I start out in arenas. Before this</a:t>
            </a:r>
          </a:p>
          <a:p>
            <a:pPr>
              <a:defRPr sz="1200"/>
            </a:pPr>
            <a:r>
              <a:t>last tour I performed in this place in New Brunswick called the</a:t>
            </a:r>
          </a:p>
          <a:p>
            <a:pPr>
              <a:defRPr sz="1200"/>
            </a:pPr>
            <a:r>
              <a:t>Stress Factory. I did about 40 or 50 shows getting ready for the</a:t>
            </a:r>
          </a:p>
          <a:p>
            <a:pPr>
              <a:defRPr sz="1200"/>
            </a:pPr>
            <a:r>
              <a:t>tour.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One newspaper proﬁled these small-club sessions. It described</a:t>
            </a:r>
          </a:p>
          <a:p>
            <a:pPr>
              <a:defRPr sz="1200"/>
            </a:pPr>
            <a:r>
              <a:t>Rock thumbing through pages of notes and fumbling with</a:t>
            </a:r>
          </a:p>
          <a:p>
            <a:pPr>
              <a:defRPr sz="1200"/>
            </a:pPr>
            <a:r>
              <a:t>material. “I’m going to have to cut some of these jokes,” he</a:t>
            </a:r>
          </a:p>
          <a:p>
            <a:pPr>
              <a:defRPr sz="1200"/>
            </a:pPr>
            <a:r>
              <a:t>says mid-skit. The good jokes I see on Netﬂix are the tails that</a:t>
            </a:r>
          </a:p>
          <a:p>
            <a:pPr>
              <a:defRPr sz="1200"/>
            </a:pPr>
            <a:r>
              <a:t>stuck out of a universe of hundreds of attempts.</a:t>
            </a:r>
          </a:p>
          <a:p>
            <a:pPr>
              <a:defRPr sz="1200"/>
            </a:pPr>
            <a:r>
              <a:t>A similar thing happens in investing. It’s easy to ﬁnd Warren</a:t>
            </a:r>
          </a:p>
          <a:p>
            <a:pPr>
              <a:defRPr sz="1200"/>
            </a:pPr>
            <a:r>
              <a:t>Buﬀett’s net worth, or his average annual returns. Or even his</a:t>
            </a:r>
          </a:p>
          <a:p>
            <a:pPr>
              <a:defRPr sz="1200"/>
            </a:pPr>
            <a:r>
              <a:t>best, most notable investments. They’re right there in the open,</a:t>
            </a:r>
          </a:p>
          <a:p>
            <a:pPr>
              <a:defRPr sz="1200"/>
            </a:pPr>
            <a:r>
              <a:t>and they’re what people talk about.</a:t>
            </a:r>
          </a:p>
          <a:p>
            <a:pPr>
              <a:defRPr sz="1200"/>
            </a:pPr>
            <a:r>
              <a:t>It’s much harder to piece together every investment he’s made</a:t>
            </a:r>
          </a:p>
          <a:p>
            <a:pPr>
              <a:defRPr sz="1200"/>
            </a:pPr>
            <a:r>
              <a:t>over his career. No one talks about the dud picks, the ugly</a:t>
            </a:r>
          </a:p>
          <a:p>
            <a:pPr>
              <a:defRPr sz="1200"/>
            </a:pPr>
            <a:r>
              <a:t>businesses, the poor acquisitions. But they’re a big part of</a:t>
            </a:r>
          </a:p>
          <a:p>
            <a:pPr>
              <a:defRPr sz="1200"/>
            </a:pPr>
            <a:r>
              <a:t>Buﬀett’s story. They are the other side of tail-driven returns.</a:t>
            </a:r>
          </a:p>
          <a:p>
            <a:pPr>
              <a:defRPr sz="1200"/>
            </a:pPr>
            <a:r>
              <a:t>At the Berkshire Hathaway shareholder meeting in 2013</a:t>
            </a:r>
          </a:p>
          <a:p>
            <a:pPr>
              <a:defRPr sz="1200"/>
            </a:pPr>
            <a:r>
              <a:t>Warren Buﬀett said he’s owned 400 to 500 stocks during his</a:t>
            </a:r>
          </a:p>
          <a:p>
            <a:pPr>
              <a:defRPr sz="1200"/>
            </a:pPr>
            <a:r>
              <a:t>life and made most of his money on 10 of them. Charlie Munger</a:t>
            </a:r>
          </a:p>
          <a:p>
            <a:pPr>
              <a:defRPr sz="1200"/>
            </a:pPr>
            <a:r>
              <a:t>followed up: “If you remove just a few of Berkshire’s top</a:t>
            </a:r>
          </a:p>
          <a:p>
            <a:pPr>
              <a:defRPr sz="1200"/>
            </a:pPr>
            <a:r>
              <a:t>investments, its long-term track record is pretty average.”</a:t>
            </a:r>
          </a:p>
          <a:p>
            <a:pPr>
              <a:defRPr sz="1200"/>
            </a:pPr>
            <a:r>
              <a:t>When we pay special attention to a role model’s successes we</a:t>
            </a:r>
          </a:p>
          <a:p>
            <a:pPr>
              <a:defRPr sz="1200"/>
            </a:pPr>
            <a:r>
              <a:t>overlook that their gains came from a small percent of their</a:t>
            </a:r>
          </a:p>
          <a:p>
            <a:pPr>
              <a:defRPr sz="1200"/>
            </a:pPr>
            <a:r>
              <a:t>actions. That makes our own failures, losses, and setbacks feel</a:t>
            </a:r>
          </a:p>
          <a:p>
            <a:pPr>
              <a:defRPr sz="1200"/>
            </a:pPr>
            <a:r>
              <a:t>like we’re doing something wrong. But it’s possible we are</a:t>
            </a:r>
          </a:p>
          <a:p>
            <a:pPr>
              <a:defRPr sz="1200"/>
            </a:pPr>
            <a:r>
              <a:t>wrong, or just sort of right, just as often as the masters are.</a:t>
            </a:r>
          </a:p>
          <a:p>
            <a:pPr>
              <a:defRPr sz="1200"/>
            </a:pPr>
            <a:r>
              <a:t>They may have been more right when they were right, but they</a:t>
            </a:r>
          </a:p>
          <a:p>
            <a:pPr>
              <a:defRPr sz="1200"/>
            </a:pPr>
            <a:r>
              <a:t>could have been wrong just as often as you.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“It’s not whether you’re right or wrong that’s important,”</a:t>
            </a:r>
          </a:p>
          <a:p>
            <a:pPr>
              <a:defRPr sz="1200"/>
            </a:pPr>
            <a:r>
              <a:t>George Soros once said, “but how much money you make when</a:t>
            </a:r>
          </a:p>
          <a:p>
            <a:pPr>
              <a:defRPr sz="1200"/>
            </a:pPr>
            <a:r>
              <a:t>you’re right and how much you lose when you’re wrong.” You</a:t>
            </a:r>
          </a:p>
          <a:p>
            <a:pPr>
              <a:defRPr sz="1200"/>
            </a:pPr>
            <a:r>
              <a:t>can be wrong half the time and still make a fortune.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There are 100 billion planets in our galaxy and only one, as far</a:t>
            </a:r>
          </a:p>
          <a:p>
            <a:pPr>
              <a:defRPr sz="1200"/>
            </a:pPr>
            <a:r>
              <a:t>as we know, with intelligent life.</a:t>
            </a:r>
          </a:p>
          <a:p>
            <a:pPr>
              <a:defRPr sz="1200"/>
            </a:pPr>
            <a:r>
              <a:t>The fact that you are reading this book is the result of the</a:t>
            </a:r>
          </a:p>
          <a:p>
            <a:pPr>
              <a:defRPr sz="1200"/>
            </a:pPr>
            <a:r>
              <a:t>longest tail you can imagine.</a:t>
            </a:r>
          </a:p>
          <a:p>
            <a:pPr>
              <a:defRPr sz="1200"/>
            </a:pPr>
            <a:r>
              <a:t>That’s something to be happy about. Next, let’s look at how</a:t>
            </a:r>
          </a:p>
          <a:p>
            <a:pPr>
              <a:defRPr sz="1200"/>
            </a:pPr>
            <a:r>
              <a:t>money can make you even happier.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Ispent my college years working as a valet at a nice hotel in Los Angeles.</a:t>
            </a:r>
          </a:p>
          <a:p>
            <a:pPr>
              <a:defRPr sz="1200"/>
            </a:pPr>
            <a:r>
              <a:t>One frequent guest was a technology executive. He was a genius, having designed and</a:t>
            </a:r>
          </a:p>
          <a:p>
            <a:pPr>
              <a:defRPr sz="1200"/>
            </a:pPr>
            <a:r>
              <a:t>patented a key component in Wi-Fi routers in his 20s. He had started and sold several</a:t>
            </a:r>
          </a:p>
          <a:p>
            <a:pPr>
              <a:defRPr sz="1200"/>
            </a:pPr>
            <a:r>
              <a:t>companies. He was wildly successful.</a:t>
            </a:r>
          </a:p>
          <a:p>
            <a:pPr>
              <a:defRPr sz="1200"/>
            </a:pPr>
            <a:r>
              <a:t>He also had a relationship with money I’d describe as a mix of insecurity and childish</a:t>
            </a:r>
          </a:p>
          <a:p>
            <a:pPr>
              <a:defRPr sz="1200"/>
            </a:pPr>
            <a:r>
              <a:t>stupidity.</a:t>
            </a:r>
          </a:p>
          <a:p>
            <a:pPr>
              <a:defRPr sz="1200"/>
            </a:pPr>
            <a:r>
              <a:t>He carried a stack of hundred dollar bills several inches thick. He showed it to everyone</a:t>
            </a:r>
          </a:p>
          <a:p>
            <a:pPr>
              <a:defRPr sz="1200"/>
            </a:pPr>
            <a:r>
              <a:t>who wanted to see it and many who didn’t. He bragged openly and loudly about his wealth,</a:t>
            </a:r>
          </a:p>
          <a:p>
            <a:pPr>
              <a:defRPr sz="1200"/>
            </a:pPr>
            <a:r>
              <a:t>often while drunk and always apropos of nothing.</a:t>
            </a:r>
          </a:p>
          <a:p>
            <a:pPr>
              <a:defRPr sz="1200"/>
            </a:pPr>
            <a:r>
              <a:t>One day he handed one of my colleagues several thousand dollars of cash and said, “Go to</a:t>
            </a:r>
          </a:p>
          <a:p>
            <a:pPr>
              <a:defRPr sz="1200"/>
            </a:pPr>
            <a:r>
              <a:t>the jewelry store down the street and get me a few $1,000 gold coins.”</a:t>
            </a:r>
          </a:p>
          <a:p>
            <a:pPr>
              <a:defRPr sz="1200"/>
            </a:pPr>
            <a:r>
              <a:t>An hour later, gold coins in hand, the tech executive and his buddies gathered around by a</a:t>
            </a:r>
          </a:p>
          <a:p>
            <a:pPr>
              <a:defRPr sz="1200"/>
            </a:pPr>
            <a:r>
              <a:t>dock overlooking the Paciﬁc Ocean. They then proceeded to throw the coins into the sea,</a:t>
            </a:r>
          </a:p>
          <a:p>
            <a:pPr>
              <a:defRPr sz="1200"/>
            </a:pPr>
            <a:r>
              <a:t>skipping them like rocks, cackling as they argued whose went furthest. Just for fun.</a:t>
            </a:r>
          </a:p>
          <a:p>
            <a:pPr>
              <a:defRPr sz="1200"/>
            </a:pPr>
            <a:r>
              <a:t>Days later he shattered a lamp in the hotel’s restaurant. A manager told him it was a $500</a:t>
            </a:r>
          </a:p>
          <a:p>
            <a:pPr>
              <a:defRPr sz="1200"/>
            </a:pPr>
            <a:r>
              <a:t>lamp and he’d have to replace it.</a:t>
            </a:r>
          </a:p>
          <a:p>
            <a:pPr>
              <a:defRPr sz="1200"/>
            </a:pPr>
            <a:r>
              <a:t>“You want ﬁve hundred dollars?” the executive asked incredulously, while pulling a brick of</a:t>
            </a:r>
          </a:p>
          <a:p>
            <a:pPr>
              <a:defRPr sz="1200"/>
            </a:pPr>
            <a:r>
              <a:t>cash from his pocket and handing it to the manager. “Here’s ﬁve thousand dollars. Now get</a:t>
            </a:r>
          </a:p>
          <a:p>
            <a:pPr>
              <a:defRPr sz="1200"/>
            </a:pPr>
            <a:r>
              <a:t>out of my face. And don’t ever insult me like that again.”</a:t>
            </a:r>
          </a:p>
          <a:p>
            <a:pPr>
              <a:defRPr sz="1200"/>
            </a:pPr>
            <a:r>
              <a:t>You may wonder how long this behavior could last, and the answer was “not long.” I learned</a:t>
            </a:r>
          </a:p>
          <a:p>
            <a:pPr>
              <a:defRPr sz="1200"/>
            </a:pPr>
            <a:r>
              <a:t>years later that he went broke.</a:t>
            </a:r>
          </a:p>
          <a:p>
            <a:pPr>
              <a:defRPr sz="1200"/>
            </a:pPr>
            <a:r>
              <a:t>The premise of this book is that doing well with money has a little to do with how smart you</a:t>
            </a:r>
          </a:p>
          <a:p>
            <a:pPr>
              <a:defRPr sz="1200"/>
            </a:pPr>
            <a:r>
              <a:t>are and a lot to do with how you behave. And behavior is hard to teach, even to really smart</a:t>
            </a:r>
          </a:p>
          <a:p>
            <a:pPr>
              <a:defRPr sz="1200"/>
            </a:pPr>
            <a:r>
              <a:t>people.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The highest form of wealth is the ability to wake up every</a:t>
            </a:r>
          </a:p>
          <a:p>
            <a:pPr>
              <a:defRPr sz="1200"/>
            </a:pPr>
            <a:r>
              <a:t>morning and say, “I can do whatever I want today.”</a:t>
            </a:r>
          </a:p>
          <a:p>
            <a:pPr>
              <a:defRPr sz="1200"/>
            </a:pPr>
            <a:r>
              <a:t>People want to become wealthier to make them happier.</a:t>
            </a:r>
          </a:p>
          <a:p>
            <a:pPr>
              <a:defRPr sz="1200"/>
            </a:pPr>
            <a:r>
              <a:t>Happiness is a complicated subject because everyone’s</a:t>
            </a:r>
          </a:p>
          <a:p>
            <a:pPr>
              <a:defRPr sz="1200"/>
            </a:pPr>
            <a:r>
              <a:t>diﬀerent. But if there’s a common denominator in happiness</a:t>
            </a:r>
          </a:p>
          <a:p>
            <a:pPr>
              <a:defRPr sz="1200"/>
            </a:pPr>
            <a:r>
              <a:t>—a universal fuel of joy—it’s that people want to control</a:t>
            </a:r>
          </a:p>
          <a:p>
            <a:pPr>
              <a:defRPr sz="1200"/>
            </a:pPr>
            <a:r>
              <a:t>their lives.</a:t>
            </a:r>
          </a:p>
          <a:p>
            <a:pPr>
              <a:defRPr sz="1200"/>
            </a:pPr>
            <a:r>
              <a:t>The ability to do what you want, when you want, with who</a:t>
            </a:r>
          </a:p>
          <a:p>
            <a:pPr>
              <a:defRPr sz="1200"/>
            </a:pPr>
            <a:r>
              <a:t>you want, for as long as you want, is priceless. It is the</a:t>
            </a:r>
          </a:p>
          <a:p>
            <a:pPr>
              <a:defRPr sz="1200"/>
            </a:pPr>
            <a:r>
              <a:t>highest dividend money pays.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Angus Campbell was a psychologist at the University of</a:t>
            </a:r>
          </a:p>
          <a:p>
            <a:pPr>
              <a:defRPr sz="1200"/>
            </a:pPr>
            <a:r>
              <a:t>Michigan. Born in 1910, his research took place during an</a:t>
            </a:r>
          </a:p>
          <a:p>
            <a:pPr>
              <a:defRPr sz="1200"/>
            </a:pPr>
            <a:r>
              <a:t>age when psychology was overwhelmingly focused on</a:t>
            </a:r>
          </a:p>
          <a:p>
            <a:pPr>
              <a:defRPr sz="1200"/>
            </a:pPr>
            <a:r>
              <a:t>disorders that brought people down—things like depression,</a:t>
            </a:r>
          </a:p>
          <a:p>
            <a:pPr>
              <a:defRPr sz="1200"/>
            </a:pPr>
            <a:r>
              <a:t>anxiety, schizophrenia.</a:t>
            </a:r>
          </a:p>
          <a:p>
            <a:pPr>
              <a:defRPr sz="1200"/>
            </a:pPr>
            <a:r>
              <a:t>Campbell wanted to know what made people happy. His</a:t>
            </a:r>
          </a:p>
          <a:p>
            <a:pPr>
              <a:defRPr sz="1200"/>
            </a:pPr>
            <a:r>
              <a:t>1981 book, The Sense of Wellbeing in America, starts by</a:t>
            </a:r>
          </a:p>
          <a:p>
            <a:pPr>
              <a:defRPr sz="1200"/>
            </a:pPr>
            <a:r>
              <a:t>pointing out that people are generally happier than many</a:t>
            </a:r>
          </a:p>
          <a:p>
            <a:pPr>
              <a:defRPr sz="1200"/>
            </a:pPr>
            <a:r>
              <a:t>psychologists assumed. But some were clearly doing better</a:t>
            </a:r>
          </a:p>
          <a:p>
            <a:pPr>
              <a:defRPr sz="1200"/>
            </a:pPr>
            <a:r>
              <a:t>than others. And you couldn’t necessarily group them by</a:t>
            </a:r>
          </a:p>
          <a:p>
            <a:pPr>
              <a:defRPr sz="1200"/>
            </a:pPr>
            <a:r>
              <a:t>income, or geography, or education, because so many in</a:t>
            </a:r>
          </a:p>
          <a:p>
            <a:pPr>
              <a:defRPr sz="1200"/>
            </a:pPr>
            <a:r>
              <a:t>each of those categories end up chronically unhappy.</a:t>
            </a:r>
          </a:p>
          <a:p>
            <a:pPr>
              <a:defRPr sz="1200"/>
            </a:pPr>
            <a:r>
              <a:t>The most powerful common denominator of happiness was</a:t>
            </a:r>
          </a:p>
          <a:p>
            <a:pPr>
              <a:defRPr sz="1200"/>
            </a:pPr>
            <a:r>
              <a:t>simple. Campbell summed it up: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Having a strong sense of controlling one’s life is a more</a:t>
            </a:r>
          </a:p>
          <a:p>
            <a:pPr>
              <a:defRPr sz="1200"/>
            </a:pPr>
            <a:r>
              <a:t>dependable predictor of positive feelings of wellbeing than</a:t>
            </a:r>
          </a:p>
          <a:p>
            <a:pPr>
              <a:defRPr sz="1200"/>
            </a:pPr>
            <a:r>
              <a:t>any of the objective conditions of life we have considered.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More than your salary. More than the size of your house.</a:t>
            </a:r>
          </a:p>
          <a:p>
            <a:pPr>
              <a:defRPr sz="1200"/>
            </a:pPr>
            <a:r>
              <a:t>More than the prestige of your job. Control over doing what</a:t>
            </a:r>
          </a:p>
          <a:p>
            <a:pPr>
              <a:defRPr sz="1200"/>
            </a:pPr>
            <a:r>
              <a:t>you want, when you want to, with the people you want to, is</a:t>
            </a:r>
          </a:p>
          <a:p>
            <a:pPr>
              <a:defRPr sz="1200"/>
            </a:pPr>
            <a:r>
              <a:t>the broadest lifestyle variable that makes people happy.</a:t>
            </a:r>
          </a:p>
          <a:p>
            <a:pPr>
              <a:defRPr sz="1200"/>
            </a:pPr>
            <a:r>
              <a:t>Money’s greatest intrinsic value—and this can’t be</a:t>
            </a:r>
          </a:p>
          <a:p>
            <a:pPr>
              <a:defRPr sz="1200"/>
            </a:pPr>
            <a:r>
              <a:t>overstated—is its ability to give you control over your time.</a:t>
            </a:r>
          </a:p>
          <a:p>
            <a:pPr>
              <a:defRPr sz="1200"/>
            </a:pPr>
            <a:r>
              <a:t>To obtain, bit by bit, a level of independence and autonomy</a:t>
            </a:r>
          </a:p>
          <a:p>
            <a:pPr>
              <a:defRPr sz="1200"/>
            </a:pPr>
            <a:r>
              <a:t>that comes from unspent assets that give you greater</a:t>
            </a:r>
          </a:p>
          <a:p>
            <a:pPr>
              <a:defRPr sz="1200"/>
            </a:pPr>
            <a:r>
              <a:t>control over what you can do and when you can do it.</a:t>
            </a:r>
          </a:p>
          <a:p>
            <a:pPr>
              <a:defRPr sz="1200"/>
            </a:pPr>
            <a:r>
              <a:t>A small amount of wealth means the ability to take a few</a:t>
            </a:r>
          </a:p>
          <a:p>
            <a:pPr>
              <a:defRPr sz="1200"/>
            </a:pPr>
            <a:r>
              <a:t>days oﬀ work when you’re sick without breaking the bank.</a:t>
            </a:r>
          </a:p>
          <a:p>
            <a:pPr>
              <a:defRPr sz="1200"/>
            </a:pPr>
            <a:r>
              <a:t>Gaining that ability is huge if you don’t have it.</a:t>
            </a:r>
          </a:p>
          <a:p>
            <a:pPr>
              <a:defRPr sz="1200"/>
            </a:pPr>
            <a:r>
              <a:t>A bit more means waiting for a good job to come around</a:t>
            </a:r>
          </a:p>
          <a:p>
            <a:pPr>
              <a:defRPr sz="1200"/>
            </a:pPr>
            <a:r>
              <a:t>after you get laid oﬀ, rather than having to take the ﬁrst one</a:t>
            </a:r>
          </a:p>
          <a:p>
            <a:pPr>
              <a:defRPr sz="1200"/>
            </a:pPr>
            <a:r>
              <a:t>you ﬁnd. That can be life changing.</a:t>
            </a:r>
          </a:p>
          <a:p>
            <a:pPr>
              <a:defRPr sz="1200"/>
            </a:pPr>
            <a:r>
              <a:t>Six months’ emergency expenses means not being terriﬁed</a:t>
            </a:r>
          </a:p>
          <a:p>
            <a:pPr>
              <a:defRPr sz="1200"/>
            </a:pPr>
            <a:r>
              <a:t>of your boss, because you know you won’t be ruined if you</a:t>
            </a:r>
          </a:p>
          <a:p>
            <a:pPr>
              <a:defRPr sz="1200"/>
            </a:pPr>
            <a:r>
              <a:t>have to take some time oﬀ to ﬁnd a new job.</a:t>
            </a:r>
          </a:p>
          <a:p>
            <a:pPr>
              <a:defRPr sz="1200"/>
            </a:pPr>
            <a:r>
              <a:t>More still means the ability to take a job with lower pay but</a:t>
            </a:r>
          </a:p>
          <a:p>
            <a:pPr>
              <a:defRPr sz="1200"/>
            </a:pPr>
            <a:r>
              <a:t>ﬂexible hours. Maybe one with a shorter commute. Or being</a:t>
            </a:r>
          </a:p>
          <a:p>
            <a:pPr>
              <a:defRPr sz="1200"/>
            </a:pPr>
            <a:r>
              <a:t>able to deal with a medical emergency without the added</a:t>
            </a:r>
          </a:p>
          <a:p>
            <a:pPr>
              <a:defRPr sz="1200"/>
            </a:pPr>
            <a:r>
              <a:t>burden of worrying about how you’ll pay for it.</a:t>
            </a:r>
          </a:p>
          <a:p>
            <a:pPr>
              <a:defRPr sz="1200"/>
            </a:pPr>
            <a:r>
              <a:t>Then there’s retiring when you want to, instead of when you</a:t>
            </a:r>
          </a:p>
          <a:p>
            <a:pPr>
              <a:defRPr sz="1200"/>
            </a:pPr>
            <a:r>
              <a:t>need to.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Using your money to buy time and options has a lifestyle</a:t>
            </a:r>
          </a:p>
          <a:p>
            <a:pPr>
              <a:defRPr sz="1200"/>
            </a:pPr>
            <a:r>
              <a:t>beneﬁt few luxury goods can compete with.</a:t>
            </a:r>
          </a:p>
          <a:p>
            <a:pPr>
              <a:defRPr sz="1200"/>
            </a:pPr>
            <a:r>
              <a:t>Throughout college I wanted to be an investment banker.</a:t>
            </a:r>
          </a:p>
          <a:p>
            <a:pPr>
              <a:defRPr sz="1200"/>
            </a:pPr>
            <a:r>
              <a:t>There was only one reason why: they made a lot of money.</a:t>
            </a:r>
          </a:p>
          <a:p>
            <a:pPr>
              <a:defRPr sz="1200"/>
            </a:pPr>
            <a:r>
              <a:t>That was the only drive, and one I was 100% positive would</a:t>
            </a:r>
          </a:p>
          <a:p>
            <a:pPr>
              <a:defRPr sz="1200"/>
            </a:pPr>
            <a:r>
              <a:t>make me happier once I got it. I scored a summer internship</a:t>
            </a:r>
          </a:p>
          <a:p>
            <a:pPr>
              <a:defRPr sz="1200"/>
            </a:pPr>
            <a:r>
              <a:t>at an investment bank in Los Angeles in my junior year, and</a:t>
            </a:r>
          </a:p>
          <a:p>
            <a:pPr>
              <a:defRPr sz="1200"/>
            </a:pPr>
            <a:r>
              <a:t>thought I won the career lottery. This is all I ever wanted.</a:t>
            </a:r>
          </a:p>
          <a:p>
            <a:pPr>
              <a:defRPr sz="1200"/>
            </a:pPr>
            <a:r>
              <a:t>On my ﬁrst day I realized why investment bankers make a</a:t>
            </a:r>
          </a:p>
          <a:p>
            <a:pPr>
              <a:defRPr sz="1200"/>
            </a:pPr>
            <a:r>
              <a:t>lot of money: They work longer and more controlled hours</a:t>
            </a:r>
          </a:p>
          <a:p>
            <a:pPr>
              <a:defRPr sz="1200"/>
            </a:pPr>
            <a:r>
              <a:t>than I knew humans could handle. Actually, most can’t</a:t>
            </a:r>
          </a:p>
          <a:p>
            <a:pPr>
              <a:defRPr sz="1200"/>
            </a:pPr>
            <a:r>
              <a:t>handle it. Going home before midnight was considered a</a:t>
            </a:r>
          </a:p>
          <a:p>
            <a:pPr>
              <a:defRPr sz="1200"/>
            </a:pPr>
            <a:r>
              <a:t>luxury, and there was a saying in the oﬃce: “If you don’t</a:t>
            </a:r>
          </a:p>
          <a:p>
            <a:pPr>
              <a:defRPr sz="1200"/>
            </a:pPr>
            <a:r>
              <a:t>come to work on Saturday, don’t bother coming back on</a:t>
            </a:r>
          </a:p>
          <a:p>
            <a:pPr>
              <a:defRPr sz="1200"/>
            </a:pPr>
            <a:r>
              <a:t>Sunday.” The job was intellectually stimulating, paid well,</a:t>
            </a:r>
          </a:p>
          <a:p>
            <a:pPr>
              <a:defRPr sz="1200"/>
            </a:pPr>
            <a:r>
              <a:t>and made me feel important. But every waking second of</a:t>
            </a:r>
          </a:p>
          <a:p>
            <a:pPr>
              <a:defRPr sz="1200"/>
            </a:pPr>
            <a:r>
              <a:t>my time became a slave to my boss’s demands, which was</a:t>
            </a:r>
          </a:p>
          <a:p>
            <a:pPr>
              <a:defRPr sz="1200"/>
            </a:pPr>
            <a:r>
              <a:t>enough to turn it into one of the most miserable experiences</a:t>
            </a:r>
          </a:p>
          <a:p>
            <a:pPr>
              <a:defRPr sz="1200"/>
            </a:pPr>
            <a:r>
              <a:t>of my life. It was a four-month internship. I lasted a month.</a:t>
            </a:r>
          </a:p>
          <a:p>
            <a:pPr>
              <a:defRPr sz="1200"/>
            </a:pPr>
            <a:r>
              <a:t>The hardest thing about this was that I loved the work. And I</a:t>
            </a:r>
          </a:p>
          <a:p>
            <a:pPr>
              <a:defRPr sz="1200"/>
            </a:pPr>
            <a:r>
              <a:t>wanted to work hard. But doing something you love on a</a:t>
            </a:r>
          </a:p>
          <a:p>
            <a:pPr>
              <a:defRPr sz="1200"/>
            </a:pPr>
            <a:r>
              <a:t>schedule you can’t control can feel the same as doing</a:t>
            </a:r>
          </a:p>
          <a:p>
            <a:pPr>
              <a:defRPr sz="1200"/>
            </a:pPr>
            <a:r>
              <a:t>something you hate.</a:t>
            </a:r>
          </a:p>
          <a:p>
            <a:pPr>
              <a:defRPr sz="1200"/>
            </a:pPr>
            <a:r>
              <a:t>There is a name for this feeling. Psychologists call it</a:t>
            </a:r>
          </a:p>
          <a:p>
            <a:pPr>
              <a:defRPr sz="1200"/>
            </a:pPr>
            <a:r>
              <a:t>reactance. Jonah Berger, a marketing professor at the</a:t>
            </a:r>
          </a:p>
          <a:p>
            <a:pPr>
              <a:defRPr sz="1200"/>
            </a:pPr>
            <a:r>
              <a:t>University of Pennsylvania, summed it up well: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People like to feel like they’re in control—in the drivers’ seat.</a:t>
            </a:r>
          </a:p>
          <a:p>
            <a:pPr>
              <a:defRPr sz="1200"/>
            </a:pPr>
            <a:r>
              <a:t>When we try to get them to do something, they feel</a:t>
            </a:r>
          </a:p>
          <a:p>
            <a:pPr>
              <a:defRPr sz="1200"/>
            </a:pPr>
            <a:r>
              <a:t>disempowered. Rather than feeling like they made the</a:t>
            </a:r>
          </a:p>
          <a:p>
            <a:pPr>
              <a:defRPr sz="1200"/>
            </a:pPr>
            <a:r>
              <a:t>choice, they feel like we made it for them. So they say no or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do something else, even when they might have originally</a:t>
            </a:r>
          </a:p>
          <a:p>
            <a:pPr>
              <a:defRPr sz="1200"/>
            </a:pPr>
            <a:r>
              <a:t>been happy to go along.²⁵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When you accept how true that statement is, you realize</a:t>
            </a:r>
          </a:p>
          <a:p>
            <a:pPr>
              <a:defRPr sz="1200"/>
            </a:pPr>
            <a:r>
              <a:t>that aligning money towards a life that lets you do what you</a:t>
            </a:r>
          </a:p>
          <a:p>
            <a:pPr>
              <a:defRPr sz="1200"/>
            </a:pPr>
            <a:r>
              <a:t>want, when you want, with who you want, where you want,</a:t>
            </a:r>
          </a:p>
          <a:p>
            <a:pPr>
              <a:defRPr sz="1200"/>
            </a:pPr>
            <a:r>
              <a:t>for as long as you want, has incredible return.</a:t>
            </a:r>
          </a:p>
          <a:p>
            <a:pPr>
              <a:defRPr sz="1200"/>
            </a:pPr>
            <a:r>
              <a:t>Derek Sivers, a successful entrepreneur, once wrote about a</a:t>
            </a:r>
          </a:p>
          <a:p>
            <a:pPr>
              <a:defRPr sz="1200"/>
            </a:pPr>
            <a:r>
              <a:t>friend who asked him to tell the story about how he got rich: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 had a day job in midtown Manhattan paying $20</a:t>
            </a:r>
          </a:p>
          <a:p>
            <a:pPr>
              <a:defRPr sz="1200"/>
            </a:pPr>
            <a:r>
              <a:t>k</a:t>
            </a:r>
          </a:p>
          <a:p>
            <a:pPr>
              <a:defRPr sz="1200"/>
            </a:pPr>
            <a:r>
              <a:t>per year—about minimum wage ... I never ate out, and</a:t>
            </a:r>
          </a:p>
          <a:p>
            <a:pPr>
              <a:defRPr sz="1200"/>
            </a:pPr>
            <a:r>
              <a:t>never took a taxi. My cost of living was about $1000/month,</a:t>
            </a:r>
          </a:p>
          <a:p>
            <a:pPr>
              <a:defRPr sz="1200"/>
            </a:pPr>
            <a:r>
              <a:t>and I was earning $1800/month. I did this for two years, and</a:t>
            </a:r>
          </a:p>
          <a:p>
            <a:pPr>
              <a:defRPr sz="1200"/>
            </a:pPr>
            <a:r>
              <a:t>saved up $12,000. I was 22 years old.</a:t>
            </a:r>
          </a:p>
          <a:p>
            <a:pPr>
              <a:defRPr sz="1200"/>
            </a:pPr>
            <a:r>
              <a:t>Once I had $12,000 I could quit my job and become a full-</a:t>
            </a:r>
          </a:p>
          <a:p>
            <a:pPr>
              <a:defRPr sz="1200"/>
            </a:pPr>
            <a:r>
              <a:t>time musician. I knew I could get a few gigs per month to</a:t>
            </a:r>
          </a:p>
          <a:p>
            <a:pPr>
              <a:defRPr sz="1200"/>
            </a:pPr>
            <a:r>
              <a:t>pay my cost of living. So I was free. I quit my job a month</a:t>
            </a:r>
          </a:p>
          <a:p>
            <a:pPr>
              <a:defRPr sz="1200"/>
            </a:pPr>
            <a:r>
              <a:t>later, and never had a job again.</a:t>
            </a:r>
          </a:p>
          <a:p>
            <a:pPr>
              <a:defRPr sz="1200"/>
            </a:pPr>
            <a:r>
              <a:t>When I ﬁnished telling my friend this story, he asked for</a:t>
            </a:r>
          </a:p>
          <a:p>
            <a:pPr>
              <a:defRPr sz="1200"/>
            </a:pPr>
            <a:r>
              <a:t>more. I said no, that was it. He said, “No, what about when</a:t>
            </a:r>
          </a:p>
          <a:p>
            <a:pPr>
              <a:defRPr sz="1200"/>
            </a:pPr>
            <a:r>
              <a:t>you sold your company?”</a:t>
            </a:r>
          </a:p>
          <a:p>
            <a:pPr>
              <a:defRPr sz="1200"/>
            </a:pPr>
            <a:r>
              <a:t>I said no, that didn’t make a big diﬀerence in my life. That</a:t>
            </a:r>
          </a:p>
          <a:p>
            <a:pPr>
              <a:defRPr sz="1200"/>
            </a:pPr>
            <a:r>
              <a:t>was just more money in the bank. The diﬀerence happened</a:t>
            </a:r>
          </a:p>
          <a:p>
            <a:pPr>
              <a:defRPr sz="1200"/>
            </a:pPr>
            <a:r>
              <a:t>when I was 22.²⁶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The United States is the richest nation in the history of the</a:t>
            </a:r>
          </a:p>
          <a:p>
            <a:pPr>
              <a:defRPr sz="1200"/>
            </a:pPr>
            <a:r>
              <a:t>world. But there is little evidence that its citizens are, on</a:t>
            </a:r>
          </a:p>
          <a:p>
            <a:pPr>
              <a:defRPr sz="1200"/>
            </a:pPr>
            <a:r>
              <a:t>average, happier today than they were in the 1950s, when</a:t>
            </a:r>
          </a:p>
          <a:p>
            <a:pPr>
              <a:defRPr sz="1200"/>
            </a:pPr>
            <a:r>
              <a:t>wealth and income were much lower—even at the median</a:t>
            </a:r>
          </a:p>
          <a:p>
            <a:pPr>
              <a:defRPr sz="1200"/>
            </a:pPr>
            <a:r>
              <a:t>level and adjusted for inﬂation. A 2019 Gallup poll of</a:t>
            </a:r>
          </a:p>
          <a:p>
            <a:pPr>
              <a:defRPr sz="1200"/>
            </a:pPr>
            <a:r>
              <a:t>150,000 people in 140 countries found that about 45% of</a:t>
            </a:r>
          </a:p>
          <a:p>
            <a:pPr>
              <a:defRPr sz="1200"/>
            </a:pPr>
            <a:r>
              <a:t>Americans said they felt “a lot of worry” the previous day.²⁷</a:t>
            </a:r>
          </a:p>
          <a:p>
            <a:pPr>
              <a:defRPr sz="1200"/>
            </a:pPr>
            <a:r>
              <a:t>The global average was 39%. Fifty-ﬁve percent of Americans</a:t>
            </a:r>
          </a:p>
          <a:p>
            <a:pPr>
              <a:defRPr sz="1200"/>
            </a:pPr>
            <a:r>
              <a:t>said they felt “a lot of stress” the previous day. For the rest of</a:t>
            </a:r>
          </a:p>
          <a:p>
            <a:pPr>
              <a:defRPr sz="1200"/>
            </a:pPr>
            <a:r>
              <a:t>the world, 35% said the same.</a:t>
            </a:r>
          </a:p>
          <a:p>
            <a:pPr>
              <a:defRPr sz="1200"/>
            </a:pPr>
            <a:r>
              <a:t>Part of what’s happened here is that we’ve used our greater</a:t>
            </a:r>
          </a:p>
          <a:p>
            <a:pPr>
              <a:defRPr sz="1200"/>
            </a:pPr>
            <a:r>
              <a:t>wealth to buy bigger and better stuﬀ. But we’ve</a:t>
            </a:r>
          </a:p>
          <a:p>
            <a:pPr>
              <a:defRPr sz="1200"/>
            </a:pPr>
            <a:r>
              <a:t>simultaneously given up more control over our time. At best,</a:t>
            </a:r>
          </a:p>
          <a:p>
            <a:pPr>
              <a:defRPr sz="1200"/>
            </a:pPr>
            <a:r>
              <a:t>those things cancel each other out.</a:t>
            </a:r>
          </a:p>
          <a:p>
            <a:pPr>
              <a:defRPr sz="1200"/>
            </a:pPr>
            <a:r>
              <a:t>Median family income adjusted for inﬂation was $29,000 in</a:t>
            </a:r>
          </a:p>
          <a:p>
            <a:pPr>
              <a:defRPr sz="1200"/>
            </a:pPr>
            <a:r>
              <a:t>1955.²⁸ In 2019 it was just over $62,000. We’ve used that</a:t>
            </a:r>
          </a:p>
          <a:p>
            <a:pPr>
              <a:defRPr sz="1200"/>
            </a:pPr>
            <a:r>
              <a:t>wealth to live a life hardly conceivable to the 1950s</a:t>
            </a:r>
          </a:p>
          <a:p>
            <a:pPr>
              <a:defRPr sz="1200"/>
            </a:pPr>
            <a:r>
              <a:t>American, even for a median family. The median American</a:t>
            </a:r>
          </a:p>
          <a:p>
            <a:pPr>
              <a:defRPr sz="1200"/>
            </a:pPr>
            <a:r>
              <a:t>home increased from 983 square feet in 1950 to 2,436</a:t>
            </a:r>
          </a:p>
          <a:p>
            <a:pPr>
              <a:defRPr sz="1200"/>
            </a:pPr>
            <a:r>
              <a:t>square feet in 2018. The average new American home now</a:t>
            </a:r>
          </a:p>
          <a:p>
            <a:pPr>
              <a:defRPr sz="1200"/>
            </a:pPr>
            <a:r>
              <a:t>has more bathrooms than occupants. Our cars are faster and</a:t>
            </a:r>
          </a:p>
          <a:p>
            <a:pPr>
              <a:defRPr sz="1200"/>
            </a:pPr>
            <a:r>
              <a:t>more eﬃcient, our TVs are cheaper and sharper.</a:t>
            </a:r>
          </a:p>
          <a:p>
            <a:pPr>
              <a:defRPr sz="1200"/>
            </a:pPr>
            <a:r>
              <a:t>What’s happened to our time, on the other hand, barely</a:t>
            </a:r>
          </a:p>
          <a:p>
            <a:pPr>
              <a:defRPr sz="1200"/>
            </a:pPr>
            <a:r>
              <a:t>looks like progress. And a lot of the reason has to do with</a:t>
            </a:r>
          </a:p>
          <a:p>
            <a:pPr>
              <a:defRPr sz="1200"/>
            </a:pPr>
            <a:r>
              <a:t>the kind of jobs more of us now have.</a:t>
            </a:r>
          </a:p>
          <a:p>
            <a:pPr>
              <a:defRPr sz="1200"/>
            </a:pPr>
            <a:r>
              <a:t>John D. Rockefeller was one of the most successful</a:t>
            </a:r>
          </a:p>
          <a:p>
            <a:pPr>
              <a:defRPr sz="1200"/>
            </a:pPr>
            <a:r>
              <a:t>businessmen of all time. He was also a recluse, spending</a:t>
            </a:r>
          </a:p>
          <a:p>
            <a:pPr>
              <a:defRPr sz="1200"/>
            </a:pPr>
            <a:r>
              <a:t>most of his time by himself. He rarely spoke, deliberately</a:t>
            </a:r>
          </a:p>
          <a:p>
            <a:pPr>
              <a:defRPr sz="1200"/>
            </a:pPr>
            <a:r>
              <a:t>making himself inaccessible and staying quiet when you</a:t>
            </a:r>
          </a:p>
          <a:p>
            <a:pPr>
              <a:defRPr sz="1200"/>
            </a:pPr>
            <a:r>
              <a:t>caught his attention.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 reﬁnery worker who occasionally had Rockefeller’s ear</a:t>
            </a:r>
          </a:p>
          <a:p>
            <a:pPr>
              <a:defRPr sz="1200"/>
            </a:pPr>
            <a:r>
              <a:t>once remarked: “He lets everybody else talk, while he sits</a:t>
            </a:r>
          </a:p>
          <a:p>
            <a:pPr>
              <a:defRPr sz="1200"/>
            </a:pPr>
            <a:r>
              <a:t>back and says nothing.”</a:t>
            </a:r>
          </a:p>
          <a:p>
            <a:pPr>
              <a:defRPr sz="1200"/>
            </a:pPr>
            <a:r>
              <a:t>When asked about his silence during meetings, Rockefeller</a:t>
            </a:r>
          </a:p>
          <a:p>
            <a:pPr>
              <a:defRPr sz="1200"/>
            </a:pPr>
            <a:r>
              <a:t>often recited a poem: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A wise old owl lived in an oak,</a:t>
            </a:r>
          </a:p>
          <a:p>
            <a:pPr>
              <a:defRPr sz="1200"/>
            </a:pPr>
            <a:r>
              <a:t>The more he saw the less he spoke,</a:t>
            </a:r>
          </a:p>
          <a:p>
            <a:pPr>
              <a:defRPr sz="1200"/>
            </a:pPr>
            <a:r>
              <a:t>The less he spoke, the more he heard,</a:t>
            </a:r>
          </a:p>
          <a:p>
            <a:pPr>
              <a:defRPr sz="1200"/>
            </a:pPr>
            <a:r>
              <a:t>Why aren’t we all like that wise old bird?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Rockefeller was a strange guy. But he ﬁgured out something</a:t>
            </a:r>
          </a:p>
          <a:p>
            <a:pPr>
              <a:defRPr sz="1200"/>
            </a:pPr>
            <a:r>
              <a:t>that now applies to tens of millions of workers.</a:t>
            </a:r>
          </a:p>
          <a:p>
            <a:pPr>
              <a:defRPr sz="1200"/>
            </a:pPr>
            <a:r>
              <a:t>Rockefeller’s job wasn’t to drill wells, load trains, or move</a:t>
            </a:r>
          </a:p>
          <a:p>
            <a:pPr>
              <a:defRPr sz="1200"/>
            </a:pPr>
            <a:r>
              <a:t>barrels. It was to think and make good decisions.</a:t>
            </a:r>
          </a:p>
          <a:p>
            <a:pPr>
              <a:defRPr sz="1200"/>
            </a:pPr>
            <a:r>
              <a:t>Rockefeller’s product—his deliverable—wasn’t what he did</a:t>
            </a:r>
          </a:p>
          <a:p>
            <a:pPr>
              <a:defRPr sz="1200"/>
            </a:pPr>
            <a:r>
              <a:t>with his hands, or even his words. It was what he ﬁgured out</a:t>
            </a:r>
          </a:p>
          <a:p>
            <a:pPr>
              <a:defRPr sz="1200"/>
            </a:pPr>
            <a:r>
              <a:t>inside his head. So that’s where he spent most of his time</a:t>
            </a:r>
          </a:p>
          <a:p>
            <a:pPr>
              <a:defRPr sz="1200"/>
            </a:pPr>
            <a:r>
              <a:t>and energy. Despite sitting quietly most of the day in what</a:t>
            </a:r>
          </a:p>
          <a:p>
            <a:pPr>
              <a:defRPr sz="1200"/>
            </a:pPr>
            <a:r>
              <a:t>might have looked like free time or leisure hours to most</a:t>
            </a:r>
          </a:p>
          <a:p>
            <a:pPr>
              <a:defRPr sz="1200"/>
            </a:pPr>
            <a:r>
              <a:t>people, he was constantly working in his mind, thinking</a:t>
            </a:r>
          </a:p>
          <a:p>
            <a:pPr>
              <a:defRPr sz="1200"/>
            </a:pPr>
            <a:r>
              <a:t>problems through.</a:t>
            </a:r>
          </a:p>
          <a:p>
            <a:pPr>
              <a:defRPr sz="1200"/>
            </a:pPr>
            <a:r>
              <a:t>This was unique in his day. Almost all jobs during</a:t>
            </a:r>
          </a:p>
          <a:p>
            <a:pPr>
              <a:defRPr sz="1200"/>
            </a:pPr>
            <a:r>
              <a:t>Rockefeller’s time required doing things with your hands. In</a:t>
            </a:r>
          </a:p>
          <a:p>
            <a:pPr>
              <a:defRPr sz="1200"/>
            </a:pPr>
            <a:r>
              <a:t>1870, 46% of jobs were in agriculture, and 35% were in</a:t>
            </a:r>
          </a:p>
          <a:p>
            <a:pPr>
              <a:defRPr sz="1200"/>
            </a:pPr>
            <a:r>
              <a:t>crafts or manufacturing, according to economist Robert</a:t>
            </a:r>
          </a:p>
          <a:p>
            <a:pPr>
              <a:defRPr sz="1200"/>
            </a:pPr>
            <a:r>
              <a:t>Gordon. Few professions relied on a worker’s brain. You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didn’t think; you labored, without interruption, and your</a:t>
            </a:r>
          </a:p>
          <a:p>
            <a:pPr>
              <a:defRPr sz="1200"/>
            </a:pPr>
            <a:r>
              <a:t>work was visible and tangible.</a:t>
            </a:r>
          </a:p>
          <a:p>
            <a:pPr>
              <a:defRPr sz="1200"/>
            </a:pPr>
            <a:r>
              <a:t>Today, that’s ﬂipped.</a:t>
            </a:r>
          </a:p>
          <a:p>
            <a:pPr>
              <a:defRPr sz="1200"/>
            </a:pPr>
            <a:r>
              <a:t>Thirty-eight percent of jobs are now designated as</a:t>
            </a:r>
          </a:p>
          <a:p>
            <a:pPr>
              <a:defRPr sz="1200"/>
            </a:pPr>
            <a:r>
              <a:t>“managers, oﬃcials, and professionals.” These are decision-</a:t>
            </a:r>
          </a:p>
          <a:p>
            <a:pPr>
              <a:defRPr sz="1200"/>
            </a:pPr>
            <a:r>
              <a:t>making jobs. Another 41% are service jobs that often rely on</a:t>
            </a:r>
          </a:p>
          <a:p>
            <a:pPr>
              <a:defRPr sz="1200"/>
            </a:pPr>
            <a:r>
              <a:t>your thoughts as much as your actions.</a:t>
            </a:r>
          </a:p>
          <a:p>
            <a:pPr>
              <a:defRPr sz="1200"/>
            </a:pPr>
            <a:r>
              <a:t>More of us have jobs that look closer to Rockefeller than a</a:t>
            </a:r>
          </a:p>
          <a:p>
            <a:pPr>
              <a:defRPr sz="1200"/>
            </a:pPr>
            <a:r>
              <a:t>typical 1950s manufacturing worker, which means our days</a:t>
            </a:r>
          </a:p>
          <a:p>
            <a:pPr>
              <a:defRPr sz="1200"/>
            </a:pPr>
            <a:r>
              <a:t>don’t end when we clock out and leave the factory. We’re</a:t>
            </a:r>
          </a:p>
          <a:p>
            <a:pPr>
              <a:defRPr sz="1200"/>
            </a:pPr>
            <a:r>
              <a:t>constantly working in our heads, which means it feels like</a:t>
            </a:r>
          </a:p>
          <a:p>
            <a:pPr>
              <a:defRPr sz="1200"/>
            </a:pPr>
            <a:r>
              <a:t>work never ends.</a:t>
            </a:r>
          </a:p>
          <a:p>
            <a:pPr>
              <a:defRPr sz="1200"/>
            </a:pPr>
            <a:r>
              <a:t>If your job is to build cars, there is little you can do when</a:t>
            </a:r>
          </a:p>
          <a:p>
            <a:pPr>
              <a:defRPr sz="1200"/>
            </a:pPr>
            <a:r>
              <a:t>you’re not on the assembly line. You detach from work and</a:t>
            </a:r>
          </a:p>
          <a:p>
            <a:pPr>
              <a:defRPr sz="1200"/>
            </a:pPr>
            <a:r>
              <a:t>leave your tools in the factory. But if your job is to create a</a:t>
            </a:r>
          </a:p>
          <a:p>
            <a:pPr>
              <a:defRPr sz="1200"/>
            </a:pPr>
            <a:r>
              <a:t>marketing campaign—a thought-based and decision job—</a:t>
            </a:r>
          </a:p>
          <a:p>
            <a:pPr>
              <a:defRPr sz="1200"/>
            </a:pPr>
            <a:r>
              <a:t>your tool is your head, which never leaves you. You might be</a:t>
            </a:r>
          </a:p>
          <a:p>
            <a:pPr>
              <a:defRPr sz="1200"/>
            </a:pPr>
            <a:r>
              <a:t>thinking about your project during your commute, as you’re</a:t>
            </a:r>
          </a:p>
          <a:p>
            <a:pPr>
              <a:defRPr sz="1200"/>
            </a:pPr>
            <a:r>
              <a:t>making dinner, while you put your kids to sleep, and when</a:t>
            </a:r>
          </a:p>
          <a:p>
            <a:pPr>
              <a:defRPr sz="1200"/>
            </a:pPr>
            <a:r>
              <a:t>you wake up stressed at three in the morning. You might be</a:t>
            </a:r>
          </a:p>
          <a:p>
            <a:pPr>
              <a:defRPr sz="1200"/>
            </a:pPr>
            <a:r>
              <a:t>on the clock for fewer hours than you would in 1950. But it</a:t>
            </a:r>
          </a:p>
          <a:p>
            <a:pPr>
              <a:defRPr sz="1200"/>
            </a:pPr>
            <a:r>
              <a:t>feels like you’re working 24/7.</a:t>
            </a:r>
          </a:p>
          <a:p>
            <a:pPr>
              <a:defRPr sz="1200"/>
            </a:pPr>
            <a:r>
              <a:t>Derek Thompson of The Atlantic once described it like this: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If the operating equipment of the 21st century is a portable</a:t>
            </a:r>
          </a:p>
          <a:p>
            <a:pPr>
              <a:defRPr sz="1200"/>
            </a:pPr>
            <a:r>
              <a:t>device, this means the modern factory is not a place at all. It</a:t>
            </a:r>
          </a:p>
          <a:p>
            <a:pPr>
              <a:defRPr sz="1200"/>
            </a:pPr>
            <a:r>
              <a:t>is the day itself. The computer age has liberated the tools of</a:t>
            </a:r>
          </a:p>
          <a:p>
            <a:pPr>
              <a:defRPr sz="1200"/>
            </a:pPr>
            <a:r>
              <a:t>productivity from the oﬃce. Most knowledge workers, whose</a:t>
            </a:r>
          </a:p>
          <a:p>
            <a:pPr>
              <a:defRPr sz="1200"/>
            </a:pPr>
            <a:r>
              <a:t>laptops and smartphones are portable all-purpose media-</a:t>
            </a:r>
          </a:p>
          <a:p>
            <a:pPr>
              <a:defRPr sz="1200"/>
            </a:pPr>
            <a:r>
              <a:t>making machines, can theoretically be as productive at 2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p.m. in the main oﬃce as at 2 a.m. in a Tokyo WeWork or at</a:t>
            </a:r>
          </a:p>
          <a:p>
            <a:pPr>
              <a:defRPr sz="1200"/>
            </a:pPr>
            <a:r>
              <a:t>midnight on the couch.²⁹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Compared to generations prior, control over your time has</a:t>
            </a:r>
          </a:p>
          <a:p>
            <a:pPr>
              <a:defRPr sz="1200"/>
            </a:pPr>
            <a:r>
              <a:t>diminished. And since controlling your time is such a key</a:t>
            </a:r>
          </a:p>
          <a:p>
            <a:pPr>
              <a:defRPr sz="1200"/>
            </a:pPr>
            <a:r>
              <a:t>happiness inﬂuencer, we shouldn’t be surprised that people</a:t>
            </a:r>
          </a:p>
          <a:p>
            <a:pPr>
              <a:defRPr sz="1200"/>
            </a:pPr>
            <a:r>
              <a:t>don’t feel much happier even though we are, on average,</a:t>
            </a:r>
          </a:p>
          <a:p>
            <a:pPr>
              <a:defRPr sz="1200"/>
            </a:pPr>
            <a:r>
              <a:t>richer than ever.</a:t>
            </a:r>
          </a:p>
          <a:p>
            <a:pPr>
              <a:defRPr sz="1200"/>
            </a:pPr>
            <a:r>
              <a:t>What do we do about that?</a:t>
            </a:r>
          </a:p>
          <a:p>
            <a:pPr>
              <a:defRPr sz="1200"/>
            </a:pPr>
            <a:r>
              <a:t>It’s not an easy problem to solve, because everyone’s</a:t>
            </a:r>
          </a:p>
          <a:p>
            <a:pPr>
              <a:defRPr sz="1200"/>
            </a:pPr>
            <a:r>
              <a:t>diﬀerent. The ﬁrst step is merely acknowledging what does,</a:t>
            </a:r>
          </a:p>
          <a:p>
            <a:pPr>
              <a:defRPr sz="1200"/>
            </a:pPr>
            <a:r>
              <a:t>and does not, make almost everyone happy.</a:t>
            </a:r>
          </a:p>
          <a:p>
            <a:pPr>
              <a:defRPr sz="1200"/>
            </a:pPr>
            <a:r>
              <a:t>In his book 30 Lessons for Living, gerontologist Karl Pillemer</a:t>
            </a:r>
          </a:p>
          <a:p>
            <a:pPr>
              <a:defRPr sz="1200"/>
            </a:pPr>
            <a:r>
              <a:t>interviewed a thousand elderly Americans looking for the</a:t>
            </a:r>
          </a:p>
          <a:p>
            <a:pPr>
              <a:defRPr sz="1200"/>
            </a:pPr>
            <a:r>
              <a:t>most important lessons they learned from decades of life</a:t>
            </a:r>
          </a:p>
          <a:p>
            <a:pPr>
              <a:defRPr sz="1200"/>
            </a:pPr>
            <a:r>
              <a:t>experience. He wrote: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  <a:r>
              <a:t>No one—not a single person out of a thousand—said that to</a:t>
            </a:r>
          </a:p>
          <a:p>
            <a:pPr>
              <a:defRPr sz="1200"/>
            </a:pPr>
            <a:r>
              <a:t>be happy you should try to work as hard as you can to make</a:t>
            </a:r>
          </a:p>
          <a:p>
            <a:pPr>
              <a:defRPr sz="1200"/>
            </a:pPr>
            <a:r>
              <a:t>money to buy the things you want.</a:t>
            </a:r>
          </a:p>
          <a:p>
            <a:pPr>
              <a:defRPr sz="1200"/>
            </a:pPr>
            <a:r>
              <a:t>No one—not a single person—said it’s important to be at</a:t>
            </a:r>
          </a:p>
          <a:p>
            <a:pPr>
              <a:defRPr sz="1200"/>
            </a:pPr>
            <a:r>
              <a:t>least as wealthy as the people around you, and if you have</a:t>
            </a:r>
          </a:p>
          <a:p>
            <a:pPr>
              <a:defRPr sz="1200"/>
            </a:pPr>
            <a:r>
              <a:t>more than they do it’s real success.</a:t>
            </a:r>
          </a:p>
          <a:p>
            <a:pPr>
              <a:defRPr sz="1200"/>
            </a:pPr>
            <a:r>
              <a:t>No one—not a single person—said you should choose your</a:t>
            </a:r>
          </a:p>
          <a:p>
            <a:pPr>
              <a:defRPr sz="1200"/>
            </a:pPr>
            <a:r>
              <a:t>work based on your desired future earning power.</a:t>
            </a:r>
          </a:p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What they did value were things like quality friendships,</a:t>
            </a:r>
          </a:p>
          <a:p>
            <a:pPr>
              <a:defRPr sz="1200"/>
            </a:pPr>
            <a:r>
              <a:t>being part of something bigger than themselves, and</a:t>
            </a:r>
          </a:p>
          <a:p>
            <a:pPr>
              <a:defRPr sz="1200"/>
            </a:pPr>
            <a:r>
              <a:t>spending quality, unstructured time with their children.</a:t>
            </a:r>
          </a:p>
          <a:p>
            <a:pPr>
              <a:defRPr sz="1200"/>
            </a:pPr>
            <a:r>
              <a:t>“Your kids don’t want your money (or what your money</a:t>
            </a:r>
          </a:p>
          <a:p>
            <a:pPr>
              <a:defRPr sz="1200"/>
            </a:pPr>
            <a:r>
              <a:t>buys) anywhere near as much as they want you. Speciﬁcally,</a:t>
            </a:r>
          </a:p>
          <a:p>
            <a:pPr>
              <a:defRPr sz="1200"/>
            </a:pPr>
            <a:r>
              <a:t>they want you with them,” Pillemer writes.</a:t>
            </a:r>
          </a:p>
          <a:p>
            <a:pPr>
              <a:defRPr sz="1200"/>
            </a:pPr>
            <a:r>
              <a:t>Take it from those who have lived through everything:</a:t>
            </a:r>
          </a:p>
          <a:p>
            <a:pPr>
              <a:defRPr sz="1200"/>
            </a:pPr>
            <a:r>
              <a:t>Controlling your time is the highest dividend money pays.</a:t>
            </a:r>
          </a:p>
          <a:p>
            <a:pPr>
              <a:defRPr sz="1200"/>
            </a:pPr>
            <a:r>
              <a:t>Now, a short chapter on one of the lowest dividends money</a:t>
            </a:r>
          </a:p>
          <a:p>
            <a:pPr>
              <a:defRPr sz="1200"/>
            </a:pPr>
            <a:r>
              <a:t>pays.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 </a:t>
            </a:r>
          </a:p>
          <a:p>
            <a:pPr>
              <a:defRPr sz="12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