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7" r:id="rId15"/>
    <p:sldId id="283" r:id="rId16"/>
    <p:sldId id="258" r:id="rId17"/>
    <p:sldId id="259" r:id="rId18"/>
    <p:sldId id="284" r:id="rId19"/>
    <p:sldId id="285" r:id="rId20"/>
    <p:sldId id="286" r:id="rId21"/>
    <p:sldId id="260" r:id="rId22"/>
    <p:sldId id="287" r:id="rId23"/>
    <p:sldId id="270" r:id="rId24"/>
    <p:sldId id="269" r:id="rId25"/>
    <p:sldId id="271" r:id="rId26"/>
    <p:sldId id="288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2705-22B6-4169-82CB-23721A841E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ECAF-942A-4532-8B2F-855E6CA1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Architecture Design</a:t>
            </a:r>
            <a:endParaRPr lang="en-US" sz="6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Drill Down Engineering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ใช้หลักการแบ่งระบบออกเป็น 3 ส่วนหลักดังนี้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 / Business Logic Subsystem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838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Subsystem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ที่เกี่ยวข้องกับระบบย่อยที่ติดต่อกับผู้ใช้งานระบบโดยตรง ได้แก่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ส่วนที่ติดต่อกับผู้ใช้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ส่วนของการแสดงผลลัพธ์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ส่วนของการนำเข้า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72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ส่วนของระบบที่เกี่ยวข้องกับการทำงานที่เกิดขึ้นจริงๆ 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ของเครื่องคอมพิวเตอร์ เช่น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ส่วนของการคำนวณ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กลไกการดึงข้อมูลที่ได้รับมาเพื่อนำมาใช้งาน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กลไกการบันทึกข้อมูล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78058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เป็นการจำลองภาพของ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 Item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ที่ถูกจัดเก็บอยู่ในสื่อบันทึกข้อมูล ซึ่งสามารถอยู่ในรูปของ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file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824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954" y="1202676"/>
            <a:ext cx="1923246" cy="840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Executable Program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8850" y="1149484"/>
            <a:ext cx="1893196" cy="956212"/>
            <a:chOff x="528850" y="1149484"/>
            <a:chExt cx="1893196" cy="956212"/>
          </a:xfrm>
        </p:grpSpPr>
        <p:sp>
          <p:nvSpPr>
            <p:cNvPr id="4" name="Rectangle 3"/>
            <p:cNvSpPr/>
            <p:nvPr/>
          </p:nvSpPr>
          <p:spPr>
            <a:xfrm>
              <a:off x="850823" y="1149484"/>
              <a:ext cx="157122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Program1.exe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8850" y="2357013"/>
            <a:ext cx="1915600" cy="1001199"/>
            <a:chOff x="978793" y="2357013"/>
            <a:chExt cx="1915600" cy="1001199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Page1.html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lowchart: Magnetic Disk 18"/>
          <p:cNvSpPr/>
          <p:nvPr/>
        </p:nvSpPr>
        <p:spPr>
          <a:xfrm>
            <a:off x="528850" y="3589565"/>
            <a:ext cx="1893196" cy="11049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6446" y="4925818"/>
            <a:ext cx="1938004" cy="1320800"/>
            <a:chOff x="956389" y="5225143"/>
            <a:chExt cx="1938004" cy="1320800"/>
          </a:xfrm>
        </p:grpSpPr>
        <p:sp>
          <p:nvSpPr>
            <p:cNvPr id="20" name="Rectangle 19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0"/>
              <a:endCxn id="20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1"/>
              <a:endCxn id="20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2851954" y="2357012"/>
            <a:ext cx="1923246" cy="8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Page or File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851954" y="3589565"/>
            <a:ext cx="1923246" cy="8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743096" y="4925818"/>
            <a:ext cx="1923246" cy="8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Table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205108" y="1298111"/>
            <a:ext cx="3178629" cy="11693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57508" y="2946893"/>
            <a:ext cx="3178629" cy="1169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57508" y="4391736"/>
            <a:ext cx="3178629" cy="1169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 rot="457411">
            <a:off x="8552314" y="4164443"/>
            <a:ext cx="355928" cy="267615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92968" y="1590382"/>
            <a:ext cx="21563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&lt;&lt;hyperlink&gt;&gt;</a:t>
            </a:r>
            <a:endParaRPr lang="en-US" sz="33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826858" y="1196486"/>
            <a:ext cx="3124736" cy="840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Dependency, Calls or Uses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8826858" y="2601546"/>
            <a:ext cx="3124736" cy="8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General Connection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924421" y="4136093"/>
            <a:ext cx="3124736" cy="840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Composition or</a:t>
            </a:r>
            <a:b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3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สัญลักษณ์แท่น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Link/Relationship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สัญลักษณ์การเรียกใช้งานหรือการขึ้นต่อกัน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Call, Uses, Dependency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สัญลักษณ์แสดงการเชื่อมโยงหรือเชื่อมต่อ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General Connection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สัญลักษณ์แสดงการเป็นส่วนประกอบ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4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ของระบบเรียกดูข้อมูลจากเว็บ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34221" y="1762643"/>
            <a:ext cx="2098236" cy="956212"/>
            <a:chOff x="528850" y="1149484"/>
            <a:chExt cx="2098236" cy="956212"/>
          </a:xfrm>
        </p:grpSpPr>
        <p:sp>
          <p:nvSpPr>
            <p:cNvPr id="6" name="Rectangle 5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Program1.exe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5056" y="1717656"/>
            <a:ext cx="1915600" cy="1001199"/>
            <a:chOff x="978793" y="2357013"/>
            <a:chExt cx="1915600" cy="1001199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www.test.com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13" name="Straight Arrow Connector 12"/>
          <p:cNvCxnSpPr>
            <a:stCxn id="10" idx="0"/>
            <a:endCxn id="6" idx="1"/>
          </p:cNvCxnSpPr>
          <p:nvPr/>
        </p:nvCxnSpPr>
        <p:spPr>
          <a:xfrm>
            <a:off x="4478252" y="2223018"/>
            <a:ext cx="4877942" cy="177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7692" y="2014666"/>
            <a:ext cx="19271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 (Body)"/>
                <a:cs typeface="TH SarabunPSK" panose="020B0500040200020003" pitchFamily="34" charset="-34"/>
              </a:rPr>
              <a:t>&lt;&lt;hyperlink&gt;&gt;</a:t>
            </a:r>
            <a:endParaRPr lang="en-US" sz="2000" dirty="0">
              <a:latin typeface="Calibri (Body)"/>
              <a:cs typeface="TH SarabunPSK" panose="020B0500040200020003" pitchFamily="34" charset="-34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8049" y="4756640"/>
            <a:ext cx="1915600" cy="1001199"/>
            <a:chOff x="978793" y="2357013"/>
            <a:chExt cx="1915600" cy="1001199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Page1.html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89879" y="4766165"/>
            <a:ext cx="1915600" cy="1001199"/>
            <a:chOff x="978793" y="2357013"/>
            <a:chExt cx="1915600" cy="1001199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Page2.html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ight Triangle 23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85657" y="4756640"/>
            <a:ext cx="1915600" cy="1001199"/>
            <a:chOff x="978793" y="2357013"/>
            <a:chExt cx="1915600" cy="1001199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Page3.html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29" name="Straight Connector 28"/>
          <p:cNvCxnSpPr>
            <a:stCxn id="20" idx="3"/>
          </p:cNvCxnSpPr>
          <p:nvPr/>
        </p:nvCxnSpPr>
        <p:spPr>
          <a:xfrm flipV="1">
            <a:off x="1424647" y="2718855"/>
            <a:ext cx="1362096" cy="2047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10" idx="1"/>
          </p:cNvCxnSpPr>
          <p:nvPr/>
        </p:nvCxnSpPr>
        <p:spPr>
          <a:xfrm flipH="1" flipV="1">
            <a:off x="3531654" y="2718855"/>
            <a:ext cx="4823" cy="205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</p:cNvCxnSpPr>
          <p:nvPr/>
        </p:nvCxnSpPr>
        <p:spPr>
          <a:xfrm flipH="1" flipV="1">
            <a:off x="4128944" y="2728380"/>
            <a:ext cx="1703311" cy="2037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/>
          <p:cNvSpPr/>
          <p:nvPr/>
        </p:nvSpPr>
        <p:spPr>
          <a:xfrm rot="15957262">
            <a:off x="4095524" y="2788918"/>
            <a:ext cx="367150" cy="24599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 rot="18199828">
            <a:off x="3360306" y="2816822"/>
            <a:ext cx="367150" cy="24599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35"/>
          <p:cNvSpPr/>
          <p:nvPr/>
        </p:nvSpPr>
        <p:spPr>
          <a:xfrm rot="20116511">
            <a:off x="2490497" y="2793887"/>
            <a:ext cx="367150" cy="24599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ของระบบงานบุคลากร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62564" y="1657187"/>
            <a:ext cx="1893196" cy="11049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9018" y="4461361"/>
            <a:ext cx="1938004" cy="1320800"/>
            <a:chOff x="956389" y="5225143"/>
            <a:chExt cx="1938004" cy="1320800"/>
          </a:xfrm>
        </p:grpSpPr>
        <p:sp>
          <p:nvSpPr>
            <p:cNvPr id="7" name="Rectangle 6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1"/>
              <a:endCxn id="7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lowchart: Magnetic Disk 13"/>
          <p:cNvSpPr/>
          <p:nvPr/>
        </p:nvSpPr>
        <p:spPr>
          <a:xfrm>
            <a:off x="7807764" y="1657190"/>
            <a:ext cx="1893196" cy="11049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Backup DB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74236" y="4461361"/>
            <a:ext cx="1938004" cy="1320800"/>
            <a:chOff x="956389" y="5225143"/>
            <a:chExt cx="1938004" cy="1320800"/>
          </a:xfrm>
        </p:grpSpPr>
        <p:sp>
          <p:nvSpPr>
            <p:cNvPr id="16" name="Rectangle 15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1"/>
              <a:endCxn id="16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79018" y="4050173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Person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78646" y="4158248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Detail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1559222" y="2762087"/>
            <a:ext cx="928292" cy="1699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76177" y="2762087"/>
            <a:ext cx="863749" cy="1699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653247" y="4421482"/>
            <a:ext cx="1938004" cy="1320800"/>
            <a:chOff x="956389" y="5225143"/>
            <a:chExt cx="1938004" cy="1320800"/>
          </a:xfrm>
        </p:grpSpPr>
        <p:sp>
          <p:nvSpPr>
            <p:cNvPr id="30" name="Rectangle 29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1"/>
              <a:endCxn id="30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948465" y="4421482"/>
            <a:ext cx="1938004" cy="1320800"/>
            <a:chOff x="956389" y="5225143"/>
            <a:chExt cx="1938004" cy="1320800"/>
          </a:xfrm>
        </p:grpSpPr>
        <p:sp>
          <p:nvSpPr>
            <p:cNvPr id="38" name="Rectangle 37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0"/>
              <a:endCxn id="38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1"/>
              <a:endCxn id="38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653247" y="4010294"/>
            <a:ext cx="10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B_Person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52875" y="4118369"/>
            <a:ext cx="99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B_Detail</a:t>
            </a:r>
            <a:endParaRPr lang="en-US" b="1" dirty="0"/>
          </a:p>
        </p:txBody>
      </p:sp>
      <p:cxnSp>
        <p:nvCxnSpPr>
          <p:cNvPr id="47" name="Straight Arrow Connector 46"/>
          <p:cNvCxnSpPr>
            <a:stCxn id="30" idx="0"/>
          </p:cNvCxnSpPr>
          <p:nvPr/>
        </p:nvCxnSpPr>
        <p:spPr>
          <a:xfrm flipV="1">
            <a:off x="7633451" y="2762087"/>
            <a:ext cx="822305" cy="1659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0"/>
          </p:cNvCxnSpPr>
          <p:nvPr/>
        </p:nvCxnSpPr>
        <p:spPr>
          <a:xfrm flipH="1" flipV="1">
            <a:off x="9094428" y="2762087"/>
            <a:ext cx="834241" cy="1659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14" idx="2"/>
          </p:cNvCxnSpPr>
          <p:nvPr/>
        </p:nvCxnSpPr>
        <p:spPr>
          <a:xfrm>
            <a:off x="3655760" y="2209637"/>
            <a:ext cx="4152004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 rot="20116511">
            <a:off x="2185088" y="2820520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ata 55"/>
          <p:cNvSpPr/>
          <p:nvPr/>
        </p:nvSpPr>
        <p:spPr>
          <a:xfrm rot="20116511">
            <a:off x="8189486" y="2827594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ata 56"/>
          <p:cNvSpPr/>
          <p:nvPr/>
        </p:nvSpPr>
        <p:spPr>
          <a:xfrm rot="16745351">
            <a:off x="9024218" y="2839791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ata 57"/>
          <p:cNvSpPr/>
          <p:nvPr/>
        </p:nvSpPr>
        <p:spPr>
          <a:xfrm rot="16745351">
            <a:off x="2891501" y="2844350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หลักการในการทำ </a:t>
            </a:r>
            <a:r>
              <a:rPr lang="en-US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System Decomposition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การเชียนโดยทั่วไป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</a:t>
            </a:r>
          </a:p>
          <a:p>
            <a:pPr marL="0" indent="0">
              <a:buNone/>
            </a:pP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70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หลักการในการเขียนโดยทั่วไป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ทำจากระบบหยาบๆ ไปจนกระทั่งละเอียด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Subsystem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แต่ละตัวแล้ว ให้พิจารณา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ที่มีอยู่และหา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ที่ตกหล่นไป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เมื่อมีการเพิ่ม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ให้ใส่ความสัมพันธ์ของ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 กับ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อื่นที่มีอยู่แล้วลงใน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Sequence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54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ที่สร้างขึ้นเพื่อใช้งานสำหรับงานใดงานหนึ่งโดยเฉพาะ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82" y="2269235"/>
            <a:ext cx="5846337" cy="43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หลักการเขียน </a:t>
            </a:r>
            <a:r>
              <a:rPr lang="en-US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ดึงทุก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มาใส่ลงใน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Presentation Logic Subsystem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พยายามหา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Generalized 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54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Presentation Logic Subsystem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98678" y="3108272"/>
            <a:ext cx="2098236" cy="956212"/>
            <a:chOff x="528850" y="1149484"/>
            <a:chExt cx="2098236" cy="956212"/>
          </a:xfrm>
        </p:grpSpPr>
        <p:sp>
          <p:nvSpPr>
            <p:cNvPr id="6" name="Rectangle 5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Program1.exe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148" y="864248"/>
            <a:ext cx="1893196" cy="1016068"/>
            <a:chOff x="-1286115" y="1503605"/>
            <a:chExt cx="1893196" cy="1016068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-1286115" y="1527999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Main.html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426776" y="1503605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236631" y="3548434"/>
            <a:ext cx="3609687" cy="243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0147" y="2308250"/>
            <a:ext cx="2481109" cy="1044741"/>
            <a:chOff x="978793" y="2313471"/>
            <a:chExt cx="1926872" cy="1044741"/>
          </a:xfrm>
        </p:grpSpPr>
        <p:sp>
          <p:nvSpPr>
            <p:cNvPr id="15" name="Snip Single Corner Rectangle 14"/>
            <p:cNvSpPr/>
            <p:nvPr/>
          </p:nvSpPr>
          <p:spPr>
            <a:xfrm>
              <a:off x="978793" y="2332660"/>
              <a:ext cx="1893196" cy="102555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GoodsBrowser.html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2725360" y="2313471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0147" y="5627413"/>
            <a:ext cx="1915600" cy="1001199"/>
            <a:chOff x="978793" y="2357013"/>
            <a:chExt cx="1915600" cy="1001199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Paying.html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21374" y="3072810"/>
            <a:ext cx="2414740" cy="991674"/>
            <a:chOff x="978793" y="2366538"/>
            <a:chExt cx="2109940" cy="991674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978793" y="2366538"/>
              <a:ext cx="209542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E-Commerce.com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2908428" y="236964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2757894" y="2840215"/>
            <a:ext cx="2563480" cy="553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0"/>
          </p:cNvCxnSpPr>
          <p:nvPr/>
        </p:nvCxnSpPr>
        <p:spPr>
          <a:xfrm flipV="1">
            <a:off x="2213343" y="4143034"/>
            <a:ext cx="3071841" cy="19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213344" y="1332900"/>
            <a:ext cx="3175807" cy="1775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 rot="21058626">
            <a:off x="4973150" y="4086416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ata 26"/>
          <p:cNvSpPr/>
          <p:nvPr/>
        </p:nvSpPr>
        <p:spPr>
          <a:xfrm rot="3928252">
            <a:off x="5012066" y="2866668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ata 27"/>
          <p:cNvSpPr/>
          <p:nvPr/>
        </p:nvSpPr>
        <p:spPr>
          <a:xfrm rot="2778364">
            <a:off x="4957997" y="3245685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83957" y="3959554"/>
            <a:ext cx="2466595" cy="1001199"/>
            <a:chOff x="978793" y="2357013"/>
            <a:chExt cx="1915600" cy="1001199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GoodsOrder.html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7" name="Straight Connector 36"/>
          <p:cNvCxnSpPr>
            <a:stCxn id="30" idx="0"/>
          </p:cNvCxnSpPr>
          <p:nvPr/>
        </p:nvCxnSpPr>
        <p:spPr>
          <a:xfrm flipV="1">
            <a:off x="2721704" y="3758655"/>
            <a:ext cx="2563480" cy="706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/>
          <p:cNvSpPr/>
          <p:nvPr/>
        </p:nvSpPr>
        <p:spPr>
          <a:xfrm rot="745796">
            <a:off x="4947997" y="3663638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15051" y="3394589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&lt;&lt;hyperlink&gt;&gt;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392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หลักการเขียน </a:t>
            </a:r>
            <a:r>
              <a:rPr lang="en-US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ดึงทุก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และความสัมพันธ์ที่มีทั้งหมดที่ไม่ใช่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มาใส่ใน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ใช้หลักการ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Drill Down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เพื่แยก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โดยยึดหลักการว่า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ที่มีความสัมพันธ์ต่อกันมักจะทำงานร่วมกันเสมอ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90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Working Logic Subsystem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98678" y="3108272"/>
            <a:ext cx="2098236" cy="956212"/>
            <a:chOff x="528850" y="1149484"/>
            <a:chExt cx="2098236" cy="956212"/>
          </a:xfrm>
        </p:grpSpPr>
        <p:sp>
          <p:nvSpPr>
            <p:cNvPr id="6" name="Rectangle 5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Program1.exe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75445" y="961031"/>
            <a:ext cx="2243297" cy="1016068"/>
            <a:chOff x="-1286115" y="1503605"/>
            <a:chExt cx="1893196" cy="1016068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-1286115" y="1527999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GoodS_Detail.Lib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426776" y="1503605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6518" y="4906196"/>
            <a:ext cx="1915600" cy="1001199"/>
            <a:chOff x="978793" y="2357013"/>
            <a:chExt cx="1915600" cy="1001199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Paying.html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66518" y="3108272"/>
            <a:ext cx="2252224" cy="991674"/>
            <a:chOff x="978793" y="2366538"/>
            <a:chExt cx="2109940" cy="991674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978793" y="2366538"/>
              <a:ext cx="209542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Inventory.Lib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2908428" y="236964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22293" y="997500"/>
            <a:ext cx="2098236" cy="956212"/>
            <a:chOff x="528850" y="1149484"/>
            <a:chExt cx="2098236" cy="956212"/>
          </a:xfrm>
        </p:grpSpPr>
        <p:sp>
          <p:nvSpPr>
            <p:cNvPr id="33" name="Rectangle 32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Program1.exe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/>
          <p:cNvCxnSpPr>
            <a:stCxn id="33" idx="1"/>
            <a:endCxn id="10" idx="0"/>
          </p:cNvCxnSpPr>
          <p:nvPr/>
        </p:nvCxnSpPr>
        <p:spPr>
          <a:xfrm flipH="1">
            <a:off x="4818742" y="1475606"/>
            <a:ext cx="4725524" cy="5656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22" idx="4"/>
          </p:cNvCxnSpPr>
          <p:nvPr/>
        </p:nvCxnSpPr>
        <p:spPr>
          <a:xfrm flipH="1">
            <a:off x="4818742" y="1475606"/>
            <a:ext cx="4725524" cy="181925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71224" y="3611182"/>
            <a:ext cx="5017402" cy="1773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6369" y="3428615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0831" y="2157420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1859" y="1303329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362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98678" y="3108272"/>
            <a:ext cx="2098236" cy="956212"/>
            <a:chOff x="528850" y="1149484"/>
            <a:chExt cx="2098236" cy="956212"/>
          </a:xfrm>
        </p:grpSpPr>
        <p:sp>
          <p:nvSpPr>
            <p:cNvPr id="6" name="Rectangle 5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Income.exe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148" y="864248"/>
            <a:ext cx="1893196" cy="1016068"/>
            <a:chOff x="-1286115" y="1503605"/>
            <a:chExt cx="1893196" cy="1016068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-1286115" y="1527999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GetAccount.Lib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426776" y="1503605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0148" y="5216580"/>
            <a:ext cx="1915600" cy="1001199"/>
            <a:chOff x="978793" y="2357013"/>
            <a:chExt cx="1915600" cy="1001199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Reject.Lib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3957" y="3644065"/>
            <a:ext cx="1951790" cy="1001199"/>
            <a:chOff x="978793" y="2357013"/>
            <a:chExt cx="1915600" cy="1001199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Apply.Lib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33549" y="4566197"/>
            <a:ext cx="2098236" cy="956212"/>
            <a:chOff x="528850" y="1149484"/>
            <a:chExt cx="2098236" cy="956212"/>
          </a:xfrm>
        </p:grpSpPr>
        <p:sp>
          <p:nvSpPr>
            <p:cNvPr id="33" name="Rectangle 32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Member.exe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/>
          <p:cNvCxnSpPr>
            <a:stCxn id="33" idx="1"/>
            <a:endCxn id="18" idx="0"/>
          </p:cNvCxnSpPr>
          <p:nvPr/>
        </p:nvCxnSpPr>
        <p:spPr>
          <a:xfrm flipH="1">
            <a:off x="2213344" y="5044303"/>
            <a:ext cx="3842178" cy="677639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30" idx="0"/>
          </p:cNvCxnSpPr>
          <p:nvPr/>
        </p:nvCxnSpPr>
        <p:spPr>
          <a:xfrm flipH="1" flipV="1">
            <a:off x="2212920" y="4149427"/>
            <a:ext cx="3842602" cy="894876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2562" y="4366664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1575" y="5308319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  <p:cxnSp>
        <p:nvCxnSpPr>
          <p:cNvPr id="39" name="Straight Arrow Connector 38"/>
          <p:cNvCxnSpPr>
            <a:stCxn id="30" idx="3"/>
            <a:endCxn id="10" idx="1"/>
          </p:cNvCxnSpPr>
          <p:nvPr/>
        </p:nvCxnSpPr>
        <p:spPr>
          <a:xfrm flipV="1">
            <a:off x="1248439" y="1880316"/>
            <a:ext cx="18307" cy="1773274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6005" y="2388865"/>
            <a:ext cx="11448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&lt;&lt;uses&gt;&gt;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532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ต่อ)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59119" y="3110589"/>
            <a:ext cx="2098236" cy="956212"/>
            <a:chOff x="528850" y="1149484"/>
            <a:chExt cx="2098236" cy="956212"/>
          </a:xfrm>
        </p:grpSpPr>
        <p:sp>
          <p:nvSpPr>
            <p:cNvPr id="6" name="Rectangle 5"/>
            <p:cNvSpPr/>
            <p:nvPr/>
          </p:nvSpPr>
          <p:spPr>
            <a:xfrm>
              <a:off x="850823" y="1149484"/>
              <a:ext cx="1776263" cy="95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Program1.exe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851" y="1207439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50" y="1799867"/>
              <a:ext cx="772733" cy="24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8253" y="1540695"/>
            <a:ext cx="1893196" cy="1016068"/>
            <a:chOff x="-1286115" y="1503605"/>
            <a:chExt cx="1893196" cy="1016068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-1286115" y="1527999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Receive.Lib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426776" y="1503605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15119" y="4006529"/>
            <a:ext cx="1915600" cy="1001199"/>
            <a:chOff x="978793" y="2357013"/>
            <a:chExt cx="1915600" cy="1001199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978793" y="2366538"/>
              <a:ext cx="1893196" cy="99167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Check.Lib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>
              <a:off x="2714088" y="2357013"/>
              <a:ext cx="180305" cy="18347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" name="Straight Arrow Connector 3"/>
          <p:cNvCxnSpPr>
            <a:stCxn id="6" idx="1"/>
            <a:endCxn id="10" idx="0"/>
          </p:cNvCxnSpPr>
          <p:nvPr/>
        </p:nvCxnSpPr>
        <p:spPr>
          <a:xfrm flipH="1" flipV="1">
            <a:off x="3741449" y="2060926"/>
            <a:ext cx="4239643" cy="15277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8" idx="0"/>
          </p:cNvCxnSpPr>
          <p:nvPr/>
        </p:nvCxnSpPr>
        <p:spPr>
          <a:xfrm flipH="1">
            <a:off x="3708315" y="3588695"/>
            <a:ext cx="4272777" cy="92319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71842" y="3913020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11092" y="2556763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(Body)"/>
                <a:cs typeface="TH SarabunPSK" panose="020B0500040200020003" pitchFamily="34" charset="-34"/>
              </a:rPr>
              <a:t>&lt;&lt;include&gt;&gt;</a:t>
            </a:r>
            <a:endParaRPr lang="en-US" sz="1600" dirty="0">
              <a:latin typeface="Calibri (Body)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548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</a:t>
            </a:r>
            <a:r>
              <a:rPr lang="th-TH" sz="40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</a:t>
            </a:r>
            <a:r>
              <a:rPr lang="th-TH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กการเขียน </a:t>
            </a:r>
            <a:r>
              <a:rPr lang="en-US" sz="40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</a:t>
            </a:r>
            <a:endParaRPr lang="en-US" sz="40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Subsystem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นี้ไม่จำเป็นต้องมีอยู่ใน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ก็ได้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Component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Table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 ใน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Relational Database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ทุกๆ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Database Interface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ที่มีคุณสมบัติเหมือนกันทุกประการ เช่น จะต้องมี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Connect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Disconnect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เพื่อเข้าและออกจาก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6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 Logic Subsystem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538240" y="1455798"/>
            <a:ext cx="1893196" cy="11049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35132" y="4287190"/>
            <a:ext cx="1938004" cy="1320800"/>
            <a:chOff x="956389" y="5225143"/>
            <a:chExt cx="1938004" cy="1320800"/>
          </a:xfrm>
        </p:grpSpPr>
        <p:sp>
          <p:nvSpPr>
            <p:cNvPr id="7" name="Rectangle 6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1"/>
              <a:endCxn id="7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530350" y="4287190"/>
            <a:ext cx="1938004" cy="1320800"/>
            <a:chOff x="956389" y="5225143"/>
            <a:chExt cx="1938004" cy="1320800"/>
          </a:xfrm>
        </p:grpSpPr>
        <p:sp>
          <p:nvSpPr>
            <p:cNvPr id="15" name="Rectangle 14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5" idx="0"/>
              <a:endCxn id="15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235132" y="387600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34760" y="3984077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Inventory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7" idx="0"/>
          </p:cNvCxnSpPr>
          <p:nvPr/>
        </p:nvCxnSpPr>
        <p:spPr>
          <a:xfrm flipV="1">
            <a:off x="4215336" y="2451303"/>
            <a:ext cx="1462993" cy="1835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5" idx="3"/>
          </p:cNvCxnSpPr>
          <p:nvPr/>
        </p:nvCxnSpPr>
        <p:spPr>
          <a:xfrm flipH="1" flipV="1">
            <a:off x="6484838" y="2560698"/>
            <a:ext cx="25716" cy="1726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 rot="20525422">
            <a:off x="5352257" y="2516810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ata 26"/>
          <p:cNvSpPr/>
          <p:nvPr/>
        </p:nvSpPr>
        <p:spPr>
          <a:xfrm rot="18332912">
            <a:off x="6314100" y="2657965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957017" y="4249122"/>
            <a:ext cx="1938004" cy="1320800"/>
            <a:chOff x="956389" y="5225143"/>
            <a:chExt cx="1938004" cy="1320800"/>
          </a:xfrm>
        </p:grpSpPr>
        <p:sp>
          <p:nvSpPr>
            <p:cNvPr id="29" name="Rectangle 28"/>
            <p:cNvSpPr/>
            <p:nvPr/>
          </p:nvSpPr>
          <p:spPr>
            <a:xfrm>
              <a:off x="978793" y="5225143"/>
              <a:ext cx="19156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>
              <a:off x="1936593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79279" y="5225143"/>
              <a:ext cx="0" cy="132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57621" y="5225143"/>
              <a:ext cx="0" cy="132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1"/>
              <a:endCxn id="29" idx="3"/>
            </p:cNvCxnSpPr>
            <p:nvPr/>
          </p:nvCxnSpPr>
          <p:spPr>
            <a:xfrm>
              <a:off x="978793" y="5885543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6389" y="6183086"/>
              <a:ext cx="191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78793" y="5558971"/>
              <a:ext cx="1915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961427" y="3946009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292013" y="2466317"/>
            <a:ext cx="1630695" cy="1782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 rot="15904554">
            <a:off x="7254762" y="2511828"/>
            <a:ext cx="367150" cy="24599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Design 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Design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การออกแบบว่าจะให้ระบบงานที่ออกแบบไว้ ทำงานอยู่บนคอมพิวเตอร์ลักษณะใด โดยพิจารณาเปรียบเทียบข้อดีข้อเสียของระบบคอมพิวเตอร์ต่างๆ ที่จะนำระบบงานไปใช้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34" y="3064180"/>
            <a:ext cx="4109474" cy="3186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58" y="2674867"/>
            <a:ext cx="3471863" cy="37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Architecture Design 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กระบวนการดึงเอาผลลัพธ์ต่างๆ ที่ได้จากการทำ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oriented analysis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ซึ่งได้แก่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มาเป็นวัตถุดิบในการออกแบบส่วนประกอบต่างๆ 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ที่จะมีในระบบ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เป็นเครื่องมือในการทำ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architecture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0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Diagram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ที่ใช้จำลองลักษณะทางกายภาพของ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oriented system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โดยจะแสดงให้เห็นถึง ส่วนประกอบทาง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component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ของระบบ รวมถึงความสัมพันธ์ระหว่าง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</a:p>
        </p:txBody>
      </p:sp>
    </p:spTree>
    <p:extLst>
      <p:ext uri="{BB962C8B-B14F-4D97-AF65-F5344CB8AC3E}">
        <p14:creationId xmlns:p14="http://schemas.microsoft.com/office/powerpoint/2010/main" val="16535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Component Diagram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สามารถแบ่งระบบงานขนาดใหญ่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ออกเป็นระบบย่อย ๆ (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Subsystem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ในแต่ละระบบย่อยจะมี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ประกอบอยู่</a:t>
            </a:r>
          </a:p>
        </p:txBody>
      </p:sp>
    </p:spTree>
    <p:extLst>
      <p:ext uri="{BB962C8B-B14F-4D97-AF65-F5344CB8AC3E}">
        <p14:creationId xmlns:p14="http://schemas.microsoft.com/office/powerpoint/2010/main" val="18593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</a:t>
            </a:r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Application Architecture Design</a:t>
            </a:r>
            <a:endParaRPr lang="en-US" sz="3600" b="1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632" t="24977" r="41658" b="32770"/>
          <a:stretch/>
        </p:blipFill>
        <p:spPr>
          <a:xfrm>
            <a:off x="3000776" y="1159099"/>
            <a:ext cx="3992452" cy="53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System Decomposition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07439"/>
            <a:ext cx="11719774" cy="5450938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การแบ่งระบบงานใหญ่ออกเป็นระบบงานย่อย ๆ</a:t>
            </a:r>
          </a:p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การแบ่งแยกระบบแบบ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Drill down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การแบ่งแยกระบบใหญ่ออกเป็นระบบย่อยๆ และทำการแยกย่อยแต่ละส่วนจนกระทั่งละเอียดที่สุด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23447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46185"/>
            <a:ext cx="11719774" cy="7424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Drill Down Engineering</a:t>
            </a:r>
            <a:endParaRPr lang="th-TH" sz="3600" b="1" dirty="0" smtClean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58" t="11818" r="33629" b="46970"/>
          <a:stretch/>
        </p:blipFill>
        <p:spPr>
          <a:xfrm>
            <a:off x="2722419" y="1163780"/>
            <a:ext cx="7211290" cy="51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750</Words>
  <Application>Microsoft Office PowerPoint</Application>
  <PresentationFormat>Widescreen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TH SarabunPSK</vt:lpstr>
      <vt:lpstr>Office Theme</vt:lpstr>
      <vt:lpstr>Application Architecture Design</vt:lpstr>
      <vt:lpstr>ความหมายของ Application </vt:lpstr>
      <vt:lpstr>ความหมายของ Application Design </vt:lpstr>
      <vt:lpstr>ความหมายของ Application Architecture Design </vt:lpstr>
      <vt:lpstr>Component Diagram</vt:lpstr>
      <vt:lpstr>ประโยชน์ของ Component Diagram</vt:lpstr>
      <vt:lpstr>Class Diagram : Application Architecture Design</vt:lpstr>
      <vt:lpstr>System Decomposition</vt:lpstr>
      <vt:lpstr>Drill Down Engineering</vt:lpstr>
      <vt:lpstr>Drill Down Engineering</vt:lpstr>
      <vt:lpstr>Presentation Logic Subsystem</vt:lpstr>
      <vt:lpstr>Working Logic Subsystem</vt:lpstr>
      <vt:lpstr>Database Logic Subsystem</vt:lpstr>
      <vt:lpstr>Component Diagram</vt:lpstr>
      <vt:lpstr>สัญลักษณ์แท่น Link/Relationship</vt:lpstr>
      <vt:lpstr>ตัวอย่าง Component diagram ของระบบเรียกดูข้อมูลจากเว็บ</vt:lpstr>
      <vt:lpstr>ตัวอย่าง Component Diagram ของ Database Logic Subsystem ของระบบงานบุคลากร</vt:lpstr>
      <vt:lpstr>หลักการในการทำ System Decomposition</vt:lpstr>
      <vt:lpstr>หลักการในการเขียนโดยทั่วไป</vt:lpstr>
      <vt:lpstr>หลักการเขียน Presentation Logic Subsystem</vt:lpstr>
      <vt:lpstr>ตัวอย่าง Component diagram สำหรับ Presentation Logic Subsystem</vt:lpstr>
      <vt:lpstr>หลักการเขียน Working Logic Subsystem</vt:lpstr>
      <vt:lpstr>ตัวอย่าง Component diagram สำหรับ Working Logic Subsystem</vt:lpstr>
      <vt:lpstr>(ต่อ)</vt:lpstr>
      <vt:lpstr>(ต่อ)</vt:lpstr>
      <vt:lpstr>หลักการเขียน Database Logic Subsystem</vt:lpstr>
      <vt:lpstr>ตัวอย่าง Component diagram สำหรับ Database Logic Subsystem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 Design</dc:title>
  <dc:creator>gla</dc:creator>
  <cp:lastModifiedBy>gla</cp:lastModifiedBy>
  <cp:revision>27</cp:revision>
  <dcterms:created xsi:type="dcterms:W3CDTF">2019-03-10T15:10:50Z</dcterms:created>
  <dcterms:modified xsi:type="dcterms:W3CDTF">2019-03-18T01:20:28Z</dcterms:modified>
</cp:coreProperties>
</file>