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9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4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30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9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87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2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2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2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8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ADEA3-25CA-4950-AE0D-F62371594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4600" b="1" dirty="0">
                <a:solidFill>
                  <a:schemeClr val="tx2">
                    <a:lumMod val="75000"/>
                  </a:schemeClr>
                </a:solidFill>
              </a:rPr>
              <a:t>CFGM DESARROLLO DE APLICACIONES WEB</a:t>
            </a:r>
            <a:br>
              <a:rPr lang="es-ES" sz="4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4600" b="1" dirty="0">
                <a:solidFill>
                  <a:schemeClr val="tx2">
                    <a:lumMod val="75000"/>
                  </a:schemeClr>
                </a:solidFill>
              </a:rPr>
              <a:t>Proyecto Final de Ciclo</a:t>
            </a:r>
            <a:br>
              <a:rPr lang="es-ES" sz="4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4600" dirty="0">
                <a:solidFill>
                  <a:schemeClr val="tx2">
                    <a:lumMod val="75000"/>
                  </a:schemeClr>
                </a:solidFill>
              </a:rPr>
              <a:t>SENET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EA8AE-2DD1-4830-AC8E-EC1ECC41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250272" cy="3200400"/>
          </a:xfrm>
        </p:spPr>
        <p:txBody>
          <a:bodyPr anchor="ctr">
            <a:normAutofit/>
          </a:bodyPr>
          <a:lstStyle/>
          <a:p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Autor: MATHIEU CHOPPLET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Tutor: </a:t>
            </a:r>
            <a:r>
              <a:rPr lang="es-ES" dirty="0"/>
              <a:t>Sergio Malo Molina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Fecha de entrega: 30/05/2020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Convocatoria: </a:t>
            </a:r>
            <a:r>
              <a:rPr lang="es-ES" sz="2000" dirty="0">
                <a:solidFill>
                  <a:schemeClr val="tx2">
                    <a:lumMod val="75000"/>
                  </a:schemeClr>
                </a:solidFill>
              </a:rPr>
              <a:t>S2019-2020</a:t>
            </a:r>
          </a:p>
          <a:p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0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E4331-37B5-425C-A67F-97569DAA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9060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Requisitos</a:t>
            </a:r>
            <a:r>
              <a:rPr lang="en-US" dirty="0"/>
              <a:t> no </a:t>
            </a:r>
            <a:r>
              <a:rPr lang="en-US" dirty="0" err="1"/>
              <a:t>funcionales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1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A5E69-F92C-4C8A-AE89-D30EEE4A4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1547246"/>
            <a:ext cx="3650278" cy="4345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87775"/>
              </a:buClr>
            </a:pPr>
            <a:r>
              <a:rPr lang="en-US" sz="2000" dirty="0"/>
              <a:t>Los </a:t>
            </a:r>
            <a:r>
              <a:rPr lang="en-US" sz="2000" dirty="0" err="1"/>
              <a:t>requisitos</a:t>
            </a:r>
            <a:r>
              <a:rPr lang="en-US" sz="2000" dirty="0"/>
              <a:t> no </a:t>
            </a:r>
            <a:r>
              <a:rPr lang="en-US" sz="2000" dirty="0" err="1"/>
              <a:t>funcionales</a:t>
            </a:r>
            <a:r>
              <a:rPr lang="en-US" sz="2000" dirty="0"/>
              <a:t> </a:t>
            </a:r>
            <a:r>
              <a:rPr lang="en-US" sz="2000" dirty="0" err="1"/>
              <a:t>incluyen</a:t>
            </a:r>
            <a:r>
              <a:rPr lang="en-US" sz="2000" dirty="0"/>
              <a:t> </a:t>
            </a:r>
            <a:r>
              <a:rPr lang="en-US" sz="2000" dirty="0" err="1"/>
              <a:t>restricciones</a:t>
            </a:r>
            <a:r>
              <a:rPr lang="en-US" sz="2000" dirty="0"/>
              <a:t>, y </a:t>
            </a:r>
            <a:r>
              <a:rPr lang="en-US" sz="2000" dirty="0" err="1"/>
              <a:t>atributos</a:t>
            </a:r>
            <a:r>
              <a:rPr lang="en-US" sz="2000" dirty="0"/>
              <a:t> de </a:t>
            </a:r>
            <a:r>
              <a:rPr lang="en-US" sz="2000" dirty="0" err="1"/>
              <a:t>calidad</a:t>
            </a:r>
            <a:r>
              <a:rPr lang="en-US" sz="2000" dirty="0"/>
              <a:t>. </a:t>
            </a:r>
          </a:p>
          <a:p>
            <a:pPr>
              <a:buClr>
                <a:srgbClr val="C87775"/>
              </a:buClr>
            </a:pPr>
            <a:r>
              <a:rPr lang="en-US" sz="2000" dirty="0"/>
              <a:t>Las </a:t>
            </a:r>
            <a:r>
              <a:rPr lang="en-US" sz="2000" dirty="0" err="1"/>
              <a:t>restricciones</a:t>
            </a:r>
            <a:r>
              <a:rPr lang="en-US" sz="2000" dirty="0"/>
              <a:t> son las </a:t>
            </a:r>
            <a:r>
              <a:rPr lang="en-US" sz="2000" dirty="0" err="1"/>
              <a:t>características</a:t>
            </a:r>
            <a:r>
              <a:rPr lang="en-US" sz="2000" dirty="0"/>
              <a:t> que </a:t>
            </a:r>
            <a:r>
              <a:rPr lang="en-US" sz="2000" dirty="0" err="1"/>
              <a:t>impone</a:t>
            </a:r>
            <a:r>
              <a:rPr lang="en-US" sz="2000" dirty="0"/>
              <a:t> el </a:t>
            </a:r>
            <a:r>
              <a:rPr lang="en-US" sz="2000" dirty="0" err="1"/>
              <a:t>cliente</a:t>
            </a:r>
            <a:r>
              <a:rPr lang="en-US" sz="2000" dirty="0"/>
              <a:t>. Son </a:t>
            </a:r>
            <a:r>
              <a:rPr lang="en-US" sz="2000" dirty="0" err="1"/>
              <a:t>imprescindibles</a:t>
            </a:r>
            <a:r>
              <a:rPr lang="en-US" sz="2000" dirty="0"/>
              <a:t> para el </a:t>
            </a:r>
            <a:r>
              <a:rPr lang="en-US" sz="2000" dirty="0" err="1"/>
              <a:t>programa</a:t>
            </a:r>
            <a:r>
              <a:rPr lang="en-US" sz="2000" dirty="0"/>
              <a:t>, y no son </a:t>
            </a:r>
            <a:r>
              <a:rPr lang="en-US" sz="2000" dirty="0" err="1"/>
              <a:t>negociables</a:t>
            </a:r>
            <a:r>
              <a:rPr lang="en-US" sz="2000" dirty="0"/>
              <a:t>. Los </a:t>
            </a:r>
            <a:r>
              <a:rPr lang="en-US" sz="2000" dirty="0" err="1"/>
              <a:t>atributos</a:t>
            </a:r>
            <a:r>
              <a:rPr lang="en-US" sz="2000" dirty="0"/>
              <a:t> de </a:t>
            </a:r>
            <a:r>
              <a:rPr lang="en-US" sz="2000" dirty="0" err="1"/>
              <a:t>calidad</a:t>
            </a:r>
            <a:r>
              <a:rPr lang="en-US" sz="2000" dirty="0"/>
              <a:t> se </a:t>
            </a:r>
            <a:r>
              <a:rPr lang="en-US" sz="2000" dirty="0" err="1"/>
              <a:t>dividen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dos, </a:t>
            </a:r>
            <a:r>
              <a:rPr lang="en-US" sz="2000" dirty="0" err="1"/>
              <a:t>internos</a:t>
            </a:r>
            <a:r>
              <a:rPr lang="en-US" sz="2000" dirty="0"/>
              <a:t> y </a:t>
            </a:r>
            <a:r>
              <a:rPr lang="en-US" sz="2000" dirty="0" err="1"/>
              <a:t>externos</a:t>
            </a:r>
            <a:r>
              <a:rPr lang="en-US" sz="2000" dirty="0"/>
              <a:t>. </a:t>
            </a:r>
          </a:p>
          <a:p>
            <a:pPr>
              <a:buClr>
                <a:srgbClr val="C87775"/>
              </a:buClr>
            </a:pPr>
            <a:endParaRPr lang="en-US" dirty="0"/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39324E-0EAF-4B97-AF6D-45D9873B0F6F}"/>
              </a:ext>
            </a:extLst>
          </p:cNvPr>
          <p:cNvSpPr txBox="1"/>
          <p:nvPr/>
        </p:nvSpPr>
        <p:spPr>
          <a:xfrm>
            <a:off x="5725551" y="5862683"/>
            <a:ext cx="50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Fig</a:t>
            </a:r>
            <a:r>
              <a:rPr lang="es-ES" dirty="0"/>
              <a:t> 3.5 Diseño del Programa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F2E525B-5ADC-4CD7-91A7-75B64A9C3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97902" y="258012"/>
            <a:ext cx="7565490" cy="56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C7DD7-ACD0-464A-A230-D3006B81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846"/>
          </a:xfrm>
        </p:spPr>
        <p:txBody>
          <a:bodyPr/>
          <a:lstStyle/>
          <a:p>
            <a:r>
              <a:rPr lang="en-US" sz="3200" dirty="0" err="1"/>
              <a:t>Modelo</a:t>
            </a:r>
            <a:r>
              <a:rPr lang="en-US" sz="3200" dirty="0"/>
              <a:t> </a:t>
            </a:r>
            <a:r>
              <a:rPr lang="en-US" sz="3200" dirty="0" err="1"/>
              <a:t>Relacional</a:t>
            </a:r>
            <a:r>
              <a:rPr lang="en-US" sz="3200" dirty="0"/>
              <a:t> Base de </a:t>
            </a:r>
            <a:r>
              <a:rPr lang="en-US" sz="3200" dirty="0" err="1"/>
              <a:t>datos</a:t>
            </a:r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1B0647-240C-487A-B969-842E2B7B69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0097" y="1434905"/>
            <a:ext cx="10093374" cy="50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4928-65C4-497E-AD44-BC6A7686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9808983" cy="902235"/>
          </a:xfrm>
        </p:spPr>
        <p:txBody>
          <a:bodyPr>
            <a:normAutofit/>
          </a:bodyPr>
          <a:lstStyle/>
          <a:p>
            <a:r>
              <a:rPr lang="en-US" dirty="0"/>
              <a:t>3. DISEÑO</a:t>
            </a:r>
            <a:endParaRPr lang="es-E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22A790-942E-4E71-886F-9BE1F4BE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4" y="2180380"/>
            <a:ext cx="4064222" cy="2497239"/>
          </a:xfrm>
        </p:spPr>
        <p:txBody>
          <a:bodyPr>
            <a:normAutofit/>
          </a:bodyPr>
          <a:lstStyle/>
          <a:p>
            <a:r>
              <a:rPr lang="es-ES" sz="2000" dirty="0"/>
              <a:t>El modelo vista-controlador (MVC) consiste en la separación en tres capas del programa. 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F66B7140-4227-47AB-A408-4972BDAFBB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86" y="1526345"/>
            <a:ext cx="6830866" cy="36064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8ADEE3-C9B4-4074-99AC-075D6A3D1B8B}"/>
              </a:ext>
            </a:extLst>
          </p:cNvPr>
          <p:cNvSpPr txBox="1"/>
          <p:nvPr/>
        </p:nvSpPr>
        <p:spPr>
          <a:xfrm>
            <a:off x="5883965" y="5353878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Fig</a:t>
            </a:r>
            <a:r>
              <a:rPr lang="es-ES" dirty="0"/>
              <a:t> 3.6 MVC</a:t>
            </a:r>
          </a:p>
        </p:txBody>
      </p:sp>
    </p:spTree>
    <p:extLst>
      <p:ext uri="{BB962C8B-B14F-4D97-AF65-F5344CB8AC3E}">
        <p14:creationId xmlns:p14="http://schemas.microsoft.com/office/powerpoint/2010/main" val="230762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021E-6D83-428D-BFC5-34CEB754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F1294-DA8B-4E8D-BF0B-86F29728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Presentación del programa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Conclusión General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09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75A0F-5A28-4F1D-9E91-B0B5C4C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32" y="1875572"/>
            <a:ext cx="5083444" cy="2545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tx2">
                    <a:lumMod val="75000"/>
                  </a:schemeClr>
                </a:solidFill>
              </a:rPr>
              <a:t>Presentación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 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B7BDA-584C-47E0-9374-A75B73A0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7197" y="1689839"/>
            <a:ext cx="4186900" cy="3466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1. INTRODUCCIÓN  - MOTIVACIÓN Y OBJETIVOS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2. TECNOLOGÍA Y PLANIFICACIÓN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3. ANÁLISIS Y DISEÑO	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4. CONCLUSIONES</a:t>
            </a:r>
          </a:p>
        </p:txBody>
      </p:sp>
    </p:spTree>
    <p:extLst>
      <p:ext uri="{BB962C8B-B14F-4D97-AF65-F5344CB8AC3E}">
        <p14:creationId xmlns:p14="http://schemas.microsoft.com/office/powerpoint/2010/main" val="345084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4C3C-5539-4E4A-A37D-05A16C17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71BE4-ECB0-4CE4-BB81-41664E26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SENET una pagina Web </a:t>
            </a:r>
            <a:r>
              <a:rPr lang="es-ES" sz="2400" dirty="0" err="1"/>
              <a:t>responsive</a:t>
            </a:r>
            <a:endParaRPr lang="es-ES" sz="2400" dirty="0"/>
          </a:p>
          <a:p>
            <a:r>
              <a:rPr lang="es-ES" sz="2400" dirty="0"/>
              <a:t>Veremos el proceso de transformación de las ideas, a la parte de diseño hasta llegar a su puesta en marcha.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55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EA971-64B0-4B89-A98C-9354B6DC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2081"/>
          </a:xfrm>
        </p:spPr>
        <p:txBody>
          <a:bodyPr>
            <a:normAutofit fontScale="90000"/>
          </a:bodyPr>
          <a:lstStyle/>
          <a:p>
            <a:r>
              <a:rPr lang="en-US" dirty="0"/>
              <a:t>2. TECNOLOGÍA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013E14-8684-415B-AE2B-A9C436D6C7C1}"/>
              </a:ext>
            </a:extLst>
          </p:cNvPr>
          <p:cNvSpPr txBox="1"/>
          <p:nvPr/>
        </p:nvSpPr>
        <p:spPr>
          <a:xfrm>
            <a:off x="2592924" y="1166191"/>
            <a:ext cx="89116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Las tecnologías involucradas en el proyecto son 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-&gt; </a:t>
            </a:r>
            <a:r>
              <a:rPr lang="es-ES" sz="1600" b="1" dirty="0"/>
              <a:t>Front-</a:t>
            </a:r>
            <a:r>
              <a:rPr lang="es-ES" sz="1600" b="1" dirty="0" err="1"/>
              <a:t>End</a:t>
            </a:r>
            <a:r>
              <a:rPr lang="es-ES" sz="1600" dirty="0"/>
              <a:t>:  </a:t>
            </a:r>
          </a:p>
          <a:p>
            <a:pPr algn="just"/>
            <a:r>
              <a:rPr lang="es-ES" sz="1600" dirty="0"/>
              <a:t>	-HTML5: hace referencia al lenguaje de marcado para la elaboración de páginas web.</a:t>
            </a:r>
          </a:p>
          <a:p>
            <a:pPr algn="just"/>
            <a:r>
              <a:rPr lang="es-ES" sz="1600" dirty="0"/>
              <a:t>  	-CSS, en español «Hojas de estilo en cascada», es un lenguaje de diseño gráfico para definir y crear la presentación de un documento estructurado escrito en un lenguaje de marcado.</a:t>
            </a:r>
          </a:p>
          <a:p>
            <a:pPr algn="just"/>
            <a:r>
              <a:rPr lang="es-ES" sz="1600" dirty="0"/>
              <a:t> 	-JavaScript: Se define como orientado a objetos, ​ basado en prototipos, imperativo, débilmente tipado y dinámico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-&gt; </a:t>
            </a:r>
            <a:r>
              <a:rPr lang="es-ES" sz="1600" b="1" dirty="0"/>
              <a:t>Back-</a:t>
            </a:r>
            <a:r>
              <a:rPr lang="es-ES" sz="1600" b="1" dirty="0" err="1"/>
              <a:t>End</a:t>
            </a:r>
            <a:r>
              <a:rPr lang="es-ES" sz="1600" dirty="0"/>
              <a:t>: </a:t>
            </a:r>
          </a:p>
          <a:p>
            <a:pPr algn="just"/>
            <a:r>
              <a:rPr lang="es-ES" sz="1600" dirty="0"/>
              <a:t> 	-PHP, acrónimo recursivo en inglés de PHP: </a:t>
            </a:r>
            <a:r>
              <a:rPr lang="es-ES" sz="1600" dirty="0" err="1"/>
              <a:t>Hypertext</a:t>
            </a:r>
            <a:r>
              <a:rPr lang="es-ES" sz="1600" dirty="0"/>
              <a:t> </a:t>
            </a:r>
            <a:r>
              <a:rPr lang="es-ES" sz="1600" dirty="0" err="1"/>
              <a:t>Preprocessor</a:t>
            </a:r>
            <a:r>
              <a:rPr lang="es-ES" sz="1600" dirty="0"/>
              <a:t>, es un lenguaje de programación de propósito general de código del lado del servidor originalmente diseñado para el </a:t>
            </a:r>
            <a:r>
              <a:rPr lang="es-ES" sz="1600" dirty="0" err="1"/>
              <a:t>preprocesado</a:t>
            </a:r>
            <a:r>
              <a:rPr lang="es-ES" sz="1600" dirty="0"/>
              <a:t> de texto plano en UTF-8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-&gt;</a:t>
            </a:r>
            <a:r>
              <a:rPr lang="es-ES" sz="1600" b="1" dirty="0"/>
              <a:t>IDE</a:t>
            </a:r>
          </a:p>
          <a:p>
            <a:pPr algn="just"/>
            <a:r>
              <a:rPr lang="es-ES" sz="1600" dirty="0"/>
              <a:t>	-Sublime Text3 es un editor de código multiplataforma. No es software libre o de código abierto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-&gt;MySQL integra el desarrollo software, la administración, diseño, creación y mantenimiento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3114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C3F1-3369-4748-934F-00CEE280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2. PLANIFICACION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F94C05-B4DB-4259-9238-F370620D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157800"/>
            <a:ext cx="8408010" cy="56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9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E963CB0-D612-44C3-A03D-80CB906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>
            <a:normAutofit/>
          </a:bodyPr>
          <a:lstStyle/>
          <a:p>
            <a:r>
              <a:rPr lang="es-ES" dirty="0"/>
              <a:t>3.</a:t>
            </a:r>
            <a:r>
              <a:rPr lang="en-US" dirty="0"/>
              <a:t> ANÁLISIS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4F13B-3B9A-4ABD-8924-E844640EBA8B}"/>
              </a:ext>
            </a:extLst>
          </p:cNvPr>
          <p:cNvSpPr txBox="1"/>
          <p:nvPr/>
        </p:nvSpPr>
        <p:spPr>
          <a:xfrm>
            <a:off x="1913206" y="1264555"/>
            <a:ext cx="9973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Estudiaremos los siguientes puntos: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Modelo Entidad-Relación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Diagramas de Clases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Análisis de los requisitos funcionales: Diagramas de casos de uso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Análisis de los requisitos no funcionales: Diseño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 Modelo Relacional Base de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5C9AC3-6FBB-4A6D-ACD4-EB2C97719868}"/>
              </a:ext>
            </a:extLst>
          </p:cNvPr>
          <p:cNvSpPr txBox="1"/>
          <p:nvPr/>
        </p:nvSpPr>
        <p:spPr>
          <a:xfrm>
            <a:off x="3644348" y="6483613"/>
            <a:ext cx="52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Fig</a:t>
            </a:r>
            <a:r>
              <a:rPr lang="es-ES" dirty="0"/>
              <a:t> 3.1 Funcionamiento del sistema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3C3C419-627C-42CC-A092-9B68F10BB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4" y="3572564"/>
            <a:ext cx="9061598" cy="29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E18F5AB-8846-4D35-8F4B-06371F306966}"/>
              </a:ext>
            </a:extLst>
          </p:cNvPr>
          <p:cNvSpPr txBox="1"/>
          <p:nvPr/>
        </p:nvSpPr>
        <p:spPr>
          <a:xfrm>
            <a:off x="4351683" y="6519590"/>
            <a:ext cx="62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Fig</a:t>
            </a:r>
            <a:r>
              <a:rPr lang="es-ES" dirty="0"/>
              <a:t> 3.2 Modelo Entidad-Relación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56E816-DE93-41B6-BDF3-EBBAB0D773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8462" y="478302"/>
            <a:ext cx="10072466" cy="58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7466E-EAF7-4FFA-A3FE-FD0392EC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618601"/>
            <a:ext cx="3002778" cy="9716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clases</a:t>
            </a: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1CB1C-CE45-4649-8E32-0F53EFA84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5C259"/>
              </a:buClr>
            </a:pPr>
            <a:r>
              <a:rPr lang="en-US" sz="2000" dirty="0"/>
              <a:t>El </a:t>
            </a:r>
            <a:r>
              <a:rPr lang="en-US" sz="2000" dirty="0" err="1"/>
              <a:t>diagrama</a:t>
            </a:r>
            <a:r>
              <a:rPr lang="en-US" sz="2000" dirty="0"/>
              <a:t> de </a:t>
            </a:r>
            <a:r>
              <a:rPr lang="en-US" sz="2000" dirty="0" err="1"/>
              <a:t>clases</a:t>
            </a:r>
            <a:r>
              <a:rPr lang="en-US" sz="2000" dirty="0"/>
              <a:t> </a:t>
            </a:r>
            <a:r>
              <a:rPr lang="en-US" sz="2000" dirty="0" err="1"/>
              <a:t>explica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r>
              <a:rPr lang="en-US" sz="2000" dirty="0"/>
              <a:t> de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términos</a:t>
            </a:r>
            <a:r>
              <a:rPr lang="en-US" sz="2000" dirty="0"/>
              <a:t> de </a:t>
            </a:r>
            <a:r>
              <a:rPr lang="en-US" sz="2000" dirty="0" err="1"/>
              <a:t>clases</a:t>
            </a:r>
            <a:r>
              <a:rPr lang="en-US" sz="2000" dirty="0"/>
              <a:t> y de la </a:t>
            </a:r>
            <a:r>
              <a:rPr lang="en-US" sz="2000" dirty="0" err="1"/>
              <a:t>relación</a:t>
            </a:r>
            <a:r>
              <a:rPr lang="en-US" sz="2000" dirty="0"/>
              <a:t> entre </a:t>
            </a:r>
            <a:r>
              <a:rPr lang="en-US" sz="2000" dirty="0" err="1"/>
              <a:t>ellas</a:t>
            </a:r>
            <a:r>
              <a:rPr lang="en-US" sz="2000" dirty="0"/>
              <a:t>.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representar</a:t>
            </a:r>
            <a:r>
              <a:rPr lang="en-US" sz="2000" dirty="0"/>
              <a:t> el conjunto de la </a:t>
            </a:r>
            <a:r>
              <a:rPr lang="en-US" sz="2000" dirty="0" err="1"/>
              <a:t>informacione</a:t>
            </a:r>
            <a:r>
              <a:rPr lang="en-US" sz="2000" dirty="0"/>
              <a:t> de forma </a:t>
            </a:r>
            <a:r>
              <a:rPr lang="en-US" sz="2000" dirty="0" err="1"/>
              <a:t>estructurada</a:t>
            </a:r>
            <a:r>
              <a:rPr lang="en-US" sz="2000" dirty="0"/>
              <a:t> y </a:t>
            </a:r>
            <a:r>
              <a:rPr lang="en-US" sz="2000" dirty="0" err="1"/>
              <a:t>visualmente</a:t>
            </a:r>
            <a:r>
              <a:rPr lang="en-US" sz="2000" dirty="0"/>
              <a:t> </a:t>
            </a:r>
            <a:r>
              <a:rPr lang="en-US" sz="2000" dirty="0" err="1"/>
              <a:t>fácil</a:t>
            </a:r>
            <a:r>
              <a:rPr lang="en-US" sz="2000" dirty="0"/>
              <a:t> de </a:t>
            </a:r>
            <a:r>
              <a:rPr lang="en-US" sz="2000" dirty="0" err="1"/>
              <a:t>entender</a:t>
            </a:r>
            <a:r>
              <a:rPr lang="en-US" sz="2000" dirty="0"/>
              <a:t>.  </a:t>
            </a:r>
          </a:p>
          <a:p>
            <a:pPr>
              <a:buClr>
                <a:srgbClr val="F5C259"/>
              </a:buClr>
            </a:pP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9AB812-2A07-4687-9C21-FEAD9994E7ED}"/>
              </a:ext>
            </a:extLst>
          </p:cNvPr>
          <p:cNvSpPr txBox="1"/>
          <p:nvPr/>
        </p:nvSpPr>
        <p:spPr>
          <a:xfrm>
            <a:off x="5499652" y="5777948"/>
            <a:ext cx="607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Fig</a:t>
            </a:r>
            <a:r>
              <a:rPr lang="es-ES" dirty="0"/>
              <a:t> 3.3 Diagrama de clases Base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E11EB1-077A-4CEB-A118-5A7FD4EAE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05738" y="291547"/>
            <a:ext cx="7067381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7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AD622-E180-4776-BE14-6604E542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Requisitos</a:t>
            </a:r>
            <a:r>
              <a:rPr lang="en-US" sz="3200" dirty="0"/>
              <a:t> </a:t>
            </a:r>
            <a:r>
              <a:rPr lang="en-US" sz="3200" dirty="0" err="1"/>
              <a:t>funcionales</a:t>
            </a: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BB1EC-6A3D-4305-A7DA-BF0C6485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3956" y="2133600"/>
            <a:ext cx="4140772" cy="3061252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2000" dirty="0" err="1">
                <a:solidFill>
                  <a:srgbClr val="000000"/>
                </a:solidFill>
              </a:rPr>
              <a:t>Nuestro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programa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dividido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módulos</a:t>
            </a:r>
            <a:r>
              <a:rPr lang="en-US" sz="2000" dirty="0">
                <a:solidFill>
                  <a:srgbClr val="000000"/>
                </a:solidFill>
              </a:rPr>
              <a:t>. Para el </a:t>
            </a:r>
            <a:r>
              <a:rPr lang="en-US" sz="2000" dirty="0" err="1">
                <a:solidFill>
                  <a:srgbClr val="000000"/>
                </a:solidFill>
              </a:rPr>
              <a:t>análisis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requisitos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funcionales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utilizaremos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diagramas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casos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uso</a:t>
            </a:r>
            <a:r>
              <a:rPr lang="en-US" sz="2000" dirty="0">
                <a:solidFill>
                  <a:srgbClr val="000000"/>
                </a:solidFill>
              </a:rPr>
              <a:t> para </a:t>
            </a:r>
            <a:r>
              <a:rPr lang="en-US" sz="2000" dirty="0" err="1">
                <a:solidFill>
                  <a:srgbClr val="000000"/>
                </a:solidFill>
              </a:rPr>
              <a:t>cada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uno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lvl="0"/>
            <a:r>
              <a:rPr lang="en-US" sz="2000" dirty="0" err="1">
                <a:solidFill>
                  <a:srgbClr val="000000"/>
                </a:solidFill>
              </a:rPr>
              <a:t>Gestión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usuarios</a:t>
            </a:r>
            <a:endParaRPr lang="en-US" sz="2000" dirty="0">
              <a:solidFill>
                <a:srgbClr val="000000"/>
              </a:solidFill>
            </a:endParaRPr>
          </a:p>
          <a:p>
            <a:pPr lvl="0"/>
            <a:r>
              <a:rPr lang="en-US" sz="2000" dirty="0" err="1">
                <a:solidFill>
                  <a:srgbClr val="000000"/>
                </a:solidFill>
              </a:rPr>
              <a:t>Gestión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productos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0A039-409A-42DB-B871-3B140216D007}"/>
              </a:ext>
            </a:extLst>
          </p:cNvPr>
          <p:cNvSpPr txBox="1"/>
          <p:nvPr/>
        </p:nvSpPr>
        <p:spPr>
          <a:xfrm>
            <a:off x="6428935" y="5581248"/>
            <a:ext cx="495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Fig</a:t>
            </a:r>
            <a:r>
              <a:rPr lang="es-ES" dirty="0"/>
              <a:t> 3.4 Diagrama de casos de uso Productos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F7DE664-2A3C-414C-985C-4A5AF0CA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0296" y="2725197"/>
            <a:ext cx="6240117" cy="27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572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2256</TotalTime>
  <Words>488</Words>
  <Application>Microsoft Office PowerPoint</Application>
  <PresentationFormat>Panorámica</PresentationFormat>
  <Paragraphs>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Espiral</vt:lpstr>
      <vt:lpstr>CFGM DESARROLLO DE APLICACIONES WEB Proyecto Final de Ciclo SENET</vt:lpstr>
      <vt:lpstr>Presentación general</vt:lpstr>
      <vt:lpstr>1. INTRODUCCIÓN</vt:lpstr>
      <vt:lpstr>2. TECNOLOGÍA </vt:lpstr>
      <vt:lpstr>2. PLANIFICACION</vt:lpstr>
      <vt:lpstr>3. ANÁLISIS </vt:lpstr>
      <vt:lpstr>Presentación de PowerPoint</vt:lpstr>
      <vt:lpstr>Diagrama de clases</vt:lpstr>
      <vt:lpstr>Requisitos funcionales</vt:lpstr>
      <vt:lpstr>Requisitos no funcionales </vt:lpstr>
      <vt:lpstr>Modelo Relacional Base de datos</vt:lpstr>
      <vt:lpstr>3. DISEÑO</vt:lpstr>
      <vt:lpstr>4.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CFGM DESARROLLO DE APLICACIONES MULTIPLATAFORMA Proyecto Final de Ciclo PIM-PAM</dc:title>
  <dc:creator>mathieu chopplet</dc:creator>
  <cp:lastModifiedBy>mathieu chopplet</cp:lastModifiedBy>
  <cp:revision>6</cp:revision>
  <dcterms:created xsi:type="dcterms:W3CDTF">2019-05-01T16:54:39Z</dcterms:created>
  <dcterms:modified xsi:type="dcterms:W3CDTF">2020-05-30T17:33:09Z</dcterms:modified>
</cp:coreProperties>
</file>