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439400" cx="75596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HjDsTpq7VsF8k+KiTiZX2vgHw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04F8DE-CC3B-4C73-A3B1-1DFED6B46033}">
  <a:tblStyle styleId="{2704F8DE-CC3B-4C73-A3B1-1DFED6B4603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BBC7931-6BB9-42C0-A791-F27CCE2261DF}"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C2F6A5D-D0A4-4D91-BDD0-D09318E0EBF5}"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2187575" y="685800"/>
            <a:ext cx="2482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2187754"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257712" y="1511298"/>
            <a:ext cx="7044600" cy="4166100"/>
          </a:xfrm>
          <a:prstGeom prst="rect">
            <a:avLst/>
          </a:prstGeom>
          <a:noFill/>
          <a:ln>
            <a:noFill/>
          </a:ln>
        </p:spPr>
        <p:txBody>
          <a:bodyPr anchorCtr="0" anchor="b" bIns="114375" lIns="114375" spcFirstLastPara="1" rIns="114375" wrap="square" tIns="114375">
            <a:norm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p:txBody>
      </p:sp>
      <p:sp>
        <p:nvSpPr>
          <p:cNvPr id="11" name="Google Shape;11;p22"/>
          <p:cNvSpPr txBox="1"/>
          <p:nvPr>
            <p:ph idx="1" type="subTitle"/>
          </p:nvPr>
        </p:nvSpPr>
        <p:spPr>
          <a:xfrm>
            <a:off x="257705" y="5752555"/>
            <a:ext cx="7044600" cy="1608600"/>
          </a:xfrm>
          <a:prstGeom prst="rect">
            <a:avLst/>
          </a:prstGeom>
          <a:noFill/>
          <a:ln>
            <a:noFill/>
          </a:ln>
        </p:spPr>
        <p:txBody>
          <a:bodyPr anchorCtr="0" anchor="t" bIns="114375" lIns="114375" spcFirstLastPara="1" rIns="114375" wrap="square" tIns="114375">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2"/>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257705" y="2245153"/>
            <a:ext cx="7044600" cy="3985500"/>
          </a:xfrm>
          <a:prstGeom prst="rect">
            <a:avLst/>
          </a:prstGeom>
          <a:noFill/>
          <a:ln>
            <a:noFill/>
          </a:ln>
        </p:spPr>
        <p:txBody>
          <a:bodyPr anchorCtr="0" anchor="b" bIns="114375" lIns="114375" spcFirstLastPara="1" rIns="114375" wrap="square" tIns="114375">
            <a:normAutofit/>
          </a:bodyPr>
          <a:lstStyle>
            <a:lvl1pPr lvl="0" algn="ctr">
              <a:lnSpc>
                <a:spcPct val="100000"/>
              </a:lnSpc>
              <a:spcBef>
                <a:spcPts val="0"/>
              </a:spcBef>
              <a:spcAft>
                <a:spcPts val="0"/>
              </a:spcAft>
              <a:buSzPts val="15000"/>
              <a:buNone/>
              <a:defRPr sz="15000"/>
            </a:lvl1pPr>
            <a:lvl2pPr lvl="1" algn="ctr">
              <a:lnSpc>
                <a:spcPct val="100000"/>
              </a:lnSpc>
              <a:spcBef>
                <a:spcPts val="0"/>
              </a:spcBef>
              <a:spcAft>
                <a:spcPts val="0"/>
              </a:spcAft>
              <a:buSzPts val="15000"/>
              <a:buNone/>
              <a:defRPr sz="15000"/>
            </a:lvl2pPr>
            <a:lvl3pPr lvl="2" algn="ctr">
              <a:lnSpc>
                <a:spcPct val="100000"/>
              </a:lnSpc>
              <a:spcBef>
                <a:spcPts val="0"/>
              </a:spcBef>
              <a:spcAft>
                <a:spcPts val="0"/>
              </a:spcAft>
              <a:buSzPts val="15000"/>
              <a:buNone/>
              <a:defRPr sz="15000"/>
            </a:lvl3pPr>
            <a:lvl4pPr lvl="3" algn="ctr">
              <a:lnSpc>
                <a:spcPct val="100000"/>
              </a:lnSpc>
              <a:spcBef>
                <a:spcPts val="0"/>
              </a:spcBef>
              <a:spcAft>
                <a:spcPts val="0"/>
              </a:spcAft>
              <a:buSzPts val="15000"/>
              <a:buNone/>
              <a:defRPr sz="15000"/>
            </a:lvl4pPr>
            <a:lvl5pPr lvl="4" algn="ctr">
              <a:lnSpc>
                <a:spcPct val="100000"/>
              </a:lnSpc>
              <a:spcBef>
                <a:spcPts val="0"/>
              </a:spcBef>
              <a:spcAft>
                <a:spcPts val="0"/>
              </a:spcAft>
              <a:buSzPts val="15000"/>
              <a:buNone/>
              <a:defRPr sz="15000"/>
            </a:lvl5pPr>
            <a:lvl6pPr lvl="5" algn="ctr">
              <a:lnSpc>
                <a:spcPct val="100000"/>
              </a:lnSpc>
              <a:spcBef>
                <a:spcPts val="0"/>
              </a:spcBef>
              <a:spcAft>
                <a:spcPts val="0"/>
              </a:spcAft>
              <a:buSzPts val="15000"/>
              <a:buNone/>
              <a:defRPr sz="15000"/>
            </a:lvl6pPr>
            <a:lvl7pPr lvl="6" algn="ctr">
              <a:lnSpc>
                <a:spcPct val="100000"/>
              </a:lnSpc>
              <a:spcBef>
                <a:spcPts val="0"/>
              </a:spcBef>
              <a:spcAft>
                <a:spcPts val="0"/>
              </a:spcAft>
              <a:buSzPts val="15000"/>
              <a:buNone/>
              <a:defRPr sz="15000"/>
            </a:lvl7pPr>
            <a:lvl8pPr lvl="7" algn="ctr">
              <a:lnSpc>
                <a:spcPct val="100000"/>
              </a:lnSpc>
              <a:spcBef>
                <a:spcPts val="0"/>
              </a:spcBef>
              <a:spcAft>
                <a:spcPts val="0"/>
              </a:spcAft>
              <a:buSzPts val="15000"/>
              <a:buNone/>
              <a:defRPr sz="15000"/>
            </a:lvl8pPr>
            <a:lvl9pPr lvl="8" algn="ctr">
              <a:lnSpc>
                <a:spcPct val="100000"/>
              </a:lnSpc>
              <a:spcBef>
                <a:spcPts val="0"/>
              </a:spcBef>
              <a:spcAft>
                <a:spcPts val="0"/>
              </a:spcAft>
              <a:buSzPts val="15000"/>
              <a:buNone/>
              <a:defRPr sz="15000"/>
            </a:lvl9pPr>
          </a:lstStyle>
          <a:p>
            <a:r>
              <a:t>xx%</a:t>
            </a:r>
          </a:p>
        </p:txBody>
      </p:sp>
      <p:sp>
        <p:nvSpPr>
          <p:cNvPr id="46" name="Google Shape;46;p31"/>
          <p:cNvSpPr txBox="1"/>
          <p:nvPr>
            <p:ph idx="1" type="body"/>
          </p:nvPr>
        </p:nvSpPr>
        <p:spPr>
          <a:xfrm>
            <a:off x="257705" y="6398217"/>
            <a:ext cx="7044600" cy="2640300"/>
          </a:xfrm>
          <a:prstGeom prst="rect">
            <a:avLst/>
          </a:prstGeom>
          <a:noFill/>
          <a:ln>
            <a:noFill/>
          </a:ln>
        </p:spPr>
        <p:txBody>
          <a:bodyPr anchorCtr="0" anchor="t" bIns="114375" lIns="114375" spcFirstLastPara="1" rIns="114375" wrap="square" tIns="114375">
            <a:normAutofit/>
          </a:bodyPr>
          <a:lstStyle>
            <a:lvl1pPr indent="-374650" lvl="0" marL="457200" algn="ctr">
              <a:lnSpc>
                <a:spcPct val="115000"/>
              </a:lnSpc>
              <a:spcBef>
                <a:spcPts val="0"/>
              </a:spcBef>
              <a:spcAft>
                <a:spcPts val="0"/>
              </a:spcAft>
              <a:buSzPts val="23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ctr">
              <a:lnSpc>
                <a:spcPct val="115000"/>
              </a:lnSpc>
              <a:spcBef>
                <a:spcPts val="0"/>
              </a:spcBef>
              <a:spcAft>
                <a:spcPts val="0"/>
              </a:spcAft>
              <a:buSzPts val="1800"/>
              <a:buChar char="■"/>
              <a:defRPr/>
            </a:lvl6pPr>
            <a:lvl7pPr indent="-342900" lvl="6" marL="3200400" algn="ctr">
              <a:lnSpc>
                <a:spcPct val="115000"/>
              </a:lnSpc>
              <a:spcBef>
                <a:spcPts val="0"/>
              </a:spcBef>
              <a:spcAft>
                <a:spcPts val="0"/>
              </a:spcAft>
              <a:buSzPts val="1800"/>
              <a:buChar char="●"/>
              <a:defRPr/>
            </a:lvl7pPr>
            <a:lvl8pPr indent="-342900" lvl="7" marL="3657600" algn="ctr">
              <a:lnSpc>
                <a:spcPct val="115000"/>
              </a:lnSpc>
              <a:spcBef>
                <a:spcPts val="0"/>
              </a:spcBef>
              <a:spcAft>
                <a:spcPts val="0"/>
              </a:spcAft>
              <a:buSzPts val="1800"/>
              <a:buChar char="○"/>
              <a:defRPr/>
            </a:lvl8pPr>
            <a:lvl9pPr indent="-342900" lvl="8" marL="4114800" algn="ctr">
              <a:lnSpc>
                <a:spcPct val="115000"/>
              </a:lnSpc>
              <a:spcBef>
                <a:spcPts val="0"/>
              </a:spcBef>
              <a:spcAft>
                <a:spcPts val="0"/>
              </a:spcAft>
              <a:buSzPts val="1800"/>
              <a:buChar char="■"/>
              <a:defRPr/>
            </a:lvl9pPr>
          </a:lstStyle>
          <a:p/>
        </p:txBody>
      </p:sp>
      <p:sp>
        <p:nvSpPr>
          <p:cNvPr id="47" name="Google Shape;47;p31"/>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257705" y="903288"/>
            <a:ext cx="7044600" cy="1162500"/>
          </a:xfrm>
          <a:prstGeom prst="rect">
            <a:avLst/>
          </a:prstGeom>
          <a:noFill/>
          <a:ln>
            <a:noFill/>
          </a:ln>
        </p:spPr>
        <p:txBody>
          <a:bodyPr anchorCtr="0" anchor="t" bIns="114375" lIns="114375" spcFirstLastPara="1" rIns="114375" wrap="square" tIns="114375">
            <a:norm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23"/>
          <p:cNvSpPr txBox="1"/>
          <p:nvPr>
            <p:ph idx="1" type="body"/>
          </p:nvPr>
        </p:nvSpPr>
        <p:spPr>
          <a:xfrm>
            <a:off x="257705" y="2339232"/>
            <a:ext cx="7044600" cy="6934200"/>
          </a:xfrm>
          <a:prstGeom prst="rect">
            <a:avLst/>
          </a:prstGeom>
          <a:noFill/>
          <a:ln>
            <a:noFill/>
          </a:ln>
        </p:spPr>
        <p:txBody>
          <a:bodyPr anchorCtr="0" anchor="t" bIns="114375" lIns="114375" spcFirstLastPara="1" rIns="114375" wrap="square" tIns="114375">
            <a:norm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23"/>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257705" y="4365680"/>
            <a:ext cx="7044600" cy="1708500"/>
          </a:xfrm>
          <a:prstGeom prst="rect">
            <a:avLst/>
          </a:prstGeom>
          <a:noFill/>
          <a:ln>
            <a:noFill/>
          </a:ln>
        </p:spPr>
        <p:txBody>
          <a:bodyPr anchorCtr="0" anchor="ctr" bIns="114375" lIns="114375" spcFirstLastPara="1" rIns="114375" wrap="square" tIns="114375">
            <a:norm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9" name="Google Shape;19;p24"/>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257705" y="903288"/>
            <a:ext cx="7044600" cy="1162500"/>
          </a:xfrm>
          <a:prstGeom prst="rect">
            <a:avLst/>
          </a:prstGeom>
          <a:noFill/>
          <a:ln>
            <a:noFill/>
          </a:ln>
        </p:spPr>
        <p:txBody>
          <a:bodyPr anchorCtr="0" anchor="t" bIns="114375" lIns="114375" spcFirstLastPara="1" rIns="114375" wrap="square" tIns="114375">
            <a:norm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25"/>
          <p:cNvSpPr txBox="1"/>
          <p:nvPr>
            <p:ph idx="1" type="body"/>
          </p:nvPr>
        </p:nvSpPr>
        <p:spPr>
          <a:xfrm>
            <a:off x="257705" y="2339232"/>
            <a:ext cx="3307200" cy="6934200"/>
          </a:xfrm>
          <a:prstGeom prst="rect">
            <a:avLst/>
          </a:prstGeom>
          <a:noFill/>
          <a:ln>
            <a:noFill/>
          </a:ln>
        </p:spPr>
        <p:txBody>
          <a:bodyPr anchorCtr="0" anchor="t" bIns="114375" lIns="114375" spcFirstLastPara="1" rIns="114375" wrap="square" tIns="114375">
            <a:norm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0"/>
              </a:spcBef>
              <a:spcAft>
                <a:spcPts val="0"/>
              </a:spcAft>
              <a:buSzPts val="1500"/>
              <a:buChar char="○"/>
              <a:defRPr sz="1500"/>
            </a:lvl2pPr>
            <a:lvl3pPr indent="-323850" lvl="2" marL="1371600" algn="l">
              <a:lnSpc>
                <a:spcPct val="115000"/>
              </a:lnSpc>
              <a:spcBef>
                <a:spcPts val="0"/>
              </a:spcBef>
              <a:spcAft>
                <a:spcPts val="0"/>
              </a:spcAft>
              <a:buSzPts val="1500"/>
              <a:buChar char="■"/>
              <a:defRPr sz="1500"/>
            </a:lvl3pPr>
            <a:lvl4pPr indent="-323850" lvl="3" marL="1828800" algn="l">
              <a:lnSpc>
                <a:spcPct val="115000"/>
              </a:lnSpc>
              <a:spcBef>
                <a:spcPts val="0"/>
              </a:spcBef>
              <a:spcAft>
                <a:spcPts val="0"/>
              </a:spcAft>
              <a:buSzPts val="1500"/>
              <a:buChar char="●"/>
              <a:defRPr sz="1500"/>
            </a:lvl4pPr>
            <a:lvl5pPr indent="-323850" lvl="4" marL="2286000" algn="l">
              <a:lnSpc>
                <a:spcPct val="115000"/>
              </a:lnSpc>
              <a:spcBef>
                <a:spcPts val="0"/>
              </a:spcBef>
              <a:spcAft>
                <a:spcPts val="0"/>
              </a:spcAft>
              <a:buSzPts val="1500"/>
              <a:buChar char="○"/>
              <a:defRPr sz="1500"/>
            </a:lvl5pPr>
            <a:lvl6pPr indent="-323850" lvl="5" marL="2743200" algn="l">
              <a:lnSpc>
                <a:spcPct val="115000"/>
              </a:lnSpc>
              <a:spcBef>
                <a:spcPts val="0"/>
              </a:spcBef>
              <a:spcAft>
                <a:spcPts val="0"/>
              </a:spcAft>
              <a:buSzPts val="1500"/>
              <a:buChar char="■"/>
              <a:defRPr sz="1500"/>
            </a:lvl6pPr>
            <a:lvl7pPr indent="-323850" lvl="6" marL="3200400" algn="l">
              <a:lnSpc>
                <a:spcPct val="115000"/>
              </a:lnSpc>
              <a:spcBef>
                <a:spcPts val="0"/>
              </a:spcBef>
              <a:spcAft>
                <a:spcPts val="0"/>
              </a:spcAft>
              <a:buSzPts val="1500"/>
              <a:buChar char="●"/>
              <a:defRPr sz="1500"/>
            </a:lvl7pPr>
            <a:lvl8pPr indent="-323850" lvl="7" marL="3657600" algn="l">
              <a:lnSpc>
                <a:spcPct val="115000"/>
              </a:lnSpc>
              <a:spcBef>
                <a:spcPts val="0"/>
              </a:spcBef>
              <a:spcAft>
                <a:spcPts val="0"/>
              </a:spcAft>
              <a:buSzPts val="1500"/>
              <a:buChar char="○"/>
              <a:defRPr sz="1500"/>
            </a:lvl8pPr>
            <a:lvl9pPr indent="-323850" lvl="8" marL="4114800" algn="l">
              <a:lnSpc>
                <a:spcPct val="115000"/>
              </a:lnSpc>
              <a:spcBef>
                <a:spcPts val="0"/>
              </a:spcBef>
              <a:spcAft>
                <a:spcPts val="0"/>
              </a:spcAft>
              <a:buSzPts val="1500"/>
              <a:buChar char="■"/>
              <a:defRPr sz="1500"/>
            </a:lvl9pPr>
          </a:lstStyle>
          <a:p/>
        </p:txBody>
      </p:sp>
      <p:sp>
        <p:nvSpPr>
          <p:cNvPr id="23" name="Google Shape;23;p25"/>
          <p:cNvSpPr txBox="1"/>
          <p:nvPr>
            <p:ph idx="2" type="body"/>
          </p:nvPr>
        </p:nvSpPr>
        <p:spPr>
          <a:xfrm>
            <a:off x="3995291" y="2339232"/>
            <a:ext cx="3307200" cy="6934200"/>
          </a:xfrm>
          <a:prstGeom prst="rect">
            <a:avLst/>
          </a:prstGeom>
          <a:noFill/>
          <a:ln>
            <a:noFill/>
          </a:ln>
        </p:spPr>
        <p:txBody>
          <a:bodyPr anchorCtr="0" anchor="t" bIns="114375" lIns="114375" spcFirstLastPara="1" rIns="114375" wrap="square" tIns="114375">
            <a:norm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0"/>
              </a:spcBef>
              <a:spcAft>
                <a:spcPts val="0"/>
              </a:spcAft>
              <a:buSzPts val="1500"/>
              <a:buChar char="○"/>
              <a:defRPr sz="1500"/>
            </a:lvl2pPr>
            <a:lvl3pPr indent="-323850" lvl="2" marL="1371600" algn="l">
              <a:lnSpc>
                <a:spcPct val="115000"/>
              </a:lnSpc>
              <a:spcBef>
                <a:spcPts val="0"/>
              </a:spcBef>
              <a:spcAft>
                <a:spcPts val="0"/>
              </a:spcAft>
              <a:buSzPts val="1500"/>
              <a:buChar char="■"/>
              <a:defRPr sz="1500"/>
            </a:lvl3pPr>
            <a:lvl4pPr indent="-323850" lvl="3" marL="1828800" algn="l">
              <a:lnSpc>
                <a:spcPct val="115000"/>
              </a:lnSpc>
              <a:spcBef>
                <a:spcPts val="0"/>
              </a:spcBef>
              <a:spcAft>
                <a:spcPts val="0"/>
              </a:spcAft>
              <a:buSzPts val="1500"/>
              <a:buChar char="●"/>
              <a:defRPr sz="1500"/>
            </a:lvl4pPr>
            <a:lvl5pPr indent="-323850" lvl="4" marL="2286000" algn="l">
              <a:lnSpc>
                <a:spcPct val="115000"/>
              </a:lnSpc>
              <a:spcBef>
                <a:spcPts val="0"/>
              </a:spcBef>
              <a:spcAft>
                <a:spcPts val="0"/>
              </a:spcAft>
              <a:buSzPts val="1500"/>
              <a:buChar char="○"/>
              <a:defRPr sz="1500"/>
            </a:lvl5pPr>
            <a:lvl6pPr indent="-323850" lvl="5" marL="2743200" algn="l">
              <a:lnSpc>
                <a:spcPct val="115000"/>
              </a:lnSpc>
              <a:spcBef>
                <a:spcPts val="0"/>
              </a:spcBef>
              <a:spcAft>
                <a:spcPts val="0"/>
              </a:spcAft>
              <a:buSzPts val="1500"/>
              <a:buChar char="■"/>
              <a:defRPr sz="1500"/>
            </a:lvl6pPr>
            <a:lvl7pPr indent="-323850" lvl="6" marL="3200400" algn="l">
              <a:lnSpc>
                <a:spcPct val="115000"/>
              </a:lnSpc>
              <a:spcBef>
                <a:spcPts val="0"/>
              </a:spcBef>
              <a:spcAft>
                <a:spcPts val="0"/>
              </a:spcAft>
              <a:buSzPts val="1500"/>
              <a:buChar char="●"/>
              <a:defRPr sz="1500"/>
            </a:lvl7pPr>
            <a:lvl8pPr indent="-323850" lvl="7" marL="3657600" algn="l">
              <a:lnSpc>
                <a:spcPct val="115000"/>
              </a:lnSpc>
              <a:spcBef>
                <a:spcPts val="0"/>
              </a:spcBef>
              <a:spcAft>
                <a:spcPts val="0"/>
              </a:spcAft>
              <a:buSzPts val="1500"/>
              <a:buChar char="○"/>
              <a:defRPr sz="1500"/>
            </a:lvl8pPr>
            <a:lvl9pPr indent="-323850" lvl="8" marL="4114800" algn="l">
              <a:lnSpc>
                <a:spcPct val="115000"/>
              </a:lnSpc>
              <a:spcBef>
                <a:spcPts val="0"/>
              </a:spcBef>
              <a:spcAft>
                <a:spcPts val="0"/>
              </a:spcAft>
              <a:buSzPts val="1500"/>
              <a:buChar char="■"/>
              <a:defRPr sz="1500"/>
            </a:lvl9pPr>
          </a:lstStyle>
          <a:p/>
        </p:txBody>
      </p:sp>
      <p:sp>
        <p:nvSpPr>
          <p:cNvPr id="24" name="Google Shape;24;p25"/>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257705" y="903288"/>
            <a:ext cx="7044600" cy="1162500"/>
          </a:xfrm>
          <a:prstGeom prst="rect">
            <a:avLst/>
          </a:prstGeom>
          <a:noFill/>
          <a:ln>
            <a:noFill/>
          </a:ln>
        </p:spPr>
        <p:txBody>
          <a:bodyPr anchorCtr="0" anchor="t" bIns="114375" lIns="114375" spcFirstLastPara="1" rIns="114375" wrap="square" tIns="114375">
            <a:norm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 name="Google Shape;27;p26"/>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257705" y="1127727"/>
            <a:ext cx="2321700" cy="1533600"/>
          </a:xfrm>
          <a:prstGeom prst="rect">
            <a:avLst/>
          </a:prstGeom>
          <a:noFill/>
          <a:ln>
            <a:noFill/>
          </a:ln>
        </p:spPr>
        <p:txBody>
          <a:bodyPr anchorCtr="0" anchor="b" bIns="114375" lIns="114375" spcFirstLastPara="1" rIns="114375" wrap="square" tIns="11437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27"/>
          <p:cNvSpPr txBox="1"/>
          <p:nvPr>
            <p:ph idx="1" type="body"/>
          </p:nvPr>
        </p:nvSpPr>
        <p:spPr>
          <a:xfrm>
            <a:off x="257705" y="2820535"/>
            <a:ext cx="2321700" cy="6453300"/>
          </a:xfrm>
          <a:prstGeom prst="rect">
            <a:avLst/>
          </a:prstGeom>
          <a:noFill/>
          <a:ln>
            <a:noFill/>
          </a:ln>
        </p:spPr>
        <p:txBody>
          <a:bodyPr anchorCtr="0" anchor="t" bIns="114375" lIns="114375" spcFirstLastPara="1" rIns="114375" wrap="square" tIns="114375">
            <a:norm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0"/>
              </a:spcBef>
              <a:spcAft>
                <a:spcPts val="0"/>
              </a:spcAft>
              <a:buSzPts val="1500"/>
              <a:buChar char="○"/>
              <a:defRPr sz="1500"/>
            </a:lvl2pPr>
            <a:lvl3pPr indent="-323850" lvl="2" marL="1371600" algn="l">
              <a:lnSpc>
                <a:spcPct val="115000"/>
              </a:lnSpc>
              <a:spcBef>
                <a:spcPts val="0"/>
              </a:spcBef>
              <a:spcAft>
                <a:spcPts val="0"/>
              </a:spcAft>
              <a:buSzPts val="1500"/>
              <a:buChar char="■"/>
              <a:defRPr sz="1500"/>
            </a:lvl3pPr>
            <a:lvl4pPr indent="-323850" lvl="3" marL="1828800" algn="l">
              <a:lnSpc>
                <a:spcPct val="115000"/>
              </a:lnSpc>
              <a:spcBef>
                <a:spcPts val="0"/>
              </a:spcBef>
              <a:spcAft>
                <a:spcPts val="0"/>
              </a:spcAft>
              <a:buSzPts val="1500"/>
              <a:buChar char="●"/>
              <a:defRPr sz="1500"/>
            </a:lvl4pPr>
            <a:lvl5pPr indent="-323850" lvl="4" marL="2286000" algn="l">
              <a:lnSpc>
                <a:spcPct val="115000"/>
              </a:lnSpc>
              <a:spcBef>
                <a:spcPts val="0"/>
              </a:spcBef>
              <a:spcAft>
                <a:spcPts val="0"/>
              </a:spcAft>
              <a:buSzPts val="1500"/>
              <a:buChar char="○"/>
              <a:defRPr sz="1500"/>
            </a:lvl5pPr>
            <a:lvl6pPr indent="-323850" lvl="5" marL="2743200" algn="l">
              <a:lnSpc>
                <a:spcPct val="115000"/>
              </a:lnSpc>
              <a:spcBef>
                <a:spcPts val="0"/>
              </a:spcBef>
              <a:spcAft>
                <a:spcPts val="0"/>
              </a:spcAft>
              <a:buSzPts val="1500"/>
              <a:buChar char="■"/>
              <a:defRPr sz="1500"/>
            </a:lvl6pPr>
            <a:lvl7pPr indent="-323850" lvl="6" marL="3200400" algn="l">
              <a:lnSpc>
                <a:spcPct val="115000"/>
              </a:lnSpc>
              <a:spcBef>
                <a:spcPts val="0"/>
              </a:spcBef>
              <a:spcAft>
                <a:spcPts val="0"/>
              </a:spcAft>
              <a:buSzPts val="1500"/>
              <a:buChar char="●"/>
              <a:defRPr sz="1500"/>
            </a:lvl7pPr>
            <a:lvl8pPr indent="-323850" lvl="7" marL="3657600" algn="l">
              <a:lnSpc>
                <a:spcPct val="115000"/>
              </a:lnSpc>
              <a:spcBef>
                <a:spcPts val="0"/>
              </a:spcBef>
              <a:spcAft>
                <a:spcPts val="0"/>
              </a:spcAft>
              <a:buSzPts val="1500"/>
              <a:buChar char="○"/>
              <a:defRPr sz="1500"/>
            </a:lvl8pPr>
            <a:lvl9pPr indent="-323850" lvl="8" marL="4114800" algn="l">
              <a:lnSpc>
                <a:spcPct val="115000"/>
              </a:lnSpc>
              <a:spcBef>
                <a:spcPts val="0"/>
              </a:spcBef>
              <a:spcAft>
                <a:spcPts val="0"/>
              </a:spcAft>
              <a:buSzPts val="1500"/>
              <a:buChar char="■"/>
              <a:defRPr sz="1500"/>
            </a:lvl9pPr>
          </a:lstStyle>
          <a:p/>
        </p:txBody>
      </p:sp>
      <p:sp>
        <p:nvSpPr>
          <p:cNvPr id="31" name="Google Shape;31;p27"/>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05325" y="913690"/>
            <a:ext cx="5264700" cy="8303100"/>
          </a:xfrm>
          <a:prstGeom prst="rect">
            <a:avLst/>
          </a:prstGeom>
          <a:noFill/>
          <a:ln>
            <a:noFill/>
          </a:ln>
        </p:spPr>
        <p:txBody>
          <a:bodyPr anchorCtr="0" anchor="ctr" bIns="114375" lIns="114375" spcFirstLastPara="1" rIns="114375" wrap="square" tIns="11437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34" name="Google Shape;34;p28"/>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3780000" y="-254"/>
            <a:ext cx="3780000" cy="10440000"/>
          </a:xfrm>
          <a:prstGeom prst="rect">
            <a:avLst/>
          </a:prstGeom>
          <a:solidFill>
            <a:schemeClr val="lt2"/>
          </a:solidFill>
          <a:ln>
            <a:noFill/>
          </a:ln>
        </p:spPr>
        <p:txBody>
          <a:bodyPr anchorCtr="0" anchor="ctr" bIns="114375" lIns="114375" spcFirstLastPara="1" rIns="114375" wrap="square" tIns="114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19508" y="2503032"/>
            <a:ext cx="3344400" cy="3008400"/>
          </a:xfrm>
          <a:prstGeom prst="rect">
            <a:avLst/>
          </a:prstGeom>
          <a:noFill/>
          <a:ln>
            <a:noFill/>
          </a:ln>
        </p:spPr>
        <p:txBody>
          <a:bodyPr anchorCtr="0" anchor="b" bIns="114375" lIns="114375" spcFirstLastPara="1" rIns="114375" wrap="square" tIns="114375">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8" name="Google Shape;38;p29"/>
          <p:cNvSpPr txBox="1"/>
          <p:nvPr>
            <p:ph idx="1" type="subTitle"/>
          </p:nvPr>
        </p:nvSpPr>
        <p:spPr>
          <a:xfrm>
            <a:off x="219508" y="5689531"/>
            <a:ext cx="3344400" cy="2506800"/>
          </a:xfrm>
          <a:prstGeom prst="rect">
            <a:avLst/>
          </a:prstGeom>
          <a:noFill/>
          <a:ln>
            <a:noFill/>
          </a:ln>
        </p:spPr>
        <p:txBody>
          <a:bodyPr anchorCtr="0" anchor="t" bIns="114375" lIns="114375" spcFirstLastPara="1" rIns="114375" wrap="square" tIns="114375">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29"/>
          <p:cNvSpPr txBox="1"/>
          <p:nvPr>
            <p:ph idx="2" type="body"/>
          </p:nvPr>
        </p:nvSpPr>
        <p:spPr>
          <a:xfrm>
            <a:off x="4083839" y="1469689"/>
            <a:ext cx="3172500" cy="7500300"/>
          </a:xfrm>
          <a:prstGeom prst="rect">
            <a:avLst/>
          </a:prstGeom>
          <a:noFill/>
          <a:ln>
            <a:noFill/>
          </a:ln>
        </p:spPr>
        <p:txBody>
          <a:bodyPr anchorCtr="0" anchor="ctr" bIns="114375" lIns="114375" spcFirstLastPara="1" rIns="114375" wrap="square" tIns="114375">
            <a:norm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29"/>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257705" y="8586994"/>
            <a:ext cx="4959600" cy="1228500"/>
          </a:xfrm>
          <a:prstGeom prst="rect">
            <a:avLst/>
          </a:prstGeom>
          <a:noFill/>
          <a:ln>
            <a:noFill/>
          </a:ln>
        </p:spPr>
        <p:txBody>
          <a:bodyPr anchorCtr="0" anchor="ctr" bIns="114375" lIns="114375" spcFirstLastPara="1" rIns="114375" wrap="square" tIns="114375">
            <a:normAutofit/>
          </a:bodyPr>
          <a:lstStyle>
            <a:lvl1pPr indent="-228600" lvl="0" marL="457200" algn="l">
              <a:lnSpc>
                <a:spcPct val="100000"/>
              </a:lnSpc>
              <a:spcBef>
                <a:spcPts val="0"/>
              </a:spcBef>
              <a:spcAft>
                <a:spcPts val="0"/>
              </a:spcAft>
              <a:buSzPts val="2300"/>
              <a:buNone/>
              <a:defRPr/>
            </a:lvl1pPr>
          </a:lstStyle>
          <a:p/>
        </p:txBody>
      </p:sp>
      <p:sp>
        <p:nvSpPr>
          <p:cNvPr id="43" name="Google Shape;43;p30"/>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257705" y="903288"/>
            <a:ext cx="7044600" cy="1162500"/>
          </a:xfrm>
          <a:prstGeom prst="rect">
            <a:avLst/>
          </a:prstGeom>
          <a:noFill/>
          <a:ln>
            <a:noFill/>
          </a:ln>
        </p:spPr>
        <p:txBody>
          <a:bodyPr anchorCtr="0" anchor="t" bIns="114375" lIns="114375" spcFirstLastPara="1" rIns="114375" wrap="square" tIns="114375">
            <a:normAutofit/>
          </a:bodyPr>
          <a:lstStyle>
            <a:lvl1pPr lvl="0"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257705" y="2339232"/>
            <a:ext cx="7044600" cy="6934200"/>
          </a:xfrm>
          <a:prstGeom prst="rect">
            <a:avLst/>
          </a:prstGeom>
          <a:noFill/>
          <a:ln>
            <a:noFill/>
          </a:ln>
        </p:spPr>
        <p:txBody>
          <a:bodyPr anchorCtr="0" anchor="t" bIns="114375" lIns="114375" spcFirstLastPara="1" rIns="114375" wrap="square" tIns="114375">
            <a:normAutofit/>
          </a:bodyPr>
          <a:lstStyle>
            <a:lvl1pPr indent="-374650" lvl="0" marL="457200" marR="0" rtl="0" algn="l">
              <a:lnSpc>
                <a:spcPct val="115000"/>
              </a:lnSpc>
              <a:spcBef>
                <a:spcPts val="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1pPr>
            <a:lvl2pPr indent="-342900" lvl="1" marL="9144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7004788" y="9465147"/>
            <a:ext cx="453600" cy="798600"/>
          </a:xfrm>
          <a:prstGeom prst="rect">
            <a:avLst/>
          </a:prstGeom>
          <a:noFill/>
          <a:ln>
            <a:noFill/>
          </a:ln>
        </p:spPr>
        <p:txBody>
          <a:bodyPr anchorCtr="0" anchor="ctr" bIns="114375" lIns="114375" spcFirstLastPara="1" rIns="114375" wrap="square" tIns="114375">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7.xml"/><Relationship Id="rId10" Type="http://schemas.openxmlformats.org/officeDocument/2006/relationships/slide" Target="/ppt/slides/slide16.xml"/><Relationship Id="rId13" Type="http://schemas.openxmlformats.org/officeDocument/2006/relationships/slide" Target="/ppt/slides/slide20.xml"/><Relationship Id="rId12" Type="http://schemas.openxmlformats.org/officeDocument/2006/relationships/slide" Target="/ppt/slides/slide19.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sakshigoyal7/credit-card-customers." TargetMode="External"/><Relationship Id="rId4" Type="http://schemas.openxmlformats.org/officeDocument/2006/relationships/image" Target="../media/image9.png"/><Relationship Id="rId9" Type="http://schemas.openxmlformats.org/officeDocument/2006/relationships/slide" Target="/ppt/slides/slide13.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0.jp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0" y="0"/>
            <a:ext cx="7560000" cy="10305739"/>
            <a:chOff x="0" y="0"/>
            <a:chExt cx="7560000" cy="10482900"/>
          </a:xfrm>
        </p:grpSpPr>
        <p:pic>
          <p:nvPicPr>
            <p:cNvPr id="55" name="Google Shape;55;p1"/>
            <p:cNvPicPr preferRelativeResize="0"/>
            <p:nvPr/>
          </p:nvPicPr>
          <p:blipFill rotWithShape="1">
            <a:blip r:embed="rId3">
              <a:alphaModFix/>
            </a:blip>
            <a:srcRect b="0" l="0" r="0" t="0"/>
            <a:stretch/>
          </p:blipFill>
          <p:spPr>
            <a:xfrm>
              <a:off x="0" y="71625"/>
              <a:ext cx="7560000" cy="10368375"/>
            </a:xfrm>
            <a:prstGeom prst="rect">
              <a:avLst/>
            </a:prstGeom>
            <a:noFill/>
            <a:ln>
              <a:noFill/>
            </a:ln>
          </p:spPr>
        </p:pic>
        <p:sp>
          <p:nvSpPr>
            <p:cNvPr id="56" name="Google Shape;56;p1"/>
            <p:cNvSpPr/>
            <p:nvPr/>
          </p:nvSpPr>
          <p:spPr>
            <a:xfrm>
              <a:off x="0" y="0"/>
              <a:ext cx="7560000" cy="10482900"/>
            </a:xfrm>
            <a:prstGeom prst="rect">
              <a:avLst/>
            </a:prstGeom>
            <a:noFill/>
            <a:ln cap="flat" cmpd="sng" w="114300">
              <a:solidFill>
                <a:srgbClr val="03BFB5"/>
              </a:solidFill>
              <a:prstDash val="solid"/>
              <a:round/>
              <a:headEnd len="sm" w="sm" type="none"/>
              <a:tailEnd len="sm" w="sm" type="none"/>
            </a:ln>
            <a:effectLst>
              <a:outerShdw blurRad="57150" rotWithShape="0" algn="bl" dir="5400000" dist="19050">
                <a:srgbClr val="000000">
                  <a:alpha val="49803"/>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0"/>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43" name="Google Shape;143;p10"/>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B7B7B7"/>
                </a:solidFill>
                <a:latin typeface="Arial"/>
                <a:ea typeface="Arial"/>
                <a:cs typeface="Arial"/>
                <a:sym typeface="Arial"/>
              </a:rPr>
              <a:t>8</a:t>
            </a:r>
            <a:endParaRPr b="0" i="0" sz="1400" u="none" cap="none" strike="noStrike">
              <a:solidFill>
                <a:srgbClr val="B7B7B7"/>
              </a:solidFill>
              <a:latin typeface="Arial"/>
              <a:ea typeface="Arial"/>
              <a:cs typeface="Arial"/>
              <a:sym typeface="Arial"/>
            </a:endParaRPr>
          </a:p>
        </p:txBody>
      </p:sp>
      <p:sp>
        <p:nvSpPr>
          <p:cNvPr id="144" name="Google Shape;144;p10"/>
          <p:cNvSpPr txBox="1"/>
          <p:nvPr>
            <p:ph idx="1" type="body"/>
          </p:nvPr>
        </p:nvSpPr>
        <p:spPr>
          <a:xfrm>
            <a:off x="257688" y="6829399"/>
            <a:ext cx="7044600" cy="620321"/>
          </a:xfrm>
          <a:prstGeom prst="rect">
            <a:avLst/>
          </a:prstGeom>
          <a:noFill/>
          <a:ln>
            <a:noFill/>
          </a:ln>
        </p:spPr>
        <p:txBody>
          <a:bodyPr anchorCtr="0" anchor="t" bIns="114375" lIns="114375" spcFirstLastPara="1" rIns="114375" wrap="square" tIns="114375">
            <a:spAutoFit/>
          </a:bodyPr>
          <a:lstStyle/>
          <a:p>
            <a:pPr indent="-298450" lvl="0" marL="457200" rtl="0" algn="just">
              <a:lnSpc>
                <a:spcPct val="115000"/>
              </a:lnSpc>
              <a:spcBef>
                <a:spcPts val="0"/>
              </a:spcBef>
              <a:spcAft>
                <a:spcPts val="0"/>
              </a:spcAft>
              <a:buClr>
                <a:schemeClr val="dk1"/>
              </a:buClr>
              <a:buSzPts val="1100"/>
              <a:buChar char="★"/>
            </a:pPr>
            <a:r>
              <a:rPr lang="es-419" sz="1100">
                <a:solidFill>
                  <a:schemeClr val="dk1"/>
                </a:solidFill>
              </a:rPr>
              <a:t>Al igual que la gráfica anterior, no se puede extraer una conclusión de este gráfico ya que el mismo parece sesgado. Este sesgo puede darse debido a que el DataSet no expresa series temporales.</a:t>
            </a:r>
            <a:endParaRPr/>
          </a:p>
        </p:txBody>
      </p:sp>
      <p:sp>
        <p:nvSpPr>
          <p:cNvPr id="145" name="Google Shape;145;p10"/>
          <p:cNvSpPr txBox="1"/>
          <p:nvPr>
            <p:ph idx="1" type="body"/>
          </p:nvPr>
        </p:nvSpPr>
        <p:spPr>
          <a:xfrm>
            <a:off x="363000" y="6177249"/>
            <a:ext cx="7044600" cy="384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SzPts val="2300"/>
              <a:buNone/>
            </a:pPr>
            <a:r>
              <a:rPr b="1" lang="es-419" sz="1000">
                <a:solidFill>
                  <a:schemeClr val="dk1"/>
                </a:solidFill>
              </a:rPr>
              <a:t>Figura 6: Índice de utilización promedio versus Saldo rotatorio Total.</a:t>
            </a:r>
            <a:endParaRPr b="1" sz="1000">
              <a:solidFill>
                <a:schemeClr val="dk1"/>
              </a:solidFill>
            </a:endParaRPr>
          </a:p>
        </p:txBody>
      </p:sp>
      <p:pic>
        <p:nvPicPr>
          <p:cNvPr id="146" name="Google Shape;146;p10"/>
          <p:cNvPicPr preferRelativeResize="0"/>
          <p:nvPr/>
        </p:nvPicPr>
        <p:blipFill rotWithShape="1">
          <a:blip r:embed="rId4">
            <a:alphaModFix/>
          </a:blip>
          <a:srcRect b="0" l="0" r="0" t="0"/>
          <a:stretch/>
        </p:blipFill>
        <p:spPr>
          <a:xfrm>
            <a:off x="514963" y="1196483"/>
            <a:ext cx="6396730" cy="4799842"/>
          </a:xfrm>
          <a:prstGeom prst="rect">
            <a:avLst/>
          </a:prstGeom>
          <a:noFill/>
          <a:ln>
            <a:noFill/>
          </a:ln>
        </p:spPr>
      </p:pic>
      <p:sp>
        <p:nvSpPr>
          <p:cNvPr id="147" name="Google Shape;147;p10"/>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9</a:t>
            </a:r>
            <a:endParaRPr b="0" i="0" sz="900" u="none" cap="none" strike="noStrike">
              <a:solidFill>
                <a:srgbClr val="B7B7B7"/>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1"/>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53" name="Google Shape;153;p11"/>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9</a:t>
            </a:r>
            <a:endParaRPr b="0" i="0" sz="900" u="none" cap="none" strike="noStrike">
              <a:solidFill>
                <a:srgbClr val="B7B7B7"/>
              </a:solidFill>
              <a:latin typeface="Arial"/>
              <a:ea typeface="Arial"/>
              <a:cs typeface="Arial"/>
              <a:sym typeface="Arial"/>
            </a:endParaRPr>
          </a:p>
        </p:txBody>
      </p:sp>
      <p:sp>
        <p:nvSpPr>
          <p:cNvPr id="154" name="Google Shape;154;p11"/>
          <p:cNvSpPr txBox="1"/>
          <p:nvPr>
            <p:ph idx="1" type="body"/>
          </p:nvPr>
        </p:nvSpPr>
        <p:spPr>
          <a:xfrm>
            <a:off x="572946" y="766859"/>
            <a:ext cx="2477856" cy="761898"/>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SzPts val="2300"/>
              <a:buNone/>
            </a:pPr>
            <a:r>
              <a:rPr b="1" lang="es-419" sz="1000">
                <a:solidFill>
                  <a:schemeClr val="dk1"/>
                </a:solidFill>
              </a:rPr>
              <a:t>Figura 7: Cantidad de transacciones versus Monto de Transacciones  (últimos 12 meses).</a:t>
            </a:r>
            <a:endParaRPr b="1" sz="600">
              <a:solidFill>
                <a:schemeClr val="dk1"/>
              </a:solidFill>
            </a:endParaRPr>
          </a:p>
        </p:txBody>
      </p:sp>
      <p:pic>
        <p:nvPicPr>
          <p:cNvPr id="155" name="Google Shape;155;p11"/>
          <p:cNvPicPr preferRelativeResize="0"/>
          <p:nvPr/>
        </p:nvPicPr>
        <p:blipFill rotWithShape="1">
          <a:blip r:embed="rId4">
            <a:alphaModFix/>
          </a:blip>
          <a:srcRect b="2603" l="1271" r="7910" t="5711"/>
          <a:stretch/>
        </p:blipFill>
        <p:spPr>
          <a:xfrm>
            <a:off x="3145553" y="818757"/>
            <a:ext cx="3841176" cy="2915975"/>
          </a:xfrm>
          <a:prstGeom prst="rect">
            <a:avLst/>
          </a:prstGeom>
          <a:noFill/>
          <a:ln>
            <a:noFill/>
          </a:ln>
        </p:spPr>
      </p:pic>
      <p:pic>
        <p:nvPicPr>
          <p:cNvPr id="156" name="Google Shape;156;p11"/>
          <p:cNvPicPr preferRelativeResize="0"/>
          <p:nvPr/>
        </p:nvPicPr>
        <p:blipFill rotWithShape="1">
          <a:blip r:embed="rId5">
            <a:alphaModFix/>
          </a:blip>
          <a:srcRect b="9429" l="3635" r="12975" t="6451"/>
          <a:stretch/>
        </p:blipFill>
        <p:spPr>
          <a:xfrm>
            <a:off x="152399" y="3946548"/>
            <a:ext cx="4021526" cy="2425800"/>
          </a:xfrm>
          <a:prstGeom prst="rect">
            <a:avLst/>
          </a:prstGeom>
          <a:noFill/>
          <a:ln>
            <a:noFill/>
          </a:ln>
        </p:spPr>
      </p:pic>
      <p:pic>
        <p:nvPicPr>
          <p:cNvPr id="157" name="Google Shape;157;p11"/>
          <p:cNvPicPr preferRelativeResize="0"/>
          <p:nvPr/>
        </p:nvPicPr>
        <p:blipFill rotWithShape="1">
          <a:blip r:embed="rId6">
            <a:alphaModFix/>
          </a:blip>
          <a:srcRect b="0" l="0" r="0" t="0"/>
          <a:stretch/>
        </p:blipFill>
        <p:spPr>
          <a:xfrm>
            <a:off x="3804550" y="6594225"/>
            <a:ext cx="3603040" cy="2915975"/>
          </a:xfrm>
          <a:prstGeom prst="rect">
            <a:avLst/>
          </a:prstGeom>
          <a:noFill/>
          <a:ln>
            <a:noFill/>
          </a:ln>
        </p:spPr>
      </p:pic>
      <p:sp>
        <p:nvSpPr>
          <p:cNvPr id="158" name="Google Shape;158;p11"/>
          <p:cNvSpPr txBox="1"/>
          <p:nvPr>
            <p:ph idx="1" type="body"/>
          </p:nvPr>
        </p:nvSpPr>
        <p:spPr>
          <a:xfrm>
            <a:off x="666612" y="6736705"/>
            <a:ext cx="2993100" cy="738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SzPts val="2300"/>
              <a:buNone/>
            </a:pPr>
            <a:r>
              <a:rPr b="1" lang="es-419" sz="1000">
                <a:solidFill>
                  <a:schemeClr val="dk1"/>
                </a:solidFill>
              </a:rPr>
              <a:t>Figura 7A: Cantidad de transacciones versus Monto de Transacciones  (últimos 12 meses), marcado por tipo de tarjeta</a:t>
            </a:r>
            <a:endParaRPr b="1" sz="600">
              <a:solidFill>
                <a:schemeClr val="dk1"/>
              </a:solidFill>
            </a:endParaRPr>
          </a:p>
        </p:txBody>
      </p:sp>
      <p:sp>
        <p:nvSpPr>
          <p:cNvPr id="159" name="Google Shape;159;p11"/>
          <p:cNvSpPr txBox="1"/>
          <p:nvPr>
            <p:ph idx="1" type="body"/>
          </p:nvPr>
        </p:nvSpPr>
        <p:spPr>
          <a:xfrm>
            <a:off x="4089624" y="4022663"/>
            <a:ext cx="3212700" cy="2542200"/>
          </a:xfrm>
          <a:prstGeom prst="rect">
            <a:avLst/>
          </a:prstGeom>
          <a:noFill/>
          <a:ln>
            <a:noFill/>
          </a:ln>
        </p:spPr>
        <p:txBody>
          <a:bodyPr anchorCtr="0" anchor="t" bIns="114375" lIns="114375" spcFirstLastPara="1" rIns="114375" wrap="square" tIns="114375">
            <a:spAutoFit/>
          </a:bodyPr>
          <a:lstStyle/>
          <a:p>
            <a:pPr indent="-298450" lvl="0" marL="457200" rtl="0" algn="just">
              <a:lnSpc>
                <a:spcPct val="115000"/>
              </a:lnSpc>
              <a:spcBef>
                <a:spcPts val="0"/>
              </a:spcBef>
              <a:spcAft>
                <a:spcPts val="0"/>
              </a:spcAft>
              <a:buClr>
                <a:srgbClr val="1E1E1E"/>
              </a:buClr>
              <a:buSzPts val="1100"/>
              <a:buFont typeface="Calibri"/>
              <a:buChar char="★"/>
            </a:pPr>
            <a:r>
              <a:rPr lang="es-419" sz="1100">
                <a:solidFill>
                  <a:srgbClr val="1E1E1E"/>
                </a:solidFill>
              </a:rPr>
              <a:t>Existen tres clusters bien marcados en cuanto a la cantidad de transacciones que se realizan: Entre las 10 y 100 transacciones/año (</a:t>
            </a:r>
            <a:r>
              <a:rPr b="1" lang="es-419" sz="1100">
                <a:solidFill>
                  <a:srgbClr val="1E1E1E"/>
                </a:solidFill>
              </a:rPr>
              <a:t>Grupo A</a:t>
            </a:r>
            <a:r>
              <a:rPr lang="es-419" sz="1100">
                <a:solidFill>
                  <a:srgbClr val="1E1E1E"/>
                </a:solidFill>
              </a:rPr>
              <a:t>), entre 45 y 110 transacciones/año (</a:t>
            </a:r>
            <a:r>
              <a:rPr b="1" lang="es-419" sz="1100">
                <a:solidFill>
                  <a:srgbClr val="1E1E1E"/>
                </a:solidFill>
              </a:rPr>
              <a:t>Grupo B</a:t>
            </a:r>
            <a:r>
              <a:rPr lang="es-419" sz="1100">
                <a:solidFill>
                  <a:srgbClr val="1E1E1E"/>
                </a:solidFill>
              </a:rPr>
              <a:t>) y entre 80 y 140 transacciones/año (</a:t>
            </a:r>
            <a:r>
              <a:rPr b="1" lang="es-419" sz="1100">
                <a:solidFill>
                  <a:srgbClr val="1E1E1E"/>
                </a:solidFill>
              </a:rPr>
              <a:t>Grupo C</a:t>
            </a:r>
            <a:r>
              <a:rPr lang="es-419" sz="1100">
                <a:solidFill>
                  <a:srgbClr val="1E1E1E"/>
                </a:solidFill>
              </a:rPr>
              <a:t>).</a:t>
            </a:r>
            <a:endParaRPr sz="1100">
              <a:solidFill>
                <a:srgbClr val="1E1E1E"/>
              </a:solidFill>
            </a:endParaRPr>
          </a:p>
          <a:p>
            <a:pPr indent="-298450" lvl="0" marL="457200" rtl="0" algn="just">
              <a:lnSpc>
                <a:spcPct val="115000"/>
              </a:lnSpc>
              <a:spcBef>
                <a:spcPts val="0"/>
              </a:spcBef>
              <a:spcAft>
                <a:spcPts val="0"/>
              </a:spcAft>
              <a:buClr>
                <a:srgbClr val="1E1E1E"/>
              </a:buClr>
              <a:buSzPts val="1100"/>
              <a:buFont typeface="Calibri"/>
              <a:buChar char="★"/>
            </a:pPr>
            <a:r>
              <a:rPr lang="es-419" sz="1100">
                <a:solidFill>
                  <a:srgbClr val="1E1E1E"/>
                </a:solidFill>
              </a:rPr>
              <a:t>El </a:t>
            </a:r>
            <a:r>
              <a:rPr b="1" lang="es-419" sz="1100">
                <a:solidFill>
                  <a:srgbClr val="1E1E1E"/>
                </a:solidFill>
              </a:rPr>
              <a:t>Grupo A</a:t>
            </a:r>
            <a:r>
              <a:rPr lang="es-419" sz="1100">
                <a:solidFill>
                  <a:srgbClr val="1E1E1E"/>
                </a:solidFill>
              </a:rPr>
              <a:t> genera un monto total de transacciones aproximado de entre 0 y 5500 pesos, el </a:t>
            </a:r>
            <a:r>
              <a:rPr b="1" lang="es-419" sz="1100">
                <a:solidFill>
                  <a:srgbClr val="1E1E1E"/>
                </a:solidFill>
              </a:rPr>
              <a:t>Grupo B</a:t>
            </a:r>
            <a:r>
              <a:rPr lang="es-419" sz="1100">
                <a:solidFill>
                  <a:srgbClr val="1E1E1E"/>
                </a:solidFill>
              </a:rPr>
              <a:t> de entre 7000 y 10.000, mientras que el</a:t>
            </a:r>
            <a:r>
              <a:rPr b="1" lang="es-419" sz="1100">
                <a:solidFill>
                  <a:srgbClr val="1E1E1E"/>
                </a:solidFill>
              </a:rPr>
              <a:t> Grupo C</a:t>
            </a:r>
            <a:r>
              <a:rPr lang="es-419" sz="1100">
                <a:solidFill>
                  <a:srgbClr val="1E1E1E"/>
                </a:solidFill>
              </a:rPr>
              <a:t> es de entre 12500 y 17500 pesos.</a:t>
            </a:r>
            <a:endParaRPr sz="1100">
              <a:solidFill>
                <a:schemeClr val="dk1"/>
              </a:solidFill>
            </a:endParaRPr>
          </a:p>
        </p:txBody>
      </p:sp>
      <p:sp>
        <p:nvSpPr>
          <p:cNvPr id="160" name="Google Shape;160;p11"/>
          <p:cNvSpPr txBox="1"/>
          <p:nvPr>
            <p:ph idx="1" type="body"/>
          </p:nvPr>
        </p:nvSpPr>
        <p:spPr>
          <a:xfrm>
            <a:off x="455699" y="7839963"/>
            <a:ext cx="3212700" cy="595200"/>
          </a:xfrm>
          <a:prstGeom prst="rect">
            <a:avLst/>
          </a:prstGeom>
          <a:noFill/>
          <a:ln>
            <a:noFill/>
          </a:ln>
        </p:spPr>
        <p:txBody>
          <a:bodyPr anchorCtr="0" anchor="t" bIns="114375" lIns="114375" spcFirstLastPara="1" rIns="114375" wrap="square" tIns="114375">
            <a:spAutoFit/>
          </a:bodyPr>
          <a:lstStyle/>
          <a:p>
            <a:pPr indent="-298450" lvl="0" marL="457200" rtl="0" algn="just">
              <a:lnSpc>
                <a:spcPct val="115000"/>
              </a:lnSpc>
              <a:spcBef>
                <a:spcPts val="0"/>
              </a:spcBef>
              <a:spcAft>
                <a:spcPts val="0"/>
              </a:spcAft>
              <a:buClr>
                <a:srgbClr val="1E1E1E"/>
              </a:buClr>
              <a:buSzPts val="1100"/>
              <a:buFont typeface="Calibri"/>
              <a:buChar char="★"/>
            </a:pPr>
            <a:r>
              <a:rPr lang="es-419" sz="1100">
                <a:solidFill>
                  <a:srgbClr val="1E1E1E"/>
                </a:solidFill>
              </a:rPr>
              <a:t>Los cluster no pertenecen a un tipo de tarjeta.</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2"/>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66" name="Google Shape;166;p12"/>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10</a:t>
            </a:r>
            <a:endParaRPr b="0" i="0" sz="900" u="none" cap="none" strike="noStrike">
              <a:solidFill>
                <a:srgbClr val="B7B7B7"/>
              </a:solidFill>
              <a:latin typeface="Arial"/>
              <a:ea typeface="Arial"/>
              <a:cs typeface="Arial"/>
              <a:sym typeface="Arial"/>
            </a:endParaRPr>
          </a:p>
        </p:txBody>
      </p:sp>
      <p:sp>
        <p:nvSpPr>
          <p:cNvPr id="167" name="Google Shape;167;p12"/>
          <p:cNvSpPr txBox="1"/>
          <p:nvPr>
            <p:ph idx="1" type="body"/>
          </p:nvPr>
        </p:nvSpPr>
        <p:spPr>
          <a:xfrm>
            <a:off x="190500" y="628425"/>
            <a:ext cx="7179000" cy="561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Clr>
                <a:schemeClr val="dk1"/>
              </a:buClr>
              <a:buSzPts val="1100"/>
              <a:buFont typeface="Arial"/>
              <a:buNone/>
            </a:pPr>
            <a:r>
              <a:rPr b="1" lang="es-419" sz="1000">
                <a:solidFill>
                  <a:schemeClr val="dk1"/>
                </a:solidFill>
              </a:rPr>
              <a:t>Figura 7B: Cantidad de transacciones versus Monto de Transacciones  (últimos 12 meses), marcado por tipo de Target</a:t>
            </a:r>
            <a:endParaRPr/>
          </a:p>
        </p:txBody>
      </p:sp>
      <p:pic>
        <p:nvPicPr>
          <p:cNvPr id="168" name="Google Shape;168;p12"/>
          <p:cNvPicPr preferRelativeResize="0"/>
          <p:nvPr/>
        </p:nvPicPr>
        <p:blipFill rotWithShape="1">
          <a:blip r:embed="rId4">
            <a:alphaModFix/>
          </a:blip>
          <a:srcRect b="0" l="0" r="0" t="0"/>
          <a:stretch/>
        </p:blipFill>
        <p:spPr>
          <a:xfrm>
            <a:off x="923838" y="4416525"/>
            <a:ext cx="5227674" cy="4025149"/>
          </a:xfrm>
          <a:prstGeom prst="rect">
            <a:avLst/>
          </a:prstGeom>
          <a:noFill/>
          <a:ln>
            <a:noFill/>
          </a:ln>
        </p:spPr>
      </p:pic>
      <p:pic>
        <p:nvPicPr>
          <p:cNvPr id="169" name="Google Shape;169;p12"/>
          <p:cNvPicPr preferRelativeResize="0"/>
          <p:nvPr/>
        </p:nvPicPr>
        <p:blipFill rotWithShape="1">
          <a:blip r:embed="rId5">
            <a:alphaModFix/>
          </a:blip>
          <a:srcRect b="0" l="0" r="0" t="0"/>
          <a:stretch/>
        </p:blipFill>
        <p:spPr>
          <a:xfrm>
            <a:off x="1821117" y="1190325"/>
            <a:ext cx="3433120" cy="2860301"/>
          </a:xfrm>
          <a:prstGeom prst="rect">
            <a:avLst/>
          </a:prstGeom>
          <a:noFill/>
          <a:ln>
            <a:noFill/>
          </a:ln>
        </p:spPr>
      </p:pic>
      <p:sp>
        <p:nvSpPr>
          <p:cNvPr id="170" name="Google Shape;170;p12"/>
          <p:cNvSpPr txBox="1"/>
          <p:nvPr>
            <p:ph idx="1" type="body"/>
          </p:nvPr>
        </p:nvSpPr>
        <p:spPr>
          <a:xfrm>
            <a:off x="591600" y="4031600"/>
            <a:ext cx="6376800" cy="384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SzPts val="2300"/>
              <a:buNone/>
            </a:pPr>
            <a:r>
              <a:rPr b="1" lang="es-419" sz="1000">
                <a:solidFill>
                  <a:schemeClr val="dk1"/>
                </a:solidFill>
              </a:rPr>
              <a:t>Figura 7C: Monto de Transacciones  (últimos 12 meses) por Target, deparado por tipo de tarjeta</a:t>
            </a:r>
            <a:endParaRPr/>
          </a:p>
        </p:txBody>
      </p:sp>
      <p:sp>
        <p:nvSpPr>
          <p:cNvPr id="171" name="Google Shape;171;p12"/>
          <p:cNvSpPr txBox="1"/>
          <p:nvPr>
            <p:ph idx="1" type="body"/>
          </p:nvPr>
        </p:nvSpPr>
        <p:spPr>
          <a:xfrm>
            <a:off x="295700" y="8426113"/>
            <a:ext cx="7044600" cy="1092900"/>
          </a:xfrm>
          <a:prstGeom prst="rect">
            <a:avLst/>
          </a:prstGeom>
          <a:noFill/>
          <a:ln>
            <a:noFill/>
          </a:ln>
        </p:spPr>
        <p:txBody>
          <a:bodyPr anchorCtr="0" anchor="t" bIns="114375" lIns="114375" spcFirstLastPara="1" rIns="114375" wrap="square" tIns="114375">
            <a:spAutoFit/>
          </a:bodyPr>
          <a:lstStyle/>
          <a:p>
            <a:pPr indent="-292100" lvl="0" marL="457200" rtl="0" algn="l">
              <a:lnSpc>
                <a:spcPct val="115000"/>
              </a:lnSpc>
              <a:spcBef>
                <a:spcPts val="0"/>
              </a:spcBef>
              <a:spcAft>
                <a:spcPts val="0"/>
              </a:spcAft>
              <a:buClr>
                <a:schemeClr val="dk1"/>
              </a:buClr>
              <a:buSzPts val="1000"/>
              <a:buChar char="★"/>
            </a:pPr>
            <a:r>
              <a:rPr lang="es-419" sz="1000">
                <a:solidFill>
                  <a:schemeClr val="dk1"/>
                </a:solidFill>
              </a:rPr>
              <a:t>Según el último cálculo, la mayor clientela que abandona son los individuos de tarjeta azul, siendo los que hay que poner un foco especial.</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s-419" sz="1000">
                <a:solidFill>
                  <a:schemeClr val="dk1"/>
                </a:solidFill>
              </a:rPr>
              <a:t>Podemos apreciar que una gran proporción de clientes (7,8% para los que no abandonaron y 16,4% para los que sí abandonaron) que están manejando montos superiores a lo que el banco permite transaccionar. Estos clientes deberían poseer un tipo de tarjeta de mayor categoría, acción que se mencionará en las conclusiones.</a:t>
            </a:r>
            <a:endParaRPr sz="1100">
              <a:solidFill>
                <a:srgbClr val="1E1E1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3"/>
          <p:cNvPicPr preferRelativeResize="0"/>
          <p:nvPr/>
        </p:nvPicPr>
        <p:blipFill rotWithShape="1">
          <a:blip r:embed="rId3">
            <a:alphaModFix/>
          </a:blip>
          <a:srcRect b="0" l="0" r="0" t="0"/>
          <a:stretch/>
        </p:blipFill>
        <p:spPr>
          <a:xfrm>
            <a:off x="77099" y="7085476"/>
            <a:ext cx="3824449" cy="2647983"/>
          </a:xfrm>
          <a:prstGeom prst="rect">
            <a:avLst/>
          </a:prstGeom>
          <a:noFill/>
          <a:ln>
            <a:noFill/>
          </a:ln>
        </p:spPr>
      </p:pic>
      <p:pic>
        <p:nvPicPr>
          <p:cNvPr id="177" name="Google Shape;177;p13"/>
          <p:cNvPicPr preferRelativeResize="0"/>
          <p:nvPr/>
        </p:nvPicPr>
        <p:blipFill rotWithShape="1">
          <a:blip r:embed="rId4">
            <a:alphaModFix/>
          </a:blip>
          <a:srcRect b="0" l="0" r="0" t="0"/>
          <a:stretch/>
        </p:blipFill>
        <p:spPr>
          <a:xfrm>
            <a:off x="3677550" y="4712250"/>
            <a:ext cx="3824451" cy="2462446"/>
          </a:xfrm>
          <a:prstGeom prst="rect">
            <a:avLst/>
          </a:prstGeom>
          <a:noFill/>
          <a:ln>
            <a:noFill/>
          </a:ln>
        </p:spPr>
      </p:pic>
      <p:pic>
        <p:nvPicPr>
          <p:cNvPr id="178" name="Google Shape;178;p13"/>
          <p:cNvPicPr preferRelativeResize="0"/>
          <p:nvPr/>
        </p:nvPicPr>
        <p:blipFill rotWithShape="1">
          <a:blip r:embed="rId5">
            <a:alphaModFix/>
          </a:blip>
          <a:srcRect b="0" l="0" r="0" t="0"/>
          <a:stretch/>
        </p:blipFill>
        <p:spPr>
          <a:xfrm>
            <a:off x="152400" y="295329"/>
            <a:ext cx="7255201" cy="291504"/>
          </a:xfrm>
          <a:prstGeom prst="rect">
            <a:avLst/>
          </a:prstGeom>
          <a:noFill/>
          <a:ln>
            <a:noFill/>
          </a:ln>
        </p:spPr>
      </p:pic>
      <p:sp>
        <p:nvSpPr>
          <p:cNvPr id="179" name="Google Shape;179;p13"/>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11</a:t>
            </a:r>
            <a:endParaRPr b="0" i="0" sz="900" u="none" cap="none" strike="noStrike">
              <a:solidFill>
                <a:srgbClr val="B7B7B7"/>
              </a:solidFill>
              <a:latin typeface="Arial"/>
              <a:ea typeface="Arial"/>
              <a:cs typeface="Arial"/>
              <a:sym typeface="Arial"/>
            </a:endParaRPr>
          </a:p>
        </p:txBody>
      </p:sp>
      <p:sp>
        <p:nvSpPr>
          <p:cNvPr id="180" name="Google Shape;180;p13"/>
          <p:cNvSpPr txBox="1"/>
          <p:nvPr>
            <p:ph idx="1" type="body"/>
          </p:nvPr>
        </p:nvSpPr>
        <p:spPr>
          <a:xfrm>
            <a:off x="257688" y="720749"/>
            <a:ext cx="7044600" cy="10791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1800"/>
              </a:spcBef>
              <a:spcAft>
                <a:spcPts val="0"/>
              </a:spcAft>
              <a:buSzPts val="2300"/>
              <a:buNone/>
            </a:pPr>
            <a:r>
              <a:rPr b="1" lang="es-419" sz="1200" u="sng">
                <a:solidFill>
                  <a:schemeClr val="dk1"/>
                </a:solidFill>
              </a:rPr>
              <a:t>ANÁLISIS MULTIVARIADO</a:t>
            </a:r>
            <a:endParaRPr b="1" sz="1200" u="sng">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419" sz="1100">
                <a:solidFill>
                  <a:schemeClr val="dk1"/>
                </a:solidFill>
              </a:rPr>
              <a:t>En este apartado se estudiarán algunas de las variables en función de si abandonaron o no el servicio (Variable Target). Para ello, se contemplaron las Figuras 8, 9 y 10 y se extrajeron las siguientes observaciones:</a:t>
            </a:r>
            <a:endParaRPr sz="1100">
              <a:solidFill>
                <a:srgbClr val="1E1E1E"/>
              </a:solidFill>
            </a:endParaRPr>
          </a:p>
        </p:txBody>
      </p:sp>
      <p:pic>
        <p:nvPicPr>
          <p:cNvPr id="181" name="Google Shape;181;p13"/>
          <p:cNvPicPr preferRelativeResize="0"/>
          <p:nvPr/>
        </p:nvPicPr>
        <p:blipFill rotWithShape="1">
          <a:blip r:embed="rId6">
            <a:alphaModFix/>
          </a:blip>
          <a:srcRect b="0" l="0" r="0" t="0"/>
          <a:stretch/>
        </p:blipFill>
        <p:spPr>
          <a:xfrm>
            <a:off x="76200" y="2286000"/>
            <a:ext cx="3627600" cy="2511656"/>
          </a:xfrm>
          <a:prstGeom prst="rect">
            <a:avLst/>
          </a:prstGeom>
          <a:noFill/>
          <a:ln>
            <a:noFill/>
          </a:ln>
        </p:spPr>
      </p:pic>
      <p:sp>
        <p:nvSpPr>
          <p:cNvPr id="182" name="Google Shape;182;p13"/>
          <p:cNvSpPr txBox="1"/>
          <p:nvPr/>
        </p:nvSpPr>
        <p:spPr>
          <a:xfrm>
            <a:off x="1036800" y="1868538"/>
            <a:ext cx="5486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s-419" sz="1200" u="none" cap="none" strike="noStrike">
                <a:solidFill>
                  <a:schemeClr val="dk1"/>
                </a:solidFill>
                <a:latin typeface="Arial"/>
                <a:ea typeface="Arial"/>
                <a:cs typeface="Arial"/>
                <a:sym typeface="Arial"/>
              </a:rPr>
              <a:t>Gráficas de Target considerando el Tipo de Tarjeta (Figura 8):</a:t>
            </a:r>
            <a:endParaRPr b="0" i="0" sz="1300" u="none" cap="none" strike="noStrike">
              <a:solidFill>
                <a:srgbClr val="000000"/>
              </a:solidFill>
              <a:latin typeface="Arial"/>
              <a:ea typeface="Arial"/>
              <a:cs typeface="Arial"/>
              <a:sym typeface="Arial"/>
            </a:endParaRPr>
          </a:p>
        </p:txBody>
      </p:sp>
      <p:sp>
        <p:nvSpPr>
          <p:cNvPr id="183" name="Google Shape;183;p13"/>
          <p:cNvSpPr txBox="1"/>
          <p:nvPr/>
        </p:nvSpPr>
        <p:spPr>
          <a:xfrm>
            <a:off x="3780000" y="2514600"/>
            <a:ext cx="3591600" cy="1716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sng" cap="none" strike="noStrike">
                <a:solidFill>
                  <a:schemeClr val="dk1"/>
                </a:solidFill>
                <a:latin typeface="Arial"/>
                <a:ea typeface="Arial"/>
                <a:cs typeface="Arial"/>
                <a:sym typeface="Arial"/>
              </a:rPr>
              <a:t>Primer gráfico: </a:t>
            </a:r>
            <a:endParaRPr b="0" i="0" sz="1100" u="sng" cap="none" strike="noStrike">
              <a:solidFill>
                <a:schemeClr val="dk1"/>
              </a:solidFill>
              <a:latin typeface="Arial"/>
              <a:ea typeface="Arial"/>
              <a:cs typeface="Arial"/>
              <a:sym typeface="Arial"/>
            </a:endParaRPr>
          </a:p>
          <a:p>
            <a:pPr indent="-157900"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Los clientes que abandonaron el servicio en los últimos 12 meses realizaron transacciones en montos menores en comparación a los que no abandonaron.</a:t>
            </a:r>
            <a:endParaRPr b="0" i="0" sz="1100" u="none" cap="none" strike="noStrike">
              <a:solidFill>
                <a:schemeClr val="dk1"/>
              </a:solidFill>
              <a:latin typeface="Arial"/>
              <a:ea typeface="Arial"/>
              <a:cs typeface="Arial"/>
              <a:sym typeface="Arial"/>
            </a:endParaRPr>
          </a:p>
          <a:p>
            <a:pPr indent="-157900"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Mayor concentración de clientes con tarjetas Silver y Gold, las cuales abandonaron el servicio en los últimos 12 meses.</a:t>
            </a:r>
            <a:endParaRPr b="0" i="0" sz="1300" u="none" cap="none" strike="noStrike">
              <a:solidFill>
                <a:srgbClr val="000000"/>
              </a:solidFill>
              <a:latin typeface="Arial"/>
              <a:ea typeface="Arial"/>
              <a:cs typeface="Arial"/>
              <a:sym typeface="Arial"/>
            </a:endParaRPr>
          </a:p>
        </p:txBody>
      </p:sp>
      <p:sp>
        <p:nvSpPr>
          <p:cNvPr id="184" name="Google Shape;184;p13"/>
          <p:cNvSpPr txBox="1"/>
          <p:nvPr/>
        </p:nvSpPr>
        <p:spPr>
          <a:xfrm>
            <a:off x="76200" y="4985263"/>
            <a:ext cx="3591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sng" cap="none" strike="noStrike">
                <a:solidFill>
                  <a:schemeClr val="dk1"/>
                </a:solidFill>
                <a:latin typeface="Arial"/>
                <a:ea typeface="Arial"/>
                <a:cs typeface="Arial"/>
                <a:sym typeface="Arial"/>
              </a:rPr>
              <a:t>Segundo gráfico:</a:t>
            </a:r>
            <a:endParaRPr b="0" i="0" sz="1100" u="sng" cap="none" strike="noStrike">
              <a:solidFill>
                <a:schemeClr val="dk1"/>
              </a:solidFill>
              <a:latin typeface="Arial"/>
              <a:ea typeface="Arial"/>
              <a:cs typeface="Arial"/>
              <a:sym typeface="Arial"/>
            </a:endParaRPr>
          </a:p>
          <a:p>
            <a:pPr indent="-159849"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Los clientes que abandonaron el servicio en los últimos 12 meses realizaron menor cantidad de transacciones en comparación a los que no abandonaron.</a:t>
            </a:r>
            <a:endParaRPr b="0" i="0" sz="1100" u="none" cap="none" strike="noStrike">
              <a:solidFill>
                <a:schemeClr val="dk1"/>
              </a:solidFill>
              <a:latin typeface="Arial"/>
              <a:ea typeface="Arial"/>
              <a:cs typeface="Arial"/>
              <a:sym typeface="Arial"/>
            </a:endParaRPr>
          </a:p>
          <a:p>
            <a:pPr indent="-159849"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Mayor concentración de clientes con tarjetas Silver y Gold que realizaron mayor cantidad de transacciones y abandonaron el servicio en los últimos 12 meses.</a:t>
            </a:r>
            <a:endParaRPr b="0" i="0" sz="1100" u="none" cap="none" strike="noStrike">
              <a:solidFill>
                <a:schemeClr val="dk1"/>
              </a:solidFill>
              <a:latin typeface="Arial"/>
              <a:ea typeface="Arial"/>
              <a:cs typeface="Arial"/>
              <a:sym typeface="Arial"/>
            </a:endParaRPr>
          </a:p>
        </p:txBody>
      </p:sp>
      <p:sp>
        <p:nvSpPr>
          <p:cNvPr id="185" name="Google Shape;185;p13"/>
          <p:cNvSpPr txBox="1"/>
          <p:nvPr/>
        </p:nvSpPr>
        <p:spPr>
          <a:xfrm>
            <a:off x="4001400" y="7562850"/>
            <a:ext cx="3300900" cy="132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sng" cap="none" strike="noStrike">
                <a:solidFill>
                  <a:schemeClr val="dk1"/>
                </a:solidFill>
                <a:latin typeface="Arial"/>
                <a:ea typeface="Arial"/>
                <a:cs typeface="Arial"/>
                <a:sym typeface="Arial"/>
              </a:rPr>
              <a:t>Tercer gráfico:</a:t>
            </a:r>
            <a:endParaRPr b="0" i="0" sz="1100" u="sng" cap="none" strike="noStrike">
              <a:solidFill>
                <a:schemeClr val="dk1"/>
              </a:solidFill>
              <a:latin typeface="Arial"/>
              <a:ea typeface="Arial"/>
              <a:cs typeface="Arial"/>
              <a:sym typeface="Arial"/>
            </a:endParaRPr>
          </a:p>
          <a:p>
            <a:pPr indent="-159849"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La edad promedio de mayores transacciones son entre los 40 y 50 años.</a:t>
            </a:r>
            <a:endParaRPr b="0" i="0" sz="1100" u="none" cap="none" strike="noStrike">
              <a:solidFill>
                <a:schemeClr val="dk1"/>
              </a:solidFill>
              <a:latin typeface="Arial"/>
              <a:ea typeface="Arial"/>
              <a:cs typeface="Arial"/>
              <a:sym typeface="Arial"/>
            </a:endParaRPr>
          </a:p>
          <a:p>
            <a:pPr indent="-159849" lvl="1" marL="450000" marR="0" rtl="0" algn="just">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La edad no parece un factor significativo para todos los tipos de tarjeta, habiendo o no abandono del servicio.</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4"/>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91" name="Google Shape;191;p14"/>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12</a:t>
            </a:r>
            <a:endParaRPr b="0" i="0" sz="900" u="none" cap="none" strike="noStrike">
              <a:solidFill>
                <a:srgbClr val="B7B7B7"/>
              </a:solidFill>
              <a:latin typeface="Arial"/>
              <a:ea typeface="Arial"/>
              <a:cs typeface="Arial"/>
              <a:sym typeface="Arial"/>
            </a:endParaRPr>
          </a:p>
        </p:txBody>
      </p:sp>
      <p:sp>
        <p:nvSpPr>
          <p:cNvPr id="192" name="Google Shape;192;p14"/>
          <p:cNvSpPr txBox="1"/>
          <p:nvPr/>
        </p:nvSpPr>
        <p:spPr>
          <a:xfrm>
            <a:off x="1560000" y="754125"/>
            <a:ext cx="444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s-419" sz="1200" u="none" cap="none" strike="noStrike">
                <a:solidFill>
                  <a:schemeClr val="dk1"/>
                </a:solidFill>
                <a:latin typeface="Arial"/>
                <a:ea typeface="Arial"/>
                <a:cs typeface="Arial"/>
                <a:sym typeface="Arial"/>
              </a:rPr>
              <a:t>Gráficas de Target considerando el Estado Civil (Figura 9):</a:t>
            </a:r>
            <a:endParaRPr b="0" i="0" sz="1300" u="none" cap="none" strike="noStrike">
              <a:solidFill>
                <a:srgbClr val="000000"/>
              </a:solidFill>
              <a:latin typeface="Arial"/>
              <a:ea typeface="Arial"/>
              <a:cs typeface="Arial"/>
              <a:sym typeface="Arial"/>
            </a:endParaRPr>
          </a:p>
        </p:txBody>
      </p:sp>
      <p:sp>
        <p:nvSpPr>
          <p:cNvPr id="193" name="Google Shape;193;p14"/>
          <p:cNvSpPr txBox="1"/>
          <p:nvPr/>
        </p:nvSpPr>
        <p:spPr>
          <a:xfrm>
            <a:off x="152400" y="4562475"/>
            <a:ext cx="3591600" cy="74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No se observa ningún comportamiento particular para las transacciones o meses de inactividad según el estado civil de la persona y el target.</a:t>
            </a:r>
            <a:endParaRPr b="0" i="0" sz="1300" u="none" cap="none" strike="noStrike">
              <a:solidFill>
                <a:srgbClr val="000000"/>
              </a:solidFill>
              <a:latin typeface="Arial"/>
              <a:ea typeface="Arial"/>
              <a:cs typeface="Arial"/>
              <a:sym typeface="Arial"/>
            </a:endParaRPr>
          </a:p>
        </p:txBody>
      </p:sp>
      <p:pic>
        <p:nvPicPr>
          <p:cNvPr id="194" name="Google Shape;194;p14"/>
          <p:cNvPicPr preferRelativeResize="0"/>
          <p:nvPr/>
        </p:nvPicPr>
        <p:blipFill rotWithShape="1">
          <a:blip r:embed="rId4">
            <a:alphaModFix/>
          </a:blip>
          <a:srcRect b="0" l="0" r="0" t="0"/>
          <a:stretch/>
        </p:blipFill>
        <p:spPr>
          <a:xfrm>
            <a:off x="45200" y="6307425"/>
            <a:ext cx="3734797" cy="2875675"/>
          </a:xfrm>
          <a:prstGeom prst="rect">
            <a:avLst/>
          </a:prstGeom>
          <a:noFill/>
          <a:ln>
            <a:noFill/>
          </a:ln>
        </p:spPr>
      </p:pic>
      <p:pic>
        <p:nvPicPr>
          <p:cNvPr id="195" name="Google Shape;195;p14"/>
          <p:cNvPicPr preferRelativeResize="0"/>
          <p:nvPr/>
        </p:nvPicPr>
        <p:blipFill rotWithShape="1">
          <a:blip r:embed="rId5">
            <a:alphaModFix/>
          </a:blip>
          <a:srcRect b="0" l="0" r="0" t="0"/>
          <a:stretch/>
        </p:blipFill>
        <p:spPr>
          <a:xfrm>
            <a:off x="152400" y="1333500"/>
            <a:ext cx="3475200" cy="2728089"/>
          </a:xfrm>
          <a:prstGeom prst="rect">
            <a:avLst/>
          </a:prstGeom>
          <a:noFill/>
          <a:ln>
            <a:noFill/>
          </a:ln>
        </p:spPr>
      </p:pic>
      <p:pic>
        <p:nvPicPr>
          <p:cNvPr id="196" name="Google Shape;196;p14"/>
          <p:cNvPicPr preferRelativeResize="0"/>
          <p:nvPr/>
        </p:nvPicPr>
        <p:blipFill rotWithShape="1">
          <a:blip r:embed="rId6">
            <a:alphaModFix/>
          </a:blip>
          <a:srcRect b="0" l="0" r="0" t="0"/>
          <a:stretch/>
        </p:blipFill>
        <p:spPr>
          <a:xfrm>
            <a:off x="3780000" y="3721613"/>
            <a:ext cx="3591600" cy="28756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5"/>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02" name="Google Shape;202;p15"/>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13</a:t>
            </a:r>
            <a:endParaRPr b="0" i="0" sz="900" u="none" cap="none" strike="noStrike">
              <a:solidFill>
                <a:srgbClr val="B7B7B7"/>
              </a:solidFill>
              <a:latin typeface="Arial"/>
              <a:ea typeface="Arial"/>
              <a:cs typeface="Arial"/>
              <a:sym typeface="Arial"/>
            </a:endParaRPr>
          </a:p>
        </p:txBody>
      </p:sp>
      <p:sp>
        <p:nvSpPr>
          <p:cNvPr id="203" name="Google Shape;203;p15"/>
          <p:cNvSpPr txBox="1"/>
          <p:nvPr/>
        </p:nvSpPr>
        <p:spPr>
          <a:xfrm>
            <a:off x="1169100" y="763650"/>
            <a:ext cx="522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s-419" sz="1200" u="none" cap="none" strike="noStrike">
                <a:solidFill>
                  <a:schemeClr val="dk1"/>
                </a:solidFill>
                <a:latin typeface="Arial"/>
                <a:ea typeface="Arial"/>
                <a:cs typeface="Arial"/>
                <a:sym typeface="Arial"/>
              </a:rPr>
              <a:t>Gráficas de Target considerando el Rango de Ingresos (Figura 10):</a:t>
            </a:r>
            <a:endParaRPr b="0" i="0" sz="1300" u="none" cap="none" strike="noStrike">
              <a:solidFill>
                <a:srgbClr val="000000"/>
              </a:solidFill>
              <a:latin typeface="Arial"/>
              <a:ea typeface="Arial"/>
              <a:cs typeface="Arial"/>
              <a:sym typeface="Arial"/>
            </a:endParaRPr>
          </a:p>
        </p:txBody>
      </p:sp>
      <p:sp>
        <p:nvSpPr>
          <p:cNvPr id="204" name="Google Shape;204;p15"/>
          <p:cNvSpPr txBox="1"/>
          <p:nvPr/>
        </p:nvSpPr>
        <p:spPr>
          <a:xfrm>
            <a:off x="4120663" y="1737675"/>
            <a:ext cx="2932200" cy="938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Los usuarios con sueldos entre 80 y 120 K realizan mayores montos y cantidades de transacciones para su respectiva proporción de clientes.</a:t>
            </a:r>
            <a:endParaRPr b="0" i="0" sz="1300" u="none" cap="none" strike="noStrike">
              <a:solidFill>
                <a:srgbClr val="000000"/>
              </a:solidFill>
              <a:latin typeface="Arial"/>
              <a:ea typeface="Arial"/>
              <a:cs typeface="Arial"/>
              <a:sym typeface="Arial"/>
            </a:endParaRPr>
          </a:p>
        </p:txBody>
      </p:sp>
      <p:pic>
        <p:nvPicPr>
          <p:cNvPr id="205" name="Google Shape;205;p15"/>
          <p:cNvPicPr preferRelativeResize="0"/>
          <p:nvPr/>
        </p:nvPicPr>
        <p:blipFill rotWithShape="1">
          <a:blip r:embed="rId4">
            <a:alphaModFix/>
          </a:blip>
          <a:srcRect b="0" l="0" r="0" t="0"/>
          <a:stretch/>
        </p:blipFill>
        <p:spPr>
          <a:xfrm>
            <a:off x="3806325" y="2960209"/>
            <a:ext cx="3560899" cy="2741741"/>
          </a:xfrm>
          <a:prstGeom prst="rect">
            <a:avLst/>
          </a:prstGeom>
          <a:noFill/>
          <a:ln>
            <a:noFill/>
          </a:ln>
        </p:spPr>
      </p:pic>
      <p:pic>
        <p:nvPicPr>
          <p:cNvPr id="206" name="Google Shape;206;p15"/>
          <p:cNvPicPr preferRelativeResize="0"/>
          <p:nvPr/>
        </p:nvPicPr>
        <p:blipFill rotWithShape="1">
          <a:blip r:embed="rId5">
            <a:alphaModFix/>
          </a:blip>
          <a:srcRect b="0" l="0" r="0" t="0"/>
          <a:stretch/>
        </p:blipFill>
        <p:spPr>
          <a:xfrm>
            <a:off x="152400" y="1285350"/>
            <a:ext cx="3560901" cy="2795342"/>
          </a:xfrm>
          <a:prstGeom prst="rect">
            <a:avLst/>
          </a:prstGeom>
          <a:noFill/>
          <a:ln>
            <a:noFill/>
          </a:ln>
        </p:spPr>
      </p:pic>
      <p:pic>
        <p:nvPicPr>
          <p:cNvPr id="207" name="Google Shape;207;p15"/>
          <p:cNvPicPr preferRelativeResize="0"/>
          <p:nvPr/>
        </p:nvPicPr>
        <p:blipFill rotWithShape="1">
          <a:blip r:embed="rId6">
            <a:alphaModFix/>
          </a:blip>
          <a:srcRect b="0" l="0" r="0" t="0"/>
          <a:stretch/>
        </p:blipFill>
        <p:spPr>
          <a:xfrm>
            <a:off x="152400" y="5741740"/>
            <a:ext cx="7255200" cy="2329301"/>
          </a:xfrm>
          <a:prstGeom prst="rect">
            <a:avLst/>
          </a:prstGeom>
          <a:noFill/>
          <a:ln>
            <a:noFill/>
          </a:ln>
        </p:spPr>
      </p:pic>
      <p:sp>
        <p:nvSpPr>
          <p:cNvPr id="208" name="Google Shape;208;p15"/>
          <p:cNvSpPr txBox="1"/>
          <p:nvPr/>
        </p:nvSpPr>
        <p:spPr>
          <a:xfrm>
            <a:off x="244025" y="8223450"/>
            <a:ext cx="7163700" cy="938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s-419" sz="1100" u="none" cap="none" strike="noStrike">
                <a:solidFill>
                  <a:schemeClr val="dk1"/>
                </a:solidFill>
                <a:latin typeface="Arial"/>
                <a:ea typeface="Arial"/>
                <a:cs typeface="Arial"/>
                <a:sym typeface="Arial"/>
              </a:rPr>
              <a:t>Según esta gráfica, las personas con sueldos menores a 40 k son los que predominan.</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Recopilando, existen una mayor proporción de clientes con tarjeta azul y con sueldos menores a 40 K, los cuales suelen realizar transacciones de montos igual o superiores a categorías de tarjetas más altas (gold, silver, platinium).</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6"/>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14" name="Google Shape;214;p16"/>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14</a:t>
            </a:r>
            <a:endParaRPr b="0" i="0" sz="900" u="none" cap="none" strike="noStrike">
              <a:solidFill>
                <a:srgbClr val="B7B7B7"/>
              </a:solidFill>
              <a:latin typeface="Arial"/>
              <a:ea typeface="Arial"/>
              <a:cs typeface="Arial"/>
              <a:sym typeface="Arial"/>
            </a:endParaRPr>
          </a:p>
        </p:txBody>
      </p:sp>
      <p:sp>
        <p:nvSpPr>
          <p:cNvPr id="215" name="Google Shape;215;p16"/>
          <p:cNvSpPr txBox="1"/>
          <p:nvPr/>
        </p:nvSpPr>
        <p:spPr>
          <a:xfrm>
            <a:off x="1169100" y="763650"/>
            <a:ext cx="52218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16" name="Google Shape;216;p16"/>
          <p:cNvSpPr txBox="1"/>
          <p:nvPr>
            <p:ph idx="1" type="body"/>
          </p:nvPr>
        </p:nvSpPr>
        <p:spPr>
          <a:xfrm>
            <a:off x="257688" y="790549"/>
            <a:ext cx="7044600" cy="26370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a:solidFill>
                  <a:schemeClr val="dk1"/>
                </a:solidFill>
              </a:rPr>
              <a:t>ALGORITMO ELEGIDO</a:t>
            </a:r>
            <a:endParaRPr b="1" sz="1200">
              <a:solidFill>
                <a:schemeClr val="dk1"/>
              </a:solidFill>
            </a:endParaRPr>
          </a:p>
          <a:p>
            <a:pPr indent="0" lvl="0" marL="0" rtl="0" algn="just">
              <a:lnSpc>
                <a:spcPct val="115000"/>
              </a:lnSpc>
              <a:spcBef>
                <a:spcPts val="600"/>
              </a:spcBef>
              <a:spcAft>
                <a:spcPts val="0"/>
              </a:spcAft>
              <a:buSzPts val="2300"/>
              <a:buNone/>
            </a:pPr>
            <a:r>
              <a:rPr lang="es-419" sz="1100">
                <a:solidFill>
                  <a:schemeClr val="dk1"/>
                </a:solidFill>
              </a:rPr>
              <a:t>A fin de conocer el algoritmo más eficiente para el análisis, se procedió a probar 5 modelos por separado: Logistic Regression, KNN, Decision Tree, Random Forest y XGB Classifier utilizando Grid Search para optimizar los hiperparámetros de este último.</a:t>
            </a:r>
            <a:endParaRPr sz="1100">
              <a:solidFill>
                <a:schemeClr val="dk1"/>
              </a:solidFill>
            </a:endParaRPr>
          </a:p>
          <a:p>
            <a:pPr indent="0" lvl="0" marL="0" rtl="0" algn="just">
              <a:lnSpc>
                <a:spcPct val="115000"/>
              </a:lnSpc>
              <a:spcBef>
                <a:spcPts val="0"/>
              </a:spcBef>
              <a:spcAft>
                <a:spcPts val="0"/>
              </a:spcAft>
              <a:buSzPts val="2300"/>
              <a:buNone/>
            </a:pPr>
            <a:r>
              <a:t/>
            </a:r>
            <a:endParaRPr sz="1100">
              <a:solidFill>
                <a:schemeClr val="dk1"/>
              </a:solidFill>
            </a:endParaRPr>
          </a:p>
          <a:p>
            <a:pPr indent="0" lvl="0" marL="0" rtl="0" algn="just">
              <a:lnSpc>
                <a:spcPct val="115000"/>
              </a:lnSpc>
              <a:spcBef>
                <a:spcPts val="0"/>
              </a:spcBef>
              <a:spcAft>
                <a:spcPts val="0"/>
              </a:spcAft>
              <a:buSzPts val="2300"/>
              <a:buNone/>
            </a:pPr>
            <a:r>
              <a:rPr lang="es-419" sz="1100">
                <a:solidFill>
                  <a:schemeClr val="dk1"/>
                </a:solidFill>
              </a:rPr>
              <a:t>Cabe destacar que se evaluó la profundidad más óptima para los modelos de Decision Tree y Random Forest, graficando el score en función de la profundidad, de manera de obtener el mejor score posible para ambos modelos. Además, se realizó un balanceo del DataSet utilizando Over-Sampling debido a que la variable target estaba desbalanceada.</a:t>
            </a:r>
            <a:endParaRPr sz="1100">
              <a:solidFill>
                <a:schemeClr val="dk1"/>
              </a:solidFill>
            </a:endParaRPr>
          </a:p>
          <a:p>
            <a:pPr indent="0" lvl="0" marL="0" rtl="0" algn="just">
              <a:lnSpc>
                <a:spcPct val="115000"/>
              </a:lnSpc>
              <a:spcBef>
                <a:spcPts val="0"/>
              </a:spcBef>
              <a:spcAft>
                <a:spcPts val="0"/>
              </a:spcAft>
              <a:buSzPts val="2300"/>
              <a:buNone/>
            </a:pPr>
            <a:r>
              <a:t/>
            </a:r>
            <a:endParaRPr sz="1100">
              <a:solidFill>
                <a:schemeClr val="dk1"/>
              </a:solidFill>
            </a:endParaRPr>
          </a:p>
          <a:p>
            <a:pPr indent="0" lvl="0" marL="0" rtl="0" algn="just">
              <a:lnSpc>
                <a:spcPct val="115000"/>
              </a:lnSpc>
              <a:spcBef>
                <a:spcPts val="0"/>
              </a:spcBef>
              <a:spcAft>
                <a:spcPts val="0"/>
              </a:spcAft>
              <a:buSzPts val="2300"/>
              <a:buNone/>
            </a:pPr>
            <a:r>
              <a:rPr lang="es-419" sz="1100">
                <a:solidFill>
                  <a:schemeClr val="dk1"/>
                </a:solidFill>
              </a:rPr>
              <a:t>A continuación, se detalla el output del código de las métricas de evaluación para los modelos estudiados: (Cuadros 1, 2 y 3)</a:t>
            </a:r>
            <a:endParaRPr sz="1100">
              <a:solidFill>
                <a:schemeClr val="dk1"/>
              </a:solidFill>
            </a:endParaRPr>
          </a:p>
        </p:txBody>
      </p:sp>
      <p:graphicFrame>
        <p:nvGraphicFramePr>
          <p:cNvPr id="217" name="Google Shape;217;p16"/>
          <p:cNvGraphicFramePr/>
          <p:nvPr/>
        </p:nvGraphicFramePr>
        <p:xfrm>
          <a:off x="994200" y="3630386"/>
          <a:ext cx="3000000" cy="3000000"/>
        </p:xfrm>
        <a:graphic>
          <a:graphicData uri="http://schemas.openxmlformats.org/drawingml/2006/table">
            <a:tbl>
              <a:tblPr>
                <a:noFill/>
                <a:tableStyleId>{DC2F6A5D-D0A4-4D91-BDD0-D09318E0EBF5}</a:tableStyleId>
              </a:tblPr>
              <a:tblGrid>
                <a:gridCol w="1282200"/>
                <a:gridCol w="1282200"/>
                <a:gridCol w="1282200"/>
                <a:gridCol w="1282200"/>
              </a:tblGrid>
              <a:tr h="240225">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MÉTRICA</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MODELO</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TRAIN</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TEST</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r>
              <a:tr h="240225">
                <a:tc rowSpan="5">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Accuracy</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t>Decision Tree</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0,98</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369800">
                <a:tc vMerge="1"/>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t>Regresión Logística</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0.79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0.79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40225">
                <a:tc vMerge="1"/>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t>KNN</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0.88</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40225">
                <a:tc vMerge="1"/>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t>Random Forest</a:t>
                      </a:r>
                      <a:endParaRPr b="1"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40225">
                <a:tc vMerge="1"/>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XGB Classifier</a:t>
                      </a:r>
                      <a:endParaRPr b="1"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0.99</a:t>
                      </a:r>
                      <a:endParaRPr b="1"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0.99</a:t>
                      </a:r>
                      <a:endParaRPr b="1"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bl>
          </a:graphicData>
        </a:graphic>
      </p:graphicFrame>
      <p:sp>
        <p:nvSpPr>
          <p:cNvPr id="218" name="Google Shape;218;p16"/>
          <p:cNvSpPr txBox="1"/>
          <p:nvPr/>
        </p:nvSpPr>
        <p:spPr>
          <a:xfrm>
            <a:off x="2212937" y="5423866"/>
            <a:ext cx="31338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s-419" sz="1100" u="none" cap="none" strike="noStrike">
                <a:solidFill>
                  <a:schemeClr val="dk1"/>
                </a:solidFill>
                <a:latin typeface="Arial"/>
                <a:ea typeface="Arial"/>
                <a:cs typeface="Arial"/>
                <a:sym typeface="Arial"/>
              </a:rPr>
              <a:t>Cuadro 1: Exactitud de los modelos</a:t>
            </a:r>
            <a:endParaRPr b="1" i="0" sz="1100" u="none" cap="none" strike="noStrike">
              <a:solidFill>
                <a:srgbClr val="000000"/>
              </a:solidFill>
              <a:latin typeface="Arial"/>
              <a:ea typeface="Arial"/>
              <a:cs typeface="Arial"/>
              <a:sym typeface="Arial"/>
            </a:endParaRPr>
          </a:p>
        </p:txBody>
      </p:sp>
      <p:graphicFrame>
        <p:nvGraphicFramePr>
          <p:cNvPr id="219" name="Google Shape;219;p16"/>
          <p:cNvGraphicFramePr/>
          <p:nvPr/>
        </p:nvGraphicFramePr>
        <p:xfrm>
          <a:off x="907188" y="5865450"/>
          <a:ext cx="3000000" cy="3000000"/>
        </p:xfrm>
        <a:graphic>
          <a:graphicData uri="http://schemas.openxmlformats.org/drawingml/2006/table">
            <a:tbl>
              <a:tblPr>
                <a:noFill/>
                <a:tableStyleId>{DC2F6A5D-D0A4-4D91-BDD0-D09318E0EBF5}</a:tableStyleId>
              </a:tblPr>
              <a:tblGrid>
                <a:gridCol w="1149125"/>
                <a:gridCol w="1149125"/>
                <a:gridCol w="1149125"/>
                <a:gridCol w="1149125"/>
                <a:gridCol w="1149125"/>
              </a:tblGrid>
              <a:tr h="127000">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MODELO</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TARGET</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PRECISIÓN</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RECALL</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F1 - SCORE</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r>
              <a:tr h="279400">
                <a:tc rowSpan="2">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Decision Tree</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1.00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0.98</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1.00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0.94</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rowSpan="2">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Regresión Logística</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0.95</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1</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0.43</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0.77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0.55</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rowSpan="2">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KNN</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0.87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0.93</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1</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0.59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0.97</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0.73</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rowSpan="2">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Random Forest</a:t>
                      </a:r>
                      <a:endParaRPr b="1"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1.00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0.99</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1.00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1</a:t>
                      </a:r>
                      <a:endParaRPr sz="1000" u="none" cap="none" strike="noStrike">
                        <a:solidFill>
                          <a:srgbClr val="1E1E1E"/>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0.95</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1.00</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t>0.98</a:t>
                      </a:r>
                      <a:endParaRPr sz="1000" u="none" cap="none" strike="noStrike"/>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rowSpan="2">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XGB Classifier</a:t>
                      </a:r>
                      <a:endParaRPr b="1"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0</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1.00</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0.99</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1.00</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279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1</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0.97</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1.00</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7E0D39"/>
                          </a:solidFill>
                        </a:rPr>
                        <a:t>0.98</a:t>
                      </a:r>
                      <a:endParaRPr sz="1000" u="none" cap="none" strike="noStrike">
                        <a:solidFill>
                          <a:srgbClr val="7E0D39"/>
                        </a:solidFill>
                      </a:endParaRPr>
                    </a:p>
                  </a:txBody>
                  <a:tcPr marT="63500" marB="63500" marR="63500" marL="63500" anchor="ctr">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bl>
          </a:graphicData>
        </a:graphic>
      </p:graphicFrame>
      <p:sp>
        <p:nvSpPr>
          <p:cNvPr id="220" name="Google Shape;220;p16"/>
          <p:cNvSpPr txBox="1"/>
          <p:nvPr/>
        </p:nvSpPr>
        <p:spPr>
          <a:xfrm>
            <a:off x="2343600" y="9052138"/>
            <a:ext cx="31338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s-419" sz="1100" u="none" cap="none" strike="noStrike">
                <a:solidFill>
                  <a:schemeClr val="dk1"/>
                </a:solidFill>
                <a:latin typeface="Arial"/>
                <a:ea typeface="Arial"/>
                <a:cs typeface="Arial"/>
                <a:sym typeface="Arial"/>
              </a:rPr>
              <a:t>Cuadro 2: Precision, ReCall y F1-Score.</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7"/>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26" name="Google Shape;226;p17"/>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15</a:t>
            </a:r>
            <a:endParaRPr b="0" i="0" sz="900" u="none" cap="none" strike="noStrike">
              <a:solidFill>
                <a:srgbClr val="B7B7B7"/>
              </a:solidFill>
              <a:latin typeface="Arial"/>
              <a:ea typeface="Arial"/>
              <a:cs typeface="Arial"/>
              <a:sym typeface="Arial"/>
            </a:endParaRPr>
          </a:p>
        </p:txBody>
      </p:sp>
      <p:sp>
        <p:nvSpPr>
          <p:cNvPr id="227" name="Google Shape;227;p17"/>
          <p:cNvSpPr txBox="1"/>
          <p:nvPr/>
        </p:nvSpPr>
        <p:spPr>
          <a:xfrm>
            <a:off x="1169100" y="742175"/>
            <a:ext cx="52218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28" name="Google Shape;228;p17"/>
          <p:cNvSpPr txBox="1"/>
          <p:nvPr/>
        </p:nvSpPr>
        <p:spPr>
          <a:xfrm>
            <a:off x="1805238" y="2699775"/>
            <a:ext cx="39495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s-419" sz="1100" u="none" cap="none" strike="noStrike">
                <a:solidFill>
                  <a:schemeClr val="dk1"/>
                </a:solidFill>
                <a:latin typeface="Arial"/>
                <a:ea typeface="Arial"/>
                <a:cs typeface="Arial"/>
                <a:sym typeface="Arial"/>
              </a:rPr>
              <a:t>Cuadro 3: RMSE (Error Cuadrático Medio) vs Modelos </a:t>
            </a:r>
            <a:endParaRPr b="1" i="0" sz="1100" u="none" cap="none" strike="noStrike">
              <a:solidFill>
                <a:srgbClr val="000000"/>
              </a:solidFill>
              <a:latin typeface="Arial"/>
              <a:ea typeface="Arial"/>
              <a:cs typeface="Arial"/>
              <a:sym typeface="Arial"/>
            </a:endParaRPr>
          </a:p>
        </p:txBody>
      </p:sp>
      <p:graphicFrame>
        <p:nvGraphicFramePr>
          <p:cNvPr id="229" name="Google Shape;229;p17"/>
          <p:cNvGraphicFramePr/>
          <p:nvPr/>
        </p:nvGraphicFramePr>
        <p:xfrm>
          <a:off x="907200" y="933800"/>
          <a:ext cx="3000000" cy="3000000"/>
        </p:xfrm>
        <a:graphic>
          <a:graphicData uri="http://schemas.openxmlformats.org/drawingml/2006/table">
            <a:tbl>
              <a:tblPr>
                <a:noFill/>
                <a:tableStyleId>{DC2F6A5D-D0A4-4D91-BDD0-D09318E0EBF5}</a:tableStyleId>
              </a:tblPr>
              <a:tblGrid>
                <a:gridCol w="2872800"/>
                <a:gridCol w="2872800"/>
              </a:tblGrid>
              <a:tr h="127000">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MODELO</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t>RMSE (Error Cuadrático Medio)</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03BFB5"/>
                    </a:solidFill>
                  </a:tcPr>
                </a:tc>
              </a:tr>
              <a:tr h="127000">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Decision Tree</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0.14</a:t>
                      </a:r>
                      <a:endParaRPr sz="1000" u="none" cap="none" strike="noStrike">
                        <a:solidFill>
                          <a:srgbClr val="1E1E1E"/>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127000">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t>R</a:t>
                      </a:r>
                      <a:r>
                        <a:rPr b="1" lang="es-419" sz="1000" u="none" cap="none" strike="noStrike">
                          <a:solidFill>
                            <a:srgbClr val="1E1E1E"/>
                          </a:solidFill>
                        </a:rPr>
                        <a:t>egresión Logística</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0.45</a:t>
                      </a:r>
                      <a:endParaRPr sz="1000" u="none" cap="none" strike="noStrike">
                        <a:solidFill>
                          <a:srgbClr val="1E1E1E"/>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127000">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KNN</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0.34</a:t>
                      </a:r>
                      <a:endParaRPr sz="1000" u="none" cap="none" strike="noStrike">
                        <a:solidFill>
                          <a:srgbClr val="1E1E1E"/>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127000">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1E1E1E"/>
                          </a:solidFill>
                        </a:rPr>
                        <a:t>Random Forest</a:t>
                      </a:r>
                      <a:endParaRPr b="1" sz="1000" u="none" cap="none" strike="noStrike"/>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s-419" sz="1000" u="none" cap="none" strike="noStrike">
                          <a:solidFill>
                            <a:srgbClr val="1E1E1E"/>
                          </a:solidFill>
                        </a:rPr>
                        <a:t>0.09</a:t>
                      </a:r>
                      <a:endParaRPr sz="1000" u="none" cap="none" strike="noStrike">
                        <a:solidFill>
                          <a:srgbClr val="1E1E1E"/>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r h="127000">
                <a:tc>
                  <a:txBody>
                    <a:bodyPr/>
                    <a:lstStyle/>
                    <a:p>
                      <a:pPr indent="0" lvl="0" marL="0" marR="0" rtl="0" algn="l">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XGB Classifier</a:t>
                      </a:r>
                      <a:endParaRPr b="1" sz="1000" u="none" cap="none" strike="noStrike">
                        <a:solidFill>
                          <a:srgbClr val="7E0D39"/>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419" sz="1000" u="none" cap="none" strike="noStrike">
                          <a:solidFill>
                            <a:srgbClr val="7E0D39"/>
                          </a:solidFill>
                        </a:rPr>
                        <a:t>0.07</a:t>
                      </a:r>
                      <a:endParaRPr b="1" sz="1000" u="none" cap="none" strike="noStrike">
                        <a:solidFill>
                          <a:srgbClr val="7E0D39"/>
                        </a:solidFill>
                      </a:endParaRPr>
                    </a:p>
                  </a:txBody>
                  <a:tcPr marT="63500" marB="63500" marR="63500" marL="63500">
                    <a:lnL cap="flat" cmpd="sng" w="12700">
                      <a:solidFill>
                        <a:srgbClr val="03BFB5"/>
                      </a:solidFill>
                      <a:prstDash val="solid"/>
                      <a:round/>
                      <a:headEnd len="sm" w="sm" type="none"/>
                      <a:tailEnd len="sm" w="sm" type="none"/>
                    </a:lnL>
                    <a:lnR cap="flat" cmpd="sng" w="12700">
                      <a:solidFill>
                        <a:srgbClr val="03BFB5"/>
                      </a:solidFill>
                      <a:prstDash val="solid"/>
                      <a:round/>
                      <a:headEnd len="sm" w="sm" type="none"/>
                      <a:tailEnd len="sm" w="sm" type="none"/>
                    </a:lnR>
                    <a:lnT cap="flat" cmpd="sng" w="12700">
                      <a:solidFill>
                        <a:srgbClr val="03BFB5"/>
                      </a:solidFill>
                      <a:prstDash val="solid"/>
                      <a:round/>
                      <a:headEnd len="sm" w="sm" type="none"/>
                      <a:tailEnd len="sm" w="sm" type="none"/>
                    </a:lnT>
                    <a:lnB cap="flat" cmpd="sng" w="12700">
                      <a:solidFill>
                        <a:srgbClr val="03BFB5"/>
                      </a:solidFill>
                      <a:prstDash val="solid"/>
                      <a:round/>
                      <a:headEnd len="sm" w="sm" type="none"/>
                      <a:tailEnd len="sm" w="sm" type="none"/>
                    </a:lnB>
                    <a:solidFill>
                      <a:srgbClr val="EFEFEF"/>
                    </a:solidFill>
                  </a:tcPr>
                </a:tc>
              </a:tr>
            </a:tbl>
          </a:graphicData>
        </a:graphic>
      </p:graphicFrame>
      <p:sp>
        <p:nvSpPr>
          <p:cNvPr id="230" name="Google Shape;230;p17"/>
          <p:cNvSpPr txBox="1"/>
          <p:nvPr/>
        </p:nvSpPr>
        <p:spPr>
          <a:xfrm>
            <a:off x="209550" y="3190875"/>
            <a:ext cx="7198200" cy="57397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s-419" sz="1100" u="none" cap="none" strike="noStrike">
                <a:solidFill>
                  <a:srgbClr val="1E1E1E"/>
                </a:solidFill>
                <a:latin typeface="Arial"/>
                <a:ea typeface="Arial"/>
                <a:cs typeface="Arial"/>
                <a:sym typeface="Arial"/>
              </a:rPr>
              <a:t>Como se visualizó en los cuadros anteriores, XGB arroja mejores valores de evaluación, con lo cual fue el algoritmo elegido para el estudio.</a:t>
            </a:r>
            <a:endParaRPr b="0" i="0" sz="1300" u="none" cap="none" strike="noStrike">
              <a:solidFill>
                <a:srgbClr val="000000"/>
              </a:solidFill>
              <a:latin typeface="Arial"/>
              <a:ea typeface="Arial"/>
              <a:cs typeface="Arial"/>
              <a:sym typeface="Arial"/>
            </a:endParaRPr>
          </a:p>
        </p:txBody>
      </p:sp>
      <p:sp>
        <p:nvSpPr>
          <p:cNvPr id="231" name="Google Shape;231;p17"/>
          <p:cNvSpPr txBox="1"/>
          <p:nvPr/>
        </p:nvSpPr>
        <p:spPr>
          <a:xfrm>
            <a:off x="226937" y="3637652"/>
            <a:ext cx="7105800" cy="1314432"/>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0"/>
              </a:spcAft>
              <a:buClr>
                <a:srgbClr val="000000"/>
              </a:buClr>
              <a:buSzPts val="1200"/>
              <a:buFont typeface="Arial"/>
              <a:buNone/>
            </a:pPr>
            <a:r>
              <a:rPr b="1" i="0" lang="es-419" sz="1200" u="none" cap="none" strike="noStrike">
                <a:solidFill>
                  <a:schemeClr val="dk1"/>
                </a:solidFill>
                <a:latin typeface="Arial"/>
                <a:ea typeface="Arial"/>
                <a:cs typeface="Arial"/>
                <a:sym typeface="Arial"/>
              </a:rPr>
              <a:t>ITERACIONES Y MÉTRICAS DE OPTIMIZACIÓN</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60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Para el cálculo de XGB Classifier, se aplicó Grid Search para la búsqueda de los mejores hiperparámetros dentro del algoritmo. Para ello, se generó una lista de hiperparámetros de manera que el algoritmo encuentre aquellos más óptimos:</a:t>
            </a:r>
            <a:endParaRPr b="0" i="0" sz="1300" u="none" cap="none" strike="noStrike">
              <a:solidFill>
                <a:srgbClr val="000000"/>
              </a:solidFill>
              <a:latin typeface="Arial"/>
              <a:ea typeface="Arial"/>
              <a:cs typeface="Arial"/>
              <a:sym typeface="Arial"/>
            </a:endParaRPr>
          </a:p>
        </p:txBody>
      </p:sp>
      <p:sp>
        <p:nvSpPr>
          <p:cNvPr id="232" name="Google Shape;232;p17"/>
          <p:cNvSpPr txBox="1"/>
          <p:nvPr/>
        </p:nvSpPr>
        <p:spPr>
          <a:xfrm>
            <a:off x="4001400" y="5402875"/>
            <a:ext cx="27720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Evaluación del XGB con Grid Search:</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Train 0.9930815258040389</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Test 0.9895333624073267</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Evaluación del XGB sin Grid Search:</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Train 0.9921465968586387</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Test 0.9947666812036633</a:t>
            </a:r>
            <a:endParaRPr b="0" i="0" sz="1400" u="none" cap="none" strike="noStrike">
              <a:solidFill>
                <a:srgbClr val="000000"/>
              </a:solidFill>
              <a:latin typeface="Arial"/>
              <a:ea typeface="Arial"/>
              <a:cs typeface="Arial"/>
              <a:sym typeface="Arial"/>
            </a:endParaRPr>
          </a:p>
        </p:txBody>
      </p:sp>
      <p:sp>
        <p:nvSpPr>
          <p:cNvPr id="233" name="Google Shape;233;p17"/>
          <p:cNvSpPr txBox="1"/>
          <p:nvPr/>
        </p:nvSpPr>
        <p:spPr>
          <a:xfrm>
            <a:off x="581025" y="5046675"/>
            <a:ext cx="32466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XGB con Grid Search:</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precision    recall  f1-score   support</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0       1.00      0.99      0.99      1910</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1       0.94      1.00      0.97       383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accuracy                           0.99      2293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macro avg       0.97      0.99      0.98      2293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weighted avg       0.99      0.99      0.99      2293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XGB sin Grid Search:</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precision    recall  f1-score   support</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a:t>
            </a:r>
            <a:r>
              <a:rPr lang="es-419" sz="1000">
                <a:solidFill>
                  <a:schemeClr val="dk1"/>
                </a:solidFill>
                <a:highlight>
                  <a:srgbClr val="FFFFFF"/>
                </a:highlight>
              </a:rPr>
              <a:t> 0      </a:t>
            </a:r>
            <a:r>
              <a:rPr b="0" i="0" lang="es-419" sz="1000" u="none" cap="none" strike="noStrike">
                <a:solidFill>
                  <a:schemeClr val="dk1"/>
                </a:solidFill>
                <a:highlight>
                  <a:srgbClr val="FFFFFF"/>
                </a:highlight>
                <a:latin typeface="Arial"/>
                <a:ea typeface="Arial"/>
                <a:cs typeface="Arial"/>
                <a:sym typeface="Arial"/>
              </a:rPr>
              <a:t>       1.00      0.99      1.00      1910</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1             0.97      1.00      0.98       383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accuracy                                  0.99      2293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   macro avg        0.98      1.00      0.99      2293</a:t>
            </a:r>
            <a:endParaRPr b="0" i="0" sz="10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s-419" sz="1000" u="none" cap="none" strike="noStrike">
                <a:solidFill>
                  <a:schemeClr val="dk1"/>
                </a:solidFill>
                <a:highlight>
                  <a:srgbClr val="FFFFFF"/>
                </a:highlight>
                <a:latin typeface="Arial"/>
                <a:ea typeface="Arial"/>
                <a:cs typeface="Arial"/>
                <a:sym typeface="Arial"/>
              </a:rPr>
              <a:t>weighted avg       0.99      0.99      0.99      2293</a:t>
            </a:r>
            <a:endParaRPr b="0" i="0" sz="1400" u="none" cap="none" strike="noStrike">
              <a:solidFill>
                <a:srgbClr val="000000"/>
              </a:solidFill>
              <a:latin typeface="Arial"/>
              <a:ea typeface="Arial"/>
              <a:cs typeface="Arial"/>
              <a:sym typeface="Arial"/>
            </a:endParaRPr>
          </a:p>
        </p:txBody>
      </p:sp>
      <p:sp>
        <p:nvSpPr>
          <p:cNvPr id="234" name="Google Shape;234;p17"/>
          <p:cNvSpPr txBox="1"/>
          <p:nvPr/>
        </p:nvSpPr>
        <p:spPr>
          <a:xfrm>
            <a:off x="3610125" y="7223475"/>
            <a:ext cx="3705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XGB con Grid Search = El error (rmse) de test es: 0.10</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1"/>
                </a:solidFill>
                <a:highlight>
                  <a:srgbClr val="FFFFFF"/>
                </a:highlight>
                <a:latin typeface="Arial"/>
                <a:ea typeface="Arial"/>
                <a:cs typeface="Arial"/>
                <a:sym typeface="Arial"/>
              </a:rPr>
              <a:t>XGB sin Grid Search = El error (rmse) de test es: 0.07</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8"/>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40" name="Google Shape;240;p18"/>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16</a:t>
            </a:r>
            <a:endParaRPr b="0" i="0" sz="900" u="none" cap="none" strike="noStrike">
              <a:solidFill>
                <a:srgbClr val="B7B7B7"/>
              </a:solidFill>
              <a:latin typeface="Arial"/>
              <a:ea typeface="Arial"/>
              <a:cs typeface="Arial"/>
              <a:sym typeface="Arial"/>
            </a:endParaRPr>
          </a:p>
        </p:txBody>
      </p:sp>
      <p:sp>
        <p:nvSpPr>
          <p:cNvPr id="241" name="Google Shape;241;p18"/>
          <p:cNvSpPr txBox="1"/>
          <p:nvPr/>
        </p:nvSpPr>
        <p:spPr>
          <a:xfrm>
            <a:off x="101475" y="838200"/>
            <a:ext cx="7255200" cy="132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Una vez seleccionado el modelo , se procedió a reducir el DataSet de 27 a 12 columnas, según el orden de importancia en el algoritmo XGB Classifier. De esta manera, se obtuvo un modelo con menor cantidad de features a fin de alivianar el procesamiento del algoritmo, y siempre verificando que se obtenga una performance similar a la anterior.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Las variables seleccionadas fueron:</a:t>
            </a:r>
            <a:endParaRPr b="0" i="0" sz="1400" u="none" cap="none" strike="noStrike">
              <a:solidFill>
                <a:srgbClr val="000000"/>
              </a:solidFill>
              <a:latin typeface="Arial"/>
              <a:ea typeface="Arial"/>
              <a:cs typeface="Arial"/>
              <a:sym typeface="Arial"/>
            </a:endParaRPr>
          </a:p>
        </p:txBody>
      </p:sp>
      <p:sp>
        <p:nvSpPr>
          <p:cNvPr id="242" name="Google Shape;242;p18"/>
          <p:cNvSpPr txBox="1"/>
          <p:nvPr/>
        </p:nvSpPr>
        <p:spPr>
          <a:xfrm>
            <a:off x="333375" y="7292500"/>
            <a:ext cx="6791400" cy="2106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s-419" sz="1100" u="none" cap="none" strike="noStrike">
                <a:solidFill>
                  <a:srgbClr val="000000"/>
                </a:solidFill>
                <a:latin typeface="Arial"/>
                <a:ea typeface="Arial"/>
                <a:cs typeface="Arial"/>
                <a:sym typeface="Arial"/>
              </a:rPr>
              <a:t>Se observa que reduciendo el DataFrame:</a:t>
            </a:r>
            <a:endParaRPr b="0" i="0" sz="1100" u="none" cap="none" strike="noStrike">
              <a:solidFill>
                <a:srgbClr val="000000"/>
              </a:solidFill>
              <a:latin typeface="Arial"/>
              <a:ea typeface="Arial"/>
              <a:cs typeface="Arial"/>
              <a:sym typeface="Arial"/>
            </a:endParaRPr>
          </a:p>
          <a:p>
            <a:pPr indent="-298450" lvl="0" marL="457200" marR="0" rtl="0" algn="just">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No se nota un cambio significativo en el accuracy/score.</a:t>
            </a:r>
            <a:endParaRPr b="0" i="0" sz="1100" u="none" cap="none" strike="noStrike">
              <a:solidFill>
                <a:srgbClr val="000000"/>
              </a:solidFill>
              <a:latin typeface="Arial"/>
              <a:ea typeface="Arial"/>
              <a:cs typeface="Arial"/>
              <a:sym typeface="Arial"/>
            </a:endParaRPr>
          </a:p>
          <a:p>
            <a:pPr indent="-298450" lvl="0" marL="457200" marR="0" rtl="0" algn="just">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Se obtiene una precisión, recall y f1-score similar.   </a:t>
            </a:r>
            <a:endParaRPr b="0" i="0" sz="1100" u="none" cap="none" strike="noStrike">
              <a:solidFill>
                <a:srgbClr val="000000"/>
              </a:solidFill>
              <a:latin typeface="Arial"/>
              <a:ea typeface="Arial"/>
              <a:cs typeface="Arial"/>
              <a:sym typeface="Arial"/>
            </a:endParaRPr>
          </a:p>
          <a:p>
            <a:pPr indent="-298450" lvl="0" marL="457200" marR="0" rtl="0" algn="just">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Se obtiene un Error cuadrático medio similar.</a:t>
            </a:r>
            <a:endParaRPr b="0" i="0" sz="11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100"/>
              <a:buFont typeface="Arial"/>
              <a:buNone/>
            </a:pPr>
            <a:r>
              <a:rPr b="0" i="0" lang="es-419"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419" sz="1100" u="none" cap="none" strike="noStrike">
                <a:solidFill>
                  <a:srgbClr val="000000"/>
                </a:solidFill>
                <a:latin typeface="Arial"/>
                <a:ea typeface="Arial"/>
                <a:cs typeface="Arial"/>
                <a:sym typeface="Arial"/>
              </a:rPr>
              <a:t>Por lo tanto, eliminar más features no solo ha sido benéfico para el procesamiento de datos, manteniendo similares resultados en nuestras métricas.</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419" sz="1100" u="none" cap="none" strike="noStrike">
                <a:solidFill>
                  <a:srgbClr val="000000"/>
                </a:solidFill>
                <a:latin typeface="Arial"/>
                <a:ea typeface="Arial"/>
                <a:cs typeface="Arial"/>
                <a:sym typeface="Arial"/>
              </a:rPr>
              <a:t>Cabe destacar que eliminar más cantidad de features no sería conveniente debido a que el modelo comenzaría a reducir la performance significativamente.</a:t>
            </a:r>
            <a:endParaRPr b="0" i="0" sz="1100" u="none" cap="none" strike="noStrike">
              <a:solidFill>
                <a:srgbClr val="000000"/>
              </a:solidFill>
              <a:latin typeface="Arial"/>
              <a:ea typeface="Arial"/>
              <a:cs typeface="Arial"/>
              <a:sym typeface="Arial"/>
            </a:endParaRPr>
          </a:p>
        </p:txBody>
      </p:sp>
      <p:pic>
        <p:nvPicPr>
          <p:cNvPr id="243" name="Google Shape;243;p18"/>
          <p:cNvPicPr preferRelativeResize="0"/>
          <p:nvPr/>
        </p:nvPicPr>
        <p:blipFill rotWithShape="1">
          <a:blip r:embed="rId4">
            <a:alphaModFix/>
          </a:blip>
          <a:srcRect b="0" l="0" r="0" t="0"/>
          <a:stretch/>
        </p:blipFill>
        <p:spPr>
          <a:xfrm>
            <a:off x="802025" y="2165700"/>
            <a:ext cx="5854105" cy="493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19"/>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49" name="Google Shape;249;p19"/>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17</a:t>
            </a:r>
            <a:endParaRPr b="0" i="0" sz="900" u="none" cap="none" strike="noStrike">
              <a:solidFill>
                <a:srgbClr val="B7B7B7"/>
              </a:solidFill>
              <a:latin typeface="Arial"/>
              <a:ea typeface="Arial"/>
              <a:cs typeface="Arial"/>
              <a:sym typeface="Arial"/>
            </a:endParaRPr>
          </a:p>
        </p:txBody>
      </p:sp>
      <p:sp>
        <p:nvSpPr>
          <p:cNvPr id="250" name="Google Shape;250;p19"/>
          <p:cNvSpPr txBox="1"/>
          <p:nvPr/>
        </p:nvSpPr>
        <p:spPr>
          <a:xfrm>
            <a:off x="152074" y="3571613"/>
            <a:ext cx="7255200" cy="5168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Dicho esto, la sucursal tendrá que plantear estrategias que le permitan mejorar estas variables de acuerdo a cada cliente, con el fin de que la tasa de abandono de clientes se encuentre en los valores que busca la sucursal.</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Teniendo esto en cuenta las variables resaltadas en </a:t>
            </a:r>
            <a:r>
              <a:rPr b="1" i="0" lang="es-419" sz="1100" u="none" cap="none" strike="noStrike">
                <a:solidFill>
                  <a:schemeClr val="dk1"/>
                </a:solidFill>
                <a:latin typeface="Arial"/>
                <a:ea typeface="Arial"/>
                <a:cs typeface="Arial"/>
                <a:sym typeface="Arial"/>
              </a:rPr>
              <a:t>negrita</a:t>
            </a:r>
            <a:r>
              <a:rPr b="0" i="0" lang="es-419" sz="1100" u="none" cap="none" strike="noStrike">
                <a:solidFill>
                  <a:schemeClr val="dk1"/>
                </a:solidFill>
                <a:latin typeface="Arial"/>
                <a:ea typeface="Arial"/>
                <a:cs typeface="Arial"/>
                <a:sym typeface="Arial"/>
              </a:rPr>
              <a:t>, se optan por las siguientes soluciones: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100"/>
              </a:spcBef>
              <a:spcAft>
                <a:spcPts val="0"/>
              </a:spcAft>
              <a:buClr>
                <a:schemeClr val="dk1"/>
              </a:buClr>
              <a:buSzPts val="1100"/>
              <a:buFont typeface="Arial"/>
              <a:buChar char="●"/>
            </a:pPr>
            <a:r>
              <a:rPr b="0" i="0" lang="es-419" sz="1100" u="none" cap="none" strike="noStrike">
                <a:solidFill>
                  <a:schemeClr val="dk1"/>
                </a:solidFill>
                <a:highlight>
                  <a:srgbClr val="FFFFFF"/>
                </a:highlight>
                <a:latin typeface="Arial"/>
                <a:ea typeface="Arial"/>
                <a:cs typeface="Arial"/>
                <a:sym typeface="Arial"/>
              </a:rPr>
              <a:t>Respecto a Total_Trans_Amt: Del punto 5.3 se concluye que hay que hacer especial foco en los clientes con tarjeta azul e ingresos menores a 40K, siendo los que mayor proporción de clientes tiene la sucursal y mayormente abandonan el servicio. Se deduce en este mismo punto que, dentro de los que no abandonaron, un 7,8 % de esos clientes con tarjeta azul realizaron montos de transacciones superiores al resto de su mismo grupo. Por lo tanto, se aconseja al dueño de la sucursal ofrecer tarjetas de mayor categorización (Silver, Gold o Platinium) a este grupo de individuos, ya que tienen la capacidad económica de afrontar mayores gastos. Esto otorgaría mejores beneficios y podría prevenir de que abandonen el servicio.</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highlight>
                  <a:srgbClr val="FFFFFF"/>
                </a:highlight>
                <a:latin typeface="Arial"/>
                <a:ea typeface="Arial"/>
                <a:cs typeface="Arial"/>
                <a:sym typeface="Arial"/>
              </a:rPr>
              <a:t>Respecto a Total_Trans_Amt: Otra acción relacionada con el punto anterior sería un motor de recomendación para adquisición de productos mayormente orientados a clientes que disponen de las tarjeta Blue, siendo los que mayormente abandonan el servicio.</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highlight>
                  <a:srgbClr val="FFFFFF"/>
                </a:highlight>
                <a:latin typeface="Arial"/>
                <a:ea typeface="Arial"/>
                <a:cs typeface="Arial"/>
                <a:sym typeface="Arial"/>
              </a:rPr>
              <a:t>Respecto a Age: Según el punto 3.2, convendría segmentar los clientes en 3 grupos etarios: los menores de 30, entre 30 y 40 y mayores de 40. Posteriormente, realizar estrategias de marketing, las cuales deberían incluir un marketing </a:t>
            </a:r>
            <a:r>
              <a:rPr b="1" i="0" lang="es-419" sz="1100" u="none" cap="none" strike="noStrike">
                <a:solidFill>
                  <a:schemeClr val="dk1"/>
                </a:solidFill>
                <a:highlight>
                  <a:srgbClr val="FFFFFF"/>
                </a:highlight>
                <a:latin typeface="Arial"/>
                <a:ea typeface="Arial"/>
                <a:cs typeface="Arial"/>
                <a:sym typeface="Arial"/>
              </a:rPr>
              <a:t>agresivo</a:t>
            </a:r>
            <a:r>
              <a:rPr b="0" i="0" lang="es-419" sz="1100" u="none" cap="none" strike="noStrike">
                <a:solidFill>
                  <a:schemeClr val="dk1"/>
                </a:solidFill>
                <a:highlight>
                  <a:srgbClr val="FFFFFF"/>
                </a:highlight>
                <a:latin typeface="Arial"/>
                <a:ea typeface="Arial"/>
                <a:cs typeface="Arial"/>
                <a:sym typeface="Arial"/>
              </a:rPr>
              <a:t> hacia las personas menores a 30 años (jóvenes) y el grupo de personas mayores a 40 años. Recordemos que la mayor cantidad de clientes rondan entre los 30 y 40 años. Esto será para atraer poblaciones de otras edades y así aumentar clientela y reducir abandonos.</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highlight>
                  <a:srgbClr val="FFFFFF"/>
                </a:highlight>
                <a:latin typeface="Arial"/>
                <a:ea typeface="Arial"/>
                <a:cs typeface="Arial"/>
                <a:sym typeface="Arial"/>
              </a:rPr>
              <a:t>Respecto a Total_Trans_CT y Total_Trans_Amt: También se vio que los clientes que abandonan el servicio realizan montos de transacciones más pequeños y en menores cantidades a comparación de los que abandonan (Punto 5.3). Para ello, se aconseja realizar campañas de marketing sobre los individuos que están realizando pocas transacciones o transacciones de bajos montos, enviándoles promociones, alianzas con locales de gastronomía, vestimenta, etcétera, de manera que incitar el uso de la tarjeta.</a:t>
            </a:r>
            <a:endParaRPr b="0" i="0" sz="1100" u="none" cap="none" strike="noStrike">
              <a:solidFill>
                <a:schemeClr val="dk1"/>
              </a:solidFill>
              <a:highlight>
                <a:srgbClr val="FFFFFF"/>
              </a:highlight>
              <a:latin typeface="Arial"/>
              <a:ea typeface="Arial"/>
              <a:cs typeface="Arial"/>
              <a:sym typeface="Arial"/>
            </a:endParaRPr>
          </a:p>
        </p:txBody>
      </p:sp>
      <p:sp>
        <p:nvSpPr>
          <p:cNvPr id="251" name="Google Shape;251;p19"/>
          <p:cNvSpPr txBox="1"/>
          <p:nvPr/>
        </p:nvSpPr>
        <p:spPr>
          <a:xfrm>
            <a:off x="152074" y="671827"/>
            <a:ext cx="7102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1200"/>
              <a:buFont typeface="Arial"/>
              <a:buNone/>
            </a:pPr>
            <a:r>
              <a:rPr b="1" i="0" lang="es-419" sz="1200" u="none" cap="none" strike="noStrike">
                <a:solidFill>
                  <a:schemeClr val="dk1"/>
                </a:solidFill>
                <a:latin typeface="Arial"/>
                <a:ea typeface="Arial"/>
                <a:cs typeface="Arial"/>
                <a:sym typeface="Arial"/>
              </a:rPr>
              <a:t>ACCIONES A TOMAR Y CONCLUSIONES</a:t>
            </a:r>
            <a:endParaRPr b="0" i="0" sz="1300" u="none" cap="none" strike="noStrike">
              <a:solidFill>
                <a:srgbClr val="000000"/>
              </a:solidFill>
              <a:latin typeface="Arial"/>
              <a:ea typeface="Arial"/>
              <a:cs typeface="Arial"/>
              <a:sym typeface="Arial"/>
            </a:endParaRPr>
          </a:p>
        </p:txBody>
      </p:sp>
      <p:sp>
        <p:nvSpPr>
          <p:cNvPr id="252" name="Google Shape;252;p19"/>
          <p:cNvSpPr txBox="1"/>
          <p:nvPr/>
        </p:nvSpPr>
        <p:spPr>
          <a:xfrm>
            <a:off x="152400" y="956125"/>
            <a:ext cx="7255200" cy="2690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s-419" sz="1100" u="none" cap="none" strike="noStrike">
                <a:solidFill>
                  <a:schemeClr val="dk1"/>
                </a:solidFill>
                <a:latin typeface="Arial"/>
                <a:ea typeface="Arial"/>
                <a:cs typeface="Arial"/>
                <a:sym typeface="Arial"/>
              </a:rPr>
              <a:t>El desarrollo de este análisis fue principalmente para conocer las posibles causas u ofrecer soluciones al recurrente abandono de clientes en el banco.</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Podemos recomendarle al gerente de la sucursal que se han seleccionado el siguiente grupo de variables, ordenadas descendentemente según el nivel de importancia, las cuales son las más significativas para el óptimo desarrollo del modelo XGB:</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Total_Trans_Ct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Total_Revolving_Bal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Total_Relationship_Count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Total_Trans_Amt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s-419" sz="1100" u="none" cap="none" strike="noStrike">
                <a:solidFill>
                  <a:schemeClr val="dk1"/>
                </a:solidFill>
                <a:latin typeface="Arial"/>
                <a:ea typeface="Arial"/>
                <a:cs typeface="Arial"/>
                <a:sym typeface="Arial"/>
              </a:rPr>
              <a:t>Months_Inactive_12</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Age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152400" y="5624554"/>
            <a:ext cx="7044600" cy="3522300"/>
          </a:xfrm>
          <a:prstGeom prst="rect">
            <a:avLst/>
          </a:prstGeom>
          <a:noFill/>
          <a:ln>
            <a:noFill/>
          </a:ln>
        </p:spPr>
        <p:txBody>
          <a:bodyPr anchorCtr="0" anchor="t" bIns="114375" lIns="114375" spcFirstLastPara="1" rIns="114375" wrap="square" tIns="114375">
            <a:spAutoFit/>
          </a:bodyPr>
          <a:lstStyle/>
          <a:p>
            <a:pPr indent="0" lvl="0" marL="0" rtl="0" algn="just">
              <a:lnSpc>
                <a:spcPct val="115000"/>
              </a:lnSpc>
              <a:spcBef>
                <a:spcPts val="0"/>
              </a:spcBef>
              <a:spcAft>
                <a:spcPts val="0"/>
              </a:spcAft>
              <a:buClr>
                <a:schemeClr val="dk1"/>
              </a:buClr>
              <a:buSzPts val="1100"/>
              <a:buFont typeface="Arial"/>
              <a:buNone/>
            </a:pPr>
            <a:r>
              <a:rPr b="1" lang="es-419" sz="1500">
                <a:solidFill>
                  <a:schemeClr val="dk1"/>
                </a:solidFill>
              </a:rPr>
              <a:t>Creación de un modelo para predecir el abandono de clientes de un banco</a:t>
            </a:r>
            <a:endParaRPr b="1" sz="1500">
              <a:solidFill>
                <a:schemeClr val="dk1"/>
              </a:solidFill>
            </a:endParaRPr>
          </a:p>
          <a:p>
            <a:pPr indent="0" lvl="0" marL="0" rtl="0" algn="just">
              <a:lnSpc>
                <a:spcPct val="115000"/>
              </a:lnSpc>
              <a:spcBef>
                <a:spcPts val="500"/>
              </a:spcBef>
              <a:spcAft>
                <a:spcPts val="0"/>
              </a:spcAft>
              <a:buClr>
                <a:schemeClr val="dk1"/>
              </a:buClr>
              <a:buSzPts val="1100"/>
              <a:buFont typeface="Arial"/>
              <a:buNone/>
            </a:pPr>
            <a:r>
              <a:t/>
            </a:r>
            <a:endParaRPr b="1" sz="1200">
              <a:solidFill>
                <a:schemeClr val="dk1"/>
              </a:solidFill>
            </a:endParaRPr>
          </a:p>
          <a:p>
            <a:pPr indent="0" lvl="0" marL="0" rtl="0" algn="just">
              <a:lnSpc>
                <a:spcPct val="115000"/>
              </a:lnSpc>
              <a:spcBef>
                <a:spcPts val="500"/>
              </a:spcBef>
              <a:spcAft>
                <a:spcPts val="0"/>
              </a:spcAft>
              <a:buClr>
                <a:schemeClr val="dk1"/>
              </a:buClr>
              <a:buSzPts val="1100"/>
              <a:buFont typeface="Arial"/>
              <a:buNone/>
            </a:pPr>
            <a:r>
              <a:rPr b="1" lang="es-419" sz="1200">
                <a:solidFill>
                  <a:schemeClr val="dk1"/>
                </a:solidFill>
              </a:rPr>
              <a:t>Proyecto desarrollado bajo las herramientas:</a:t>
            </a:r>
            <a:endParaRPr b="1" sz="1200">
              <a:solidFill>
                <a:schemeClr val="dk1"/>
              </a:solidFill>
            </a:endParaRPr>
          </a:p>
          <a:p>
            <a:pPr indent="-298450" lvl="0" marL="457200" rtl="0" algn="just">
              <a:lnSpc>
                <a:spcPct val="115000"/>
              </a:lnSpc>
              <a:spcBef>
                <a:spcPts val="500"/>
              </a:spcBef>
              <a:spcAft>
                <a:spcPts val="0"/>
              </a:spcAft>
              <a:buClr>
                <a:schemeClr val="dk1"/>
              </a:buClr>
              <a:buSzPts val="1100"/>
              <a:buChar char="-"/>
            </a:pPr>
            <a:r>
              <a:rPr lang="es-419" sz="1100">
                <a:solidFill>
                  <a:schemeClr val="dk1"/>
                </a:solidFill>
              </a:rPr>
              <a:t>Jupyter Notebooks</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rPr>
              <a:t>Lenguaje de programación Python</a:t>
            </a:r>
            <a:endParaRPr sz="1100">
              <a:solidFill>
                <a:schemeClr val="dk1"/>
              </a:solidFill>
            </a:endParaRPr>
          </a:p>
          <a:p>
            <a:pPr indent="0" lvl="0" marL="0" rtl="0" algn="just">
              <a:lnSpc>
                <a:spcPct val="115000"/>
              </a:lnSpc>
              <a:spcBef>
                <a:spcPts val="0"/>
              </a:spcBef>
              <a:spcAft>
                <a:spcPts val="0"/>
              </a:spcAft>
              <a:buSzPts val="2300"/>
              <a:buNone/>
            </a:pPr>
            <a:r>
              <a:t/>
            </a:r>
            <a:endParaRPr b="1" sz="1100">
              <a:solidFill>
                <a:schemeClr val="dk1"/>
              </a:solidFill>
            </a:endParaRPr>
          </a:p>
          <a:p>
            <a:pPr indent="0" lvl="0" marL="0" rtl="0" algn="just">
              <a:lnSpc>
                <a:spcPct val="115000"/>
              </a:lnSpc>
              <a:spcBef>
                <a:spcPts val="500"/>
              </a:spcBef>
              <a:spcAft>
                <a:spcPts val="0"/>
              </a:spcAft>
              <a:buSzPts val="2300"/>
              <a:buNone/>
            </a:pPr>
            <a:r>
              <a:rPr b="1" lang="es-419" sz="1200">
                <a:solidFill>
                  <a:schemeClr val="dk1"/>
                </a:solidFill>
              </a:rPr>
              <a:t>DATASET:</a:t>
            </a:r>
            <a:endParaRPr b="1" sz="1200">
              <a:solidFill>
                <a:schemeClr val="dk1"/>
              </a:solidFill>
            </a:endParaRPr>
          </a:p>
          <a:p>
            <a:pPr indent="-298450" lvl="0" marL="457200" rtl="0" algn="just">
              <a:lnSpc>
                <a:spcPct val="115000"/>
              </a:lnSpc>
              <a:spcBef>
                <a:spcPts val="500"/>
              </a:spcBef>
              <a:spcAft>
                <a:spcPts val="0"/>
              </a:spcAft>
              <a:buClr>
                <a:schemeClr val="dk1"/>
              </a:buClr>
              <a:buSzPts val="1100"/>
              <a:buChar char="-"/>
            </a:pPr>
            <a:r>
              <a:rPr lang="es-419" sz="1100" u="sng">
                <a:solidFill>
                  <a:schemeClr val="hlink"/>
                </a:solidFill>
                <a:hlinkClick r:id="rId3"/>
              </a:rPr>
              <a:t>https://www.kaggle.com/sakshigoyal7/credit-card-customers. </a:t>
            </a:r>
            <a:endParaRPr sz="1100">
              <a:solidFill>
                <a:schemeClr val="dk1"/>
              </a:solidFill>
            </a:endParaRPr>
          </a:p>
          <a:p>
            <a:pPr indent="0" lvl="0" marL="0" rtl="0" algn="just">
              <a:lnSpc>
                <a:spcPct val="115000"/>
              </a:lnSpc>
              <a:spcBef>
                <a:spcPts val="0"/>
              </a:spcBef>
              <a:spcAft>
                <a:spcPts val="0"/>
              </a:spcAft>
              <a:buSzPts val="2300"/>
              <a:buNone/>
            </a:pPr>
            <a:r>
              <a:t/>
            </a:r>
            <a:endParaRPr sz="1100">
              <a:solidFill>
                <a:schemeClr val="dk1"/>
              </a:solidFill>
            </a:endParaRPr>
          </a:p>
          <a:p>
            <a:pPr indent="0" lvl="0" marL="0" rtl="0" algn="just">
              <a:lnSpc>
                <a:spcPct val="115000"/>
              </a:lnSpc>
              <a:spcBef>
                <a:spcPts val="500"/>
              </a:spcBef>
              <a:spcAft>
                <a:spcPts val="0"/>
              </a:spcAft>
              <a:buClr>
                <a:schemeClr val="dk1"/>
              </a:buClr>
              <a:buSzPts val="1100"/>
              <a:buFont typeface="Arial"/>
              <a:buNone/>
            </a:pPr>
            <a:r>
              <a:rPr b="1" lang="es-419" sz="1200">
                <a:solidFill>
                  <a:schemeClr val="dk1"/>
                </a:solidFill>
              </a:rPr>
              <a:t>Equipo de trabajo:</a:t>
            </a:r>
            <a:endParaRPr b="1" sz="1200">
              <a:solidFill>
                <a:schemeClr val="dk1"/>
              </a:solidFill>
            </a:endParaRPr>
          </a:p>
          <a:p>
            <a:pPr indent="-298450" lvl="0" marL="457200" rtl="0" algn="just">
              <a:lnSpc>
                <a:spcPct val="115000"/>
              </a:lnSpc>
              <a:spcBef>
                <a:spcPts val="500"/>
              </a:spcBef>
              <a:spcAft>
                <a:spcPts val="0"/>
              </a:spcAft>
              <a:buClr>
                <a:schemeClr val="dk1"/>
              </a:buClr>
              <a:buSzPts val="1100"/>
              <a:buChar char="-"/>
            </a:pPr>
            <a:r>
              <a:rPr lang="es-419" sz="1100">
                <a:solidFill>
                  <a:schemeClr val="dk1"/>
                </a:solidFill>
              </a:rPr>
              <a:t>Beliera, Marcos</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rPr>
              <a:t>Basso, Matías.</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rPr>
              <a:t>B. Leandro</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rPr>
              <a:t>Condor Peñaloza, Heraldine Emily</a:t>
            </a:r>
            <a:endParaRPr sz="1100"/>
          </a:p>
        </p:txBody>
      </p:sp>
      <p:pic>
        <p:nvPicPr>
          <p:cNvPr id="62" name="Google Shape;62;p2"/>
          <p:cNvPicPr preferRelativeResize="0"/>
          <p:nvPr/>
        </p:nvPicPr>
        <p:blipFill rotWithShape="1">
          <a:blip r:embed="rId4">
            <a:alphaModFix/>
          </a:blip>
          <a:srcRect b="0" l="0" r="0" t="0"/>
          <a:stretch/>
        </p:blipFill>
        <p:spPr>
          <a:xfrm>
            <a:off x="152400" y="295329"/>
            <a:ext cx="7255201" cy="291504"/>
          </a:xfrm>
          <a:prstGeom prst="rect">
            <a:avLst/>
          </a:prstGeom>
          <a:noFill/>
          <a:ln>
            <a:noFill/>
          </a:ln>
        </p:spPr>
      </p:pic>
      <p:sp>
        <p:nvSpPr>
          <p:cNvPr id="63" name="Google Shape;63;p2"/>
          <p:cNvSpPr txBox="1"/>
          <p:nvPr/>
        </p:nvSpPr>
        <p:spPr>
          <a:xfrm>
            <a:off x="228600" y="866225"/>
            <a:ext cx="704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500"/>
              </a:spcAft>
              <a:buClr>
                <a:srgbClr val="000000"/>
              </a:buClr>
              <a:buSzPts val="1200"/>
              <a:buFont typeface="Arial"/>
              <a:buNone/>
            </a:pPr>
            <a:r>
              <a:rPr b="1" i="0" lang="es-419" sz="1200" u="sng" cap="none" strike="noStrike">
                <a:solidFill>
                  <a:schemeClr val="dk1"/>
                </a:solidFill>
                <a:latin typeface="Arial"/>
                <a:ea typeface="Arial"/>
                <a:cs typeface="Arial"/>
                <a:sym typeface="Arial"/>
              </a:rPr>
              <a:t>TABLA DE CONTENIDOS</a:t>
            </a:r>
            <a:endParaRPr b="0" i="0" sz="1300" u="sng" cap="none" strike="noStrike">
              <a:solidFill>
                <a:srgbClr val="000000"/>
              </a:solidFill>
              <a:latin typeface="Arial"/>
              <a:ea typeface="Arial"/>
              <a:cs typeface="Arial"/>
              <a:sym typeface="Arial"/>
            </a:endParaRPr>
          </a:p>
        </p:txBody>
      </p:sp>
      <p:sp>
        <p:nvSpPr>
          <p:cNvPr id="64" name="Google Shape;64;p2"/>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a:t>
            </a:r>
            <a:endParaRPr b="0" i="0" sz="900" u="none" cap="none" strike="noStrike">
              <a:solidFill>
                <a:srgbClr val="B7B7B7"/>
              </a:solidFill>
              <a:latin typeface="Arial"/>
              <a:ea typeface="Arial"/>
              <a:cs typeface="Arial"/>
              <a:sym typeface="Arial"/>
            </a:endParaRPr>
          </a:p>
        </p:txBody>
      </p:sp>
      <p:graphicFrame>
        <p:nvGraphicFramePr>
          <p:cNvPr id="65" name="Google Shape;65;p2"/>
          <p:cNvGraphicFramePr/>
          <p:nvPr/>
        </p:nvGraphicFramePr>
        <p:xfrm>
          <a:off x="257700" y="1320250"/>
          <a:ext cx="3000000" cy="3000000"/>
        </p:xfrm>
        <a:graphic>
          <a:graphicData uri="http://schemas.openxmlformats.org/drawingml/2006/table">
            <a:tbl>
              <a:tblPr>
                <a:noFill/>
                <a:tableStyleId>{2704F8DE-CC3B-4C73-A3B1-1DFED6B46033}</a:tableStyleId>
              </a:tblPr>
              <a:tblGrid>
                <a:gridCol w="5536050"/>
                <a:gridCol w="1508550"/>
              </a:tblGrid>
              <a:tr h="376450">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howjump?jump=nextslide">
                            <a:extLst>
                              <a:ext uri="{A12FA001-AC4F-418D-AE19-62706E023703}">
                                <ahyp:hlinkClr val="tx"/>
                              </a:ext>
                            </a:extLst>
                          </a:hlinkClick>
                        </a:rPr>
                        <a:t>DESCRIPCIÓN DEL NEGOCIO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2 </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15000"/>
                        </a:lnSpc>
                        <a:spcBef>
                          <a:spcPts val="0"/>
                        </a:spcBef>
                        <a:spcAft>
                          <a:spcPts val="0"/>
                        </a:spcAft>
                        <a:buClr>
                          <a:schemeClr val="dk1"/>
                        </a:buClr>
                        <a:buSzPts val="1100"/>
                        <a:buFont typeface="Arial"/>
                        <a:buNone/>
                      </a:pPr>
                      <a:r>
                        <a:rPr lang="es-419" sz="1000" u="none" cap="none" strike="noStrike">
                          <a:solidFill>
                            <a:schemeClr val="dk1"/>
                          </a:solidFill>
                          <a:uFill>
                            <a:noFill/>
                          </a:uFill>
                          <a:hlinkClick action="ppaction://hlinkshowjump?jump=nextslide">
                            <a:extLst>
                              <a:ext uri="{A12FA001-AC4F-418D-AE19-62706E023703}">
                                <ahyp:hlinkClr val="tx"/>
                              </a:ext>
                            </a:extLst>
                          </a:hlinkClick>
                        </a:rPr>
                        <a:t>TABLA DE VERSIONADO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419" sz="1000" u="none" cap="none" strike="noStrike">
                          <a:solidFill>
                            <a:schemeClr val="dk1"/>
                          </a:solidFill>
                        </a:rPr>
                        <a:t>PÁG. 2 </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15000"/>
                        </a:lnSpc>
                        <a:spcBef>
                          <a:spcPts val="0"/>
                        </a:spcBef>
                        <a:spcAft>
                          <a:spcPts val="0"/>
                        </a:spcAft>
                        <a:buClr>
                          <a:schemeClr val="dk1"/>
                        </a:buClr>
                        <a:buSzPts val="1100"/>
                        <a:buFont typeface="Arial"/>
                        <a:buNone/>
                      </a:pPr>
                      <a:r>
                        <a:rPr lang="es-419" sz="1000" u="none" cap="none" strike="noStrike">
                          <a:solidFill>
                            <a:schemeClr val="dk1"/>
                          </a:solidFill>
                          <a:uFill>
                            <a:noFill/>
                          </a:uFill>
                          <a:hlinkClick action="ppaction://hlinkshowjump?jump=nextslide">
                            <a:extLst>
                              <a:ext uri="{A12FA001-AC4F-418D-AE19-62706E023703}">
                                <ahyp:hlinkClr val="tx"/>
                              </a:ext>
                            </a:extLst>
                          </a:hlinkClick>
                        </a:rPr>
                        <a:t>OBJETIVOS DEL MODELO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419" sz="1000" u="none" cap="none" strike="noStrike">
                          <a:solidFill>
                            <a:schemeClr val="dk1"/>
                          </a:solidFill>
                        </a:rPr>
                        <a:t>PÁG. 2 </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15000"/>
                        </a:lnSpc>
                        <a:spcBef>
                          <a:spcPts val="0"/>
                        </a:spcBef>
                        <a:spcAft>
                          <a:spcPts val="0"/>
                        </a:spcAft>
                        <a:buClr>
                          <a:schemeClr val="dk1"/>
                        </a:buClr>
                        <a:buSzPts val="1100"/>
                        <a:buFont typeface="Arial"/>
                        <a:buNone/>
                      </a:pPr>
                      <a:r>
                        <a:rPr lang="es-419" sz="1000" u="none" cap="none" strike="noStrike">
                          <a:solidFill>
                            <a:schemeClr val="dk1"/>
                          </a:solidFill>
                          <a:uFill>
                            <a:noFill/>
                          </a:uFill>
                          <a:hlinkClick action="ppaction://hlinksldjump" r:id="rId5">
                            <a:extLst>
                              <a:ext uri="{A12FA001-AC4F-418D-AE19-62706E023703}">
                                <ahyp:hlinkClr val="tx"/>
                              </a:ext>
                            </a:extLst>
                          </a:hlinkClick>
                        </a:rPr>
                        <a:t>DEFINICIÓN Y DESCRIPCIÓN DE LOS DATOS</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3</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15000"/>
                        </a:lnSpc>
                        <a:spcBef>
                          <a:spcPts val="0"/>
                        </a:spcBef>
                        <a:spcAft>
                          <a:spcPts val="0"/>
                        </a:spcAft>
                        <a:buClr>
                          <a:schemeClr val="dk1"/>
                        </a:buClr>
                        <a:buSzPts val="1100"/>
                        <a:buFont typeface="Arial"/>
                        <a:buNone/>
                      </a:pPr>
                      <a:r>
                        <a:rPr lang="es-419" sz="1000" u="none" cap="none" strike="noStrike">
                          <a:solidFill>
                            <a:schemeClr val="dk1"/>
                          </a:solidFill>
                          <a:uFill>
                            <a:noFill/>
                          </a:uFill>
                          <a:hlinkClick action="ppaction://hlinksldjump" r:id="rId6">
                            <a:extLst>
                              <a:ext uri="{A12FA001-AC4F-418D-AE19-62706E023703}">
                                <ahyp:hlinkClr val="tx"/>
                              </a:ext>
                            </a:extLst>
                          </a:hlinkClick>
                        </a:rPr>
                        <a:t>DESBALANCEO VARIABLE TARGET</a:t>
                      </a:r>
                      <a:endParaRPr sz="8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4</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15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7">
                            <a:extLst>
                              <a:ext uri="{A12FA001-AC4F-418D-AE19-62706E023703}">
                                <ahyp:hlinkClr val="tx"/>
                              </a:ext>
                            </a:extLst>
                          </a:hlinkClick>
                        </a:rPr>
                        <a:t>HALLAZGOS ENCONTRADOS POR EL EDA</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5</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6450">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8">
                            <a:extLst>
                              <a:ext uri="{A12FA001-AC4F-418D-AE19-62706E023703}">
                                <ahyp:hlinkClr val="tx"/>
                              </a:ext>
                            </a:extLst>
                          </a:hlinkClick>
                        </a:rPr>
                        <a:t>ANÁLISIS BIVARIADO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7</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7875">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9">
                            <a:extLst>
                              <a:ext uri="{A12FA001-AC4F-418D-AE19-62706E023703}">
                                <ahyp:hlinkClr val="tx"/>
                              </a:ext>
                            </a:extLst>
                          </a:hlinkClick>
                        </a:rPr>
                        <a:t>ANÁLISIS MULTIVARIADO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11</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775">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10">
                            <a:extLst>
                              <a:ext uri="{A12FA001-AC4F-418D-AE19-62706E023703}">
                                <ahyp:hlinkClr val="tx"/>
                              </a:ext>
                            </a:extLst>
                          </a:hlinkClick>
                        </a:rPr>
                        <a:t>ALGORITMO ELEGIDO</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t>PÁG. 14</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9775">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11">
                            <a:extLst>
                              <a:ext uri="{A12FA001-AC4F-418D-AE19-62706E023703}">
                                <ahyp:hlinkClr val="tx"/>
                              </a:ext>
                            </a:extLst>
                          </a:hlinkClick>
                        </a:rPr>
                        <a:t>ITERACIONES Y MÉTRICAS DE OPTIMIZACIÓN </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419" sz="1000" u="none" cap="none" strike="noStrike">
                          <a:solidFill>
                            <a:schemeClr val="dk1"/>
                          </a:solidFill>
                        </a:rPr>
                        <a:t>PÁG. 15</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19300">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12">
                            <a:extLst>
                              <a:ext uri="{A12FA001-AC4F-418D-AE19-62706E023703}">
                                <ahyp:hlinkClr val="tx"/>
                              </a:ext>
                            </a:extLst>
                          </a:hlinkClick>
                        </a:rPr>
                        <a:t>ACCIONES A TOMAR Y CONCLUSIONES</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419" sz="1000" u="none" cap="none" strike="noStrike">
                          <a:solidFill>
                            <a:schemeClr val="dk1"/>
                          </a:solidFill>
                        </a:rPr>
                        <a:t>PÁG. 17</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14525">
                <a:tc>
                  <a:txBody>
                    <a:bodyPr/>
                    <a:lstStyle/>
                    <a:p>
                      <a:pPr indent="0" lvl="0" marL="0" marR="0" rtl="0" algn="l">
                        <a:lnSpc>
                          <a:spcPct val="100000"/>
                        </a:lnSpc>
                        <a:spcBef>
                          <a:spcPts val="0"/>
                        </a:spcBef>
                        <a:spcAft>
                          <a:spcPts val="0"/>
                        </a:spcAft>
                        <a:buClr>
                          <a:srgbClr val="000000"/>
                        </a:buClr>
                        <a:buSzPts val="1000"/>
                        <a:buFont typeface="Arial"/>
                        <a:buNone/>
                      </a:pPr>
                      <a:r>
                        <a:rPr lang="es-419" sz="1000" u="none" cap="none" strike="noStrike">
                          <a:solidFill>
                            <a:schemeClr val="dk1"/>
                          </a:solidFill>
                          <a:uFill>
                            <a:noFill/>
                          </a:uFill>
                          <a:hlinkClick action="ppaction://hlinksldjump" r:id="rId13">
                            <a:extLst>
                              <a:ext uri="{A12FA001-AC4F-418D-AE19-62706E023703}">
                                <ahyp:hlinkClr val="tx"/>
                              </a:ext>
                            </a:extLst>
                          </a:hlinkClick>
                        </a:rPr>
                        <a:t>LÍNEAS FUTURAS</a:t>
                      </a:r>
                      <a:endParaRPr sz="10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419" sz="1000" u="none" cap="none" strike="noStrike">
                          <a:solidFill>
                            <a:schemeClr val="dk1"/>
                          </a:solidFill>
                        </a:rPr>
                        <a:t>PÁG. 18</a:t>
                      </a:r>
                      <a:endParaRPr sz="10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0"/>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258" name="Google Shape;258;p20"/>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18</a:t>
            </a:r>
            <a:endParaRPr b="0" i="0" sz="900" u="none" cap="none" strike="noStrike">
              <a:solidFill>
                <a:srgbClr val="B7B7B7"/>
              </a:solidFill>
              <a:latin typeface="Arial"/>
              <a:ea typeface="Arial"/>
              <a:cs typeface="Arial"/>
              <a:sym typeface="Arial"/>
            </a:endParaRPr>
          </a:p>
        </p:txBody>
      </p:sp>
      <p:sp>
        <p:nvSpPr>
          <p:cNvPr id="259" name="Google Shape;259;p20"/>
          <p:cNvSpPr txBox="1"/>
          <p:nvPr/>
        </p:nvSpPr>
        <p:spPr>
          <a:xfrm>
            <a:off x="152400" y="720500"/>
            <a:ext cx="7255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1200"/>
              <a:buFont typeface="Arial"/>
              <a:buNone/>
            </a:pPr>
            <a:r>
              <a:rPr b="1" i="0" lang="es-419" sz="1200" u="none" cap="none" strike="noStrike">
                <a:solidFill>
                  <a:schemeClr val="dk1"/>
                </a:solidFill>
                <a:latin typeface="Arial"/>
                <a:ea typeface="Arial"/>
                <a:cs typeface="Arial"/>
                <a:sym typeface="Arial"/>
              </a:rPr>
              <a:t>FUTURAS LÍNEAS</a:t>
            </a:r>
            <a:endParaRPr b="0" i="0" sz="1300" u="none" cap="none" strike="noStrike">
              <a:solidFill>
                <a:srgbClr val="000000"/>
              </a:solidFill>
              <a:latin typeface="Arial"/>
              <a:ea typeface="Arial"/>
              <a:cs typeface="Arial"/>
              <a:sym typeface="Arial"/>
            </a:endParaRPr>
          </a:p>
        </p:txBody>
      </p:sp>
      <p:sp>
        <p:nvSpPr>
          <p:cNvPr id="260" name="Google Shape;260;p20"/>
          <p:cNvSpPr txBox="1"/>
          <p:nvPr/>
        </p:nvSpPr>
        <p:spPr>
          <a:xfrm>
            <a:off x="152237" y="1282205"/>
            <a:ext cx="7255200" cy="2715328"/>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s-419" sz="1100" u="none" cap="none" strike="noStrike">
                <a:solidFill>
                  <a:schemeClr val="dk1"/>
                </a:solidFill>
                <a:latin typeface="Arial"/>
                <a:ea typeface="Arial"/>
                <a:cs typeface="Arial"/>
                <a:sym typeface="Arial"/>
              </a:rPr>
              <a:t>Iniciativas que se pueden llevar a cabo para complementar el proyecto.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Modelación de riesgo crediticio</a:t>
            </a:r>
            <a:r>
              <a:rPr b="0" i="0" lang="es-419" sz="1100" u="none" cap="none" strike="noStrike">
                <a:solidFill>
                  <a:schemeClr val="dk1"/>
                </a:solidFill>
                <a:latin typeface="Arial"/>
                <a:ea typeface="Arial"/>
                <a:cs typeface="Arial"/>
                <a:sym typeface="Arial"/>
              </a:rPr>
              <a:t>: Es decir, un modelo que prediga qué clientes van a cumplir o no con los pagos crediticios.</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Detección de fraude</a:t>
            </a:r>
            <a:r>
              <a:rPr b="0" i="0" lang="es-419" sz="1100" u="none" cap="none" strike="noStrike">
                <a:solidFill>
                  <a:schemeClr val="dk1"/>
                </a:solidFill>
                <a:latin typeface="Arial"/>
                <a:ea typeface="Arial"/>
                <a:cs typeface="Arial"/>
                <a:sym typeface="Arial"/>
              </a:rPr>
              <a:t>: El banco podría analizar los fraudes internos para generar un modelo que prediga si un cliente puede ser fraudulento en base a datos de consumo de tarjetas, movimientos inusuales, características de persona, etcétera. </a:t>
            </a:r>
            <a:endParaRPr/>
          </a:p>
          <a:p>
            <a:pPr indent="-298450" lvl="0" marL="457200" marR="0" rtl="0" algn="just">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Proyección de nuevos clientes: </a:t>
            </a:r>
            <a:r>
              <a:rPr b="0" i="0" lang="es-419" sz="1100" u="none" cap="none" strike="noStrike">
                <a:solidFill>
                  <a:schemeClr val="dk1"/>
                </a:solidFill>
                <a:latin typeface="Arial"/>
                <a:ea typeface="Arial"/>
                <a:cs typeface="Arial"/>
                <a:sym typeface="Arial"/>
              </a:rPr>
              <a:t>Generación de un modelo de ML que prediga la cantidad de usuarios/clientes en los próximos meses, de manera de disponer de recursos suficientes para afrontar nuevos clientes. Esto podría impactar las llamadas de atención al público virtual y presencial, necesidad de tarjetas disponibles para la entrega, entre otros.</a:t>
            </a:r>
            <a:endParaRPr/>
          </a:p>
          <a:p>
            <a:pPr indent="-298450" lvl="0" marL="457200" marR="0" rtl="0" algn="just">
              <a:lnSpc>
                <a:spcPct val="115000"/>
              </a:lnSpc>
              <a:spcBef>
                <a:spcPts val="0"/>
              </a:spcBef>
              <a:spcAft>
                <a:spcPts val="0"/>
              </a:spcAft>
              <a:buClr>
                <a:schemeClr val="dk1"/>
              </a:buClr>
              <a:buSzPts val="1100"/>
              <a:buFont typeface="Arial"/>
              <a:buChar char="●"/>
            </a:pPr>
            <a:r>
              <a:rPr b="1" i="0" lang="es-419" sz="1100" u="none" cap="none" strike="noStrike">
                <a:solidFill>
                  <a:schemeClr val="dk1"/>
                </a:solidFill>
                <a:latin typeface="Arial"/>
                <a:ea typeface="Arial"/>
                <a:cs typeface="Arial"/>
                <a:sym typeface="Arial"/>
              </a:rPr>
              <a:t>Generación de Bots</a:t>
            </a:r>
            <a:r>
              <a:rPr b="0" i="0" lang="es-419" sz="1100" u="none" cap="none" strike="noStrike">
                <a:solidFill>
                  <a:schemeClr val="dk1"/>
                </a:solidFill>
                <a:latin typeface="Arial"/>
                <a:ea typeface="Arial"/>
                <a:cs typeface="Arial"/>
                <a:sym typeface="Arial"/>
              </a:rPr>
              <a:t>: Los bots con aprendizaje automático pueden ser muy útiles en estos casos para la interacción con los clientes, de manera que puedan evacuar dudas simples con rapidez.</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idx="1" type="body"/>
          </p:nvPr>
        </p:nvSpPr>
        <p:spPr>
          <a:xfrm>
            <a:off x="228600" y="937925"/>
            <a:ext cx="7044600" cy="26523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u="sng">
                <a:solidFill>
                  <a:schemeClr val="dk1"/>
                </a:solidFill>
              </a:rPr>
              <a:t>DESCRIPCIÓN DEL NEGOCIO</a:t>
            </a:r>
            <a:endParaRPr b="1" sz="1200" u="sng">
              <a:solidFill>
                <a:schemeClr val="dk1"/>
              </a:solidFill>
            </a:endParaRPr>
          </a:p>
          <a:p>
            <a:pPr indent="0" lvl="0" marL="0" rtl="0" algn="just">
              <a:lnSpc>
                <a:spcPct val="115000"/>
              </a:lnSpc>
              <a:spcBef>
                <a:spcPts val="600"/>
              </a:spcBef>
              <a:spcAft>
                <a:spcPts val="0"/>
              </a:spcAft>
              <a:buClr>
                <a:schemeClr val="dk1"/>
              </a:buClr>
              <a:buSzPts val="1100"/>
              <a:buFont typeface="Arial"/>
              <a:buNone/>
            </a:pPr>
            <a:r>
              <a:rPr lang="es-419" sz="1100">
                <a:solidFill>
                  <a:schemeClr val="dk1"/>
                </a:solidFill>
              </a:rPr>
              <a:t>Este proyecto parte de una problemática en la cual un gerente de una sucursal del banco se encuentra inquieto porque cada vez más clientes dejan sus servicios de tarjetas de crédito.</a:t>
            </a:r>
            <a:endParaRPr sz="1100">
              <a:solidFill>
                <a:schemeClr val="dk1"/>
              </a:solidFill>
            </a:endParaRPr>
          </a:p>
          <a:p>
            <a:pPr indent="89999"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100">
                <a:solidFill>
                  <a:schemeClr val="dk1"/>
                </a:solidFill>
              </a:rPr>
              <a:t>Realmente agradecería si se pudiera predecir </a:t>
            </a:r>
            <a:r>
              <a:rPr b="1" lang="es-419" sz="1100">
                <a:solidFill>
                  <a:schemeClr val="dk1"/>
                </a:solidFill>
              </a:rPr>
              <a:t>quién debe acudir de manera proactiva</a:t>
            </a:r>
            <a:r>
              <a:rPr lang="es-419" sz="1100">
                <a:solidFill>
                  <a:schemeClr val="dk1"/>
                </a:solidFill>
              </a:rPr>
              <a:t> al cliente para brindarles mejores servicios y cambiar las decisiones de los clientes en la dirección opuesta.</a:t>
            </a:r>
            <a:endParaRPr sz="1100">
              <a:solidFill>
                <a:schemeClr val="dk1"/>
              </a:solidFill>
            </a:endParaRPr>
          </a:p>
          <a:p>
            <a:pPr indent="89999"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100">
                <a:solidFill>
                  <a:schemeClr val="dk1"/>
                </a:solidFill>
              </a:rPr>
              <a:t>El conjunto de datos consta de 10.000 clientes que mencionan su edad, salario, estado civil, límite de tarjeta de crédito, categoría de tarjeta de crédito, entre otras variables. Solo se dispone de un 16,07% de clientes que han abandonado el servicio, con lo cual, habrá que realizar varias transformaciones al set de datos desbalanceado.</a:t>
            </a:r>
            <a:endParaRPr sz="1100">
              <a:solidFill>
                <a:schemeClr val="dk1"/>
              </a:solidFill>
            </a:endParaRPr>
          </a:p>
          <a:p>
            <a:pPr indent="0" lvl="0" marL="0" rtl="0" algn="just">
              <a:lnSpc>
                <a:spcPct val="115000"/>
              </a:lnSpc>
              <a:spcBef>
                <a:spcPts val="0"/>
              </a:spcBef>
              <a:spcAft>
                <a:spcPts val="0"/>
              </a:spcAft>
              <a:buSzPts val="2300"/>
              <a:buNone/>
            </a:pPr>
            <a:r>
              <a:t/>
            </a:r>
            <a:endParaRPr sz="1200"/>
          </a:p>
        </p:txBody>
      </p:sp>
      <p:pic>
        <p:nvPicPr>
          <p:cNvPr id="71" name="Google Shape;71;p3"/>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72" name="Google Shape;72;p3"/>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2</a:t>
            </a:r>
            <a:endParaRPr b="0" i="0" sz="900" u="none" cap="none" strike="noStrike">
              <a:solidFill>
                <a:srgbClr val="B7B7B7"/>
              </a:solidFill>
              <a:latin typeface="Arial"/>
              <a:ea typeface="Arial"/>
              <a:cs typeface="Arial"/>
              <a:sym typeface="Arial"/>
            </a:endParaRPr>
          </a:p>
        </p:txBody>
      </p:sp>
      <p:sp>
        <p:nvSpPr>
          <p:cNvPr id="73" name="Google Shape;73;p3"/>
          <p:cNvSpPr txBox="1"/>
          <p:nvPr>
            <p:ph idx="1" type="body"/>
          </p:nvPr>
        </p:nvSpPr>
        <p:spPr>
          <a:xfrm>
            <a:off x="310350" y="3630037"/>
            <a:ext cx="7044600" cy="4158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600"/>
              </a:spcAft>
              <a:buSzPts val="2300"/>
              <a:buNone/>
            </a:pPr>
            <a:r>
              <a:rPr b="1" lang="es-419" sz="1200" u="sng">
                <a:solidFill>
                  <a:schemeClr val="dk1"/>
                </a:solidFill>
              </a:rPr>
              <a:t>TABLA DE VERSIONADO</a:t>
            </a:r>
            <a:endParaRPr sz="1100"/>
          </a:p>
        </p:txBody>
      </p:sp>
      <p:graphicFrame>
        <p:nvGraphicFramePr>
          <p:cNvPr id="74" name="Google Shape;74;p3"/>
          <p:cNvGraphicFramePr/>
          <p:nvPr/>
        </p:nvGraphicFramePr>
        <p:xfrm>
          <a:off x="281250" y="4547883"/>
          <a:ext cx="3000000" cy="3000000"/>
        </p:xfrm>
        <a:graphic>
          <a:graphicData uri="http://schemas.openxmlformats.org/drawingml/2006/table">
            <a:tbl>
              <a:tblPr bandRow="1">
                <a:noFill/>
                <a:tableStyleId>{3BBC7931-6BB9-42C0-A791-F27CCE2261DF}</a:tableStyleId>
              </a:tblPr>
              <a:tblGrid>
                <a:gridCol w="1087175"/>
                <a:gridCol w="3053800"/>
                <a:gridCol w="2798325"/>
              </a:tblGrid>
              <a:tr h="252375">
                <a:tc>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Versión</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Descripción</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Fecha</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Suma de Análisis Univariado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8/12/2021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V2</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Suma de Análisis Bivariado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9/12/2021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V3</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Suma de Análisis Multivariado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10/12/2021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V4</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Primera Entrega</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14/12/2021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V5</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Suma de algoritmos de clasificación</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26/12/2021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V6</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Segunda Entrega</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23/01/2022</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r h="252375">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V7</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Tercera Entrega</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419" sz="1100" u="none" cap="none" strike="noStrike"/>
                        <a:t>01/02/2022</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EFEFEF"/>
                    </a:solidFill>
                  </a:tcPr>
                </a:tc>
              </a:tr>
            </a:tbl>
          </a:graphicData>
        </a:graphic>
      </p:graphicFrame>
      <p:sp>
        <p:nvSpPr>
          <p:cNvPr id="75" name="Google Shape;75;p3"/>
          <p:cNvSpPr txBox="1"/>
          <p:nvPr>
            <p:ph idx="1" type="body"/>
          </p:nvPr>
        </p:nvSpPr>
        <p:spPr>
          <a:xfrm>
            <a:off x="310350" y="6715074"/>
            <a:ext cx="7044600" cy="17055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u="sng">
                <a:solidFill>
                  <a:schemeClr val="dk1"/>
                </a:solidFill>
              </a:rPr>
              <a:t>OBJETIVOS DEL MODELO</a:t>
            </a:r>
            <a:endParaRPr b="1" sz="1200" u="sng">
              <a:solidFill>
                <a:schemeClr val="dk1"/>
              </a:solidFill>
            </a:endParaRPr>
          </a:p>
          <a:p>
            <a:pPr indent="-298450" lvl="0" marL="457200" rtl="0" algn="just">
              <a:lnSpc>
                <a:spcPct val="150000"/>
              </a:lnSpc>
              <a:spcBef>
                <a:spcPts val="600"/>
              </a:spcBef>
              <a:spcAft>
                <a:spcPts val="0"/>
              </a:spcAft>
              <a:buClr>
                <a:schemeClr val="dk1"/>
              </a:buClr>
              <a:buSzPts val="1100"/>
              <a:buChar char="●"/>
            </a:pPr>
            <a:r>
              <a:rPr lang="es-419" sz="1100">
                <a:solidFill>
                  <a:schemeClr val="dk1"/>
                </a:solidFill>
              </a:rPr>
              <a:t>Identificar comportamientos y características de las personas que tienden a abandonar o no el servicio del banco.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Generar un modelo que permita predecir si un cliente abandonará o no el servicio ofrecido.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Proponer acciones a corto y largo plazo que permitan retener en mayor medida a los clientes que abandonan según la información obtenida.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idx="1" type="body"/>
          </p:nvPr>
        </p:nvSpPr>
        <p:spPr>
          <a:xfrm>
            <a:off x="228600" y="756824"/>
            <a:ext cx="7044600" cy="6897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u="sng">
                <a:solidFill>
                  <a:schemeClr val="dk1"/>
                </a:solidFill>
              </a:rPr>
              <a:t>DEFINICIÓN Y DESCRIPCIÓN DE LOS DATOS</a:t>
            </a:r>
            <a:endParaRPr b="1" sz="1200" u="sng">
              <a:solidFill>
                <a:schemeClr val="dk1"/>
              </a:solidFill>
            </a:endParaRPr>
          </a:p>
          <a:p>
            <a:pPr indent="0" lvl="0" marL="0" rtl="0" algn="just">
              <a:lnSpc>
                <a:spcPct val="150000"/>
              </a:lnSpc>
              <a:spcBef>
                <a:spcPts val="600"/>
              </a:spcBef>
              <a:spcAft>
                <a:spcPts val="0"/>
              </a:spcAft>
              <a:buClr>
                <a:schemeClr val="dk1"/>
              </a:buClr>
              <a:buSzPts val="1100"/>
              <a:buFont typeface="Arial"/>
              <a:buNone/>
            </a:pPr>
            <a:r>
              <a:rPr lang="es-419" sz="1100">
                <a:solidFill>
                  <a:schemeClr val="dk1"/>
                </a:solidFill>
              </a:rPr>
              <a:t>Se adjunta el nombre y descripción del conjunto de features descritas en el DataSet.</a:t>
            </a:r>
            <a:endParaRPr sz="1100"/>
          </a:p>
        </p:txBody>
      </p:sp>
      <p:pic>
        <p:nvPicPr>
          <p:cNvPr id="81" name="Google Shape;81;p4"/>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82" name="Google Shape;82;p4"/>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3</a:t>
            </a:r>
            <a:endParaRPr b="0" i="0" sz="900" u="none" cap="none" strike="noStrike">
              <a:solidFill>
                <a:srgbClr val="B7B7B7"/>
              </a:solidFill>
              <a:latin typeface="Arial"/>
              <a:ea typeface="Arial"/>
              <a:cs typeface="Arial"/>
              <a:sym typeface="Arial"/>
            </a:endParaRPr>
          </a:p>
        </p:txBody>
      </p:sp>
      <p:graphicFrame>
        <p:nvGraphicFramePr>
          <p:cNvPr id="83" name="Google Shape;83;p4"/>
          <p:cNvGraphicFramePr/>
          <p:nvPr/>
        </p:nvGraphicFramePr>
        <p:xfrm>
          <a:off x="219600" y="1828800"/>
          <a:ext cx="3000000" cy="3000000"/>
        </p:xfrm>
        <a:graphic>
          <a:graphicData uri="http://schemas.openxmlformats.org/drawingml/2006/table">
            <a:tbl>
              <a:tblPr bandRow="1">
                <a:noFill/>
                <a:tableStyleId>{3BBC7931-6BB9-42C0-A791-F27CCE2261DF}</a:tableStyleId>
              </a:tblPr>
              <a:tblGrid>
                <a:gridCol w="2570725"/>
                <a:gridCol w="4550075"/>
              </a:tblGrid>
              <a:tr h="268650">
                <a:tc>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Variable</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Descripción</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r>
              <a:tr h="537325">
                <a:tc>
                  <a:txBody>
                    <a:bodyPr/>
                    <a:lstStyle/>
                    <a:p>
                      <a:pPr indent="0" lvl="0" marL="0" marR="0" rtl="0" algn="just">
                        <a:lnSpc>
                          <a:spcPct val="100000"/>
                        </a:lnSpc>
                        <a:spcBef>
                          <a:spcPts val="0"/>
                        </a:spcBef>
                        <a:spcAft>
                          <a:spcPts val="0"/>
                        </a:spcAft>
                        <a:buClr>
                          <a:srgbClr val="000000"/>
                        </a:buClr>
                        <a:buSzPts val="1100"/>
                        <a:buFont typeface="Arial"/>
                        <a:buNone/>
                      </a:pPr>
                      <a:r>
                        <a:rPr lang="es-419" sz="1100" u="none" cap="none" strike="noStrike"/>
                        <a:t>Target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lang="es-419" sz="1100" u="none" cap="none" strike="noStrike"/>
                        <a:t>Variable de evento interno (actividad del cliente): si la cuenta está cerrada, entonces es 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gridSpan="2">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Variables Numéricas (Sorted by A🡪 Z)</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c hMerge="1"/>
              </a:tr>
              <a:tr h="537325">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Avg_Open_To_Buy</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Línea de crédito abierta para comprar (promedio de los últimos 12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Avg_Ratio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Índice de utilización promedio de la tarjeta</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Age</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demográfica - Edad del cliente en años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Contacts_Count_12</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No. de contactos en los últimos 12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Credit_Limit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Límite de crédito en la tarjeta de crédito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Dependent_Count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demográfica - Número de dependientes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Months_Inactive_12</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No. de meses inactivos en los últimos 12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Months_On_Book</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Período de relación con el banco en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Total_Amt_Chng_Q4_Q1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Cambio en el monto de la transacción (Q4 sobre Q1)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Total_Ct_Chng_Q4_Q1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Cambio en el recuento de transacciones (Q4 sobre Q1)</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Total_Relatoinship_Count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Número total de productos en poder del cliente.</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Total_Revolving_Bal</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Saldo rotatorio total en la tarjeta de crédito.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Total_Trans_Amt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Importe total de la transacción (últimos 12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Total_Trans_Ct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Total de transacciones (últimos 12 meses).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gridSpan="2">
                  <a:txBody>
                    <a:bodyPr/>
                    <a:lstStyle/>
                    <a:p>
                      <a:pPr indent="0" lvl="0" marL="0" marR="0" rtl="0" algn="ctr">
                        <a:lnSpc>
                          <a:spcPct val="100000"/>
                        </a:lnSpc>
                        <a:spcBef>
                          <a:spcPts val="0"/>
                        </a:spcBef>
                        <a:spcAft>
                          <a:spcPts val="0"/>
                        </a:spcAft>
                        <a:buClr>
                          <a:srgbClr val="000000"/>
                        </a:buClr>
                        <a:buSzPts val="1100"/>
                        <a:buFont typeface="Arial"/>
                        <a:buNone/>
                      </a:pPr>
                      <a:r>
                        <a:rPr b="1" lang="es-419" sz="1100" u="none" cap="none" strike="noStrike"/>
                        <a:t>VARIABLES CATEGÓRICAS (Sorted by A 🡪 Z)</a:t>
                      </a:r>
                      <a:endParaRPr b="1"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rgbClr val="03BFB5"/>
                    </a:solidFill>
                  </a:tcPr>
                </a:tc>
                <a:tc hMerge="1"/>
              </a:tr>
              <a:tr h="360175">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Card_Category</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 producto - Tipo de tarjeta (Blue, Silver, Gold, Platinum)</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2686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Gender</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demográfica - M = Masculino, F = Femenino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360175">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ID</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Número de clientes. Identificador único del cliente titular de la cuenta</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537325">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Income_Range</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Categoría de ingreso anual del titular de la cuenta (&lt;40𝐾, 40K - 60K, 60𝐾− 80K, 80𝐾− 120K,&gt;)</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360175">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Marital_Status</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demográfica - Casado, Soltero, Divorciado, Desconocido</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r h="54025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Education</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Variable demográfica - Calificación educativa del titular de la cuenta (ejemplo: escuela secundaria, graduado universitario, etc.)</a:t>
                      </a:r>
                      <a:endParaRPr sz="1100" u="none" cap="none" strike="noStrike"/>
                    </a:p>
                  </a:txBody>
                  <a:tcPr marT="0" marB="0" marR="68575" marL="68575" anchor="ctr">
                    <a:lnL cap="flat" cmpd="sng" w="9525">
                      <a:solidFill>
                        <a:srgbClr val="03BFB5"/>
                      </a:solidFill>
                      <a:prstDash val="solid"/>
                      <a:round/>
                      <a:headEnd len="sm" w="sm" type="none"/>
                      <a:tailEnd len="sm" w="sm" type="none"/>
                    </a:lnL>
                    <a:lnR cap="flat" cmpd="sng" w="9525">
                      <a:solidFill>
                        <a:srgbClr val="03BFB5"/>
                      </a:solidFill>
                      <a:prstDash val="solid"/>
                      <a:round/>
                      <a:headEnd len="sm" w="sm" type="none"/>
                      <a:tailEnd len="sm" w="sm" type="none"/>
                    </a:lnR>
                    <a:lnT cap="flat" cmpd="sng" w="9525">
                      <a:solidFill>
                        <a:srgbClr val="03BFB5"/>
                      </a:solidFill>
                      <a:prstDash val="solid"/>
                      <a:round/>
                      <a:headEnd len="sm" w="sm" type="none"/>
                      <a:tailEnd len="sm" w="sm" type="none"/>
                    </a:lnT>
                    <a:lnB cap="flat" cmpd="sng" w="9525">
                      <a:solidFill>
                        <a:srgbClr val="03BFB5"/>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 type="body"/>
          </p:nvPr>
        </p:nvSpPr>
        <p:spPr>
          <a:xfrm>
            <a:off x="228600" y="756824"/>
            <a:ext cx="7044600" cy="1284606"/>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u="sng">
                <a:solidFill>
                  <a:schemeClr val="dk1"/>
                </a:solidFill>
              </a:rPr>
              <a:t>Balanceo del Target</a:t>
            </a:r>
            <a:endParaRPr b="1" sz="1200" u="sng">
              <a:solidFill>
                <a:schemeClr val="dk1"/>
              </a:solidFill>
            </a:endParaRPr>
          </a:p>
          <a:p>
            <a:pPr indent="0" lvl="0" marL="0" rtl="0" algn="just">
              <a:lnSpc>
                <a:spcPct val="150000"/>
              </a:lnSpc>
              <a:spcBef>
                <a:spcPts val="600"/>
              </a:spcBef>
              <a:spcAft>
                <a:spcPts val="0"/>
              </a:spcAft>
              <a:buClr>
                <a:schemeClr val="dk1"/>
              </a:buClr>
              <a:buSzPts val="1100"/>
              <a:buFont typeface="Arial"/>
              <a:buNone/>
            </a:pPr>
            <a:r>
              <a:rPr lang="es-419" sz="1100">
                <a:solidFill>
                  <a:schemeClr val="dk1"/>
                </a:solidFill>
              </a:rPr>
              <a:t>El set de datos está desbalanceado en la variable Target, lo que puede ocasionar problemas con el modelo predictivo, con lo cual se optó por balancear el mismo aplicando </a:t>
            </a:r>
            <a:r>
              <a:rPr lang="es-419" sz="1050">
                <a:solidFill>
                  <a:schemeClr val="dk1"/>
                </a:solidFill>
                <a:highlight>
                  <a:srgbClr val="FFFFFF"/>
                </a:highlight>
              </a:rPr>
              <a:t>Over-Sampling</a:t>
            </a:r>
            <a:r>
              <a:rPr lang="es-419" sz="1100">
                <a:solidFill>
                  <a:schemeClr val="dk1"/>
                </a:solidFill>
                <a:highlight>
                  <a:srgbClr val="FFFFFF"/>
                </a:highlight>
              </a:rPr>
              <a:t>.</a:t>
            </a:r>
            <a:endParaRPr sz="1100"/>
          </a:p>
        </p:txBody>
      </p:sp>
      <p:pic>
        <p:nvPicPr>
          <p:cNvPr id="89" name="Google Shape;89;p5"/>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90" name="Google Shape;90;p5"/>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4</a:t>
            </a:r>
            <a:endParaRPr b="0" i="0" sz="900" u="none" cap="none" strike="noStrike">
              <a:solidFill>
                <a:srgbClr val="B7B7B7"/>
              </a:solidFill>
              <a:latin typeface="Arial"/>
              <a:ea typeface="Arial"/>
              <a:cs typeface="Arial"/>
              <a:sym typeface="Arial"/>
            </a:endParaRPr>
          </a:p>
        </p:txBody>
      </p:sp>
      <p:pic>
        <p:nvPicPr>
          <p:cNvPr id="91" name="Google Shape;91;p5"/>
          <p:cNvPicPr preferRelativeResize="0"/>
          <p:nvPr/>
        </p:nvPicPr>
        <p:blipFill rotWithShape="1">
          <a:blip r:embed="rId4">
            <a:alphaModFix/>
          </a:blip>
          <a:srcRect b="0" l="0" r="0" t="0"/>
          <a:stretch/>
        </p:blipFill>
        <p:spPr>
          <a:xfrm>
            <a:off x="497437" y="2016314"/>
            <a:ext cx="3003875" cy="2186875"/>
          </a:xfrm>
          <a:prstGeom prst="rect">
            <a:avLst/>
          </a:prstGeom>
          <a:noFill/>
          <a:ln>
            <a:noFill/>
          </a:ln>
        </p:spPr>
      </p:pic>
      <p:pic>
        <p:nvPicPr>
          <p:cNvPr id="92" name="Google Shape;92;p5"/>
          <p:cNvPicPr preferRelativeResize="0"/>
          <p:nvPr/>
        </p:nvPicPr>
        <p:blipFill rotWithShape="1">
          <a:blip r:embed="rId5">
            <a:alphaModFix/>
          </a:blip>
          <a:srcRect b="0" l="0" r="0" t="0"/>
          <a:stretch/>
        </p:blipFill>
        <p:spPr>
          <a:xfrm>
            <a:off x="3424650" y="3965400"/>
            <a:ext cx="3410700" cy="2324260"/>
          </a:xfrm>
          <a:prstGeom prst="rect">
            <a:avLst/>
          </a:prstGeom>
          <a:noFill/>
          <a:ln>
            <a:noFill/>
          </a:ln>
        </p:spPr>
      </p:pic>
      <p:sp>
        <p:nvSpPr>
          <p:cNvPr id="93" name="Google Shape;93;p5"/>
          <p:cNvSpPr txBox="1"/>
          <p:nvPr>
            <p:ph idx="1" type="body"/>
          </p:nvPr>
        </p:nvSpPr>
        <p:spPr>
          <a:xfrm>
            <a:off x="724324" y="4829638"/>
            <a:ext cx="2460525" cy="484900"/>
          </a:xfrm>
          <a:prstGeom prst="rect">
            <a:avLst/>
          </a:prstGeom>
          <a:noFill/>
          <a:ln>
            <a:noFill/>
          </a:ln>
        </p:spPr>
        <p:txBody>
          <a:bodyPr anchorCtr="0" anchor="t" bIns="114375" lIns="114375" spcFirstLastPara="1" rIns="114375" wrap="square" tIns="114375">
            <a:spAutoFit/>
          </a:bodyPr>
          <a:lstStyle/>
          <a:p>
            <a:pPr indent="0" lvl="0" marL="0" rtl="0" algn="l">
              <a:lnSpc>
                <a:spcPct val="150000"/>
              </a:lnSpc>
              <a:spcBef>
                <a:spcPts val="0"/>
              </a:spcBef>
              <a:spcAft>
                <a:spcPts val="0"/>
              </a:spcAft>
              <a:buClr>
                <a:schemeClr val="dk1"/>
              </a:buClr>
              <a:buSzPts val="1100"/>
              <a:buFont typeface="Arial"/>
              <a:buNone/>
            </a:pPr>
            <a:r>
              <a:rPr lang="es-419" sz="1100">
                <a:solidFill>
                  <a:schemeClr val="dk1"/>
                </a:solidFill>
              </a:rPr>
              <a:t>Target después del Over-Sampling  </a:t>
            </a:r>
            <a:endParaRPr sz="1100"/>
          </a:p>
        </p:txBody>
      </p:sp>
      <p:pic>
        <p:nvPicPr>
          <p:cNvPr id="94" name="Google Shape;94;p5"/>
          <p:cNvPicPr preferRelativeResize="0"/>
          <p:nvPr/>
        </p:nvPicPr>
        <p:blipFill rotWithShape="1">
          <a:blip r:embed="rId6">
            <a:alphaModFix/>
          </a:blip>
          <a:srcRect b="0" l="0" r="0" t="0"/>
          <a:stretch/>
        </p:blipFill>
        <p:spPr>
          <a:xfrm>
            <a:off x="294025" y="6552146"/>
            <a:ext cx="3410700" cy="2324281"/>
          </a:xfrm>
          <a:prstGeom prst="rect">
            <a:avLst/>
          </a:prstGeom>
          <a:noFill/>
          <a:ln>
            <a:noFill/>
          </a:ln>
        </p:spPr>
      </p:pic>
      <p:sp>
        <p:nvSpPr>
          <p:cNvPr id="95" name="Google Shape;95;p5"/>
          <p:cNvSpPr txBox="1"/>
          <p:nvPr>
            <p:ph idx="1" type="body"/>
          </p:nvPr>
        </p:nvSpPr>
        <p:spPr>
          <a:xfrm>
            <a:off x="3779837" y="6966995"/>
            <a:ext cx="3410700" cy="2008394"/>
          </a:xfrm>
          <a:prstGeom prst="rect">
            <a:avLst/>
          </a:prstGeom>
          <a:noFill/>
          <a:ln>
            <a:noFill/>
          </a:ln>
        </p:spPr>
        <p:txBody>
          <a:bodyPr anchorCtr="0" anchor="t" bIns="114375" lIns="114375" spcFirstLastPara="1" rIns="114375" wrap="square" tIns="114375">
            <a:spAutoFit/>
          </a:bodyPr>
          <a:lstStyle/>
          <a:p>
            <a:pPr indent="0" lvl="0" marL="0" rtl="0" algn="just">
              <a:lnSpc>
                <a:spcPct val="150000"/>
              </a:lnSpc>
              <a:spcBef>
                <a:spcPts val="0"/>
              </a:spcBef>
              <a:spcAft>
                <a:spcPts val="0"/>
              </a:spcAft>
              <a:buClr>
                <a:schemeClr val="dk1"/>
              </a:buClr>
              <a:buSzPts val="1100"/>
              <a:buFont typeface="Arial"/>
              <a:buNone/>
            </a:pPr>
            <a:r>
              <a:rPr lang="es-419" sz="1100">
                <a:solidFill>
                  <a:schemeClr val="dk1"/>
                </a:solidFill>
              </a:rPr>
              <a:t>Una vez finalizada la creación y evaluación de diferentes modelos de predicción, realizamos una nueva iteración del estudio para nuestro mejor clasificador, utilizando Under-Sampling (proporción dos tercios). Esto nos permitió comparar ambos métodos de balanceo y conocer cuál se comporta mejor.</a:t>
            </a:r>
            <a:endParaRPr sz="1100"/>
          </a:p>
        </p:txBody>
      </p:sp>
      <p:sp>
        <p:nvSpPr>
          <p:cNvPr id="96" name="Google Shape;96;p5"/>
          <p:cNvSpPr txBox="1"/>
          <p:nvPr/>
        </p:nvSpPr>
        <p:spPr>
          <a:xfrm>
            <a:off x="4058364" y="2803165"/>
            <a:ext cx="2599200" cy="484900"/>
          </a:xfrm>
          <a:prstGeom prst="rect">
            <a:avLst/>
          </a:prstGeom>
          <a:noFill/>
          <a:ln>
            <a:noFill/>
          </a:ln>
        </p:spPr>
        <p:txBody>
          <a:bodyPr anchorCtr="0" anchor="t" bIns="114375" lIns="114375" spcFirstLastPara="1" rIns="114375" wrap="square" tIns="114375">
            <a:spAutoFit/>
          </a:bodyPr>
          <a:lstStyle/>
          <a:p>
            <a:pPr indent="0" lvl="0" marL="0" marR="0" rtl="0" algn="l">
              <a:lnSpc>
                <a:spcPct val="150000"/>
              </a:lnSpc>
              <a:spcBef>
                <a:spcPts val="0"/>
              </a:spcBef>
              <a:spcAft>
                <a:spcPts val="0"/>
              </a:spcAft>
              <a:buClr>
                <a:schemeClr val="dk1"/>
              </a:buClr>
              <a:buSzPts val="1100"/>
              <a:buFont typeface="Arial"/>
              <a:buNone/>
            </a:pPr>
            <a:r>
              <a:rPr b="0" i="0" lang="es-419" sz="1100" u="none" cap="none" strike="noStrike">
                <a:solidFill>
                  <a:schemeClr val="dk1"/>
                </a:solidFill>
                <a:latin typeface="Arial"/>
                <a:ea typeface="Arial"/>
                <a:cs typeface="Arial"/>
                <a:sym typeface="Arial"/>
              </a:rPr>
              <a:t>Target antes del Over-Sampling  </a:t>
            </a:r>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 type="body"/>
          </p:nvPr>
        </p:nvSpPr>
        <p:spPr>
          <a:xfrm>
            <a:off x="209550" y="1033049"/>
            <a:ext cx="7044600" cy="8997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2000"/>
              </a:spcBef>
              <a:spcAft>
                <a:spcPts val="0"/>
              </a:spcAft>
              <a:buSzPts val="2300"/>
              <a:buNone/>
            </a:pPr>
            <a:r>
              <a:rPr b="1" lang="es-419" sz="1200" u="sng">
                <a:solidFill>
                  <a:schemeClr val="dk1"/>
                </a:solidFill>
              </a:rPr>
              <a:t>HALLAZGOS ENCONTRADOS POR EL EDA</a:t>
            </a:r>
            <a:endParaRPr b="1" sz="1300" u="sng">
              <a:solidFill>
                <a:schemeClr val="dk1"/>
              </a:solidFill>
            </a:endParaRPr>
          </a:p>
          <a:p>
            <a:pPr indent="0" lvl="0" marL="0" rtl="0" algn="just">
              <a:lnSpc>
                <a:spcPct val="115000"/>
              </a:lnSpc>
              <a:spcBef>
                <a:spcPts val="600"/>
              </a:spcBef>
              <a:spcAft>
                <a:spcPts val="0"/>
              </a:spcAft>
              <a:buSzPts val="2300"/>
              <a:buNone/>
            </a:pPr>
            <a:r>
              <a:rPr b="1" lang="es-419" sz="1100">
                <a:solidFill>
                  <a:schemeClr val="dk1"/>
                </a:solidFill>
              </a:rPr>
              <a:t>Análisis Univariado</a:t>
            </a:r>
            <a:r>
              <a:rPr lang="es-419" sz="1100">
                <a:solidFill>
                  <a:schemeClr val="dk1"/>
                </a:solidFill>
              </a:rPr>
              <a:t>: Este análisis se desarrolló a partir de las siguientes tres variables (Figuras 1, 2 y 3):</a:t>
            </a:r>
            <a:endParaRPr sz="1100">
              <a:solidFill>
                <a:schemeClr val="dk1"/>
              </a:solidFill>
            </a:endParaRPr>
          </a:p>
          <a:p>
            <a:pPr indent="0" lvl="0" marL="0" rtl="0" algn="just">
              <a:lnSpc>
                <a:spcPct val="150000"/>
              </a:lnSpc>
              <a:spcBef>
                <a:spcPts val="0"/>
              </a:spcBef>
              <a:spcAft>
                <a:spcPts val="0"/>
              </a:spcAft>
              <a:buSzPts val="2300"/>
              <a:buNone/>
            </a:pPr>
            <a:r>
              <a:t/>
            </a:r>
            <a:endParaRPr sz="1200">
              <a:solidFill>
                <a:schemeClr val="dk1"/>
              </a:solidFill>
            </a:endParaRPr>
          </a:p>
        </p:txBody>
      </p:sp>
      <p:pic>
        <p:nvPicPr>
          <p:cNvPr id="102" name="Google Shape;102;p6"/>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03" name="Google Shape;103;p6"/>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5</a:t>
            </a:r>
            <a:endParaRPr b="0" i="0" sz="900" u="none" cap="none" strike="noStrike">
              <a:solidFill>
                <a:srgbClr val="B7B7B7"/>
              </a:solidFill>
              <a:latin typeface="Arial"/>
              <a:ea typeface="Arial"/>
              <a:cs typeface="Arial"/>
              <a:sym typeface="Arial"/>
            </a:endParaRPr>
          </a:p>
        </p:txBody>
      </p:sp>
      <p:pic>
        <p:nvPicPr>
          <p:cNvPr id="104" name="Google Shape;104;p6"/>
          <p:cNvPicPr preferRelativeResize="0"/>
          <p:nvPr/>
        </p:nvPicPr>
        <p:blipFill rotWithShape="1">
          <a:blip r:embed="rId4">
            <a:alphaModFix/>
          </a:blip>
          <a:srcRect b="0" l="0" r="0" t="0"/>
          <a:stretch/>
        </p:blipFill>
        <p:spPr>
          <a:xfrm>
            <a:off x="864825" y="1961924"/>
            <a:ext cx="5734050" cy="3438525"/>
          </a:xfrm>
          <a:prstGeom prst="rect">
            <a:avLst/>
          </a:prstGeom>
          <a:noFill/>
          <a:ln>
            <a:noFill/>
          </a:ln>
        </p:spPr>
      </p:pic>
      <p:sp>
        <p:nvSpPr>
          <p:cNvPr id="105" name="Google Shape;105;p6"/>
          <p:cNvSpPr txBox="1"/>
          <p:nvPr/>
        </p:nvSpPr>
        <p:spPr>
          <a:xfrm>
            <a:off x="988650" y="5400450"/>
            <a:ext cx="5486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s-419" sz="1000" u="none" cap="none" strike="noStrike">
                <a:solidFill>
                  <a:schemeClr val="dk1"/>
                </a:solidFill>
                <a:latin typeface="Arial"/>
                <a:ea typeface="Arial"/>
                <a:cs typeface="Arial"/>
                <a:sym typeface="Arial"/>
              </a:rPr>
              <a:t>Figura 1: Distribución de Frecuencias de Card Category</a:t>
            </a:r>
            <a:endParaRPr b="1" i="0" sz="1300" u="none" cap="none" strike="noStrike">
              <a:solidFill>
                <a:srgbClr val="000000"/>
              </a:solidFill>
              <a:latin typeface="Arial"/>
              <a:ea typeface="Arial"/>
              <a:cs typeface="Arial"/>
              <a:sym typeface="Arial"/>
            </a:endParaRPr>
          </a:p>
        </p:txBody>
      </p:sp>
      <p:pic>
        <p:nvPicPr>
          <p:cNvPr id="106" name="Google Shape;106;p6"/>
          <p:cNvPicPr preferRelativeResize="0"/>
          <p:nvPr/>
        </p:nvPicPr>
        <p:blipFill rotWithShape="1">
          <a:blip r:embed="rId5">
            <a:alphaModFix/>
          </a:blip>
          <a:srcRect b="0" l="0" r="0" t="0"/>
          <a:stretch/>
        </p:blipFill>
        <p:spPr>
          <a:xfrm>
            <a:off x="323850" y="6091575"/>
            <a:ext cx="4438650" cy="2219325"/>
          </a:xfrm>
          <a:prstGeom prst="rect">
            <a:avLst/>
          </a:prstGeom>
          <a:noFill/>
          <a:ln>
            <a:noFill/>
          </a:ln>
        </p:spPr>
      </p:pic>
      <p:pic>
        <p:nvPicPr>
          <p:cNvPr id="107" name="Google Shape;107;p6"/>
          <p:cNvPicPr preferRelativeResize="0"/>
          <p:nvPr/>
        </p:nvPicPr>
        <p:blipFill rotWithShape="1">
          <a:blip r:embed="rId6">
            <a:alphaModFix/>
          </a:blip>
          <a:srcRect b="0" l="0" r="0" t="0"/>
          <a:stretch/>
        </p:blipFill>
        <p:spPr>
          <a:xfrm>
            <a:off x="4474800" y="6139200"/>
            <a:ext cx="2124075" cy="2124075"/>
          </a:xfrm>
          <a:prstGeom prst="rect">
            <a:avLst/>
          </a:prstGeom>
          <a:noFill/>
          <a:ln>
            <a:noFill/>
          </a:ln>
        </p:spPr>
      </p:pic>
      <p:sp>
        <p:nvSpPr>
          <p:cNvPr id="108" name="Google Shape;108;p6"/>
          <p:cNvSpPr txBox="1"/>
          <p:nvPr/>
        </p:nvSpPr>
        <p:spPr>
          <a:xfrm>
            <a:off x="2698950" y="8263275"/>
            <a:ext cx="2124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s-419" sz="1000" u="none" cap="none" strike="noStrike">
                <a:solidFill>
                  <a:schemeClr val="dk1"/>
                </a:solidFill>
                <a:latin typeface="Arial"/>
                <a:ea typeface="Arial"/>
                <a:cs typeface="Arial"/>
                <a:sym typeface="Arial"/>
              </a:rPr>
              <a:t>Figura 2: Histogramas de Age</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14" name="Google Shape;114;p7"/>
          <p:cNvSpPr/>
          <p:nvPr/>
        </p:nvSpPr>
        <p:spPr>
          <a:xfrm>
            <a:off x="3558600" y="9817800"/>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6</a:t>
            </a:r>
            <a:endParaRPr b="0" i="0" sz="900" u="none" cap="none" strike="noStrike">
              <a:solidFill>
                <a:srgbClr val="B7B7B7"/>
              </a:solidFill>
              <a:latin typeface="Arial"/>
              <a:ea typeface="Arial"/>
              <a:cs typeface="Arial"/>
              <a:sym typeface="Arial"/>
            </a:endParaRPr>
          </a:p>
        </p:txBody>
      </p:sp>
      <p:pic>
        <p:nvPicPr>
          <p:cNvPr id="115" name="Google Shape;115;p7"/>
          <p:cNvPicPr preferRelativeResize="0"/>
          <p:nvPr/>
        </p:nvPicPr>
        <p:blipFill rotWithShape="1">
          <a:blip r:embed="rId4">
            <a:alphaModFix/>
          </a:blip>
          <a:srcRect b="0" l="0" r="0" t="0"/>
          <a:stretch/>
        </p:blipFill>
        <p:spPr>
          <a:xfrm>
            <a:off x="2111314" y="3078275"/>
            <a:ext cx="3337372" cy="3337400"/>
          </a:xfrm>
          <a:prstGeom prst="rect">
            <a:avLst/>
          </a:prstGeom>
          <a:noFill/>
          <a:ln>
            <a:noFill/>
          </a:ln>
        </p:spPr>
      </p:pic>
      <p:sp>
        <p:nvSpPr>
          <p:cNvPr id="116" name="Google Shape;116;p7"/>
          <p:cNvSpPr txBox="1"/>
          <p:nvPr/>
        </p:nvSpPr>
        <p:spPr>
          <a:xfrm>
            <a:off x="1036800" y="6415663"/>
            <a:ext cx="5486400" cy="515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s-419" sz="1000" u="none" cap="none" strike="noStrike">
                <a:solidFill>
                  <a:schemeClr val="dk1"/>
                </a:solidFill>
                <a:latin typeface="Arial"/>
                <a:ea typeface="Arial"/>
                <a:cs typeface="Arial"/>
                <a:sym typeface="Arial"/>
              </a:rPr>
              <a:t>Figura 3: Histogramas de Months on Book en base a frecuencia y densidad.</a:t>
            </a:r>
            <a:endParaRPr b="1" i="0" sz="1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t/>
            </a:r>
            <a:endParaRPr b="0" i="0" sz="1000" u="none" cap="none" strike="noStrike">
              <a:solidFill>
                <a:schemeClr val="dk1"/>
              </a:solidFill>
              <a:latin typeface="Arial"/>
              <a:ea typeface="Arial"/>
              <a:cs typeface="Arial"/>
              <a:sym typeface="Arial"/>
            </a:endParaRPr>
          </a:p>
        </p:txBody>
      </p:sp>
      <p:sp>
        <p:nvSpPr>
          <p:cNvPr id="117" name="Google Shape;117;p7"/>
          <p:cNvSpPr txBox="1"/>
          <p:nvPr>
            <p:ph idx="1" type="body"/>
          </p:nvPr>
        </p:nvSpPr>
        <p:spPr>
          <a:xfrm>
            <a:off x="257700" y="7012499"/>
            <a:ext cx="7044600" cy="2897098"/>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0"/>
              </a:spcBef>
              <a:spcAft>
                <a:spcPts val="0"/>
              </a:spcAft>
              <a:buSzPts val="2300"/>
              <a:buNone/>
            </a:pPr>
            <a:r>
              <a:rPr b="1" lang="es-419" sz="1200" u="sng">
                <a:solidFill>
                  <a:schemeClr val="dk1"/>
                </a:solidFill>
              </a:rPr>
              <a:t>Conclusiones Análisis Univariado</a:t>
            </a:r>
            <a:endParaRPr b="1"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300" u="sng">
              <a:solidFill>
                <a:schemeClr val="dk1"/>
              </a:solidFill>
            </a:endParaRPr>
          </a:p>
          <a:p>
            <a:pPr indent="0" lvl="0" marL="0" rtl="0" algn="just">
              <a:lnSpc>
                <a:spcPct val="115000"/>
              </a:lnSpc>
              <a:spcBef>
                <a:spcPts val="0"/>
              </a:spcBef>
              <a:spcAft>
                <a:spcPts val="0"/>
              </a:spcAft>
              <a:buSzPts val="2300"/>
              <a:buNone/>
            </a:pPr>
            <a:r>
              <a:rPr lang="es-419" sz="1100">
                <a:solidFill>
                  <a:schemeClr val="dk1"/>
                </a:solidFill>
              </a:rPr>
              <a:t>Como se observa en la Figura 1,  el 93.17% de los datos están concentrados en las tarjetas de tipo azul. Se asume entonces que esta distribución se debe a los tipos de clientes, ya que las tarjetas tipo Gold y Platinum suelen ser para clientes con altos niveles de ingresos.</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SzPts val="2300"/>
              <a:buNone/>
            </a:pPr>
            <a:r>
              <a:rPr lang="es-419" sz="1100">
                <a:solidFill>
                  <a:schemeClr val="dk1"/>
                </a:solidFill>
              </a:rPr>
              <a:t>La Figura 2 indica que la mediana y media ronda los 45 años de edad, siendo el grupo etéreo que el banco más atrapa.</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SzPts val="2300"/>
              <a:buNone/>
            </a:pPr>
            <a:r>
              <a:rPr lang="es-419" sz="1100">
                <a:solidFill>
                  <a:schemeClr val="dk1"/>
                </a:solidFill>
              </a:rPr>
              <a:t>Por último, la Figura 3 indica que existe una fuerte relación o meses de contrato con el banco de aproximadamente 35/36 meses, es decir, 3 años. A partir de ese período se distingue un fuerte abandono de clientes.</a:t>
            </a:r>
            <a:endParaRPr sz="1100">
              <a:solidFill>
                <a:schemeClr val="dk1"/>
              </a:solidFill>
            </a:endParaRPr>
          </a:p>
          <a:p>
            <a:pPr indent="0" lvl="0" marL="0" rtl="0" algn="just">
              <a:lnSpc>
                <a:spcPct val="150000"/>
              </a:lnSpc>
              <a:spcBef>
                <a:spcPts val="0"/>
              </a:spcBef>
              <a:spcAft>
                <a:spcPts val="0"/>
              </a:spcAft>
              <a:buSzPts val="2300"/>
              <a:buNone/>
            </a:pPr>
            <a:r>
              <a:t/>
            </a:r>
            <a:endParaRPr sz="1200">
              <a:solidFill>
                <a:schemeClr val="dk1"/>
              </a:solidFill>
            </a:endParaRPr>
          </a:p>
        </p:txBody>
      </p:sp>
      <p:pic>
        <p:nvPicPr>
          <p:cNvPr id="118" name="Google Shape;118;p7"/>
          <p:cNvPicPr preferRelativeResize="0"/>
          <p:nvPr/>
        </p:nvPicPr>
        <p:blipFill rotWithShape="1">
          <a:blip r:embed="rId5">
            <a:alphaModFix/>
          </a:blip>
          <a:srcRect b="0" l="0" r="0" t="0"/>
          <a:stretch/>
        </p:blipFill>
        <p:spPr>
          <a:xfrm>
            <a:off x="827250" y="724958"/>
            <a:ext cx="5905500" cy="202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8"/>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24" name="Google Shape;124;p8"/>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7</a:t>
            </a:r>
            <a:endParaRPr b="0" i="0" sz="900" u="none" cap="none" strike="noStrike">
              <a:solidFill>
                <a:srgbClr val="B7B7B7"/>
              </a:solidFill>
              <a:latin typeface="Arial"/>
              <a:ea typeface="Arial"/>
              <a:cs typeface="Arial"/>
              <a:sym typeface="Arial"/>
            </a:endParaRPr>
          </a:p>
        </p:txBody>
      </p:sp>
      <p:sp>
        <p:nvSpPr>
          <p:cNvPr id="125" name="Google Shape;125;p8"/>
          <p:cNvSpPr txBox="1"/>
          <p:nvPr>
            <p:ph idx="1" type="body"/>
          </p:nvPr>
        </p:nvSpPr>
        <p:spPr>
          <a:xfrm>
            <a:off x="257700" y="911824"/>
            <a:ext cx="7044600" cy="8844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1800"/>
              </a:spcBef>
              <a:spcAft>
                <a:spcPts val="0"/>
              </a:spcAft>
              <a:buSzPts val="2300"/>
              <a:buNone/>
            </a:pPr>
            <a:r>
              <a:rPr b="1" lang="es-419" sz="1200" u="sng">
                <a:solidFill>
                  <a:schemeClr val="dk1"/>
                </a:solidFill>
              </a:rPr>
              <a:t>ANÁLISIS BIVARIADO</a:t>
            </a:r>
            <a:endParaRPr sz="1100">
              <a:solidFill>
                <a:schemeClr val="dk1"/>
              </a:solidFill>
            </a:endParaRPr>
          </a:p>
          <a:p>
            <a:pPr indent="0" lvl="0" marL="0" rtl="0" algn="l">
              <a:lnSpc>
                <a:spcPct val="115000"/>
              </a:lnSpc>
              <a:spcBef>
                <a:spcPts val="600"/>
              </a:spcBef>
              <a:spcAft>
                <a:spcPts val="0"/>
              </a:spcAft>
              <a:buSzPts val="2300"/>
              <a:buNone/>
            </a:pPr>
            <a:r>
              <a:rPr lang="es-419" sz="1100">
                <a:solidFill>
                  <a:schemeClr val="dk1"/>
                </a:solidFill>
              </a:rPr>
              <a:t>Para conocer las variables más correlacionadas y así las más indicadas para analizar, se realizó en principio una gráfica de correlación entre las variables del Dataset (Figura 4).</a:t>
            </a:r>
            <a:endParaRPr sz="1100">
              <a:solidFill>
                <a:schemeClr val="dk1"/>
              </a:solidFill>
            </a:endParaRPr>
          </a:p>
        </p:txBody>
      </p:sp>
      <p:pic>
        <p:nvPicPr>
          <p:cNvPr id="126" name="Google Shape;126;p8"/>
          <p:cNvPicPr preferRelativeResize="0"/>
          <p:nvPr/>
        </p:nvPicPr>
        <p:blipFill rotWithShape="1">
          <a:blip r:embed="rId4">
            <a:alphaModFix/>
          </a:blip>
          <a:srcRect b="0" l="0" r="14110" t="8415"/>
          <a:stretch/>
        </p:blipFill>
        <p:spPr>
          <a:xfrm>
            <a:off x="0" y="1925388"/>
            <a:ext cx="7559999" cy="6420136"/>
          </a:xfrm>
          <a:prstGeom prst="rect">
            <a:avLst/>
          </a:prstGeom>
          <a:noFill/>
          <a:ln>
            <a:noFill/>
          </a:ln>
        </p:spPr>
      </p:pic>
      <p:sp>
        <p:nvSpPr>
          <p:cNvPr id="127" name="Google Shape;127;p8"/>
          <p:cNvSpPr txBox="1"/>
          <p:nvPr>
            <p:ph idx="1" type="body"/>
          </p:nvPr>
        </p:nvSpPr>
        <p:spPr>
          <a:xfrm>
            <a:off x="205063" y="8973924"/>
            <a:ext cx="7044600" cy="595200"/>
          </a:xfrm>
          <a:prstGeom prst="rect">
            <a:avLst/>
          </a:prstGeom>
          <a:noFill/>
          <a:ln>
            <a:noFill/>
          </a:ln>
        </p:spPr>
        <p:txBody>
          <a:bodyPr anchorCtr="0" anchor="t" bIns="114375" lIns="114375" spcFirstLastPara="1" rIns="114375" wrap="square" tIns="114375">
            <a:spAutoFit/>
          </a:bodyPr>
          <a:lstStyle/>
          <a:p>
            <a:pPr indent="0" lvl="0" marL="0" rtl="0" algn="l">
              <a:lnSpc>
                <a:spcPct val="115000"/>
              </a:lnSpc>
              <a:spcBef>
                <a:spcPts val="0"/>
              </a:spcBef>
              <a:spcAft>
                <a:spcPts val="0"/>
              </a:spcAft>
              <a:buSzPts val="2300"/>
              <a:buNone/>
            </a:pPr>
            <a:r>
              <a:rPr lang="es-419" sz="1100">
                <a:solidFill>
                  <a:schemeClr val="dk1"/>
                </a:solidFill>
              </a:rPr>
              <a:t>Tres de las variables más correlacionadas y significativas para el análisis, según la Figura 4 son: (Figuras 5, 6 y 7)</a:t>
            </a:r>
            <a:endParaRPr sz="1100">
              <a:solidFill>
                <a:schemeClr val="dk1"/>
              </a:solidFill>
            </a:endParaRPr>
          </a:p>
        </p:txBody>
      </p:sp>
      <p:sp>
        <p:nvSpPr>
          <p:cNvPr id="128" name="Google Shape;128;p8"/>
          <p:cNvSpPr txBox="1"/>
          <p:nvPr>
            <p:ph idx="1" type="body"/>
          </p:nvPr>
        </p:nvSpPr>
        <p:spPr>
          <a:xfrm>
            <a:off x="310363" y="8550874"/>
            <a:ext cx="7044600" cy="384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SzPts val="2300"/>
              <a:buNone/>
            </a:pPr>
            <a:r>
              <a:rPr b="1" lang="es-419" sz="1000">
                <a:solidFill>
                  <a:schemeClr val="dk1"/>
                </a:solidFill>
              </a:rPr>
              <a:t>Figura 4: Análisis de correlación para todas las features.</a:t>
            </a:r>
            <a:endParaRPr b="1"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9"/>
          <p:cNvPicPr preferRelativeResize="0"/>
          <p:nvPr/>
        </p:nvPicPr>
        <p:blipFill rotWithShape="1">
          <a:blip r:embed="rId3">
            <a:alphaModFix/>
          </a:blip>
          <a:srcRect b="0" l="0" r="0" t="0"/>
          <a:stretch/>
        </p:blipFill>
        <p:spPr>
          <a:xfrm>
            <a:off x="152400" y="295329"/>
            <a:ext cx="7255201" cy="291504"/>
          </a:xfrm>
          <a:prstGeom prst="rect">
            <a:avLst/>
          </a:prstGeom>
          <a:noFill/>
          <a:ln>
            <a:noFill/>
          </a:ln>
        </p:spPr>
      </p:pic>
      <p:sp>
        <p:nvSpPr>
          <p:cNvPr id="134" name="Google Shape;134;p9"/>
          <p:cNvSpPr/>
          <p:nvPr/>
        </p:nvSpPr>
        <p:spPr>
          <a:xfrm>
            <a:off x="3558600" y="9732075"/>
            <a:ext cx="442800" cy="442800"/>
          </a:xfrm>
          <a:prstGeom prst="ellipse">
            <a:avLst/>
          </a:prstGeom>
          <a:solidFill>
            <a:srgbClr val="7E0D39"/>
          </a:solidFill>
          <a:ln cap="flat" cmpd="sng" w="9525">
            <a:solidFill>
              <a:srgbClr val="7E0D3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s-419" sz="900" u="none" cap="none" strike="noStrike">
                <a:solidFill>
                  <a:srgbClr val="B7B7B7"/>
                </a:solidFill>
                <a:latin typeface="Arial"/>
                <a:ea typeface="Arial"/>
                <a:cs typeface="Arial"/>
                <a:sym typeface="Arial"/>
              </a:rPr>
              <a:t>8</a:t>
            </a:r>
            <a:endParaRPr b="0" i="0" sz="900" u="none" cap="none" strike="noStrike">
              <a:solidFill>
                <a:srgbClr val="B7B7B7"/>
              </a:solidFill>
              <a:latin typeface="Arial"/>
              <a:ea typeface="Arial"/>
              <a:cs typeface="Arial"/>
              <a:sym typeface="Arial"/>
            </a:endParaRPr>
          </a:p>
        </p:txBody>
      </p:sp>
      <p:sp>
        <p:nvSpPr>
          <p:cNvPr id="135" name="Google Shape;135;p9"/>
          <p:cNvSpPr txBox="1"/>
          <p:nvPr>
            <p:ph idx="1" type="body"/>
          </p:nvPr>
        </p:nvSpPr>
        <p:spPr>
          <a:xfrm>
            <a:off x="363000" y="7072299"/>
            <a:ext cx="7044600" cy="630000"/>
          </a:xfrm>
          <a:prstGeom prst="rect">
            <a:avLst/>
          </a:prstGeom>
          <a:noFill/>
          <a:ln>
            <a:noFill/>
          </a:ln>
        </p:spPr>
        <p:txBody>
          <a:bodyPr anchorCtr="0" anchor="t" bIns="114375" lIns="114375" spcFirstLastPara="1" rIns="114375" wrap="square" tIns="114375">
            <a:spAutoFit/>
          </a:bodyPr>
          <a:lstStyle/>
          <a:p>
            <a:pPr indent="-298450" lvl="0" marL="457200" rtl="0" algn="l">
              <a:lnSpc>
                <a:spcPct val="135714"/>
              </a:lnSpc>
              <a:spcBef>
                <a:spcPts val="0"/>
              </a:spcBef>
              <a:spcAft>
                <a:spcPts val="0"/>
              </a:spcAft>
              <a:buClr>
                <a:schemeClr val="dk1"/>
              </a:buClr>
              <a:buSzPts val="1100"/>
              <a:buChar char="★"/>
            </a:pPr>
            <a:r>
              <a:rPr lang="es-419" sz="1100">
                <a:solidFill>
                  <a:schemeClr val="dk1"/>
                </a:solidFill>
                <a:highlight>
                  <a:srgbClr val="FFFFFE"/>
                </a:highlight>
              </a:rPr>
              <a:t>No se puede extraer una conclusión de este gráfico ya que el mismo parece sesgado. Este sesgo puede darse debido a que el DataSet no expresa series temporales.</a:t>
            </a:r>
            <a:endParaRPr sz="1100">
              <a:solidFill>
                <a:schemeClr val="dk1"/>
              </a:solidFill>
            </a:endParaRPr>
          </a:p>
        </p:txBody>
      </p:sp>
      <p:pic>
        <p:nvPicPr>
          <p:cNvPr id="136" name="Google Shape;136;p9"/>
          <p:cNvPicPr preferRelativeResize="0"/>
          <p:nvPr/>
        </p:nvPicPr>
        <p:blipFill rotWithShape="1">
          <a:blip r:embed="rId4">
            <a:alphaModFix/>
          </a:blip>
          <a:srcRect b="0" l="0" r="0" t="0"/>
          <a:stretch/>
        </p:blipFill>
        <p:spPr>
          <a:xfrm>
            <a:off x="363000" y="818713"/>
            <a:ext cx="7044599" cy="5288584"/>
          </a:xfrm>
          <a:prstGeom prst="rect">
            <a:avLst/>
          </a:prstGeom>
          <a:noFill/>
          <a:ln>
            <a:noFill/>
          </a:ln>
        </p:spPr>
      </p:pic>
      <p:sp>
        <p:nvSpPr>
          <p:cNvPr id="137" name="Google Shape;137;p9"/>
          <p:cNvSpPr txBox="1"/>
          <p:nvPr>
            <p:ph idx="1" type="body"/>
          </p:nvPr>
        </p:nvSpPr>
        <p:spPr>
          <a:xfrm>
            <a:off x="363000" y="6205824"/>
            <a:ext cx="7044600" cy="384900"/>
          </a:xfrm>
          <a:prstGeom prst="rect">
            <a:avLst/>
          </a:prstGeom>
          <a:noFill/>
          <a:ln>
            <a:noFill/>
          </a:ln>
        </p:spPr>
        <p:txBody>
          <a:bodyPr anchorCtr="0" anchor="t" bIns="114375" lIns="114375" spcFirstLastPara="1" rIns="114375" wrap="square" tIns="114375">
            <a:spAutoFit/>
          </a:bodyPr>
          <a:lstStyle/>
          <a:p>
            <a:pPr indent="0" lvl="0" marL="0" rtl="0" algn="ctr">
              <a:lnSpc>
                <a:spcPct val="115000"/>
              </a:lnSpc>
              <a:spcBef>
                <a:spcPts val="0"/>
              </a:spcBef>
              <a:spcAft>
                <a:spcPts val="0"/>
              </a:spcAft>
              <a:buClr>
                <a:schemeClr val="dk1"/>
              </a:buClr>
              <a:buSzPts val="1100"/>
              <a:buFont typeface="Arial"/>
              <a:buNone/>
            </a:pPr>
            <a:r>
              <a:rPr b="1" lang="es-419" sz="1000">
                <a:solidFill>
                  <a:schemeClr val="dk1"/>
                </a:solidFill>
              </a:rPr>
              <a:t>Figura 5: Edad versus Período de relación con el banco en meses.</a:t>
            </a:r>
            <a:endParaRPr b="1"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