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CBE48D-A128-4CFA-86AD-0A2003562CA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7FF644-E64F-48F7-BF60-0223DC8D9CB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EFFF68-878C-4154-8D5D-33EF597BFD0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07E409-FFDD-412F-9CE6-F7EEE752D94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E7656-C87C-4B22-BDDA-D25144A4102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8592B2-6184-4630-B69A-5CD60764F62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CE7D8-1A86-4CAE-A3A4-1C0C63F97CE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9809C-73F2-4AA9-94D9-148A607E89B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2F374-72CD-4011-8127-076A536B473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827280"/>
            <a:ext cx="8519400" cy="10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765A20-6305-45DB-BE95-BAF08C4DDA1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FF3C2-A51F-4FD1-A92B-23420EC0A26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0311A1-A338-449B-BD6B-20D4E3507AF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FE96F-7D6E-477B-AADF-5BAB40E4A0F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E29384-D279-4FD8-8D84-580735EC5E5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86679-DEF4-4D76-A5D8-52537C12C65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A16D7-6613-41A4-BA63-78AE37F121C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378B8-50AD-4E13-99A1-B18692BB6E2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FAF02-9810-4CDC-B2AE-B3228CCE94D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75FCF-B718-4A18-AB8C-F73796BACFA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CD622-3214-4440-A124-DC6CE572581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AF39CD-8EBD-47A3-8C9D-D06FC70FD3E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39EA54-CBD1-4EA2-A103-284550B3480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4C567E-87CA-42FC-BA60-3A591F6BBF5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827280"/>
            <a:ext cx="8519400" cy="10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48767-8D3D-4537-BA15-F107C513EDA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0558FF-43F9-40BE-ABE8-16EA46E0C5E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E3B5CD-9831-4FB0-AF7E-F49BFE408C1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819A17-8E19-4A67-9304-50C966139E6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6B256-5E6A-4C67-8F64-266D497BB1E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D69DE-3AF4-4171-9C46-46B5569D96B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9A75CC-FE75-461E-8064-4EF61EA493A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F805D9C-87AE-42E1-89D0-815D2C87A72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37A009-16E8-40B4-9D4D-271158AB6C3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1846FD-BDCA-456C-BD5D-3277D179155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00A97A-454F-4738-801A-D2F7D1F41F9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4535CC-0477-49FF-A8F8-113C0ECBE54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87DC079-D340-4BA4-8270-3B8D471AE6F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827280"/>
            <a:ext cx="8519400" cy="10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769C7F-6055-496A-BEB7-BC3A52551221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67585D-4837-47E1-93F6-5D097E5C38F9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C5F444-AE0F-4369-81F8-A53D968CAE8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C9C6D3-438D-47E8-8858-FC6A2B5364C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0E8C2F1-E4B5-4F7E-8752-F081A2E7EA5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AB17F0-7448-41B3-B598-CCC8AD02EA2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CEA88A-F967-48E5-ADC4-591DF46AD87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8AF8EB-E0E0-4946-89EA-36A1C073B5E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827280"/>
            <a:ext cx="8519400" cy="10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DDAFE8-CE34-428B-BC39-F32DECFCC43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23C9CC-46CA-487D-8796-81696FD48B4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3880" y="306792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5D125F-E206-4237-8CF5-95DFD3A9BA2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337040"/>
            <a:ext cx="401544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888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D0BDBC-47F8-4C87-B49E-3157780D9BF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5181480"/>
            <a:ext cx="54756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10058D-EE42-4CA9-A86F-61080A94A13B}" type="slidenum">
              <a:rPr b="0" lang="it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5181480"/>
            <a:ext cx="54756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B9AB85-DF73-4A55-846C-DBEA8F5EC7FD}" type="slidenum">
              <a:rPr b="0" lang="it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5181480"/>
            <a:ext cx="547920" cy="4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9B5055-FA84-4719-B6E5-CF4C724BCD8C}" type="slidenum">
              <a:rPr b="0" lang="it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827280"/>
            <a:ext cx="851940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"/>
          </p:nvPr>
        </p:nvSpPr>
        <p:spPr>
          <a:xfrm>
            <a:off x="8472600" y="5181480"/>
            <a:ext cx="54756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it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7EDFA4B-5524-4786-AACB-494E7284C36E}" type="slidenum">
              <a:rPr b="0" lang="it" sz="14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9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4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8.png"/><Relationship Id="rId20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99;p25"/>
          <p:cNvSpPr/>
          <p:nvPr/>
        </p:nvSpPr>
        <p:spPr>
          <a:xfrm>
            <a:off x="1947240" y="3130200"/>
            <a:ext cx="52480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2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Come raccontare i profili degli utenti-tipo del servizio pubblico digitale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Google Shape;100;p25"/>
          <p:cNvCxnSpPr/>
          <p:nvPr/>
        </p:nvCxnSpPr>
        <p:spPr>
          <a:xfrm>
            <a:off x="3914280" y="2788560"/>
            <a:ext cx="1316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158" name="Google Shape;101;p25" descr=""/>
          <p:cNvPicPr/>
          <p:nvPr/>
        </p:nvPicPr>
        <p:blipFill>
          <a:blip r:embed="rId2"/>
          <a:stretch/>
        </p:blipFill>
        <p:spPr>
          <a:xfrm>
            <a:off x="0" y="5307480"/>
            <a:ext cx="1930320" cy="40608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102;p25"/>
          <p:cNvSpPr/>
          <p:nvPr/>
        </p:nvSpPr>
        <p:spPr>
          <a:xfrm>
            <a:off x="908640" y="966240"/>
            <a:ext cx="7326000" cy="13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Modello personas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103;p25"/>
          <p:cNvSpPr/>
          <p:nvPr/>
        </p:nvSpPr>
        <p:spPr>
          <a:xfrm>
            <a:off x="410040" y="384480"/>
            <a:ext cx="952200" cy="952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1" name="Google Shape;104;p25" descr=""/>
          <p:cNvPicPr/>
          <p:nvPr/>
        </p:nvPicPr>
        <p:blipFill>
          <a:blip r:embed="rId3"/>
          <a:stretch/>
        </p:blipFill>
        <p:spPr>
          <a:xfrm>
            <a:off x="581760" y="556200"/>
            <a:ext cx="608400" cy="60840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105;p25"/>
          <p:cNvSpPr/>
          <p:nvPr/>
        </p:nvSpPr>
        <p:spPr>
          <a:xfrm>
            <a:off x="7829280" y="5307480"/>
            <a:ext cx="131400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it" sz="7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Licenza </a:t>
            </a:r>
            <a:r>
              <a:rPr b="0" lang="it" sz="700" spc="-1" strike="noStrike" u="sng">
                <a:solidFill>
                  <a:srgbClr val="0097a7"/>
                </a:solidFill>
                <a:uFillTx/>
                <a:latin typeface="Titillium Web"/>
                <a:ea typeface="Titillium Web"/>
                <a:hlinkClick r:id="rId4"/>
              </a:rPr>
              <a:t>CC BY-SA 4.0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6;p25"/>
          <p:cNvSpPr/>
          <p:nvPr/>
        </p:nvSpPr>
        <p:spPr>
          <a:xfrm>
            <a:off x="2066760" y="5307480"/>
            <a:ext cx="576144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it" sz="7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https://designers.italia.it/kit/esperienza-utente/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29;p27"/>
          <p:cNvSpPr/>
          <p:nvPr/>
        </p:nvSpPr>
        <p:spPr>
          <a:xfrm>
            <a:off x="0" y="2019240"/>
            <a:ext cx="9142920" cy="3703680"/>
          </a:xfrm>
          <a:prstGeom prst="rect">
            <a:avLst/>
          </a:prstGeom>
          <a:solidFill>
            <a:srgbClr val="f4f4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Google Shape;130;p27"/>
          <p:cNvSpPr/>
          <p:nvPr/>
        </p:nvSpPr>
        <p:spPr>
          <a:xfrm>
            <a:off x="360720" y="354600"/>
            <a:ext cx="38800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200" spc="-1" strike="noStrike">
                <a:solidFill>
                  <a:srgbClr val="0056cb"/>
                </a:solidFill>
                <a:latin typeface="Titillium Web SemiBold"/>
                <a:ea typeface="Titillium Web SemiBold"/>
              </a:rPr>
              <a:t>Riepilogo personas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31;p27"/>
          <p:cNvSpPr/>
          <p:nvPr/>
        </p:nvSpPr>
        <p:spPr>
          <a:xfrm>
            <a:off x="360720" y="1239840"/>
            <a:ext cx="4902120" cy="6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4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Gli utenti-tipo del servizio pubblico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32;p27"/>
          <p:cNvSpPr/>
          <p:nvPr/>
        </p:nvSpPr>
        <p:spPr>
          <a:xfrm>
            <a:off x="386640" y="4061880"/>
            <a:ext cx="21016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8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Giorgia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Studentessa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33;p27"/>
          <p:cNvSpPr/>
          <p:nvPr/>
        </p:nvSpPr>
        <p:spPr>
          <a:xfrm>
            <a:off x="3429000" y="4061880"/>
            <a:ext cx="2742480" cy="12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8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Giovanni e Franca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Genitori e impiegati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34;p27"/>
          <p:cNvSpPr/>
          <p:nvPr/>
        </p:nvSpPr>
        <p:spPr>
          <a:xfrm>
            <a:off x="6858000" y="4061880"/>
            <a:ext cx="2285280" cy="12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8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Alessio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Giovane operaio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136;p27"/>
          <p:cNvSpPr/>
          <p:nvPr/>
        </p:nvSpPr>
        <p:spPr>
          <a:xfrm>
            <a:off x="493920" y="254376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Google Shape;137;p27"/>
          <p:cNvSpPr/>
          <p:nvPr/>
        </p:nvSpPr>
        <p:spPr>
          <a:xfrm>
            <a:off x="3555720" y="251460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Google Shape;138;p27"/>
          <p:cNvSpPr/>
          <p:nvPr/>
        </p:nvSpPr>
        <p:spPr>
          <a:xfrm>
            <a:off x="6858000" y="251460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173" name="Google Shape;140;p27"/>
          <p:cNvCxnSpPr/>
          <p:nvPr/>
        </p:nvCxnSpPr>
        <p:spPr>
          <a:xfrm>
            <a:off x="6809040" y="5165640"/>
            <a:ext cx="2024280" cy="1080"/>
          </a:xfrm>
          <a:prstGeom prst="straightConnector1">
            <a:avLst/>
          </a:prstGeom>
          <a:ln w="9525">
            <a:solidFill>
              <a:srgbClr val="0056cb"/>
            </a:solidFill>
            <a:round/>
          </a:ln>
        </p:spPr>
      </p:cxnSp>
      <p:sp>
        <p:nvSpPr>
          <p:cNvPr id="174" name="Google Shape;141;p27"/>
          <p:cNvSpPr/>
          <p:nvPr/>
        </p:nvSpPr>
        <p:spPr>
          <a:xfrm>
            <a:off x="6800040" y="5175360"/>
            <a:ext cx="202212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90000" bIns="90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900" spc="-1" strike="noStrike">
                <a:solidFill>
                  <a:srgbClr val="0066cc"/>
                </a:solidFill>
                <a:latin typeface="Titillium Web SemiBold"/>
                <a:ea typeface="Titillium Web SemiBold"/>
              </a:rPr>
              <a:t>Copia la slide per includere tutte le personas identificate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142;p27"/>
          <p:cNvSpPr/>
          <p:nvPr/>
        </p:nvSpPr>
        <p:spPr>
          <a:xfrm>
            <a:off x="6809040" y="1399320"/>
            <a:ext cx="21736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sono i macro-gruppi rappresentativi del bacino di utenza?]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43;p27"/>
          <p:cNvSpPr/>
          <p:nvPr/>
        </p:nvSpPr>
        <p:spPr>
          <a:xfrm>
            <a:off x="381240" y="2337840"/>
            <a:ext cx="5079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434343"/>
                </a:solidFill>
                <a:latin typeface="Roboto Mono Light"/>
                <a:ea typeface="Roboto Mono Light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44;p27"/>
          <p:cNvSpPr/>
          <p:nvPr/>
        </p:nvSpPr>
        <p:spPr>
          <a:xfrm>
            <a:off x="3429000" y="2337840"/>
            <a:ext cx="45648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434343"/>
                </a:solidFill>
                <a:latin typeface="Roboto Mono Light"/>
                <a:ea typeface="Roboto Mono Light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45;p27"/>
          <p:cNvSpPr/>
          <p:nvPr/>
        </p:nvSpPr>
        <p:spPr>
          <a:xfrm>
            <a:off x="6705360" y="2337840"/>
            <a:ext cx="3805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434343"/>
                </a:solidFill>
                <a:latin typeface="Roboto Mono Light"/>
                <a:ea typeface="Roboto Mono Light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46;p27"/>
          <p:cNvSpPr/>
          <p:nvPr/>
        </p:nvSpPr>
        <p:spPr>
          <a:xfrm>
            <a:off x="6705360" y="2337840"/>
            <a:ext cx="5079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0" name="Google Shape;260;p 1" descr=""/>
          <p:cNvPicPr/>
          <p:nvPr/>
        </p:nvPicPr>
        <p:blipFill>
          <a:blip r:embed="rId1"/>
          <a:srcRect l="0" t="1807" r="0" b="1807"/>
          <a:stretch/>
        </p:blipFill>
        <p:spPr>
          <a:xfrm>
            <a:off x="3715920" y="274320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54;p 1" descr=""/>
          <p:cNvPicPr/>
          <p:nvPr/>
        </p:nvPicPr>
        <p:blipFill>
          <a:blip r:embed="rId2"/>
          <a:srcRect l="0" t="1807" r="0" b="1807"/>
          <a:stretch/>
        </p:blipFill>
        <p:spPr>
          <a:xfrm>
            <a:off x="7086600" y="270720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55;p 1" descr=""/>
          <p:cNvPicPr/>
          <p:nvPr/>
        </p:nvPicPr>
        <p:blipFill>
          <a:blip r:embed="rId3"/>
          <a:srcRect l="0" t="1807" r="0" b="1807"/>
          <a:stretch/>
        </p:blipFill>
        <p:spPr>
          <a:xfrm>
            <a:off x="685800" y="2743200"/>
            <a:ext cx="1083960" cy="10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51;p28"/>
          <p:cNvSpPr/>
          <p:nvPr/>
        </p:nvSpPr>
        <p:spPr>
          <a:xfrm>
            <a:off x="-6480" y="-25920"/>
            <a:ext cx="2266920" cy="5748840"/>
          </a:xfrm>
          <a:prstGeom prst="rect">
            <a:avLst/>
          </a:prstGeom>
          <a:solidFill>
            <a:srgbClr val="f4f4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4" name="Google Shape;152;p28" descr=""/>
          <p:cNvPicPr/>
          <p:nvPr/>
        </p:nvPicPr>
        <p:blipFill>
          <a:blip r:embed="rId1"/>
          <a:stretch/>
        </p:blipFill>
        <p:spPr>
          <a:xfrm>
            <a:off x="308520" y="3188880"/>
            <a:ext cx="281880" cy="20124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153;p28"/>
          <p:cNvSpPr/>
          <p:nvPr/>
        </p:nvSpPr>
        <p:spPr>
          <a:xfrm>
            <a:off x="233280" y="3389400"/>
            <a:ext cx="1906200" cy="13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Il servizio è molto utile perché posso avere lezioni personalizzate e mirate a risolvere i problemi presenti nei miei compiti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154;p28"/>
          <p:cNvSpPr/>
          <p:nvPr/>
        </p:nvSpPr>
        <p:spPr>
          <a:xfrm>
            <a:off x="213480" y="422280"/>
            <a:ext cx="190620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Giorgia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155;p28"/>
          <p:cNvSpPr/>
          <p:nvPr/>
        </p:nvSpPr>
        <p:spPr>
          <a:xfrm>
            <a:off x="213480" y="73296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Studentessa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56;p28"/>
          <p:cNvSpPr/>
          <p:nvPr/>
        </p:nvSpPr>
        <p:spPr>
          <a:xfrm>
            <a:off x="260172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oogle Shape;157;p28"/>
          <p:cNvSpPr/>
          <p:nvPr/>
        </p:nvSpPr>
        <p:spPr>
          <a:xfrm>
            <a:off x="2601720" y="808920"/>
            <a:ext cx="234792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Sofia è una studentessa di 14 anni con una grande passione per la musica e l'arte. È una ragazza intelligente e diligente, ma ultimamente ha iniziato ad avere problemi con alcuni dei suoi compiti scolastici. Ha difficoltà a gestire il tempo tra le lezioni, gli impegni extracurricolari e gli esami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58;p28"/>
          <p:cNvSpPr/>
          <p:nvPr/>
        </p:nvSpPr>
        <p:spPr>
          <a:xfrm>
            <a:off x="213480" y="8280"/>
            <a:ext cx="204660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PERSONA N. </a:t>
            </a:r>
            <a:r>
              <a:rPr b="0" lang="it" sz="10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59;p28"/>
          <p:cNvSpPr/>
          <p:nvPr/>
        </p:nvSpPr>
        <p:spPr>
          <a:xfrm>
            <a:off x="393120" y="148392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Google Shape;160;p28"/>
          <p:cNvSpPr/>
          <p:nvPr/>
        </p:nvSpPr>
        <p:spPr>
          <a:xfrm>
            <a:off x="537732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NECESSITÀ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161;p28"/>
          <p:cNvSpPr/>
          <p:nvPr/>
        </p:nvSpPr>
        <p:spPr>
          <a:xfrm>
            <a:off x="533340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COMPORTAMENTI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62;p28"/>
          <p:cNvSpPr/>
          <p:nvPr/>
        </p:nvSpPr>
        <p:spPr>
          <a:xfrm>
            <a:off x="5333400" y="808920"/>
            <a:ext cx="33868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Utilizza il servizio di frequente per mantenersi al passo con le lezioni a scuola e non lasciare che i problemi con i compiti si accumulino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63;p28"/>
          <p:cNvSpPr/>
          <p:nvPr/>
        </p:nvSpPr>
        <p:spPr>
          <a:xfrm>
            <a:off x="709344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DIFFICOLTÀ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64;p28"/>
          <p:cNvSpPr/>
          <p:nvPr/>
        </p:nvSpPr>
        <p:spPr>
          <a:xfrm>
            <a:off x="7093440" y="2777400"/>
            <a:ext cx="1670400" cy="22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ostacoli affronta]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Impossibilità di comunicare direttamente con il docente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65;p28"/>
          <p:cNvSpPr/>
          <p:nvPr/>
        </p:nvSpPr>
        <p:spPr>
          <a:xfrm>
            <a:off x="5377320" y="2777400"/>
            <a:ext cx="167040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sono le sue esigenze]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Avere qualcuno che la segua e la aiuti con i compiti volta per volta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Poter prenotare le lezioni comodamente da casa senza terze parti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166;p28"/>
          <p:cNvSpPr/>
          <p:nvPr/>
        </p:nvSpPr>
        <p:spPr>
          <a:xfrm>
            <a:off x="213480" y="96804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13-18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167;p28" descr=""/>
          <p:cNvPicPr/>
          <p:nvPr/>
        </p:nvPicPr>
        <p:blipFill>
          <a:blip r:embed="rId2"/>
          <a:stretch/>
        </p:blipFill>
        <p:spPr>
          <a:xfrm>
            <a:off x="308520" y="5083920"/>
            <a:ext cx="1447560" cy="304200"/>
          </a:xfrm>
          <a:prstGeom prst="rect">
            <a:avLst/>
          </a:prstGeom>
          <a:ln w="0">
            <a:noFill/>
          </a:ln>
        </p:spPr>
      </p:pic>
      <p:cxnSp>
        <p:nvCxnSpPr>
          <p:cNvPr id="200" name="Google Shape;168;p28"/>
          <p:cNvCxnSpPr>
            <a:endCxn id="201" idx="6"/>
          </p:cNvCxnSpPr>
          <p:nvPr/>
        </p:nvCxnSpPr>
        <p:spPr>
          <a:xfrm flipV="1">
            <a:off x="2781000" y="32835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02" name="Google Shape;170;p28"/>
          <p:cNvSpPr/>
          <p:nvPr/>
        </p:nvSpPr>
        <p:spPr>
          <a:xfrm>
            <a:off x="2746440" y="3242520"/>
            <a:ext cx="159624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Google Shape;171;p28"/>
          <p:cNvSpPr/>
          <p:nvPr/>
        </p:nvSpPr>
        <p:spPr>
          <a:xfrm>
            <a:off x="33598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Google Shape;172;p28"/>
          <p:cNvSpPr/>
          <p:nvPr/>
        </p:nvSpPr>
        <p:spPr>
          <a:xfrm>
            <a:off x="40186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Google Shape;169;p28"/>
          <p:cNvSpPr/>
          <p:nvPr/>
        </p:nvSpPr>
        <p:spPr>
          <a:xfrm>
            <a:off x="46688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Google Shape;173;p28"/>
          <p:cNvSpPr/>
          <p:nvPr/>
        </p:nvSpPr>
        <p:spPr>
          <a:xfrm>
            <a:off x="27014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Google Shape;174;p28"/>
          <p:cNvSpPr/>
          <p:nvPr/>
        </p:nvSpPr>
        <p:spPr>
          <a:xfrm>
            <a:off x="2629080" y="25812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CULTURA DIGITALE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175;p28"/>
          <p:cNvSpPr/>
          <p:nvPr/>
        </p:nvSpPr>
        <p:spPr>
          <a:xfrm>
            <a:off x="2631600" y="281664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[Livello di dimestichezza con il digitale]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Google Shape;176;p28"/>
          <p:cNvCxnSpPr>
            <a:endCxn id="209" idx="6"/>
          </p:cNvCxnSpPr>
          <p:nvPr/>
        </p:nvCxnSpPr>
        <p:spPr>
          <a:xfrm flipV="1">
            <a:off x="2781000" y="43437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10" name="Google Shape;178;p28"/>
          <p:cNvSpPr/>
          <p:nvPr/>
        </p:nvSpPr>
        <p:spPr>
          <a:xfrm>
            <a:off x="2746440" y="4302720"/>
            <a:ext cx="69588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Google Shape;179;p28"/>
          <p:cNvSpPr/>
          <p:nvPr/>
        </p:nvSpPr>
        <p:spPr>
          <a:xfrm>
            <a:off x="33598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Google Shape;180;p28"/>
          <p:cNvSpPr/>
          <p:nvPr/>
        </p:nvSpPr>
        <p:spPr>
          <a:xfrm>
            <a:off x="40186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Google Shape;177;p28"/>
          <p:cNvSpPr/>
          <p:nvPr/>
        </p:nvSpPr>
        <p:spPr>
          <a:xfrm>
            <a:off x="46688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Google Shape;181;p28"/>
          <p:cNvSpPr/>
          <p:nvPr/>
        </p:nvSpPr>
        <p:spPr>
          <a:xfrm>
            <a:off x="27014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Google Shape;182;p28"/>
          <p:cNvSpPr/>
          <p:nvPr/>
        </p:nvSpPr>
        <p:spPr>
          <a:xfrm>
            <a:off x="2629080" y="36414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CONOSCENZA DELL’AMBITO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83;p28"/>
          <p:cNvSpPr/>
          <p:nvPr/>
        </p:nvSpPr>
        <p:spPr>
          <a:xfrm>
            <a:off x="2631600" y="387648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[Familiarità con la tipologia di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Google Shape;184;p28"/>
          <p:cNvCxnSpPr/>
          <p:nvPr/>
        </p:nvCxnSpPr>
        <p:spPr>
          <a:xfrm>
            <a:off x="5108760" y="-6120"/>
            <a:ext cx="1080" cy="5713920"/>
          </a:xfrm>
          <a:prstGeom prst="straightConnector1">
            <a:avLst/>
          </a:prstGeom>
          <a:ln w="9525">
            <a:solidFill>
              <a:srgbClr val="0056cb"/>
            </a:solidFill>
            <a:prstDash val="dash"/>
            <a:round/>
          </a:ln>
        </p:spPr>
      </p:cxnSp>
      <p:sp>
        <p:nvSpPr>
          <p:cNvPr id="217" name="Google Shape;185;p28"/>
          <p:cNvSpPr/>
          <p:nvPr/>
        </p:nvSpPr>
        <p:spPr>
          <a:xfrm>
            <a:off x="533340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USO DEL SERVIZIO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86;p28"/>
          <p:cNvSpPr/>
          <p:nvPr/>
        </p:nvSpPr>
        <p:spPr>
          <a:xfrm>
            <a:off x="260172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PROFILO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9" name="Google Shape;187;p28"/>
          <p:cNvCxnSpPr>
            <a:endCxn id="220" idx="6"/>
          </p:cNvCxnSpPr>
          <p:nvPr/>
        </p:nvCxnSpPr>
        <p:spPr>
          <a:xfrm flipV="1">
            <a:off x="2781000" y="531648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21" name="Google Shape;189;p28"/>
          <p:cNvSpPr/>
          <p:nvPr/>
        </p:nvSpPr>
        <p:spPr>
          <a:xfrm>
            <a:off x="2746440" y="5275440"/>
            <a:ext cx="91044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Google Shape;190;p28"/>
          <p:cNvSpPr/>
          <p:nvPr/>
        </p:nvSpPr>
        <p:spPr>
          <a:xfrm>
            <a:off x="33598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Google Shape;191;p28"/>
          <p:cNvSpPr/>
          <p:nvPr/>
        </p:nvSpPr>
        <p:spPr>
          <a:xfrm>
            <a:off x="40186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Google Shape;188;p28"/>
          <p:cNvSpPr/>
          <p:nvPr/>
        </p:nvSpPr>
        <p:spPr>
          <a:xfrm>
            <a:off x="46688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Google Shape;192;p28"/>
          <p:cNvSpPr/>
          <p:nvPr/>
        </p:nvSpPr>
        <p:spPr>
          <a:xfrm>
            <a:off x="27014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Google Shape;193;p28"/>
          <p:cNvSpPr/>
          <p:nvPr/>
        </p:nvSpPr>
        <p:spPr>
          <a:xfrm>
            <a:off x="2629080" y="461448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FREQUENZA D’USO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194;p28"/>
          <p:cNvSpPr/>
          <p:nvPr/>
        </p:nvSpPr>
        <p:spPr>
          <a:xfrm>
            <a:off x="2631600" y="484956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[Quanto spesso usa il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255;p 2" descr=""/>
          <p:cNvPicPr/>
          <p:nvPr/>
        </p:nvPicPr>
        <p:blipFill>
          <a:blip r:embed="rId3"/>
          <a:srcRect l="0" t="1807" r="0" b="1807"/>
          <a:stretch/>
        </p:blipFill>
        <p:spPr>
          <a:xfrm>
            <a:off x="577800" y="1697760"/>
            <a:ext cx="1083960" cy="10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34;p16" descr=""/>
          <p:cNvPicPr/>
          <p:nvPr/>
        </p:nvPicPr>
        <p:blipFill>
          <a:blip r:embed="rId1"/>
          <a:srcRect l="0" t="1807" r="0" b="1807"/>
          <a:stretch/>
        </p:blipFill>
        <p:spPr>
          <a:xfrm>
            <a:off x="98280" y="100080"/>
            <a:ext cx="1281240" cy="1234800"/>
          </a:xfrm>
          <a:prstGeom prst="rect">
            <a:avLst/>
          </a:prstGeom>
          <a:ln w="0">
            <a:noFill/>
          </a:ln>
        </p:spPr>
      </p:pic>
      <p:sp>
        <p:nvSpPr>
          <p:cNvPr id="229" name="Google Shape;135;p 2"/>
          <p:cNvSpPr/>
          <p:nvPr/>
        </p:nvSpPr>
        <p:spPr>
          <a:xfrm>
            <a:off x="1109880" y="263520"/>
            <a:ext cx="43408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Giorgia</a:t>
            </a:r>
            <a:r>
              <a:rPr b="0" lang="it" sz="1400" spc="-1" strike="noStrike">
                <a:solidFill>
                  <a:srgbClr val="0066cc"/>
                </a:solidFill>
                <a:latin typeface="Arial"/>
                <a:ea typeface="Arial"/>
              </a:rPr>
              <a:t>— Studentessa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136;p 2"/>
          <p:cNvSpPr/>
          <p:nvPr/>
        </p:nvSpPr>
        <p:spPr>
          <a:xfrm>
            <a:off x="1109880" y="716760"/>
            <a:ext cx="35791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500" spc="-1" strike="noStrike">
                <a:solidFill>
                  <a:srgbClr val="0066cc"/>
                </a:solidFill>
                <a:latin typeface="Arial"/>
                <a:ea typeface="Arial"/>
              </a:rPr>
              <a:t>Prenotazione lezione di matematica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137;p 2"/>
          <p:cNvSpPr/>
          <p:nvPr/>
        </p:nvSpPr>
        <p:spPr>
          <a:xfrm>
            <a:off x="98280" y="2001960"/>
            <a:ext cx="1976760" cy="2102400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Attività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138;p 2"/>
          <p:cNvSpPr/>
          <p:nvPr/>
        </p:nvSpPr>
        <p:spPr>
          <a:xfrm>
            <a:off x="98280" y="4006800"/>
            <a:ext cx="1976760" cy="1517400"/>
          </a:xfrm>
          <a:prstGeom prst="roundRect">
            <a:avLst>
              <a:gd name="adj" fmla="val 6043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Necessità / esigenze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Google Shape;139;p 2"/>
          <p:cNvCxnSpPr/>
          <p:nvPr/>
        </p:nvCxnSpPr>
        <p:spPr>
          <a:xfrm flipH="1" flipV="1">
            <a:off x="98280" y="4204800"/>
            <a:ext cx="8702280" cy="43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234" name="Google Shape;140;p 2"/>
          <p:cNvSpPr/>
          <p:nvPr/>
        </p:nvSpPr>
        <p:spPr>
          <a:xfrm>
            <a:off x="1989360" y="1737720"/>
            <a:ext cx="235584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Analisi del problema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141;p 2"/>
          <p:cNvSpPr/>
          <p:nvPr/>
        </p:nvSpPr>
        <p:spPr>
          <a:xfrm>
            <a:off x="4303440" y="1737720"/>
            <a:ext cx="226908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Utilizzo del servizio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142;p 2"/>
          <p:cNvSpPr/>
          <p:nvPr/>
        </p:nvSpPr>
        <p:spPr>
          <a:xfrm>
            <a:off x="6524280" y="1657800"/>
            <a:ext cx="231840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Ricerca risultati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143;p 2"/>
          <p:cNvSpPr/>
          <p:nvPr/>
        </p:nvSpPr>
        <p:spPr>
          <a:xfrm>
            <a:off x="98280" y="1655280"/>
            <a:ext cx="197676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Descrizione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Google Shape;144;p 2"/>
          <p:cNvCxnSpPr/>
          <p:nvPr/>
        </p:nvCxnSpPr>
        <p:spPr>
          <a:xfrm>
            <a:off x="433080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239" name="Google Shape;145;p 2"/>
          <p:cNvSpPr/>
          <p:nvPr/>
        </p:nvSpPr>
        <p:spPr>
          <a:xfrm>
            <a:off x="6524280" y="1399320"/>
            <a:ext cx="2318400" cy="33516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Google Shape;146;p 2"/>
          <p:cNvCxnSpPr/>
          <p:nvPr/>
        </p:nvCxnSpPr>
        <p:spPr>
          <a:xfrm>
            <a:off x="672012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241" name="Google Shape;147;p 2"/>
          <p:cNvSpPr/>
          <p:nvPr/>
        </p:nvSpPr>
        <p:spPr>
          <a:xfrm>
            <a:off x="4303440" y="1399320"/>
            <a:ext cx="235584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148;p 2"/>
          <p:cNvSpPr/>
          <p:nvPr/>
        </p:nvSpPr>
        <p:spPr>
          <a:xfrm>
            <a:off x="1913400" y="1399320"/>
            <a:ext cx="243180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149;p 2"/>
          <p:cNvSpPr/>
          <p:nvPr/>
        </p:nvSpPr>
        <p:spPr>
          <a:xfrm>
            <a:off x="98280" y="1396800"/>
            <a:ext cx="1976760" cy="335160"/>
          </a:xfrm>
          <a:prstGeom prst="roundRect">
            <a:avLst>
              <a:gd name="adj" fmla="val 16667"/>
            </a:avLst>
          </a:prstGeom>
          <a:solidFill>
            <a:srgbClr val="6fa8e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50;p 2"/>
          <p:cNvSpPr/>
          <p:nvPr/>
        </p:nvSpPr>
        <p:spPr>
          <a:xfrm>
            <a:off x="2054880" y="4208760"/>
            <a:ext cx="226908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Recuperare le lezioni di matematica a cui era assente.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151;p 3"/>
          <p:cNvSpPr/>
          <p:nvPr/>
        </p:nvSpPr>
        <p:spPr>
          <a:xfrm>
            <a:off x="4309560" y="4204800"/>
            <a:ext cx="239256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Prenotare una o più lezioni di matematica.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152;p 4"/>
          <p:cNvSpPr/>
          <p:nvPr/>
        </p:nvSpPr>
        <p:spPr>
          <a:xfrm>
            <a:off x="6699240" y="4208760"/>
            <a:ext cx="2122200" cy="10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Contattare il docente per stabilire le modalità per svolgere la ripetizione.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153;p 4"/>
          <p:cNvSpPr/>
          <p:nvPr/>
        </p:nvSpPr>
        <p:spPr>
          <a:xfrm>
            <a:off x="2076120" y="2075760"/>
            <a:ext cx="226908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Giorgia ha avuto problemi nell’ultima verifica e nei compiti a casa di matematica.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Apre l'applicazione.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154;p 4"/>
          <p:cNvSpPr/>
          <p:nvPr/>
        </p:nvSpPr>
        <p:spPr>
          <a:xfrm>
            <a:off x="4330800" y="2077560"/>
            <a:ext cx="2392560" cy="21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Effettua l'autenticazione al servizio e si reca nella sezione relativa alla ricerca di lezioni.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Filtra tutte le lezioni in base alla materia (matematica) e, se vuole, in base ad un docente, alla data e/o all'ora.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Preme sul tasto prenota per portare a termine il procedimento.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Un popup di conferma comunicherà a Giorgia che l'operazione è andata a buon fine.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155;p 4"/>
          <p:cNvSpPr/>
          <p:nvPr/>
        </p:nvSpPr>
        <p:spPr>
          <a:xfrm>
            <a:off x="6720480" y="2077560"/>
            <a:ext cx="2122200" cy="19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Giorgia vorrebbe mettersi d’accordo con il docente su come effettuare la ripetizione.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51;p 1"/>
          <p:cNvSpPr/>
          <p:nvPr/>
        </p:nvSpPr>
        <p:spPr>
          <a:xfrm>
            <a:off x="-6480" y="-25920"/>
            <a:ext cx="2266920" cy="5748840"/>
          </a:xfrm>
          <a:prstGeom prst="rect">
            <a:avLst/>
          </a:prstGeom>
          <a:solidFill>
            <a:srgbClr val="f4f4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1" name="Google Shape;152;p 2" descr=""/>
          <p:cNvPicPr/>
          <p:nvPr/>
        </p:nvPicPr>
        <p:blipFill>
          <a:blip r:embed="rId1"/>
          <a:stretch/>
        </p:blipFill>
        <p:spPr>
          <a:xfrm>
            <a:off x="308520" y="3188880"/>
            <a:ext cx="281880" cy="201240"/>
          </a:xfrm>
          <a:prstGeom prst="rect">
            <a:avLst/>
          </a:prstGeom>
          <a:ln w="0">
            <a:noFill/>
          </a:ln>
        </p:spPr>
      </p:pic>
      <p:sp>
        <p:nvSpPr>
          <p:cNvPr id="252" name="Google Shape;153;p 2"/>
          <p:cNvSpPr/>
          <p:nvPr/>
        </p:nvSpPr>
        <p:spPr>
          <a:xfrm>
            <a:off x="233280" y="3389400"/>
            <a:ext cx="1906200" cy="13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È un servizio utile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perché si riesce 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conoscere in tempo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reale le lezioni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recuperate, o 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recuperare, dei propri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figli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154;p 2"/>
          <p:cNvSpPr/>
          <p:nvPr/>
        </p:nvSpPr>
        <p:spPr>
          <a:xfrm>
            <a:off x="213480" y="422280"/>
            <a:ext cx="190620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3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Giovanni e Franca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oogle Shape;155;p 2"/>
          <p:cNvSpPr/>
          <p:nvPr/>
        </p:nvSpPr>
        <p:spPr>
          <a:xfrm>
            <a:off x="213480" y="73296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Impiegati e genitori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156;p 2"/>
          <p:cNvSpPr/>
          <p:nvPr/>
        </p:nvSpPr>
        <p:spPr>
          <a:xfrm>
            <a:off x="260172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157;p 2"/>
          <p:cNvSpPr/>
          <p:nvPr/>
        </p:nvSpPr>
        <p:spPr>
          <a:xfrm>
            <a:off x="2601720" y="808920"/>
            <a:ext cx="234792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Impiegati e genitori apprensivi. Essendo molto coinvolti nell'istruzione dei loro figli, Giovanni e Franca hanno deciso di utilizzare un'app di ripetizioni scolastiche online per monitorare l'andamento accademico dei ragazzi e prenotare lezioni di ripetizione per aiutarli a superare eventuali difficoltà.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158;p 2"/>
          <p:cNvSpPr/>
          <p:nvPr/>
        </p:nvSpPr>
        <p:spPr>
          <a:xfrm>
            <a:off x="213480" y="8280"/>
            <a:ext cx="204660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PERSONA N. </a:t>
            </a:r>
            <a:r>
              <a:rPr b="0" lang="it" sz="10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159;p 2"/>
          <p:cNvSpPr/>
          <p:nvPr/>
        </p:nvSpPr>
        <p:spPr>
          <a:xfrm>
            <a:off x="393120" y="148392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Google Shape;160;p 2"/>
          <p:cNvSpPr/>
          <p:nvPr/>
        </p:nvSpPr>
        <p:spPr>
          <a:xfrm>
            <a:off x="537732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NECESSITÀ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61;p 2"/>
          <p:cNvSpPr/>
          <p:nvPr/>
        </p:nvSpPr>
        <p:spPr>
          <a:xfrm>
            <a:off x="533340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COMPORTAMENTI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62;p 2"/>
          <p:cNvSpPr/>
          <p:nvPr/>
        </p:nvSpPr>
        <p:spPr>
          <a:xfrm>
            <a:off x="5333400" y="808920"/>
            <a:ext cx="33868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Settimanalmente utilizza il servizio per monitorare il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rendimento scolastico e su quali materie i suoi figli sono più carenti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63;p 2"/>
          <p:cNvSpPr/>
          <p:nvPr/>
        </p:nvSpPr>
        <p:spPr>
          <a:xfrm>
            <a:off x="709344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DIFFICOLTÀ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164;p 2"/>
          <p:cNvSpPr/>
          <p:nvPr/>
        </p:nvSpPr>
        <p:spPr>
          <a:xfrm>
            <a:off x="7093440" y="2777400"/>
            <a:ext cx="1670400" cy="22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ostacoli affronta]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Difficoltà a destreggiarsi nell’utilizzo dell’applicazione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165;p 2"/>
          <p:cNvSpPr/>
          <p:nvPr/>
        </p:nvSpPr>
        <p:spPr>
          <a:xfrm>
            <a:off x="5377320" y="2777400"/>
            <a:ext cx="167040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sono le sue esigenze]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Capire su quali materie i figli sono carenti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Capire se il numero di lezioni prenotate sono sufficienti a coprire le carenze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66;p 2"/>
          <p:cNvSpPr/>
          <p:nvPr/>
        </p:nvSpPr>
        <p:spPr>
          <a:xfrm>
            <a:off x="213480" y="96804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45-65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167;p 2" descr=""/>
          <p:cNvPicPr/>
          <p:nvPr/>
        </p:nvPicPr>
        <p:blipFill>
          <a:blip r:embed="rId2"/>
          <a:stretch/>
        </p:blipFill>
        <p:spPr>
          <a:xfrm>
            <a:off x="308520" y="5083920"/>
            <a:ext cx="1447560" cy="304200"/>
          </a:xfrm>
          <a:prstGeom prst="rect">
            <a:avLst/>
          </a:prstGeom>
          <a:ln w="0">
            <a:noFill/>
          </a:ln>
        </p:spPr>
      </p:pic>
      <p:cxnSp>
        <p:nvCxnSpPr>
          <p:cNvPr id="267" name="Google Shape;168;p 2"/>
          <p:cNvCxnSpPr>
            <a:endCxn id="268" idx="6"/>
          </p:cNvCxnSpPr>
          <p:nvPr/>
        </p:nvCxnSpPr>
        <p:spPr>
          <a:xfrm flipV="1">
            <a:off x="2781000" y="32835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69" name="Google Shape;170;p 2"/>
          <p:cNvSpPr/>
          <p:nvPr/>
        </p:nvSpPr>
        <p:spPr>
          <a:xfrm>
            <a:off x="2746440" y="3242520"/>
            <a:ext cx="69588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Google Shape;171;p 2"/>
          <p:cNvSpPr/>
          <p:nvPr/>
        </p:nvSpPr>
        <p:spPr>
          <a:xfrm>
            <a:off x="33598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Google Shape;172;p 2"/>
          <p:cNvSpPr/>
          <p:nvPr/>
        </p:nvSpPr>
        <p:spPr>
          <a:xfrm>
            <a:off x="40186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Google Shape;169;p 2"/>
          <p:cNvSpPr/>
          <p:nvPr/>
        </p:nvSpPr>
        <p:spPr>
          <a:xfrm>
            <a:off x="46688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Google Shape;173;p 2"/>
          <p:cNvSpPr/>
          <p:nvPr/>
        </p:nvSpPr>
        <p:spPr>
          <a:xfrm>
            <a:off x="27014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Google Shape;174;p 2"/>
          <p:cNvSpPr/>
          <p:nvPr/>
        </p:nvSpPr>
        <p:spPr>
          <a:xfrm>
            <a:off x="2629080" y="25812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CULTURA DIGITALE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175;p 2"/>
          <p:cNvSpPr/>
          <p:nvPr/>
        </p:nvSpPr>
        <p:spPr>
          <a:xfrm>
            <a:off x="2631600" y="281664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[Livello di dimestichezza con il digitale]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Google Shape;176;p 2"/>
          <p:cNvCxnSpPr>
            <a:endCxn id="276" idx="6"/>
          </p:cNvCxnSpPr>
          <p:nvPr/>
        </p:nvCxnSpPr>
        <p:spPr>
          <a:xfrm flipV="1">
            <a:off x="2781000" y="43437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77" name="Google Shape;178;p 2"/>
          <p:cNvSpPr/>
          <p:nvPr/>
        </p:nvSpPr>
        <p:spPr>
          <a:xfrm>
            <a:off x="2746440" y="4302720"/>
            <a:ext cx="45324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Google Shape;179;p 2"/>
          <p:cNvSpPr/>
          <p:nvPr/>
        </p:nvSpPr>
        <p:spPr>
          <a:xfrm>
            <a:off x="33598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Google Shape;180;p 2"/>
          <p:cNvSpPr/>
          <p:nvPr/>
        </p:nvSpPr>
        <p:spPr>
          <a:xfrm>
            <a:off x="40186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Google Shape;177;p 2"/>
          <p:cNvSpPr/>
          <p:nvPr/>
        </p:nvSpPr>
        <p:spPr>
          <a:xfrm>
            <a:off x="46688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Google Shape;181;p 2"/>
          <p:cNvSpPr/>
          <p:nvPr/>
        </p:nvSpPr>
        <p:spPr>
          <a:xfrm>
            <a:off x="27014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Google Shape;182;p 2"/>
          <p:cNvSpPr/>
          <p:nvPr/>
        </p:nvSpPr>
        <p:spPr>
          <a:xfrm>
            <a:off x="2629080" y="36414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CONOSCENZA DELL’AMBITO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183;p 2"/>
          <p:cNvSpPr/>
          <p:nvPr/>
        </p:nvSpPr>
        <p:spPr>
          <a:xfrm>
            <a:off x="2631600" y="387648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[Familiarità con la tipologia di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3" name="Google Shape;184;p 2"/>
          <p:cNvCxnSpPr/>
          <p:nvPr/>
        </p:nvCxnSpPr>
        <p:spPr>
          <a:xfrm>
            <a:off x="5108760" y="-6120"/>
            <a:ext cx="1080" cy="5713920"/>
          </a:xfrm>
          <a:prstGeom prst="straightConnector1">
            <a:avLst/>
          </a:prstGeom>
          <a:ln w="9525">
            <a:solidFill>
              <a:srgbClr val="0056cb"/>
            </a:solidFill>
            <a:prstDash val="dash"/>
            <a:round/>
          </a:ln>
        </p:spPr>
      </p:cxnSp>
      <p:sp>
        <p:nvSpPr>
          <p:cNvPr id="284" name="Google Shape;185;p 2"/>
          <p:cNvSpPr/>
          <p:nvPr/>
        </p:nvSpPr>
        <p:spPr>
          <a:xfrm>
            <a:off x="533340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USO DEL SERVIZIO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186;p 2"/>
          <p:cNvSpPr/>
          <p:nvPr/>
        </p:nvSpPr>
        <p:spPr>
          <a:xfrm>
            <a:off x="260172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PROFILO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6" name="Google Shape;187;p 2"/>
          <p:cNvCxnSpPr>
            <a:endCxn id="287" idx="6"/>
          </p:cNvCxnSpPr>
          <p:nvPr/>
        </p:nvCxnSpPr>
        <p:spPr>
          <a:xfrm flipV="1">
            <a:off x="2781000" y="531648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288" name="Google Shape;189;p 2"/>
          <p:cNvSpPr/>
          <p:nvPr/>
        </p:nvSpPr>
        <p:spPr>
          <a:xfrm>
            <a:off x="2746440" y="5275440"/>
            <a:ext cx="22464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Google Shape;190;p 2"/>
          <p:cNvSpPr/>
          <p:nvPr/>
        </p:nvSpPr>
        <p:spPr>
          <a:xfrm>
            <a:off x="33598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Google Shape;191;p 2"/>
          <p:cNvSpPr/>
          <p:nvPr/>
        </p:nvSpPr>
        <p:spPr>
          <a:xfrm>
            <a:off x="40186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Google Shape;188;p 2"/>
          <p:cNvSpPr/>
          <p:nvPr/>
        </p:nvSpPr>
        <p:spPr>
          <a:xfrm>
            <a:off x="46688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Google Shape;192;p 2"/>
          <p:cNvSpPr/>
          <p:nvPr/>
        </p:nvSpPr>
        <p:spPr>
          <a:xfrm>
            <a:off x="27014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Google Shape;193;p 2"/>
          <p:cNvSpPr/>
          <p:nvPr/>
        </p:nvSpPr>
        <p:spPr>
          <a:xfrm>
            <a:off x="2629080" y="461448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FREQUENZA D’USO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oogle Shape;194;p 2"/>
          <p:cNvSpPr/>
          <p:nvPr/>
        </p:nvSpPr>
        <p:spPr>
          <a:xfrm>
            <a:off x="2631600" y="484956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[Quanto spesso usa il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Google Shape;260;p 2" descr=""/>
          <p:cNvPicPr/>
          <p:nvPr/>
        </p:nvPicPr>
        <p:blipFill>
          <a:blip r:embed="rId3"/>
          <a:srcRect l="0" t="1807" r="0" b="1807"/>
          <a:stretch/>
        </p:blipFill>
        <p:spPr>
          <a:xfrm>
            <a:off x="587520" y="1697760"/>
            <a:ext cx="1083960" cy="10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09;p18"/>
          <p:cNvSpPr/>
          <p:nvPr/>
        </p:nvSpPr>
        <p:spPr>
          <a:xfrm>
            <a:off x="1109880" y="263520"/>
            <a:ext cx="57477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400" spc="-1" strike="noStrike">
                <a:solidFill>
                  <a:srgbClr val="0066cc"/>
                </a:solidFill>
                <a:latin typeface="Arial"/>
                <a:ea typeface="Arial"/>
              </a:rPr>
              <a:t>Giovanni e Franca</a:t>
            </a:r>
            <a:r>
              <a:rPr b="0" lang="it" sz="1450" spc="-1" strike="noStrike">
                <a:solidFill>
                  <a:srgbClr val="0066cc"/>
                </a:solidFill>
                <a:latin typeface="Arial"/>
                <a:ea typeface="Arial"/>
              </a:rPr>
              <a:t>— Impiegati e genitori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Google Shape;210;p 2"/>
          <p:cNvSpPr/>
          <p:nvPr/>
        </p:nvSpPr>
        <p:spPr>
          <a:xfrm>
            <a:off x="1109880" y="716760"/>
            <a:ext cx="35791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500" spc="-1" strike="noStrike">
                <a:solidFill>
                  <a:srgbClr val="0066cc"/>
                </a:solidFill>
                <a:latin typeface="Arial"/>
                <a:ea typeface="Arial"/>
              </a:rPr>
              <a:t>Visita al catalogo delle lezioni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211;p 2"/>
          <p:cNvSpPr/>
          <p:nvPr/>
        </p:nvSpPr>
        <p:spPr>
          <a:xfrm>
            <a:off x="98280" y="2001960"/>
            <a:ext cx="1976760" cy="1773360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Attività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212;p 2"/>
          <p:cNvSpPr/>
          <p:nvPr/>
        </p:nvSpPr>
        <p:spPr>
          <a:xfrm>
            <a:off x="98280" y="3679200"/>
            <a:ext cx="1976760" cy="1845000"/>
          </a:xfrm>
          <a:prstGeom prst="roundRect">
            <a:avLst>
              <a:gd name="adj" fmla="val 6043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Necessità / esigenze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9" name="Google Shape;213;p 2"/>
          <p:cNvCxnSpPr/>
          <p:nvPr/>
        </p:nvCxnSpPr>
        <p:spPr>
          <a:xfrm flipH="1" flipV="1">
            <a:off x="98280" y="3823920"/>
            <a:ext cx="8702280" cy="43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00" name="Google Shape;214;p 2"/>
          <p:cNvSpPr/>
          <p:nvPr/>
        </p:nvSpPr>
        <p:spPr>
          <a:xfrm>
            <a:off x="1989360" y="1737720"/>
            <a:ext cx="235584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Analisi del problema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215;p 2"/>
          <p:cNvSpPr/>
          <p:nvPr/>
        </p:nvSpPr>
        <p:spPr>
          <a:xfrm>
            <a:off x="4303440" y="1737720"/>
            <a:ext cx="226908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Utilizzo del servizio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216;p 2"/>
          <p:cNvSpPr/>
          <p:nvPr/>
        </p:nvSpPr>
        <p:spPr>
          <a:xfrm>
            <a:off x="6524280" y="1657800"/>
            <a:ext cx="231840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Ricerca risultati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217;p 2"/>
          <p:cNvSpPr/>
          <p:nvPr/>
        </p:nvSpPr>
        <p:spPr>
          <a:xfrm>
            <a:off x="98280" y="1655280"/>
            <a:ext cx="197676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Descrizione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4" name="Google Shape;218;p 2"/>
          <p:cNvCxnSpPr/>
          <p:nvPr/>
        </p:nvCxnSpPr>
        <p:spPr>
          <a:xfrm>
            <a:off x="433080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05" name="Google Shape;219;p 2"/>
          <p:cNvSpPr/>
          <p:nvPr/>
        </p:nvSpPr>
        <p:spPr>
          <a:xfrm>
            <a:off x="6524280" y="1399320"/>
            <a:ext cx="2318400" cy="33516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6" name="Google Shape;220;p 2"/>
          <p:cNvCxnSpPr/>
          <p:nvPr/>
        </p:nvCxnSpPr>
        <p:spPr>
          <a:xfrm>
            <a:off x="672012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07" name="Google Shape;221;p 2"/>
          <p:cNvSpPr/>
          <p:nvPr/>
        </p:nvSpPr>
        <p:spPr>
          <a:xfrm>
            <a:off x="4303440" y="1399320"/>
            <a:ext cx="235584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222;p 2"/>
          <p:cNvSpPr/>
          <p:nvPr/>
        </p:nvSpPr>
        <p:spPr>
          <a:xfrm>
            <a:off x="1913400" y="1399320"/>
            <a:ext cx="243180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223;p 2"/>
          <p:cNvSpPr/>
          <p:nvPr/>
        </p:nvSpPr>
        <p:spPr>
          <a:xfrm>
            <a:off x="98280" y="1396800"/>
            <a:ext cx="1976760" cy="335160"/>
          </a:xfrm>
          <a:prstGeom prst="roundRect">
            <a:avLst>
              <a:gd name="adj" fmla="val 16667"/>
            </a:avLst>
          </a:prstGeom>
          <a:solidFill>
            <a:srgbClr val="6fa8e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Google Shape;224;p 2" descr=""/>
          <p:cNvPicPr/>
          <p:nvPr/>
        </p:nvPicPr>
        <p:blipFill>
          <a:blip r:embed="rId1"/>
          <a:srcRect l="0" t="1807" r="0" b="1807"/>
          <a:stretch/>
        </p:blipFill>
        <p:spPr>
          <a:xfrm>
            <a:off x="0" y="81360"/>
            <a:ext cx="1366920" cy="1317240"/>
          </a:xfrm>
          <a:prstGeom prst="rect">
            <a:avLst/>
          </a:prstGeom>
          <a:ln w="0">
            <a:noFill/>
          </a:ln>
        </p:spPr>
      </p:pic>
      <p:sp>
        <p:nvSpPr>
          <p:cNvPr id="311" name="Google Shape;225;p 2"/>
          <p:cNvSpPr/>
          <p:nvPr/>
        </p:nvSpPr>
        <p:spPr>
          <a:xfrm>
            <a:off x="2054880" y="3823920"/>
            <a:ext cx="2269080" cy="14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Capire se i figli si impegnano a studiare anche dopo le ore scolastiche.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226;p 2"/>
          <p:cNvSpPr/>
          <p:nvPr/>
        </p:nvSpPr>
        <p:spPr>
          <a:xfrm>
            <a:off x="4309560" y="3825360"/>
            <a:ext cx="2392560" cy="14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Monitorare il recupero delle lezioni insufficienti.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227;p 2"/>
          <p:cNvSpPr/>
          <p:nvPr/>
        </p:nvSpPr>
        <p:spPr>
          <a:xfrm>
            <a:off x="6699240" y="3681000"/>
            <a:ext cx="212220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Google Shape;228;p 2"/>
          <p:cNvSpPr/>
          <p:nvPr/>
        </p:nvSpPr>
        <p:spPr>
          <a:xfrm>
            <a:off x="2076120" y="2075760"/>
            <a:ext cx="226908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Finito il turno lavorativo vorrebbero vedere le lezioni dei figli prenotate o ancora da prenotare delle materie insufficienti.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Apre l'applicazione.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229;p 2"/>
          <p:cNvSpPr/>
          <p:nvPr/>
        </p:nvSpPr>
        <p:spPr>
          <a:xfrm>
            <a:off x="4330800" y="2077560"/>
            <a:ext cx="239256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Effettuano l'autenticazione al servizio e si recano nella sezione relativa al catalogo delle lezioni.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Filtrano tutte le lezioni in base al docente, alla materia, alla data e/o all'ora.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Filtra in base alla tipologia di prenotazione (attiva, cancellata o completata).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230;p 2"/>
          <p:cNvSpPr/>
          <p:nvPr/>
        </p:nvSpPr>
        <p:spPr>
          <a:xfrm>
            <a:off x="6720480" y="2077560"/>
            <a:ext cx="212220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Google Shape;231;p 2"/>
          <p:cNvSpPr/>
          <p:nvPr/>
        </p:nvSpPr>
        <p:spPr>
          <a:xfrm>
            <a:off x="6741360" y="3827520"/>
            <a:ext cx="2122200" cy="13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Giovanni e Franca possono capire se i figli sono sulla strada giusta per poter andare bene a scuola o meno.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232;p 2"/>
          <p:cNvSpPr/>
          <p:nvPr/>
        </p:nvSpPr>
        <p:spPr>
          <a:xfrm>
            <a:off x="6720480" y="2077560"/>
            <a:ext cx="2122200" cy="19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51;p 2"/>
          <p:cNvSpPr/>
          <p:nvPr/>
        </p:nvSpPr>
        <p:spPr>
          <a:xfrm>
            <a:off x="-6480" y="-25920"/>
            <a:ext cx="2266920" cy="5748840"/>
          </a:xfrm>
          <a:prstGeom prst="rect">
            <a:avLst/>
          </a:prstGeom>
          <a:solidFill>
            <a:srgbClr val="f4f4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0" name="Google Shape;152;p 3" descr=""/>
          <p:cNvPicPr/>
          <p:nvPr/>
        </p:nvPicPr>
        <p:blipFill>
          <a:blip r:embed="rId1"/>
          <a:stretch/>
        </p:blipFill>
        <p:spPr>
          <a:xfrm>
            <a:off x="308520" y="3188880"/>
            <a:ext cx="281880" cy="201240"/>
          </a:xfrm>
          <a:prstGeom prst="rect">
            <a:avLst/>
          </a:prstGeom>
          <a:ln w="0">
            <a:noFill/>
          </a:ln>
        </p:spPr>
      </p:pic>
      <p:sp>
        <p:nvSpPr>
          <p:cNvPr id="321" name="Google Shape;153;p 3"/>
          <p:cNvSpPr/>
          <p:nvPr/>
        </p:nvSpPr>
        <p:spPr>
          <a:xfrm>
            <a:off x="233280" y="3389400"/>
            <a:ext cx="1906200" cy="13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Il servizio è comodo perché mi permette di prenotare le lezioni negli orari che mi sono più consoni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154;p 3"/>
          <p:cNvSpPr/>
          <p:nvPr/>
        </p:nvSpPr>
        <p:spPr>
          <a:xfrm>
            <a:off x="213480" y="422280"/>
            <a:ext cx="190620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3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Alessio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155;p 3"/>
          <p:cNvSpPr/>
          <p:nvPr/>
        </p:nvSpPr>
        <p:spPr>
          <a:xfrm>
            <a:off x="213480" y="73296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Giovane operaio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156;p 3"/>
          <p:cNvSpPr/>
          <p:nvPr/>
        </p:nvSpPr>
        <p:spPr>
          <a:xfrm>
            <a:off x="260172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157;p 3"/>
          <p:cNvSpPr/>
          <p:nvPr/>
        </p:nvSpPr>
        <p:spPr>
          <a:xfrm>
            <a:off x="2601720" y="808920"/>
            <a:ext cx="234792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Alessio è un giovane operario di 27 anni che ha terminato la scuola superiore qualche anno fa, con molte difficoltà e lacune. Nonostante sia entrato nel mondo del lavoro, Alessio sente che ci sono delle lacune che vorrebbe colmare per migliorare le sue prospettive di carriera e ampliare le sue conoscenze generali.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158;p 3"/>
          <p:cNvSpPr/>
          <p:nvPr/>
        </p:nvSpPr>
        <p:spPr>
          <a:xfrm>
            <a:off x="213480" y="8280"/>
            <a:ext cx="204660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PERSONA N. </a:t>
            </a:r>
            <a:r>
              <a:rPr b="0" lang="it" sz="10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159;p 3"/>
          <p:cNvSpPr/>
          <p:nvPr/>
        </p:nvSpPr>
        <p:spPr>
          <a:xfrm>
            <a:off x="393120" y="1483920"/>
            <a:ext cx="1472760" cy="147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Google Shape;160;p 3"/>
          <p:cNvSpPr/>
          <p:nvPr/>
        </p:nvSpPr>
        <p:spPr>
          <a:xfrm>
            <a:off x="537732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NECESSITÀ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Google Shape;161;p 3"/>
          <p:cNvSpPr/>
          <p:nvPr/>
        </p:nvSpPr>
        <p:spPr>
          <a:xfrm>
            <a:off x="5333400" y="551160"/>
            <a:ext cx="2453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COMPORTAMENTI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162;p 3"/>
          <p:cNvSpPr/>
          <p:nvPr/>
        </p:nvSpPr>
        <p:spPr>
          <a:xfrm>
            <a:off x="5333400" y="808920"/>
            <a:ext cx="33868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Prenota molte lezioni con lo stesso professore per mesi negli stessi orari in modo da avere un percorso continuativo e personalizzato che gli permetta di migliorare e aumentare le possibilità di carriera 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163;p 3"/>
          <p:cNvSpPr/>
          <p:nvPr/>
        </p:nvSpPr>
        <p:spPr>
          <a:xfrm>
            <a:off x="7093440" y="2466000"/>
            <a:ext cx="158040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DIFFICOLTÀ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164;p 3"/>
          <p:cNvSpPr/>
          <p:nvPr/>
        </p:nvSpPr>
        <p:spPr>
          <a:xfrm>
            <a:off x="7093440" y="2777400"/>
            <a:ext cx="1670400" cy="22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ostacoli affronta]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Impossibilità di comunicare direttamente con il docente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165;p 3"/>
          <p:cNvSpPr/>
          <p:nvPr/>
        </p:nvSpPr>
        <p:spPr>
          <a:xfrm>
            <a:off x="5377320" y="2777400"/>
            <a:ext cx="167040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[Quali sono le sue esigenze]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00800" indent="-113760">
              <a:lnSpc>
                <a:spcPct val="115000"/>
              </a:lnSpc>
              <a:spcAft>
                <a:spcPts val="1001"/>
              </a:spcAft>
              <a:buClr>
                <a:srgbClr val="434343"/>
              </a:buClr>
              <a:buFont typeface="Titillium Web"/>
              <a:buChar char="●"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Orario flessibile da poter scegliere per le lezioni</a:t>
            </a:r>
            <a:r>
              <a:rPr b="1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  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166;p 3"/>
          <p:cNvSpPr/>
          <p:nvPr/>
        </p:nvSpPr>
        <p:spPr>
          <a:xfrm>
            <a:off x="213480" y="968040"/>
            <a:ext cx="20048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25-35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Google Shape;167;p 3" descr=""/>
          <p:cNvPicPr/>
          <p:nvPr/>
        </p:nvPicPr>
        <p:blipFill>
          <a:blip r:embed="rId2"/>
          <a:stretch/>
        </p:blipFill>
        <p:spPr>
          <a:xfrm>
            <a:off x="308520" y="5083920"/>
            <a:ext cx="1447560" cy="304200"/>
          </a:xfrm>
          <a:prstGeom prst="rect">
            <a:avLst/>
          </a:prstGeom>
          <a:ln w="0">
            <a:noFill/>
          </a:ln>
        </p:spPr>
      </p:pic>
      <p:cxnSp>
        <p:nvCxnSpPr>
          <p:cNvPr id="336" name="Google Shape;168;p 3"/>
          <p:cNvCxnSpPr>
            <a:endCxn id="337" idx="6"/>
          </p:cNvCxnSpPr>
          <p:nvPr/>
        </p:nvCxnSpPr>
        <p:spPr>
          <a:xfrm flipV="1">
            <a:off x="2781000" y="32835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338" name="Google Shape;170;p 3"/>
          <p:cNvSpPr/>
          <p:nvPr/>
        </p:nvSpPr>
        <p:spPr>
          <a:xfrm>
            <a:off x="2746440" y="3242520"/>
            <a:ext cx="113904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Google Shape;171;p 3"/>
          <p:cNvSpPr/>
          <p:nvPr/>
        </p:nvSpPr>
        <p:spPr>
          <a:xfrm>
            <a:off x="33598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Google Shape;172;p 3"/>
          <p:cNvSpPr/>
          <p:nvPr/>
        </p:nvSpPr>
        <p:spPr>
          <a:xfrm>
            <a:off x="401868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Google Shape;169;p 3"/>
          <p:cNvSpPr/>
          <p:nvPr/>
        </p:nvSpPr>
        <p:spPr>
          <a:xfrm>
            <a:off x="46688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Google Shape;173;p 3"/>
          <p:cNvSpPr/>
          <p:nvPr/>
        </p:nvSpPr>
        <p:spPr>
          <a:xfrm>
            <a:off x="2701440" y="32425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Google Shape;174;p 3"/>
          <p:cNvSpPr/>
          <p:nvPr/>
        </p:nvSpPr>
        <p:spPr>
          <a:xfrm>
            <a:off x="2629080" y="25812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CULTURA DIGITALE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Google Shape;175;p 3"/>
          <p:cNvSpPr/>
          <p:nvPr/>
        </p:nvSpPr>
        <p:spPr>
          <a:xfrm>
            <a:off x="2631600" y="281664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[Livello di dimestichezza con il digitale]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Google Shape;176;p 3"/>
          <p:cNvCxnSpPr>
            <a:endCxn id="345" idx="6"/>
          </p:cNvCxnSpPr>
          <p:nvPr/>
        </p:nvCxnSpPr>
        <p:spPr>
          <a:xfrm flipV="1">
            <a:off x="2781000" y="434376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346" name="Google Shape;178;p 3"/>
          <p:cNvSpPr/>
          <p:nvPr/>
        </p:nvSpPr>
        <p:spPr>
          <a:xfrm>
            <a:off x="2746440" y="4302720"/>
            <a:ext cx="69588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Google Shape;179;p 3"/>
          <p:cNvSpPr/>
          <p:nvPr/>
        </p:nvSpPr>
        <p:spPr>
          <a:xfrm>
            <a:off x="33598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Google Shape;180;p 3"/>
          <p:cNvSpPr/>
          <p:nvPr/>
        </p:nvSpPr>
        <p:spPr>
          <a:xfrm>
            <a:off x="401868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Google Shape;177;p 3"/>
          <p:cNvSpPr/>
          <p:nvPr/>
        </p:nvSpPr>
        <p:spPr>
          <a:xfrm>
            <a:off x="46688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Google Shape;181;p 3"/>
          <p:cNvSpPr/>
          <p:nvPr/>
        </p:nvSpPr>
        <p:spPr>
          <a:xfrm>
            <a:off x="2701440" y="430272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Google Shape;182;p 3"/>
          <p:cNvSpPr/>
          <p:nvPr/>
        </p:nvSpPr>
        <p:spPr>
          <a:xfrm>
            <a:off x="2629080" y="364140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CONOSCENZA DELL’AMBITO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183;p 3"/>
          <p:cNvSpPr/>
          <p:nvPr/>
        </p:nvSpPr>
        <p:spPr>
          <a:xfrm>
            <a:off x="2631600" y="387648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[Familiarità con la tipologia di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Google Shape;184;p 3"/>
          <p:cNvCxnSpPr/>
          <p:nvPr/>
        </p:nvCxnSpPr>
        <p:spPr>
          <a:xfrm>
            <a:off x="5108760" y="-6120"/>
            <a:ext cx="1080" cy="5713920"/>
          </a:xfrm>
          <a:prstGeom prst="straightConnector1">
            <a:avLst/>
          </a:prstGeom>
          <a:ln w="9525">
            <a:solidFill>
              <a:srgbClr val="0056cb"/>
            </a:solidFill>
            <a:prstDash val="dash"/>
            <a:round/>
          </a:ln>
        </p:spPr>
      </p:cxnSp>
      <p:sp>
        <p:nvSpPr>
          <p:cNvPr id="353" name="Google Shape;185;p 3"/>
          <p:cNvSpPr/>
          <p:nvPr/>
        </p:nvSpPr>
        <p:spPr>
          <a:xfrm>
            <a:off x="533340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USO DEL SERVIZIO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Google Shape;186;p 3"/>
          <p:cNvSpPr/>
          <p:nvPr/>
        </p:nvSpPr>
        <p:spPr>
          <a:xfrm>
            <a:off x="2601720" y="242640"/>
            <a:ext cx="14108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9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PROFILO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Google Shape;187;p 3"/>
          <p:cNvCxnSpPr>
            <a:endCxn id="356" idx="6"/>
          </p:cNvCxnSpPr>
          <p:nvPr/>
        </p:nvCxnSpPr>
        <p:spPr>
          <a:xfrm flipV="1">
            <a:off x="2781000" y="5316480"/>
            <a:ext cx="1970640" cy="720"/>
          </a:xfrm>
          <a:prstGeom prst="straightConnector1">
            <a:avLst/>
          </a:prstGeom>
          <a:ln w="19050">
            <a:solidFill>
              <a:srgbClr val="0066cc"/>
            </a:solidFill>
            <a:round/>
          </a:ln>
        </p:spPr>
      </p:cxnSp>
      <p:sp>
        <p:nvSpPr>
          <p:cNvPr id="357" name="Google Shape;189;p 3"/>
          <p:cNvSpPr/>
          <p:nvPr/>
        </p:nvSpPr>
        <p:spPr>
          <a:xfrm>
            <a:off x="2746440" y="5275440"/>
            <a:ext cx="1354680" cy="82080"/>
          </a:xfrm>
          <a:prstGeom prst="rect">
            <a:avLst/>
          </a:prstGeom>
          <a:solidFill>
            <a:srgbClr val="0066cc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040" bIns="410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Google Shape;190;p 3"/>
          <p:cNvSpPr/>
          <p:nvPr/>
        </p:nvSpPr>
        <p:spPr>
          <a:xfrm>
            <a:off x="33598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Google Shape;191;p 3"/>
          <p:cNvSpPr/>
          <p:nvPr/>
        </p:nvSpPr>
        <p:spPr>
          <a:xfrm>
            <a:off x="401868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Google Shape;188;p 3"/>
          <p:cNvSpPr/>
          <p:nvPr/>
        </p:nvSpPr>
        <p:spPr>
          <a:xfrm>
            <a:off x="46688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Google Shape;192;p 3"/>
          <p:cNvSpPr/>
          <p:nvPr/>
        </p:nvSpPr>
        <p:spPr>
          <a:xfrm>
            <a:off x="2701440" y="5275440"/>
            <a:ext cx="82440" cy="820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9160" bIns="2916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Google Shape;193;p 3"/>
          <p:cNvSpPr/>
          <p:nvPr/>
        </p:nvSpPr>
        <p:spPr>
          <a:xfrm>
            <a:off x="2629080" y="4614480"/>
            <a:ext cx="226692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100" spc="-1" strike="noStrike">
                <a:solidFill>
                  <a:srgbClr val="0066cc"/>
                </a:solidFill>
                <a:latin typeface="Titillium Web"/>
                <a:ea typeface="Titillium Web"/>
              </a:rPr>
              <a:t>FREQUENZA D’USO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Google Shape;194;p 3"/>
          <p:cNvSpPr/>
          <p:nvPr/>
        </p:nvSpPr>
        <p:spPr>
          <a:xfrm>
            <a:off x="2631600" y="4849560"/>
            <a:ext cx="2527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[Quanto spesso usa il servizio]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Google Shape;254;p 2" descr=""/>
          <p:cNvPicPr/>
          <p:nvPr/>
        </p:nvPicPr>
        <p:blipFill>
          <a:blip r:embed="rId3"/>
          <a:srcRect l="0" t="1807" r="0" b="1807"/>
          <a:stretch/>
        </p:blipFill>
        <p:spPr>
          <a:xfrm>
            <a:off x="587520" y="1697760"/>
            <a:ext cx="1083960" cy="10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134;p 1" descr=""/>
          <p:cNvPicPr/>
          <p:nvPr/>
        </p:nvPicPr>
        <p:blipFill>
          <a:blip r:embed="rId1"/>
          <a:srcRect l="0" t="1807" r="0" b="1807"/>
          <a:stretch/>
        </p:blipFill>
        <p:spPr>
          <a:xfrm>
            <a:off x="98280" y="100080"/>
            <a:ext cx="1281240" cy="1234800"/>
          </a:xfrm>
          <a:prstGeom prst="rect">
            <a:avLst/>
          </a:prstGeom>
          <a:ln w="0">
            <a:noFill/>
          </a:ln>
        </p:spPr>
      </p:pic>
      <p:sp>
        <p:nvSpPr>
          <p:cNvPr id="365" name="Google Shape;135;p 3"/>
          <p:cNvSpPr/>
          <p:nvPr/>
        </p:nvSpPr>
        <p:spPr>
          <a:xfrm>
            <a:off x="1109880" y="263520"/>
            <a:ext cx="43408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300" spc="-1" strike="noStrike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</a:rPr>
              <a:t>Alessio </a:t>
            </a:r>
            <a:r>
              <a:rPr b="0" lang="it" sz="1400" spc="-1" strike="noStrike">
                <a:solidFill>
                  <a:srgbClr val="0066cc"/>
                </a:solidFill>
                <a:latin typeface="Arial"/>
                <a:ea typeface="Arial"/>
              </a:rPr>
              <a:t>— Studentessa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136;p 3"/>
          <p:cNvSpPr/>
          <p:nvPr/>
        </p:nvSpPr>
        <p:spPr>
          <a:xfrm>
            <a:off x="1109880" y="716760"/>
            <a:ext cx="35791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500" spc="-1" strike="noStrike">
                <a:solidFill>
                  <a:srgbClr val="0066cc"/>
                </a:solidFill>
                <a:latin typeface="Arial"/>
                <a:ea typeface="Arial"/>
              </a:rPr>
              <a:t>Prenotazione lezione di matematica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Google Shape;137;p 3"/>
          <p:cNvSpPr/>
          <p:nvPr/>
        </p:nvSpPr>
        <p:spPr>
          <a:xfrm>
            <a:off x="98280" y="2001960"/>
            <a:ext cx="1976760" cy="2102400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Attività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138;p 3"/>
          <p:cNvSpPr/>
          <p:nvPr/>
        </p:nvSpPr>
        <p:spPr>
          <a:xfrm>
            <a:off x="98280" y="4006800"/>
            <a:ext cx="1976760" cy="1517400"/>
          </a:xfrm>
          <a:prstGeom prst="roundRect">
            <a:avLst>
              <a:gd name="adj" fmla="val 6043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Necessità / esigenze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9" name="Google Shape;139;p 3"/>
          <p:cNvCxnSpPr/>
          <p:nvPr/>
        </p:nvCxnSpPr>
        <p:spPr>
          <a:xfrm flipH="1" flipV="1">
            <a:off x="98280" y="4204800"/>
            <a:ext cx="8702280" cy="43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70" name="Google Shape;140;p 3"/>
          <p:cNvSpPr/>
          <p:nvPr/>
        </p:nvSpPr>
        <p:spPr>
          <a:xfrm>
            <a:off x="1989360" y="1737720"/>
            <a:ext cx="235584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Analisi del problema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141;p 3"/>
          <p:cNvSpPr/>
          <p:nvPr/>
        </p:nvSpPr>
        <p:spPr>
          <a:xfrm>
            <a:off x="4303440" y="1737720"/>
            <a:ext cx="2269080" cy="33516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Utilizzo del servizio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142;p 3"/>
          <p:cNvSpPr/>
          <p:nvPr/>
        </p:nvSpPr>
        <p:spPr>
          <a:xfrm>
            <a:off x="6524280" y="1657800"/>
            <a:ext cx="231840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Ricerca risultati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143;p 3"/>
          <p:cNvSpPr/>
          <p:nvPr/>
        </p:nvSpPr>
        <p:spPr>
          <a:xfrm>
            <a:off x="98280" y="1655280"/>
            <a:ext cx="1976760" cy="41472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Descrizione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4" name="Google Shape;144;p 3"/>
          <p:cNvCxnSpPr/>
          <p:nvPr/>
        </p:nvCxnSpPr>
        <p:spPr>
          <a:xfrm>
            <a:off x="433080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75" name="Google Shape;145;p 3"/>
          <p:cNvSpPr/>
          <p:nvPr/>
        </p:nvSpPr>
        <p:spPr>
          <a:xfrm>
            <a:off x="6524280" y="1399320"/>
            <a:ext cx="2318400" cy="33516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6" name="Google Shape;146;p 3"/>
          <p:cNvCxnSpPr/>
          <p:nvPr/>
        </p:nvCxnSpPr>
        <p:spPr>
          <a:xfrm>
            <a:off x="6720120" y="1399320"/>
            <a:ext cx="4320" cy="4140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377" name="Google Shape;147;p 3"/>
          <p:cNvSpPr/>
          <p:nvPr/>
        </p:nvSpPr>
        <p:spPr>
          <a:xfrm>
            <a:off x="4303440" y="1399320"/>
            <a:ext cx="235584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148;p 3"/>
          <p:cNvSpPr/>
          <p:nvPr/>
        </p:nvSpPr>
        <p:spPr>
          <a:xfrm>
            <a:off x="1913400" y="1399320"/>
            <a:ext cx="2431800" cy="335160"/>
          </a:xfrm>
          <a:prstGeom prst="roundRect">
            <a:avLst>
              <a:gd name="adj" fmla="val 0"/>
            </a:avLst>
          </a:prstGeom>
          <a:solidFill>
            <a:srgbClr val="006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FASE 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149;p 3"/>
          <p:cNvSpPr/>
          <p:nvPr/>
        </p:nvSpPr>
        <p:spPr>
          <a:xfrm>
            <a:off x="98280" y="1396800"/>
            <a:ext cx="1976760" cy="335160"/>
          </a:xfrm>
          <a:prstGeom prst="roundRect">
            <a:avLst>
              <a:gd name="adj" fmla="val 16667"/>
            </a:avLst>
          </a:prstGeom>
          <a:solidFill>
            <a:srgbClr val="6fa8e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chemeClr val="lt1"/>
                </a:solidFill>
                <a:latin typeface="Titillium Web"/>
                <a:ea typeface="Titillium Web"/>
              </a:rPr>
              <a:t>FASI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Google Shape;150;p 3"/>
          <p:cNvSpPr/>
          <p:nvPr/>
        </p:nvSpPr>
        <p:spPr>
          <a:xfrm>
            <a:off x="2054880" y="4208760"/>
            <a:ext cx="226908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Recuperare le lacune di matematica.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151;p 4"/>
          <p:cNvSpPr/>
          <p:nvPr/>
        </p:nvSpPr>
        <p:spPr>
          <a:xfrm>
            <a:off x="4309560" y="4204800"/>
            <a:ext cx="239256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Prenotare più lezioni di matematica in una volta sola.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152;p 5"/>
          <p:cNvSpPr/>
          <p:nvPr/>
        </p:nvSpPr>
        <p:spPr>
          <a:xfrm>
            <a:off x="6699240" y="4208760"/>
            <a:ext cx="2122200" cy="10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Contattare il docente per stabilire le modalità per svolgere la ripetizione.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153;p 5"/>
          <p:cNvSpPr/>
          <p:nvPr/>
        </p:nvSpPr>
        <p:spPr>
          <a:xfrm>
            <a:off x="2076120" y="2075760"/>
            <a:ext cx="2269080" cy="15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Alessio vuole migliorarsi e recuperare le lacune di matematica che si porta dietro dalle superiori.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Apre l'applicazione.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154;p 5"/>
          <p:cNvSpPr/>
          <p:nvPr/>
        </p:nvSpPr>
        <p:spPr>
          <a:xfrm>
            <a:off x="4330800" y="2077560"/>
            <a:ext cx="2392560" cy="21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Effettua l'autenticazione al servizio e si reca nella sezione relativa alla ricerca di lezioni.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Filtra tutte le lezioni in base alla materia (matematica) e, se vuole, in base ad un docente, alla data e/o all'ora.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Preme sul tasto prenota per portare a termine il procedimento.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Un popup di conferma comunicherà ad Alessio che l'operazione è andata a buon fine.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Google Shape;155;p 5"/>
          <p:cNvSpPr/>
          <p:nvPr/>
        </p:nvSpPr>
        <p:spPr>
          <a:xfrm>
            <a:off x="6720480" y="2077560"/>
            <a:ext cx="2122200" cy="19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Arial"/>
                <a:ea typeface="Arial"/>
              </a:rPr>
              <a:t>Alessio vorrebbe mettersi d’accordo con il docente su come effettuare la ripetizione.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250;p30" descr=""/>
          <p:cNvPicPr/>
          <p:nvPr/>
        </p:nvPicPr>
        <p:blipFill>
          <a:blip r:embed="rId1"/>
          <a:stretch/>
        </p:blipFill>
        <p:spPr>
          <a:xfrm>
            <a:off x="7703640" y="2267640"/>
            <a:ext cx="821880" cy="821880"/>
          </a:xfrm>
          <a:prstGeom prst="rect">
            <a:avLst/>
          </a:prstGeom>
          <a:ln w="0">
            <a:noFill/>
          </a:ln>
        </p:spPr>
      </p:pic>
      <p:pic>
        <p:nvPicPr>
          <p:cNvPr id="387" name="Google Shape;251;p30" descr=""/>
          <p:cNvPicPr/>
          <p:nvPr/>
        </p:nvPicPr>
        <p:blipFill>
          <a:blip r:embed="rId2"/>
          <a:srcRect l="0" t="1807" r="0" b="1807"/>
          <a:stretch/>
        </p:blipFill>
        <p:spPr>
          <a:xfrm>
            <a:off x="6157800" y="343260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88" name="Google Shape;252;p30" descr=""/>
          <p:cNvPicPr/>
          <p:nvPr/>
        </p:nvPicPr>
        <p:blipFill>
          <a:blip r:embed="rId3"/>
          <a:srcRect l="0" t="1807" r="0" b="1807"/>
          <a:stretch/>
        </p:blipFill>
        <p:spPr>
          <a:xfrm>
            <a:off x="7618680" y="343116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253;p30" descr=""/>
          <p:cNvPicPr/>
          <p:nvPr/>
        </p:nvPicPr>
        <p:blipFill>
          <a:blip r:embed="rId4"/>
          <a:srcRect l="0" t="1807" r="0" b="1807"/>
          <a:stretch/>
        </p:blipFill>
        <p:spPr>
          <a:xfrm>
            <a:off x="753048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254;p30" descr=""/>
          <p:cNvPicPr/>
          <p:nvPr/>
        </p:nvPicPr>
        <p:blipFill>
          <a:blip r:embed="rId5"/>
          <a:srcRect l="0" t="1807" r="0" b="1807"/>
          <a:stretch/>
        </p:blipFill>
        <p:spPr>
          <a:xfrm>
            <a:off x="615780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255;p30" descr=""/>
          <p:cNvPicPr/>
          <p:nvPr/>
        </p:nvPicPr>
        <p:blipFill>
          <a:blip r:embed="rId6"/>
          <a:srcRect l="0" t="1807" r="0" b="1807"/>
          <a:stretch/>
        </p:blipFill>
        <p:spPr>
          <a:xfrm>
            <a:off x="477252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256;p30" descr=""/>
          <p:cNvPicPr/>
          <p:nvPr/>
        </p:nvPicPr>
        <p:blipFill>
          <a:blip r:embed="rId7"/>
          <a:srcRect l="0" t="1807" r="0" b="1807"/>
          <a:stretch/>
        </p:blipFill>
        <p:spPr>
          <a:xfrm>
            <a:off x="333684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257;p30" descr=""/>
          <p:cNvPicPr/>
          <p:nvPr/>
        </p:nvPicPr>
        <p:blipFill>
          <a:blip r:embed="rId8"/>
          <a:srcRect l="0" t="1807" r="0" b="1807"/>
          <a:stretch/>
        </p:blipFill>
        <p:spPr>
          <a:xfrm>
            <a:off x="187596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258;p30" descr=""/>
          <p:cNvPicPr/>
          <p:nvPr/>
        </p:nvPicPr>
        <p:blipFill>
          <a:blip r:embed="rId9"/>
          <a:srcRect l="0" t="1807" r="0" b="1807"/>
          <a:stretch/>
        </p:blipFill>
        <p:spPr>
          <a:xfrm>
            <a:off x="440640" y="11854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259;p30" descr=""/>
          <p:cNvPicPr/>
          <p:nvPr/>
        </p:nvPicPr>
        <p:blipFill>
          <a:blip r:embed="rId10"/>
          <a:srcRect l="0" t="1807" r="0" b="1807"/>
          <a:stretch/>
        </p:blipFill>
        <p:spPr>
          <a:xfrm>
            <a:off x="4772520" y="346932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260;p30" descr=""/>
          <p:cNvPicPr/>
          <p:nvPr/>
        </p:nvPicPr>
        <p:blipFill>
          <a:blip r:embed="rId11"/>
          <a:srcRect l="0" t="1807" r="0" b="1807"/>
          <a:stretch/>
        </p:blipFill>
        <p:spPr>
          <a:xfrm>
            <a:off x="3340800" y="346932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261;p30" descr=""/>
          <p:cNvPicPr/>
          <p:nvPr/>
        </p:nvPicPr>
        <p:blipFill>
          <a:blip r:embed="rId12"/>
          <a:srcRect l="0" t="1807" r="0" b="1807"/>
          <a:stretch/>
        </p:blipFill>
        <p:spPr>
          <a:xfrm>
            <a:off x="6157800" y="22708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262;p30" descr=""/>
          <p:cNvPicPr/>
          <p:nvPr/>
        </p:nvPicPr>
        <p:blipFill>
          <a:blip r:embed="rId13"/>
          <a:srcRect l="0" t="1807" r="0" b="1807"/>
          <a:stretch/>
        </p:blipFill>
        <p:spPr>
          <a:xfrm>
            <a:off x="4772520" y="22708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263;p30" descr=""/>
          <p:cNvPicPr/>
          <p:nvPr/>
        </p:nvPicPr>
        <p:blipFill>
          <a:blip r:embed="rId14"/>
          <a:srcRect l="0" t="1807" r="0" b="1807"/>
          <a:stretch/>
        </p:blipFill>
        <p:spPr>
          <a:xfrm>
            <a:off x="3312720" y="22708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264;p30" descr=""/>
          <p:cNvPicPr/>
          <p:nvPr/>
        </p:nvPicPr>
        <p:blipFill>
          <a:blip r:embed="rId15"/>
          <a:srcRect l="0" t="1807" r="0" b="1807"/>
          <a:stretch/>
        </p:blipFill>
        <p:spPr>
          <a:xfrm>
            <a:off x="1940400" y="22708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265;p30" descr=""/>
          <p:cNvPicPr/>
          <p:nvPr/>
        </p:nvPicPr>
        <p:blipFill>
          <a:blip r:embed="rId16"/>
          <a:srcRect l="0" t="1807" r="0" b="1807"/>
          <a:stretch/>
        </p:blipFill>
        <p:spPr>
          <a:xfrm>
            <a:off x="440640" y="227088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266;p30" descr=""/>
          <p:cNvPicPr/>
          <p:nvPr/>
        </p:nvPicPr>
        <p:blipFill>
          <a:blip r:embed="rId17"/>
          <a:srcRect l="0" t="1807" r="0" b="1807"/>
          <a:stretch/>
        </p:blipFill>
        <p:spPr>
          <a:xfrm>
            <a:off x="1890720" y="3483720"/>
            <a:ext cx="1083960" cy="1044720"/>
          </a:xfrm>
          <a:prstGeom prst="rect">
            <a:avLst/>
          </a:prstGeom>
          <a:ln w="0">
            <a:noFill/>
          </a:ln>
        </p:spPr>
      </p:pic>
      <p:pic>
        <p:nvPicPr>
          <p:cNvPr id="403" name="Google Shape;267;p30" descr=""/>
          <p:cNvPicPr/>
          <p:nvPr/>
        </p:nvPicPr>
        <p:blipFill>
          <a:blip r:embed="rId18"/>
          <a:srcRect l="0" t="1807" r="0" b="1807"/>
          <a:stretch/>
        </p:blipFill>
        <p:spPr>
          <a:xfrm>
            <a:off x="440640" y="3483720"/>
            <a:ext cx="1083960" cy="1044720"/>
          </a:xfrm>
          <a:prstGeom prst="rect">
            <a:avLst/>
          </a:prstGeom>
          <a:ln w="0">
            <a:noFill/>
          </a:ln>
        </p:spPr>
      </p:pic>
      <p:sp>
        <p:nvSpPr>
          <p:cNvPr id="404" name="Google Shape;268;p30"/>
          <p:cNvSpPr/>
          <p:nvPr/>
        </p:nvSpPr>
        <p:spPr>
          <a:xfrm>
            <a:off x="360720" y="354600"/>
            <a:ext cx="388008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200" spc="-1" strike="noStrike">
                <a:solidFill>
                  <a:srgbClr val="0066cc"/>
                </a:solidFill>
                <a:latin typeface="Titillium Web SemiBold"/>
                <a:ea typeface="Titillium Web SemiBold"/>
              </a:rPr>
              <a:t>Persone e ruoli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Google Shape;269;p30" descr=""/>
          <p:cNvPicPr/>
          <p:nvPr/>
        </p:nvPicPr>
        <p:blipFill>
          <a:blip r:embed="rId19"/>
          <a:stretch/>
        </p:blipFill>
        <p:spPr>
          <a:xfrm>
            <a:off x="0" y="5409360"/>
            <a:ext cx="1447560" cy="304200"/>
          </a:xfrm>
          <a:prstGeom prst="rect">
            <a:avLst/>
          </a:prstGeom>
          <a:ln w="0">
            <a:noFill/>
          </a:ln>
        </p:spPr>
      </p:pic>
      <p:sp>
        <p:nvSpPr>
          <p:cNvPr id="406" name="Google Shape;270;p30"/>
          <p:cNvSpPr/>
          <p:nvPr/>
        </p:nvSpPr>
        <p:spPr>
          <a:xfrm>
            <a:off x="4572000" y="336960"/>
            <a:ext cx="41637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it" sz="11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Utilizza queste icone come ti sono più utili </a:t>
            </a:r>
            <a:br>
              <a:rPr sz="1100"/>
            </a:br>
            <a:r>
              <a:rPr b="0" lang="it" sz="1100" spc="-1" strike="noStrike">
                <a:solidFill>
                  <a:srgbClr val="434343"/>
                </a:solidFill>
                <a:latin typeface="Titillium Web"/>
                <a:ea typeface="Titillium Web"/>
              </a:rPr>
              <a:t>e integra laddove necessario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2023-06-10T21:32:03Z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