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9144000" cy="5715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A72D355-79DD-453C-AB31-3CB9CEE81585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400" y="493920"/>
            <a:ext cx="8520120" cy="63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5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311400" y="1280160"/>
            <a:ext cx="8520120" cy="181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565"/>
              </a:spcBef>
              <a:buNone/>
            </a:pPr>
            <a:endParaRPr b="0" lang="en-US" sz="15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311400" y="3262680"/>
            <a:ext cx="8520120" cy="181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565"/>
              </a:spcBef>
              <a:buNone/>
            </a:pPr>
            <a:endParaRPr b="0" lang="en-US" sz="15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A952249-5759-44E3-8222-6931473455D2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400" y="493920"/>
            <a:ext cx="8520120" cy="63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5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11400" y="1280160"/>
            <a:ext cx="4157640" cy="181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565"/>
              </a:spcBef>
              <a:buNone/>
            </a:pPr>
            <a:endParaRPr b="0" lang="en-US" sz="15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7480" y="1280160"/>
            <a:ext cx="4157640" cy="181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565"/>
              </a:spcBef>
              <a:buNone/>
            </a:pPr>
            <a:endParaRPr b="0" lang="en-US" sz="15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311400" y="3262680"/>
            <a:ext cx="4157640" cy="181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565"/>
              </a:spcBef>
              <a:buNone/>
            </a:pPr>
            <a:endParaRPr b="0" lang="en-US" sz="15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7480" y="3262680"/>
            <a:ext cx="4157640" cy="181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565"/>
              </a:spcBef>
              <a:buNone/>
            </a:pPr>
            <a:endParaRPr b="0" lang="en-US" sz="15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E1956FB-8FDA-4044-9897-CE74F0F291A3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400" y="493920"/>
            <a:ext cx="8520120" cy="63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5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11400" y="1280160"/>
            <a:ext cx="2743200" cy="181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565"/>
              </a:spcBef>
              <a:buNone/>
            </a:pPr>
            <a:endParaRPr b="0" lang="en-US" sz="15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192120" y="1280160"/>
            <a:ext cx="2743200" cy="181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565"/>
              </a:spcBef>
              <a:buNone/>
            </a:pPr>
            <a:endParaRPr b="0" lang="en-US" sz="15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72840" y="1280160"/>
            <a:ext cx="2743200" cy="181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565"/>
              </a:spcBef>
              <a:buNone/>
            </a:pPr>
            <a:endParaRPr b="0" lang="en-US" sz="15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311400" y="3262680"/>
            <a:ext cx="2743200" cy="181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565"/>
              </a:spcBef>
              <a:buNone/>
            </a:pPr>
            <a:endParaRPr b="0" lang="en-US" sz="15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192120" y="3262680"/>
            <a:ext cx="2743200" cy="181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565"/>
              </a:spcBef>
              <a:buNone/>
            </a:pPr>
            <a:endParaRPr b="0" lang="en-US" sz="15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72840" y="3262680"/>
            <a:ext cx="2743200" cy="181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565"/>
              </a:spcBef>
              <a:buNone/>
            </a:pPr>
            <a:endParaRPr b="0" lang="en-US" sz="15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6BCB497-BDA1-4751-9217-5FEB5C32FF8B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66336FC-1DED-4968-92F9-12FD2CFF31AE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400" y="493920"/>
            <a:ext cx="8520120" cy="63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5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400" y="1280160"/>
            <a:ext cx="8520120" cy="379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56D9F07-69FB-4F5E-B0C7-7F21BBAC4E66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400" y="493920"/>
            <a:ext cx="8520120" cy="63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5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311400" y="1280160"/>
            <a:ext cx="8520120" cy="379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565"/>
              </a:spcBef>
              <a:buNone/>
            </a:pPr>
            <a:endParaRPr b="0" lang="en-US" sz="15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63CEC7F-6FD1-4760-A8B8-0A9299CCF64B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400" y="493920"/>
            <a:ext cx="8520120" cy="63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5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311400" y="1280160"/>
            <a:ext cx="4157640" cy="379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565"/>
              </a:spcBef>
              <a:buNone/>
            </a:pPr>
            <a:endParaRPr b="0" lang="en-US" sz="15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7480" y="1280160"/>
            <a:ext cx="4157640" cy="379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565"/>
              </a:spcBef>
              <a:buNone/>
            </a:pPr>
            <a:endParaRPr b="0" lang="en-US" sz="15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908E21B-2124-46A1-88E3-8CEDA4339262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400" y="493920"/>
            <a:ext cx="8520120" cy="63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5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7E7681F-A630-4536-808E-3F08D5CEBCD0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400" y="493920"/>
            <a:ext cx="8520120" cy="294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14695B9-8EE1-49AB-8395-3DC5B1220B5D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400" y="493920"/>
            <a:ext cx="8520120" cy="63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5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11400" y="1280160"/>
            <a:ext cx="4157640" cy="181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565"/>
              </a:spcBef>
              <a:buNone/>
            </a:pPr>
            <a:endParaRPr b="0" lang="en-US" sz="15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7480" y="1280160"/>
            <a:ext cx="4157640" cy="379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565"/>
              </a:spcBef>
              <a:buNone/>
            </a:pPr>
            <a:endParaRPr b="0" lang="en-US" sz="15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311400" y="3262680"/>
            <a:ext cx="4157640" cy="181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565"/>
              </a:spcBef>
              <a:buNone/>
            </a:pPr>
            <a:endParaRPr b="0" lang="en-US" sz="15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CEE6934-0807-4E00-8DD1-A3A29B209EF7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400" y="493920"/>
            <a:ext cx="8520120" cy="63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5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400" y="1280160"/>
            <a:ext cx="8520120" cy="379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EC81EA8-B5BD-46A1-A405-07BFF33594D8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400" y="493920"/>
            <a:ext cx="8520120" cy="63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5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11400" y="1280160"/>
            <a:ext cx="4157640" cy="379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565"/>
              </a:spcBef>
              <a:buNone/>
            </a:pPr>
            <a:endParaRPr b="0" lang="en-US" sz="15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7480" y="1280160"/>
            <a:ext cx="4157640" cy="181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565"/>
              </a:spcBef>
              <a:buNone/>
            </a:pPr>
            <a:endParaRPr b="0" lang="en-US" sz="15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7480" y="3262680"/>
            <a:ext cx="4157640" cy="181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565"/>
              </a:spcBef>
              <a:buNone/>
            </a:pPr>
            <a:endParaRPr b="0" lang="en-US" sz="15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60A0CE5-B857-4EF1-8CB2-8F298DEA5C04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400" y="493920"/>
            <a:ext cx="8520120" cy="63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5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311400" y="1280160"/>
            <a:ext cx="4157640" cy="181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565"/>
              </a:spcBef>
              <a:buNone/>
            </a:pPr>
            <a:endParaRPr b="0" lang="en-US" sz="15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7480" y="1280160"/>
            <a:ext cx="4157640" cy="181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565"/>
              </a:spcBef>
              <a:buNone/>
            </a:pPr>
            <a:endParaRPr b="0" lang="en-US" sz="15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311400" y="3262680"/>
            <a:ext cx="8520120" cy="181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565"/>
              </a:spcBef>
              <a:buNone/>
            </a:pPr>
            <a:endParaRPr b="0" lang="en-US" sz="15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D4DD22B-41B8-4B9A-AD68-281CF7718465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400" y="493920"/>
            <a:ext cx="8520120" cy="63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5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311400" y="1280160"/>
            <a:ext cx="8520120" cy="181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565"/>
              </a:spcBef>
              <a:buNone/>
            </a:pPr>
            <a:endParaRPr b="0" lang="en-US" sz="15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311400" y="3262680"/>
            <a:ext cx="8520120" cy="181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565"/>
              </a:spcBef>
              <a:buNone/>
            </a:pPr>
            <a:endParaRPr b="0" lang="en-US" sz="15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A1087A9-7435-46F9-A531-86CA01D9532D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400" y="493920"/>
            <a:ext cx="8520120" cy="63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5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11400" y="1280160"/>
            <a:ext cx="4157640" cy="181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565"/>
              </a:spcBef>
              <a:buNone/>
            </a:pPr>
            <a:endParaRPr b="0" lang="en-US" sz="15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7480" y="1280160"/>
            <a:ext cx="4157640" cy="181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565"/>
              </a:spcBef>
              <a:buNone/>
            </a:pPr>
            <a:endParaRPr b="0" lang="en-US" sz="15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11400" y="3262680"/>
            <a:ext cx="4157640" cy="181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565"/>
              </a:spcBef>
              <a:buNone/>
            </a:pPr>
            <a:endParaRPr b="0" lang="en-US" sz="15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7480" y="3262680"/>
            <a:ext cx="4157640" cy="181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565"/>
              </a:spcBef>
              <a:buNone/>
            </a:pPr>
            <a:endParaRPr b="0" lang="en-US" sz="15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70B51CD-B604-4412-8352-A9D9D0A14257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400" y="493920"/>
            <a:ext cx="8520120" cy="63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5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311400" y="1280160"/>
            <a:ext cx="2743200" cy="181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565"/>
              </a:spcBef>
              <a:buNone/>
            </a:pPr>
            <a:endParaRPr b="0" lang="en-US" sz="15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192120" y="1280160"/>
            <a:ext cx="2743200" cy="181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565"/>
              </a:spcBef>
              <a:buNone/>
            </a:pPr>
            <a:endParaRPr b="0" lang="en-US" sz="15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72840" y="1280160"/>
            <a:ext cx="2743200" cy="181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565"/>
              </a:spcBef>
              <a:buNone/>
            </a:pPr>
            <a:endParaRPr b="0" lang="en-US" sz="15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311400" y="3262680"/>
            <a:ext cx="2743200" cy="181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565"/>
              </a:spcBef>
              <a:buNone/>
            </a:pPr>
            <a:endParaRPr b="0" lang="en-US" sz="15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192120" y="3262680"/>
            <a:ext cx="2743200" cy="181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565"/>
              </a:spcBef>
              <a:buNone/>
            </a:pPr>
            <a:endParaRPr b="0" lang="en-US" sz="15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72840" y="3262680"/>
            <a:ext cx="2743200" cy="181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565"/>
              </a:spcBef>
              <a:buNone/>
            </a:pPr>
            <a:endParaRPr b="0" lang="en-US" sz="15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671FC2C-F945-46F7-82ED-03F2A58DCC3D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400" y="493920"/>
            <a:ext cx="8520120" cy="63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5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311400" y="1280160"/>
            <a:ext cx="8520120" cy="379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565"/>
              </a:spcBef>
              <a:buNone/>
            </a:pPr>
            <a:endParaRPr b="0" lang="en-US" sz="15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96EE8DF-8DE9-465C-9DBF-DD9D43AA419C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400" y="493920"/>
            <a:ext cx="8520120" cy="63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5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11400" y="1280160"/>
            <a:ext cx="4157640" cy="379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565"/>
              </a:spcBef>
              <a:buNone/>
            </a:pPr>
            <a:endParaRPr b="0" lang="en-US" sz="15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7480" y="1280160"/>
            <a:ext cx="4157640" cy="379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565"/>
              </a:spcBef>
              <a:buNone/>
            </a:pPr>
            <a:endParaRPr b="0" lang="en-US" sz="15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28489EC-6F53-4026-9B76-3256ABC4099A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400" y="493920"/>
            <a:ext cx="8520120" cy="63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5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64B1DBD-757B-4135-A4C9-67F6450AA4F5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400" y="493920"/>
            <a:ext cx="8520120" cy="294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EE7BB87-6646-4CE9-87A8-83C3354E3C40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400" y="493920"/>
            <a:ext cx="8520120" cy="63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5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311400" y="1280160"/>
            <a:ext cx="4157640" cy="181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565"/>
              </a:spcBef>
              <a:buNone/>
            </a:pPr>
            <a:endParaRPr b="0" lang="en-US" sz="15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7480" y="1280160"/>
            <a:ext cx="4157640" cy="379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565"/>
              </a:spcBef>
              <a:buNone/>
            </a:pPr>
            <a:endParaRPr b="0" lang="en-US" sz="15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311400" y="3262680"/>
            <a:ext cx="4157640" cy="181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565"/>
              </a:spcBef>
              <a:buNone/>
            </a:pPr>
            <a:endParaRPr b="0" lang="en-US" sz="15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D4929FB-961E-42CD-91F4-C29C5F7AC550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400" y="493920"/>
            <a:ext cx="8520120" cy="63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5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11400" y="1280160"/>
            <a:ext cx="4157640" cy="379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565"/>
              </a:spcBef>
              <a:buNone/>
            </a:pPr>
            <a:endParaRPr b="0" lang="en-US" sz="15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7480" y="1280160"/>
            <a:ext cx="4157640" cy="181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565"/>
              </a:spcBef>
              <a:buNone/>
            </a:pPr>
            <a:endParaRPr b="0" lang="en-US" sz="15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7480" y="3262680"/>
            <a:ext cx="4157640" cy="181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565"/>
              </a:spcBef>
              <a:buNone/>
            </a:pPr>
            <a:endParaRPr b="0" lang="en-US" sz="15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CD0185A-1DD1-4665-BED6-069BBB1032CF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400" y="493920"/>
            <a:ext cx="8520120" cy="63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5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311400" y="1280160"/>
            <a:ext cx="4157640" cy="181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565"/>
              </a:spcBef>
              <a:buNone/>
            </a:pPr>
            <a:endParaRPr b="0" lang="en-US" sz="15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7480" y="1280160"/>
            <a:ext cx="4157640" cy="181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565"/>
              </a:spcBef>
              <a:buNone/>
            </a:pPr>
            <a:endParaRPr b="0" lang="en-US" sz="15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311400" y="3262680"/>
            <a:ext cx="8520120" cy="181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565"/>
              </a:spcBef>
              <a:buNone/>
            </a:pPr>
            <a:endParaRPr b="0" lang="en-US" sz="15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4A8B6DB-A64A-4A96-8658-DE8CA80EF031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400" y="826560"/>
            <a:ext cx="8520120" cy="2280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pPr indent="0">
              <a:buNone/>
            </a:pP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Click to edit the 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title text format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240" y="5180400"/>
            <a:ext cx="548280" cy="436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it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26354A1-709F-4EB3-B6C3-EF4C306F1639}" type="slidenum">
              <a:rPr b="0" lang="it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336680"/>
            <a:ext cx="822924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56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5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55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2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5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55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9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5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55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62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5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55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2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22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2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22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2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22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400" y="493920"/>
            <a:ext cx="8520120" cy="636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indent="0"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400" y="1280160"/>
            <a:ext cx="8520120" cy="3795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32000" indent="-324000">
              <a:spcBef>
                <a:spcPts val="156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2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9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62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 idx="2"/>
          </p:nvPr>
        </p:nvSpPr>
        <p:spPr>
          <a:xfrm>
            <a:off x="8472240" y="5180400"/>
            <a:ext cx="548280" cy="436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it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73A8FEA-7512-4AE3-A8B5-B2534541C0A7}" type="slidenum">
              <a:rPr b="0" lang="it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Matteo.barone415@edu.unito.it" TargetMode="External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eed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54;p13"/>
          <p:cNvSpPr/>
          <p:nvPr/>
        </p:nvSpPr>
        <p:spPr>
          <a:xfrm>
            <a:off x="2482200" y="1111680"/>
            <a:ext cx="417852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it" sz="2500" spc="-1" strike="noStrike">
                <a:solidFill>
                  <a:srgbClr val="326a31"/>
                </a:solidFill>
                <a:latin typeface="Titillium Web"/>
                <a:ea typeface="Titillium Web"/>
              </a:rPr>
              <a:t>APPLICAZIONE</a:t>
            </a:r>
            <a:endParaRPr b="0" lang="en-US" sz="2500" spc="-1" strike="noStrike">
              <a:solidFill>
                <a:srgbClr val="326a31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it" sz="2500" spc="-1" strike="noStrike">
                <a:solidFill>
                  <a:srgbClr val="326a31"/>
                </a:solidFill>
                <a:latin typeface="Titillium Web"/>
                <a:ea typeface="Titillium Web"/>
              </a:rPr>
              <a:t>RIPETIZIONI ONLINE</a:t>
            </a:r>
            <a:endParaRPr b="0" lang="en-US" sz="2500" spc="-1" strike="noStrike">
              <a:solidFill>
                <a:srgbClr val="326a31"/>
              </a:solidFill>
              <a:latin typeface="Arial"/>
            </a:endParaRPr>
          </a:p>
        </p:txBody>
      </p:sp>
      <p:sp>
        <p:nvSpPr>
          <p:cNvPr id="79" name="Google Shape;55;p13"/>
          <p:cNvSpPr/>
          <p:nvPr/>
        </p:nvSpPr>
        <p:spPr>
          <a:xfrm>
            <a:off x="3004560" y="2828880"/>
            <a:ext cx="3624480" cy="86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" sz="1500" spc="-1" strike="noStrike">
                <a:solidFill>
                  <a:srgbClr val="3b3b3b"/>
                </a:solidFill>
                <a:latin typeface="Titillium Web SemiBold"/>
                <a:ea typeface="Titillium Web SemiBold"/>
              </a:rPr>
              <a:t>Matteo Barone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" sz="1500" spc="-1" strike="noStrike">
                <a:solidFill>
                  <a:srgbClr val="3b3b3b"/>
                </a:solidFill>
                <a:latin typeface="Titillium Web SemiBold"/>
                <a:ea typeface="Titillium Web SemiBold"/>
                <a:hlinkClick r:id="rId1"/>
              </a:rPr>
              <a:t>Matteo.barone415@edu.unito.it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" sz="1500" spc="-1" strike="noStrike">
                <a:solidFill>
                  <a:srgbClr val="3b3b3b"/>
                </a:solidFill>
                <a:latin typeface="Titillium Web SemiBold"/>
                <a:ea typeface="Titillium Web SemiBold"/>
              </a:rPr>
              <a:t>951558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Google Shape;56;p13"/>
          <p:cNvSpPr/>
          <p:nvPr/>
        </p:nvSpPr>
        <p:spPr>
          <a:xfrm>
            <a:off x="0" y="360"/>
            <a:ext cx="1406880" cy="60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" sz="1400" spc="-1" strike="noStrike">
                <a:solidFill>
                  <a:srgbClr val="3b3b3b"/>
                </a:solidFill>
                <a:latin typeface="Titillium Web SemiBold"/>
                <a:ea typeface="Titillium Web SemiBold"/>
              </a:rPr>
              <a:t>a.a 2022/2023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Google Shape;57;p13"/>
          <p:cNvSpPr/>
          <p:nvPr/>
        </p:nvSpPr>
        <p:spPr>
          <a:xfrm>
            <a:off x="7736400" y="360"/>
            <a:ext cx="1406880" cy="39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it" sz="1400" spc="-1" strike="noStrike">
                <a:solidFill>
                  <a:srgbClr val="3b3b3b"/>
                </a:solidFill>
                <a:latin typeface="Titillium Web SemiBold"/>
                <a:ea typeface="Titillium Web SemiBold"/>
              </a:rPr>
              <a:t>IUM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Google Shape;58;p13"/>
          <p:cNvSpPr/>
          <p:nvPr/>
        </p:nvSpPr>
        <p:spPr>
          <a:xfrm>
            <a:off x="360" y="4460400"/>
            <a:ext cx="9143640" cy="60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" sz="1400" spc="-1" strike="noStrike" u="sng">
                <a:solidFill>
                  <a:schemeClr val="accent5"/>
                </a:solidFill>
                <a:uFillTx/>
                <a:latin typeface="Titillium Web"/>
                <a:ea typeface="Titillium Web"/>
              </a:rPr>
              <a:t>https://www.figma.com/file/ub3DSA4gesxF5rAhYs7Wwd/ProgettoIUM?type=design&amp;node-id=0-1&amp;t=diJ0Lr55unh4JhcJ-0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63;p14"/>
          <p:cNvSpPr/>
          <p:nvPr/>
        </p:nvSpPr>
        <p:spPr>
          <a:xfrm>
            <a:off x="360" y="0"/>
            <a:ext cx="3234600" cy="5714640"/>
          </a:xfrm>
          <a:prstGeom prst="rect">
            <a:avLst/>
          </a:prstGeom>
          <a:solidFill>
            <a:srgbClr val="eeedf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Google Shape;64;p14"/>
          <p:cNvSpPr/>
          <p:nvPr/>
        </p:nvSpPr>
        <p:spPr>
          <a:xfrm>
            <a:off x="93960" y="140400"/>
            <a:ext cx="3061080" cy="48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550" spc="-1" strike="noStrike">
              <a:solidFill>
                <a:srgbClr val="326a31"/>
              </a:solidFill>
              <a:latin typeface="Arial"/>
            </a:endParaRPr>
          </a:p>
        </p:txBody>
      </p:sp>
      <p:sp>
        <p:nvSpPr>
          <p:cNvPr id="85" name="Google Shape;66;p14"/>
          <p:cNvSpPr/>
          <p:nvPr/>
        </p:nvSpPr>
        <p:spPr>
          <a:xfrm>
            <a:off x="4800600" y="687960"/>
            <a:ext cx="3144240" cy="54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it" sz="2400" spc="-1" strike="noStrike">
                <a:solidFill>
                  <a:srgbClr val="326a31"/>
                </a:solidFill>
                <a:latin typeface="Titillium Web SemiBold"/>
                <a:ea typeface="Titillium Web SemiBold"/>
              </a:rPr>
              <a:t>LOGIN PAGE</a:t>
            </a:r>
            <a:endParaRPr b="1" lang="en-US" sz="2400" spc="-1" strike="noStrike">
              <a:solidFill>
                <a:srgbClr val="326a31"/>
              </a:solidFill>
              <a:latin typeface="Arial"/>
            </a:endParaRPr>
          </a:p>
        </p:txBody>
      </p:sp>
      <p:sp>
        <p:nvSpPr>
          <p:cNvPr id="86" name="Google Shape;67;p14"/>
          <p:cNvSpPr/>
          <p:nvPr/>
        </p:nvSpPr>
        <p:spPr>
          <a:xfrm>
            <a:off x="4185720" y="2235960"/>
            <a:ext cx="4695480" cy="193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spcBef>
                <a:spcPts val="1800"/>
              </a:spcBef>
              <a:tabLst>
                <a:tab algn="l" pos="0"/>
              </a:tabLst>
            </a:pPr>
            <a:r>
              <a:rPr b="0" lang="it" sz="1700" spc="-1" strike="noStrike">
                <a:solidFill>
                  <a:srgbClr val="3b3b3b"/>
                </a:solidFill>
                <a:latin typeface="Titillium Web"/>
                <a:ea typeface="Titillium Web"/>
              </a:rPr>
              <a:t>È stata scelta questa tonalità di verde per il rapporto di contrasto di 4.66 con lo sfondo, andando così a rispettare le direttive del WCAG per il livello AA (almeno 4.5)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Google Shape;68;p14"/>
          <p:cNvSpPr/>
          <p:nvPr/>
        </p:nvSpPr>
        <p:spPr>
          <a:xfrm>
            <a:off x="725040" y="2071080"/>
            <a:ext cx="1748520" cy="2167920"/>
          </a:xfrm>
          <a:prstGeom prst="roundRect">
            <a:avLst>
              <a:gd name="adj" fmla="val 4564"/>
            </a:avLst>
          </a:prstGeom>
          <a:noFill/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342000" y="0"/>
            <a:ext cx="2629800" cy="5714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73;p15"/>
          <p:cNvSpPr/>
          <p:nvPr/>
        </p:nvSpPr>
        <p:spPr>
          <a:xfrm>
            <a:off x="360" y="0"/>
            <a:ext cx="3234600" cy="5714640"/>
          </a:xfrm>
          <a:prstGeom prst="rect">
            <a:avLst/>
          </a:prstGeom>
          <a:solidFill>
            <a:srgbClr val="eeedf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Google Shape;74;p15"/>
          <p:cNvSpPr/>
          <p:nvPr/>
        </p:nvSpPr>
        <p:spPr>
          <a:xfrm>
            <a:off x="93960" y="140400"/>
            <a:ext cx="3061080" cy="48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550" spc="-1" strike="noStrike">
              <a:solidFill>
                <a:srgbClr val="326a31"/>
              </a:solidFill>
              <a:latin typeface="Arial"/>
            </a:endParaRPr>
          </a:p>
        </p:txBody>
      </p:sp>
      <p:sp>
        <p:nvSpPr>
          <p:cNvPr id="91" name="Google Shape;76;p15"/>
          <p:cNvSpPr/>
          <p:nvPr/>
        </p:nvSpPr>
        <p:spPr>
          <a:xfrm>
            <a:off x="5029200" y="687960"/>
            <a:ext cx="2915640" cy="5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it" sz="2500" spc="-1" strike="noStrike">
                <a:solidFill>
                  <a:srgbClr val="326a31"/>
                </a:solidFill>
                <a:latin typeface="Titillium Web SemiBold"/>
                <a:ea typeface="Titillium Web SemiBold"/>
              </a:rPr>
              <a:t>HOMEPAGE</a:t>
            </a:r>
            <a:endParaRPr b="1" lang="en-US" sz="2500" spc="-1" strike="noStrike">
              <a:solidFill>
                <a:srgbClr val="326a31"/>
              </a:solidFill>
              <a:latin typeface="Arial"/>
            </a:endParaRPr>
          </a:p>
        </p:txBody>
      </p:sp>
      <p:sp>
        <p:nvSpPr>
          <p:cNvPr id="92" name="Google Shape;77;p15"/>
          <p:cNvSpPr/>
          <p:nvPr/>
        </p:nvSpPr>
        <p:spPr>
          <a:xfrm>
            <a:off x="4185720" y="1937520"/>
            <a:ext cx="4695480" cy="199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" sz="1700" spc="-1" strike="noStrike">
                <a:solidFill>
                  <a:srgbClr val="3b3b3b"/>
                </a:solidFill>
                <a:latin typeface="Titillium Web"/>
                <a:ea typeface="Titillium Web"/>
              </a:rPr>
              <a:t>Nella pagina principale dell’applicazione ho voluto implementare un’interfaccia semplice ed efficace che riuscisse a comunicare all’utente gli elementi più importanti immediatamente, ovvero le prossime lezioni da completare ei tasti per prenotare un’altra lezione(le materie)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342000" y="0"/>
            <a:ext cx="2629800" cy="5714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82;p16"/>
          <p:cNvSpPr/>
          <p:nvPr/>
        </p:nvSpPr>
        <p:spPr>
          <a:xfrm>
            <a:off x="0" y="0"/>
            <a:ext cx="5571360" cy="5714640"/>
          </a:xfrm>
          <a:prstGeom prst="rect">
            <a:avLst/>
          </a:prstGeom>
          <a:solidFill>
            <a:srgbClr val="eeedf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Google Shape;83;p16"/>
          <p:cNvSpPr/>
          <p:nvPr/>
        </p:nvSpPr>
        <p:spPr>
          <a:xfrm>
            <a:off x="0" y="75960"/>
            <a:ext cx="5571360" cy="48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it" sz="2000" spc="-1" strike="noStrike">
                <a:solidFill>
                  <a:srgbClr val="326a31"/>
                </a:solidFill>
                <a:latin typeface="Titillium Web"/>
                <a:ea typeface="Titillium Web"/>
              </a:rPr>
              <a:t>PAGINA DI RICERCA</a:t>
            </a:r>
            <a:endParaRPr b="0" lang="en-US" sz="2000" spc="-1" strike="noStrike">
              <a:solidFill>
                <a:srgbClr val="326a31"/>
              </a:solidFill>
              <a:latin typeface="Arial"/>
            </a:endParaRPr>
          </a:p>
        </p:txBody>
      </p:sp>
      <p:sp>
        <p:nvSpPr>
          <p:cNvPr id="96" name="Google Shape;85;p16"/>
          <p:cNvSpPr/>
          <p:nvPr/>
        </p:nvSpPr>
        <p:spPr>
          <a:xfrm>
            <a:off x="5658120" y="252720"/>
            <a:ext cx="3485160" cy="4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" sz="1800" spc="-1" strike="noStrike">
                <a:solidFill>
                  <a:srgbClr val="3b3b3b"/>
                </a:solidFill>
                <a:latin typeface="Titillium Web SemiBold"/>
                <a:ea typeface="Titillium Web SemiBold"/>
              </a:rPr>
              <a:t>Ricerca via calendario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Google Shape;86;p16"/>
          <p:cNvSpPr/>
          <p:nvPr/>
        </p:nvSpPr>
        <p:spPr>
          <a:xfrm>
            <a:off x="5571360" y="1182240"/>
            <a:ext cx="3535920" cy="38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" sz="1700" spc="-1" strike="noStrike">
                <a:solidFill>
                  <a:srgbClr val="3b3b3b"/>
                </a:solidFill>
                <a:latin typeface="Titillium Web"/>
                <a:ea typeface="Titillium Web"/>
              </a:rPr>
              <a:t>La pagina di ricerca ho deciso di farla il più minimale possibile per poter semplificare la procedura di ricerca e prenotazione all’utente.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" sz="1700" spc="-1" strike="noStrike">
                <a:solidFill>
                  <a:srgbClr val="3b3b3b"/>
                </a:solidFill>
                <a:latin typeface="Titillium Web"/>
                <a:ea typeface="Titillium Web"/>
              </a:rPr>
              <a:t>Una volta aperta la pagina di ricerca, troverò le lezioni nella parte bassa della pagina e nella parte alta tutti i filtri di cui ho bisogno. Un calendario e due bottoni per selezionare uno o più professori/orari.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109440" y="685800"/>
            <a:ext cx="1947960" cy="4233240"/>
          </a:xfrm>
          <a:prstGeom prst="rect">
            <a:avLst/>
          </a:prstGeom>
          <a:ln w="0">
            <a:noFill/>
          </a:ln>
        </p:spPr>
      </p:pic>
      <p:pic>
        <p:nvPicPr>
          <p:cNvPr id="99" name="" descr=""/>
          <p:cNvPicPr/>
          <p:nvPr/>
        </p:nvPicPr>
        <p:blipFill>
          <a:blip r:embed="rId2"/>
          <a:stretch/>
        </p:blipFill>
        <p:spPr>
          <a:xfrm>
            <a:off x="3135600" y="685800"/>
            <a:ext cx="1893600" cy="4114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73;p 1"/>
          <p:cNvSpPr/>
          <p:nvPr/>
        </p:nvSpPr>
        <p:spPr>
          <a:xfrm>
            <a:off x="360" y="0"/>
            <a:ext cx="3234600" cy="5714640"/>
          </a:xfrm>
          <a:prstGeom prst="rect">
            <a:avLst/>
          </a:prstGeom>
          <a:solidFill>
            <a:srgbClr val="eeedf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Google Shape;74;p 2"/>
          <p:cNvSpPr/>
          <p:nvPr/>
        </p:nvSpPr>
        <p:spPr>
          <a:xfrm>
            <a:off x="93960" y="140400"/>
            <a:ext cx="3061080" cy="48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endParaRPr b="0" lang="en-US" sz="1550" spc="-1" strike="noStrike">
              <a:solidFill>
                <a:srgbClr val="326a31"/>
              </a:solidFill>
              <a:latin typeface="Arial"/>
            </a:endParaRPr>
          </a:p>
        </p:txBody>
      </p:sp>
      <p:sp>
        <p:nvSpPr>
          <p:cNvPr id="102" name="Google Shape;76;p 2"/>
          <p:cNvSpPr/>
          <p:nvPr/>
        </p:nvSpPr>
        <p:spPr>
          <a:xfrm>
            <a:off x="5029200" y="687960"/>
            <a:ext cx="2915640" cy="5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it" sz="2500" spc="-1" strike="noStrike">
                <a:solidFill>
                  <a:srgbClr val="326a31"/>
                </a:solidFill>
                <a:latin typeface="Titillium Web SemiBold"/>
                <a:ea typeface="Titillium Web SemiBold"/>
              </a:rPr>
              <a:t>ORDINI</a:t>
            </a:r>
            <a:endParaRPr b="1" lang="en-US" sz="2500" spc="-1" strike="noStrike">
              <a:solidFill>
                <a:srgbClr val="326a31"/>
              </a:solidFill>
              <a:latin typeface="Arial"/>
            </a:endParaRPr>
          </a:p>
        </p:txBody>
      </p:sp>
      <p:sp>
        <p:nvSpPr>
          <p:cNvPr id="103" name="Google Shape;77;p 2"/>
          <p:cNvSpPr/>
          <p:nvPr/>
        </p:nvSpPr>
        <p:spPr>
          <a:xfrm>
            <a:off x="4185720" y="1937520"/>
            <a:ext cx="4695480" cy="173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" sz="1700" spc="-1" strike="noStrike">
                <a:solidFill>
                  <a:srgbClr val="3b3b3b"/>
                </a:solidFill>
                <a:latin typeface="Titillium Web"/>
                <a:ea typeface="Titillium Web"/>
              </a:rPr>
              <a:t>Nella pagina degli ordini </a:t>
            </a:r>
            <a:r>
              <a:rPr b="0" lang="it" sz="1700" spc="-1" strike="noStrike">
                <a:solidFill>
                  <a:srgbClr val="3b3b3b"/>
                </a:solidFill>
                <a:latin typeface="Titillium Web"/>
                <a:ea typeface="Titillium Web"/>
              </a:rPr>
              <a:t>ho semplicemente diviso </a:t>
            </a:r>
            <a:r>
              <a:rPr b="0" lang="it" sz="1700" spc="-1" strike="noStrike">
                <a:solidFill>
                  <a:srgbClr val="3b3b3b"/>
                </a:solidFill>
                <a:latin typeface="Titillium Web"/>
                <a:ea typeface="Titillium Web"/>
              </a:rPr>
              <a:t>la pagina in due tra </a:t>
            </a:r>
            <a:r>
              <a:rPr b="0" lang="it" sz="1700" spc="-1" strike="noStrike">
                <a:solidFill>
                  <a:srgbClr val="3b3b3b"/>
                </a:solidFill>
                <a:latin typeface="Titillium Web"/>
                <a:ea typeface="Titillium Web"/>
              </a:rPr>
              <a:t>lezioni da completare e </a:t>
            </a:r>
            <a:r>
              <a:rPr b="0" lang="it" sz="1700" spc="-1" strike="noStrike">
                <a:solidFill>
                  <a:srgbClr val="3b3b3b"/>
                </a:solidFill>
                <a:latin typeface="Titillium Web"/>
                <a:ea typeface="Titillium Web"/>
              </a:rPr>
              <a:t>completate, rendendo </a:t>
            </a:r>
            <a:r>
              <a:rPr b="0" lang="it" sz="1700" spc="-1" strike="noStrike">
                <a:solidFill>
                  <a:srgbClr val="3b3b3b"/>
                </a:solidFill>
                <a:latin typeface="Titillium Web"/>
                <a:ea typeface="Titillium Web"/>
              </a:rPr>
              <a:t>intuitivo e minimale il </a:t>
            </a:r>
            <a:r>
              <a:rPr b="0" lang="it" sz="1700" spc="-1" strike="noStrike">
                <a:solidFill>
                  <a:srgbClr val="3b3b3b"/>
                </a:solidFill>
                <a:latin typeface="Titillium Web"/>
                <a:ea typeface="Titillium Web"/>
              </a:rPr>
              <a:t>processo di conferma </a:t>
            </a:r>
            <a:r>
              <a:rPr b="0" lang="it" sz="1700" spc="-1" strike="noStrike">
                <a:solidFill>
                  <a:srgbClr val="3b3b3b"/>
                </a:solidFill>
                <a:latin typeface="Titillium Web"/>
                <a:ea typeface="Titillium Web"/>
              </a:rPr>
              <a:t>della lezione, riducendo al </a:t>
            </a:r>
            <a:r>
              <a:rPr b="0" lang="it" sz="1700" spc="-1" strike="noStrike">
                <a:solidFill>
                  <a:srgbClr val="3b3b3b"/>
                </a:solidFill>
                <a:latin typeface="Titillium Web"/>
                <a:ea typeface="Titillium Web"/>
              </a:rPr>
              <a:t>minimo il numero di click. 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342000" y="0"/>
            <a:ext cx="2629800" cy="5714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Application>LibreOffice/7.4.6.2$Linux_X86_64 LibreOffice_project/40$Build-2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2023-06-11T17:23:10Z</dcterms:modified>
  <cp:revision>1</cp:revision>
  <dc:subject/>
  <dc:title/>
</cp:coreProperties>
</file>