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41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303" r:id="rId21"/>
    <p:sldId id="268" r:id="rId22"/>
    <p:sldId id="269" r:id="rId23"/>
    <p:sldId id="275" r:id="rId24"/>
    <p:sldId id="276" r:id="rId25"/>
    <p:sldId id="304" r:id="rId26"/>
    <p:sldId id="277" r:id="rId27"/>
    <p:sldId id="281" r:id="rId28"/>
    <p:sldId id="305" r:id="rId29"/>
    <p:sldId id="283" r:id="rId30"/>
    <p:sldId id="285" r:id="rId31"/>
    <p:sldId id="287" r:id="rId32"/>
    <p:sldId id="289" r:id="rId33"/>
    <p:sldId id="290" r:id="rId34"/>
    <p:sldId id="291" r:id="rId35"/>
    <p:sldId id="295" r:id="rId36"/>
    <p:sldId id="297" r:id="rId37"/>
    <p:sldId id="298" r:id="rId38"/>
    <p:sldId id="301" r:id="rId39"/>
    <p:sldId id="302" r:id="rId4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10245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6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fld id="{899A91E8-9D1B-5F4B-9B58-91DCA9F56F3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69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791ED-C20A-7D4B-BEA0-519F40DB39C8}" type="slidenum">
              <a:rPr lang="pt-BR"/>
              <a:pPr/>
              <a:t>1</a:t>
            </a:fld>
            <a:endParaRPr lang="pt-BR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95DD40-FD0F-3B42-86D5-1E90EA965CFE}" type="slidenum">
              <a:rPr lang="pt-BR"/>
              <a:pPr/>
              <a:t>10</a:t>
            </a:fld>
            <a:endParaRPr lang="pt-BR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FB51E0-E517-3B44-B9D9-168DCF1DBE50}" type="slidenum">
              <a:rPr lang="pt-BR"/>
              <a:pPr/>
              <a:t>11</a:t>
            </a:fld>
            <a:endParaRPr lang="pt-BR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C2965-C844-3545-8618-406852B3FE10}" type="slidenum">
              <a:rPr lang="pt-BR"/>
              <a:pPr/>
              <a:t>13</a:t>
            </a:fld>
            <a:endParaRPr lang="pt-BR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A8BA7-9452-5F4B-9ADE-E4A95CCE0ECB}" type="slidenum">
              <a:rPr lang="pt-BR"/>
              <a:pPr/>
              <a:t>14</a:t>
            </a:fld>
            <a:endParaRPr lang="pt-BR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B94748-F274-EB4B-9896-C9E4DE40A6F9}" type="slidenum">
              <a:rPr lang="pt-BR"/>
              <a:pPr/>
              <a:t>15</a:t>
            </a:fld>
            <a:endParaRPr lang="pt-BR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6CCB6-859B-9A42-89D0-1B64CED5E330}" type="slidenum">
              <a:rPr lang="pt-BR"/>
              <a:pPr/>
              <a:t>16</a:t>
            </a:fld>
            <a:endParaRPr lang="pt-BR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499FCD-2E4E-A24E-8E73-726F1AAF16EE}" type="slidenum">
              <a:rPr lang="pt-BR"/>
              <a:pPr/>
              <a:t>18</a:t>
            </a:fld>
            <a:endParaRPr lang="pt-BR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2ABA14-8E16-6D41-BB59-F398550B40AD}" type="slidenum">
              <a:rPr lang="pt-BR"/>
              <a:pPr/>
              <a:t>19</a:t>
            </a:fld>
            <a:endParaRPr lang="pt-BR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B9F903-8F8C-1449-87C6-1E14DCA89F7C}" type="slidenum">
              <a:rPr lang="pt-BR"/>
              <a:pPr/>
              <a:t>21</a:t>
            </a:fld>
            <a:endParaRPr lang="pt-BR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E21B0-0E2D-E140-9B3F-883B0EB30685}" type="slidenum">
              <a:rPr lang="pt-BR"/>
              <a:pPr/>
              <a:t>22</a:t>
            </a:fld>
            <a:endParaRPr lang="pt-BR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AF0383-47E6-C046-8639-67F4DAF963F4}" type="slidenum">
              <a:rPr lang="pt-BR"/>
              <a:pPr/>
              <a:t>2</a:t>
            </a:fld>
            <a:endParaRPr lang="pt-BR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5AB250-08C4-F34F-9CF5-1AB658372C8A}" type="slidenum">
              <a:rPr lang="pt-BR"/>
              <a:pPr/>
              <a:t>23</a:t>
            </a:fld>
            <a:endParaRPr lang="pt-BR"/>
          </a:p>
        </p:txBody>
      </p:sp>
      <p:sp>
        <p:nvSpPr>
          <p:cNvPr id="921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797955-A7F7-864F-8834-1F8C066C5F6A}" type="slidenum">
              <a:rPr lang="pt-BR"/>
              <a:pPr/>
              <a:t>24</a:t>
            </a:fld>
            <a:endParaRPr lang="pt-BR"/>
          </a:p>
        </p:txBody>
      </p:sp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83D3E-914E-EE4A-85F8-D2E7D79EDC7E}" type="slidenum">
              <a:rPr lang="pt-BR"/>
              <a:pPr/>
              <a:t>25</a:t>
            </a:fld>
            <a:endParaRPr lang="pt-BR"/>
          </a:p>
        </p:txBody>
      </p:sp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876371-134E-2C4D-AB45-50670D771D96}" type="slidenum">
              <a:rPr lang="pt-BR"/>
              <a:pPr/>
              <a:t>26</a:t>
            </a:fld>
            <a:endParaRPr lang="pt-BR"/>
          </a:p>
        </p:txBody>
      </p:sp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902270-19BF-BF4A-B732-BC80BD45C0F2}" type="slidenum">
              <a:rPr lang="pt-BR"/>
              <a:pPr/>
              <a:t>27</a:t>
            </a:fld>
            <a:endParaRPr lang="pt-BR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1A592-7961-EF4B-B4A4-CA71AC912768}" type="slidenum">
              <a:rPr lang="pt-BR"/>
              <a:pPr/>
              <a:t>29</a:t>
            </a:fld>
            <a:endParaRPr lang="pt-BR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A7E084-D456-BF41-85F1-2F57E05B9CA7}" type="slidenum">
              <a:rPr lang="pt-BR"/>
              <a:pPr/>
              <a:t>30</a:t>
            </a:fld>
            <a:endParaRPr lang="pt-BR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CFD929-284C-C14F-B2F3-9EE5EEACE658}" type="slidenum">
              <a:rPr lang="pt-BR"/>
              <a:pPr/>
              <a:t>31</a:t>
            </a:fld>
            <a:endParaRPr lang="pt-BR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34780-15A5-814D-AF39-BFEEC5AD99E2}" type="slidenum">
              <a:rPr lang="pt-BR"/>
              <a:pPr/>
              <a:t>3</a:t>
            </a:fld>
            <a:endParaRPr lang="pt-BR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00FBF4-39EB-F346-93CF-5145D9F39AE7}" type="slidenum">
              <a:rPr lang="pt-BR"/>
              <a:pPr/>
              <a:t>4</a:t>
            </a:fld>
            <a:endParaRPr lang="pt-BR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4C2CD5-2420-F747-9DE4-057E09A8DA1B}" type="slidenum">
              <a:rPr lang="pt-BR"/>
              <a:pPr/>
              <a:t>5</a:t>
            </a:fld>
            <a:endParaRPr lang="pt-BR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13D92E-41DC-3A44-BB65-48F39A2208CE}" type="slidenum">
              <a:rPr lang="pt-BR"/>
              <a:pPr/>
              <a:t>6</a:t>
            </a:fld>
            <a:endParaRPr lang="pt-BR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8EF450-1D7D-3E4F-B2B0-E00E48C53309}" type="slidenum">
              <a:rPr lang="pt-BR"/>
              <a:pPr/>
              <a:t>7</a:t>
            </a:fld>
            <a:endParaRPr lang="pt-BR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B1239-DCD1-004F-A128-A66FF2A9CDC1}" type="slidenum">
              <a:rPr lang="pt-BR"/>
              <a:pPr/>
              <a:t>8</a:t>
            </a:fld>
            <a:endParaRPr lang="pt-BR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7B4F42-EC4E-5A48-A333-F5BAEB8D5569}" type="slidenum">
              <a:rPr lang="pt-BR"/>
              <a:pPr/>
              <a:t>9</a:t>
            </a:fld>
            <a:endParaRPr lang="pt-BR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46C420-281C-6C40-8B51-89812549420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03FE423-A1DD-A749-AB11-3F8770D5DB4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967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071742-0D5F-3C45-86C0-A39BB2F4F4F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2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2905FF-FC07-BF42-BED6-555A9EB9074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44463"/>
            <a:ext cx="7496175" cy="1401762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3581400" y="6303963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8613775" y="6303963"/>
            <a:ext cx="454025" cy="473075"/>
          </a:xfrm>
        </p:spPr>
        <p:txBody>
          <a:bodyPr/>
          <a:lstStyle>
            <a:lvl1pPr>
              <a:defRPr/>
            </a:lvl1pPr>
          </a:lstStyle>
          <a:p>
            <a:fld id="{82BAFD15-7C45-B24C-B5EB-162C6313F39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7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83BEAB-A6F0-A445-AED1-6522A4329DF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DFB325-E022-7D41-835F-E8A1997C0CC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0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66D101-24E0-C54A-9205-62A9D9ED877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6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1B6AB4-E18E-924D-AC28-F451C5881C2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9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7C3679-FEBA-614A-99A2-CFC8A5A5E5A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85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F4337E-3027-FD4E-930A-4338A600B01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1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B19E78-9741-B34C-9C49-853EE2BCEC4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DD77B-3836-4244-BE04-B0E0CB256FA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25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04742E-9F58-C54D-A9AA-084CACF123B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19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DEC157E-0310-594C-9438-E61A2D861ED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71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6B51A8-A367-3A4A-885B-24F88D4D0CA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3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46F8DD-3846-134F-B44D-A9AA736CB8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4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BCF7AF-41E2-FC47-883D-1CCFA58D73B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06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87B0DA-3139-9E41-9F81-87C07421338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85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091F87-A919-9348-9D3C-72E6B47E8CF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69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839EDA4-5585-724F-8CB1-4997D6552BB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9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D04E8F-BD9F-614E-8DAA-996377C520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775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D43F7A-9039-604C-B21C-CBBC4922547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F14F9E-4F1E-7F45-92A8-5371F4B2F46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98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9BDFDF-A8DD-D64C-BA8F-220814D930D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777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E70E0EC-783A-9F48-8504-4B52A61DCE9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57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71FEBAD-9EAA-D348-A94B-FBCE1291322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96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74DB3B-905C-1447-B043-97E353CF54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39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C97F76C-F788-EE41-8CD3-A8E0EBDEC66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174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1E73EB-FC43-7E4C-A420-270B02BB656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66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D2E13BE-96F3-8441-AE67-7A2BDFDEA6D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324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20CE9E-37A2-2845-989C-FD0846F02A0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24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266FA8-EB27-5840-8FDB-6CDDBDA69F9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3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F90E592-107C-6D4F-9CCF-7040E1E089A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7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D6C9FE-B672-ED43-A47B-B41CDDA1619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8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A5E6CB-5239-2B49-969F-BB6F5676EA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791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A7F370-A1A9-F444-AB42-354DD85C24E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05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62BCB5-A1FD-1F45-8873-0396053F910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97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5B6540-F185-4C41-92FA-476ED3F79B0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540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F62558-6985-7A42-98C3-6589D1EC0EA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537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DCEA0C-A617-134F-9D15-631295169C0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365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19C620-EA4C-B340-A728-B16D233C544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570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799C7D-58F4-B04E-9C4B-55B9D4EE3ED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0626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25D400-ECEA-A74D-AD4B-E6CE9F6C1D8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688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902BE4-9CC7-AE43-BD40-23E2DFA1B04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B35C2E-D5FF-B344-BA6B-CACD9FF3067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1868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07572A-5A32-8349-8668-C19EC08439D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26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CF897B9-9087-5446-990A-D4B75627B0C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89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D87966-6429-654E-A162-0FA9AB6B1E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6929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77653C-6453-9C4C-986E-937D839BEA1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2685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0A154C-1283-1040-806C-354859C2B0C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64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0B31B9-B317-444E-83B4-33ECCE757E5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333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4344D3-A7A8-C247-A8DE-3CA2DBBD63B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334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E1DFE5-9E9B-0740-A883-46768A155AD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188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42CAF68-33E6-4B45-8887-7968F514D59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28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0B56FF-EF05-6446-8F0B-6D652BA3F93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35EFE4-531E-8B46-871C-66F63CEEB65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579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CEA99B-61AB-B545-A4EB-9E3E4A7F375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1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2F6E28-306F-6C40-BADB-B477766AD7E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395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C50723-2F77-D247-923D-88CDC6491BB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46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7959DE-A33A-6A4A-87B6-6E6FFF6B1D3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261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9E5942-6636-B246-81C6-9D59B2175E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05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BC6DC5-46B0-4A40-8682-AB23649D7AE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9267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CBBD402-0276-CF44-80E6-6F3DCFE27C7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07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7B29B7-1CF0-714F-8C94-13CCEF7821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919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2A00F9-CC50-2A48-8B79-4B94A4D710C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956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2044A3-3F52-884A-BB4D-A35B7FB9A6B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F9C7871-C0A6-D84E-8221-A3DAC40660D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676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E0D3018-EF4D-3B47-B25B-3CBA84ADC1B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393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08802E-0345-3646-B650-35475D69EED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935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5D54CF-39B3-B347-A18C-43CD9636C50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344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560531-F524-D347-B998-7FFC2A31294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706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79F414-02C4-4745-A597-5D010C7AFB9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475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DF255EF-9A78-9446-802D-602714C6B11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401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72EFAF-C5E1-9145-ABB4-E6783EEA2D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730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7EDE3C-74E7-B048-94FA-A20A7D2862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319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01DAE2-5EAF-9942-89A5-4A645543101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352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D4FF56-251F-1D44-8974-D394A4364E1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5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56728F-CDDD-5F46-A1C9-5BF51A5C097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567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8A7C09F-D48E-C843-A360-DED35DDCB69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92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6CC7D3C-1CC0-AD46-AE26-C3866083E0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32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8C0A57C-736F-2143-AF5A-383927C75EF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8403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E82188-7CA4-3A48-BFC1-DC54CED49C1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5878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DD8134C-DE92-624B-816E-936D94B93A1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350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C9B167-36A1-E044-B526-53B0BAD15A0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129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E7C909-72F3-484F-A546-5531C140CC5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2309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60FEE6-FA12-964C-91BA-7B64C397B26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41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A694F1-AF1E-1049-A537-0D1C2F30A42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373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58C323-42D1-7A4C-BA99-6C08A65DFCC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D97A434-D191-3E45-986F-B86D2ABD584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052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1CEC967-F307-B847-B0F2-0116FA99821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188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AC6B80-B3CE-7C44-A635-EA9FC58D7D6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177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F2C778-120D-D145-8059-7E40A85178D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564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6DBBD36-3DA8-0D4E-B5A8-8CE5CDF24E5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9835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4A35B2-D226-6047-A7EF-183FFB8B7A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77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105931-6A29-9143-ACBD-89AB505167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4661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9C297E-FB02-114C-979D-706D517982A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481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B7F26C-71EF-B84D-97CA-AB63629D580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831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5CF83F4-B2D3-7946-8A23-575B73897A9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787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D29CCEF-0A86-7A45-B2E8-2B8285D6FDA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Freeform 1"/>
          <p:cNvSpPr>
            <a:spLocks noChangeArrowheads="1"/>
          </p:cNvSpPr>
          <p:nvPr/>
        </p:nvSpPr>
        <p:spPr bwMode="auto">
          <a:xfrm>
            <a:off x="-815975" y="-815975"/>
            <a:ext cx="1638300" cy="16383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T0" fmla="*/ 1638300 w 1638300"/>
              <a:gd name="T1" fmla="*/ 819150 h 1638300"/>
              <a:gd name="T2" fmla="*/ 819150 w 1638300"/>
              <a:gd name="T3" fmla="*/ 1638300 h 1638300"/>
              <a:gd name="T4" fmla="*/ 0 w 1638300"/>
              <a:gd name="T5" fmla="*/ 819150 h 1638300"/>
              <a:gd name="T6" fmla="*/ 819150 w 1638300"/>
              <a:gd name="T7" fmla="*/ 0 h 1638300"/>
              <a:gd name="T8" fmla="*/ 239924 w 1638300"/>
              <a:gd name="T9" fmla="*/ 239923 h 1638300"/>
              <a:gd name="T10" fmla="*/ 1398376 w 1638300"/>
              <a:gd name="T11" fmla="*/ 1398377 h 1638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638300" h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cubicBezTo>
                  <a:pt x="818981" y="1638299"/>
                  <a:pt x="818812" y="1638299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999"/>
            </a:srgbClr>
          </a:solidFill>
          <a:ln w="3240" cap="sq">
            <a:solidFill>
              <a:srgbClr val="D2C39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60" cap="sq">
            <a:solidFill>
              <a:srgbClr val="FFF6DB"/>
            </a:solidFill>
            <a:miter lim="800000"/>
            <a:headEnd/>
            <a:tailEnd/>
          </a:ln>
          <a:effectLst>
            <a:outerShdw blurRad="63500" dist="12600" dir="5400000" algn="ctr" rotWithShape="0">
              <a:srgbClr val="AFA58D">
                <a:alpha val="8500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165100" y="1036638"/>
            <a:ext cx="1166813" cy="1166812"/>
            <a:chOff x="104" y="653"/>
            <a:chExt cx="735" cy="73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653"/>
              <a:ext cx="735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 rot="2340000">
              <a:off x="221" y="765"/>
              <a:ext cx="4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Segoe UI" charset="0"/>
              </a:defRPr>
            </a:lvl1pPr>
          </a:lstStyle>
          <a:p>
            <a:fld id="{195C4B85-207C-6A48-8FA7-AFD08A3D9C9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756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-815975" y="-815975"/>
            <a:ext cx="1638300" cy="16383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T0" fmla="*/ 1638300 w 1638300"/>
              <a:gd name="T1" fmla="*/ 819150 h 1638300"/>
              <a:gd name="T2" fmla="*/ 819150 w 1638300"/>
              <a:gd name="T3" fmla="*/ 1638300 h 1638300"/>
              <a:gd name="T4" fmla="*/ 0 w 1638300"/>
              <a:gd name="T5" fmla="*/ 819150 h 1638300"/>
              <a:gd name="T6" fmla="*/ 819150 w 1638300"/>
              <a:gd name="T7" fmla="*/ 0 h 1638300"/>
              <a:gd name="T8" fmla="*/ 239924 w 1638300"/>
              <a:gd name="T9" fmla="*/ 239923 h 1638300"/>
              <a:gd name="T10" fmla="*/ 1398376 w 1638300"/>
              <a:gd name="T11" fmla="*/ 1398377 h 1638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638300" h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cubicBezTo>
                  <a:pt x="818981" y="1638299"/>
                  <a:pt x="818812" y="1638299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999"/>
            </a:srgbClr>
          </a:solidFill>
          <a:ln w="3240" cap="sq">
            <a:solidFill>
              <a:srgbClr val="D2C39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60" cap="sq">
            <a:solidFill>
              <a:srgbClr val="FFF6DB"/>
            </a:solidFill>
            <a:miter lim="800000"/>
            <a:headEnd/>
            <a:tailEnd/>
          </a:ln>
          <a:effectLst>
            <a:outerShdw blurRad="63500" dist="12600" dir="5400000" algn="ctr" rotWithShape="0">
              <a:srgbClr val="AFA58D">
                <a:alpha val="8500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65100" y="1036638"/>
            <a:ext cx="1166813" cy="1166812"/>
            <a:chOff x="104" y="653"/>
            <a:chExt cx="735" cy="7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653"/>
              <a:ext cx="735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 rot="2340000">
              <a:off x="221" y="765"/>
              <a:ext cx="4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914400" y="1408113"/>
            <a:ext cx="228600" cy="222250"/>
            <a:chOff x="576" y="887"/>
            <a:chExt cx="144" cy="14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887"/>
              <a:ext cx="144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600" y="910"/>
              <a:ext cx="92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1157288" y="1344613"/>
            <a:ext cx="63500" cy="65087"/>
          </a:xfrm>
          <a:prstGeom prst="ellipse">
            <a:avLst/>
          </a:prstGeom>
          <a:noFill/>
          <a:ln w="12600" cap="sq">
            <a:solidFill>
              <a:srgbClr val="307F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CAA5ECD0-2078-6C4C-9727-0934A5B928D1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2825" y="0"/>
            <a:ext cx="6858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286000" y="0"/>
            <a:ext cx="76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163763" y="2809875"/>
            <a:ext cx="228600" cy="222250"/>
            <a:chOff x="1363" y="1770"/>
            <a:chExt cx="144" cy="1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" y="1770"/>
              <a:ext cx="144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1388" y="1792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2408238" y="2746375"/>
            <a:ext cx="63500" cy="63500"/>
          </a:xfrm>
          <a:prstGeom prst="ellipse">
            <a:avLst/>
          </a:prstGeom>
          <a:noFill/>
          <a:ln w="12600" cap="sq">
            <a:solidFill>
              <a:srgbClr val="307F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F9DFCBF0-DE0A-674A-80C6-33E815B473E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DCAD3F77-3A1D-8E47-B3A6-8A0A1C68D32D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014413" y="0"/>
            <a:ext cx="81295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0818D96B-2547-D049-AED4-9554B7FA2B4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061CDF4C-68ED-0741-9044-402B90DC04F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646113" y="969963"/>
            <a:ext cx="4800600" cy="4799012"/>
            <a:chOff x="407" y="611"/>
            <a:chExt cx="3024" cy="302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" y="611"/>
              <a:ext cx="3024" cy="3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2878" cy="2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AutoShape 4"/>
          <p:cNvSpPr>
            <a:spLocks noChangeArrowheads="1"/>
          </p:cNvSpPr>
          <p:nvPr/>
        </p:nvSpPr>
        <p:spPr bwMode="auto">
          <a:xfrm rot="19440000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00"/>
            </a:srgbClr>
          </a:solidFill>
          <a:ln w="6480" cap="sq">
            <a:solidFill>
              <a:srgbClr val="FFFFFF"/>
            </a:solidFill>
            <a:miter lim="800000"/>
            <a:headEnd/>
            <a:tailEnd/>
          </a:ln>
          <a:effectLst>
            <a:outerShdw blurRad="63500" dist="25364" dir="3324463" algn="ctr" rotWithShape="0">
              <a:srgbClr val="EBDAB1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2100000" flipH="1">
            <a:off x="5003800" y="939800"/>
            <a:ext cx="649288" cy="204788"/>
          </a:xfrm>
          <a:prstGeom prst="flowChartProcess">
            <a:avLst/>
          </a:prstGeom>
          <a:solidFill>
            <a:srgbClr val="FBFBFB">
              <a:alpha val="45000"/>
            </a:srgbClr>
          </a:solidFill>
          <a:ln w="6480" cap="sq">
            <a:solidFill>
              <a:srgbClr val="FFFFFF"/>
            </a:solidFill>
            <a:miter lim="800000"/>
            <a:headEnd/>
            <a:tailEnd/>
          </a:ln>
          <a:effectLst>
            <a:outerShdw blurRad="63500" dist="25364" dir="3324463" algn="ctr" rotWithShape="0">
              <a:srgbClr val="E7DEC9">
                <a:alpha val="20044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endParaRPr lang="pt-BR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35A113C6-41C4-F648-8A58-46EDD0830E4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reeform 1"/>
          <p:cNvSpPr>
            <a:spLocks noChangeArrowheads="1"/>
          </p:cNvSpPr>
          <p:nvPr/>
        </p:nvSpPr>
        <p:spPr bwMode="auto">
          <a:xfrm>
            <a:off x="-815975" y="-815975"/>
            <a:ext cx="1638300" cy="16383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T0" fmla="*/ 1638300 w 1638300"/>
              <a:gd name="T1" fmla="*/ 819150 h 1638300"/>
              <a:gd name="T2" fmla="*/ 819150 w 1638300"/>
              <a:gd name="T3" fmla="*/ 1638300 h 1638300"/>
              <a:gd name="T4" fmla="*/ 0 w 1638300"/>
              <a:gd name="T5" fmla="*/ 819150 h 1638300"/>
              <a:gd name="T6" fmla="*/ 819150 w 1638300"/>
              <a:gd name="T7" fmla="*/ 0 h 1638300"/>
              <a:gd name="T8" fmla="*/ 239924 w 1638300"/>
              <a:gd name="T9" fmla="*/ 239923 h 1638300"/>
              <a:gd name="T10" fmla="*/ 1398376 w 1638300"/>
              <a:gd name="T11" fmla="*/ 1398377 h 1638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638300" h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cubicBezTo>
                  <a:pt x="818981" y="1638299"/>
                  <a:pt x="818812" y="1638299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999"/>
            </a:srgbClr>
          </a:solidFill>
          <a:ln w="3240" cap="sq">
            <a:solidFill>
              <a:srgbClr val="D2C39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60" cap="sq">
            <a:solidFill>
              <a:srgbClr val="FFF6DB"/>
            </a:solidFill>
            <a:miter lim="800000"/>
            <a:headEnd/>
            <a:tailEnd/>
          </a:ln>
          <a:effectLst>
            <a:outerShdw blurRad="63500" dist="12600" dir="5400000" algn="ctr" rotWithShape="0">
              <a:srgbClr val="AFA58D">
                <a:alpha val="8500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65100" y="1036638"/>
            <a:ext cx="1166813" cy="1166812"/>
            <a:chOff x="104" y="653"/>
            <a:chExt cx="735" cy="735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653"/>
              <a:ext cx="735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 rot="2340000">
              <a:off x="221" y="765"/>
              <a:ext cx="4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1F3B464F-80BA-4F47-A49F-CE93F9FFEBE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reeform 1"/>
          <p:cNvSpPr>
            <a:spLocks noChangeArrowheads="1"/>
          </p:cNvSpPr>
          <p:nvPr/>
        </p:nvSpPr>
        <p:spPr bwMode="auto">
          <a:xfrm>
            <a:off x="-815975" y="-815975"/>
            <a:ext cx="1638300" cy="16383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T0" fmla="*/ 1638300 w 1638300"/>
              <a:gd name="T1" fmla="*/ 819150 h 1638300"/>
              <a:gd name="T2" fmla="*/ 819150 w 1638300"/>
              <a:gd name="T3" fmla="*/ 1638300 h 1638300"/>
              <a:gd name="T4" fmla="*/ 0 w 1638300"/>
              <a:gd name="T5" fmla="*/ 819150 h 1638300"/>
              <a:gd name="T6" fmla="*/ 819150 w 1638300"/>
              <a:gd name="T7" fmla="*/ 0 h 1638300"/>
              <a:gd name="T8" fmla="*/ 239924 w 1638300"/>
              <a:gd name="T9" fmla="*/ 239923 h 1638300"/>
              <a:gd name="T10" fmla="*/ 1398376 w 1638300"/>
              <a:gd name="T11" fmla="*/ 1398377 h 1638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638300" h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cubicBezTo>
                  <a:pt x="818981" y="1638299"/>
                  <a:pt x="818812" y="1638299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999"/>
            </a:srgbClr>
          </a:solidFill>
          <a:ln w="3240" cap="sq">
            <a:solidFill>
              <a:srgbClr val="D2C39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60" cap="sq">
            <a:solidFill>
              <a:srgbClr val="FFF6DB"/>
            </a:solidFill>
            <a:miter lim="800000"/>
            <a:headEnd/>
            <a:tailEnd/>
          </a:ln>
          <a:effectLst>
            <a:outerShdw blurRad="63500" dist="12600" dir="5400000" algn="ctr" rotWithShape="0">
              <a:srgbClr val="AFA58D">
                <a:alpha val="8500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65100" y="1036638"/>
            <a:ext cx="1166813" cy="1166812"/>
            <a:chOff x="104" y="653"/>
            <a:chExt cx="735" cy="735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653"/>
              <a:ext cx="735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 rot="2340000">
              <a:off x="221" y="765"/>
              <a:ext cx="4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60" dir="10800000" algn="ctr" rotWithShape="0">
              <a:srgbClr val="706B5F">
                <a:alpha val="25041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B5A788"/>
                </a:solidFill>
                <a:latin typeface="+mn-lt"/>
                <a:cs typeface="Segoe UI" charset="0"/>
              </a:defRPr>
            </a:lvl1pPr>
          </a:lstStyle>
          <a:p>
            <a:fld id="{E3E8AE06-5FCE-7C4D-9DCA-7F183BE952D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300">
          <a:solidFill>
            <a:srgbClr val="572314"/>
          </a:solidFill>
          <a:latin typeface="Gill Sans MT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214438" y="214313"/>
            <a:ext cx="7407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0" rIns="90000" bIns="46800"/>
          <a:lstStyle>
            <a:lvl1pPr marL="26988"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8" algn="l"/>
                <a:tab pos="474663" algn="l"/>
                <a:tab pos="923925" algn="l"/>
                <a:tab pos="1373188" algn="l"/>
                <a:tab pos="1822450" algn="l"/>
                <a:tab pos="2271713" algn="l"/>
                <a:tab pos="2720975" algn="l"/>
                <a:tab pos="3170238" algn="l"/>
                <a:tab pos="3619500" algn="l"/>
                <a:tab pos="4068763" algn="l"/>
                <a:tab pos="4518025" algn="l"/>
                <a:tab pos="4967288" algn="l"/>
                <a:tab pos="5416550" algn="l"/>
                <a:tab pos="5865813" algn="l"/>
                <a:tab pos="6315075" algn="l"/>
                <a:tab pos="6764338" algn="l"/>
                <a:tab pos="7213600" algn="l"/>
                <a:tab pos="7662863" algn="l"/>
                <a:tab pos="8112125" algn="l"/>
                <a:tab pos="8561388" algn="l"/>
                <a:tab pos="90106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pt-BR" sz="2600" dirty="0">
                <a:solidFill>
                  <a:srgbClr val="320E04"/>
                </a:solidFill>
                <a:latin typeface="Gill Sans MT" charset="0"/>
              </a:rPr>
              <a:t>ITIL (aula 2)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pt-BR" sz="2600" dirty="0">
              <a:solidFill>
                <a:srgbClr val="320E04"/>
              </a:solidFill>
              <a:latin typeface="Gill Sans MT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4438" y="1357313"/>
            <a:ext cx="7358062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200" dirty="0"/>
              <a:t>AGENDA:</a:t>
            </a:r>
          </a:p>
          <a:p>
            <a:pPr>
              <a:buClrTx/>
              <a:buFontTx/>
              <a:buNone/>
            </a:pPr>
            <a:endParaRPr lang="pt-BR" sz="3200" dirty="0"/>
          </a:p>
          <a:p>
            <a:pPr>
              <a:buFont typeface="Arial" charset="0"/>
              <a:buChar char="•"/>
            </a:pPr>
            <a:r>
              <a:rPr lang="pt-BR" sz="3200" dirty="0"/>
              <a:t>GERENCIAMENTO DE INCIDENTE</a:t>
            </a:r>
          </a:p>
          <a:p>
            <a:pPr>
              <a:buFont typeface="Arial" charset="0"/>
              <a:buChar char="•"/>
            </a:pPr>
            <a:r>
              <a:rPr lang="pt-BR" sz="3200" dirty="0"/>
              <a:t>GERENCIAMENTO DE PROBLEMA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071563" y="1214438"/>
            <a:ext cx="7677150" cy="531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92125" indent="-492125"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92125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2800">
                <a:latin typeface="Gill Sans MT" charset="0"/>
              </a:rPr>
              <a:t>Continuidade como exigência legal</a:t>
            </a:r>
          </a:p>
          <a:p>
            <a:pPr marL="493713">
              <a:spcBef>
                <a:spcPts val="600"/>
              </a:spcBef>
              <a:buClrTx/>
              <a:buFontTx/>
              <a:buNone/>
            </a:pPr>
            <a:endParaRPr lang="en-US" sz="2800">
              <a:latin typeface="Gill Sans MT" charset="0"/>
            </a:endParaRP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2800">
                <a:latin typeface="Gill Sans MT" charset="0"/>
              </a:rPr>
              <a:t>Alta disponibilidade como requisito de negócio</a:t>
            </a:r>
          </a:p>
          <a:p>
            <a:pPr marL="493713">
              <a:spcBef>
                <a:spcPts val="600"/>
              </a:spcBef>
              <a:buClrTx/>
              <a:buFontTx/>
              <a:buNone/>
            </a:pPr>
            <a:endParaRPr lang="en-US" sz="2800">
              <a:latin typeface="Gill Sans MT" charset="0"/>
            </a:endParaRP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2800">
                <a:latin typeface="Gill Sans MT" charset="0"/>
              </a:rPr>
              <a:t>Continuidade agregando valor ao produto/serviço</a:t>
            </a:r>
          </a:p>
          <a:p>
            <a:pPr marL="493713">
              <a:spcBef>
                <a:spcPts val="600"/>
              </a:spcBef>
              <a:buClrTx/>
              <a:buFontTx/>
              <a:buNone/>
            </a:pPr>
            <a:endParaRPr lang="en-US" sz="2800">
              <a:latin typeface="Gill Sans MT" charset="0"/>
            </a:endParaRP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2800">
                <a:latin typeface="Gill Sans MT" charset="0"/>
              </a:rPr>
              <a:t>Responsabilização pessoal dos aspectos legais das empresas</a:t>
            </a:r>
          </a:p>
          <a:p>
            <a:pPr marL="493713">
              <a:spcBef>
                <a:spcPts val="600"/>
              </a:spcBef>
              <a:buClrTx/>
              <a:buFontTx/>
              <a:buNone/>
            </a:pPr>
            <a:endParaRPr lang="en-US" sz="2800">
              <a:latin typeface="Gill Sans MT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763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2250"/>
              </a:spcBef>
              <a:buClrTx/>
              <a:buFontTx/>
              <a:buNone/>
            </a:pPr>
            <a:r>
              <a:rPr lang="pt-BR" sz="3600" b="1">
                <a:cs typeface="Times New Roman" charset="0"/>
              </a:rPr>
              <a:t>Tendências a Serem Consideradas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64381" y="1268760"/>
            <a:ext cx="7615237" cy="385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GERENCIAMENTO DE INCIDENTES</a:t>
            </a: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pt-BR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Tem por objetivo restaurar a operação normal do serviço o mais rápido possível e garantir, desta forma, os melhores níveis de qualidade e disponibilidade do serviço</a:t>
            </a:r>
            <a:r>
              <a:rPr lang="pt-BR" sz="2000" dirty="0">
                <a:solidFill>
                  <a:srgbClr val="AA8A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.</a:t>
            </a:r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3810000" y="2286000"/>
            <a:ext cx="1368425" cy="1295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E53BCE-B8E8-4692-AB0F-8342B81D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9781"/>
            <a:ext cx="6480720" cy="66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6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785813" y="1077913"/>
            <a:ext cx="8229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GERENCIAMENTO DE PROBLEMAS</a:t>
            </a: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br>
              <a:rPr lang="pt-BR" sz="2000" b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pt-BR" sz="200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IDENTIFICA E REMOVE ERROS DO AMBIENTE DE TI, ATRAVÉS DA ANÁLISE DOS INCIDENTES REGISTRADOS NO GERENCIAMENTO DE INCIDENTES, A FIM DE GARANTIR UMA ESTABILIDADE MÁXIMA DOS SERVIÇOS DE TI.</a:t>
            </a: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733800" y="1981200"/>
            <a:ext cx="1368425" cy="1295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357313" y="1928813"/>
            <a:ext cx="74977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3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GERENCIAMENTO DE INCIDENTE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0063"/>
            <a:ext cx="85725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9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DEFINIÇÃO DE PRIORIDADE</a:t>
            </a:r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857375" y="1714500"/>
            <a:ext cx="6073775" cy="3273425"/>
            <a:chOff x="1170" y="1080"/>
            <a:chExt cx="3826" cy="2062"/>
          </a:xfrm>
        </p:grpSpPr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" y="1080"/>
              <a:ext cx="3826" cy="2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170" y="1080"/>
              <a:ext cx="3826" cy="2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928938" y="5786438"/>
            <a:ext cx="41005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b="1">
                <a:solidFill>
                  <a:srgbClr val="FF0000"/>
                </a:solidFill>
              </a:rPr>
              <a:t>GRAU DE IMPACTO DEFINE PRAZO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7550A5-AF93-43F8-8201-D5FBE216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8" y="908720"/>
            <a:ext cx="89677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7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43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EXEMPLO - PRIORIDADE</a:t>
            </a:r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500188" y="1714500"/>
            <a:ext cx="6816725" cy="2720975"/>
            <a:chOff x="945" y="1080"/>
            <a:chExt cx="4294" cy="1714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1080"/>
              <a:ext cx="4294" cy="1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945" y="1080"/>
              <a:ext cx="4294" cy="1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435100" y="-92075"/>
            <a:ext cx="74993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3900" b="1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Gerenciamento de Incidentes</a:t>
            </a:r>
            <a:br>
              <a:rPr lang="pt-BR" sz="3900" b="1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pt-BR" sz="3900" i="1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KPI – Key Performance Indicators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435100" y="1447800"/>
            <a:ext cx="749935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40000"/>
              </a:lnSpc>
              <a:spcBef>
                <a:spcPts val="600"/>
              </a:spcBef>
              <a:buClr>
                <a:srgbClr val="C32D2E"/>
              </a:buClr>
              <a:buFont typeface="Wingdings 2" charset="0"/>
              <a:buChar char=""/>
            </a:pPr>
            <a:r>
              <a:rPr lang="pt-BR" sz="2700">
                <a:latin typeface="Gill Sans MT" charset="0"/>
              </a:rPr>
              <a:t>Número total de incidentes por área de negócio, departamento, natureza, etc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C32D2E"/>
              </a:buClr>
              <a:buFont typeface="Wingdings 2" charset="0"/>
              <a:buChar char=""/>
            </a:pPr>
            <a:r>
              <a:rPr lang="pt-BR" sz="2700">
                <a:latin typeface="Gill Sans MT" charset="0"/>
              </a:rPr>
              <a:t>Tempo médio entre falhas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C32D2E"/>
              </a:buClr>
              <a:buFont typeface="Wingdings 2" charset="0"/>
              <a:buChar char=""/>
            </a:pPr>
            <a:r>
              <a:rPr lang="pt-BR" sz="2700">
                <a:latin typeface="Gill Sans MT" charset="0"/>
              </a:rPr>
              <a:t>Tempo médio para reparo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C32D2E"/>
              </a:buClr>
              <a:buFont typeface="Wingdings 2" charset="0"/>
              <a:buChar char=""/>
            </a:pPr>
            <a:r>
              <a:rPr lang="pt-BR" sz="2700">
                <a:latin typeface="Gill Sans MT" charset="0"/>
              </a:rPr>
              <a:t>Número de incidentes resolvidos por operador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C32D2E"/>
              </a:buClr>
              <a:buFont typeface="Wingdings 2" charset="0"/>
              <a:buChar char=""/>
            </a:pPr>
            <a:r>
              <a:rPr lang="pt-BR" sz="2700">
                <a:latin typeface="Gill Sans MT" charset="0"/>
              </a:rPr>
              <a:t>Porcentagem de incidentes resolvidos com a base de conhecimento</a:t>
            </a:r>
          </a:p>
          <a:p>
            <a:pPr marL="271463">
              <a:lnSpc>
                <a:spcPct val="140000"/>
              </a:lnSpc>
              <a:spcBef>
                <a:spcPts val="600"/>
              </a:spcBef>
              <a:buClrTx/>
              <a:buFontTx/>
              <a:buNone/>
            </a:pPr>
            <a:endParaRPr lang="pt-BR" sz="2700">
              <a:latin typeface="Gill Sans MT" charset="0"/>
            </a:endParaRPr>
          </a:p>
          <a:p>
            <a:pPr marL="271463">
              <a:lnSpc>
                <a:spcPct val="140000"/>
              </a:lnSpc>
              <a:spcBef>
                <a:spcPts val="600"/>
              </a:spcBef>
              <a:buClrTx/>
              <a:buFontTx/>
              <a:buNone/>
            </a:pPr>
            <a:endParaRPr lang="pt-BR" sz="2700">
              <a:latin typeface="Gill Sans M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594225" y="2282825"/>
            <a:ext cx="4370388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Avaliação</a:t>
            </a:r>
            <a:r>
              <a:rPr lang="en-US" sz="2400">
                <a:solidFill>
                  <a:srgbClr val="000000"/>
                </a:solidFill>
                <a:cs typeface="Arial" charset="0"/>
              </a:rPr>
              <a:t>: considera a pior situação, no pior momento, no cenário mais pessimista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>
              <a:solidFill>
                <a:srgbClr val="000000"/>
              </a:solidFill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>
                <a:solidFill>
                  <a:srgbClr val="000000"/>
                </a:solidFill>
                <a:cs typeface="Arial" charset="0"/>
              </a:rPr>
              <a:t>Cenário</a:t>
            </a:r>
            <a:r>
              <a:rPr lang="pt-BR" sz="2400">
                <a:solidFill>
                  <a:srgbClr val="000000"/>
                </a:solidFill>
                <a:cs typeface="Arial" charset="0"/>
              </a:rPr>
              <a:t>: consistente com a realidade da Organização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>
              <a:solidFill>
                <a:srgbClr val="000000"/>
              </a:solidFill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Controle</a:t>
            </a:r>
            <a:r>
              <a:rPr lang="en-US" sz="2400">
                <a:solidFill>
                  <a:srgbClr val="000000"/>
                </a:solidFill>
                <a:cs typeface="Arial" charset="0"/>
              </a:rPr>
              <a:t>: deveria ser proativo, preditivo e corretivo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763000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2250"/>
              </a:spcBef>
              <a:buClrTx/>
              <a:buFontTx/>
              <a:buNone/>
            </a:pPr>
            <a:r>
              <a:rPr lang="pt-BR" sz="3600">
                <a:cs typeface="Times New Roman" charset="0"/>
              </a:rPr>
              <a:t>Padronizando Conceitos</a:t>
            </a:r>
          </a:p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cs typeface="Times New Roman" charset="0"/>
              </a:rPr>
              <a:t>Risco</a:t>
            </a:r>
            <a:r>
              <a:rPr lang="pt-BR" sz="2400">
                <a:cs typeface="Times New Roman" charset="0"/>
              </a:rPr>
              <a:t>: é a medida para um fator de incerteza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40417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AA3056-7294-4EBE-BF44-2038744D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833586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14438" y="1857375"/>
            <a:ext cx="7497762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43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GERENCIAMENTO DE PROBLEMA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2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CARACTERÍSTICAS DO PROCESSO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800" b="1">
                <a:latin typeface="Gill Sans MT" charset="0"/>
              </a:rPr>
              <a:t>Pró-ativa:</a:t>
            </a:r>
            <a:r>
              <a:rPr lang="pt-BR" sz="2800">
                <a:latin typeface="Gill Sans MT" charset="0"/>
              </a:rPr>
              <a:t> Prevenir incidente e problemas, melhorar a produtividade dos recursos, realizar análise de tendências, identificar pontos vulneráveis e fraquezas.</a:t>
            </a:r>
            <a:br>
              <a:rPr lang="pt-BR" sz="2800">
                <a:latin typeface="Gill Sans MT" charset="0"/>
              </a:rPr>
            </a:br>
            <a:br>
              <a:rPr lang="pt-BR" sz="2800">
                <a:latin typeface="Gill Sans MT" charset="0"/>
              </a:rPr>
            </a:br>
            <a:r>
              <a:rPr lang="pt-BR" sz="2800" b="1">
                <a:latin typeface="Gill Sans MT" charset="0"/>
              </a:rPr>
              <a:t>Reativa:</a:t>
            </a:r>
            <a:r>
              <a:rPr lang="pt-BR" sz="2800">
                <a:latin typeface="Gill Sans MT" charset="0"/>
              </a:rPr>
              <a:t> Eliminar as origens das causas dos incidentes e minimiza as conseqüências dos incidentes, soluções de contorno, apresentação de proposta, neste caso o cliente já foi afetado pelo incidente.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000125" y="0"/>
            <a:ext cx="7862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CICLO DE VIDA DE UM PROBLEMA</a:t>
            </a:r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1008063" y="1223963"/>
            <a:ext cx="7558087" cy="4606925"/>
            <a:chOff x="635" y="771"/>
            <a:chExt cx="4761" cy="2902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" y="771"/>
              <a:ext cx="4761" cy="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635" y="771"/>
              <a:ext cx="4761" cy="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142875"/>
            <a:ext cx="7791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sz="28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CICLO DE UM PROBLEMA  A PARTIR DE UM INCIDENTE</a:t>
            </a:r>
          </a:p>
        </p:txBody>
      </p:sp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1357313" y="1428750"/>
            <a:ext cx="7035800" cy="4797425"/>
            <a:chOff x="855" y="900"/>
            <a:chExt cx="4432" cy="3022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" y="900"/>
              <a:ext cx="4432" cy="3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855" y="900"/>
              <a:ext cx="4432" cy="3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357313" y="0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40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CONTROLE DO PROBLEMA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714500"/>
            <a:ext cx="48672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644650" y="142875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CONTROLE DE ERROS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857375"/>
            <a:ext cx="6561138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900" dirty="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Diferença Incidente x Problema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428750" y="1285875"/>
            <a:ext cx="7499350" cy="64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3200" b="1">
                <a:latin typeface="Gill Sans MT" charset="0"/>
              </a:rPr>
              <a:t>Gerenciamento de Incidentes</a:t>
            </a:r>
            <a:r>
              <a:rPr lang="pt-BR" sz="3200">
                <a:latin typeface="Gill Sans MT" charset="0"/>
              </a:rPr>
              <a:t>: foco restabelecer o serviço o mais rápido possível, minimizando impactos  </a:t>
            </a:r>
            <a:r>
              <a:rPr lang="pt-BR" sz="3200" b="1">
                <a:latin typeface="Gill Sans MT" charset="0"/>
              </a:rPr>
              <a:t>Gerenciamento de Problemas</a:t>
            </a:r>
            <a:r>
              <a:rPr lang="pt-BR" sz="3200">
                <a:latin typeface="Gill Sans MT" charset="0"/>
              </a:rPr>
              <a:t> é o processo responsável por controlar o ciclo de vida dos problemas, prevenindo sua ocorrência, eliminando incidentes repetitivos e reduzindo o impacto dos incidentes nos serviços, através da identificação da sua causa raiz.</a:t>
            </a:r>
            <a:br>
              <a:rPr lang="pt-BR" sz="3200">
                <a:latin typeface="Gill Sans MT" charset="0"/>
              </a:rPr>
            </a:br>
            <a:br>
              <a:rPr lang="pt-BR" sz="3200">
                <a:latin typeface="Gill Sans MT" charset="0"/>
              </a:rPr>
            </a:br>
            <a:endParaRPr lang="pt-BR" sz="3200">
              <a:latin typeface="Gill Sans M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3900" dirty="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ESTUDO DE CASO - 2</a:t>
            </a:r>
          </a:p>
        </p:txBody>
      </p:sp>
    </p:spTree>
    <p:extLst>
      <p:ext uri="{BB962C8B-B14F-4D97-AF65-F5344CB8AC3E}">
        <p14:creationId xmlns:p14="http://schemas.microsoft.com/office/powerpoint/2010/main" val="112967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35100" y="274638"/>
            <a:ext cx="749935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Definição de prioridade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5588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Riscos x Impactos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14375" y="200025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3200">
                <a:latin typeface="Gill Sans MT" charset="0"/>
              </a:rPr>
              <a:t>Fatores de Risco são aleatórios e imprevisíveis, comparando-se ao efeito de uma onda, cuja intensidade e dano estarão vinculados ao cenário de ocorrência quando se concretiza</a:t>
            </a:r>
          </a:p>
          <a:p>
            <a:pPr marL="363538" indent="-280988">
              <a:spcBef>
                <a:spcPts val="600"/>
              </a:spcBef>
              <a:buClrTx/>
              <a:buFontTx/>
              <a:buNone/>
            </a:pPr>
            <a:endParaRPr lang="en-US" sz="3200">
              <a:latin typeface="Gill Sans M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35100" y="274638"/>
            <a:ext cx="749935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ATIVIDADE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5100" y="1447800"/>
            <a:ext cx="7708900" cy="4800600"/>
          </a:xfrm>
          <a:ln/>
        </p:spPr>
        <p:txBody>
          <a:bodyPr/>
          <a:lstStyle/>
          <a:p>
            <a:pPr marL="365125" indent="-279400">
              <a:buClrTx/>
              <a:buSzPct val="80000"/>
              <a:buFontTx/>
              <a:buNone/>
              <a:tabLst>
                <a:tab pos="365125" algn="l"/>
                <a:tab pos="469900" algn="l"/>
                <a:tab pos="919163" algn="l"/>
                <a:tab pos="1368425" algn="l"/>
                <a:tab pos="1817688" algn="l"/>
                <a:tab pos="2266950" algn="l"/>
                <a:tab pos="2716213" algn="l"/>
                <a:tab pos="3165475" algn="l"/>
                <a:tab pos="3614738" algn="l"/>
                <a:tab pos="4064000" algn="l"/>
                <a:tab pos="4513263" algn="l"/>
                <a:tab pos="4962525" algn="l"/>
                <a:tab pos="5411788" algn="l"/>
                <a:tab pos="5861050" algn="l"/>
                <a:tab pos="6310313" algn="l"/>
                <a:tab pos="6759575" algn="l"/>
                <a:tab pos="7208838" algn="l"/>
                <a:tab pos="7658100" algn="l"/>
                <a:tab pos="8107363" algn="l"/>
                <a:tab pos="8556625" algn="l"/>
                <a:tab pos="9005888" algn="l"/>
              </a:tabLst>
            </a:pPr>
            <a:r>
              <a:rPr lang="pt-BR" sz="2800" dirty="0"/>
              <a:t>Fazer uma lista de 3 problemas e definir para cada um a matriz de prioridade de atendimento. (urgência x impacto)</a:t>
            </a:r>
          </a:p>
          <a:p>
            <a:pPr marL="365125" indent="-279400">
              <a:buClrTx/>
              <a:buSzPct val="80000"/>
              <a:buFontTx/>
              <a:buNone/>
              <a:tabLst>
                <a:tab pos="365125" algn="l"/>
                <a:tab pos="469900" algn="l"/>
                <a:tab pos="919163" algn="l"/>
                <a:tab pos="1368425" algn="l"/>
                <a:tab pos="1817688" algn="l"/>
                <a:tab pos="2266950" algn="l"/>
                <a:tab pos="2716213" algn="l"/>
                <a:tab pos="3165475" algn="l"/>
                <a:tab pos="3614738" algn="l"/>
                <a:tab pos="4064000" algn="l"/>
                <a:tab pos="4513263" algn="l"/>
                <a:tab pos="4962525" algn="l"/>
                <a:tab pos="5411788" algn="l"/>
                <a:tab pos="5861050" algn="l"/>
                <a:tab pos="6310313" algn="l"/>
                <a:tab pos="6759575" algn="l"/>
                <a:tab pos="7208838" algn="l"/>
                <a:tab pos="7658100" algn="l"/>
                <a:tab pos="8107363" algn="l"/>
                <a:tab pos="8556625" algn="l"/>
                <a:tab pos="9005888" algn="l"/>
              </a:tabLst>
            </a:pPr>
            <a:r>
              <a:rPr lang="pt-BR" sz="2800" dirty="0"/>
              <a:t>Originar uma tabela com:</a:t>
            </a:r>
          </a:p>
          <a:p>
            <a:pPr marL="365125" indent="-279400">
              <a:buClrTx/>
              <a:buSzPct val="80000"/>
              <a:buFontTx/>
              <a:buNone/>
              <a:tabLst>
                <a:tab pos="365125" algn="l"/>
                <a:tab pos="469900" algn="l"/>
                <a:tab pos="919163" algn="l"/>
                <a:tab pos="1368425" algn="l"/>
                <a:tab pos="1817688" algn="l"/>
                <a:tab pos="2266950" algn="l"/>
                <a:tab pos="2716213" algn="l"/>
                <a:tab pos="3165475" algn="l"/>
                <a:tab pos="3614738" algn="l"/>
                <a:tab pos="4064000" algn="l"/>
                <a:tab pos="4513263" algn="l"/>
                <a:tab pos="4962525" algn="l"/>
                <a:tab pos="5411788" algn="l"/>
                <a:tab pos="5861050" algn="l"/>
                <a:tab pos="6310313" algn="l"/>
                <a:tab pos="6759575" algn="l"/>
                <a:tab pos="7208838" algn="l"/>
                <a:tab pos="7658100" algn="l"/>
                <a:tab pos="8107363" algn="l"/>
                <a:tab pos="8556625" algn="l"/>
                <a:tab pos="9005888" algn="l"/>
              </a:tabLst>
            </a:pPr>
            <a:endParaRPr lang="pt-BR" sz="2800" dirty="0"/>
          </a:p>
          <a:p>
            <a:pPr marL="365125" indent="-279400">
              <a:buClrTx/>
              <a:buSzPct val="80000"/>
              <a:buFontTx/>
              <a:buNone/>
              <a:tabLst>
                <a:tab pos="365125" algn="l"/>
                <a:tab pos="469900" algn="l"/>
                <a:tab pos="919163" algn="l"/>
                <a:tab pos="1368425" algn="l"/>
                <a:tab pos="1817688" algn="l"/>
                <a:tab pos="2266950" algn="l"/>
                <a:tab pos="2716213" algn="l"/>
                <a:tab pos="3165475" algn="l"/>
                <a:tab pos="3614738" algn="l"/>
                <a:tab pos="4064000" algn="l"/>
                <a:tab pos="4513263" algn="l"/>
                <a:tab pos="4962525" algn="l"/>
                <a:tab pos="5411788" algn="l"/>
                <a:tab pos="5861050" algn="l"/>
                <a:tab pos="6310313" algn="l"/>
                <a:tab pos="6759575" algn="l"/>
                <a:tab pos="7208838" algn="l"/>
                <a:tab pos="7658100" algn="l"/>
                <a:tab pos="8107363" algn="l"/>
                <a:tab pos="8556625" algn="l"/>
                <a:tab pos="9005888" algn="l"/>
              </a:tabLst>
            </a:pPr>
            <a:endParaRPr lang="pt-BR" sz="2800" dirty="0"/>
          </a:p>
          <a:p>
            <a:pPr marL="365125" indent="-279400">
              <a:buClrTx/>
              <a:buSzPct val="80000"/>
              <a:buFontTx/>
              <a:buNone/>
              <a:tabLst>
                <a:tab pos="365125" algn="l"/>
                <a:tab pos="469900" algn="l"/>
                <a:tab pos="919163" algn="l"/>
                <a:tab pos="1368425" algn="l"/>
                <a:tab pos="1817688" algn="l"/>
                <a:tab pos="2266950" algn="l"/>
                <a:tab pos="2716213" algn="l"/>
                <a:tab pos="3165475" algn="l"/>
                <a:tab pos="3614738" algn="l"/>
                <a:tab pos="4064000" algn="l"/>
                <a:tab pos="4513263" algn="l"/>
                <a:tab pos="4962525" algn="l"/>
                <a:tab pos="5411788" algn="l"/>
                <a:tab pos="5861050" algn="l"/>
                <a:tab pos="6310313" algn="l"/>
                <a:tab pos="6759575" algn="l"/>
                <a:tab pos="7208838" algn="l"/>
                <a:tab pos="7658100" algn="l"/>
                <a:tab pos="8107363" algn="l"/>
                <a:tab pos="8556625" algn="l"/>
                <a:tab pos="9005888" algn="l"/>
              </a:tabLst>
            </a:pPr>
            <a:endParaRPr lang="pt-BR" sz="2800" dirty="0"/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900113" y="3716338"/>
          <a:ext cx="7848600" cy="1621482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5525"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r>
                        <a:rPr kumimoji="0" 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Microsoft YaHei" charset="0"/>
                        </a:rPr>
                        <a:t>Problema</a:t>
                      </a:r>
                    </a:p>
                  </a:txBody>
                  <a:tcPr marL="90000" marR="90000" marT="1200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r>
                        <a:rPr kumimoji="0" 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Microsoft YaHei" charset="0"/>
                        </a:rPr>
                        <a:t>Prioridade</a:t>
                      </a:r>
                    </a:p>
                  </a:txBody>
                  <a:tcPr marL="90000" marR="90000" marT="1200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r>
                        <a:rPr kumimoji="0" 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Microsoft YaHei" charset="0"/>
                        </a:rPr>
                        <a:t>Tempo de atendimento</a:t>
                      </a:r>
                    </a:p>
                  </a:txBody>
                  <a:tcPr marL="90000" marR="90000" marT="1200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Microsoft YaHei" charset="0"/>
                      </a:endParaRPr>
                    </a:p>
                  </a:txBody>
                  <a:tcPr marL="90000" marR="90000" marT="1200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Microsoft YaHei" charset="0"/>
                      </a:endParaRPr>
                    </a:p>
                  </a:txBody>
                  <a:tcPr marL="90000" marR="90000" marT="1200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449263" rtl="0" eaLnBrk="0" fontAlgn="base" latinLnBrk="0" hangingPunct="0">
                        <a:lnSpc>
                          <a:spcPct val="88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82550" algn="l"/>
                          <a:tab pos="530225" algn="l"/>
                          <a:tab pos="979488" algn="l"/>
                          <a:tab pos="1428750" algn="l"/>
                          <a:tab pos="1878013" algn="l"/>
                          <a:tab pos="2327275" algn="l"/>
                          <a:tab pos="2776538" algn="l"/>
                          <a:tab pos="3225800" algn="l"/>
                          <a:tab pos="3675063" algn="l"/>
                          <a:tab pos="4124325" algn="l"/>
                          <a:tab pos="4573588" algn="l"/>
                          <a:tab pos="5022850" algn="l"/>
                          <a:tab pos="5472113" algn="l"/>
                          <a:tab pos="5921375" algn="l"/>
                          <a:tab pos="6370638" algn="l"/>
                          <a:tab pos="6819900" algn="l"/>
                          <a:tab pos="7269163" algn="l"/>
                          <a:tab pos="7718425" algn="l"/>
                          <a:tab pos="8167688" algn="l"/>
                          <a:tab pos="8616950" algn="l"/>
                          <a:tab pos="9066213" algn="l"/>
                        </a:tabLst>
                      </a:pP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Microsoft YaHei" charset="0"/>
                      </a:endParaRPr>
                    </a:p>
                  </a:txBody>
                  <a:tcPr marL="90000" marR="90000" marT="1200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sz="43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CONCLUSÃO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3200">
                <a:latin typeface="Gill Sans MT" charset="0"/>
              </a:rPr>
              <a:t>O processo de </a:t>
            </a:r>
            <a:r>
              <a:rPr lang="pt-BR" sz="3200" b="1">
                <a:latin typeface="Gill Sans MT" charset="0"/>
              </a:rPr>
              <a:t>Gerenciamento de Problemas</a:t>
            </a:r>
            <a:r>
              <a:rPr lang="pt-BR" sz="3200">
                <a:latin typeface="Gill Sans MT" charset="0"/>
              </a:rPr>
              <a:t> vai cuidar, portanto, da resolução definitiva e da prevenção de falhas que causam incidentes e afetam o funcionamento normal dos serviços de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Riscos x Impactos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4375" y="1785938"/>
            <a:ext cx="8305800" cy="310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en-US" sz="3200">
                <a:latin typeface="Gill Sans MT" charset="0"/>
              </a:rPr>
              <a:t>Impactos são previsíveis, de acordo com o conhecimento do ambiente onde se manifestam e vinculados aos Eventos que se concretizaram, podendo ser contidos através de medidas de mitigação, independente do cenário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Group 1"/>
          <p:cNvGraphicFramePr>
            <a:graphicFrameLocks noGrp="1"/>
          </p:cNvGraphicFramePr>
          <p:nvPr/>
        </p:nvGraphicFramePr>
        <p:xfrm>
          <a:off x="5219700" y="2636838"/>
          <a:ext cx="3640138" cy="3167311"/>
        </p:xfrm>
        <a:graphic>
          <a:graphicData uri="http://schemas.openxmlformats.org/drawingml/2006/table">
            <a:tbl>
              <a:tblPr/>
              <a:tblGrid>
                <a:gridCol w="196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Causas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Percentual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Falha Humana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50 a 80 %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Greves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10 a 17 %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Forças da Natureza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10 a 15 %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Sabotagem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3 a 4 %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Alagamento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2 a 3 %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Estranhos à Organização</a:t>
                      </a:r>
                    </a:p>
                  </a:txBody>
                  <a:tcPr marL="90000" marR="90000" marT="92124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 a 3 %</a:t>
                      </a:r>
                    </a:p>
                  </a:txBody>
                  <a:tcPr marL="90000" marR="90000" marT="92124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5286375" y="5805488"/>
            <a:ext cx="3571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cs typeface="Arial" charset="0"/>
              </a:rPr>
              <a:t>Causas de </a:t>
            </a:r>
            <a:r>
              <a:rPr lang="en-US" sz="1200" b="1">
                <a:cs typeface="Arial" charset="0"/>
              </a:rPr>
              <a:t>Danos</a:t>
            </a:r>
            <a:r>
              <a:rPr lang="en-US" sz="1200">
                <a:cs typeface="Arial" charset="0"/>
              </a:rPr>
              <a:t> a Sistemas de Informação</a:t>
            </a:r>
          </a:p>
          <a:p>
            <a:pPr>
              <a:buClrTx/>
              <a:buFontTx/>
              <a:buNone/>
            </a:pPr>
            <a:r>
              <a:rPr lang="en-US" sz="1000" i="1">
                <a:cs typeface="Arial" charset="0"/>
              </a:rPr>
              <a:t>Fonte: Adaptado de Forcht, K.A., Computer  Security Management, p. 66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228600" y="533400"/>
            <a:ext cx="87630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2250"/>
              </a:spcBef>
              <a:buClrTx/>
              <a:buFontTx/>
              <a:buNone/>
            </a:pPr>
            <a:r>
              <a:rPr lang="pt-BR" sz="3600">
                <a:cs typeface="Times New Roman" charset="0"/>
              </a:rPr>
              <a:t>Padronizando Conceitos</a:t>
            </a:r>
          </a:p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cs typeface="Arial" charset="0"/>
              </a:rPr>
              <a:t>Dano</a:t>
            </a:r>
            <a:r>
              <a:rPr lang="pt-BR" sz="2400">
                <a:cs typeface="Arial" charset="0"/>
              </a:rPr>
              <a:t>: Conseqüência nociva acarretada por um Evento. </a:t>
            </a:r>
            <a:r>
              <a:rPr lang="pt-BR" sz="2400" b="1">
                <a:cs typeface="Arial" charset="0"/>
              </a:rPr>
              <a:t>Impacto</a:t>
            </a:r>
            <a:r>
              <a:rPr lang="pt-BR" sz="2400">
                <a:cs typeface="Arial" charset="0"/>
              </a:rPr>
              <a:t> de resultado prejudicial. Justifica a Contingência.</a:t>
            </a:r>
          </a:p>
        </p:txBody>
      </p:sp>
      <p:pic>
        <p:nvPicPr>
          <p:cNvPr id="15415" name="Picture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42926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Como Funciona ?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838200" y="1676400"/>
          <a:ext cx="7545388" cy="4492627"/>
        </p:xfrm>
        <a:graphic>
          <a:graphicData uri="http://schemas.openxmlformats.org/drawingml/2006/table">
            <a:tbl>
              <a:tblPr/>
              <a:tblGrid>
                <a:gridCol w="242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0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Tolerância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Paradas</a:t>
                      </a:r>
                    </a:p>
                  </a:txBody>
                  <a:tcPr marL="90000" marR="90000" marT="107352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Tempo para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Recuperação</a:t>
                      </a:r>
                    </a:p>
                  </a:txBody>
                  <a:tcPr marL="90000" marR="90000" marT="107352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Índice de Disponibilidade</a:t>
                      </a:r>
                    </a:p>
                  </a:txBody>
                  <a:tcPr marL="90000" marR="90000" marT="107352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12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 hora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12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6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3 horas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2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4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4 horas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 hora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12 horas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0.083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Como Funciona ?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838200" y="1676400"/>
          <a:ext cx="7545388" cy="4492626"/>
        </p:xfrm>
        <a:graphic>
          <a:graphicData uri="http://schemas.openxmlformats.org/drawingml/2006/table">
            <a:tbl>
              <a:tblPr/>
              <a:tblGrid>
                <a:gridCol w="242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Tolerância à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Paradas</a:t>
                      </a:r>
                    </a:p>
                  </a:txBody>
                  <a:tcPr marL="90000" marR="90000" marT="107352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Índice de Disponibilidade</a:t>
                      </a:r>
                    </a:p>
                  </a:txBody>
                  <a:tcPr marL="90000" marR="90000" marT="107352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Custo de Parada</a:t>
                      </a:r>
                    </a:p>
                  </a:txBody>
                  <a:tcPr marL="90000" marR="90000" marT="107352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12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12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R$ 500,00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6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2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R$ 5.000,00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4 horas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R$ 10.000,00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1 hora</a:t>
                      </a:r>
                    </a:p>
                  </a:txBody>
                  <a:tcPr marL="90000" marR="90000" marT="12405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0.083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icrosoft YaHei" charset="0"/>
                        </a:rPr>
                        <a:t>R$ 10,00</a:t>
                      </a:r>
                    </a:p>
                  </a:txBody>
                  <a:tcPr marL="90000" marR="90000" marT="12405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539750" y="6237288"/>
            <a:ext cx="835342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/>
              <a:t>MARINHO, Fernando, Governança de TI e Gestão de Riscos, Contigência e Continuidade de Negócios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071563" y="0"/>
            <a:ext cx="7499350" cy="679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282575"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000" b="1">
                <a:solidFill>
                  <a:srgbClr val="FF0000"/>
                </a:solidFill>
                <a:latin typeface="Gill Sans MT" charset="0"/>
              </a:rPr>
              <a:t>Incidente</a:t>
            </a:r>
            <a:r>
              <a:rPr lang="pt-BR" sz="2000">
                <a:latin typeface="Gill Sans MT" charset="0"/>
              </a:rPr>
              <a:t>: qualquer evento que não é parte padrão da operação de um serviço, que causa ou pode causar uma interrupção ou redução da qualidade do serviço. Exemplo de incidente: a tela do PC do usuário travou e ele não consegue mais digitar.</a:t>
            </a: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000" b="1">
                <a:solidFill>
                  <a:srgbClr val="FF0000"/>
                </a:solidFill>
                <a:latin typeface="Gill Sans MT" charset="0"/>
              </a:rPr>
              <a:t>Requisição de Serviço</a:t>
            </a:r>
            <a:r>
              <a:rPr lang="pt-BR" sz="2000">
                <a:latin typeface="Gill Sans MT" charset="0"/>
              </a:rPr>
              <a:t>: qualquer solicitação/contato que não é uma falha na infraestrutura de TI. Exemplo: solicitação para criar um relatório ou executar uma rotina no sistema.</a:t>
            </a: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000" b="1">
                <a:solidFill>
                  <a:srgbClr val="FF0000"/>
                </a:solidFill>
                <a:latin typeface="Gill Sans MT" charset="0"/>
              </a:rPr>
              <a:t>Problema</a:t>
            </a:r>
            <a:r>
              <a:rPr lang="pt-BR" sz="2000">
                <a:latin typeface="Gill Sans MT" charset="0"/>
              </a:rPr>
              <a:t>: é quando a causa-raiz de um ou mais incidentes é desconhecida. Exemplo: o computador do usuário sempre trava quando ele executa determinada aplicação. Quando não se sabe o motivo pelo qual o PC trava, isto pode ser considerado um  problema.</a:t>
            </a: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000" b="1">
                <a:solidFill>
                  <a:srgbClr val="FF0000"/>
                </a:solidFill>
                <a:latin typeface="Gill Sans MT" charset="0"/>
              </a:rPr>
              <a:t>Erro Conhecido</a:t>
            </a:r>
            <a:r>
              <a:rPr lang="pt-BR" sz="2000">
                <a:latin typeface="Gill Sans MT" charset="0"/>
              </a:rPr>
              <a:t>: quando a causa-raiz de um problema é conhecida e já se tem uma solução de contorno. Exemplo: descobriu-se que o PC travava porque faltava memória para executar a aplicação.</a:t>
            </a:r>
          </a:p>
          <a:p>
            <a:pPr>
              <a:spcBef>
                <a:spcPts val="600"/>
              </a:spcBef>
              <a:buClr>
                <a:srgbClr val="3891A7"/>
              </a:buClr>
              <a:buFont typeface="Wingdings 2" charset="0"/>
              <a:buChar char=""/>
            </a:pPr>
            <a:r>
              <a:rPr lang="pt-BR" sz="2000" b="1">
                <a:solidFill>
                  <a:srgbClr val="FF0000"/>
                </a:solidFill>
                <a:latin typeface="Gill Sans MT" charset="0"/>
              </a:rPr>
              <a:t>Solução de Contorno (Workaround): </a:t>
            </a:r>
            <a:r>
              <a:rPr lang="pt-BR" sz="2000">
                <a:latin typeface="Gill Sans MT" charset="0"/>
              </a:rPr>
              <a:t>este é um método de contornar um incidente a partir de uma reparação temporária. Exemplo: reiniciar o computador sempre que a aplicação travar e não abrir mais de dois programas simultaneamente.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300">
                <a:solidFill>
                  <a:srgbClr val="5723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LEMBRETE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16175" y="1341438"/>
            <a:ext cx="4352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Verdana" charset="0"/>
                <a:cs typeface="Arial" charset="0"/>
              </a:rPr>
              <a:t>Erros tendem a se repetir…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303463"/>
            <a:ext cx="4537075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297113"/>
            <a:ext cx="4681537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ＭＳ Ｐゴシック"/>
        <a:cs typeface="Microsoft YaHei"/>
      </a:majorFont>
      <a:minorFont>
        <a:latin typeface="Gill Sans MT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919</Words>
  <Application>Microsoft Office PowerPoint</Application>
  <PresentationFormat>Apresentação na tela (4:3)</PresentationFormat>
  <Paragraphs>144</Paragraphs>
  <Slides>31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31</vt:i4>
      </vt:variant>
    </vt:vector>
  </HeadingPairs>
  <TitlesOfParts>
    <vt:vector size="48" baseType="lpstr">
      <vt:lpstr>Microsoft YaHei</vt:lpstr>
      <vt:lpstr>ＭＳ Ｐゴシック</vt:lpstr>
      <vt:lpstr>Arial</vt:lpstr>
      <vt:lpstr>Gill Sans MT</vt:lpstr>
      <vt:lpstr>Segoe UI</vt:lpstr>
      <vt:lpstr>Times New Roman</vt:lpstr>
      <vt:lpstr>Verdana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Definição de prioridade</vt:lpstr>
      <vt:lpstr>ATIVIDADE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silvana.nascimento</dc:creator>
  <cp:lastModifiedBy>Silvana</cp:lastModifiedBy>
  <cp:revision>55</cp:revision>
  <cp:lastPrinted>1601-01-01T00:00:00Z</cp:lastPrinted>
  <dcterms:created xsi:type="dcterms:W3CDTF">2010-07-16T19:38:55Z</dcterms:created>
  <dcterms:modified xsi:type="dcterms:W3CDTF">2021-11-09T16:30:00Z</dcterms:modified>
</cp:coreProperties>
</file>