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80" r:id="rId3"/>
    <p:sldId id="282" r:id="rId4"/>
    <p:sldId id="281" r:id="rId5"/>
    <p:sldId id="283" r:id="rId6"/>
    <p:sldId id="289" r:id="rId7"/>
    <p:sldId id="284" r:id="rId8"/>
    <p:sldId id="285" r:id="rId9"/>
  </p:sldIdLst>
  <p:sldSz cx="10080625" cy="567055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5642"/>
    <a:srgbClr val="F3F0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6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6912A-D5CC-4915-85DA-B368C8F66709}" type="datetimeFigureOut">
              <a:rPr lang="pt-BR" smtClean="0"/>
              <a:t>18/04/2022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8C24A-258C-4E60-B531-BAF8B077A5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7027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8C24A-258C-4E60-B531-BAF8B077A58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8141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26640"/>
            <a:ext cx="10078200" cy="564156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Ctr="1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</p:txBody>
      </p:sp>
      <p:pic>
        <p:nvPicPr>
          <p:cNvPr id="39" name="Imagem 38"/>
          <p:cNvPicPr/>
          <p:nvPr/>
        </p:nvPicPr>
        <p:blipFill>
          <a:blip r:embed="rId4"/>
          <a:stretch/>
        </p:blipFill>
        <p:spPr>
          <a:xfrm>
            <a:off x="1376640" y="242640"/>
            <a:ext cx="7087680" cy="3976560"/>
          </a:xfrm>
          <a:prstGeom prst="rect">
            <a:avLst/>
          </a:prstGeom>
          <a:ln>
            <a:noFill/>
          </a:ln>
        </p:spPr>
      </p:pic>
      <p:pic>
        <p:nvPicPr>
          <p:cNvPr id="40" name="Imagem 39"/>
          <p:cNvPicPr/>
          <p:nvPr/>
        </p:nvPicPr>
        <p:blipFill>
          <a:blip r:embed="rId5"/>
          <a:stretch/>
        </p:blipFill>
        <p:spPr>
          <a:xfrm>
            <a:off x="0" y="5110200"/>
            <a:ext cx="10077840" cy="55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183040" y="226080"/>
            <a:ext cx="7390800" cy="94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2" name="Imagem 81"/>
          <p:cNvPicPr/>
          <p:nvPr/>
        </p:nvPicPr>
        <p:blipFill>
          <a:blip r:embed="rId2"/>
          <a:stretch/>
        </p:blipFill>
        <p:spPr>
          <a:xfrm>
            <a:off x="0" y="5147280"/>
            <a:ext cx="10077840" cy="520920"/>
          </a:xfrm>
          <a:prstGeom prst="rect">
            <a:avLst/>
          </a:prstGeom>
          <a:ln>
            <a:noFill/>
          </a:ln>
        </p:spPr>
      </p:pic>
      <p:sp>
        <p:nvSpPr>
          <p:cNvPr id="85" name="CustomShape 2"/>
          <p:cNvSpPr/>
          <p:nvPr/>
        </p:nvSpPr>
        <p:spPr>
          <a:xfrm>
            <a:off x="212194" y="206045"/>
            <a:ext cx="3941692" cy="59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000" spc="-1" dirty="0">
                <a:solidFill>
                  <a:srgbClr val="00206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O que é Integração ?</a:t>
            </a:r>
            <a:endParaRPr lang="pt-BR" sz="3000" b="0" strike="noStrike" spc="-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FD38152-71AB-4719-8218-73831880D293}"/>
              </a:ext>
            </a:extLst>
          </p:cNvPr>
          <p:cNvSpPr txBox="1"/>
          <p:nvPr/>
        </p:nvSpPr>
        <p:spPr>
          <a:xfrm>
            <a:off x="359301" y="1080949"/>
            <a:ext cx="95589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	É um processo que permite que as empresas utilizem os seus próprios sistemas para emitir as NFS-e, nesse processo o sistema se comunica com o Web Service gratuito fornecido pela Secretaria da Fazenda do Município, enviando um RPS que se for válido e estiver com as informações corretas sobre valores, dados do Prestador e Tomador será convertido em NFS-e.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ECAB3CF-8495-448C-908C-0FD3622F4945}"/>
              </a:ext>
            </a:extLst>
          </p:cNvPr>
          <p:cNvSpPr txBox="1"/>
          <p:nvPr/>
        </p:nvSpPr>
        <p:spPr>
          <a:xfrm>
            <a:off x="207165" y="2435831"/>
            <a:ext cx="96635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	No intuito de prover uma solução de contingência para o contribuinte, foi criado o Recibo Provisório de Serviços (RPS), que é um documento de posse e responsabilidade do contribuinte, que deverá ser gerado manualmente ou por alguma aplicação local, possuindo uma numeração </a:t>
            </a:r>
            <a:r>
              <a:rPr lang="pt-B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seqüencial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 crescente e devendo ser convertido em NFS-e no prazo estipulado pela legislação tributária municipal.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33580-A26E-497B-8538-EA708BE4C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454" y="3594454"/>
            <a:ext cx="48768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626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183040" y="226080"/>
            <a:ext cx="7390800" cy="94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2" name="Imagem 81"/>
          <p:cNvPicPr/>
          <p:nvPr/>
        </p:nvPicPr>
        <p:blipFill>
          <a:blip r:embed="rId2"/>
          <a:stretch/>
        </p:blipFill>
        <p:spPr>
          <a:xfrm>
            <a:off x="0" y="5147280"/>
            <a:ext cx="10077840" cy="520920"/>
          </a:xfrm>
          <a:prstGeom prst="rect">
            <a:avLst/>
          </a:prstGeom>
          <a:ln>
            <a:noFill/>
          </a:ln>
        </p:spPr>
      </p:pic>
      <p:sp>
        <p:nvSpPr>
          <p:cNvPr id="85" name="CustomShape 2"/>
          <p:cNvSpPr/>
          <p:nvPr/>
        </p:nvSpPr>
        <p:spPr>
          <a:xfrm>
            <a:off x="212194" y="206045"/>
            <a:ext cx="3941692" cy="59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spc="-1" dirty="0">
                <a:solidFill>
                  <a:srgbClr val="002060"/>
                </a:solidFill>
                <a:latin typeface="Microsoft Himalaya"/>
                <a:ea typeface="DejaVu Sans"/>
              </a:rPr>
              <a:t>Integração XML</a:t>
            </a:r>
            <a:endParaRPr lang="pt-BR" sz="4000" b="0" strike="noStrike" spc="-1" dirty="0">
              <a:solidFill>
                <a:srgbClr val="002060"/>
              </a:solidFill>
              <a:latin typeface="Arial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1E4CEB1-0819-4357-AEE0-F22F1906EDCF}"/>
              </a:ext>
            </a:extLst>
          </p:cNvPr>
          <p:cNvSpPr txBox="1"/>
          <p:nvPr/>
        </p:nvSpPr>
        <p:spPr>
          <a:xfrm>
            <a:off x="81804" y="1108476"/>
            <a:ext cx="9663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	Outros métodos são de consultas, cancelamento da NFS-e, geração de URL, entre outros. No sistema ISS do município no item Downloads do canto superior direito é possível acessar o Manual de Integração no arquivo ‘Integração NFS-e </a:t>
            </a:r>
            <a:r>
              <a:rPr lang="pt-B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Abrasf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’.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B937929-ACB1-4F9C-BE15-41D6DDDBC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759" y="2053116"/>
            <a:ext cx="7138321" cy="295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3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183040" y="226080"/>
            <a:ext cx="7390800" cy="94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2" name="Imagem 81"/>
          <p:cNvPicPr/>
          <p:nvPr/>
        </p:nvPicPr>
        <p:blipFill>
          <a:blip r:embed="rId2"/>
          <a:stretch/>
        </p:blipFill>
        <p:spPr>
          <a:xfrm>
            <a:off x="0" y="5147280"/>
            <a:ext cx="10077840" cy="520920"/>
          </a:xfrm>
          <a:prstGeom prst="rect">
            <a:avLst/>
          </a:prstGeom>
          <a:ln>
            <a:noFill/>
          </a:ln>
        </p:spPr>
      </p:pic>
      <p:sp>
        <p:nvSpPr>
          <p:cNvPr id="85" name="CustomShape 2"/>
          <p:cNvSpPr/>
          <p:nvPr/>
        </p:nvSpPr>
        <p:spPr>
          <a:xfrm>
            <a:off x="212194" y="206045"/>
            <a:ext cx="4828118" cy="59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0" strike="noStrike" spc="-1" dirty="0">
                <a:solidFill>
                  <a:srgbClr val="002060"/>
                </a:solidFill>
                <a:latin typeface="Microsoft Himalaya"/>
                <a:ea typeface="DejaVu Sans"/>
              </a:rPr>
              <a:t>Integração XML - Requisitos</a:t>
            </a:r>
            <a:endParaRPr lang="pt-BR" sz="4000" b="0" strike="noStrike" spc="-1" dirty="0">
              <a:solidFill>
                <a:srgbClr val="002060"/>
              </a:solidFill>
              <a:latin typeface="Arial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45355E3-6D5D-420A-9E2E-50E8FD7766EC}"/>
              </a:ext>
            </a:extLst>
          </p:cNvPr>
          <p:cNvSpPr txBox="1"/>
          <p:nvPr/>
        </p:nvSpPr>
        <p:spPr>
          <a:xfrm>
            <a:off x="81804" y="1108476"/>
            <a:ext cx="966350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	Para que a empresa possa ser liberada para integração, é preciso que tenha um cadastro junto ao município, com status de </a:t>
            </a:r>
            <a:r>
              <a:rPr lang="pt-BR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Ativo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. Além disso, é preciso ser um prestador de serviços, ter permissão para emitir NFS-e (Nota Fiscal Eletrônica de Serviços) e ter RPS (Recibo Provisório de Serviço) disponível. </a:t>
            </a:r>
          </a:p>
          <a:p>
            <a:pPr algn="just"/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Em casos onde a empresa solicite suporte para análise de erros, estruturas ou comunicação, é preciso ficar atento as regras e os planos para realizar esse atendimento, visto que oferecemos esse serviço somente para municípios completos ou municípios portais com licença para essa finalidade. </a:t>
            </a:r>
          </a:p>
          <a:p>
            <a:pPr algn="just"/>
            <a:endParaRPr lang="pt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Abaixo segue a lista dos municípios com seus respectivos planos: </a:t>
            </a:r>
          </a:p>
          <a:p>
            <a:pPr algn="just"/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pt-BR" sz="1600" i="1" dirty="0">
                <a:latin typeface="Calibri" panose="020F0502020204030204" pitchFamily="34" charset="0"/>
                <a:cs typeface="Calibri" panose="020F0502020204030204" pitchFamily="34" charset="0"/>
              </a:rPr>
              <a:t>Anápolis: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 Online </a:t>
            </a:r>
          </a:p>
          <a:p>
            <a:pPr algn="just"/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pt-BR" sz="1600" i="1" dirty="0">
                <a:latin typeface="Calibri" panose="020F0502020204030204" pitchFamily="34" charset="0"/>
                <a:cs typeface="Calibri" panose="020F0502020204030204" pitchFamily="34" charset="0"/>
              </a:rPr>
              <a:t>Cuiabá: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 exceção, tratado como completo </a:t>
            </a:r>
          </a:p>
          <a:p>
            <a:pPr algn="just"/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pt-BR" sz="1600" i="1" dirty="0">
                <a:latin typeface="Calibri" panose="020F0502020204030204" pitchFamily="34" charset="0"/>
                <a:cs typeface="Calibri" panose="020F0502020204030204" pitchFamily="34" charset="0"/>
              </a:rPr>
              <a:t>Dourados: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 Plus </a:t>
            </a:r>
          </a:p>
          <a:p>
            <a:pPr algn="just"/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pt-BR" sz="1600" i="1" dirty="0">
                <a:latin typeface="Calibri" panose="020F0502020204030204" pitchFamily="34" charset="0"/>
                <a:cs typeface="Calibri" panose="020F0502020204030204" pitchFamily="34" charset="0"/>
              </a:rPr>
              <a:t>Duque e Caxias: 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Plus ou Integra Fácil </a:t>
            </a:r>
          </a:p>
          <a:p>
            <a:pPr algn="just"/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pt-BR" sz="1600" i="1" dirty="0">
                <a:latin typeface="Calibri" panose="020F0502020204030204" pitchFamily="34" charset="0"/>
                <a:cs typeface="Calibri" panose="020F0502020204030204" pitchFamily="34" charset="0"/>
              </a:rPr>
              <a:t>Praia Grande: 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Plus ou Integra Fácil </a:t>
            </a:r>
          </a:p>
          <a:p>
            <a:pPr algn="just"/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pt-BR" sz="1600" i="1" dirty="0">
                <a:latin typeface="Calibri" panose="020F0502020204030204" pitchFamily="34" charset="0"/>
                <a:cs typeface="Calibri" panose="020F0502020204030204" pitchFamily="34" charset="0"/>
              </a:rPr>
              <a:t>São Vicente: 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Plus </a:t>
            </a:r>
          </a:p>
          <a:p>
            <a:pPr algn="just"/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pt-BR" sz="1600" i="1" dirty="0">
                <a:latin typeface="Calibri" panose="020F0502020204030204" pitchFamily="34" charset="0"/>
                <a:cs typeface="Calibri" panose="020F0502020204030204" pitchFamily="34" charset="0"/>
              </a:rPr>
              <a:t>Volta Redonda: 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Plus ou Integra Fácil </a:t>
            </a:r>
          </a:p>
          <a:p>
            <a:pPr algn="just"/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pt-BR" sz="1600" i="1" dirty="0">
                <a:latin typeface="Calibri" panose="020F0502020204030204" pitchFamily="34" charset="0"/>
                <a:cs typeface="Calibri" panose="020F0502020204030204" pitchFamily="34" charset="0"/>
              </a:rPr>
              <a:t>Ribeirão Preto: 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Plus ou Integra Fácil </a:t>
            </a:r>
          </a:p>
        </p:txBody>
      </p:sp>
    </p:spTree>
    <p:extLst>
      <p:ext uri="{BB962C8B-B14F-4D97-AF65-F5344CB8AC3E}">
        <p14:creationId xmlns:p14="http://schemas.microsoft.com/office/powerpoint/2010/main" val="1769226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183040" y="226080"/>
            <a:ext cx="7390800" cy="94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2" name="Imagem 81"/>
          <p:cNvPicPr/>
          <p:nvPr/>
        </p:nvPicPr>
        <p:blipFill>
          <a:blip r:embed="rId2"/>
          <a:stretch/>
        </p:blipFill>
        <p:spPr>
          <a:xfrm>
            <a:off x="0" y="5147280"/>
            <a:ext cx="10077840" cy="520920"/>
          </a:xfrm>
          <a:prstGeom prst="rect">
            <a:avLst/>
          </a:prstGeom>
          <a:ln>
            <a:noFill/>
          </a:ln>
        </p:spPr>
      </p:pic>
      <p:sp>
        <p:nvSpPr>
          <p:cNvPr id="85" name="CustomShape 2"/>
          <p:cNvSpPr/>
          <p:nvPr/>
        </p:nvSpPr>
        <p:spPr>
          <a:xfrm>
            <a:off x="212193" y="206045"/>
            <a:ext cx="5554425" cy="59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spc="-1" dirty="0">
                <a:solidFill>
                  <a:srgbClr val="002060"/>
                </a:solidFill>
                <a:latin typeface="Microsoft Himalaya"/>
              </a:rPr>
              <a:t>Integração XML - Ambientes</a:t>
            </a:r>
            <a:endParaRPr lang="pt-BR" sz="4000" spc="-1" dirty="0">
              <a:solidFill>
                <a:srgbClr val="002060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1231D5B-28DA-4D79-AB19-3C5B2CF1A8E6}"/>
              </a:ext>
            </a:extLst>
          </p:cNvPr>
          <p:cNvSpPr txBox="1"/>
          <p:nvPr/>
        </p:nvSpPr>
        <p:spPr>
          <a:xfrm>
            <a:off x="81804" y="1108476"/>
            <a:ext cx="96635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	É possível que a empresa prestadora de serviço, tenha acesso a dois tipos de ambiente: Produção (Oficial) ou Homologação (Teste). Nesses ambientes, a empresa desenvolve arquivos em formato de XML ou TXT, utilizando o documento fiscal RPS que ao serem enviados para o webservice, são convertidos em NFS-e reais. Esses envios podem ser individuais ou em lotes de no máximo 50 RPS. </a:t>
            </a:r>
          </a:p>
          <a:p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	Todos os contribuintes possuem acesso gratuito ao ambiente de Produção, basta que solicitem o acesso através de um e-mail enviado para o suporte, com os dados da empresa.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ADAD65D-E3E5-42A4-9B9F-77CEF886A6A5}"/>
              </a:ext>
            </a:extLst>
          </p:cNvPr>
          <p:cNvSpPr txBox="1"/>
          <p:nvPr/>
        </p:nvSpPr>
        <p:spPr>
          <a:xfrm>
            <a:off x="207165" y="2758546"/>
            <a:ext cx="96635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	O ambiente de Homologação, é utilizado para testar se a aplicação da empresa está gerando os arquivos de forma correta para emissão, ou seja, disponibilizamos um ambiente de testes virtual que não gera NFS-e reais, somente dados fictícios. </a:t>
            </a:r>
          </a:p>
          <a:p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	A Nota </a:t>
            </a:r>
            <a:r>
              <a:rPr lang="pt-B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Control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 possui dois tipos de contratos com os municípios para emissão de NFS-e, o Completo e o Portal. O Ambiente de Homologação é gratuito para os municípios Completos e para os que são Portais, é necessário que a empresa prestadora de serviço, possua um contrato do tipo Plus ou Integra Fácil. </a:t>
            </a:r>
          </a:p>
          <a:p>
            <a:endParaRPr lang="pt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A solicitação do ambiente de Homologação também deverá ser realizada por e-mail: suporte@notaeletronica.com.br. </a:t>
            </a:r>
          </a:p>
        </p:txBody>
      </p:sp>
    </p:spTree>
    <p:extLst>
      <p:ext uri="{BB962C8B-B14F-4D97-AF65-F5344CB8AC3E}">
        <p14:creationId xmlns:p14="http://schemas.microsoft.com/office/powerpoint/2010/main" val="3713885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183040" y="226080"/>
            <a:ext cx="7390800" cy="94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2" name="Imagem 81"/>
          <p:cNvPicPr/>
          <p:nvPr/>
        </p:nvPicPr>
        <p:blipFill>
          <a:blip r:embed="rId2"/>
          <a:stretch/>
        </p:blipFill>
        <p:spPr>
          <a:xfrm>
            <a:off x="0" y="5147280"/>
            <a:ext cx="10077840" cy="520920"/>
          </a:xfrm>
          <a:prstGeom prst="rect">
            <a:avLst/>
          </a:prstGeom>
          <a:ln>
            <a:noFill/>
          </a:ln>
        </p:spPr>
      </p:pic>
      <p:sp>
        <p:nvSpPr>
          <p:cNvPr id="85" name="CustomShape 2"/>
          <p:cNvSpPr/>
          <p:nvPr/>
        </p:nvSpPr>
        <p:spPr>
          <a:xfrm>
            <a:off x="212193" y="206045"/>
            <a:ext cx="5554425" cy="59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spc="-1" dirty="0">
                <a:solidFill>
                  <a:srgbClr val="002060"/>
                </a:solidFill>
                <a:latin typeface="Microsoft Himalaya"/>
              </a:rPr>
              <a:t>Integração XML - Ambientes</a:t>
            </a:r>
            <a:endParaRPr lang="pt-BR" sz="4000" spc="-1" dirty="0">
              <a:solidFill>
                <a:srgbClr val="002060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1231D5B-28DA-4D79-AB19-3C5B2CF1A8E6}"/>
              </a:ext>
            </a:extLst>
          </p:cNvPr>
          <p:cNvSpPr txBox="1"/>
          <p:nvPr/>
        </p:nvSpPr>
        <p:spPr>
          <a:xfrm>
            <a:off x="81804" y="1108476"/>
            <a:ext cx="966350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	Dados a serem solicitados: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CNPJ;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Inscrição municipal;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Razão Social;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Dados do responsável o CPF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Nome Completo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Endereço com CEP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E-mail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Telefone. </a:t>
            </a:r>
          </a:p>
          <a:p>
            <a:endParaRPr lang="pt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1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Lembre-se: o suporte para qualquer um dos ambientes, deverá seguir a regra de municípios completos ou portais com licença para essa funcionalidade. </a:t>
            </a:r>
            <a:endParaRPr lang="pt-BR" sz="16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840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183040" y="226080"/>
            <a:ext cx="7390800" cy="94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2" name="Imagem 81"/>
          <p:cNvPicPr/>
          <p:nvPr/>
        </p:nvPicPr>
        <p:blipFill>
          <a:blip r:embed="rId2"/>
          <a:stretch/>
        </p:blipFill>
        <p:spPr>
          <a:xfrm>
            <a:off x="0" y="5147280"/>
            <a:ext cx="10077840" cy="520920"/>
          </a:xfrm>
          <a:prstGeom prst="rect">
            <a:avLst/>
          </a:prstGeom>
          <a:ln>
            <a:noFill/>
          </a:ln>
        </p:spPr>
      </p:pic>
      <p:sp>
        <p:nvSpPr>
          <p:cNvPr id="85" name="CustomShape 2"/>
          <p:cNvSpPr/>
          <p:nvPr/>
        </p:nvSpPr>
        <p:spPr>
          <a:xfrm>
            <a:off x="212194" y="206045"/>
            <a:ext cx="3941692" cy="59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spc="-1" dirty="0">
                <a:solidFill>
                  <a:srgbClr val="002060"/>
                </a:solidFill>
                <a:latin typeface="Microsoft Himalaya"/>
                <a:ea typeface="DejaVu Sans"/>
              </a:rPr>
              <a:t>Integração XML -Fluxo</a:t>
            </a:r>
            <a:endParaRPr lang="pt-BR" sz="4000" b="0" strike="noStrike" spc="-1" dirty="0">
              <a:solidFill>
                <a:srgbClr val="002060"/>
              </a:solidFill>
              <a:latin typeface="Arial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E8829DD-8ECA-4A3F-A38E-62E877EDF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969" y="698399"/>
            <a:ext cx="5629857" cy="431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331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36C2308-A4CE-4E45-AEE0-E374241D5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032" y="118524"/>
            <a:ext cx="6644149" cy="5014008"/>
          </a:xfrm>
          <a:prstGeom prst="rect">
            <a:avLst/>
          </a:prstGeom>
        </p:spPr>
      </p:pic>
      <p:sp>
        <p:nvSpPr>
          <p:cNvPr id="81" name="CustomShape 1"/>
          <p:cNvSpPr/>
          <p:nvPr/>
        </p:nvSpPr>
        <p:spPr>
          <a:xfrm>
            <a:off x="2183040" y="226080"/>
            <a:ext cx="7390800" cy="94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2" name="Imagem 81"/>
          <p:cNvPicPr/>
          <p:nvPr/>
        </p:nvPicPr>
        <p:blipFill>
          <a:blip r:embed="rId3"/>
          <a:stretch/>
        </p:blipFill>
        <p:spPr>
          <a:xfrm>
            <a:off x="0" y="5147280"/>
            <a:ext cx="10077840" cy="520920"/>
          </a:xfrm>
          <a:prstGeom prst="rect">
            <a:avLst/>
          </a:prstGeom>
          <a:ln>
            <a:noFill/>
          </a:ln>
        </p:spPr>
      </p:pic>
      <p:sp>
        <p:nvSpPr>
          <p:cNvPr id="85" name="CustomShape 2"/>
          <p:cNvSpPr/>
          <p:nvPr/>
        </p:nvSpPr>
        <p:spPr>
          <a:xfrm>
            <a:off x="212194" y="206045"/>
            <a:ext cx="3941692" cy="59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spc="-1" dirty="0">
                <a:solidFill>
                  <a:srgbClr val="002060"/>
                </a:solidFill>
                <a:latin typeface="Microsoft Himalaya"/>
              </a:rPr>
              <a:t>Integração XML -Fluxo</a:t>
            </a:r>
            <a:endParaRPr lang="pt-BR" sz="4000" spc="-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80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1272</TotalTime>
  <Words>655</Words>
  <Application>Microsoft Office PowerPoint</Application>
  <PresentationFormat>Personalizar</PresentationFormat>
  <Paragraphs>55</Paragraphs>
  <Slides>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Arial</vt:lpstr>
      <vt:lpstr>Calibri</vt:lpstr>
      <vt:lpstr>DejaVu Sans</vt:lpstr>
      <vt:lpstr>Microsoft Himalaya</vt:lpstr>
      <vt:lpstr>Symbol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Gabriela da Cunha Januario</dc:creator>
  <dc:description/>
  <cp:lastModifiedBy>Gabriela da Cunha Januario</cp:lastModifiedBy>
  <cp:revision>140</cp:revision>
  <dcterms:created xsi:type="dcterms:W3CDTF">2020-03-13T08:42:27Z</dcterms:created>
  <dcterms:modified xsi:type="dcterms:W3CDTF">2022-04-18T11:44:32Z</dcterms:modified>
  <dc:language>pt-BR</dc:language>
</cp:coreProperties>
</file>