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79" r:id="rId5"/>
    <p:sldId id="278" r:id="rId6"/>
    <p:sldId id="280" r:id="rId7"/>
    <p:sldId id="258" r:id="rId8"/>
    <p:sldId id="286" r:id="rId9"/>
    <p:sldId id="282" r:id="rId10"/>
    <p:sldId id="259" r:id="rId11"/>
    <p:sldId id="284" r:id="rId12"/>
    <p:sldId id="285" r:id="rId13"/>
    <p:sldId id="283" r:id="rId14"/>
    <p:sldId id="287" r:id="rId15"/>
    <p:sldId id="260" r:id="rId16"/>
  </p:sldIdLst>
  <p:sldSz cx="12192000" cy="6858000"/>
  <p:notesSz cx="6858000" cy="9144000"/>
  <p:embeddedFontLst>
    <p:embeddedFont>
      <p:font typeface="Belleza" panose="020B060402020202020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Play" panose="020B0604020202020204" charset="0"/>
      <p:regular r:id="rId25"/>
      <p:bold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ubik" panose="02000604000000020004" pitchFamily="2" charset="-79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LHlSUdCpdFKRXrtY2lqPUUUIq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 Sepulveda Alons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customschemas.google.com/relationships/presentationmetadata" Target="meta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4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ias\Downloads\Cantidad%20de%20prog.%20STEM%20por%20regi&#243;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ias\Downloads\Cantidad%20de%20prog.%20STEM%20por%20regi&#243;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Gasto Público en I+D en 2021 en millones de pesos por región</c:v>
                </c:pt>
              </c:strCache>
            </c:strRef>
          </c:tx>
          <c:spPr>
            <a:solidFill>
              <a:srgbClr val="002E86"/>
            </a:solidFill>
            <a:ln>
              <a:solidFill>
                <a:srgbClr val="002E86"/>
              </a:solidFill>
            </a:ln>
            <a:effectLst/>
          </c:spPr>
          <c:invertIfNegative val="0"/>
          <c:cat>
            <c:strRef>
              <c:f>Hoja2!$A$2:$A$18</c:f>
              <c:strCache>
                <c:ptCount val="17"/>
                <c:pt idx="0">
                  <c:v>Región Metropolitana</c:v>
                </c:pt>
                <c:pt idx="1">
                  <c:v>Valparaíso</c:v>
                </c:pt>
                <c:pt idx="2">
                  <c:v>Biobío</c:v>
                </c:pt>
                <c:pt idx="3">
                  <c:v>La Araucanía</c:v>
                </c:pt>
                <c:pt idx="4">
                  <c:v>Los Ríos</c:v>
                </c:pt>
                <c:pt idx="5">
                  <c:v>Los Lagos</c:v>
                </c:pt>
                <c:pt idx="6">
                  <c:v>Maule</c:v>
                </c:pt>
                <c:pt idx="7">
                  <c:v>Magallanes y de la Antártica Chilena</c:v>
                </c:pt>
                <c:pt idx="8">
                  <c:v>Coquimbo</c:v>
                </c:pt>
                <c:pt idx="9">
                  <c:v>Antofagasta</c:v>
                </c:pt>
                <c:pt idx="10">
                  <c:v>Libertador General Bernardo O'Higgins</c:v>
                </c:pt>
                <c:pt idx="11">
                  <c:v>Nacional</c:v>
                </c:pt>
                <c:pt idx="12">
                  <c:v>Aysén del General Carlos Ibáñez del Campo</c:v>
                </c:pt>
                <c:pt idx="13">
                  <c:v>Arica y Parinacota</c:v>
                </c:pt>
                <c:pt idx="14">
                  <c:v>Atacama</c:v>
                </c:pt>
                <c:pt idx="15">
                  <c:v>Tarapacá</c:v>
                </c:pt>
                <c:pt idx="16">
                  <c:v>Ñuble</c:v>
                </c:pt>
              </c:strCache>
            </c:strRef>
          </c:cat>
          <c:val>
            <c:numRef>
              <c:f>Hoja2!$B$2:$B$18</c:f>
              <c:numCache>
                <c:formatCode>_("$"* #,##0_);_("$"* \(#,##0\);_("$"* "-"_);_(@_)</c:formatCode>
                <c:ptCount val="17"/>
                <c:pt idx="0">
                  <c:v>433656.02639847959</c:v>
                </c:pt>
                <c:pt idx="1">
                  <c:v>88029.374491571623</c:v>
                </c:pt>
                <c:pt idx="2">
                  <c:v>85159.500022323715</c:v>
                </c:pt>
                <c:pt idx="3">
                  <c:v>29490.579848617304</c:v>
                </c:pt>
                <c:pt idx="4">
                  <c:v>27394.003472631117</c:v>
                </c:pt>
                <c:pt idx="5">
                  <c:v>26153.255173108406</c:v>
                </c:pt>
                <c:pt idx="6">
                  <c:v>24705.902673500303</c:v>
                </c:pt>
                <c:pt idx="7">
                  <c:v>20425.630286114585</c:v>
                </c:pt>
                <c:pt idx="8">
                  <c:v>16965.525868255067</c:v>
                </c:pt>
                <c:pt idx="9">
                  <c:v>16848.407592584161</c:v>
                </c:pt>
                <c:pt idx="10">
                  <c:v>13706.488039240618</c:v>
                </c:pt>
                <c:pt idx="11">
                  <c:v>11667.894900610669</c:v>
                </c:pt>
                <c:pt idx="12">
                  <c:v>9056.2298072707054</c:v>
                </c:pt>
                <c:pt idx="13">
                  <c:v>6440.8286382172255</c:v>
                </c:pt>
                <c:pt idx="14">
                  <c:v>5986.4040146174057</c:v>
                </c:pt>
                <c:pt idx="15">
                  <c:v>4230.8217008773654</c:v>
                </c:pt>
                <c:pt idx="16">
                  <c:v>3613.1274113808327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1-44C9-BD40-CC6F1CB17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axId val="138475039"/>
        <c:axId val="138475999"/>
      </c:barChart>
      <c:catAx>
        <c:axId val="13847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138475999"/>
        <c:crosses val="autoZero"/>
        <c:auto val="1"/>
        <c:lblAlgn val="ctr"/>
        <c:lblOffset val="100"/>
        <c:noMultiLvlLbl val="0"/>
      </c:catAx>
      <c:valAx>
        <c:axId val="138475999"/>
        <c:scaling>
          <c:orientation val="minMax"/>
        </c:scaling>
        <c:delete val="0"/>
        <c:axPos val="b"/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13847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Porcentaje sobre el total nacional 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002E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5A-4EE8-B099-6EFE4DABFF4E}"/>
              </c:ext>
            </c:extLst>
          </c:dPt>
          <c:dLbls>
            <c:dLbl>
              <c:idx val="1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5A-4EE8-B099-6EFE4DABFF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eza" panose="020B0604020202020204" charset="0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Hoja4!$A$2:$A$17</c:f>
              <c:strCache>
                <c:ptCount val="16"/>
                <c:pt idx="0">
                  <c:v>Ñuble</c:v>
                </c:pt>
                <c:pt idx="1">
                  <c:v>Tarapacá</c:v>
                </c:pt>
                <c:pt idx="2">
                  <c:v>Los Lagos</c:v>
                </c:pt>
                <c:pt idx="3">
                  <c:v>Atacama</c:v>
                </c:pt>
                <c:pt idx="4">
                  <c:v>O' Higgins</c:v>
                </c:pt>
                <c:pt idx="5">
                  <c:v>Coquimbo</c:v>
                </c:pt>
                <c:pt idx="6">
                  <c:v>Aysén</c:v>
                </c:pt>
                <c:pt idx="7">
                  <c:v>Antofagasta</c:v>
                </c:pt>
                <c:pt idx="8">
                  <c:v>Maule</c:v>
                </c:pt>
                <c:pt idx="9">
                  <c:v>Magallanes</c:v>
                </c:pt>
                <c:pt idx="10">
                  <c:v>Arica y Parinacota</c:v>
                </c:pt>
                <c:pt idx="11">
                  <c:v>La Araucanía</c:v>
                </c:pt>
                <c:pt idx="12">
                  <c:v>Valparaíso</c:v>
                </c:pt>
                <c:pt idx="13">
                  <c:v>Biobío</c:v>
                </c:pt>
                <c:pt idx="14">
                  <c:v>Metropolitana</c:v>
                </c:pt>
                <c:pt idx="15">
                  <c:v>Los Ríos</c:v>
                </c:pt>
              </c:strCache>
            </c:strRef>
          </c:cat>
          <c:val>
            <c:numRef>
              <c:f>Hoja4!$B$2:$B$17</c:f>
              <c:numCache>
                <c:formatCode>0.0%</c:formatCode>
                <c:ptCount val="16"/>
                <c:pt idx="0">
                  <c:v>0</c:v>
                </c:pt>
                <c:pt idx="1">
                  <c:v>1.6E-2</c:v>
                </c:pt>
                <c:pt idx="2">
                  <c:v>1.6E-2</c:v>
                </c:pt>
                <c:pt idx="3">
                  <c:v>1.7999999999999999E-2</c:v>
                </c:pt>
                <c:pt idx="4">
                  <c:v>2.3E-2</c:v>
                </c:pt>
                <c:pt idx="5">
                  <c:v>2.5000000000000001E-2</c:v>
                </c:pt>
                <c:pt idx="6">
                  <c:v>0.04</c:v>
                </c:pt>
                <c:pt idx="7">
                  <c:v>4.3999999999999997E-2</c:v>
                </c:pt>
                <c:pt idx="8">
                  <c:v>5.8000000000000003E-2</c:v>
                </c:pt>
                <c:pt idx="9">
                  <c:v>5.8000000000000003E-2</c:v>
                </c:pt>
                <c:pt idx="10">
                  <c:v>6.9000000000000006E-2</c:v>
                </c:pt>
                <c:pt idx="11">
                  <c:v>8.1000000000000003E-2</c:v>
                </c:pt>
                <c:pt idx="12">
                  <c:v>8.7999999999999995E-2</c:v>
                </c:pt>
                <c:pt idx="13">
                  <c:v>0.13200000000000001</c:v>
                </c:pt>
                <c:pt idx="14">
                  <c:v>0.14000000000000001</c:v>
                </c:pt>
                <c:pt idx="15">
                  <c:v>0.191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A-4EE8-B099-6EFE4DABF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844466767"/>
        <c:axId val="844467247"/>
      </c:barChart>
      <c:catAx>
        <c:axId val="844466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844467247"/>
        <c:crosses val="autoZero"/>
        <c:auto val="1"/>
        <c:lblAlgn val="ctr"/>
        <c:lblOffset val="100"/>
        <c:noMultiLvlLbl val="0"/>
      </c:catAx>
      <c:valAx>
        <c:axId val="844467247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84446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Hoja6!$B$1</c:f>
              <c:strCache>
                <c:ptCount val="1"/>
                <c:pt idx="0">
                  <c:v>Total Programas de postgrados STEM por región sede 2022</c:v>
                </c:pt>
              </c:strCache>
            </c:strRef>
          </c:tx>
          <c:spPr>
            <a:solidFill>
              <a:srgbClr val="002E86"/>
            </a:solidFill>
            <a:ln>
              <a:noFill/>
            </a:ln>
            <a:effectLst/>
          </c:spPr>
          <c:invertIfNegative val="0"/>
          <c:cat>
            <c:strRef>
              <c:f>Hoja6!$A$2:$A$17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Biobío</c:v>
                </c:pt>
                <c:pt idx="3">
                  <c:v>Antofagasta</c:v>
                </c:pt>
                <c:pt idx="4">
                  <c:v>La Araucanía</c:v>
                </c:pt>
                <c:pt idx="5">
                  <c:v>Los Ríos</c:v>
                </c:pt>
                <c:pt idx="6">
                  <c:v>Maule</c:v>
                </c:pt>
                <c:pt idx="7">
                  <c:v>Coquimbo</c:v>
                </c:pt>
                <c:pt idx="8">
                  <c:v>Ñuble</c:v>
                </c:pt>
                <c:pt idx="9">
                  <c:v>Los Lagos</c:v>
                </c:pt>
                <c:pt idx="10">
                  <c:v>Magallanes</c:v>
                </c:pt>
                <c:pt idx="11">
                  <c:v>Tarapacá</c:v>
                </c:pt>
                <c:pt idx="12">
                  <c:v>Arica y Parinacota</c:v>
                </c:pt>
                <c:pt idx="13">
                  <c:v>Atacama</c:v>
                </c:pt>
                <c:pt idx="14">
                  <c:v>O'Higgins</c:v>
                </c:pt>
                <c:pt idx="15">
                  <c:v>Aysén</c:v>
                </c:pt>
              </c:strCache>
            </c:strRef>
          </c:cat>
          <c:val>
            <c:numRef>
              <c:f>Hoja6!$B$2:$B$17</c:f>
              <c:numCache>
                <c:formatCode>General</c:formatCode>
                <c:ptCount val="16"/>
                <c:pt idx="0">
                  <c:v>254</c:v>
                </c:pt>
                <c:pt idx="1">
                  <c:v>100</c:v>
                </c:pt>
                <c:pt idx="2">
                  <c:v>93</c:v>
                </c:pt>
                <c:pt idx="3">
                  <c:v>38</c:v>
                </c:pt>
                <c:pt idx="4">
                  <c:v>22</c:v>
                </c:pt>
                <c:pt idx="5">
                  <c:v>19</c:v>
                </c:pt>
                <c:pt idx="6">
                  <c:v>17</c:v>
                </c:pt>
                <c:pt idx="7">
                  <c:v>16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2-4C92-BBAC-CDDF65B36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911105824"/>
        <c:axId val="911105344"/>
      </c:barChart>
      <c:catAx>
        <c:axId val="91110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911105344"/>
        <c:crosses val="autoZero"/>
        <c:auto val="1"/>
        <c:lblAlgn val="ctr"/>
        <c:lblOffset val="100"/>
        <c:noMultiLvlLbl val="0"/>
      </c:catAx>
      <c:valAx>
        <c:axId val="91110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91110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0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0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621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05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02f2a41ad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02f2a41ad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06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1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98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76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2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2E8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92033" y="2129867"/>
            <a:ext cx="8184800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6933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92032" y="4192033"/>
            <a:ext cx="8184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8EB"/>
              </a:buClr>
              <a:buSzPts val="2300"/>
              <a:buFont typeface="Roboto Condensed"/>
              <a:buNone/>
              <a:defRPr sz="3067">
                <a:solidFill>
                  <a:srgbClr val="E7E8E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18" name="Google Shape;18;p12" descr="Portal de trabajos y prácticas de la Facultad de Economía y Negocios de la  Universidad de Chil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75" y="5560633"/>
            <a:ext cx="1554500" cy="8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>
            <a:spLocks noGrp="1"/>
          </p:cNvSpPr>
          <p:nvPr>
            <p:ph type="subTitle" idx="2"/>
          </p:nvPr>
        </p:nvSpPr>
        <p:spPr>
          <a:xfrm>
            <a:off x="392032" y="1196700"/>
            <a:ext cx="8184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8EB"/>
              </a:buClr>
              <a:buSzPts val="2300"/>
              <a:buFont typeface="Roboto Condensed"/>
              <a:buNone/>
              <a:defRPr sz="3067">
                <a:solidFill>
                  <a:srgbClr val="E7E8E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23127" y="1568673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Cerrando las Brechas en Ciencia, Tecnología, Conocimiento e Innovación en Chile: Un Enfoque Basado en Datos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339329" y="4358348"/>
            <a:ext cx="3279020" cy="1056800"/>
          </a:xfrm>
          <a:prstGeom prst="rect">
            <a:avLst/>
          </a:prstGeom>
          <a:solidFill>
            <a:srgbClr val="002E86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Matías Alejandro Cifuentes </a:t>
            </a:r>
            <a:r>
              <a:rPr lang="es-MX" sz="2667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Cifuentes</a:t>
            </a:r>
            <a:endParaRPr lang="es-MX" sz="2667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Magíster © Analítica de Negocios </a:t>
            </a:r>
            <a:r>
              <a:rPr lang="es-MX" sz="2667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Uchile</a:t>
            </a:r>
            <a:endParaRPr lang="es-MX" sz="2667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547872" y="0"/>
            <a:ext cx="864407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Un análisis actual de los instrumentos sobre los que tenemos injerencia 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Optimizing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Capital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Investment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Decisions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at Intel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Corporation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Analysis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8302650-C425-B96C-56A6-73AB2959C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33288" y="2678290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¿Se podrán distribuir de mejor manera?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FF7D31-6D70-AECE-0ED4-2F7474BB68D6}"/>
              </a:ext>
            </a:extLst>
          </p:cNvPr>
          <p:cNvSpPr/>
          <p:nvPr/>
        </p:nvSpPr>
        <p:spPr>
          <a:xfrm>
            <a:off x="283464" y="5541264"/>
            <a:ext cx="3401568" cy="1088136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29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547872" y="0"/>
            <a:ext cx="864407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Podemos hacer una análisis innovador con los datos disponibles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Optimizing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Capital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Investment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Decisions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at Intel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Corporation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Analysis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8302650-C425-B96C-56A6-73AB2959C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568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547872" y="0"/>
            <a:ext cx="864407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Objetivos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Optimizing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Capital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Investment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Decisions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at Intel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Corporation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Analysis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4842DE6-F653-C3C0-9DA0-E1BC5C964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9264" y="1820585"/>
            <a:ext cx="985113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Analizar las brechas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en la adjudicación de recursos de ciencia, tecnología, conocimiento e innovación (CTCI) en Chile.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Identificar disparidades significativas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en la distribución de fondos de CTCI a nivel regional, sectorial, y por tipo de beneficiario.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Determinar los factores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que influyen en la desigual distribución de recursos de CTCI.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Desarrollar modelos predictivos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que permitan evaluar el éxito de postulaciones futuras a fondos de CTCI.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Simular escenarios de redistribución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de recursos para evaluar cómo diferentes políticas podrían reducir las brechas existentes.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Proponer soluciones basadas en datos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y recomendaciones de políticas públicas para optimizar la distribución de recursos y reducir las desigualdades.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Contribuir al desarrollo equitativo y sostenible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eza" panose="020B0604020202020204" charset="0"/>
              </a:rPr>
              <a:t> de CTCI en todo Chile a través de la implementación de políticas más justas y eficientes. </a:t>
            </a:r>
          </a:p>
        </p:txBody>
      </p:sp>
    </p:spTree>
    <p:extLst>
      <p:ext uri="{BB962C8B-B14F-4D97-AF65-F5344CB8AC3E}">
        <p14:creationId xmlns:p14="http://schemas.microsoft.com/office/powerpoint/2010/main" val="418359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547872" y="0"/>
            <a:ext cx="864407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Metodologías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Optimizing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Capital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Investment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Decisions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at Intel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Corporation</a:t>
            </a: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r>
              <a:rPr lang="es-MX" sz="18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Analysis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1423EC-8EDC-1D35-F68C-7AADD15F9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4192" y="1233406"/>
            <a:ext cx="901881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Recolección y Preparación de Datos</a:t>
            </a: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Compilar y limpiar datos de diversas fuentes sobre adjudicación de recursos CTCI en Chile.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Clave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Integración y normalización de datos para asegurar su consistencia.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Exploratorio de Datos (EDA)</a:t>
            </a: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Identificar patrones y brechas en la distribución de recursos.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Clave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Uso de técnicas estadísticas y visualizaciones para detectar desigualdades.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 de Modelos Predictivos</a:t>
            </a: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Predecir el éxito de futuras postulaciones a fondos de CTCI.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Clave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Implementación de modelos de machine </a:t>
            </a:r>
            <a:r>
              <a:rPr kumimoji="0" lang="es-CL" altLang="es-C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s-CL" altLang="es-C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 y </a:t>
            </a:r>
            <a:r>
              <a:rPr kumimoji="0" lang="es-CL" altLang="es-C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Simulación de Escenarios</a:t>
            </a: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Evaluar el impacto de políticas de redistribución de recursos.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Clave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Simulación de escenarios para optimizar la equidad en la distribución.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Propuesta de Políticas Públicas</a:t>
            </a: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Desarrollar recomendaciones basadas en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Clave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Redacción de propuestas para cerrar las brechas identificadas.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Resultados</a:t>
            </a: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Validar la efectividad de las políticas propuestas.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Clave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Análisis de impacto y ajustes según resultados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0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02f2a41ad_0_313"/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f02f2a41ad_0_313"/>
          <p:cNvSpPr/>
          <p:nvPr/>
        </p:nvSpPr>
        <p:spPr>
          <a:xfrm>
            <a:off x="0" y="6281928"/>
            <a:ext cx="12192000" cy="576000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2f02f2a41ad_0_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02f2a41ad_0_313"/>
          <p:cNvSpPr txBox="1">
            <a:spLocks noGrp="1"/>
          </p:cNvSpPr>
          <p:nvPr>
            <p:ph type="title"/>
          </p:nvPr>
        </p:nvSpPr>
        <p:spPr>
          <a:xfrm>
            <a:off x="2114650" y="0"/>
            <a:ext cx="736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Desafíos 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39" name="Google Shape;139;g2f02f2a41ad_0_313"/>
          <p:cNvSpPr txBox="1"/>
          <p:nvPr/>
        </p:nvSpPr>
        <p:spPr>
          <a:xfrm>
            <a:off x="709041" y="6385298"/>
            <a:ext cx="11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Optimizing Capital Investment Decisions at Intel Corporation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f02f2a41ad_0_313"/>
          <p:cNvSpPr txBox="1"/>
          <p:nvPr/>
        </p:nvSpPr>
        <p:spPr>
          <a:xfrm>
            <a:off x="376425" y="1273450"/>
            <a:ext cx="76851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>
                <a:solidFill>
                  <a:schemeClr val="dk1"/>
                </a:solidFill>
              </a:rPr>
              <a:t>Objetivos del Proyecto</a:t>
            </a:r>
            <a:endParaRPr sz="1600" b="1">
              <a:solidFill>
                <a:schemeClr val="dk1"/>
              </a:solidFill>
            </a:endParaRPr>
          </a:p>
          <a:p>
            <a:pPr marL="228600" lvl="0" indent="-209550" algn="just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MX" sz="1500" b="1">
                <a:solidFill>
                  <a:schemeClr val="dk1"/>
                </a:solidFill>
              </a:rPr>
              <a:t>Qué:</a:t>
            </a:r>
            <a:r>
              <a:rPr lang="es-MX" sz="1500">
                <a:solidFill>
                  <a:schemeClr val="dk1"/>
                </a:solidFill>
              </a:rPr>
              <a:t> Optimizar las decisiones de inversión en capital para reducir costos y aumentar la capacidad de respuesta a la demanda del mercado. </a:t>
            </a:r>
            <a:endParaRPr sz="1500">
              <a:solidFill>
                <a:schemeClr val="dk1"/>
              </a:solidFill>
            </a:endParaRPr>
          </a:p>
          <a:p>
            <a:pPr marL="228600" lvl="0" indent="-209550" algn="just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MX" sz="1500" b="1">
                <a:solidFill>
                  <a:schemeClr val="dk1"/>
                </a:solidFill>
              </a:rPr>
              <a:t>Cómo:</a:t>
            </a:r>
            <a:r>
              <a:rPr lang="es-MX" sz="1500">
                <a:solidFill>
                  <a:schemeClr val="dk1"/>
                </a:solidFill>
              </a:rPr>
              <a:t> Implementando un programa de velocidad de la cadena de suministro, a través de opciones que permiten replicar decisiones de compra flexibles y ágiles, adaptándose a las fluctuaciones de la demanda del mercado y optimizando tiempos de entrega.</a:t>
            </a:r>
            <a:endParaRPr sz="1500">
              <a:solidFill>
                <a:schemeClr val="dk1"/>
              </a:solidFill>
            </a:endParaRPr>
          </a:p>
          <a:p>
            <a:pPr marL="228600" lvl="0" indent="-209550" algn="just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MX" sz="1500" b="1">
                <a:solidFill>
                  <a:schemeClr val="dk1"/>
                </a:solidFill>
              </a:rPr>
              <a:t>Cuándo:</a:t>
            </a:r>
            <a:r>
              <a:rPr lang="es-MX" sz="1500">
                <a:solidFill>
                  <a:schemeClr val="dk1"/>
                </a:solidFill>
              </a:rPr>
              <a:t> El programa se desarrolló y aplicó durante un período de crisis económica global reciente, partiendo el piloto en 2002 con los escáneres de litografía. </a:t>
            </a:r>
            <a:endParaRPr sz="1500">
              <a:solidFill>
                <a:schemeClr val="dk1"/>
              </a:solidFill>
            </a:endParaRPr>
          </a:p>
          <a:p>
            <a:pPr marL="228600" lvl="0" indent="-209550" algn="just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MX" sz="1500" b="1">
                <a:solidFill>
                  <a:schemeClr val="dk1"/>
                </a:solidFill>
              </a:rPr>
              <a:t>Para qué:</a:t>
            </a:r>
            <a:r>
              <a:rPr lang="es-MX" sz="1500">
                <a:solidFill>
                  <a:schemeClr val="dk1"/>
                </a:solidFill>
              </a:rPr>
              <a:t> Mejorar la capacidad de Intel para responder rápidamente a las fluctuaciones del mercado y reducir los costos asociados con la gestión de la capacidad. </a:t>
            </a:r>
            <a:endParaRPr sz="1500">
              <a:solidFill>
                <a:schemeClr val="dk1"/>
              </a:solidFill>
            </a:endParaRPr>
          </a:p>
          <a:p>
            <a:pPr marL="228600" lvl="0" indent="-20955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MX" sz="1500" b="1">
                <a:solidFill>
                  <a:schemeClr val="dk1"/>
                </a:solidFill>
              </a:rPr>
              <a:t>Quién:</a:t>
            </a:r>
            <a:r>
              <a:rPr lang="es-MX" sz="1500">
                <a:solidFill>
                  <a:schemeClr val="dk1"/>
                </a:solidFill>
              </a:rPr>
              <a:t> Desarrollado por un equipo de investigadores de Intel y la Universidad de Stanford.</a:t>
            </a:r>
            <a:endParaRPr sz="1600"/>
          </a:p>
        </p:txBody>
      </p:sp>
      <p:pic>
        <p:nvPicPr>
          <p:cNvPr id="141" name="Google Shape;141;g2f02f2a41ad_0_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650" y="2476413"/>
            <a:ext cx="3825675" cy="200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2FAA8BF9-8A4B-25EA-726F-00ACA0D42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DC52160-BEE6-3835-B7EE-D03DB65F2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42893"/>
              </p:ext>
            </p:extLst>
          </p:nvPr>
        </p:nvGraphicFramePr>
        <p:xfrm>
          <a:off x="303273" y="688991"/>
          <a:ext cx="11856053" cy="530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066035" y="1844804"/>
            <a:ext cx="7510269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No resulta desconocido </a:t>
            </a:r>
            <a:r>
              <a:rPr lang="es-MX" sz="1400" dirty="0">
                <a:latin typeface="Belleza" panose="020B0604020202020204" charset="0"/>
              </a:rPr>
              <a:t>que la mayor parte de los recursos públicos son adjudicados en la región metropolitana </a:t>
            </a:r>
            <a:endParaRPr sz="1400" dirty="0">
              <a:latin typeface="Belleza" panose="020B0604020202020204" charset="0"/>
            </a:endParaRP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A pesar que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la</a:t>
            </a:r>
            <a:r>
              <a:rPr lang="es-MX" sz="1400" dirty="0">
                <a:latin typeface="Belleza" panose="020B0604020202020204" charset="0"/>
              </a:rPr>
              <a:t>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proporción del gasto en I+D como porcentaje del PIB aumentó </a:t>
            </a:r>
            <a:r>
              <a:rPr lang="es-MX" sz="1400" dirty="0">
                <a:latin typeface="Belleza" panose="020B0604020202020204" charset="0"/>
              </a:rPr>
              <a:t>entre 2021 y 2022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a un 0,39% , </a:t>
            </a:r>
            <a:r>
              <a:rPr lang="es-MX" sz="1400" dirty="0">
                <a:latin typeface="Belleza" panose="020B0604020202020204" charset="0"/>
              </a:rPr>
              <a:t>el I+D ejecutado por el estado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disminuyó en 1% lo que representa una alta presión </a:t>
            </a:r>
            <a:r>
              <a:rPr lang="es-MX" sz="1400" dirty="0">
                <a:latin typeface="Belleza" panose="020B0604020202020204" charset="0"/>
              </a:rPr>
              <a:t>para la efectividad de los actuales instrumentos disponibles.</a:t>
            </a:r>
            <a:endParaRPr sz="1400" dirty="0">
              <a:latin typeface="Belleza" panose="020B0604020202020204" charset="0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635240" y="20489"/>
            <a:ext cx="4480561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Chile un país desigual también en la CTCI</a:t>
            </a:r>
            <a:endParaRPr sz="20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4DC1B5-2728-55C2-9E0B-F34AE6A84F71}"/>
              </a:ext>
            </a:extLst>
          </p:cNvPr>
          <p:cNvSpPr txBox="1"/>
          <p:nvPr/>
        </p:nvSpPr>
        <p:spPr>
          <a:xfrm rot="16200000">
            <a:off x="-1607197" y="3052694"/>
            <a:ext cx="3541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Gasto público en I+D en 2021 en millones de pesos por región 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985002" y="29914"/>
            <a:ext cx="7415785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Existen notables desigualdades que se reflejan de manera transversal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FBFACD7-291D-9390-3E01-EFDF75033B59}"/>
              </a:ext>
            </a:extLst>
          </p:cNvPr>
          <p:cNvSpPr txBox="1"/>
          <p:nvPr/>
        </p:nvSpPr>
        <p:spPr>
          <a:xfrm>
            <a:off x="1232917" y="1192301"/>
            <a:ext cx="5919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dirty="0">
                <a:solidFill>
                  <a:srgbClr val="0B4582"/>
                </a:solidFill>
                <a:latin typeface="Belleza" panose="020B0604020202020204" charset="0"/>
                <a:cs typeface="Rubik" panose="02000604000000020004" pitchFamily="2" charset="-79"/>
              </a:rPr>
              <a:t>59% </a:t>
            </a:r>
          </a:p>
          <a:p>
            <a:r>
              <a:rPr lang="es-MX" sz="1800" dirty="0">
                <a:solidFill>
                  <a:srgbClr val="9F9F9F"/>
                </a:solidFill>
                <a:latin typeface="Belleza" panose="020B0604020202020204" charset="0"/>
                <a:cs typeface="Rubik" panose="02000604000000020004" pitchFamily="2" charset="-79"/>
              </a:rPr>
              <a:t>de los recursos históricos en proyectos CTCI han sido adjudicados en la región metropolitana</a:t>
            </a:r>
            <a:endParaRPr lang="es-MX" sz="1800" dirty="0">
              <a:solidFill>
                <a:srgbClr val="0B4582"/>
              </a:solidFill>
              <a:latin typeface="Belleza" panose="020B0604020202020204" charset="0"/>
              <a:cs typeface="Rubik"/>
            </a:endParaRPr>
          </a:p>
        </p:txBody>
      </p:sp>
      <p:pic>
        <p:nvPicPr>
          <p:cNvPr id="14" name="Imagen 13" descr="Imagen que contiene luz&#10;&#10;Descripción generada automáticamente">
            <a:extLst>
              <a:ext uri="{FF2B5EF4-FFF2-40B4-BE49-F238E27FC236}">
                <a16:creationId xmlns:a16="http://schemas.microsoft.com/office/drawing/2014/main" id="{5D20C034-C111-285A-4A9B-B9EB75393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74" y="1621991"/>
            <a:ext cx="1737096" cy="136208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1B1379B-F87D-3B2E-0984-202333CC5FCD}"/>
              </a:ext>
            </a:extLst>
          </p:cNvPr>
          <p:cNvSpPr txBox="1"/>
          <p:nvPr/>
        </p:nvSpPr>
        <p:spPr>
          <a:xfrm>
            <a:off x="2782835" y="3571171"/>
            <a:ext cx="85664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9600" dirty="0">
                <a:solidFill>
                  <a:srgbClr val="0B4582"/>
                </a:solidFill>
                <a:latin typeface="Belleza" panose="020B0604020202020204" charset="0"/>
                <a:cs typeface="Rubik" panose="02000604000000020004" pitchFamily="2" charset="-79"/>
              </a:rPr>
              <a:t>38% </a:t>
            </a:r>
          </a:p>
          <a:p>
            <a:pPr algn="r"/>
            <a:r>
              <a:rPr lang="es-MX" sz="1800" dirty="0">
                <a:solidFill>
                  <a:srgbClr val="9F9F9F"/>
                </a:solidFill>
                <a:latin typeface="Belleza" panose="020B0604020202020204" charset="0"/>
                <a:cs typeface="Rubik" panose="02000604000000020004" pitchFamily="2" charset="-79"/>
              </a:rPr>
              <a:t>de los recursos históricos en proyectos de ANID han sido adjudicados a responsables mujeres</a:t>
            </a:r>
            <a:endParaRPr lang="es-MX" sz="1800" dirty="0">
              <a:solidFill>
                <a:srgbClr val="0B4582"/>
              </a:solidFill>
              <a:latin typeface="Belleza" panose="020B0604020202020204" charset="0"/>
              <a:cs typeface="Rubik"/>
            </a:endParaRPr>
          </a:p>
        </p:txBody>
      </p:sp>
      <p:pic>
        <p:nvPicPr>
          <p:cNvPr id="16" name="Google Shape;240;p21">
            <a:extLst>
              <a:ext uri="{FF2B5EF4-FFF2-40B4-BE49-F238E27FC236}">
                <a16:creationId xmlns:a16="http://schemas.microsoft.com/office/drawing/2014/main" id="{246F8355-1AB0-03D4-BDB7-34CBADC684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2917" y="4235435"/>
            <a:ext cx="1549918" cy="132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700016" y="20489"/>
            <a:ext cx="7415785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 pesar de aquello existen regiones que pueden presumir de sus indicadores CTCI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B77C7AF-3FB3-0721-30C4-B6F65401985D}"/>
              </a:ext>
            </a:extLst>
          </p:cNvPr>
          <p:cNvSpPr txBox="1"/>
          <p:nvPr/>
        </p:nvSpPr>
        <p:spPr>
          <a:xfrm rot="16200000">
            <a:off x="11805183" y="6027317"/>
            <a:ext cx="216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800" b="0" i="0" u="none" strike="noStrike" kern="1200" cap="none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s-MX" sz="900" kern="1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Rubik" panose="02000604000000020004" pitchFamily="2" charset="-79"/>
                <a:ea typeface="+mn-ea"/>
                <a:cs typeface="Rubik" panose="02000604000000020004" pitchFamily="2" charset="-79"/>
              </a:rPr>
              <a:t>N°</a:t>
            </a:r>
            <a:r>
              <a:rPr lang="es-MX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Rubik" panose="02000604000000020004" pitchFamily="2" charset="-79"/>
                <a:ea typeface="+mn-ea"/>
                <a:cs typeface="Rubik" panose="02000604000000020004" pitchFamily="2" charset="-79"/>
              </a:rPr>
              <a:t> Publicaciones por investigador en JCE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C23E4EB-400A-235B-80B6-EE817D328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132112"/>
              </p:ext>
            </p:extLst>
          </p:nvPr>
        </p:nvGraphicFramePr>
        <p:xfrm>
          <a:off x="590244" y="1115568"/>
          <a:ext cx="11351820" cy="443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F67B762-5BBD-EB46-2D1C-3CA99C6C4701}"/>
              </a:ext>
            </a:extLst>
          </p:cNvPr>
          <p:cNvSpPr txBox="1"/>
          <p:nvPr/>
        </p:nvSpPr>
        <p:spPr>
          <a:xfrm rot="16200000">
            <a:off x="-1600059" y="3000430"/>
            <a:ext cx="3729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Porcentaje del total nacional en distribución del financiamiento público en I+D con enfoque de género por región 2021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  <p:sp>
        <p:nvSpPr>
          <p:cNvPr id="13" name="Google Shape;99;p2">
            <a:extLst>
              <a:ext uri="{FF2B5EF4-FFF2-40B4-BE49-F238E27FC236}">
                <a16:creationId xmlns:a16="http://schemas.microsoft.com/office/drawing/2014/main" id="{D82C6AA5-1CE6-71EC-A8D4-06BA4FBA6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5584" y="2786636"/>
            <a:ext cx="5184648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Los Ríos tiene el mayor porcentaje en financiamiento público en I+D con enfoque de género</a:t>
            </a:r>
            <a:endParaRPr sz="1400" dirty="0">
              <a:latin typeface="Belleza" panose="020B0604020202020204" charset="0"/>
            </a:endParaRP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Junto con que posee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el mayor porcentaje de doctores por trabajadores activos con un 0,43%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Lo anterior demuestra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fuertes capacidades habilitantes en género y generación científica </a:t>
            </a:r>
            <a:r>
              <a:rPr lang="es-MX" sz="1400" dirty="0">
                <a:latin typeface="Belleza" panose="020B0604020202020204" charset="0"/>
              </a:rPr>
              <a:t>aun no potenciadas a nivel central</a:t>
            </a:r>
            <a:endParaRPr sz="1400" dirty="0">
              <a:latin typeface="Bellez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700016" y="20489"/>
            <a:ext cx="7415785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Estas capacidades no están acordes con la oferta actual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0E6A1FA-F48F-C0B7-B290-F1C26F299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32150"/>
              </p:ext>
            </p:extLst>
          </p:nvPr>
        </p:nvGraphicFramePr>
        <p:xfrm>
          <a:off x="709040" y="1171246"/>
          <a:ext cx="10638663" cy="487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334ABB3-6309-6BBF-8954-61101941C0D9}"/>
              </a:ext>
            </a:extLst>
          </p:cNvPr>
          <p:cNvSpPr txBox="1"/>
          <p:nvPr/>
        </p:nvSpPr>
        <p:spPr>
          <a:xfrm rot="16200000">
            <a:off x="-1488091" y="3064438"/>
            <a:ext cx="3729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Número total de programas de posgrados STEM por región sede 2022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  <p:sp>
        <p:nvSpPr>
          <p:cNvPr id="6" name="Google Shape;99;p2">
            <a:extLst>
              <a:ext uri="{FF2B5EF4-FFF2-40B4-BE49-F238E27FC236}">
                <a16:creationId xmlns:a16="http://schemas.microsoft.com/office/drawing/2014/main" id="{047FF06B-EFA3-AE2B-0D3E-D6BD67156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4760" y="1407668"/>
            <a:ext cx="7897368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Los Ríos tiene el mayor porcentaje en financiamiento público en I+D con enfoque de género</a:t>
            </a:r>
            <a:endParaRPr sz="1400" dirty="0">
              <a:latin typeface="Belleza" panose="020B0604020202020204" charset="0"/>
            </a:endParaRP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Junto con que posee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el mayor porcentaje de doctores por trabajadores activos con un 0,43%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Lo anterior demuestra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fuertes capacidades habilitantes en género y generación científica </a:t>
            </a:r>
            <a:r>
              <a:rPr lang="es-MX" sz="1400" dirty="0">
                <a:latin typeface="Belleza" panose="020B0604020202020204" charset="0"/>
              </a:rPr>
              <a:t>aun no potenciadas a nivel central</a:t>
            </a:r>
            <a:endParaRPr sz="1400" dirty="0">
              <a:latin typeface="Bellez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5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33288" y="2678290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¿Qué podemos hacer?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FF7D31-6D70-AECE-0ED4-2F7474BB68D6}"/>
              </a:ext>
            </a:extLst>
          </p:cNvPr>
          <p:cNvSpPr/>
          <p:nvPr/>
        </p:nvSpPr>
        <p:spPr>
          <a:xfrm>
            <a:off x="283464" y="5541264"/>
            <a:ext cx="3401568" cy="1088136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31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3421387" y="-27875"/>
            <a:ext cx="83907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Hablar de las para dificultades (presupuesto, medición de impacto) 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Optimizing Capital Investment Decisions at Intel Corporation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851D02C4-28B1-E43E-ABB0-3A76E4D05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3421387" y="-27875"/>
            <a:ext cx="83907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Se puede suponer que el presupuesto no es equitativo por razones fundadas (poner ejemplos de universidades, académicos, </a:t>
            </a:r>
            <a:r>
              <a:rPr lang="es-MX" sz="2000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etc</a:t>
            </a: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)</a:t>
            </a:r>
            <a:endParaRPr sz="20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Casos Aplicados En Analítica De Datos - Optimizing Capital Investment Decisions at Intel Corporation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851D02C4-28B1-E43E-ABB0-3A76E4D05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3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33288" y="2678290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latin typeface="Belleza"/>
                <a:ea typeface="Belleza"/>
                <a:cs typeface="Belleza"/>
                <a:sym typeface="Belleza"/>
              </a:rPr>
              <a:t>Tenemos una oportunidad como </a:t>
            </a:r>
            <a:r>
              <a:rPr lang="es-MX" sz="4267" dirty="0" err="1">
                <a:latin typeface="Belleza"/>
                <a:ea typeface="Belleza"/>
                <a:cs typeface="Belleza"/>
                <a:sym typeface="Belleza"/>
              </a:rPr>
              <a:t>Minciencia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FF7D31-6D70-AECE-0ED4-2F7474BB68D6}"/>
              </a:ext>
            </a:extLst>
          </p:cNvPr>
          <p:cNvSpPr/>
          <p:nvPr/>
        </p:nvSpPr>
        <p:spPr>
          <a:xfrm>
            <a:off x="283464" y="5541264"/>
            <a:ext cx="3401568" cy="1088136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084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18552</TotalTime>
  <Words>1015</Words>
  <Application>Microsoft Office PowerPoint</Application>
  <PresentationFormat>Panorámica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Roboto Black</vt:lpstr>
      <vt:lpstr>Rubik</vt:lpstr>
      <vt:lpstr>Lato Black</vt:lpstr>
      <vt:lpstr>Play</vt:lpstr>
      <vt:lpstr>Roboto Condensed</vt:lpstr>
      <vt:lpstr>Arial</vt:lpstr>
      <vt:lpstr>Belleza</vt:lpstr>
      <vt:lpstr>DM Sans</vt:lpstr>
      <vt:lpstr>Tema de Office</vt:lpstr>
      <vt:lpstr>Cerrando las Brechas en Ciencia, Tecnología, Conocimiento e Innovación en Chile: Un Enfoque Basado en Datos</vt:lpstr>
      <vt:lpstr>Chile un país desigual también en la CTCI</vt:lpstr>
      <vt:lpstr>Existen notables desigualdades que se reflejan de manera transversal</vt:lpstr>
      <vt:lpstr>A pesar de aquello existen regiones que pueden presumir de sus indicadores CTCI</vt:lpstr>
      <vt:lpstr>Estas capacidades no están acordes con la oferta actual</vt:lpstr>
      <vt:lpstr>¿Qué podemos hacer?</vt:lpstr>
      <vt:lpstr>Hablar de las para dificultades (presupuesto, medición de impacto) </vt:lpstr>
      <vt:lpstr>Se puede suponer que el presupuesto no es equitativo por razones fundadas (poner ejemplos de universidades, académicos, etc)</vt:lpstr>
      <vt:lpstr>Tenemos una oportunidad como Minciencia</vt:lpstr>
      <vt:lpstr>Un análisis actual de los instrumentos sobre los que tenemos injerencia </vt:lpstr>
      <vt:lpstr>¿Se podrán distribuir de mejor manera?</vt:lpstr>
      <vt:lpstr>Podemos hacer una análisis innovador con los datos disponibles</vt:lpstr>
      <vt:lpstr>Objetivos</vt:lpstr>
      <vt:lpstr>Metodologías</vt:lpstr>
      <vt:lpstr>Desafíos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MatÃ­as Cifuentes Cifuentes</dc:creator>
  <cp:lastModifiedBy>MatÃ­as Cifuentes Cifuentes</cp:lastModifiedBy>
  <cp:revision>23</cp:revision>
  <dcterms:created xsi:type="dcterms:W3CDTF">2024-07-30T02:57:36Z</dcterms:created>
  <dcterms:modified xsi:type="dcterms:W3CDTF">2024-09-12T13:50:21Z</dcterms:modified>
</cp:coreProperties>
</file>