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57" r:id="rId4"/>
    <p:sldId id="279" r:id="rId5"/>
    <p:sldId id="278" r:id="rId6"/>
    <p:sldId id="258" r:id="rId7"/>
    <p:sldId id="282" r:id="rId8"/>
    <p:sldId id="259" r:id="rId9"/>
    <p:sldId id="284" r:id="rId10"/>
    <p:sldId id="285" r:id="rId11"/>
    <p:sldId id="283" r:id="rId12"/>
    <p:sldId id="289" r:id="rId13"/>
    <p:sldId id="287" r:id="rId14"/>
  </p:sldIdLst>
  <p:sldSz cx="12192000" cy="6858000"/>
  <p:notesSz cx="6858000" cy="9144000"/>
  <p:embeddedFontLst>
    <p:embeddedFont>
      <p:font typeface="Belleza" panose="020B0604020202020204" charset="0"/>
      <p:regular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Lato Black" panose="020F0502020204030203" pitchFamily="34" charset="0"/>
      <p:bold r:id="rId21"/>
      <p:boldItalic r:id="rId22"/>
    </p:embeddedFont>
    <p:embeddedFont>
      <p:font typeface="Play" panose="020B0604020202020204" charset="0"/>
      <p:regular r:id="rId23"/>
      <p:bold r:id="rId24"/>
    </p:embeddedFont>
    <p:embeddedFont>
      <p:font typeface="Roboto Black" panose="02000000000000000000" pitchFamily="2" charset="0"/>
      <p:bold r:id="rId25"/>
      <p:boldItalic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  <p:embeddedFont>
      <p:font typeface="Rubik" panose="02000604000000020004" pitchFamily="2" charset="-79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LHlSUdCpdFKRXrtY2lqPUUUIq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an Sepulveda Alons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customschemas.google.com/relationships/presentationmetadata" Target="meta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ias\Downloads\Cantidad%20de%20prog.%20STEM%20por%20regi&#243;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ias\AppData\Roaming\Microsoft\Excel\Cantidad%20de%20prog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Hoja2!$B$1</c:f>
              <c:strCache>
                <c:ptCount val="1"/>
                <c:pt idx="0">
                  <c:v>Gasto Público en I+D en 2021 en millones de pesos por región</c:v>
                </c:pt>
              </c:strCache>
            </c:strRef>
          </c:tx>
          <c:spPr>
            <a:solidFill>
              <a:srgbClr val="002E86"/>
            </a:solidFill>
            <a:ln>
              <a:solidFill>
                <a:srgbClr val="002E86"/>
              </a:solidFill>
            </a:ln>
            <a:effectLst/>
          </c:spPr>
          <c:invertIfNegative val="0"/>
          <c:cat>
            <c:strRef>
              <c:f>Hoja2!$A$2:$A$18</c:f>
              <c:strCache>
                <c:ptCount val="17"/>
                <c:pt idx="0">
                  <c:v>Región Metropolitana</c:v>
                </c:pt>
                <c:pt idx="1">
                  <c:v>Valparaíso</c:v>
                </c:pt>
                <c:pt idx="2">
                  <c:v>Biobío</c:v>
                </c:pt>
                <c:pt idx="3">
                  <c:v>La Araucanía</c:v>
                </c:pt>
                <c:pt idx="4">
                  <c:v>Los Ríos</c:v>
                </c:pt>
                <c:pt idx="5">
                  <c:v>Los Lagos</c:v>
                </c:pt>
                <c:pt idx="6">
                  <c:v>Maule</c:v>
                </c:pt>
                <c:pt idx="7">
                  <c:v>Magallanes y de la Antártica Chilena</c:v>
                </c:pt>
                <c:pt idx="8">
                  <c:v>Coquimbo</c:v>
                </c:pt>
                <c:pt idx="9">
                  <c:v>Antofagasta</c:v>
                </c:pt>
                <c:pt idx="10">
                  <c:v>Libertador General Bernardo O'Higgins</c:v>
                </c:pt>
                <c:pt idx="11">
                  <c:v>Nacional</c:v>
                </c:pt>
                <c:pt idx="12">
                  <c:v>Aysén del General Carlos Ibáñez del Campo</c:v>
                </c:pt>
                <c:pt idx="13">
                  <c:v>Arica y Parinacota</c:v>
                </c:pt>
                <c:pt idx="14">
                  <c:v>Atacama</c:v>
                </c:pt>
                <c:pt idx="15">
                  <c:v>Tarapacá</c:v>
                </c:pt>
                <c:pt idx="16">
                  <c:v>Ñuble</c:v>
                </c:pt>
              </c:strCache>
            </c:strRef>
          </c:cat>
          <c:val>
            <c:numRef>
              <c:f>Hoja2!$B$2:$B$18</c:f>
              <c:numCache>
                <c:formatCode>_("$"* #,##0_);_("$"* \(#,##0\);_("$"* "-"_);_(@_)</c:formatCode>
                <c:ptCount val="17"/>
                <c:pt idx="0">
                  <c:v>433656.02639847959</c:v>
                </c:pt>
                <c:pt idx="1">
                  <c:v>88029.374491571623</c:v>
                </c:pt>
                <c:pt idx="2">
                  <c:v>85159.500022323715</c:v>
                </c:pt>
                <c:pt idx="3">
                  <c:v>29490.579848617304</c:v>
                </c:pt>
                <c:pt idx="4">
                  <c:v>27394.003472631117</c:v>
                </c:pt>
                <c:pt idx="5">
                  <c:v>26153.255173108406</c:v>
                </c:pt>
                <c:pt idx="6">
                  <c:v>24705.902673500303</c:v>
                </c:pt>
                <c:pt idx="7">
                  <c:v>20425.630286114585</c:v>
                </c:pt>
                <c:pt idx="8">
                  <c:v>16965.525868255067</c:v>
                </c:pt>
                <c:pt idx="9">
                  <c:v>16848.407592584161</c:v>
                </c:pt>
                <c:pt idx="10">
                  <c:v>13706.488039240618</c:v>
                </c:pt>
                <c:pt idx="11">
                  <c:v>11667.894900610669</c:v>
                </c:pt>
                <c:pt idx="12">
                  <c:v>9056.2298072707054</c:v>
                </c:pt>
                <c:pt idx="13">
                  <c:v>6440.8286382172255</c:v>
                </c:pt>
                <c:pt idx="14">
                  <c:v>5986.4040146174057</c:v>
                </c:pt>
                <c:pt idx="15">
                  <c:v>4230.8217008773654</c:v>
                </c:pt>
                <c:pt idx="16">
                  <c:v>3613.1274113808327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F1-44C9-BD40-CC6F1CB17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38475039"/>
        <c:axId val="138475999"/>
      </c:barChart>
      <c:catAx>
        <c:axId val="138475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138475999"/>
        <c:crosses val="autoZero"/>
        <c:auto val="1"/>
        <c:lblAlgn val="ctr"/>
        <c:lblOffset val="100"/>
        <c:noMultiLvlLbl val="0"/>
      </c:catAx>
      <c:valAx>
        <c:axId val="138475999"/>
        <c:scaling>
          <c:orientation val="minMax"/>
        </c:scaling>
        <c:delete val="0"/>
        <c:axPos val="b"/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13847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elleza" panose="020B0604020202020204" charset="0"/>
        </a:defRPr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Porcentaje sobre el total nacional 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15"/>
            <c:invertIfNegative val="0"/>
            <c:bubble3D val="0"/>
            <c:spPr>
              <a:solidFill>
                <a:srgbClr val="002E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5A-4EE8-B099-6EFE4DABFF4E}"/>
              </c:ext>
            </c:extLst>
          </c:dPt>
          <c:dLbls>
            <c:dLbl>
              <c:idx val="1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5A-4EE8-B099-6EFE4DABFF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1" i="0" u="none" strike="noStrike" kern="1200" cap="none" baseline="0">
                    <a:solidFill>
                      <a:srgbClr val="002E86"/>
                    </a:solidFill>
                    <a:latin typeface="Belleza" panose="020B0604020202020204" charset="0"/>
                    <a:ea typeface="Arial"/>
                    <a:cs typeface="Arial"/>
                    <a:sym typeface="Arial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Hoja4!$A$2:$A$17</c:f>
              <c:strCache>
                <c:ptCount val="16"/>
                <c:pt idx="0">
                  <c:v>Ñuble</c:v>
                </c:pt>
                <c:pt idx="1">
                  <c:v>Tarapacá</c:v>
                </c:pt>
                <c:pt idx="2">
                  <c:v>Los Lagos</c:v>
                </c:pt>
                <c:pt idx="3">
                  <c:v>Atacama</c:v>
                </c:pt>
                <c:pt idx="4">
                  <c:v>O' Higgins</c:v>
                </c:pt>
                <c:pt idx="5">
                  <c:v>Coquimbo</c:v>
                </c:pt>
                <c:pt idx="6">
                  <c:v>Aysén</c:v>
                </c:pt>
                <c:pt idx="7">
                  <c:v>Antofagasta</c:v>
                </c:pt>
                <c:pt idx="8">
                  <c:v>Maule</c:v>
                </c:pt>
                <c:pt idx="9">
                  <c:v>Magallanes</c:v>
                </c:pt>
                <c:pt idx="10">
                  <c:v>Arica y Parinacota</c:v>
                </c:pt>
                <c:pt idx="11">
                  <c:v>La Araucanía</c:v>
                </c:pt>
                <c:pt idx="12">
                  <c:v>Valparaíso</c:v>
                </c:pt>
                <c:pt idx="13">
                  <c:v>Biobío</c:v>
                </c:pt>
                <c:pt idx="14">
                  <c:v>Metropolitana</c:v>
                </c:pt>
                <c:pt idx="15">
                  <c:v>Los Ríos</c:v>
                </c:pt>
              </c:strCache>
            </c:strRef>
          </c:cat>
          <c:val>
            <c:numRef>
              <c:f>Hoja4!$B$2:$B$17</c:f>
              <c:numCache>
                <c:formatCode>0.0%</c:formatCode>
                <c:ptCount val="16"/>
                <c:pt idx="0">
                  <c:v>0</c:v>
                </c:pt>
                <c:pt idx="1">
                  <c:v>1.6E-2</c:v>
                </c:pt>
                <c:pt idx="2">
                  <c:v>1.6E-2</c:v>
                </c:pt>
                <c:pt idx="3">
                  <c:v>1.7999999999999999E-2</c:v>
                </c:pt>
                <c:pt idx="4">
                  <c:v>2.3E-2</c:v>
                </c:pt>
                <c:pt idx="5">
                  <c:v>2.5000000000000001E-2</c:v>
                </c:pt>
                <c:pt idx="6">
                  <c:v>0.04</c:v>
                </c:pt>
                <c:pt idx="7">
                  <c:v>4.3999999999999997E-2</c:v>
                </c:pt>
                <c:pt idx="8">
                  <c:v>5.8000000000000003E-2</c:v>
                </c:pt>
                <c:pt idx="9">
                  <c:v>5.8000000000000003E-2</c:v>
                </c:pt>
                <c:pt idx="10">
                  <c:v>6.9000000000000006E-2</c:v>
                </c:pt>
                <c:pt idx="11">
                  <c:v>8.1000000000000003E-2</c:v>
                </c:pt>
                <c:pt idx="12">
                  <c:v>8.7999999999999995E-2</c:v>
                </c:pt>
                <c:pt idx="13">
                  <c:v>0.13200000000000001</c:v>
                </c:pt>
                <c:pt idx="14">
                  <c:v>0.14000000000000001</c:v>
                </c:pt>
                <c:pt idx="15">
                  <c:v>0.191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5A-4EE8-B099-6EFE4DABF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844466767"/>
        <c:axId val="844467247"/>
      </c:barChart>
      <c:catAx>
        <c:axId val="8444667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844467247"/>
        <c:crosses val="autoZero"/>
        <c:auto val="1"/>
        <c:lblAlgn val="ctr"/>
        <c:lblOffset val="100"/>
        <c:noMultiLvlLbl val="0"/>
      </c:catAx>
      <c:valAx>
        <c:axId val="844467247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844466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elleza" panose="020B0604020202020204" charset="0"/>
        </a:defRPr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Hoja2!$C$20</c:f>
              <c:strCache>
                <c:ptCount val="1"/>
                <c:pt idx="0">
                  <c:v>Número de posgrados STEM por cada cien mil habitantes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rgbClr val="002E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4C-4D65-8723-EBB39E611B95}"/>
              </c:ext>
            </c:extLst>
          </c:dPt>
          <c:dLbls>
            <c:dLbl>
              <c:idx val="12"/>
              <c:tx>
                <c:rich>
                  <a:bodyPr/>
                  <a:lstStyle/>
                  <a:p>
                    <a:r>
                      <a:rPr lang="en-US" dirty="0"/>
                      <a:t>0,65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5F4C-4D65-8723-EBB39E611B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rgbClr val="002E86"/>
                    </a:solidFill>
                    <a:latin typeface="Belleza" panose="020B0604020202020204" charset="0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Hoja2!$B$21:$B$36</c:f>
              <c:strCache>
                <c:ptCount val="16"/>
                <c:pt idx="0">
                  <c:v>Biobío</c:v>
                </c:pt>
                <c:pt idx="1">
                  <c:v>Antofagasta</c:v>
                </c:pt>
                <c:pt idx="2">
                  <c:v>Valparaíso</c:v>
                </c:pt>
                <c:pt idx="3">
                  <c:v>Los Ríos</c:v>
                </c:pt>
                <c:pt idx="4">
                  <c:v>Magallanes</c:v>
                </c:pt>
                <c:pt idx="5">
                  <c:v>Metropolitana</c:v>
                </c:pt>
                <c:pt idx="6">
                  <c:v>La Araucanía</c:v>
                </c:pt>
                <c:pt idx="7">
                  <c:v>Coquimbo</c:v>
                </c:pt>
                <c:pt idx="8">
                  <c:v>Arica y Parinacota</c:v>
                </c:pt>
                <c:pt idx="9">
                  <c:v>Maule</c:v>
                </c:pt>
                <c:pt idx="10">
                  <c:v>Atacama</c:v>
                </c:pt>
                <c:pt idx="11">
                  <c:v>Tarapacá</c:v>
                </c:pt>
                <c:pt idx="12">
                  <c:v>Los Lagos</c:v>
                </c:pt>
                <c:pt idx="13">
                  <c:v>Ñuble</c:v>
                </c:pt>
                <c:pt idx="14">
                  <c:v>O'Higgins</c:v>
                </c:pt>
                <c:pt idx="15">
                  <c:v>Aysén</c:v>
                </c:pt>
              </c:strCache>
            </c:strRef>
          </c:cat>
          <c:val>
            <c:numRef>
              <c:f>Hoja2!$C$21:$C$36</c:f>
              <c:numCache>
                <c:formatCode>General</c:formatCode>
                <c:ptCount val="16"/>
                <c:pt idx="0">
                  <c:v>17.825961116403526</c:v>
                </c:pt>
                <c:pt idx="1">
                  <c:v>5.2907695563550492</c:v>
                </c:pt>
                <c:pt idx="2">
                  <c:v>4.9365821968086969</c:v>
                </c:pt>
                <c:pt idx="3">
                  <c:v>4.602869283357478</c:v>
                </c:pt>
                <c:pt idx="4">
                  <c:v>3.274483586651022</c:v>
                </c:pt>
                <c:pt idx="5">
                  <c:v>3.016365922712867</c:v>
                </c:pt>
                <c:pt idx="6">
                  <c:v>2.1314442278552637</c:v>
                </c:pt>
                <c:pt idx="7">
                  <c:v>1.8196975435220473</c:v>
                </c:pt>
                <c:pt idx="8">
                  <c:v>1.5280064481872115</c:v>
                </c:pt>
                <c:pt idx="9">
                  <c:v>1.4505342232218583</c:v>
                </c:pt>
                <c:pt idx="10">
                  <c:v>1.2500312507812694</c:v>
                </c:pt>
                <c:pt idx="11">
                  <c:v>1.230657146302983</c:v>
                </c:pt>
                <c:pt idx="12">
                  <c:v>0.65777140470372331</c:v>
                </c:pt>
                <c:pt idx="13">
                  <c:v>0.41512846743465437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C-4D65-8723-EBB39E611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2028712336"/>
        <c:axId val="2028716656"/>
      </c:barChart>
      <c:catAx>
        <c:axId val="202871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2028716656"/>
        <c:crosses val="autoZero"/>
        <c:auto val="1"/>
        <c:lblAlgn val="ctr"/>
        <c:lblOffset val="100"/>
        <c:noMultiLvlLbl val="0"/>
      </c:catAx>
      <c:valAx>
        <c:axId val="2028716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202871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elleza" panose="020B0604020202020204" charset="0"/>
        </a:defRPr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% de los recursos</c:v>
                </c:pt>
              </c:strCache>
            </c:strRef>
          </c:tx>
          <c:spPr>
            <a:solidFill>
              <a:srgbClr val="002E86"/>
            </a:solidFill>
            <a:ln>
              <a:solidFill>
                <a:srgbClr val="002E86"/>
              </a:solidFill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Proyectos de Investigación</c:v>
                </c:pt>
                <c:pt idx="1">
                  <c:v>Investigación Asociativa</c:v>
                </c:pt>
                <c:pt idx="2">
                  <c:v>Capital Humano</c:v>
                </c:pt>
                <c:pt idx="3">
                  <c:v>Investigación Aplicada y Transferencia</c:v>
                </c:pt>
                <c:pt idx="4">
                  <c:v>Capacidades institucionales</c:v>
                </c:pt>
                <c:pt idx="5">
                  <c:v>Innovación y Desarrollo de Negocio</c:v>
                </c:pt>
                <c:pt idx="6">
                  <c:v>Apropiación Social del Conocimiento</c:v>
                </c:pt>
              </c:strCache>
            </c:strRef>
          </c:cat>
          <c:val>
            <c:numRef>
              <c:f>Hoja1!$B$2:$B$8</c:f>
              <c:numCache>
                <c:formatCode>0%</c:formatCode>
                <c:ptCount val="7"/>
                <c:pt idx="0">
                  <c:v>0.28999999999999998</c:v>
                </c:pt>
                <c:pt idx="1">
                  <c:v>0.22</c:v>
                </c:pt>
                <c:pt idx="2">
                  <c:v>0.19</c:v>
                </c:pt>
                <c:pt idx="3">
                  <c:v>0.11</c:v>
                </c:pt>
                <c:pt idx="4">
                  <c:v>0.11</c:v>
                </c:pt>
                <c:pt idx="5">
                  <c:v>7.0000000000000007E-2</c:v>
                </c:pt>
                <c:pt idx="6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1F-4AB8-8074-68F0C1E4E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2028717616"/>
        <c:axId val="2028718576"/>
      </c:barChart>
      <c:catAx>
        <c:axId val="202871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2028718576"/>
        <c:crosses val="autoZero"/>
        <c:auto val="1"/>
        <c:lblAlgn val="ctr"/>
        <c:lblOffset val="100"/>
        <c:noMultiLvlLbl val="0"/>
      </c:catAx>
      <c:valAx>
        <c:axId val="202871857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lleza" panose="020B0604020202020204" charset="0"/>
                <a:ea typeface="+mn-ea"/>
                <a:cs typeface="+mn-cs"/>
              </a:defRPr>
            </a:pPr>
            <a:endParaRPr lang="es-CL"/>
          </a:p>
        </c:txPr>
        <c:crossAx val="202871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elleza" panose="020B0604020202020204" charset="0"/>
        </a:defRPr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308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62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449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05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06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41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98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62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50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2E8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92033" y="2129867"/>
            <a:ext cx="8184800" cy="2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6933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 Black"/>
              <a:buNone/>
              <a:defRPr sz="6933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92032" y="4192033"/>
            <a:ext cx="8184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8EB"/>
              </a:buClr>
              <a:buSzPts val="2300"/>
              <a:buFont typeface="Roboto Condensed"/>
              <a:buNone/>
              <a:defRPr sz="3067">
                <a:solidFill>
                  <a:srgbClr val="E7E8E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pic>
        <p:nvPicPr>
          <p:cNvPr id="18" name="Google Shape;18;p12" descr="Portal de trabajos y prácticas de la Facultad de Economía y Negocios de la  Universidad de Chil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3275" y="5560633"/>
            <a:ext cx="1554500" cy="8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>
            <a:spLocks noGrp="1"/>
          </p:cNvSpPr>
          <p:nvPr>
            <p:ph type="subTitle" idx="2"/>
          </p:nvPr>
        </p:nvSpPr>
        <p:spPr>
          <a:xfrm>
            <a:off x="392032" y="1196700"/>
            <a:ext cx="8184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8EB"/>
              </a:buClr>
              <a:buSzPts val="2300"/>
              <a:buFont typeface="Roboto Condensed"/>
              <a:buNone/>
              <a:defRPr sz="3067">
                <a:solidFill>
                  <a:srgbClr val="E7E8E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30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observa.minciencia.gob.cl/api/datosabiertos/download/?handle=123456789/302608&amp;filename=Resumen%20Ejecutivo_GBARD%202020-2021.pdf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api.observa.minciencia.gob.cl/api/datosabiertos/download/?handle=123456789/125914&amp;filename=ProyectosCTCI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observa.minciencia.gob.cl/api/datosabiertos/download/?handle=123456789/302626&amp;filename=2023%20RADIOGRAFIA%20GENERO%20(VF).pdf" TargetMode="Externa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623127" y="1568673"/>
            <a:ext cx="11125424" cy="2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</a:pPr>
            <a:r>
              <a:rPr lang="es-MX" sz="4267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Cerrando las Brechas en Ciencia, Tecnología, Conocimiento e Innovación (CTCI) en Chile: Un Enfoque Basado en Datos</a:t>
            </a:r>
            <a:endParaRPr lang="en-US" sz="3733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931152" y="4685632"/>
            <a:ext cx="4175133" cy="1056800"/>
          </a:xfrm>
          <a:prstGeom prst="rect">
            <a:avLst/>
          </a:prstGeom>
          <a:solidFill>
            <a:srgbClr val="002E86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67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Matías Cifuentes </a:t>
            </a:r>
            <a:r>
              <a:rPr lang="es-MX" sz="2667" dirty="0" err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Cifuentes</a:t>
            </a:r>
            <a:endParaRPr lang="es-MX" sz="2667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67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Magíster en Analítica de Negocios </a:t>
            </a:r>
            <a:r>
              <a:rPr lang="es-MX" sz="2667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Uchile</a:t>
            </a:r>
            <a:endParaRPr lang="es-MX" sz="2667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6D46C-871C-A038-AB66-101274EAE679}"/>
              </a:ext>
            </a:extLst>
          </p:cNvPr>
          <p:cNvSpPr/>
          <p:nvPr/>
        </p:nvSpPr>
        <p:spPr>
          <a:xfrm>
            <a:off x="383097" y="5541264"/>
            <a:ext cx="2331720" cy="1005840"/>
          </a:xfrm>
          <a:prstGeom prst="rect">
            <a:avLst/>
          </a:prstGeom>
          <a:solidFill>
            <a:srgbClr val="002E86"/>
          </a:solidFill>
          <a:ln>
            <a:solidFill>
              <a:srgbClr val="002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Picture 2" descr="infografia_becas-luksic_man-bac">
            <a:extLst>
              <a:ext uri="{FF2B5EF4-FFF2-40B4-BE49-F238E27FC236}">
                <a16:creationId xmlns:a16="http://schemas.microsoft.com/office/drawing/2014/main" id="{96EC00DA-CF88-13FF-E115-54356A6FF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687321" y="5853716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5623560" y="-14595"/>
            <a:ext cx="656844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0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Podemos hacer una análisis innovador con los datos disponibles</a:t>
            </a:r>
            <a:endParaRPr sz="20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5DF3E7DB-80F5-5BA7-79DF-7ED1D47C1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CA4C2691-097A-209A-6BD3-D611894530B7}"/>
              </a:ext>
            </a:extLst>
          </p:cNvPr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2DF019FD-F3F6-6A1A-F2DC-2578C02C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38135"/>
              </p:ext>
            </p:extLst>
          </p:nvPr>
        </p:nvGraphicFramePr>
        <p:xfrm>
          <a:off x="1683993" y="1021547"/>
          <a:ext cx="8952030" cy="4682020"/>
        </p:xfrm>
        <a:graphic>
          <a:graphicData uri="http://schemas.openxmlformats.org/drawingml/2006/table">
            <a:tbl>
              <a:tblPr/>
              <a:tblGrid>
                <a:gridCol w="4476015">
                  <a:extLst>
                    <a:ext uri="{9D8B030D-6E8A-4147-A177-3AD203B41FA5}">
                      <a16:colId xmlns:a16="http://schemas.microsoft.com/office/drawing/2014/main" val="2244898516"/>
                    </a:ext>
                  </a:extLst>
                </a:gridCol>
                <a:gridCol w="4476015">
                  <a:extLst>
                    <a:ext uri="{9D8B030D-6E8A-4147-A177-3AD203B41FA5}">
                      <a16:colId xmlns:a16="http://schemas.microsoft.com/office/drawing/2014/main" val="34914650"/>
                    </a:ext>
                  </a:extLst>
                </a:gridCol>
              </a:tblGrid>
              <a:tr h="15234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50" b="1" i="0" u="none" strike="noStrike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Fuente de Información</a:t>
                      </a:r>
                    </a:p>
                  </a:txBody>
                  <a:tcPr marL="2365" marR="2365" marT="23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50" b="1" i="0" u="none" strike="noStrike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Detalles de los Datos</a:t>
                      </a:r>
                    </a:p>
                  </a:txBody>
                  <a:tcPr marL="2365" marR="2365" marT="23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242610"/>
                  </a:ext>
                </a:extLst>
              </a:tr>
              <a:tr h="111721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Base de Datos Histórica de Proyectos Adjudicados ANID</a:t>
                      </a:r>
                    </a:p>
                  </a:txBody>
                  <a:tcPr marL="2365" marR="2365" marT="23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Código de proyecto, Subdirección, Programa, Instrumento, Año de concurso, Nombre del proyecto, Área OCDE, Disciplina, Duración, Tipo de beneficiario, Región de ejecución, Monto adjudicado, Palabras clave.</a:t>
                      </a:r>
                    </a:p>
                  </a:txBody>
                  <a:tcPr marL="2365" marR="2365" marT="23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443426"/>
                  </a:ext>
                </a:extLst>
              </a:tr>
              <a:tr h="96486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Base de Datos de Postulaciones a Proyectos ANID (desde 2016)</a:t>
                      </a:r>
                    </a:p>
                  </a:txBody>
                  <a:tcPr marL="2365" marR="2365" marT="23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Código de proyecto, Subdirección, Programa, Instrumento, Estado de resolución, Disciplina OCDE, Región de ejecución, Tipo de beneficiario, Sexo, Año de fallo, Macrozona.</a:t>
                      </a:r>
                    </a:p>
                  </a:txBody>
                  <a:tcPr marL="2365" marR="2365" marT="23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480051"/>
                  </a:ext>
                </a:extLst>
              </a:tr>
              <a:tr h="1117213">
                <a:tc>
                  <a:txBody>
                    <a:bodyPr/>
                    <a:lstStyle/>
                    <a:p>
                      <a:pPr algn="l" fontAlgn="ctr"/>
                      <a:r>
                        <a:rPr lang="es-CL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Base de Datos de Becas Adjudicadas ANID (desde 2015)</a:t>
                      </a:r>
                    </a:p>
                  </a:txBody>
                  <a:tcPr marL="2365" marR="2365" marT="23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Código de beca, Subdirección, Programa, Tipo de beca, Nivel de beca, Disciplina OCDE, Año de fallo, Institución principal, Sexo, Región de origen, Estado de graduación, País destino, Palabras clave.</a:t>
                      </a:r>
                    </a:p>
                  </a:txBody>
                  <a:tcPr marL="2365" marR="2365" marT="23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59367"/>
                  </a:ext>
                </a:extLst>
              </a:tr>
              <a:tr h="132034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Base de Índices de Instituciones de Educación Superior CNED</a:t>
                      </a:r>
                    </a:p>
                  </a:txBody>
                  <a:tcPr marL="2365" marR="2365" marT="23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Matrícula total, Vacantes, Número de programas ofrecidos, Titulados, Número de académicos, Personal JCE, Matrícula por modalidad (pregrado, posgrado), Proporción de programas acreditados, Publicaciones WOS, Proyectos </a:t>
                      </a:r>
                      <a:r>
                        <a:rPr lang="es-CL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Fondecyt</a:t>
                      </a:r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, entre otros.</a:t>
                      </a:r>
                    </a:p>
                  </a:txBody>
                  <a:tcPr marL="2365" marR="2365" marT="23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020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68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351008" y="0"/>
            <a:ext cx="184094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32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Objetivos</a:t>
            </a:r>
            <a:endParaRPr sz="32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5DF3E7DB-80F5-5BA7-79DF-7ED1D47C1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4842DE6-F653-C3C0-9DA0-E1BC5C964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1363560"/>
            <a:ext cx="10789920" cy="355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s-MX" sz="1600" b="1" dirty="0">
                <a:latin typeface="Belleza" panose="020B0604020202020204" charset="0"/>
              </a:rPr>
              <a:t>Objetivo General </a:t>
            </a:r>
          </a:p>
          <a:p>
            <a:pPr marL="114300" indent="0">
              <a:buNone/>
            </a:pPr>
            <a:r>
              <a:rPr lang="es-MX" sz="1600" b="1" dirty="0">
                <a:solidFill>
                  <a:srgbClr val="002E86"/>
                </a:solidFill>
                <a:latin typeface="Belleza" panose="020B0604020202020204" charset="0"/>
              </a:rPr>
              <a:t>Analizar las brechas </a:t>
            </a:r>
            <a:r>
              <a:rPr lang="es-MX" sz="1600" dirty="0">
                <a:latin typeface="Belleza" panose="020B0604020202020204" charset="0"/>
              </a:rPr>
              <a:t>en la adjudicación de recursos de ciencia, tecnología, conocimiento e innovación (CTCI) en Chile y </a:t>
            </a:r>
            <a:r>
              <a:rPr lang="es-MX" sz="1600" b="1" dirty="0">
                <a:solidFill>
                  <a:srgbClr val="002E86"/>
                </a:solidFill>
                <a:latin typeface="Belleza" panose="020B0604020202020204" charset="0"/>
              </a:rPr>
              <a:t>proponer soluciones basadas en datos para optimizar la distribución de estos recursos</a:t>
            </a:r>
            <a:r>
              <a:rPr lang="es-MX" sz="1600" dirty="0">
                <a:latin typeface="Belleza" panose="020B0604020202020204" charset="0"/>
              </a:rPr>
              <a:t>, ofreciendo recomendaciones que puedan mejorar la equidad y sostenibilidad de las políticas públicas en Ciencia, Tecnología, Conocimiento e Innovación en el país.</a:t>
            </a:r>
          </a:p>
          <a:p>
            <a:pPr marL="114300" indent="0">
              <a:buNone/>
            </a:pPr>
            <a:r>
              <a:rPr lang="es-MX" sz="1600" b="1" dirty="0">
                <a:latin typeface="Belleza" panose="020B0604020202020204" charset="0"/>
              </a:rPr>
              <a:t>Objetivos Específicos </a:t>
            </a:r>
          </a:p>
          <a:p>
            <a:pPr>
              <a:buFont typeface="+mj-lt"/>
              <a:buAutoNum type="arabicPeriod"/>
            </a:pPr>
            <a:r>
              <a:rPr lang="es-MX" sz="1600" dirty="0">
                <a:latin typeface="Belleza" panose="020B0604020202020204" charset="0"/>
              </a:rPr>
              <a:t>Identificar disparidades significativas en la distribución de fondos de CTCI a nivel regional, sectorial, y por tipo de beneficiario.</a:t>
            </a:r>
          </a:p>
          <a:p>
            <a:pPr>
              <a:buFont typeface="+mj-lt"/>
              <a:buAutoNum type="arabicPeriod"/>
            </a:pPr>
            <a:r>
              <a:rPr lang="es-MX" sz="1600" dirty="0">
                <a:latin typeface="Belleza" panose="020B0604020202020204" charset="0"/>
              </a:rPr>
              <a:t>Determinar los factores que influyen en la desigual distribución de recursos de CTCI.</a:t>
            </a:r>
          </a:p>
          <a:p>
            <a:pPr>
              <a:buFont typeface="+mj-lt"/>
              <a:buAutoNum type="arabicPeriod"/>
            </a:pPr>
            <a:r>
              <a:rPr lang="es-MX" sz="1600" dirty="0">
                <a:latin typeface="Belleza" panose="020B0604020202020204" charset="0"/>
              </a:rPr>
              <a:t>Desarrollar modelos predictivos que permitan evaluar el éxito de postulaciones futuras a fondos de CTCI.</a:t>
            </a:r>
          </a:p>
          <a:p>
            <a:pPr>
              <a:buFont typeface="+mj-lt"/>
              <a:buAutoNum type="arabicPeriod"/>
            </a:pPr>
            <a:r>
              <a:rPr lang="es-MX" sz="1600" dirty="0">
                <a:latin typeface="Belleza" panose="020B0604020202020204" charset="0"/>
              </a:rPr>
              <a:t>Simular escenarios de redistribución de recursos para evaluar cómo diferentes políticas podrían reducir las brechas existentes.</a:t>
            </a:r>
          </a:p>
          <a:p>
            <a:pPr>
              <a:buFont typeface="+mj-lt"/>
              <a:buAutoNum type="arabicPeriod"/>
            </a:pPr>
            <a:r>
              <a:rPr lang="es-MX" sz="1600" dirty="0">
                <a:latin typeface="Belleza" panose="020B0604020202020204" charset="0"/>
              </a:rPr>
              <a:t>Proponer soluciones basadas en datos y recomendaciones de políticas públicas para optimizar la distribución de recursos y reducir las desigualdades</a:t>
            </a:r>
            <a:r>
              <a:rPr lang="es-MX" sz="1200" dirty="0">
                <a:latin typeface="Belleza" panose="020B0604020202020204" charset="0"/>
              </a:rPr>
              <a:t>.</a:t>
            </a: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3E59285B-BAD3-2464-F1D9-A80F7BAC5D19}"/>
              </a:ext>
            </a:extLst>
          </p:cNvPr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59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9688014" y="0"/>
            <a:ext cx="250393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32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Metodologías</a:t>
            </a:r>
            <a:endParaRPr sz="32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5DF3E7DB-80F5-5BA7-79DF-7ED1D47C1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4;p2">
            <a:extLst>
              <a:ext uri="{FF2B5EF4-FFF2-40B4-BE49-F238E27FC236}">
                <a16:creationId xmlns:a16="http://schemas.microsoft.com/office/drawing/2014/main" id="{439881A3-CDC2-A1D8-22CF-A3344DF66900}"/>
              </a:ext>
            </a:extLst>
          </p:cNvPr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08A789B4-3481-0DF2-F0B4-64FA598F66CA}"/>
              </a:ext>
            </a:extLst>
          </p:cNvPr>
          <p:cNvGraphicFramePr>
            <a:graphicFrameLocks noGrp="1"/>
          </p:cNvGraphicFramePr>
          <p:nvPr/>
        </p:nvGraphicFramePr>
        <p:xfrm>
          <a:off x="1122815" y="1013397"/>
          <a:ext cx="9246480" cy="4450974"/>
        </p:xfrm>
        <a:graphic>
          <a:graphicData uri="http://schemas.openxmlformats.org/drawingml/2006/table">
            <a:tbl>
              <a:tblPr/>
              <a:tblGrid>
                <a:gridCol w="3082160">
                  <a:extLst>
                    <a:ext uri="{9D8B030D-6E8A-4147-A177-3AD203B41FA5}">
                      <a16:colId xmlns:a16="http://schemas.microsoft.com/office/drawing/2014/main" val="36939554"/>
                    </a:ext>
                  </a:extLst>
                </a:gridCol>
                <a:gridCol w="3082160">
                  <a:extLst>
                    <a:ext uri="{9D8B030D-6E8A-4147-A177-3AD203B41FA5}">
                      <a16:colId xmlns:a16="http://schemas.microsoft.com/office/drawing/2014/main" val="3516479773"/>
                    </a:ext>
                  </a:extLst>
                </a:gridCol>
                <a:gridCol w="3082160">
                  <a:extLst>
                    <a:ext uri="{9D8B030D-6E8A-4147-A177-3AD203B41FA5}">
                      <a16:colId xmlns:a16="http://schemas.microsoft.com/office/drawing/2014/main" val="2089711279"/>
                    </a:ext>
                  </a:extLst>
                </a:gridCol>
              </a:tblGrid>
              <a:tr h="16626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E</a:t>
                      </a:r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tapa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Objetivo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Actividad Clave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996188"/>
                  </a:ext>
                </a:extLst>
              </a:tr>
              <a:tr h="89556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Recolección y Preparación de Datos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Compilar y limpiar datos de diversas fuentes sobre adjudicación de recursos CTCI en Chile.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Integración y normalización de datos para asegurar su consistencia.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313294"/>
                  </a:ext>
                </a:extLst>
              </a:tr>
              <a:tr h="732736"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Análisis Exploratorio de Datos (EDA)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Identificar patrones y brechas en la distribución de recursos.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Uso de técnicas estadísticas y visualizaciones para detectar desigualdades.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434802"/>
                  </a:ext>
                </a:extLst>
              </a:tr>
              <a:tr h="814150"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Desarrollo de Modelos Predictivos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Predecir el éxito de futuras postulaciones a fondos de CTCI.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Implementación de modelos de machine </a:t>
                      </a:r>
                      <a:r>
                        <a:rPr lang="es-MX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learning</a:t>
                      </a: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 como </a:t>
                      </a:r>
                      <a:r>
                        <a:rPr lang="es-MX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Random</a:t>
                      </a: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 Forest y </a:t>
                      </a:r>
                      <a:r>
                        <a:rPr lang="es-MX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Gradient</a:t>
                      </a: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 </a:t>
                      </a:r>
                      <a:r>
                        <a:rPr lang="es-MX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Boosting</a:t>
                      </a: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.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43653"/>
                  </a:ext>
                </a:extLst>
              </a:tr>
              <a:tr h="732736"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Simulación de Escenarios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Evaluar el impacto de políticas de redistribución de recursos.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Simulación de escenarios para optimizar la equidad en la distribución.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890541"/>
                  </a:ext>
                </a:extLst>
              </a:tr>
              <a:tr h="569906"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Propuesta de Políticas Públicas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Desarrollar recomendaciones basadas en datos.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Redacción de propuestas para cerrar las brechas identificadas.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1291"/>
                  </a:ext>
                </a:extLst>
              </a:tr>
              <a:tr h="488491"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Evaluación de Resultados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Validar la efectividad de las políticas propuestas.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eza" panose="020B0604020202020204" charset="0"/>
                        </a:rPr>
                        <a:t>Análisis de impacto y ajustes según resultados.</a:t>
                      </a:r>
                    </a:p>
                  </a:txBody>
                  <a:tcPr marL="4029" marR="4029" marT="40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7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44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403336" y="0"/>
            <a:ext cx="3788614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32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Desafíos identificados</a:t>
            </a:r>
            <a:endParaRPr sz="32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5DF3E7DB-80F5-5BA7-79DF-7ED1D47C1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4;p2">
            <a:extLst>
              <a:ext uri="{FF2B5EF4-FFF2-40B4-BE49-F238E27FC236}">
                <a16:creationId xmlns:a16="http://schemas.microsoft.com/office/drawing/2014/main" id="{439881A3-CDC2-A1D8-22CF-A3344DF66900}"/>
              </a:ext>
            </a:extLst>
          </p:cNvPr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0E4127D1-13A9-8407-757D-1C5A5DA6CC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2920" y="2145139"/>
            <a:ext cx="11186160" cy="288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s-MX" sz="1800" dirty="0">
                <a:latin typeface="Belleza" panose="020B0604020202020204" charset="0"/>
              </a:rPr>
              <a:t>Integrar y normalizar </a:t>
            </a:r>
            <a:r>
              <a:rPr lang="es-MX" sz="1800" b="1" dirty="0">
                <a:solidFill>
                  <a:srgbClr val="002E86"/>
                </a:solidFill>
                <a:latin typeface="Belleza" panose="020B0604020202020204" charset="0"/>
              </a:rPr>
              <a:t>múltiples fuentes de datos </a:t>
            </a:r>
            <a:r>
              <a:rPr lang="es-MX" sz="1800" dirty="0">
                <a:latin typeface="Belleza" panose="020B0604020202020204" charset="0"/>
              </a:rPr>
              <a:t>de manera efectiva.</a:t>
            </a: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s-MX" sz="1800" dirty="0">
                <a:latin typeface="Belleza" panose="020B0604020202020204" charset="0"/>
              </a:rPr>
              <a:t>Proponer políticas basadas en datos que </a:t>
            </a:r>
            <a:r>
              <a:rPr lang="es-MX" sz="1800" b="1" dirty="0">
                <a:solidFill>
                  <a:srgbClr val="002E86"/>
                </a:solidFill>
                <a:latin typeface="Belleza" panose="020B0604020202020204" charset="0"/>
              </a:rPr>
              <a:t>sean viables y alineadas </a:t>
            </a:r>
            <a:r>
              <a:rPr lang="es-MX" sz="1800" dirty="0">
                <a:latin typeface="Belleza" panose="020B0604020202020204" charset="0"/>
              </a:rPr>
              <a:t>con las prioridades institucionales.</a:t>
            </a: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Belleza" panose="020B0604020202020204" charset="0"/>
              </a:rPr>
              <a:t>Validar y ajustar las propuestas de políticas públicas basadas en </a:t>
            </a:r>
            <a:r>
              <a:rPr lang="es-MX" sz="1800" b="1" dirty="0">
                <a:solidFill>
                  <a:srgbClr val="002E86"/>
                </a:solidFill>
                <a:latin typeface="Belleza" panose="020B0604020202020204" charset="0"/>
              </a:rPr>
              <a:t>el impacto observado a corto y largo plazo</a:t>
            </a:r>
          </a:p>
        </p:txBody>
      </p:sp>
    </p:spTree>
    <p:extLst>
      <p:ext uri="{BB962C8B-B14F-4D97-AF65-F5344CB8AC3E}">
        <p14:creationId xmlns:p14="http://schemas.microsoft.com/office/powerpoint/2010/main" val="12807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DC52160-BEE6-3835-B7EE-D03DB65F2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238181"/>
              </p:ext>
            </p:extLst>
          </p:nvPr>
        </p:nvGraphicFramePr>
        <p:xfrm>
          <a:off x="290439" y="602590"/>
          <a:ext cx="11856053" cy="5302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066035" y="1844804"/>
            <a:ext cx="7510269" cy="21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15000"/>
              </a:lnSpc>
            </a:pP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No resulta desconocido </a:t>
            </a:r>
            <a:r>
              <a:rPr lang="es-MX" sz="1400" dirty="0">
                <a:latin typeface="Belleza" panose="020B0604020202020204" charset="0"/>
              </a:rPr>
              <a:t>que la mayor parte de los recursos públicos son adjudicados en la región metropolitana </a:t>
            </a:r>
            <a:endParaRPr sz="1400" dirty="0">
              <a:latin typeface="Belleza" panose="020B0604020202020204" charset="0"/>
            </a:endParaRP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A pesar que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la</a:t>
            </a:r>
            <a:r>
              <a:rPr lang="es-MX" sz="1400" dirty="0">
                <a:latin typeface="Belleza" panose="020B0604020202020204" charset="0"/>
              </a:rPr>
              <a:t>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proporción del gasto en I+D como porcentaje del PIB aumentó </a:t>
            </a:r>
            <a:r>
              <a:rPr lang="es-MX" sz="1400" dirty="0">
                <a:latin typeface="Belleza" panose="020B0604020202020204" charset="0"/>
              </a:rPr>
              <a:t>entre 2021 y 2022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a un 0,39% , </a:t>
            </a:r>
            <a:r>
              <a:rPr lang="es-MX" sz="1400" dirty="0">
                <a:latin typeface="Belleza" panose="020B0604020202020204" charset="0"/>
              </a:rPr>
              <a:t>el I+D ejecutado por el estado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disminuyó en 1% lo que representa una alta presión </a:t>
            </a:r>
            <a:r>
              <a:rPr lang="es-MX" sz="1400" dirty="0">
                <a:latin typeface="Belleza" panose="020B0604020202020204" charset="0"/>
              </a:rPr>
              <a:t>para la efectividad de los actuales instrumentos disponibles.</a:t>
            </a:r>
            <a:endParaRPr sz="1400" dirty="0">
              <a:latin typeface="Belleza" panose="020B0604020202020204" charset="0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7635240" y="20489"/>
            <a:ext cx="4480561" cy="57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0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Chile un país desigual también en la CTCI</a:t>
            </a:r>
            <a:endParaRPr sz="20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1BC35EEB-B43A-EB99-77A3-38CB74B62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14DC1B5-2728-55C2-9E0B-F34AE6A84F71}"/>
              </a:ext>
            </a:extLst>
          </p:cNvPr>
          <p:cNvSpPr txBox="1"/>
          <p:nvPr/>
        </p:nvSpPr>
        <p:spPr>
          <a:xfrm rot="16200000">
            <a:off x="-1607197" y="3052694"/>
            <a:ext cx="35413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rPr>
              <a:t>Gasto público en I+D en 2021 en millones de pesos por región </a:t>
            </a:r>
            <a:endParaRPr lang="es-CL" sz="1050" dirty="0">
              <a:solidFill>
                <a:schemeClr val="bg1">
                  <a:lumMod val="50000"/>
                </a:schemeClr>
              </a:solidFill>
              <a:latin typeface="Belleza" panose="020B060402020202020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E631EB-8600-AD2C-7612-F68DB4DF6FAD}"/>
              </a:ext>
            </a:extLst>
          </p:cNvPr>
          <p:cNvSpPr txBox="1"/>
          <p:nvPr/>
        </p:nvSpPr>
        <p:spPr>
          <a:xfrm>
            <a:off x="-7003" y="5885797"/>
            <a:ext cx="121228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defRPr>
            </a:lvl1pPr>
          </a:lstStyle>
          <a:p>
            <a:r>
              <a:rPr lang="es-MX" sz="700" dirty="0"/>
              <a:t>Fuente: KRD y Asociados Limitada. Cuarto Informe Final Estudio: Levantamiento y Análisis de Créditos presupuestarios públicos para investigación y desarrollo para Chile (I+D). Resumen Ejecutivo, 4, Ministerio de Ciencia, Tecnología, Conocimiento e Innovación, 17 de enero de 2023, </a:t>
            </a:r>
            <a:r>
              <a:rPr lang="es-MX" sz="7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https://api.observa.minciencia.gob.cl/api/datosabiertos/download/?handle=123456789/302608&amp;filename=Resumen%20Ejecutivo_GBARD%202020-2021.pdf</a:t>
            </a:r>
            <a:r>
              <a:rPr lang="es-MX" sz="700" dirty="0"/>
              <a:t> y  Ministerio de Ciencia, Tecnología, Conocimiento e Innovación. Encuesta de investigación y desarrollo (I+D). 2022, https://observa.minciencia.gob.cl/encuesta/encuesta-de-investigacion-y-desarrollo-id.</a:t>
            </a:r>
          </a:p>
        </p:txBody>
      </p:sp>
      <p:sp>
        <p:nvSpPr>
          <p:cNvPr id="7" name="Google Shape;104;p2">
            <a:extLst>
              <a:ext uri="{FF2B5EF4-FFF2-40B4-BE49-F238E27FC236}">
                <a16:creationId xmlns:a16="http://schemas.microsoft.com/office/drawing/2014/main" id="{443B6724-A65B-C22A-17B7-52437353E07B}"/>
              </a:ext>
            </a:extLst>
          </p:cNvPr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01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9144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985002" y="29914"/>
            <a:ext cx="7415785" cy="57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4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Algunas de estas desigualdades también se reflejan de manera transversal</a:t>
            </a:r>
            <a:endParaRPr sz="24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1BC35EEB-B43A-EB99-77A3-38CB74B62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FBFACD7-291D-9390-3E01-EFDF75033B59}"/>
              </a:ext>
            </a:extLst>
          </p:cNvPr>
          <p:cNvSpPr txBox="1"/>
          <p:nvPr/>
        </p:nvSpPr>
        <p:spPr>
          <a:xfrm>
            <a:off x="1232916" y="1192301"/>
            <a:ext cx="7005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600" dirty="0">
                <a:solidFill>
                  <a:srgbClr val="0B4582"/>
                </a:solidFill>
                <a:latin typeface="Belleza" panose="020B0604020202020204" charset="0"/>
                <a:cs typeface="Rubik" panose="02000604000000020004" pitchFamily="2" charset="-79"/>
              </a:rPr>
              <a:t>59% </a:t>
            </a:r>
          </a:p>
          <a:p>
            <a:r>
              <a:rPr lang="es-MX" sz="1800" dirty="0">
                <a:solidFill>
                  <a:srgbClr val="9F9F9F"/>
                </a:solidFill>
                <a:latin typeface="Belleza" panose="020B0604020202020204" charset="0"/>
                <a:cs typeface="Rubik" panose="02000604000000020004" pitchFamily="2" charset="-79"/>
              </a:rPr>
              <a:t>de los recursos históricos en proyectos CTCI han sido adjudicados en la región metropolitana</a:t>
            </a:r>
            <a:endParaRPr lang="es-MX" sz="1800" dirty="0">
              <a:solidFill>
                <a:srgbClr val="0B4582"/>
              </a:solidFill>
              <a:latin typeface="Belleza" panose="020B0604020202020204" charset="0"/>
              <a:cs typeface="Rubik"/>
            </a:endParaRPr>
          </a:p>
        </p:txBody>
      </p:sp>
      <p:pic>
        <p:nvPicPr>
          <p:cNvPr id="14" name="Imagen 13" descr="Imagen que contiene luz&#10;&#10;Descripción generada automáticamente">
            <a:extLst>
              <a:ext uri="{FF2B5EF4-FFF2-40B4-BE49-F238E27FC236}">
                <a16:creationId xmlns:a16="http://schemas.microsoft.com/office/drawing/2014/main" id="{5D20C034-C111-285A-4A9B-B9EB75393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074" y="1621991"/>
            <a:ext cx="1737096" cy="136208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1B1379B-F87D-3B2E-0984-202333CC5FCD}"/>
              </a:ext>
            </a:extLst>
          </p:cNvPr>
          <p:cNvSpPr txBox="1"/>
          <p:nvPr/>
        </p:nvSpPr>
        <p:spPr>
          <a:xfrm>
            <a:off x="2203704" y="3571171"/>
            <a:ext cx="9145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9600" dirty="0">
                <a:solidFill>
                  <a:srgbClr val="0B4582"/>
                </a:solidFill>
                <a:latin typeface="Belleza" panose="020B0604020202020204" charset="0"/>
                <a:cs typeface="Rubik" panose="02000604000000020004" pitchFamily="2" charset="-79"/>
              </a:rPr>
              <a:t>38% </a:t>
            </a:r>
          </a:p>
          <a:p>
            <a:pPr algn="r"/>
            <a:r>
              <a:rPr lang="es-MX" sz="1800" dirty="0">
                <a:solidFill>
                  <a:srgbClr val="9F9F9F"/>
                </a:solidFill>
                <a:latin typeface="Belleza" panose="020B0604020202020204" charset="0"/>
                <a:cs typeface="Rubik" panose="02000604000000020004" pitchFamily="2" charset="-79"/>
              </a:rPr>
              <a:t>de los recursos históricos en proyectos de ANID han sido adjudicados a responsables que sean mujeres</a:t>
            </a:r>
            <a:endParaRPr lang="es-MX" sz="1800" dirty="0">
              <a:solidFill>
                <a:srgbClr val="0B4582"/>
              </a:solidFill>
              <a:latin typeface="Belleza" panose="020B0604020202020204" charset="0"/>
              <a:cs typeface="Rubik"/>
            </a:endParaRPr>
          </a:p>
        </p:txBody>
      </p:sp>
      <p:pic>
        <p:nvPicPr>
          <p:cNvPr id="16" name="Google Shape;240;p21">
            <a:extLst>
              <a:ext uri="{FF2B5EF4-FFF2-40B4-BE49-F238E27FC236}">
                <a16:creationId xmlns:a16="http://schemas.microsoft.com/office/drawing/2014/main" id="{246F8355-1AB0-03D4-BDB7-34CBADC684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2917" y="4235435"/>
            <a:ext cx="1549918" cy="1329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67B43CF-2156-D6CC-1638-1445E376FDC4}"/>
              </a:ext>
            </a:extLst>
          </p:cNvPr>
          <p:cNvSpPr txBox="1"/>
          <p:nvPr/>
        </p:nvSpPr>
        <p:spPr>
          <a:xfrm>
            <a:off x="-31623" y="5903079"/>
            <a:ext cx="12122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defRPr>
            </a:lvl1pPr>
          </a:lstStyle>
          <a:p>
            <a:r>
              <a:rPr lang="es-MX" sz="700" dirty="0"/>
              <a:t>Fuente:  Ministerio de Ciencia, Tecnología, Conocimiento e Innovación. Proyectos CTCI adjudicados. 5 de mayo de 2022, </a:t>
            </a:r>
            <a:r>
              <a:rPr lang="es-MX" sz="700" dirty="0">
                <a:hlinkClick r:id="rId7"/>
              </a:rPr>
              <a:t>https://api.observa.minciencia.gob.cl/api/datosabiertos/download/?handle=123456789/125914&amp;filename=ProyectosCTCI.csv</a:t>
            </a:r>
            <a:r>
              <a:rPr lang="es-MX" sz="700" dirty="0"/>
              <a:t> y  Ministerio de Ciencia, Tecnología, Conocimiento e Innovación. Tercera Radiografía De Género En Ciencia, Tecnología, Conocimiento E Innovación. 2024, https://api.observa.minciencia.gob.cl/api/datosabiertos/download/?handle=123456789/302626&amp;filename=2023%20RADIOGRAFIA%20GENERO%20(VF).pdf.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700016" y="20489"/>
            <a:ext cx="7415785" cy="57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4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 pesar de aquello existen regiones que pueden destacar en sus indicadores CTCI</a:t>
            </a:r>
            <a:endParaRPr sz="24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1BC35EEB-B43A-EB99-77A3-38CB74B62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B77C7AF-3FB3-0721-30C4-B6F65401985D}"/>
              </a:ext>
            </a:extLst>
          </p:cNvPr>
          <p:cNvSpPr txBox="1"/>
          <p:nvPr/>
        </p:nvSpPr>
        <p:spPr>
          <a:xfrm rot="16200000">
            <a:off x="11805183" y="6027317"/>
            <a:ext cx="2168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en-US" sz="800" b="0" i="0" u="none" strike="noStrike" kern="1200" cap="none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s-MX" sz="900" kern="1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Rubik" panose="02000604000000020004" pitchFamily="2" charset="-79"/>
                <a:ea typeface="+mn-ea"/>
                <a:cs typeface="Rubik" panose="02000604000000020004" pitchFamily="2" charset="-79"/>
              </a:rPr>
              <a:t>N°</a:t>
            </a:r>
            <a:r>
              <a:rPr lang="es-MX" sz="900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Rubik" panose="02000604000000020004" pitchFamily="2" charset="-79"/>
                <a:ea typeface="+mn-ea"/>
                <a:cs typeface="Rubik" panose="02000604000000020004" pitchFamily="2" charset="-79"/>
              </a:rPr>
              <a:t> Publicaciones por investigador en JCE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DC23E4EB-400A-235B-80B6-EE817D328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972406"/>
              </p:ext>
            </p:extLst>
          </p:nvPr>
        </p:nvGraphicFramePr>
        <p:xfrm>
          <a:off x="463247" y="814360"/>
          <a:ext cx="11351820" cy="507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8F67B762-5BBD-EB46-2D1C-3CA99C6C4701}"/>
              </a:ext>
            </a:extLst>
          </p:cNvPr>
          <p:cNvSpPr txBox="1"/>
          <p:nvPr/>
        </p:nvSpPr>
        <p:spPr>
          <a:xfrm rot="16200000">
            <a:off x="-2281407" y="3133827"/>
            <a:ext cx="50738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rPr>
              <a:t>Porcentaje del total nacional en distribución del financiamiento público en I+D con enfoque de género por región 2021</a:t>
            </a:r>
            <a:endParaRPr lang="es-CL" sz="1050" dirty="0">
              <a:solidFill>
                <a:schemeClr val="bg1">
                  <a:lumMod val="50000"/>
                </a:schemeClr>
              </a:solidFill>
              <a:latin typeface="Belleza" panose="020B0604020202020204" charset="0"/>
            </a:endParaRPr>
          </a:p>
        </p:txBody>
      </p:sp>
      <p:sp>
        <p:nvSpPr>
          <p:cNvPr id="13" name="Google Shape;99;p2">
            <a:extLst>
              <a:ext uri="{FF2B5EF4-FFF2-40B4-BE49-F238E27FC236}">
                <a16:creationId xmlns:a16="http://schemas.microsoft.com/office/drawing/2014/main" id="{D82C6AA5-1CE6-71EC-A8D4-06BA4FBA62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94376" y="2964721"/>
            <a:ext cx="5733288" cy="21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15000"/>
              </a:lnSpc>
            </a:pP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Los Ríos tiene el mayor porcentaje en financiamiento público en I+D con enfoque de género</a:t>
            </a:r>
            <a:endParaRPr sz="1400" dirty="0">
              <a:latin typeface="Belleza" panose="020B0604020202020204" charset="0"/>
            </a:endParaRP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Junto con que posee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el mayor porcentaje de doctores por trabajadores activos a nivel nacional con un 0,43%</a:t>
            </a: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Lo anterior son pruebas de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fuertes capacidades habilitantes </a:t>
            </a:r>
            <a:r>
              <a:rPr lang="es-MX" sz="1400" dirty="0">
                <a:latin typeface="Belleza" panose="020B0604020202020204" charset="0"/>
              </a:rPr>
              <a:t>que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 </a:t>
            </a:r>
            <a:r>
              <a:rPr lang="es-MX" sz="1400" dirty="0">
                <a:latin typeface="Belleza" panose="020B0604020202020204" charset="0"/>
              </a:rPr>
              <a:t>aun no potenciadas a nivel central</a:t>
            </a:r>
            <a:endParaRPr sz="1400" dirty="0">
              <a:latin typeface="Belleza" panose="020B060402020202020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4D9BDC-1DBC-92E5-00D1-DF3BD927F1E7}"/>
              </a:ext>
            </a:extLst>
          </p:cNvPr>
          <p:cNvSpPr txBox="1"/>
          <p:nvPr/>
        </p:nvSpPr>
        <p:spPr>
          <a:xfrm>
            <a:off x="-73152" y="5951227"/>
            <a:ext cx="12122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defRPr>
            </a:lvl1pPr>
          </a:lstStyle>
          <a:p>
            <a:r>
              <a:rPr lang="es-MX" sz="700" dirty="0"/>
              <a:t>Fuente: Ministerio de Ciencia, Tecnología, Conocimiento e Innovación. Tercera Radiografía De Género En Ciencia, Tecnología, Conocimiento E Innovación. 2024, </a:t>
            </a:r>
            <a:r>
              <a:rPr lang="es-MX" sz="700" dirty="0">
                <a:hlinkClick r:id="rId6"/>
              </a:rPr>
              <a:t>https://api.observa.minciencia.gob.cl/api/datosabiertos/download/?handle=123456789/302626&amp;filename=2023%20RADIOGRAFIA%20GENERO%20(VF).pdf</a:t>
            </a:r>
            <a:r>
              <a:rPr lang="es-MX" sz="700" dirty="0"/>
              <a:t> y  Ministerio de Ciencia, Tecnología, Conocimiento e Innovación, &amp; </a:t>
            </a:r>
            <a:r>
              <a:rPr lang="es-MX" sz="700" dirty="0" err="1"/>
              <a:t>Datavoz</a:t>
            </a:r>
            <a:r>
              <a:rPr lang="es-MX" sz="700" dirty="0"/>
              <a:t>. (2020). Encuesta de Trayectoria de Profesionales con Doctorado. https://api.observa.minciencia.gob.cl/api/datosabiertos/download/?handle=123456789/593&amp;filename=2019-CDH-informe-final-del-estudio.pdf </a:t>
            </a:r>
          </a:p>
        </p:txBody>
      </p:sp>
    </p:spTree>
    <p:extLst>
      <p:ext uri="{BB962C8B-B14F-4D97-AF65-F5344CB8AC3E}">
        <p14:creationId xmlns:p14="http://schemas.microsoft.com/office/powerpoint/2010/main" val="21202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DDA499E-5DB6-407A-0EB7-3E66F2BB95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004979"/>
              </p:ext>
            </p:extLst>
          </p:nvPr>
        </p:nvGraphicFramePr>
        <p:xfrm>
          <a:off x="709041" y="737456"/>
          <a:ext cx="11001375" cy="5279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5532120" y="20489"/>
            <a:ext cx="6583681" cy="57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4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Estas capacidades no se condicen con la oferta actual</a:t>
            </a:r>
            <a:endParaRPr sz="24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1BC35EEB-B43A-EB99-77A3-38CB74B62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34ABB3-6309-6BBF-8954-61101941C0D9}"/>
              </a:ext>
            </a:extLst>
          </p:cNvPr>
          <p:cNvSpPr txBox="1"/>
          <p:nvPr/>
        </p:nvSpPr>
        <p:spPr>
          <a:xfrm rot="16200000">
            <a:off x="-1488091" y="3064438"/>
            <a:ext cx="37290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rPr>
              <a:t>Número total de programas de posgrados STEM por región sede 2022 por cada cien mil habitantes</a:t>
            </a:r>
            <a:endParaRPr lang="es-CL" sz="1050" dirty="0">
              <a:solidFill>
                <a:schemeClr val="bg1">
                  <a:lumMod val="50000"/>
                </a:schemeClr>
              </a:solidFill>
              <a:latin typeface="Belleza" panose="020B0604020202020204" charset="0"/>
            </a:endParaRPr>
          </a:p>
        </p:txBody>
      </p:sp>
      <p:sp>
        <p:nvSpPr>
          <p:cNvPr id="5" name="Google Shape;99;p2">
            <a:extLst>
              <a:ext uri="{FF2B5EF4-FFF2-40B4-BE49-F238E27FC236}">
                <a16:creationId xmlns:a16="http://schemas.microsoft.com/office/drawing/2014/main" id="{8EAA62B9-D08B-01AD-77BE-0B717E70C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8336" y="1374539"/>
            <a:ext cx="8743760" cy="288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Un ejemplo de esto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son las capacidades en la formación de capital humano avanzado regionales.</a:t>
            </a: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A pesar del diagnóstico relativo a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mayor especialización laboral identificadas </a:t>
            </a:r>
            <a:r>
              <a:rPr lang="es-MX" sz="1400" dirty="0">
                <a:latin typeface="Belleza" panose="020B0604020202020204" charset="0"/>
              </a:rPr>
              <a:t>en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la Estrategia de Desarrollo Regional </a:t>
            </a:r>
            <a:r>
              <a:rPr lang="es-MX" sz="1400" dirty="0">
                <a:latin typeface="Belleza" panose="020B0604020202020204" charset="0"/>
              </a:rPr>
              <a:t>de los Lagos.</a:t>
            </a: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La </a:t>
            </a: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oferta de posgrados sigue siendo increíblemente baja y desequilibrada </a:t>
            </a:r>
            <a:r>
              <a:rPr lang="es-MX" sz="1400" dirty="0">
                <a:latin typeface="Belleza" panose="020B0604020202020204" charset="0"/>
              </a:rPr>
              <a:t>fuera de la Región Metropolitana (RM).</a:t>
            </a:r>
          </a:p>
          <a:p>
            <a:pPr marL="285750" indent="-285750" algn="just">
              <a:lnSpc>
                <a:spcPct val="115000"/>
              </a:lnSpc>
            </a:pP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Esto dificulta enfrentar los desequilibrios territoriales </a:t>
            </a:r>
            <a:r>
              <a:rPr lang="es-MX" sz="1400" dirty="0">
                <a:latin typeface="Belleza" panose="020B0604020202020204" charset="0"/>
              </a:rPr>
              <a:t>que han persistido durante un tiempo considerable.</a:t>
            </a:r>
          </a:p>
          <a:p>
            <a:pPr marL="285750" indent="-285750" algn="just">
              <a:lnSpc>
                <a:spcPct val="115000"/>
              </a:lnSpc>
            </a:pPr>
            <a:endParaRPr sz="1400" dirty="0">
              <a:latin typeface="Belleza" panose="020B060402020202020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10E06C-BC16-32C4-71DA-1FC9F7560EDD}"/>
              </a:ext>
            </a:extLst>
          </p:cNvPr>
          <p:cNvSpPr txBox="1"/>
          <p:nvPr/>
        </p:nvSpPr>
        <p:spPr>
          <a:xfrm>
            <a:off x="-82296" y="6078530"/>
            <a:ext cx="121228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defRPr>
            </a:lvl1pPr>
          </a:lstStyle>
          <a:p>
            <a:r>
              <a:rPr lang="es-MX" sz="700" dirty="0"/>
              <a:t>Fuente:  Ministerio de Ciencia, Tecnología, Conocimiento e Innovación. “Programas de postgrado en áreas STEM por región de sede”. Observa, 12 de septiembre de 2024, https://observa.minciencia.gob.cl/indicadores/formacion-y-capital-humano/porcentaje_matricula_regional_stem.</a:t>
            </a:r>
          </a:p>
        </p:txBody>
      </p:sp>
    </p:spTree>
    <p:extLst>
      <p:ext uri="{BB962C8B-B14F-4D97-AF65-F5344CB8AC3E}">
        <p14:creationId xmlns:p14="http://schemas.microsoft.com/office/powerpoint/2010/main" val="322885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3421387" y="-27875"/>
            <a:ext cx="839075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0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Existen múltiples diagnósticos acerca de las consecuencias de los instrumentos CTCI actuales</a:t>
            </a:r>
            <a:endParaRPr sz="20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851D02C4-28B1-E43E-ABB0-3A76E4D05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04;p2">
            <a:extLst>
              <a:ext uri="{FF2B5EF4-FFF2-40B4-BE49-F238E27FC236}">
                <a16:creationId xmlns:a16="http://schemas.microsoft.com/office/drawing/2014/main" id="{3D281768-58E5-5BDD-0294-CCD880BD95C8}"/>
              </a:ext>
            </a:extLst>
          </p:cNvPr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9;p2">
            <a:extLst>
              <a:ext uri="{FF2B5EF4-FFF2-40B4-BE49-F238E27FC236}">
                <a16:creationId xmlns:a16="http://schemas.microsoft.com/office/drawing/2014/main" id="{3CC03F7D-6C22-1FC2-F1AB-554F55AD2D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041" y="1994895"/>
            <a:ext cx="2339340" cy="21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Desigualdad en la distribución de recursos por región</a:t>
            </a: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Acceso desigual a fondos entre regiones</a:t>
            </a: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Brechas de infraestructura científica y tecnológica</a:t>
            </a:r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E755F387-4303-414E-4762-51A2B5529673}"/>
              </a:ext>
            </a:extLst>
          </p:cNvPr>
          <p:cNvSpPr txBox="1">
            <a:spLocks/>
          </p:cNvSpPr>
          <p:nvPr/>
        </p:nvSpPr>
        <p:spPr>
          <a:xfrm>
            <a:off x="3801820" y="1973399"/>
            <a:ext cx="1638300" cy="263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15000"/>
              </a:lnSpc>
              <a:buFont typeface="Arial"/>
              <a:buNone/>
            </a:pP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Falta de coordinación y colaboración entre otros ejecutores CTCI</a:t>
            </a: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Desconexión entre actores locales (UES, GORE, Otros servicios públicos)</a:t>
            </a:r>
          </a:p>
        </p:txBody>
      </p:sp>
      <p:sp>
        <p:nvSpPr>
          <p:cNvPr id="8" name="Google Shape;99;p2">
            <a:extLst>
              <a:ext uri="{FF2B5EF4-FFF2-40B4-BE49-F238E27FC236}">
                <a16:creationId xmlns:a16="http://schemas.microsoft.com/office/drawing/2014/main" id="{A449DB67-1A39-CC60-5D3A-7C70C6B31B65}"/>
              </a:ext>
            </a:extLst>
          </p:cNvPr>
          <p:cNvSpPr txBox="1">
            <a:spLocks/>
          </p:cNvSpPr>
          <p:nvPr/>
        </p:nvSpPr>
        <p:spPr>
          <a:xfrm>
            <a:off x="6215836" y="2035904"/>
            <a:ext cx="2011862" cy="25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15000"/>
              </a:lnSpc>
              <a:buFont typeface="Arial"/>
              <a:buNone/>
            </a:pP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Ausencia de indicadores regionales relevantes</a:t>
            </a:r>
          </a:p>
          <a:p>
            <a:pPr marL="285750" indent="-285750" algn="just">
              <a:lnSpc>
                <a:spcPct val="115000"/>
              </a:lnSpc>
            </a:pPr>
            <a:r>
              <a:rPr lang="pt-BR" sz="1400" dirty="0">
                <a:latin typeface="Belleza" panose="020B0604020202020204" charset="0"/>
              </a:rPr>
              <a:t>Indicadores de impacto no adaptados a contextos </a:t>
            </a:r>
            <a:r>
              <a:rPr lang="pt-BR" sz="1400" dirty="0" err="1">
                <a:latin typeface="Belleza" panose="020B0604020202020204" charset="0"/>
              </a:rPr>
              <a:t>regionales</a:t>
            </a:r>
            <a:endParaRPr lang="pt-BR" sz="1400" dirty="0">
              <a:latin typeface="Belleza" panose="020B0604020202020204" charset="0"/>
            </a:endParaRP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Falta de adaptación a las territorialidades</a:t>
            </a:r>
          </a:p>
        </p:txBody>
      </p:sp>
      <p:sp>
        <p:nvSpPr>
          <p:cNvPr id="9" name="Google Shape;99;p2">
            <a:extLst>
              <a:ext uri="{FF2B5EF4-FFF2-40B4-BE49-F238E27FC236}">
                <a16:creationId xmlns:a16="http://schemas.microsoft.com/office/drawing/2014/main" id="{6DC22232-4DB3-260A-5AFF-AC5A0A86B4CB}"/>
              </a:ext>
            </a:extLst>
          </p:cNvPr>
          <p:cNvSpPr txBox="1">
            <a:spLocks/>
          </p:cNvSpPr>
          <p:nvPr/>
        </p:nvSpPr>
        <p:spPr>
          <a:xfrm>
            <a:off x="8992276" y="2035904"/>
            <a:ext cx="2339340" cy="21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15000"/>
              </a:lnSpc>
              <a:buFont typeface="Arial"/>
              <a:buNone/>
            </a:pPr>
            <a:r>
              <a:rPr lang="es-MX" sz="1400" b="1" dirty="0">
                <a:solidFill>
                  <a:srgbClr val="002E86"/>
                </a:solidFill>
                <a:latin typeface="Belleza" panose="020B0604020202020204" charset="0"/>
              </a:rPr>
              <a:t>Problemas de transferencias tecnológicas</a:t>
            </a: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Impacto limitado en los sectores productivos locales</a:t>
            </a:r>
          </a:p>
          <a:p>
            <a:pPr marL="285750" indent="-285750" algn="just">
              <a:lnSpc>
                <a:spcPct val="115000"/>
              </a:lnSpc>
            </a:pPr>
            <a:r>
              <a:rPr lang="es-MX" sz="1400" dirty="0">
                <a:latin typeface="Belleza" panose="020B0604020202020204" charset="0"/>
              </a:rPr>
              <a:t>Falta de capacidades para escalar los resultados de los proyectos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5C90839-030E-E1A1-7DD6-CBC77AB303B9}"/>
              </a:ext>
            </a:extLst>
          </p:cNvPr>
          <p:cNvCxnSpPr/>
          <p:nvPr/>
        </p:nvCxnSpPr>
        <p:spPr>
          <a:xfrm>
            <a:off x="3442338" y="640830"/>
            <a:ext cx="0" cy="535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60C5748-BDF6-52AF-F236-B035F24D9597}"/>
              </a:ext>
            </a:extLst>
          </p:cNvPr>
          <p:cNvCxnSpPr/>
          <p:nvPr/>
        </p:nvCxnSpPr>
        <p:spPr>
          <a:xfrm>
            <a:off x="5856354" y="640829"/>
            <a:ext cx="0" cy="535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8D4430B-87CB-0F08-D1BB-B9E153156586}"/>
              </a:ext>
            </a:extLst>
          </p:cNvPr>
          <p:cNvCxnSpPr/>
          <p:nvPr/>
        </p:nvCxnSpPr>
        <p:spPr>
          <a:xfrm>
            <a:off x="8764146" y="640828"/>
            <a:ext cx="0" cy="535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E9327A74-96C4-D4A2-E9AA-565F68E7272F}"/>
              </a:ext>
            </a:extLst>
          </p:cNvPr>
          <p:cNvSpPr txBox="1"/>
          <p:nvPr/>
        </p:nvSpPr>
        <p:spPr>
          <a:xfrm>
            <a:off x="-82296" y="6078530"/>
            <a:ext cx="121228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defRPr>
            </a:lvl1pPr>
          </a:lstStyle>
          <a:p>
            <a:r>
              <a:rPr lang="es-MX" sz="700" dirty="0"/>
              <a:t>Fuente:   NODO Conexión Sur. Síntesis de Diagnóstico: Análisis de Capacidades Específica en la CTI Macrozona Sur. 2022, https://www.nodoconexionsur.cl/_files/ugd/572ead_290d051443c643a985f4aa91538d9efb.pdf.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533288" y="2678290"/>
            <a:ext cx="11125424" cy="2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</a:pPr>
            <a:r>
              <a:rPr lang="es-MX" sz="4267" dirty="0">
                <a:latin typeface="Belleza"/>
                <a:ea typeface="Belleza"/>
                <a:cs typeface="Belleza"/>
                <a:sym typeface="Belleza"/>
              </a:rPr>
              <a:t>Podemos convertir esto en un oportunidad</a:t>
            </a:r>
            <a:endParaRPr lang="en-US" sz="3733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6D46C-871C-A038-AB66-101274EAE679}"/>
              </a:ext>
            </a:extLst>
          </p:cNvPr>
          <p:cNvSpPr/>
          <p:nvPr/>
        </p:nvSpPr>
        <p:spPr>
          <a:xfrm>
            <a:off x="383097" y="5541264"/>
            <a:ext cx="2331720" cy="1005840"/>
          </a:xfrm>
          <a:prstGeom prst="rect">
            <a:avLst/>
          </a:prstGeom>
          <a:solidFill>
            <a:srgbClr val="002E86"/>
          </a:solidFill>
          <a:ln>
            <a:solidFill>
              <a:srgbClr val="002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Picture 2" descr="infografia_becas-luksic_man-bac">
            <a:extLst>
              <a:ext uri="{FF2B5EF4-FFF2-40B4-BE49-F238E27FC236}">
                <a16:creationId xmlns:a16="http://schemas.microsoft.com/office/drawing/2014/main" id="{96EC00DA-CF88-13FF-E115-54356A6FF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687321" y="5853716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AFF7D31-6D70-AECE-0ED4-2F7474BB68D6}"/>
              </a:ext>
            </a:extLst>
          </p:cNvPr>
          <p:cNvSpPr/>
          <p:nvPr/>
        </p:nvSpPr>
        <p:spPr>
          <a:xfrm>
            <a:off x="283464" y="5541264"/>
            <a:ext cx="3401568" cy="1088136"/>
          </a:xfrm>
          <a:prstGeom prst="rect">
            <a:avLst/>
          </a:prstGeom>
          <a:solidFill>
            <a:srgbClr val="002E86"/>
          </a:solidFill>
          <a:ln>
            <a:solidFill>
              <a:srgbClr val="002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708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CCBA6C0-FDAB-5EEC-0653-9126F22D0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36527"/>
              </p:ext>
            </p:extLst>
          </p:nvPr>
        </p:nvGraphicFramePr>
        <p:xfrm>
          <a:off x="584178" y="588232"/>
          <a:ext cx="11314281" cy="547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3" name="Google Shape;123;p5"/>
          <p:cNvSpPr/>
          <p:nvPr/>
        </p:nvSpPr>
        <p:spPr>
          <a:xfrm>
            <a:off x="0" y="0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6281928"/>
            <a:ext cx="12192000" cy="576072"/>
          </a:xfrm>
          <a:prstGeom prst="rect">
            <a:avLst/>
          </a:prstGeom>
          <a:solidFill>
            <a:srgbClr val="002E86"/>
          </a:solidFill>
          <a:ln w="19050" cap="flat" cmpd="sng">
            <a:solidFill>
              <a:srgbClr val="002E8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428" y="-14595"/>
            <a:ext cx="923544" cy="54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3547872" y="0"/>
            <a:ext cx="864407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lleza"/>
              <a:buNone/>
            </a:pPr>
            <a:r>
              <a:rPr lang="es-MX" sz="20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 partir de un análisis actual de los instrumentos sobre los que tenemos injerencia </a:t>
            </a:r>
            <a:endParaRPr sz="2000" dirty="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2" name="Picture 2" descr="infografia_becas-luksic_man-bac">
            <a:extLst>
              <a:ext uri="{FF2B5EF4-FFF2-40B4-BE49-F238E27FC236}">
                <a16:creationId xmlns:a16="http://schemas.microsoft.com/office/drawing/2014/main" id="{5DF3E7DB-80F5-5BA7-79DF-7ED1D47C1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303273" y="-14595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8302650-C425-B96C-56A6-73AB2959C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3825" y="796966"/>
            <a:ext cx="8804634" cy="1407896"/>
          </a:xfrm>
        </p:spPr>
        <p:txBody>
          <a:bodyPr>
            <a:normAutofit fontScale="85000" lnSpcReduction="20000"/>
          </a:bodyPr>
          <a:lstStyle/>
          <a:p>
            <a:endParaRPr lang="es-MX" sz="1400" dirty="0">
              <a:latin typeface="Belleza" panose="020B0604020202020204" charset="0"/>
            </a:endParaRPr>
          </a:p>
          <a:p>
            <a:r>
              <a:rPr lang="es-MX" sz="1700" dirty="0">
                <a:latin typeface="Belleza" panose="020B0604020202020204" charset="0"/>
              </a:rPr>
              <a:t>Actualmente </a:t>
            </a:r>
            <a:r>
              <a:rPr lang="es-MX" sz="1700" b="1" dirty="0">
                <a:solidFill>
                  <a:srgbClr val="002E86"/>
                </a:solidFill>
                <a:latin typeface="Belleza" panose="020B0604020202020204" charset="0"/>
              </a:rPr>
              <a:t>existen 86 instrumentos en el sistema nacional de ciencia, tecnología, conocimiento e innovación</a:t>
            </a:r>
            <a:endParaRPr lang="es-MX" sz="1700" dirty="0">
              <a:latin typeface="Belleza" panose="020B0604020202020204" charset="0"/>
            </a:endParaRPr>
          </a:p>
          <a:p>
            <a:r>
              <a:rPr lang="es-MX" sz="1700" dirty="0">
                <a:latin typeface="Belleza" panose="020B0604020202020204" charset="0"/>
              </a:rPr>
              <a:t>De estos </a:t>
            </a:r>
            <a:r>
              <a:rPr lang="es-MX" sz="1700" b="1" dirty="0">
                <a:solidFill>
                  <a:srgbClr val="002E86"/>
                </a:solidFill>
                <a:latin typeface="Belleza" panose="020B0604020202020204" charset="0"/>
              </a:rPr>
              <a:t>el 68% son ejecutados </a:t>
            </a:r>
            <a:r>
              <a:rPr lang="es-MX" sz="1700" dirty="0">
                <a:latin typeface="Belleza" panose="020B0604020202020204" charset="0"/>
              </a:rPr>
              <a:t>por la </a:t>
            </a:r>
            <a:r>
              <a:rPr lang="es-MX" sz="1700" b="1" dirty="0">
                <a:solidFill>
                  <a:srgbClr val="002E86"/>
                </a:solidFill>
                <a:latin typeface="Belleza" panose="020B0604020202020204" charset="0"/>
              </a:rPr>
              <a:t>Agencia Nacional de Investigación y Desarrollo (ANID)</a:t>
            </a:r>
          </a:p>
          <a:p>
            <a:r>
              <a:rPr lang="es-CL" sz="1700" dirty="0">
                <a:latin typeface="Belleza" panose="020B0604020202020204" charset="0"/>
              </a:rPr>
              <a:t>De </a:t>
            </a:r>
            <a:r>
              <a:rPr lang="es-CL" sz="1700" b="1" dirty="0">
                <a:solidFill>
                  <a:srgbClr val="002E86"/>
                </a:solidFill>
                <a:latin typeface="Belleza" panose="020B0604020202020204" charset="0"/>
              </a:rPr>
              <a:t>total de recursos en 2021, 29% son de proyectos de investigación </a:t>
            </a:r>
            <a:r>
              <a:rPr lang="es-CL" sz="1700" dirty="0">
                <a:latin typeface="Belleza" panose="020B0604020202020204" charset="0"/>
              </a:rPr>
              <a:t>mientras que capital humano se lleva sólo el 19%</a:t>
            </a:r>
          </a:p>
          <a:p>
            <a:pPr marL="114300" indent="0">
              <a:buNone/>
            </a:pPr>
            <a:endParaRPr lang="es-CL" sz="1400" dirty="0">
              <a:latin typeface="Belleza" panose="020B0604020202020204" charset="0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EDE238E2-7211-6CB3-DB1F-F870A4725A6C}"/>
              </a:ext>
            </a:extLst>
          </p:cNvPr>
          <p:cNvSpPr txBox="1"/>
          <p:nvPr/>
        </p:nvSpPr>
        <p:spPr>
          <a:xfrm>
            <a:off x="709041" y="6385298"/>
            <a:ext cx="11103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Análisis de Brechas en CTCI en Chile y Propuestas de solución basadas en modelos analíticos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9AC55E-065F-67CB-2D12-5F764B8ACD6D}"/>
              </a:ext>
            </a:extLst>
          </p:cNvPr>
          <p:cNvSpPr txBox="1"/>
          <p:nvPr/>
        </p:nvSpPr>
        <p:spPr>
          <a:xfrm rot="16200000">
            <a:off x="-1488091" y="3064438"/>
            <a:ext cx="37290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rPr>
              <a:t>% de los recursos por dimensión sistemática en el sistema CTCI 2021</a:t>
            </a:r>
            <a:endParaRPr lang="es-CL" sz="1050" dirty="0">
              <a:solidFill>
                <a:schemeClr val="bg1">
                  <a:lumMod val="50000"/>
                </a:schemeClr>
              </a:solidFill>
              <a:latin typeface="Belleza" panose="020B060402020202020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2749B3-6CEF-82C8-C192-1A23F670445A}"/>
              </a:ext>
            </a:extLst>
          </p:cNvPr>
          <p:cNvSpPr txBox="1"/>
          <p:nvPr/>
        </p:nvSpPr>
        <p:spPr>
          <a:xfrm>
            <a:off x="-82296" y="6078530"/>
            <a:ext cx="121228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solidFill>
                  <a:schemeClr val="bg1">
                    <a:lumMod val="50000"/>
                  </a:schemeClr>
                </a:solidFill>
                <a:latin typeface="Belleza" panose="020B0604020202020204" charset="0"/>
              </a:defRPr>
            </a:lvl1pPr>
          </a:lstStyle>
          <a:p>
            <a:r>
              <a:rPr lang="es-MX" sz="700" dirty="0"/>
              <a:t>Fuente:  </a:t>
            </a:r>
            <a:r>
              <a:rPr lang="pt-BR" sz="700" dirty="0"/>
              <a:t>“Instrumentos CTCI”. Observa, 21 de agosto de 2024, https://observa.minciencia.gob.cl/programas-</a:t>
            </a:r>
            <a:r>
              <a:rPr lang="pt-BR" sz="700" dirty="0" err="1"/>
              <a:t>publicos</a:t>
            </a:r>
            <a:r>
              <a:rPr lang="pt-BR" sz="700" dirty="0"/>
              <a:t>/instrumentos.</a:t>
            </a:r>
            <a:endParaRPr lang="es-MX" sz="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533288" y="2678290"/>
            <a:ext cx="11125424" cy="2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</a:pPr>
            <a:r>
              <a:rPr lang="es-MX" sz="4267" dirty="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¿Se podrán distribuir de mejor manera?</a:t>
            </a:r>
            <a:endParaRPr lang="en-US" sz="3733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6D46C-871C-A038-AB66-101274EAE679}"/>
              </a:ext>
            </a:extLst>
          </p:cNvPr>
          <p:cNvSpPr/>
          <p:nvPr/>
        </p:nvSpPr>
        <p:spPr>
          <a:xfrm>
            <a:off x="383097" y="5541264"/>
            <a:ext cx="2331720" cy="1005840"/>
          </a:xfrm>
          <a:prstGeom prst="rect">
            <a:avLst/>
          </a:prstGeom>
          <a:solidFill>
            <a:srgbClr val="002E86"/>
          </a:solidFill>
          <a:ln>
            <a:solidFill>
              <a:srgbClr val="002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Picture 2" descr="infografia_becas-luksic_man-bac">
            <a:extLst>
              <a:ext uri="{FF2B5EF4-FFF2-40B4-BE49-F238E27FC236}">
                <a16:creationId xmlns:a16="http://schemas.microsoft.com/office/drawing/2014/main" id="{96EC00DA-CF88-13FF-E115-54356A6FF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4" r="60240" b="24229"/>
          <a:stretch/>
        </p:blipFill>
        <p:spPr bwMode="auto">
          <a:xfrm>
            <a:off x="687321" y="5853716"/>
            <a:ext cx="2503935" cy="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AFF7D31-6D70-AECE-0ED4-2F7474BB68D6}"/>
              </a:ext>
            </a:extLst>
          </p:cNvPr>
          <p:cNvSpPr/>
          <p:nvPr/>
        </p:nvSpPr>
        <p:spPr>
          <a:xfrm>
            <a:off x="283464" y="5541264"/>
            <a:ext cx="3401568" cy="1088136"/>
          </a:xfrm>
          <a:prstGeom prst="rect">
            <a:avLst/>
          </a:prstGeom>
          <a:solidFill>
            <a:srgbClr val="002E86"/>
          </a:solidFill>
          <a:ln>
            <a:solidFill>
              <a:srgbClr val="002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2930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18661</TotalTime>
  <Words>1723</Words>
  <Application>Microsoft Office PowerPoint</Application>
  <PresentationFormat>Panorámica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Lato Black</vt:lpstr>
      <vt:lpstr>Play</vt:lpstr>
      <vt:lpstr>Wingdings</vt:lpstr>
      <vt:lpstr>Roboto Condensed</vt:lpstr>
      <vt:lpstr>DM Sans</vt:lpstr>
      <vt:lpstr>Belleza</vt:lpstr>
      <vt:lpstr>Arial</vt:lpstr>
      <vt:lpstr>Rubik</vt:lpstr>
      <vt:lpstr>Roboto Black</vt:lpstr>
      <vt:lpstr>Tema de Office</vt:lpstr>
      <vt:lpstr>Cerrando las Brechas en Ciencia, Tecnología, Conocimiento e Innovación (CTCI) en Chile: Un Enfoque Basado en Datos</vt:lpstr>
      <vt:lpstr>Chile un país desigual también en la CTCI</vt:lpstr>
      <vt:lpstr>Algunas de estas desigualdades también se reflejan de manera transversal</vt:lpstr>
      <vt:lpstr>A pesar de aquello existen regiones que pueden destacar en sus indicadores CTCI</vt:lpstr>
      <vt:lpstr>Estas capacidades no se condicen con la oferta actual</vt:lpstr>
      <vt:lpstr>Existen múltiples diagnósticos acerca de las consecuencias de los instrumentos CTCI actuales</vt:lpstr>
      <vt:lpstr>Podemos convertir esto en un oportunidad</vt:lpstr>
      <vt:lpstr>A partir de un análisis actual de los instrumentos sobre los que tenemos injerencia </vt:lpstr>
      <vt:lpstr>¿Se podrán distribuir de mejor manera?</vt:lpstr>
      <vt:lpstr>Podemos hacer una análisis innovador con los datos disponibles</vt:lpstr>
      <vt:lpstr>Objetivos</vt:lpstr>
      <vt:lpstr>Metodologías</vt:lpstr>
      <vt:lpstr>Desafíos identificados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MatÃ­as Cifuentes Cifuentes</dc:creator>
  <cp:lastModifiedBy>MatÃ­as Cifuentes Cifuentes</cp:lastModifiedBy>
  <cp:revision>59</cp:revision>
  <dcterms:created xsi:type="dcterms:W3CDTF">2024-07-30T02:57:36Z</dcterms:created>
  <dcterms:modified xsi:type="dcterms:W3CDTF">2024-09-13T10:59:24Z</dcterms:modified>
</cp:coreProperties>
</file>