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18"/>
  </p:notesMasterIdLst>
  <p:handoutMasterIdLst>
    <p:handoutMasterId r:id="rId19"/>
  </p:handoutMasterIdLst>
  <p:sldIdLst>
    <p:sldId id="285" r:id="rId3"/>
    <p:sldId id="330" r:id="rId4"/>
    <p:sldId id="386" r:id="rId5"/>
    <p:sldId id="387" r:id="rId6"/>
    <p:sldId id="400" r:id="rId7"/>
    <p:sldId id="324" r:id="rId8"/>
    <p:sldId id="401" r:id="rId9"/>
    <p:sldId id="403" r:id="rId10"/>
    <p:sldId id="404" r:id="rId11"/>
    <p:sldId id="405" r:id="rId12"/>
    <p:sldId id="406" r:id="rId13"/>
    <p:sldId id="407" r:id="rId14"/>
    <p:sldId id="408" r:id="rId15"/>
    <p:sldId id="383" r:id="rId16"/>
    <p:sldId id="409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214"/>
    <a:srgbClr val="E89057"/>
    <a:srgbClr val="CEDBE6"/>
    <a:srgbClr val="00CC00"/>
    <a:srgbClr val="FF66FF"/>
    <a:srgbClr val="FFD629"/>
    <a:srgbClr val="FFDB43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 autoAdjust="0"/>
    <p:restoredTop sz="94420" autoAdjust="0"/>
  </p:normalViewPr>
  <p:slideViewPr>
    <p:cSldViewPr snapToGrid="0">
      <p:cViewPr varScale="1">
        <p:scale>
          <a:sx n="110" d="100"/>
          <a:sy n="110" d="100"/>
        </p:scale>
        <p:origin x="1216" y="168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688C70-B3D2-F444-B193-9627E64A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3A74-8420-334F-B9FD-C9BEFE8A35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4F0E-EF00-ED48-9E0B-A8A432D0A8E8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4162A-51B6-3C49-BF37-6BEF7EE468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2711-9F4D-CE47-B5AD-D12C2F0028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14B93-2C23-9A4C-A05A-36C4733F8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372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41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65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73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31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84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2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68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A5A254-1488-3C4E-A080-213A22B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2939143"/>
            <a:ext cx="615553" cy="38589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 DATA ANALYTICS</a:t>
            </a: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22/06/18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03116" y="1136228"/>
            <a:ext cx="8540884" cy="16932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Human Data Analytics – Project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Project Name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44420" y="2953403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dirty="0">
                <a:ea typeface="Fira Sans Book" charset="0"/>
                <a:cs typeface="Fira Sans Book" charset="0"/>
              </a:rPr>
              <a:t>Matteo </a:t>
            </a:r>
            <a:r>
              <a:rPr lang="it-IT" sz="2000" dirty="0" err="1">
                <a:ea typeface="Fira Sans Book" charset="0"/>
                <a:cs typeface="Fira Sans Book" charset="0"/>
              </a:rPr>
              <a:t>Ciprian</a:t>
            </a:r>
            <a:r>
              <a:rPr lang="it-IT" sz="2000" dirty="0">
                <a:ea typeface="Fira Sans Book" charset="0"/>
                <a:cs typeface="Fira Sans Book" charset="0"/>
              </a:rPr>
              <a:t>, Tommy </a:t>
            </a:r>
            <a:r>
              <a:rPr lang="it-IT" sz="2000" dirty="0" err="1">
                <a:ea typeface="Fira Sans Book" charset="0"/>
                <a:cs typeface="Fira Sans Book" charset="0"/>
              </a:rPr>
              <a:t>Azzino</a:t>
            </a:r>
            <a:endParaRPr lang="it-IT" sz="2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2000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2000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 err="1">
                <a:ea typeface="Fira Sans Book" charset="0"/>
                <a:cs typeface="Fira Sans Book" charset="0"/>
              </a:rPr>
              <a:t>Dept</a:t>
            </a:r>
            <a:r>
              <a:rPr lang="it-IT" sz="16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6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600" dirty="0">
                <a:ea typeface="Fira Sans Book" charset="0"/>
                <a:cs typeface="Fira Sans Book" charset="0"/>
              </a:rPr>
              <a:t>, </a:t>
            </a:r>
            <a:r>
              <a:rPr lang="it-IT" sz="16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600" dirty="0">
                <a:ea typeface="Fira Sans Book" charset="0"/>
                <a:cs typeface="Fira Sans Book" charset="0"/>
              </a:rPr>
              <a:t> of Padova, </a:t>
            </a:r>
            <a:r>
              <a:rPr lang="it-IT" sz="1600" dirty="0" err="1">
                <a:ea typeface="Fira Sans Book" charset="0"/>
                <a:cs typeface="Fira Sans Book" charset="0"/>
              </a:rPr>
              <a:t>Italy</a:t>
            </a:r>
            <a:endParaRPr lang="it-IT" sz="16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83" y="5264169"/>
            <a:ext cx="1195013" cy="120264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277513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July</a:t>
            </a:r>
            <a:r>
              <a:rPr lang="it-IT" dirty="0">
                <a:latin typeface="+mj-lt"/>
                <a:ea typeface="Fira Sans Book" charset="0"/>
                <a:cs typeface="Fira Sans Book" charset="0"/>
              </a:rPr>
              <a:t>, 13,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631182"/>
            <a:ext cx="352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  <a:ea typeface="Fira Sans Book" charset="0"/>
                <a:cs typeface="Fira Sans Book" charset="0"/>
              </a:rPr>
              <a:t>matteo.ciprian.1@studenti.unipd.it</a:t>
            </a:r>
          </a:p>
          <a:p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tommy.azzino@studenti.unipd.it</a:t>
            </a:r>
            <a:endParaRPr lang="it-IT" dirty="0">
              <a:latin typeface="+mj-lt"/>
              <a:ea typeface="Fira Sans Book" charset="0"/>
              <a:cs typeface="Fira Sa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Ep =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C00AC-FC0A-0A4C-8F7D-84D9CEA04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1" y="1314193"/>
            <a:ext cx="8326506" cy="51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3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Ep = 0.01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8733A-5B7A-4C49-86A6-1C22D288D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4" y="1301836"/>
            <a:ext cx="8331139" cy="51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2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Ep = 0.001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8970F-86A5-B44D-A1A5-C43872D69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1" y="1314193"/>
            <a:ext cx="8326505" cy="51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6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Pyramidal</a:t>
            </a:r>
          </a:p>
        </p:txBody>
      </p:sp>
      <p:sp>
        <p:nvSpPr>
          <p:cNvPr id="5" name="Segnaposto contenuto 10">
            <a:extLst>
              <a:ext uri="{FF2B5EF4-FFF2-40B4-BE49-F238E27FC236}">
                <a16:creationId xmlns:a16="http://schemas.microsoft.com/office/drawing/2014/main" id="{EB5CCF25-71C3-FD4D-80A1-7D97A332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Build image’s pyramid 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through Gaussian filtering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Codebook randomly initialized from small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DAAE3-89F9-9A4C-82B4-8D8D13A07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19" y="3871624"/>
            <a:ext cx="2304000" cy="230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079A8-64BA-5B4A-BE23-D68F98802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24" y="3871624"/>
            <a:ext cx="2304000" cy="23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93370-F470-8C42-A7F2-78350DEF2C49}"/>
              </a:ext>
            </a:extLst>
          </p:cNvPr>
          <p:cNvSpPr txBox="1"/>
          <p:nvPr/>
        </p:nvSpPr>
        <p:spPr>
          <a:xfrm>
            <a:off x="1931925" y="6175624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31.685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36F15-D1F3-9E4E-B8F6-FF2A9EE6845F}"/>
              </a:ext>
            </a:extLst>
          </p:cNvPr>
          <p:cNvSpPr txBox="1"/>
          <p:nvPr/>
        </p:nvSpPr>
        <p:spPr>
          <a:xfrm>
            <a:off x="5063227" y="6175623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25.431</a:t>
            </a:r>
          </a:p>
        </p:txBody>
      </p:sp>
    </p:spTree>
    <p:extLst>
      <p:ext uri="{BB962C8B-B14F-4D97-AF65-F5344CB8AC3E}">
        <p14:creationId xmlns:p14="http://schemas.microsoft.com/office/powerpoint/2010/main" val="81910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28654" y="242852"/>
            <a:ext cx="7886700" cy="1325563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6957C78E-ABB5-3146-8BE8-AEFF0EA2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With smaller Epsilon performance does not increase considerably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The difference in performance between random and splitting initialization is minimal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Visible artifacts when using blocks of dimension 16, but higher compression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28654" y="242852"/>
            <a:ext cx="7886700" cy="1325563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6957C78E-ABB5-3146-8BE8-AEFF0EA2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Pyramidal initialization has almost the same performance but with faster convergence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It would be interesting to study this technique with </a:t>
            </a:r>
            <a:r>
              <a:rPr lang="en-US">
                <a:latin typeface="+mj-lt"/>
                <a:ea typeface="Fira Sans Light" charset="0"/>
                <a:cs typeface="Fira Sans Light" charset="0"/>
              </a:rPr>
              <a:t>larger codebooks 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Vector Quantization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LBG algorithm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Performance 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analysis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Random &amp; Splitting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Pyramidal Initialization</a:t>
            </a:r>
            <a:endParaRPr lang="en-US" sz="24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83948" y="249601"/>
            <a:ext cx="7886700" cy="1325563"/>
          </a:xfrm>
        </p:spPr>
        <p:txBody>
          <a:bodyPr/>
          <a:lstStyle/>
          <a:p>
            <a:r>
              <a:rPr lang="en-US" b="1" dirty="0"/>
              <a:t>Introduction 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67188" y="4006750"/>
            <a:ext cx="7720221" cy="8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sp>
        <p:nvSpPr>
          <p:cNvPr id="5" name="Segnaposto contenuto 10">
            <a:extLst>
              <a:ext uri="{FF2B5EF4-FFF2-40B4-BE49-F238E27FC236}">
                <a16:creationId xmlns:a16="http://schemas.microsoft.com/office/drawing/2014/main" id="{ED938AEF-9645-8D41-85F1-78C2C31ECC11}"/>
              </a:ext>
            </a:extLst>
          </p:cNvPr>
          <p:cNvSpPr txBox="1">
            <a:spLocks/>
          </p:cNvSpPr>
          <p:nvPr/>
        </p:nvSpPr>
        <p:spPr>
          <a:xfrm>
            <a:off x="1044671" y="1740341"/>
            <a:ext cx="6963623" cy="478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Why do we need compression?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Lossless vs Lossy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Scalar vs Vector Quantization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Fundamental steps for VQ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02270" y="365124"/>
            <a:ext cx="7886700" cy="1325563"/>
          </a:xfrm>
        </p:spPr>
        <p:txBody>
          <a:bodyPr/>
          <a:lstStyle/>
          <a:p>
            <a:r>
              <a:rPr lang="en-US" b="1" dirty="0"/>
              <a:t>Vector Quantization</a:t>
            </a:r>
          </a:p>
        </p:txBody>
      </p:sp>
      <p:sp>
        <p:nvSpPr>
          <p:cNvPr id="3" name="Segnaposto contenuto 10">
            <a:extLst>
              <a:ext uri="{FF2B5EF4-FFF2-40B4-BE49-F238E27FC236}">
                <a16:creationId xmlns:a16="http://schemas.microsoft.com/office/drawing/2014/main" id="{0132AC39-AE30-4D47-BB50-8F8F2960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Quantization of a group of samples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Codebook and decision regions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Distortion measure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902BB-7EDF-BB4E-8B10-A6358B6D8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20" y="3480448"/>
            <a:ext cx="6400800" cy="48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04098-ACEA-F34B-A4E1-27C1D523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20" y="2975099"/>
            <a:ext cx="2019300" cy="43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ABF16-FA24-474C-977E-A6123430B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20" y="4522625"/>
            <a:ext cx="2387600" cy="85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5DF43A-DCA4-BD4C-979D-11D5B5755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20" y="5373525"/>
            <a:ext cx="5257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02270" y="365124"/>
            <a:ext cx="7886700" cy="1325563"/>
          </a:xfrm>
        </p:spPr>
        <p:txBody>
          <a:bodyPr/>
          <a:lstStyle/>
          <a:p>
            <a:r>
              <a:rPr lang="en-US" b="1" dirty="0"/>
              <a:t>Vector Quantization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7E57226D-E6A5-BB44-B537-B2B191A7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Nearest Neighbor condition 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Centroid condition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9A4B1-7D4E-794C-8643-1FE44C26D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75" y="2415000"/>
            <a:ext cx="57023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CEFC4C-AD25-904C-812D-EDB4ED244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75" y="3924426"/>
            <a:ext cx="4648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LBG algorithm</a:t>
            </a:r>
          </a:p>
        </p:txBody>
      </p:sp>
      <p:sp>
        <p:nvSpPr>
          <p:cNvPr id="3" name="Segnaposto contenuto 10">
            <a:extLst>
              <a:ext uri="{FF2B5EF4-FFF2-40B4-BE49-F238E27FC236}">
                <a16:creationId xmlns:a16="http://schemas.microsoft.com/office/drawing/2014/main" id="{C65B4C3D-CF0E-0E49-A274-C893458C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Compute 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the initial codebook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Identify the decision regions according to: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Compute the new </a:t>
            </a:r>
            <a:r>
              <a:rPr lang="en-US" dirty="0" err="1">
                <a:latin typeface="+mj-lt"/>
                <a:ea typeface="Fira Sans Light" charset="0"/>
                <a:cs typeface="Fira Sans Light" charset="0"/>
              </a:rPr>
              <a:t>codevectors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Evaluate the distortion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Check the terminate condition: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If terminate condition is not met, restart from 2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A098E-3C14-3242-AD14-9C6CDE93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75" y="2926835"/>
            <a:ext cx="7416800" cy="58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6225E-A51A-E04D-8083-A55FFAF5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37" y="4964327"/>
            <a:ext cx="1866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8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LBG algorithm</a:t>
            </a:r>
          </a:p>
        </p:txBody>
      </p:sp>
      <p:sp>
        <p:nvSpPr>
          <p:cNvPr id="7" name="Segnaposto contenuto 10">
            <a:extLst>
              <a:ext uri="{FF2B5EF4-FFF2-40B4-BE49-F238E27FC236}">
                <a16:creationId xmlns:a16="http://schemas.microsoft.com/office/drawing/2014/main" id="{090174C9-DB63-1E46-A753-978DFAAB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Initialization techniques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Random 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Splitting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Empty cell problem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Region with highest cardinality</a:t>
            </a:r>
            <a:endParaRPr lang="en-US" dirty="0">
              <a:ea typeface="Fira Sans Light" charset="0"/>
              <a:cs typeface="Fira Sans Light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Or region with highest distortion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5E9F8-8159-F14B-BCDA-7E3FD44F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2971285"/>
            <a:ext cx="4611988" cy="4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9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SPLITTING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77F54-0A81-A14E-9164-6650930965C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5" y="1341244"/>
            <a:ext cx="2304000" cy="230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176D24-195F-C545-9D18-A3D9335A4A7E}"/>
              </a:ext>
            </a:extLst>
          </p:cNvPr>
          <p:cNvSpPr txBox="1"/>
          <p:nvPr/>
        </p:nvSpPr>
        <p:spPr>
          <a:xfrm>
            <a:off x="907535" y="3645244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0.1 PSNR = 30.331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9D3245-D657-0F4D-8AE6-67B527DCD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44" y="1341244"/>
            <a:ext cx="2304000" cy="230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715A01-CCEC-5F49-9CB8-7FC7AF8CC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53" y="1341244"/>
            <a:ext cx="2304000" cy="2304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D621A3-5271-884C-B790-A58AFD48D3AD}"/>
              </a:ext>
            </a:extLst>
          </p:cNvPr>
          <p:cNvSpPr txBox="1"/>
          <p:nvPr/>
        </p:nvSpPr>
        <p:spPr>
          <a:xfrm>
            <a:off x="3632947" y="3645244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0.01 PSNR = 30.593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16A5D-6863-5240-8E43-8F09586219EC}"/>
              </a:ext>
            </a:extLst>
          </p:cNvPr>
          <p:cNvSpPr txBox="1"/>
          <p:nvPr/>
        </p:nvSpPr>
        <p:spPr>
          <a:xfrm>
            <a:off x="6382462" y="3645243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30.824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F25B37-BC4B-8A47-864F-4E68BE2A6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5" y="4005234"/>
            <a:ext cx="2304000" cy="2304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8ED537-6788-4E44-95A7-14D153411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47" y="4005234"/>
            <a:ext cx="2304000" cy="230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E0BC08-CCA3-2D48-B051-C8509B289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56" y="4005234"/>
            <a:ext cx="2304000" cy="2304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874B47D-8365-8A43-8E15-BAC49B0D7237}"/>
              </a:ext>
            </a:extLst>
          </p:cNvPr>
          <p:cNvSpPr txBox="1"/>
          <p:nvPr/>
        </p:nvSpPr>
        <p:spPr>
          <a:xfrm>
            <a:off x="926069" y="6309234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0.1 PSNR = 24.868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DDA1F8-BCCB-D445-8571-9775CDA081CE}"/>
              </a:ext>
            </a:extLst>
          </p:cNvPr>
          <p:cNvSpPr txBox="1"/>
          <p:nvPr/>
        </p:nvSpPr>
        <p:spPr>
          <a:xfrm>
            <a:off x="3681153" y="6309233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0.01 PSNR = 24.991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E956F-A63E-174B-AE08-C1FE4400592F}"/>
              </a:ext>
            </a:extLst>
          </p:cNvPr>
          <p:cNvSpPr txBox="1"/>
          <p:nvPr/>
        </p:nvSpPr>
        <p:spPr>
          <a:xfrm>
            <a:off x="6368504" y="6314840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25.269</a:t>
            </a:r>
          </a:p>
        </p:txBody>
      </p:sp>
    </p:spTree>
    <p:extLst>
      <p:ext uri="{BB962C8B-B14F-4D97-AF65-F5344CB8AC3E}">
        <p14:creationId xmlns:p14="http://schemas.microsoft.com/office/powerpoint/2010/main" val="106172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Performance analysis: RANDOM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10DAA-176D-EE4D-8950-6B32F211B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9" y="1346231"/>
            <a:ext cx="2304000" cy="230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CE747-3652-394A-B1BE-F5615E47C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96" y="1346231"/>
            <a:ext cx="2304000" cy="230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CCE5D3-F1A3-694B-8D35-988589BEF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91" y="1346231"/>
            <a:ext cx="2304000" cy="230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6DF1FB-BA55-0B4E-BCBF-25C7D894C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9" y="4005672"/>
            <a:ext cx="2304000" cy="2304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66789F-AC2B-E946-98C7-0A0EAF310385}"/>
              </a:ext>
            </a:extLst>
          </p:cNvPr>
          <p:cNvSpPr txBox="1"/>
          <p:nvPr/>
        </p:nvSpPr>
        <p:spPr>
          <a:xfrm>
            <a:off x="944605" y="3640600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0.1 PSNR = 30.167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286BA-EE1B-904D-8C93-19D1AE96ABBA}"/>
              </a:ext>
            </a:extLst>
          </p:cNvPr>
          <p:cNvSpPr txBox="1"/>
          <p:nvPr/>
        </p:nvSpPr>
        <p:spPr>
          <a:xfrm>
            <a:off x="3672399" y="3625486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0.01 PSNR = 30.565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74265-B56C-1C45-B823-DC9BCD566116}"/>
              </a:ext>
            </a:extLst>
          </p:cNvPr>
          <p:cNvSpPr txBox="1"/>
          <p:nvPr/>
        </p:nvSpPr>
        <p:spPr>
          <a:xfrm>
            <a:off x="6424297" y="3625486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30.898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1F279D-2949-2943-AA66-375404D6D5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95" y="4005672"/>
            <a:ext cx="2304000" cy="2304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F37836-78C6-104A-91B1-B6C696A3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94" y="4005672"/>
            <a:ext cx="2304000" cy="2304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95993F-FFCC-FF47-BEAC-C8B996A122B7}"/>
              </a:ext>
            </a:extLst>
          </p:cNvPr>
          <p:cNvSpPr txBox="1"/>
          <p:nvPr/>
        </p:nvSpPr>
        <p:spPr>
          <a:xfrm>
            <a:off x="944605" y="6290409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0.1 PSNR = 24.861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0D044-EC46-284E-A04B-9E8EE137BAA1}"/>
              </a:ext>
            </a:extLst>
          </p:cNvPr>
          <p:cNvSpPr txBox="1"/>
          <p:nvPr/>
        </p:nvSpPr>
        <p:spPr>
          <a:xfrm>
            <a:off x="3696503" y="6290409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0.01 PSNR = 25.041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47A5F-5577-3D4A-8E4A-3689F8D24139}"/>
              </a:ext>
            </a:extLst>
          </p:cNvPr>
          <p:cNvSpPr txBox="1"/>
          <p:nvPr/>
        </p:nvSpPr>
        <p:spPr>
          <a:xfrm>
            <a:off x="6400193" y="6309672"/>
            <a:ext cx="225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Ep</a:t>
            </a:r>
            <a:r>
              <a:rPr lang="it-IT" sz="1400" dirty="0"/>
              <a:t> = 0.001 PSNR = 25.35</a:t>
            </a:r>
          </a:p>
        </p:txBody>
      </p:sp>
    </p:spTree>
    <p:extLst>
      <p:ext uri="{BB962C8B-B14F-4D97-AF65-F5344CB8AC3E}">
        <p14:creationId xmlns:p14="http://schemas.microsoft.com/office/powerpoint/2010/main" val="2151302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10328</TotalTime>
  <Words>346</Words>
  <Application>Microsoft Macintosh PowerPoint</Application>
  <PresentationFormat>On-screen Show (4:3)</PresentationFormat>
  <Paragraphs>86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Human Data Analytics – Project  Project Name</vt:lpstr>
      <vt:lpstr>Outline</vt:lpstr>
      <vt:lpstr>Introduction  </vt:lpstr>
      <vt:lpstr>Vector Quantization</vt:lpstr>
      <vt:lpstr>Vector Quantization</vt:lpstr>
      <vt:lpstr>LBG algorithm</vt:lpstr>
      <vt:lpstr>LBG algorithm</vt:lpstr>
      <vt:lpstr>Performance analysis: SPLITTING</vt:lpstr>
      <vt:lpstr>Performance analysis: RANDOM</vt:lpstr>
      <vt:lpstr>Performance analysis: Ep = 0.1</vt:lpstr>
      <vt:lpstr>Performance analysis: Ep = 0.01</vt:lpstr>
      <vt:lpstr>Performance analysis: Ep = 0.001</vt:lpstr>
      <vt:lpstr>Performance Analysis: Pyramidal</vt:lpstr>
      <vt:lpstr>Conclusions</vt:lpstr>
      <vt:lpstr>Conclusions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Tommy Azzino</dc:creator>
  <cp:keywords/>
  <dc:description/>
  <cp:lastModifiedBy>Tommy Azzino</cp:lastModifiedBy>
  <cp:revision>497</cp:revision>
  <cp:lastPrinted>2018-06-10T09:18:24Z</cp:lastPrinted>
  <dcterms:created xsi:type="dcterms:W3CDTF">2016-10-02T14:45:04Z</dcterms:created>
  <dcterms:modified xsi:type="dcterms:W3CDTF">2018-06-22T19:26:08Z</dcterms:modified>
  <cp:category/>
</cp:coreProperties>
</file>