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  <p:sldMasterId id="2147483688" r:id="rId2"/>
  </p:sldMasterIdLst>
  <p:notesMasterIdLst>
    <p:notesMasterId r:id="rId21"/>
  </p:notesMasterIdLst>
  <p:handoutMasterIdLst>
    <p:handoutMasterId r:id="rId22"/>
  </p:handoutMasterIdLst>
  <p:sldIdLst>
    <p:sldId id="285" r:id="rId3"/>
    <p:sldId id="330" r:id="rId4"/>
    <p:sldId id="386" r:id="rId5"/>
    <p:sldId id="387" r:id="rId6"/>
    <p:sldId id="410" r:id="rId7"/>
    <p:sldId id="400" r:id="rId8"/>
    <p:sldId id="411" r:id="rId9"/>
    <p:sldId id="324" r:id="rId10"/>
    <p:sldId id="412" r:id="rId11"/>
    <p:sldId id="413" r:id="rId12"/>
    <p:sldId id="414" r:id="rId13"/>
    <p:sldId id="415" r:id="rId14"/>
    <p:sldId id="418" r:id="rId15"/>
    <p:sldId id="416" r:id="rId16"/>
    <p:sldId id="419" r:id="rId17"/>
    <p:sldId id="420" r:id="rId18"/>
    <p:sldId id="421" r:id="rId19"/>
    <p:sldId id="417" r:id="rId2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ara Pielli" initials="C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214"/>
    <a:srgbClr val="E89057"/>
    <a:srgbClr val="CEDBE6"/>
    <a:srgbClr val="00CC00"/>
    <a:srgbClr val="FF66FF"/>
    <a:srgbClr val="FFD629"/>
    <a:srgbClr val="FFDB43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63" autoAdjust="0"/>
    <p:restoredTop sz="94345" autoAdjust="0"/>
  </p:normalViewPr>
  <p:slideViewPr>
    <p:cSldViewPr snapToGrid="0">
      <p:cViewPr>
        <p:scale>
          <a:sx n="120" d="100"/>
          <a:sy n="120" d="100"/>
        </p:scale>
        <p:origin x="936" y="144"/>
      </p:cViewPr>
      <p:guideLst>
        <p:guide orient="horz" pos="34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688C70-B3D2-F444-B193-9627E64A8E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F3A74-8420-334F-B9FD-C9BEFE8A35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24F0E-EF00-ED48-9E0B-A8A432D0A8E8}" type="datetimeFigureOut">
              <a:rPr lang="it-IT" smtClean="0"/>
              <a:t>10/07/18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4162A-51B6-3C49-BF37-6BEF7EE468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32711-9F4D-CE47-B5AD-D12C2F0028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14B93-2C23-9A4C-A05A-36C4733F832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372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72BE3-30AD-44B6-9AE4-B99D5977AD3D}" type="datetimeFigureOut">
              <a:rPr lang="it-IT" smtClean="0"/>
              <a:t>10/07/18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C84D1-19FD-4492-8382-9D79A275F18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18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77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41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we should explain what are the main challenges behind HAR and opportunities of study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07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849407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309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1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097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83036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7010400" y="6383338"/>
            <a:ext cx="2057400" cy="365125"/>
          </a:xfrm>
          <a:prstGeom prst="rect">
            <a:avLst/>
          </a:prstGeom>
        </p:spPr>
        <p:txBody>
          <a:bodyPr/>
          <a:lstStyle/>
          <a:p>
            <a:fld id="{6CCDF372-D76F-428C-8845-923DF081F97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46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10/07/18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218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10/07/18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258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10/07/18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45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10/07/18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809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10/07/18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004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10/07/18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060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10/07/18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24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A5A254-1488-3C4E-A080-213A22BE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837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10/07/18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18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10/07/18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921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10/07/18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87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10/07/18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20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8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58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21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9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53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333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4"/>
          <p:cNvSpPr/>
          <p:nvPr userDrawn="1"/>
        </p:nvSpPr>
        <p:spPr>
          <a:xfrm rot="10800000">
            <a:off x="44449" y="2379662"/>
            <a:ext cx="515940" cy="447833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5720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-7434" y="2939143"/>
            <a:ext cx="615553" cy="38589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algn="l" defTabSz="914400" rtl="0" eaLnBrk="1" latinLnBrk="0" hangingPunct="1"/>
            <a:r>
              <a:rPr lang="it-IT" sz="2800" b="0" i="0" kern="1200" dirty="0">
                <a:solidFill>
                  <a:schemeClr val="bg1"/>
                </a:solidFill>
                <a:latin typeface="Fira Sans Book" charset="0"/>
                <a:ea typeface="Fira Sans Book" charset="0"/>
                <a:cs typeface="Fira Sans Book" charset="0"/>
              </a:rPr>
              <a:t>HUMAN DATA ANALYTICS</a:t>
            </a: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17" name="DEIlogoSMALL.png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3"/>
            <a:ext cx="625475" cy="2095037"/>
          </a:xfrm>
          <a:prstGeom prst="rect">
            <a:avLst/>
          </a:prstGeom>
          <a:noFill/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02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5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78BD-D5EC-4F5E-BAA0-C9A897EEFD5B}" type="datetimeFigureOut">
              <a:rPr lang="it-IT" smtClean="0"/>
              <a:t>10/07/18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C46C-4AA2-4058-B7DE-1CA697AD5A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03116" y="1136228"/>
            <a:ext cx="8540884" cy="169320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Fira Sans" charset="0"/>
                <a:cs typeface="Fira Sans" charset="0"/>
              </a:rPr>
              <a:t> 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Fira Sans" charset="0"/>
                <a:cs typeface="Fira Sans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Fira Sans" charset="0"/>
                <a:cs typeface="Fira Sans" charset="0"/>
              </a:rPr>
              <a:t>A Comparative Study of Different Deep Learning Architectures for Human Activity Recognition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044420" y="2953403"/>
            <a:ext cx="7658276" cy="1927161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2000" dirty="0">
                <a:ea typeface="Fira Sans Book" charset="0"/>
                <a:cs typeface="Fira Sans Book" charset="0"/>
              </a:rPr>
              <a:t>Matteo </a:t>
            </a:r>
            <a:r>
              <a:rPr lang="it-IT" sz="2000" dirty="0" err="1">
                <a:ea typeface="Fira Sans Book" charset="0"/>
                <a:cs typeface="Fira Sans Book" charset="0"/>
              </a:rPr>
              <a:t>Ciprian</a:t>
            </a:r>
            <a:r>
              <a:rPr lang="it-IT" sz="2000" dirty="0">
                <a:ea typeface="Fira Sans Book" charset="0"/>
                <a:cs typeface="Fira Sans Book" charset="0"/>
              </a:rPr>
              <a:t>, Tommy </a:t>
            </a:r>
            <a:r>
              <a:rPr lang="it-IT" sz="2000" dirty="0" err="1">
                <a:ea typeface="Fira Sans Book" charset="0"/>
                <a:cs typeface="Fira Sans Book" charset="0"/>
              </a:rPr>
              <a:t>Azzino</a:t>
            </a:r>
            <a:endParaRPr lang="it-IT" sz="2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2000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2000" dirty="0">
                <a:ea typeface="Fira Sans Book" charset="0"/>
                <a:cs typeface="Fira Sans Book" charset="0"/>
              </a:rPr>
              <a:t>Prof. Michele Rossi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2000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dirty="0" err="1">
                <a:ea typeface="Fira Sans Book" charset="0"/>
                <a:cs typeface="Fira Sans Book" charset="0"/>
              </a:rPr>
              <a:t>Dept</a:t>
            </a:r>
            <a:r>
              <a:rPr lang="it-IT" sz="1600" dirty="0">
                <a:ea typeface="Fira Sans Book" charset="0"/>
                <a:cs typeface="Fira Sans Book" charset="0"/>
              </a:rPr>
              <a:t>. of Information </a:t>
            </a:r>
            <a:r>
              <a:rPr lang="it-IT" sz="1600" dirty="0" err="1">
                <a:ea typeface="Fira Sans Book" charset="0"/>
                <a:cs typeface="Fira Sans Book" charset="0"/>
              </a:rPr>
              <a:t>Engineering</a:t>
            </a:r>
            <a:r>
              <a:rPr lang="it-IT" sz="1600" dirty="0">
                <a:ea typeface="Fira Sans Book" charset="0"/>
                <a:cs typeface="Fira Sans Book" charset="0"/>
              </a:rPr>
              <a:t>, </a:t>
            </a:r>
            <a:r>
              <a:rPr lang="it-IT" sz="1600" dirty="0" err="1">
                <a:ea typeface="Fira Sans Book" charset="0"/>
                <a:cs typeface="Fira Sans Book" charset="0"/>
              </a:rPr>
              <a:t>University</a:t>
            </a:r>
            <a:r>
              <a:rPr lang="it-IT" sz="1600" dirty="0">
                <a:ea typeface="Fira Sans Book" charset="0"/>
                <a:cs typeface="Fira Sans Book" charset="0"/>
              </a:rPr>
              <a:t> of Padova, </a:t>
            </a:r>
            <a:r>
              <a:rPr lang="it-IT" sz="1600" dirty="0" err="1">
                <a:ea typeface="Fira Sans Book" charset="0"/>
                <a:cs typeface="Fira Sans Book" charset="0"/>
              </a:rPr>
              <a:t>Italy</a:t>
            </a:r>
            <a:endParaRPr lang="it-IT" sz="1600" dirty="0"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683" y="5264169"/>
            <a:ext cx="1195013" cy="1202641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00752" y="6277513"/>
            <a:ext cx="20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+mj-lt"/>
                <a:ea typeface="Fira Sans Book" charset="0"/>
                <a:cs typeface="Fira Sans Book" charset="0"/>
              </a:rPr>
              <a:t>July</a:t>
            </a:r>
            <a:r>
              <a:rPr lang="it-IT">
                <a:latin typeface="+mj-lt"/>
                <a:ea typeface="Fira Sans Book" charset="0"/>
                <a:cs typeface="Fira Sans Book" charset="0"/>
              </a:rPr>
              <a:t>, 12, </a:t>
            </a:r>
            <a:r>
              <a:rPr lang="it-IT" dirty="0">
                <a:latin typeface="+mj-lt"/>
                <a:ea typeface="Fira Sans Book" charset="0"/>
                <a:cs typeface="Fira Sans Book" charset="0"/>
              </a:rPr>
              <a:t>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0752" y="5631182"/>
            <a:ext cx="352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  <a:ea typeface="Fira Sans Book" charset="0"/>
                <a:cs typeface="Fira Sans Book" charset="0"/>
              </a:rPr>
              <a:t>matteo.ciprian.1@studenti.unipd.it</a:t>
            </a:r>
          </a:p>
          <a:p>
            <a:r>
              <a:rPr lang="it-IT" dirty="0" err="1">
                <a:latin typeface="+mj-lt"/>
                <a:ea typeface="Fira Sans Book" charset="0"/>
                <a:cs typeface="Fira Sans Book" charset="0"/>
              </a:rPr>
              <a:t>tommy.azzino@studenti.unipd.it</a:t>
            </a:r>
            <a:endParaRPr lang="it-IT" dirty="0">
              <a:latin typeface="+mj-lt"/>
              <a:ea typeface="Fira Sans Book" charset="0"/>
              <a:cs typeface="Fira Sans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0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54475" y="375635"/>
            <a:ext cx="7886700" cy="1325563"/>
          </a:xfrm>
        </p:spPr>
        <p:txBody>
          <a:bodyPr/>
          <a:lstStyle/>
          <a:p>
            <a:r>
              <a:rPr lang="en-US" b="1" dirty="0"/>
              <a:t>Architectures: MLP</a:t>
            </a:r>
          </a:p>
        </p:txBody>
      </p:sp>
    </p:spTree>
    <p:extLst>
      <p:ext uri="{BB962C8B-B14F-4D97-AF65-F5344CB8AC3E}">
        <p14:creationId xmlns:p14="http://schemas.microsoft.com/office/powerpoint/2010/main" val="229872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54475" y="375635"/>
            <a:ext cx="7886700" cy="1325563"/>
          </a:xfrm>
        </p:spPr>
        <p:txBody>
          <a:bodyPr/>
          <a:lstStyle/>
          <a:p>
            <a:r>
              <a:rPr lang="en-US" b="1" dirty="0"/>
              <a:t>Architectures: MCF</a:t>
            </a:r>
          </a:p>
        </p:txBody>
      </p:sp>
    </p:spTree>
    <p:extLst>
      <p:ext uri="{BB962C8B-B14F-4D97-AF65-F5344CB8AC3E}">
        <p14:creationId xmlns:p14="http://schemas.microsoft.com/office/powerpoint/2010/main" val="7598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54475" y="375635"/>
            <a:ext cx="7886700" cy="1325563"/>
          </a:xfrm>
        </p:spPr>
        <p:txBody>
          <a:bodyPr/>
          <a:lstStyle/>
          <a:p>
            <a:r>
              <a:rPr lang="en-US" b="1" dirty="0"/>
              <a:t>Results: TASK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8C2E4-0C3D-C44C-962F-0B975AED1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33" y="1562986"/>
            <a:ext cx="6692400" cy="44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5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54475" y="375635"/>
            <a:ext cx="7886700" cy="1325563"/>
          </a:xfrm>
        </p:spPr>
        <p:txBody>
          <a:bodyPr/>
          <a:lstStyle/>
          <a:p>
            <a:r>
              <a:rPr lang="en-US" b="1" dirty="0"/>
              <a:t>Results: TASK 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D2DAB-455B-CD4F-80F4-EF29F144B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4" y="1701198"/>
            <a:ext cx="7886701" cy="481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2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54475" y="375635"/>
            <a:ext cx="7886700" cy="1325563"/>
          </a:xfrm>
        </p:spPr>
        <p:txBody>
          <a:bodyPr/>
          <a:lstStyle/>
          <a:p>
            <a:r>
              <a:rPr lang="en-US" b="1" dirty="0"/>
              <a:t>Results: TASK B2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D00FE-ADF9-A44D-8373-F8C3C1E28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68" y="1547038"/>
            <a:ext cx="6692400" cy="468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7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54475" y="375635"/>
            <a:ext cx="7886700" cy="1325563"/>
          </a:xfrm>
        </p:spPr>
        <p:txBody>
          <a:bodyPr/>
          <a:lstStyle/>
          <a:p>
            <a:r>
              <a:rPr lang="en-US" b="1" dirty="0"/>
              <a:t>Results: TASK B2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A2171-B7B5-E14B-8505-3A73BD42D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6" y="1484059"/>
            <a:ext cx="8537944" cy="51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5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54475" y="375635"/>
            <a:ext cx="7886700" cy="1325563"/>
          </a:xfrm>
        </p:spPr>
        <p:txBody>
          <a:bodyPr/>
          <a:lstStyle/>
          <a:p>
            <a:r>
              <a:rPr lang="en-US" b="1" dirty="0"/>
              <a:t>Results: single subject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9488E-25D0-D24B-B08A-10E3E18AA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53013" y="140322"/>
            <a:ext cx="4671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12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54475" y="375635"/>
            <a:ext cx="7886700" cy="1325563"/>
          </a:xfrm>
        </p:spPr>
        <p:txBody>
          <a:bodyPr/>
          <a:lstStyle/>
          <a:p>
            <a:r>
              <a:rPr lang="en-US" b="1" dirty="0"/>
              <a:t>Results: ad-hoc configurations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10FF09-C63F-BD42-B4E9-5570F90FB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92885" y="243989"/>
            <a:ext cx="4629361" cy="65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07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54475" y="375635"/>
            <a:ext cx="7886700" cy="1325563"/>
          </a:xfrm>
        </p:spPr>
        <p:txBody>
          <a:bodyPr/>
          <a:lstStyle/>
          <a:p>
            <a:r>
              <a:rPr lang="en-US" b="1" dirty="0"/>
              <a:t>Conclusions &amp; Future works</a:t>
            </a:r>
          </a:p>
        </p:txBody>
      </p:sp>
    </p:spTree>
    <p:extLst>
      <p:ext uri="{BB962C8B-B14F-4D97-AF65-F5344CB8AC3E}">
        <p14:creationId xmlns:p14="http://schemas.microsoft.com/office/powerpoint/2010/main" val="319953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1032314" y="1480850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Introduction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Related work</a:t>
            </a:r>
            <a:endParaRPr lang="en-US" sz="28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Opportunity dataset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Architectures description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Results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Conclusions &amp; Future works</a:t>
            </a:r>
          </a:p>
        </p:txBody>
      </p:sp>
    </p:spTree>
    <p:extLst>
      <p:ext uri="{BB962C8B-B14F-4D97-AF65-F5344CB8AC3E}">
        <p14:creationId xmlns:p14="http://schemas.microsoft.com/office/powerpoint/2010/main" val="43804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783948" y="249601"/>
            <a:ext cx="7886700" cy="1325563"/>
          </a:xfrm>
        </p:spPr>
        <p:txBody>
          <a:bodyPr/>
          <a:lstStyle/>
          <a:p>
            <a:r>
              <a:rPr lang="en-US" b="1" dirty="0"/>
              <a:t>Introduction 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867188" y="4006750"/>
            <a:ext cx="7720221" cy="884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10000"/>
              </a:lnSpc>
            </a:pPr>
            <a:endParaRPr lang="en-US" sz="2400" dirty="0">
              <a:latin typeface="Fira Sans Light" charset="0"/>
              <a:ea typeface="Fira Sans Light" charset="0"/>
              <a:cs typeface="Fira Sans Light" charset="0"/>
            </a:endParaRPr>
          </a:p>
          <a:p>
            <a:pPr marL="914400" lvl="1" indent="-457200">
              <a:lnSpc>
                <a:spcPct val="110000"/>
              </a:lnSpc>
              <a:buFont typeface="Wingdings" charset="2"/>
              <a:buChar char="§"/>
            </a:pPr>
            <a:endParaRPr lang="en-US" sz="2400" dirty="0">
              <a:latin typeface="Fira Sans Light" charset="0"/>
              <a:ea typeface="Fira Sans Light" charset="0"/>
              <a:cs typeface="Fira Sans Light" charset="0"/>
            </a:endParaRPr>
          </a:p>
        </p:txBody>
      </p:sp>
      <p:sp>
        <p:nvSpPr>
          <p:cNvPr id="5" name="Segnaposto contenuto 10">
            <a:extLst>
              <a:ext uri="{FF2B5EF4-FFF2-40B4-BE49-F238E27FC236}">
                <a16:creationId xmlns:a16="http://schemas.microsoft.com/office/drawing/2014/main" id="{ED938AEF-9645-8D41-85F1-78C2C31ECC11}"/>
              </a:ext>
            </a:extLst>
          </p:cNvPr>
          <p:cNvSpPr txBox="1">
            <a:spLocks/>
          </p:cNvSpPr>
          <p:nvPr/>
        </p:nvSpPr>
        <p:spPr>
          <a:xfrm>
            <a:off x="1044671" y="1740341"/>
            <a:ext cx="6963623" cy="4781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Why human activity recognition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Opportunity challenge</a:t>
            </a: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Task A: modes of locomotion</a:t>
            </a: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Task B1: activity vs no-activity</a:t>
            </a: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Task B2: gesture recognition</a:t>
            </a: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Task C: previous task with rotational noise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50000"/>
              </a:lnSpc>
              <a:buFont typeface="Wingdings" charset="2"/>
              <a:buChar char="§"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5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02270" y="365124"/>
            <a:ext cx="7886700" cy="1325563"/>
          </a:xfrm>
        </p:spPr>
        <p:txBody>
          <a:bodyPr/>
          <a:lstStyle/>
          <a:p>
            <a:r>
              <a:rPr lang="en-US" b="1" dirty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122722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02270" y="365124"/>
            <a:ext cx="7886700" cy="1325563"/>
          </a:xfrm>
        </p:spPr>
        <p:txBody>
          <a:bodyPr/>
          <a:lstStyle/>
          <a:p>
            <a:r>
              <a:rPr lang="en-US" b="1" dirty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320389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02270" y="365124"/>
            <a:ext cx="7886700" cy="1325563"/>
          </a:xfrm>
        </p:spPr>
        <p:txBody>
          <a:bodyPr/>
          <a:lstStyle/>
          <a:p>
            <a:r>
              <a:rPr lang="en-US" b="1" dirty="0"/>
              <a:t>Opportunity dataset: review</a:t>
            </a:r>
          </a:p>
        </p:txBody>
      </p:sp>
    </p:spTree>
    <p:extLst>
      <p:ext uri="{BB962C8B-B14F-4D97-AF65-F5344CB8AC3E}">
        <p14:creationId xmlns:p14="http://schemas.microsoft.com/office/powerpoint/2010/main" val="299830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02270" y="365124"/>
            <a:ext cx="7886700" cy="1325563"/>
          </a:xfrm>
        </p:spPr>
        <p:txBody>
          <a:bodyPr/>
          <a:lstStyle/>
          <a:p>
            <a:r>
              <a:rPr lang="en-US" b="1" dirty="0"/>
              <a:t>Opportunity dataset: </a:t>
            </a:r>
            <a:r>
              <a:rPr lang="en-US" b="1" dirty="0" err="1"/>
              <a:t>evalutation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156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54475" y="375635"/>
            <a:ext cx="7886700" cy="1325563"/>
          </a:xfrm>
        </p:spPr>
        <p:txBody>
          <a:bodyPr/>
          <a:lstStyle/>
          <a:p>
            <a:r>
              <a:rPr lang="en-US" b="1" dirty="0"/>
              <a:t>Architectures: CNN + DENSE</a:t>
            </a:r>
          </a:p>
        </p:txBody>
      </p:sp>
    </p:spTree>
    <p:extLst>
      <p:ext uri="{BB962C8B-B14F-4D97-AF65-F5344CB8AC3E}">
        <p14:creationId xmlns:p14="http://schemas.microsoft.com/office/powerpoint/2010/main" val="125708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54475" y="375635"/>
            <a:ext cx="7886700" cy="1325563"/>
          </a:xfrm>
        </p:spPr>
        <p:txBody>
          <a:bodyPr/>
          <a:lstStyle/>
          <a:p>
            <a:r>
              <a:rPr lang="en-US" b="1" dirty="0"/>
              <a:t>Architectures: CNN + LSTM</a:t>
            </a:r>
          </a:p>
        </p:txBody>
      </p:sp>
    </p:spTree>
    <p:extLst>
      <p:ext uri="{BB962C8B-B14F-4D97-AF65-F5344CB8AC3E}">
        <p14:creationId xmlns:p14="http://schemas.microsoft.com/office/powerpoint/2010/main" val="198598056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Impostazioni personalizzate 2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000000"/>
      </a:accent1>
      <a:accent2>
        <a:srgbClr val="9A1214"/>
      </a:accent2>
      <a:accent3>
        <a:srgbClr val="75BDA7"/>
      </a:accent3>
      <a:accent4>
        <a:srgbClr val="7A8C8E"/>
      </a:accent4>
      <a:accent5>
        <a:srgbClr val="FF6600"/>
      </a:accent5>
      <a:accent6>
        <a:srgbClr val="0000CC"/>
      </a:accent6>
      <a:hlink>
        <a:srgbClr val="A33E28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10457</TotalTime>
  <Words>165</Words>
  <Application>Microsoft Macintosh PowerPoint</Application>
  <PresentationFormat>On-screen Show (4:3)</PresentationFormat>
  <Paragraphs>43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Fira Sans</vt:lpstr>
      <vt:lpstr>Fira Sans Book</vt:lpstr>
      <vt:lpstr>Fira Sans Light</vt:lpstr>
      <vt:lpstr>Wingdings</vt:lpstr>
      <vt:lpstr>Personalizza struttura</vt:lpstr>
      <vt:lpstr>1_Personalizza struttura</vt:lpstr>
      <vt:lpstr>  A Comparative Study of Different Deep Learning Architectures for Human Activity Recognition</vt:lpstr>
      <vt:lpstr>Outline</vt:lpstr>
      <vt:lpstr>Introduction  </vt:lpstr>
      <vt:lpstr>Related work</vt:lpstr>
      <vt:lpstr>Related work</vt:lpstr>
      <vt:lpstr>Opportunity dataset: review</vt:lpstr>
      <vt:lpstr>Opportunity dataset: evalutation</vt:lpstr>
      <vt:lpstr>Architectures: CNN + DENSE</vt:lpstr>
      <vt:lpstr>Architectures: CNN + LSTM</vt:lpstr>
      <vt:lpstr>Architectures: MLP</vt:lpstr>
      <vt:lpstr>Architectures: MCF</vt:lpstr>
      <vt:lpstr>Results: TASK A</vt:lpstr>
      <vt:lpstr>Results: TASK A</vt:lpstr>
      <vt:lpstr>Results: TASK B2</vt:lpstr>
      <vt:lpstr>Results: TASK B2</vt:lpstr>
      <vt:lpstr>Results: single subject</vt:lpstr>
      <vt:lpstr>Results: ad-hoc configurations</vt:lpstr>
      <vt:lpstr>Conclusions &amp; Future works</vt:lpstr>
    </vt:vector>
  </TitlesOfParts>
  <Manager/>
  <Company/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Tommy Azzino</dc:creator>
  <cp:keywords/>
  <dc:description/>
  <cp:lastModifiedBy>Tommy Azzino</cp:lastModifiedBy>
  <cp:revision>508</cp:revision>
  <cp:lastPrinted>2018-06-10T09:18:24Z</cp:lastPrinted>
  <dcterms:created xsi:type="dcterms:W3CDTF">2016-10-02T14:45:04Z</dcterms:created>
  <dcterms:modified xsi:type="dcterms:W3CDTF">2018-07-10T16:44:45Z</dcterms:modified>
  <cp:category/>
</cp:coreProperties>
</file>