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7" r:id="rId4"/>
    <p:sldId id="258" r:id="rId5"/>
    <p:sldId id="259" r:id="rId6"/>
    <p:sldId id="261" r:id="rId7"/>
    <p:sldId id="262" r:id="rId8"/>
    <p:sldId id="268" r:id="rId9"/>
    <p:sldId id="273" r:id="rId10"/>
    <p:sldId id="263" r:id="rId11"/>
    <p:sldId id="274" r:id="rId12"/>
    <p:sldId id="264" r:id="rId13"/>
    <p:sldId id="272" r:id="rId14"/>
    <p:sldId id="269" r:id="rId15"/>
    <p:sldId id="276" r:id="rId16"/>
    <p:sldId id="275" r:id="rId17"/>
  </p:sldIdLst>
  <p:sldSz cx="9144000" cy="5143500" type="screen16x9"/>
  <p:notesSz cx="6877050" cy="96567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66" userDrawn="1">
          <p15:clr>
            <a:srgbClr val="A4A3A4"/>
          </p15:clr>
        </p15:guide>
        <p15:guide id="3" orient="horz" pos="3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B4D2"/>
    <a:srgbClr val="CC0000"/>
    <a:srgbClr val="D57205"/>
    <a:srgbClr val="FE9202"/>
    <a:srgbClr val="090FFF"/>
    <a:srgbClr val="1184BD"/>
    <a:srgbClr val="D3A90F"/>
    <a:srgbClr val="11C1FF"/>
    <a:srgbClr val="0078A2"/>
    <a:srgbClr val="F2C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04" y="60"/>
      </p:cViewPr>
      <p:guideLst>
        <p:guide pos="5766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Chatbot in Belgium</c:v>
                </c:pt>
              </c:strCache>
            </c:strRef>
          </c:tx>
          <c:dPt>
            <c:idx val="0"/>
            <c:bubble3D val="0"/>
            <c:explosion val="24"/>
            <c:spPr>
              <a:solidFill>
                <a:srgbClr val="FFFF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0E-4DF7-84A2-C5BD9F2ECEF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E80E-4DF7-84A2-C5BD9F2ECEFE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0E-4DF7-84A2-C5BD9F2ECEFE}"/>
              </c:ext>
            </c:extLst>
          </c:dPt>
          <c:dLbls>
            <c:dLbl>
              <c:idx val="0"/>
              <c:layout>
                <c:manualLayout>
                  <c:x val="4.2597675575655594E-2"/>
                  <c:y val="1.4236030539132714E-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3EFCF96-E2BB-4FA8-9C70-192597F7F929}" type="CATEGORYNAME">
                      <a:rPr lang="en-US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pPr>
                        <a:defRPr/>
                      </a:pPr>
                      <a:t>[NOM DE CATÉGORIE]</a:t>
                    </a:fld>
                    <a:r>
                      <a:rPr lang="en-US" baseline="0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t>
</a:t>
                    </a:r>
                    <a:fld id="{582D8D34-3CCE-4331-A7C0-0BFEDF89EA10}" type="PERCENTAGE">
                      <a:rPr lang="en-US" baseline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a:pPr>
                        <a:defRPr/>
                      </a:pPr>
                      <a:t>[POURCENTAGE]</a:t>
                    </a:fld>
                    <a:endParaRPr lang="en-US" baseline="0" dirty="0">
                      <a:solidFill>
                        <a:srgbClr val="FFC00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1361320767524823"/>
                      <c:h val="0.1869629279528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80E-4DF7-84A2-C5BD9F2ECEFE}"/>
                </c:ext>
              </c:extLst>
            </c:dLbl>
            <c:dLbl>
              <c:idx val="1"/>
              <c:layout>
                <c:manualLayout>
                  <c:x val="1.9473300541158711E-2"/>
                  <c:y val="9.3301135009384792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8929AAB-AB63-4441-8981-CDE68D435EDC}" type="CATEGORYNAME">
                      <a:rPr lang="en-US">
                        <a:solidFill>
                          <a:srgbClr val="C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baseline="0" dirty="0">
                        <a:solidFill>
                          <a:srgbClr val="C00000"/>
                        </a:solidFill>
                      </a:rPr>
                      <a:t>
</a:t>
                    </a:r>
                    <a:fld id="{A7D485F2-3B66-4D06-A352-6AF3B9160EA7}" type="PERCENTAGE">
                      <a:rPr lang="en-US" baseline="0">
                        <a:solidFill>
                          <a:srgbClr val="C00000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baseline="0" dirty="0">
                      <a:solidFill>
                        <a:srgbClr val="C00000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103849128261595"/>
                      <c:h val="0.18654630504772787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80E-4DF7-84A2-C5BD9F2ECEFE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71FD7112-31E1-4CC7-9732-338A044CE69F}" type="CATEGORYNAME">
                      <a:rPr lang="en-US" smtClean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[NOM DE CATÉGORIE]</a:t>
                    </a:fld>
                    <a:r>
                      <a:rPr lang="en-US" dirty="0">
                        <a:solidFill>
                          <a:schemeClr val="tx1"/>
                        </a:solidFill>
                      </a:rPr>
                      <a:t> invested</a:t>
                    </a:r>
                    <a:r>
                      <a:rPr lang="en-US" baseline="0" dirty="0"/>
                      <a:t>
</a:t>
                    </a:r>
                    <a:fld id="{EB70EB32-4E94-4777-9C18-E2CEA0B72E89}" type="PERCENTAGE">
                      <a:rPr lang="en-US" baseline="0">
                        <a:solidFill>
                          <a:schemeClr val="tx1"/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[POURCENTAGE]</a:t>
                    </a:fld>
                    <a:endParaRPr lang="en-US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80E-4DF7-84A2-C5BD9F2ECEFE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Company invested</c:v>
                </c:pt>
                <c:pt idx="1">
                  <c:v>Thinking to invest</c:v>
                </c:pt>
                <c:pt idx="2">
                  <c:v>Company not yet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4.2000000000000003E-2</c:v>
                </c:pt>
                <c:pt idx="1">
                  <c:v>0.28999999999999998</c:v>
                </c:pt>
                <c:pt idx="2">
                  <c:v>0.66800000000000004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0E-4DF7-84A2-C5BD9F2ECEFE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0055" cy="484515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404" y="0"/>
            <a:ext cx="2980055" cy="484515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2925" y="1206500"/>
            <a:ext cx="5791200" cy="3259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705" y="4647317"/>
            <a:ext cx="5501640" cy="3802350"/>
          </a:xfrm>
          <a:prstGeom prst="rect">
            <a:avLst/>
          </a:prstGeom>
        </p:spPr>
        <p:txBody>
          <a:bodyPr vert="horz" lIns="94476" tIns="47238" rIns="94476" bIns="472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72249"/>
            <a:ext cx="2980055" cy="484514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404" y="9172249"/>
            <a:ext cx="2980055" cy="484514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It </a:t>
            </a:r>
            <a:r>
              <a:rPr lang="fr-BE" dirty="0" err="1"/>
              <a:t>makes</a:t>
            </a:r>
            <a:r>
              <a:rPr lang="fr-BE" dirty="0"/>
              <a:t> one </a:t>
            </a:r>
            <a:r>
              <a:rPr lang="fr-BE" dirty="0" err="1"/>
              <a:t>month</a:t>
            </a:r>
            <a:r>
              <a:rPr lang="fr-BE" dirty="0"/>
              <a:t> to </a:t>
            </a:r>
            <a:r>
              <a:rPr lang="fr-BE" dirty="0" err="1"/>
              <a:t>make</a:t>
            </a:r>
            <a:r>
              <a:rPr lang="fr-BE" dirty="0"/>
              <a:t> a </a:t>
            </a:r>
            <a:r>
              <a:rPr lang="fr-BE" dirty="0" err="1"/>
              <a:t>customer</a:t>
            </a:r>
            <a:r>
              <a:rPr lang="fr-BE" dirty="0"/>
              <a:t> and second to loose.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8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les bots seront capables de détecter toujours mieux vos émotions, notamment sur base du choix des mots par l'utilisateur, ce qui leur permettra d'adapter la conversation.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4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report, Opus Research presents a comprehensive assessment of the current Intelligent Assistant (IA) and</a:t>
            </a:r>
          </a:p>
          <a:p>
            <a:r>
              <a:rPr lang="en-US" dirty="0"/>
              <a:t>bot solution provider landscape with special focus on those offering “enterprise-grade” solutions.</a:t>
            </a:r>
          </a:p>
          <a:p>
            <a:r>
              <a:rPr lang="en-US" dirty="0"/>
              <a:t>The past year has witnessed explosive growth in enterprise spending on licenses, services and platforms.</a:t>
            </a:r>
          </a:p>
          <a:p>
            <a:r>
              <a:rPr lang="en-US" dirty="0"/>
              <a:t>Investment was roughly $750 million in 2015, which was more than double the $350 million originally forecasted</a:t>
            </a:r>
          </a:p>
          <a:p>
            <a:r>
              <a:rPr lang="en-US" dirty="0"/>
              <a:t>by Opus Research in 2013. At this rate, Opus Research foresees explosive growth of the industry poised to blast</a:t>
            </a:r>
          </a:p>
          <a:p>
            <a:r>
              <a:rPr lang="en-US" dirty="0"/>
              <a:t>through $1 billion in 2016, on the way to $4.5 billion globally by 2021.</a:t>
            </a:r>
          </a:p>
          <a:p>
            <a:r>
              <a:rPr lang="en-US" dirty="0"/>
              <a:t>Chatbot solutions for any industry that serves specific business functions: Customer service, Marketing, Sales, HR, IT, Facilities and other support services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9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es entreprises belges n'ont pas encore vraiment osé franchir le pas : 4,2 % seulement des entreprises belges ont déployé un bot pour la communication avec leurs clients, tandis que 29 % envisagent de le faire dans les deux prochaines années. "Nous avons cinq ans de retard sur les Etats-Unis, estime Urbain. la véritable révolution est encore à venir, estime Philippe Urbain, solutions </a:t>
            </a:r>
            <a:r>
              <a:rPr lang="fr-BE" dirty="0" err="1"/>
              <a:t>director</a:t>
            </a:r>
            <a:r>
              <a:rPr lang="fr-BE" dirty="0"/>
              <a:t> de la filiale belge de Dimension Data. Reste que les entreprises belges commencent à comprendre que les choses changent dans la manière d'interagir avec leurs clients. Car c'est ce client qui détermine désormais les règles du jeu : la marque doit être directement à son service et il définit lui-même les canaux qu'il veut utiliser pour communiquer sur les produits. Cette rapidité et cette disponibilité deviennent toujours plus difficiles lorsque la communication ne passe que par des collaborateurs humains."</a:t>
            </a:r>
            <a:r>
              <a:rPr lang="en-US" dirty="0"/>
              <a:t>Chatbots Can Save Up To 30% In Customer Support Services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07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Relation clients: simplicité et efficacité</a:t>
            </a:r>
          </a:p>
          <a:p>
            <a:r>
              <a:rPr lang="fr-BE" dirty="0"/>
              <a:t>Canaux: en ligne: site de Hakobio</a:t>
            </a:r>
          </a:p>
          <a:p>
            <a:r>
              <a:rPr lang="fr-BE" dirty="0"/>
              <a:t>Activités clés: Donnes les bonnes réponses aux utilisateurs &amp; trouver les solutions aux problèmes</a:t>
            </a:r>
          </a:p>
          <a:p>
            <a:r>
              <a:rPr lang="fr-BE" dirty="0"/>
              <a:t>Coût: développement (salaires de développeurs, IT </a:t>
            </a:r>
            <a:r>
              <a:rPr lang="fr-BE" dirty="0" err="1"/>
              <a:t>matérial</a:t>
            </a:r>
            <a:r>
              <a:rPr lang="fr-BE" dirty="0"/>
              <a:t> –Azure, Adobe (Microsoft)</a:t>
            </a:r>
          </a:p>
          <a:p>
            <a:r>
              <a:rPr lang="fr-BE" dirty="0"/>
              <a:t>Revenue: Abonnements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47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350110"/>
            <a:ext cx="824607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69" y="2877160"/>
            <a:ext cx="8398775" cy="137434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F2CD44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A04-C023-4F37-A45F-8B0294D4142C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58357-BB09-4C68-9400-8CA5289B92D0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BBB95-A83A-472D-88E6-E6803C63CF5C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30258-7DA7-4081-93D4-2B9797E7AB3A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1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350110"/>
            <a:ext cx="8246070" cy="3512213"/>
          </a:xfrm>
        </p:spPr>
        <p:txBody>
          <a:bodyPr/>
          <a:lstStyle>
            <a:lvl1pPr algn="l"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 algn="l"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 algn="l"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 algn="l"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 algn="l"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57F-A859-42E2-A3AF-1B9BE9AFA531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044700"/>
            <a:ext cx="6260906" cy="3511061"/>
          </a:xfrm>
        </p:spPr>
        <p:txBody>
          <a:bodyPr/>
          <a:lstStyle>
            <a:lvl1pPr>
              <a:defRPr sz="28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5A328-6C1D-4387-BE92-43443A5439F5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8814-F527-4F73-B7B7-CACCF7594894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9732-C767-4803-8AA8-0DAC116D7CE3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433880"/>
            <a:ext cx="8093365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2CD4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2">
                    <a:lumMod val="10000"/>
                  </a:schemeClr>
                </a:solidFill>
              </a:defRPr>
            </a:lvl1pPr>
            <a:lvl2pPr algn="ctr"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 algn="ctr">
              <a:defRPr sz="1800">
                <a:solidFill>
                  <a:schemeClr val="bg2">
                    <a:lumMod val="10000"/>
                  </a:schemeClr>
                </a:solidFill>
              </a:defRPr>
            </a:lvl3pPr>
            <a:lvl4pPr algn="ctr">
              <a:defRPr sz="1600">
                <a:solidFill>
                  <a:schemeClr val="bg2">
                    <a:lumMod val="10000"/>
                  </a:schemeClr>
                </a:solidFill>
              </a:defRPr>
            </a:lvl4pPr>
            <a:lvl5pPr algn="ctr">
              <a:defRPr sz="1600">
                <a:solidFill>
                  <a:schemeClr val="bg2">
                    <a:lumMod val="1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DAB6-40B2-4E0F-9116-0CC398947736}" type="datetime1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41E2-FA1A-433F-92F8-B1E4D56FF4C4}" type="datetime1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8208B-96BD-4B9A-A5E2-FBD0E2F44E15}" type="datetime1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14FD-7A25-40E4-8F5E-845C327AE7CD}" type="datetime1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CD898-35B4-43FD-ABC3-AD11372BD702}" type="datetime1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news.levif.be/ict/actualite/les-chatbots-deviennent-votre-interlocuteur/article-longread-699247.html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opusresearch.net/wordpress/pdfs/DMGuide_EnterpriseIA_Opus_KeyFindings_feb2017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zure.microsoft.com/fr-fr/pricing/calculator/" TargetMode="External"/><Relationship Id="rId5" Type="http://schemas.openxmlformats.org/officeDocument/2006/relationships/hyperlink" Target="https://www.adobe.com/be_fr/creativecloud/plans.html" TargetMode="External"/><Relationship Id="rId4" Type="http://schemas.openxmlformats.org/officeDocument/2006/relationships/hyperlink" Target="https://rubygarage.org/blog/how-much-does-it-cost-to-build-a-chatbo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1185927"/>
            <a:ext cx="5497380" cy="16912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DIGITAL ASSISTANT HAKO</a:t>
            </a:r>
            <a:br>
              <a:rPr lang="en-US" dirty="0"/>
            </a:br>
            <a:r>
              <a:rPr lang="en-US" sz="3300" dirty="0"/>
              <a:t>INNOVATE FOR BETTER CUSTOMER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270" y="3500192"/>
            <a:ext cx="1985165" cy="43524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Group: 3M2S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469EBD1-F349-44D4-A78E-B98C7799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395" y="4762198"/>
            <a:ext cx="458116" cy="19481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7BB29C0-FC59-44A1-920C-170A79D8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404" y="4755317"/>
            <a:ext cx="1098579" cy="25975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829EA28-EDE4-463B-A702-C3131C01B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0" y="4669592"/>
            <a:ext cx="8191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E9202"/>
                </a:solidFill>
              </a:rPr>
              <a:t>Business model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F5010F1A-3B4C-4A57-9A1C-58D40E3CD396}"/>
              </a:ext>
            </a:extLst>
          </p:cNvPr>
          <p:cNvSpPr/>
          <p:nvPr/>
        </p:nvSpPr>
        <p:spPr>
          <a:xfrm>
            <a:off x="1608786" y="2866234"/>
            <a:ext cx="1068935" cy="106893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87089FDE-322D-43FA-9668-0DA5294BF41A}"/>
              </a:ext>
            </a:extLst>
          </p:cNvPr>
          <p:cNvSpPr/>
          <p:nvPr/>
        </p:nvSpPr>
        <p:spPr>
          <a:xfrm>
            <a:off x="3503065" y="2408119"/>
            <a:ext cx="1679755" cy="152705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Subscription:</a:t>
            </a:r>
          </a:p>
          <a:p>
            <a:pPr algn="ctr"/>
            <a:endParaRPr lang="en-ZA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6AAB0113-59F9-4C06-B62A-593FA5118350}"/>
              </a:ext>
            </a:extLst>
          </p:cNvPr>
          <p:cNvSpPr/>
          <p:nvPr/>
        </p:nvSpPr>
        <p:spPr>
          <a:xfrm>
            <a:off x="5793640" y="1797299"/>
            <a:ext cx="2214222" cy="2137870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F544D22C-9158-492A-870F-BDD599ADCE88}"/>
              </a:ext>
            </a:extLst>
          </p:cNvPr>
          <p:cNvSpPr/>
          <p:nvPr/>
        </p:nvSpPr>
        <p:spPr>
          <a:xfrm rot="20825959">
            <a:off x="2605176" y="2611857"/>
            <a:ext cx="970434" cy="875221"/>
          </a:xfrm>
          <a:prstGeom prst="arc">
            <a:avLst>
              <a:gd name="adj1" fmla="val 12351356"/>
              <a:gd name="adj2" fmla="val 2027518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84A0BF0-3633-48B2-9A91-B8BD97D28F5B}"/>
              </a:ext>
            </a:extLst>
          </p:cNvPr>
          <p:cNvSpPr/>
          <p:nvPr/>
        </p:nvSpPr>
        <p:spPr>
          <a:xfrm rot="5400000">
            <a:off x="4888366" y="3072647"/>
            <a:ext cx="1052927" cy="1224655"/>
          </a:xfrm>
          <a:prstGeom prst="arc">
            <a:avLst>
              <a:gd name="adj1" fmla="val 16143950"/>
              <a:gd name="adj2" fmla="val 3795239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E4F089-0BBD-43F5-90BC-2D061E80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5" y="4098800"/>
            <a:ext cx="920404" cy="80227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76142A1-B121-4301-ADB8-87F1E1D740A5}"/>
              </a:ext>
            </a:extLst>
          </p:cNvPr>
          <p:cNvSpPr txBox="1"/>
          <p:nvPr/>
        </p:nvSpPr>
        <p:spPr>
          <a:xfrm>
            <a:off x="6582226" y="4192161"/>
            <a:ext cx="2265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/>
              <a:t>Revenue</a:t>
            </a:r>
          </a:p>
          <a:p>
            <a:r>
              <a:rPr lang="fr-FR" sz="1400" dirty="0"/>
              <a:t>(</a:t>
            </a:r>
            <a:r>
              <a:rPr lang="en-ZA" sz="1400" dirty="0"/>
              <a:t>year</a:t>
            </a:r>
            <a:r>
              <a:rPr lang="fr-FR" sz="1400" dirty="0"/>
              <a:t>: 32.400 -716.400€)</a:t>
            </a:r>
            <a:endParaRPr lang="fr-BE" sz="1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3DCA40F-C175-43AD-A9C0-45601D1FF2C8}"/>
              </a:ext>
            </a:extLst>
          </p:cNvPr>
          <p:cNvSpPr txBox="1"/>
          <p:nvPr/>
        </p:nvSpPr>
        <p:spPr>
          <a:xfrm>
            <a:off x="1447166" y="4211438"/>
            <a:ext cx="144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600" dirty="0"/>
              <a:t>Target Group</a:t>
            </a:r>
          </a:p>
          <a:p>
            <a:r>
              <a:rPr lang="fr-FR" sz="1600" dirty="0"/>
              <a:t>(</a:t>
            </a:r>
            <a:r>
              <a:rPr lang="fr-BE" sz="1600" dirty="0"/>
              <a:t>1000 </a:t>
            </a:r>
            <a:r>
              <a:rPr lang="en-ZA" sz="1600" dirty="0"/>
              <a:t>existing</a:t>
            </a:r>
            <a:r>
              <a:rPr lang="fr-BE" sz="1600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30D6E79-B2D2-4CED-980C-6D74701B5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491" y="3051082"/>
            <a:ext cx="699237" cy="6992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D509EB0-27A8-472C-BE72-B2DA277B0023}"/>
              </a:ext>
            </a:extLst>
          </p:cNvPr>
          <p:cNvSpPr txBox="1"/>
          <p:nvPr/>
        </p:nvSpPr>
        <p:spPr>
          <a:xfrm>
            <a:off x="3375897" y="4211438"/>
            <a:ext cx="1985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1600" dirty="0"/>
              <a:t>Monthly</a:t>
            </a:r>
            <a:r>
              <a:rPr lang="en-CA" sz="1600" dirty="0"/>
              <a:t> Purchase</a:t>
            </a:r>
          </a:p>
          <a:p>
            <a:pPr algn="ctr"/>
            <a:r>
              <a:rPr lang="en-CA" sz="1600" dirty="0"/>
              <a:t>(monthly 9 – 199€)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C395671-73D8-450E-BFED-9A344EDC1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820" y="2233269"/>
            <a:ext cx="1265929" cy="126592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D9FE32A2-9F95-421B-A332-479C44960F33}"/>
              </a:ext>
            </a:extLst>
          </p:cNvPr>
          <p:cNvSpPr txBox="1"/>
          <p:nvPr/>
        </p:nvSpPr>
        <p:spPr>
          <a:xfrm>
            <a:off x="167754" y="1383640"/>
            <a:ext cx="577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Hakobio </a:t>
            </a:r>
            <a:r>
              <a:rPr lang="en-CA" dirty="0"/>
              <a:t>investment in development of HAKO</a:t>
            </a:r>
            <a:r>
              <a:rPr lang="fr-BE" dirty="0"/>
              <a:t>: 8.000 – 30.000 € (or Visual intelligent communication till 100.000 €)  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6D834BE-42D5-4865-8A53-824673CF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FBD35A-3C14-474A-B4D7-9546FD7B245D}"/>
              </a:ext>
            </a:extLst>
          </p:cNvPr>
          <p:cNvSpPr txBox="1"/>
          <p:nvPr/>
        </p:nvSpPr>
        <p:spPr>
          <a:xfrm>
            <a:off x="2739540" y="2113635"/>
            <a:ext cx="636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1/3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3995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4706F-7E79-4DC2-8129-B3692495A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91" y="433880"/>
            <a:ext cx="6260905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Brand name strategy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12D425F-72DB-4D2A-82DF-791A57C1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78" t="13774" r="178" b="32848"/>
          <a:stretch/>
        </p:blipFill>
        <p:spPr>
          <a:xfrm>
            <a:off x="471991" y="1502816"/>
            <a:ext cx="6237878" cy="19851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27FB559-8CD9-4585-807E-F812B9CE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03" y="1502816"/>
            <a:ext cx="1075454" cy="35848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1B2E88F-3CF2-4BA3-B425-C80AE1387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60" y="4098800"/>
            <a:ext cx="914479" cy="79864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819FF7-E8C0-4B9B-9460-8CA06004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9756B6-6CA0-4EA9-9C0B-05B8765920B8}"/>
              </a:ext>
            </a:extLst>
          </p:cNvPr>
          <p:cNvSpPr txBox="1"/>
          <p:nvPr/>
        </p:nvSpPr>
        <p:spPr>
          <a:xfrm>
            <a:off x="1529255" y="4313456"/>
            <a:ext cx="4729890" cy="369332"/>
          </a:xfrm>
          <a:prstGeom prst="rect">
            <a:avLst/>
          </a:prstGeom>
          <a:solidFill>
            <a:srgbClr val="36B4D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SLOGAN: You have question. We have HAKO.</a:t>
            </a:r>
          </a:p>
        </p:txBody>
      </p:sp>
    </p:spTree>
    <p:extLst>
      <p:ext uri="{BB962C8B-B14F-4D97-AF65-F5344CB8AC3E}">
        <p14:creationId xmlns:p14="http://schemas.microsoft.com/office/powerpoint/2010/main" val="70780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Technological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5363" y="825952"/>
            <a:ext cx="6260906" cy="351106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Adobe Creative Cloud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Visual Studio code</a:t>
            </a:r>
          </a:p>
          <a:p>
            <a:endParaRPr lang="en-US" dirty="0"/>
          </a:p>
          <a:p>
            <a:r>
              <a:rPr lang="en-US" dirty="0"/>
              <a:t>Azure Microsoft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B974743-4D54-4AB9-A02B-EA749BD9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4156441"/>
            <a:ext cx="916230" cy="79863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5E97F1C-3E76-4C03-B022-929DD63C9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90" y="1289903"/>
            <a:ext cx="780883" cy="76368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C738AC0-D74B-4B0B-92EA-49FDB8C54A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245" t="23875" r="2245" b="20334"/>
          <a:stretch/>
        </p:blipFill>
        <p:spPr>
          <a:xfrm>
            <a:off x="4204865" y="3401408"/>
            <a:ext cx="1542613" cy="504745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2C475D7-1824-4085-9E09-6BD14629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593571-9195-45A2-A721-56E3B5F9B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765" y="2445658"/>
            <a:ext cx="534469" cy="45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6550" y="1769184"/>
            <a:ext cx="1605129" cy="1605129"/>
          </a:xfrm>
          <a:prstGeom prst="ellipse">
            <a:avLst/>
          </a:prstGeom>
          <a:solidFill>
            <a:srgbClr val="FFFFFF"/>
          </a:solidFill>
          <a:ln w="22225">
            <a:solidFill>
              <a:srgbClr val="3547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262FC1-31D7-463D-9A72-D7993F95EF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67" r="1926"/>
          <a:stretch/>
        </p:blipFill>
        <p:spPr>
          <a:xfrm>
            <a:off x="6960967" y="2074662"/>
            <a:ext cx="1142616" cy="9941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34E4E34-D6EE-42CF-92E9-66586466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5" y="1960930"/>
            <a:ext cx="1261450" cy="108422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930587-ACEE-4E26-BCC0-E3CF27F9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784DF04-679A-4F23-B0AA-F02DE81A8B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980" t="11385" r="35972" b="20297"/>
          <a:stretch/>
        </p:blipFill>
        <p:spPr>
          <a:xfrm>
            <a:off x="1611725" y="900637"/>
            <a:ext cx="2349455" cy="37526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48D27F-78BF-41A5-941B-275ABF781896}"/>
              </a:ext>
            </a:extLst>
          </p:cNvPr>
          <p:cNvSpPr/>
          <p:nvPr/>
        </p:nvSpPr>
        <p:spPr>
          <a:xfrm>
            <a:off x="1672863" y="283939"/>
            <a:ext cx="488033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BE" dirty="0">
                <a:solidFill>
                  <a:schemeClr val="bg1"/>
                </a:solidFill>
              </a:rPr>
              <a:t>https://romantic-cori-654e48.netlify.com/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A402A4-8266-4A35-AE0B-18919D558B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989" t="11385" r="35561" b="21354"/>
          <a:stretch/>
        </p:blipFill>
        <p:spPr>
          <a:xfrm>
            <a:off x="4285945" y="900637"/>
            <a:ext cx="2267255" cy="36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1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4" name="Image 3" descr="Une image contenant capture d’écran&#10;&#10;Description générée avec un niveau de confiance très élevé">
            <a:extLst>
              <a:ext uri="{FF2B5EF4-FFF2-40B4-BE49-F238E27FC236}">
                <a16:creationId xmlns:a16="http://schemas.microsoft.com/office/drawing/2014/main" id="{2CD9D86D-737A-4BF0-82A3-1A10DEEEE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90" y="106894"/>
            <a:ext cx="4491622" cy="492971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5857D3-4D7C-4C46-A1C6-EDBE6D45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8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Subscription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10F802-5549-4582-91C0-7A2EF71E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6" y="4063331"/>
            <a:ext cx="1068934" cy="931744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268C1-E2B1-42B3-A5DB-1669A90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35BE5BB1-3CBA-4184-BC34-5ADF466EE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240689"/>
              </p:ext>
            </p:extLst>
          </p:nvPr>
        </p:nvGraphicFramePr>
        <p:xfrm>
          <a:off x="448964" y="1327150"/>
          <a:ext cx="626109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7871">
                  <a:extLst>
                    <a:ext uri="{9D8B030D-6E8A-4147-A177-3AD203B41FA5}">
                      <a16:colId xmlns:a16="http://schemas.microsoft.com/office/drawing/2014/main" val="3441445850"/>
                    </a:ext>
                  </a:extLst>
                </a:gridCol>
                <a:gridCol w="2137870">
                  <a:extLst>
                    <a:ext uri="{9D8B030D-6E8A-4147-A177-3AD203B41FA5}">
                      <a16:colId xmlns:a16="http://schemas.microsoft.com/office/drawing/2014/main" val="431678302"/>
                    </a:ext>
                  </a:extLst>
                </a:gridCol>
                <a:gridCol w="1985358">
                  <a:extLst>
                    <a:ext uri="{9D8B030D-6E8A-4147-A177-3AD203B41FA5}">
                      <a16:colId xmlns:a16="http://schemas.microsoft.com/office/drawing/2014/main" val="546546548"/>
                    </a:ext>
                  </a:extLst>
                </a:gridCol>
              </a:tblGrid>
              <a:tr h="1745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Small   9€/</a:t>
                      </a:r>
                      <a:r>
                        <a:rPr lang="en-ZA" noProof="0" dirty="0"/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Professional 99 €/M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Business 199€/M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90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First user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PME client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Group client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67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 FAQ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150 FAQ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300 FAQ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74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Chat direct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Chat direct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Chat direct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00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Unlimited leads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Unlimited leads</a:t>
                      </a:r>
                    </a:p>
                    <a:p>
                      <a:pPr algn="ctr"/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dirty="0"/>
                        <a:t>Unlimited leads</a:t>
                      </a:r>
                    </a:p>
                    <a:p>
                      <a:pPr algn="ctr"/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01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Tracebility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Tracebility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Tracebility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6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2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hlinkClick r:id="rId2"/>
              </a:rPr>
              <a:t>http://www.hakobio.com </a:t>
            </a:r>
            <a:r>
              <a:rPr lang="en-US" sz="1800" dirty="0"/>
              <a:t>(Retrieved, 19.03.2019)</a:t>
            </a:r>
            <a:endParaRPr lang="en-US" sz="1800" dirty="0">
              <a:hlinkClick r:id="rId2"/>
            </a:endParaRPr>
          </a:p>
          <a:p>
            <a:r>
              <a:rPr lang="en-US" sz="1800" dirty="0">
                <a:hlinkClick r:id="rId2"/>
              </a:rPr>
              <a:t>https://opusresearch.net/wordpress/pdfs/DMGuide_EnterpriseIA_Opus_KeyFindings_feb2017.pdf</a:t>
            </a:r>
            <a:r>
              <a:rPr lang="en-US" sz="1800" dirty="0"/>
              <a:t> (Retrieved, 19.03.2019)</a:t>
            </a:r>
          </a:p>
          <a:p>
            <a:r>
              <a:rPr lang="en-US" sz="1800" dirty="0">
                <a:hlinkClick r:id="rId3"/>
              </a:rPr>
              <a:t>https://datanews.levif.be/ict/actualite/les-chatbots-deviennent-votre-interlocuteur/article-longread-699247.html</a:t>
            </a:r>
            <a:r>
              <a:rPr lang="en-US" sz="1800" dirty="0"/>
              <a:t> (Retrieved, 20.03.2019)</a:t>
            </a:r>
          </a:p>
          <a:p>
            <a:r>
              <a:rPr lang="en-US" sz="1800" dirty="0">
                <a:hlinkClick r:id="rId4"/>
              </a:rPr>
              <a:t>https://rubygarage.org/blog/how-much-does-it-cost-to-build-a-chatbot</a:t>
            </a:r>
            <a:r>
              <a:rPr lang="en-US" sz="1800" dirty="0"/>
              <a:t> (Retrieved, 21.3.2019)</a:t>
            </a:r>
          </a:p>
          <a:p>
            <a:r>
              <a:rPr lang="en-US" sz="1800" dirty="0">
                <a:hlinkClick r:id="rId5"/>
              </a:rPr>
              <a:t>https://www.adobe.com/be_fr/creativecloud/plans.html</a:t>
            </a:r>
            <a:r>
              <a:rPr lang="en-US" sz="1800" dirty="0"/>
              <a:t> (Retrieved, 21.03.2019)</a:t>
            </a:r>
          </a:p>
          <a:p>
            <a:r>
              <a:rPr lang="en-US" sz="1800" dirty="0">
                <a:hlinkClick r:id="rId6"/>
              </a:rPr>
              <a:t>https://azure.microsoft.com/fr-fr/pricing/calculator/</a:t>
            </a:r>
            <a:r>
              <a:rPr lang="en-US" sz="1800" dirty="0"/>
              <a:t> (Retrieved, 21.03.2019)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10F802-5549-4582-91C0-7A2EF71EB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56" y="4422431"/>
            <a:ext cx="656960" cy="572644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FDC7CCD-731D-4FBA-BDF1-4221B518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3268C1-E2B1-42B3-A5DB-1669A909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180415"/>
            <a:ext cx="0" cy="2782670"/>
          </a:xfrm>
          <a:prstGeom prst="line">
            <a:avLst/>
          </a:prstGeom>
          <a:ln w="19050">
            <a:solidFill>
              <a:srgbClr val="06A9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346C5F6B-8465-4000-9DF0-B24CBBF9D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007" y="1417969"/>
            <a:ext cx="4890456" cy="238409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8C9AEFB-8ACE-429D-80BC-C68AFD3B9741}"/>
              </a:ext>
            </a:extLst>
          </p:cNvPr>
          <p:cNvSpPr txBox="1"/>
          <p:nvPr/>
        </p:nvSpPr>
        <p:spPr>
          <a:xfrm>
            <a:off x="3565932" y="891646"/>
            <a:ext cx="430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Frontend </a:t>
            </a:r>
            <a:r>
              <a:rPr lang="en-US" u="sng" dirty="0"/>
              <a:t>developers</a:t>
            </a:r>
            <a:r>
              <a:rPr lang="fr-FR" dirty="0"/>
              <a:t>: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FR" dirty="0"/>
              <a:t>artin &amp;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FR" dirty="0"/>
              <a:t>ophie,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5AA079F-4C2E-4E5C-93B7-C188ADF7F6BE}"/>
              </a:ext>
            </a:extLst>
          </p:cNvPr>
          <p:cNvSpPr txBox="1"/>
          <p:nvPr/>
        </p:nvSpPr>
        <p:spPr>
          <a:xfrm>
            <a:off x="502102" y="4249893"/>
            <a:ext cx="414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Business profile</a:t>
            </a:r>
            <a:r>
              <a:rPr lang="fr-FR" dirty="0"/>
              <a:t>: 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FR" dirty="0"/>
              <a:t>artina(</a:t>
            </a:r>
            <a:r>
              <a:rPr lang="en-ZA" dirty="0"/>
              <a:t>photographer</a:t>
            </a:r>
            <a:r>
              <a:rPr lang="fr-FR" dirty="0"/>
              <a:t>)</a:t>
            </a:r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97161A-7990-405F-8286-C3D3B256D7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6" b="8435"/>
          <a:stretch/>
        </p:blipFill>
        <p:spPr>
          <a:xfrm>
            <a:off x="537698" y="1427617"/>
            <a:ext cx="2821997" cy="242121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908CC1E-ABEE-40CF-B5B0-032C58A83889}"/>
              </a:ext>
            </a:extLst>
          </p:cNvPr>
          <p:cNvSpPr txBox="1"/>
          <p:nvPr/>
        </p:nvSpPr>
        <p:spPr>
          <a:xfrm>
            <a:off x="502102" y="797358"/>
            <a:ext cx="2443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FE9202"/>
                </a:solidFill>
              </a:rPr>
              <a:t>TEAM: 3M2S</a:t>
            </a:r>
            <a:endParaRPr lang="fr-BE" sz="2800" dirty="0">
              <a:solidFill>
                <a:srgbClr val="FE9202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A8F4DC0-3DDC-4F5F-BD56-9AA62D3FE88B}"/>
              </a:ext>
            </a:extLst>
          </p:cNvPr>
          <p:cNvSpPr txBox="1"/>
          <p:nvPr/>
        </p:nvSpPr>
        <p:spPr>
          <a:xfrm>
            <a:off x="3655770" y="3880561"/>
            <a:ext cx="494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u="sng" dirty="0"/>
              <a:t>Backend </a:t>
            </a:r>
            <a:r>
              <a:rPr lang="en-ZA" u="sng" dirty="0"/>
              <a:t>developers</a:t>
            </a:r>
            <a:r>
              <a:rPr lang="fr-BE" dirty="0"/>
              <a:t>: </a:t>
            </a: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fr-BE" dirty="0"/>
              <a:t>athieu &amp; </a:t>
            </a: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fr-BE" dirty="0"/>
              <a:t>imon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DEF43-6221-4C31-9924-2CCC75D2C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858" y="2295012"/>
            <a:ext cx="4549588" cy="1828910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A9616D99-AEFB-4C95-84EF-5DEC698D9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4643" y="558351"/>
            <a:ext cx="2456751" cy="3306366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D0F97023-F626-4FC5-8C2D-753B5C7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113971" y="1264239"/>
            <a:ext cx="2456260" cy="3306366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AC219A-74FD-4877-B4B1-C61F15E6D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789" y="1264239"/>
            <a:ext cx="2003611" cy="125134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DD34E03-DC87-42F3-9A05-66FA1062D240}"/>
              </a:ext>
            </a:extLst>
          </p:cNvPr>
          <p:cNvSpPr txBox="1"/>
          <p:nvPr/>
        </p:nvSpPr>
        <p:spPr>
          <a:xfrm>
            <a:off x="2803622" y="1036745"/>
            <a:ext cx="18153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89%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5C7DDB-631E-4EBF-9908-D210E13EB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538" y="1054938"/>
            <a:ext cx="1516812" cy="151681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5C00912-8D18-49AD-92CA-A4644693B846}"/>
              </a:ext>
            </a:extLst>
          </p:cNvPr>
          <p:cNvSpPr txBox="1"/>
          <p:nvPr/>
        </p:nvSpPr>
        <p:spPr>
          <a:xfrm>
            <a:off x="6247170" y="2917422"/>
            <a:ext cx="21773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Unhappy</a:t>
            </a: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client share </a:t>
            </a:r>
            <a:r>
              <a:rPr lang="fr-BE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2x</a:t>
            </a: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</a:t>
            </a:r>
            <a:r>
              <a:rPr lang="en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</a:t>
            </a:r>
            <a:r>
              <a:rPr lang="fr-B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bad experience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F6CDA60-5AD8-4B19-9BC7-B559615525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4" t="13135" r="3776" b="9484"/>
          <a:stretch/>
        </p:blipFill>
        <p:spPr>
          <a:xfrm>
            <a:off x="4933236" y="3635374"/>
            <a:ext cx="1114135" cy="923331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35841C4-1F96-43E6-A025-8F26A4E4D083}"/>
              </a:ext>
            </a:extLst>
          </p:cNvPr>
          <p:cNvSpPr txBox="1"/>
          <p:nvPr/>
        </p:nvSpPr>
        <p:spPr>
          <a:xfrm>
            <a:off x="3520297" y="3720195"/>
            <a:ext cx="1428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C04039A-841D-420A-B154-0462EEEC3DDF}"/>
              </a:ext>
            </a:extLst>
          </p:cNvPr>
          <p:cNvSpPr txBox="1"/>
          <p:nvPr/>
        </p:nvSpPr>
        <p:spPr>
          <a:xfrm>
            <a:off x="907080" y="2675311"/>
            <a:ext cx="5243709" cy="646331"/>
          </a:xfrm>
          <a:prstGeom prst="rect">
            <a:avLst/>
          </a:prstGeom>
          <a:solidFill>
            <a:srgbClr val="CC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dirty="0">
                <a:solidFill>
                  <a:schemeClr val="bg1"/>
                </a:solidFill>
              </a:rPr>
              <a:t>It takes months to find a customer &amp; only seconds to lose one</a:t>
            </a:r>
            <a:r>
              <a:rPr lang="fr-BE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956E9D-A40C-4BB8-A189-58314D2D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7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World Wide Hakobio Clients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02754" y="1325230"/>
            <a:ext cx="4040188" cy="2276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Beckman Coulter (USA)</a:t>
            </a:r>
          </a:p>
          <a:p>
            <a:pPr marL="0" indent="0">
              <a:buNone/>
            </a:pPr>
            <a:r>
              <a:rPr lang="en-US" dirty="0"/>
              <a:t>Catapult cell therapy (UK)</a:t>
            </a:r>
          </a:p>
          <a:p>
            <a:pPr marL="0" indent="0">
              <a:buNone/>
            </a:pPr>
            <a:r>
              <a:rPr lang="en-US" dirty="0"/>
              <a:t>Pall Biotech (Africa &amp; Middle East, Asia Pac)</a:t>
            </a:r>
          </a:p>
          <a:p>
            <a:pPr marL="0" indent="0">
              <a:buNone/>
            </a:pPr>
            <a:r>
              <a:rPr lang="en-US" dirty="0"/>
              <a:t>IMT Groupe (France) Merck Millipore (World wide)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347850" y="1328815"/>
            <a:ext cx="4652595" cy="22762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Sanofi Pasteur (France)</a:t>
            </a:r>
          </a:p>
          <a:p>
            <a:pPr marL="0" indent="0">
              <a:buNone/>
            </a:pPr>
            <a:r>
              <a:rPr lang="en-US" dirty="0"/>
              <a:t>Servier (France)</a:t>
            </a:r>
          </a:p>
          <a:p>
            <a:pPr marL="0" indent="0">
              <a:buNone/>
            </a:pPr>
            <a:r>
              <a:rPr lang="en-US" dirty="0"/>
              <a:t>Cellectis (France)</a:t>
            </a:r>
          </a:p>
          <a:p>
            <a:pPr marL="0" indent="0">
              <a:buNone/>
            </a:pPr>
            <a:r>
              <a:rPr lang="en-US" dirty="0"/>
              <a:t>Bio-Rad (France)</a:t>
            </a:r>
          </a:p>
          <a:p>
            <a:pPr marL="0" indent="0">
              <a:buNone/>
            </a:pPr>
            <a:r>
              <a:rPr lang="en-US" dirty="0"/>
              <a:t>Kuhner shaker (Switzerland/Europe)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BA27D1-11F8-46BF-AD67-F7D62EF32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32" y="3783845"/>
            <a:ext cx="1985165" cy="66513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F8E917-0F0E-4623-B8A9-4148154C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E709C0-0CDB-4722-BF95-36F1CFF43E00}"/>
              </a:ext>
            </a:extLst>
          </p:cNvPr>
          <p:cNvSpPr txBox="1"/>
          <p:nvPr/>
        </p:nvSpPr>
        <p:spPr>
          <a:xfrm>
            <a:off x="4419295" y="394609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 MORE 1000 USERS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48963" y="1249815"/>
            <a:ext cx="6260906" cy="3511061"/>
          </a:xfrm>
        </p:spPr>
        <p:txBody>
          <a:bodyPr/>
          <a:lstStyle/>
          <a:p>
            <a:r>
              <a:rPr lang="en-US" dirty="0"/>
              <a:t>Company </a:t>
            </a:r>
          </a:p>
          <a:p>
            <a:r>
              <a:rPr lang="en-US" dirty="0"/>
              <a:t>Consumer: user Hakobio product</a:t>
            </a:r>
          </a:p>
          <a:p>
            <a:r>
              <a:rPr lang="en-US" dirty="0"/>
              <a:t>Marketing has to address users</a:t>
            </a:r>
          </a:p>
          <a:p>
            <a:r>
              <a:rPr lang="en-US" dirty="0"/>
              <a:t>Design, utilities are focus on Hakobio users &amp; agents needs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20C44E-058A-4BC4-822D-53B4429AAE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434130" y="1249815"/>
            <a:ext cx="1280268" cy="45811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65FE5A4-A1F6-4082-843E-06332F59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60" y="4238847"/>
            <a:ext cx="803570" cy="70043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D6431-B549-4D91-B23C-33886CB6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Idea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6260" y="1197405"/>
            <a:ext cx="6719020" cy="32056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Who is </a:t>
            </a:r>
            <a:r>
              <a:rPr lang="en-US" sz="2400" b="1" dirty="0"/>
              <a:t>HAKO</a:t>
            </a:r>
            <a:r>
              <a:rPr lang="en-US" sz="2400" dirty="0"/>
              <a:t>?</a:t>
            </a:r>
            <a:r>
              <a:rPr lang="en-US" dirty="0"/>
              <a:t> </a:t>
            </a:r>
            <a:r>
              <a:rPr lang="ja-JP" altLang="fr-FR" dirty="0"/>
              <a:t>箱 </a:t>
            </a:r>
            <a:r>
              <a:rPr lang="en-US" sz="1400" dirty="0"/>
              <a:t>is smart digital assistant who bring harmony and change chaos into order.</a:t>
            </a:r>
          </a:p>
          <a:p>
            <a:r>
              <a:rPr lang="en-US" sz="2400" dirty="0"/>
              <a:t>Hakobio users purchase </a:t>
            </a:r>
            <a:r>
              <a:rPr lang="en-US" sz="2400" b="1" dirty="0"/>
              <a:t>HAKO</a:t>
            </a:r>
          </a:p>
          <a:p>
            <a:r>
              <a:rPr lang="en-US" sz="2400" dirty="0"/>
              <a:t>Visual conversation with user</a:t>
            </a:r>
          </a:p>
          <a:p>
            <a:r>
              <a:rPr lang="en-US" sz="2400" dirty="0"/>
              <a:t>Communication between </a:t>
            </a:r>
            <a:r>
              <a:rPr lang="en-US" sz="2400" b="1" dirty="0"/>
              <a:t>HAKO</a:t>
            </a:r>
            <a:r>
              <a:rPr lang="en-US" sz="2400" dirty="0"/>
              <a:t> - users and Hakobia agents</a:t>
            </a:r>
          </a:p>
          <a:p>
            <a:r>
              <a:rPr lang="en-US" sz="2400" dirty="0"/>
              <a:t>Customized answers (preselected field)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25A5CB-E4AD-4361-A03D-770692A22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4212175"/>
            <a:ext cx="918776" cy="80085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BEE95D-A687-4E5B-96AC-546C8959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E9202"/>
                </a:solidFill>
              </a:rPr>
              <a:t>Value proposition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AE70E9-BBEF-405A-B0D6-65E53C32A675}"/>
              </a:ext>
            </a:extLst>
          </p:cNvPr>
          <p:cNvSpPr/>
          <p:nvPr/>
        </p:nvSpPr>
        <p:spPr>
          <a:xfrm>
            <a:off x="1634811" y="1527902"/>
            <a:ext cx="2591217" cy="1501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D76EE80-2016-45EF-A1C0-E7B60FE412BA}"/>
              </a:ext>
            </a:extLst>
          </p:cNvPr>
          <p:cNvSpPr/>
          <p:nvPr/>
        </p:nvSpPr>
        <p:spPr>
          <a:xfrm>
            <a:off x="4877411" y="1527902"/>
            <a:ext cx="2748690" cy="1468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D42CFDF-B0C3-4EA5-B9EF-389A7DE2BACA}"/>
              </a:ext>
            </a:extLst>
          </p:cNvPr>
          <p:cNvSpPr txBox="1"/>
          <p:nvPr/>
        </p:nvSpPr>
        <p:spPr>
          <a:xfrm>
            <a:off x="1699317" y="1687049"/>
            <a:ext cx="24432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</a:rPr>
              <a:t>Increase customer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</a:rPr>
              <a:t>Quality &amp; detail of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</a:rPr>
              <a:t>Personalized answer</a:t>
            </a:r>
          </a:p>
          <a:p>
            <a:endParaRPr lang="en-ZA" sz="1400" dirty="0">
              <a:solidFill>
                <a:schemeClr val="bg1"/>
              </a:solidFill>
            </a:endParaRPr>
          </a:p>
          <a:p>
            <a:endParaRPr lang="en-ZA" sz="1400" dirty="0">
              <a:solidFill>
                <a:schemeClr val="bg1"/>
              </a:solidFill>
            </a:endParaRPr>
          </a:p>
          <a:p>
            <a:r>
              <a:rPr lang="en-ZA" sz="1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06FE744-73EB-440A-A514-F270F6258A1C}"/>
              </a:ext>
            </a:extLst>
          </p:cNvPr>
          <p:cNvSpPr txBox="1"/>
          <p:nvPr/>
        </p:nvSpPr>
        <p:spPr>
          <a:xfrm>
            <a:off x="4877411" y="1575678"/>
            <a:ext cx="31186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chemeClr val="bg1"/>
                </a:solidFill>
              </a:rPr>
              <a:t>Messaging Option: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>
                <a:solidFill>
                  <a:schemeClr val="bg1"/>
                </a:solidFill>
              </a:rPr>
              <a:t>Communication service </a:t>
            </a:r>
            <a:r>
              <a:rPr lang="fr-BE" sz="1300" dirty="0">
                <a:solidFill>
                  <a:schemeClr val="bg1"/>
                </a:solidFill>
              </a:rPr>
              <a:t>24/7/365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Immediate</a:t>
            </a:r>
            <a:r>
              <a:rPr lang="fr-BE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>
                <a:solidFill>
                  <a:schemeClr val="bg1"/>
                </a:solidFill>
              </a:rPr>
              <a:t>90% correct </a:t>
            </a:r>
            <a:r>
              <a:rPr lang="en-ZA" sz="1400" dirty="0">
                <a:solidFill>
                  <a:schemeClr val="bg1"/>
                </a:solidFill>
              </a:rPr>
              <a:t>answer</a:t>
            </a:r>
            <a:r>
              <a:rPr lang="fr-BE" sz="1400" dirty="0">
                <a:solidFill>
                  <a:schemeClr val="bg1"/>
                </a:solidFill>
              </a:rPr>
              <a:t> (</a:t>
            </a:r>
            <a:r>
              <a:rPr lang="am-ET" sz="1400" dirty="0">
                <a:solidFill>
                  <a:schemeClr val="bg1"/>
                </a:solidFill>
                <a:latin typeface="Calibri (Corps)"/>
                <a:cs typeface="Calibri" panose="020F0502020204030204" pitchFamily="34" charset="0"/>
              </a:rPr>
              <a:t>based</a:t>
            </a:r>
            <a:r>
              <a:rPr lang="fr-BE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</a:t>
            </a:r>
            <a:r>
              <a:rPr lang="fr-BE" sz="1400" dirty="0">
                <a:solidFill>
                  <a:schemeClr val="bg1"/>
                </a:solidFill>
              </a:rPr>
              <a:t>n </a:t>
            </a:r>
            <a:r>
              <a:rPr lang="en-ZA" sz="1400" dirty="0">
                <a:solidFill>
                  <a:schemeClr val="bg1"/>
                </a:solidFill>
              </a:rPr>
              <a:t>Chatbot’s</a:t>
            </a:r>
            <a:r>
              <a:rPr lang="fr-BE" sz="1400" dirty="0">
                <a:solidFill>
                  <a:schemeClr val="bg1"/>
                </a:solidFill>
              </a:rPr>
              <a:t> study)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Traceability of conversation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17C1E21-AD4D-4AF8-A941-FDAA09D35C31}"/>
              </a:ext>
            </a:extLst>
          </p:cNvPr>
          <p:cNvSpPr/>
          <p:nvPr/>
        </p:nvSpPr>
        <p:spPr>
          <a:xfrm>
            <a:off x="1634812" y="3207656"/>
            <a:ext cx="2591217" cy="15019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EDB407-37F9-4971-BCFF-C13BE9F0F6A0}"/>
              </a:ext>
            </a:extLst>
          </p:cNvPr>
          <p:cNvSpPr txBox="1"/>
          <p:nvPr/>
        </p:nvSpPr>
        <p:spPr>
          <a:xfrm>
            <a:off x="1855802" y="3458787"/>
            <a:ext cx="23702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Innovate</a:t>
            </a:r>
            <a:r>
              <a:rPr lang="fr-BE" sz="1400" dirty="0">
                <a:solidFill>
                  <a:schemeClr val="bg1"/>
                </a:solidFill>
              </a:rPr>
              <a:t> </a:t>
            </a:r>
            <a:r>
              <a:rPr lang="en-CA" sz="1400" dirty="0">
                <a:solidFill>
                  <a:schemeClr val="bg1"/>
                </a:solidFill>
              </a:rPr>
              <a:t>customer</a:t>
            </a:r>
            <a:r>
              <a:rPr lang="fr-BE" sz="1400" dirty="0">
                <a:solidFill>
                  <a:schemeClr val="bg1"/>
                </a:solidFill>
              </a:rPr>
              <a:t> service:</a:t>
            </a:r>
          </a:p>
          <a:p>
            <a:endParaRPr lang="fr-BE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>
                <a:solidFill>
                  <a:schemeClr val="bg1"/>
                </a:solidFill>
              </a:rPr>
              <a:t>Gain client </a:t>
            </a:r>
            <a:r>
              <a:rPr lang="en-CA" sz="1400" dirty="0">
                <a:solidFill>
                  <a:schemeClr val="bg1"/>
                </a:solidFill>
              </a:rPr>
              <a:t>faithfulness</a:t>
            </a:r>
          </a:p>
          <a:p>
            <a:endParaRPr lang="en-CA" sz="1400" dirty="0">
              <a:solidFill>
                <a:schemeClr val="bg1"/>
              </a:solidFill>
            </a:endParaRPr>
          </a:p>
          <a:p>
            <a:endParaRPr lang="fr-BE" sz="1400" dirty="0">
              <a:solidFill>
                <a:schemeClr val="bg1"/>
              </a:solidFill>
            </a:endParaRPr>
          </a:p>
          <a:p>
            <a:endParaRPr lang="fr-BE" sz="1400" dirty="0">
              <a:solidFill>
                <a:schemeClr val="bg1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6B90008-ECB3-47AE-A02F-63456AEAE689}"/>
              </a:ext>
            </a:extLst>
          </p:cNvPr>
          <p:cNvSpPr/>
          <p:nvPr/>
        </p:nvSpPr>
        <p:spPr>
          <a:xfrm>
            <a:off x="4917974" y="3240773"/>
            <a:ext cx="2703358" cy="14688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61B15F-B8EA-4363-B4FE-A89942097309}"/>
              </a:ext>
            </a:extLst>
          </p:cNvPr>
          <p:cNvSpPr txBox="1"/>
          <p:nvPr/>
        </p:nvSpPr>
        <p:spPr>
          <a:xfrm>
            <a:off x="4974044" y="3353206"/>
            <a:ext cx="25912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chemeClr val="bg1"/>
                </a:solidFill>
              </a:rPr>
              <a:t>Use </a:t>
            </a:r>
            <a:r>
              <a:rPr lang="en-CA" sz="1400" dirty="0">
                <a:solidFill>
                  <a:schemeClr val="bg1"/>
                </a:solidFill>
              </a:rPr>
              <a:t>it</a:t>
            </a:r>
            <a:r>
              <a:rPr lang="fr-BE" sz="1400" dirty="0">
                <a:solidFill>
                  <a:schemeClr val="bg1"/>
                </a:solidFill>
              </a:rPr>
              <a:t>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>
                <a:solidFill>
                  <a:schemeClr val="bg1"/>
                </a:solidFill>
              </a:rPr>
              <a:t>Customer service (questions)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400" dirty="0">
                <a:solidFill>
                  <a:schemeClr val="bg1"/>
                </a:solidFill>
              </a:rPr>
              <a:t>Future: Sales (proposition of new products)</a:t>
            </a:r>
          </a:p>
          <a:p>
            <a:endParaRPr lang="fr-BE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400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0126350-B092-449A-A206-C8C775211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510" y="2932785"/>
            <a:ext cx="638798" cy="556813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7B7FA0-6768-4B73-9143-1317371E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76015" y="433880"/>
            <a:ext cx="5191970" cy="8578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Spending on Enterprise Intelligent Assistants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3817872-13D0-49B3-A3CF-698ADD3B9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2120" y="1350111"/>
            <a:ext cx="4431959" cy="3189354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B534F3-8253-494E-9382-48C3093C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7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1000"/>
            <a:lum/>
          </a:blip>
          <a:srcRect/>
          <a:stretch>
            <a:fillRect l="10000" t="-2000" r="10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433880"/>
            <a:ext cx="8093365" cy="61082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Chatbot in Belgium </a:t>
            </a:r>
          </a:p>
        </p:txBody>
      </p:sp>
      <p:graphicFrame>
        <p:nvGraphicFramePr>
          <p:cNvPr id="11" name="Espace réservé du contenu 10">
            <a:extLst>
              <a:ext uri="{FF2B5EF4-FFF2-40B4-BE49-F238E27FC236}">
                <a16:creationId xmlns:a16="http://schemas.microsoft.com/office/drawing/2014/main" id="{EA118A75-40A2-40E7-AB38-B4640011F73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91903341"/>
              </p:ext>
            </p:extLst>
          </p:nvPr>
        </p:nvGraphicFramePr>
        <p:xfrm>
          <a:off x="1517900" y="1189561"/>
          <a:ext cx="6489963" cy="3520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5E06D98-73EF-49AE-B5D5-310F6FD3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38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</Words>
  <Application>Microsoft Office PowerPoint</Application>
  <PresentationFormat>Affichage à l'écran (16:9)</PresentationFormat>
  <Paragraphs>141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(Corps)</vt:lpstr>
      <vt:lpstr>Office Theme</vt:lpstr>
      <vt:lpstr>DIGITAL ASSISTANT HAKO INNOVATE FOR BETTER CUSTOMER SERVICE</vt:lpstr>
      <vt:lpstr>Présentation PowerPoint</vt:lpstr>
      <vt:lpstr>Présentation PowerPoint</vt:lpstr>
      <vt:lpstr>World Wide Hakobio Clients</vt:lpstr>
      <vt:lpstr>Customer</vt:lpstr>
      <vt:lpstr>Our Idea</vt:lpstr>
      <vt:lpstr>Value proposition</vt:lpstr>
      <vt:lpstr>Spending on Enterprise Intelligent Assistants</vt:lpstr>
      <vt:lpstr>Chatbot in Belgium </vt:lpstr>
      <vt:lpstr>Business model</vt:lpstr>
      <vt:lpstr>Brand name strategy</vt:lpstr>
      <vt:lpstr>Technological requirements</vt:lpstr>
      <vt:lpstr>Présentation PowerPoint</vt:lpstr>
      <vt:lpstr>Présentation PowerPoint</vt:lpstr>
      <vt:lpstr>Subscription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2019-03-19T20:05:57Z</dcterms:created>
  <dcterms:modified xsi:type="dcterms:W3CDTF">2019-03-21T13:05:42Z</dcterms:modified>
</cp:coreProperties>
</file>