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82" r:id="rId2"/>
    <p:sldId id="372" r:id="rId3"/>
    <p:sldId id="387" r:id="rId4"/>
    <p:sldId id="398" r:id="rId5"/>
    <p:sldId id="400" r:id="rId6"/>
    <p:sldId id="402" r:id="rId7"/>
    <p:sldId id="401" r:id="rId8"/>
    <p:sldId id="388" r:id="rId9"/>
    <p:sldId id="425" r:id="rId10"/>
    <p:sldId id="426" r:id="rId11"/>
    <p:sldId id="427" r:id="rId12"/>
    <p:sldId id="428" r:id="rId13"/>
    <p:sldId id="424" r:id="rId14"/>
    <p:sldId id="394" r:id="rId15"/>
    <p:sldId id="421" r:id="rId16"/>
    <p:sldId id="396" r:id="rId17"/>
    <p:sldId id="397" r:id="rId18"/>
    <p:sldId id="395" r:id="rId19"/>
    <p:sldId id="419" r:id="rId20"/>
    <p:sldId id="391" r:id="rId21"/>
    <p:sldId id="393" r:id="rId22"/>
    <p:sldId id="403" r:id="rId23"/>
    <p:sldId id="404" r:id="rId24"/>
    <p:sldId id="405" r:id="rId25"/>
    <p:sldId id="406" r:id="rId26"/>
    <p:sldId id="407" r:id="rId27"/>
    <p:sldId id="408" r:id="rId28"/>
    <p:sldId id="409" r:id="rId29"/>
    <p:sldId id="410" r:id="rId30"/>
    <p:sldId id="411" r:id="rId31"/>
    <p:sldId id="422" r:id="rId32"/>
    <p:sldId id="423" r:id="rId33"/>
    <p:sldId id="420" r:id="rId34"/>
    <p:sldId id="390" r:id="rId35"/>
    <p:sldId id="327" r:id="rId36"/>
    <p:sldId id="389" r:id="rId37"/>
    <p:sldId id="375" r:id="rId38"/>
    <p:sldId id="377" r:id="rId39"/>
    <p:sldId id="376" r:id="rId40"/>
    <p:sldId id="378" r:id="rId41"/>
    <p:sldId id="379" r:id="rId42"/>
    <p:sldId id="380" r:id="rId43"/>
    <p:sldId id="383" r:id="rId44"/>
    <p:sldId id="384" r:id="rId45"/>
    <p:sldId id="385" r:id="rId46"/>
    <p:sldId id="386" r:id="rId47"/>
    <p:sldId id="374" r:id="rId48"/>
    <p:sldId id="418" r:id="rId49"/>
    <p:sldId id="412" r:id="rId50"/>
    <p:sldId id="413" r:id="rId51"/>
    <p:sldId id="414" r:id="rId52"/>
    <p:sldId id="415" r:id="rId53"/>
    <p:sldId id="416" r:id="rId54"/>
    <p:sldId id="417" r:id="rId55"/>
    <p:sldId id="367" r:id="rId56"/>
    <p:sldId id="334" r:id="rId57"/>
    <p:sldId id="371" r:id="rId58"/>
    <p:sldId id="365" r:id="rId5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Helle Formatvorlage 3 - Akz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910" autoAdjust="0"/>
    <p:restoredTop sz="94676"/>
  </p:normalViewPr>
  <p:slideViewPr>
    <p:cSldViewPr snapToGrid="0">
      <p:cViewPr varScale="1">
        <p:scale>
          <a:sx n="106" d="100"/>
          <a:sy n="106" d="100"/>
        </p:scale>
        <p:origin x="5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D8D8E7-E4ED-C44E-8758-E77C2E550289}" type="datetimeFigureOut">
              <a:rPr lang="de-DE" smtClean="0"/>
              <a:t>17.11.2024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0C8601-5E09-0E4C-A79E-D4DC8377D91B}" type="slidenum">
              <a:rPr lang="de-DE" smtClean="0"/>
              <a:t>‹Nr.›</a:t>
            </a:fld>
            <a:endParaRPr lang="de-DE"/>
          </a:p>
        </p:txBody>
      </p:sp>
    </p:spTree>
    <p:extLst>
      <p:ext uri="{BB962C8B-B14F-4D97-AF65-F5344CB8AC3E}">
        <p14:creationId xmlns:p14="http://schemas.microsoft.com/office/powerpoint/2010/main" val="3987350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E98513-E3F2-1ADE-EDF9-E90CDBB9380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CEF2968-4E49-9DEE-BFE5-A2A78B7A31A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2669911-5D18-42E6-F802-0AC90B0EE2D6}"/>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216A2B0A-7507-42E6-C2D8-042CBF950EB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7776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F6CCDD-2CB9-564D-5A85-35E20D722E8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21C7C63-607D-9155-19A1-39775E23807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59A1420-5698-D552-F14A-C82F71940F56}"/>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974A88AA-DB46-9818-3D3D-73490BC7FC7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32420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826E2B-77A3-200D-9F9A-DD1C40FC9FD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CB2031F-44F5-1B89-442C-D00BDA7DDAA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B553241-BABE-EAE1-4B82-26B389435513}"/>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54C1F399-C601-8344-CC93-99BA83C6770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821909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AAB339-F684-B5A6-2013-1502B635350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FD6F9CF3-B68C-26D7-640C-3471C766EFE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FAF9F34-239C-2E8B-01F4-46E583010C11}"/>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975D04D5-FE9D-004C-5A8C-EFB94E2A0B1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092563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299A08-FD43-A28D-363F-F2B1ECCB965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0BFAD789-7AEA-F834-58FE-65213CD2816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0FAB0D6-5FBD-8473-F82F-D6407C6FE011}"/>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C07F5ECB-4B8B-6A74-28DA-64E284FA22D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2674773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B9E6E5-E2AF-752D-CC6C-61CD8DEDA5A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1B4D002-5EE0-5E07-8140-0A61B4070F9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A4F42B7-814F-4C11-6C7A-8CBFFE5C9E2F}"/>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2BD9909D-B89C-AF71-D869-C5D75627A30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048561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EF4690-5F22-A0C2-8FF1-F0F77E9A57F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3D21CC9-DE5C-E918-A2A1-20ED339CA03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DCF5BD9-78B6-1F42-968D-CD991BA222E2}"/>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604EBD98-ECEF-E217-E299-EB74D3397E9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3249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32B103-E81F-D7A8-6D7F-B438CADD15A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9690C55-839A-A14E-48B0-6632CA13942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6D90080-11ED-593B-0739-ACBA6527B1CB}"/>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BAEDB5A7-ABCE-C131-2DC8-5D9DA3E316C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6487679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824A44-B311-5769-553E-0E03ADEDC88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9A06A90-4D5F-1871-EEBE-CB0B72ABA20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BE13E1C-EA61-79C2-75D6-585EB5303AC9}"/>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F7E19F3A-8F0B-B06C-466F-6830D8F45AB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6595110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C57B75-20ED-4BA1-8655-4640AF2AEFF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587D333-7D4B-37BA-B687-D07AA7B496C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27BC2A1-9A84-DED7-A5FD-5DFA129AD680}"/>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8BCDE442-F227-5DA9-EE56-4AEACBCFD22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981709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28CB2D-6684-B7DB-6E01-454E16D4340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EC07807-74B8-CB92-8E13-25491CA9ED7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5D6BA3D-810A-2FA5-639A-7C681724AE99}"/>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71879ED-29F9-4199-CADC-7368E55AFCD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726484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0FD94E-973E-4D5C-527D-5D267C874D0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280143D-3CE7-2850-F65C-0061DAFC005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2A6C3FC-9698-0CE5-9380-0B62C0876F8F}"/>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AD0DE315-A676-74CE-05FE-FC85F24E685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8606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D8ECAE-2414-21AD-03B2-D0CDFA455FC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8610347-796A-A090-DE0D-7C4DE0ECBBB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0C7CE06-7ACA-3578-919F-E5923DB5F513}"/>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5290345D-9EF6-B8F9-22E8-57CFD2DC7A5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9741868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B23777-AD4B-C2D8-E314-F70B1229437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FD48F61-119A-FE40-BB75-6D04CB6C259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9BAE9CD-5FE8-069D-15F4-9C5F1C39FC93}"/>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651B121E-AF5C-2412-2872-86FA9B088CD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1225632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55DE7C-09D1-2B60-A2CE-A44701AD749F}"/>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4E0C1E1-8F3E-877B-6B6F-1773B24D360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34D152F-BE0B-25FA-2C2C-7FE84F0F42CA}"/>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974F05BF-CAAA-2B64-D49A-14A981B7B73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4658888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D801C3-4688-40F4-F549-69EF6CAAC59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073FAA78-61C3-CE3E-9054-756250DEB18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DDF37A1-6746-1432-93B9-5218D9A65885}"/>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976E9718-675C-5766-E017-78018B13C7A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3459610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35FE8-4DE8-91BF-A7C5-85CD6B34F07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8677E12-25A3-3579-8B4C-A329BE57D41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D5C7336-157E-6502-B3C8-3431385CA681}"/>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5A79BDC0-5D61-3BBB-350E-A900E133A73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1575142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113347-C20D-5254-0994-E6067C5BAD5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47A6EE8-B24E-CA25-2695-0775612C633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3EBF90E-0940-6F46-47CA-1A5C8494793C}"/>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A1AD8C7F-3BC0-CD20-262A-B6D1167ED03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556911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90797D-EF91-CE3F-A203-80F5EDD8B53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F8B9CB7-5928-4749-B170-F0A1F7E6470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87AC176-FDC0-9038-23D1-E0E674047A5B}"/>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2589EEFC-0EEC-0AEE-96FD-5BEEEE753E9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8768793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35</a:t>
            </a:fld>
            <a:endParaRPr lang="de-DE"/>
          </a:p>
        </p:txBody>
      </p:sp>
    </p:spTree>
    <p:extLst>
      <p:ext uri="{BB962C8B-B14F-4D97-AF65-F5344CB8AC3E}">
        <p14:creationId xmlns:p14="http://schemas.microsoft.com/office/powerpoint/2010/main" val="35484527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435571-CC5D-208B-FF55-3DCDD651998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6A27463B-7D2C-97E7-45F3-9EC32C9505D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AA5DBEF-C923-A724-86A1-92108124278C}"/>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4E4E959-55A4-C7C0-6F8E-9C3A8C954A92}"/>
              </a:ext>
            </a:extLst>
          </p:cNvPr>
          <p:cNvSpPr>
            <a:spLocks noGrp="1"/>
          </p:cNvSpPr>
          <p:nvPr>
            <p:ph type="sldNum" sz="quarter" idx="5"/>
          </p:nvPr>
        </p:nvSpPr>
        <p:spPr/>
        <p:txBody>
          <a:bodyPr/>
          <a:lstStyle/>
          <a:p>
            <a:fld id="{DC0C8601-5E09-0E4C-A79E-D4DC8377D91B}" type="slidenum">
              <a:rPr lang="de-DE" smtClean="0"/>
              <a:t>36</a:t>
            </a:fld>
            <a:endParaRPr lang="de-DE"/>
          </a:p>
        </p:txBody>
      </p:sp>
    </p:spTree>
    <p:extLst>
      <p:ext uri="{BB962C8B-B14F-4D97-AF65-F5344CB8AC3E}">
        <p14:creationId xmlns:p14="http://schemas.microsoft.com/office/powerpoint/2010/main" val="14681755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DBA540-E503-EB54-DE83-A46578BDB1B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93D3B6C-9733-4D98-AE20-37E501993FD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F6893B9-795F-D355-D410-EA94E19D51FB}"/>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6C44992E-CBD7-FDD9-6D02-8E71C6E2BF8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454981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07DD92-A74F-0DA9-273B-09951304DD9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F364DE7-EA41-4CF1-8DA5-A2D9E92C6586}"/>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C208309-9CC3-662D-B68A-1D8EBD0AFA77}"/>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DC29E5FE-B997-57E0-74CA-035AEB3DEC9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1632006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9B586B-3C1D-EAE7-E631-4544D54E7F3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A763C45-D093-F4D6-87B5-D2EBE8ECF416}"/>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62C356C-F3A9-B3DB-48D4-5A15DB3A032A}"/>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173CAED0-EDB0-7FEC-8439-9B5F346C732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6438900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7FACA9-FD0E-6438-6DFB-02D812C61F8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2C44879-D12C-0D77-A1A2-27C97112470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B86A8E9-DF51-AF4F-5C5C-A3071AC328F0}"/>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1E9CE599-4557-FA43-A72B-5F6DB870568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6025549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BBCA68-7D29-A03A-34D6-D691A1BD5CF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B0980AC-66A7-1AB2-19A5-7764D399C5F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05AA1A49-2ABC-B8AB-CB03-6BB49F96D46A}"/>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C4E01785-0428-C200-F3CD-B0C3A020522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186975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9975AD-E482-DBF5-4445-4F2ACA30FC4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B3BB55A-2795-69F2-E956-A71A3C90E24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AF86E8A-5824-C0EF-9FA2-328D8CE023E5}"/>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AC60991-96B3-CDD1-A53A-10BF3F844F6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8424562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BA0831-54AD-EE67-CD57-201E0FFAA45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0553686-EDD2-8CE0-567B-DC4F3D205AA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1885471-032A-50B3-F470-10881AC2504E}"/>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B014BC6F-FF69-3E25-F44B-23D664610A2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6162360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4F4147-302D-C1FC-AAFC-9D09B4D47CBF}"/>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7E6E7AF-C31E-E381-EB2D-2F005523488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8105AE2-5031-D530-F1FF-F3BD6F1EA545}"/>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3AFF0234-A428-B5D4-2885-C6E5F9F2F69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1699904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757115-BABF-2325-0D1C-37B143980B9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F2DB09F1-9401-2392-2F98-FB7ED5B8125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C95DC87-B925-3D63-E348-F52D25DE90F1}"/>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8E18467A-D80D-7EE8-2282-EBAB2ECA758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5162697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E4AD54-D01A-C721-3279-1D5B43E8756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06EBCBA6-D02D-3BC0-2553-25E92E9DB70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9FB0887-0B5B-FD07-C801-B99099F84496}"/>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394EEF6C-19EF-291A-1D9E-EE5E050CE6D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477564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2E7417-4F0A-F6E5-7223-D33E62BC90D2}"/>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B779BE2-EECD-6B2C-4AB5-DF91C8D78A9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98263C9-10A5-9BDB-359B-298E899B4B84}"/>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64B33326-AD13-5BF6-7B54-A77C90EBE27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25137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CA581A-0D31-C959-8E5B-8768381EA5F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0E82038-D68B-7409-55F4-86745F6AC6D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3E39322-5750-E13E-D99B-6FF9FED940DF}"/>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766D3177-A0DE-CC14-2A36-FA66ADAA2CA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406638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8B3F7A-4EA5-FE08-A76A-32A70196CB0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D32565A-0D64-32DD-B820-1064115FFDE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9A8121B-01A9-FEB6-68F3-CCE7BC7473AF}"/>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FEDB9E3-B25D-21AC-D934-8A5A55194B5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5194485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6F07DF-20B3-7B19-F816-42448590BAEF}"/>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932A6B3-0660-39EC-C5D0-DF3B7293A21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8D83AB4-904A-CD15-D308-54B61DF62781}"/>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332FC41-1139-BC20-A037-28E6ECA9B80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7755294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8DEC5D-6DC3-5CB3-DAD3-00449015678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3E15643-56CE-5E8A-3F16-B41003611E1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E1ECE7A-415E-0B75-2261-311697523636}"/>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B9B7048D-998F-4AE1-16EB-D3A7FC8F200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8627793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53BB94-F4BA-1C41-2527-8EF4ED8209F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BBBC17E-6C43-64A6-F2BA-C454C844E29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89FD8DC-3498-0535-3095-A0BD41EAC5E5}"/>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DF976222-FC3B-D203-4A10-26E91B01C1A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2426212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4F4F20-F6BF-C943-4FE5-9685ECE824F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4A73C2F-F05F-9AD5-E894-BD06C47EFE0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5E9C0F3-96FB-F829-041C-5567C2179068}"/>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C27D5D48-098B-72A9-D5DD-13C1ED0CA9B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2631464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E48C13-5DBB-96A9-EA3F-C6894BE4818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A3037E9-ECE5-53BF-C538-BFE65DF3C70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30B23E7-7007-1D02-0D3B-2BF16FDDF9A1}"/>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17DBF860-848B-FB72-1E3D-E8A63EE72D3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790827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56383D-6670-17BE-0993-6D4933A42F6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82308D6-2E9A-59F2-7D84-7E8A5A3C9D2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036EF47-5CF8-B777-FAEC-C2549C5E053C}"/>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D2A3E76-5B63-BCE7-9935-A961D6EE2C4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1122236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7749E-5CA0-0F98-0FEE-7DED2423354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8E79574-9FF7-FBF0-2AA8-AD2C65D0359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6925341-41C8-0ADD-6096-907E4BF5BBFC}"/>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D8EFCD8-4324-0C86-8372-44DF44D6FE1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51438194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DC0C8601-5E09-0E4C-A79E-D4DC8377D91B}" type="slidenum">
              <a:rPr lang="de-DE" smtClean="0"/>
              <a:t>56</a:t>
            </a:fld>
            <a:endParaRPr lang="de-DE"/>
          </a:p>
        </p:txBody>
      </p:sp>
    </p:spTree>
    <p:extLst>
      <p:ext uri="{BB962C8B-B14F-4D97-AF65-F5344CB8AC3E}">
        <p14:creationId xmlns:p14="http://schemas.microsoft.com/office/powerpoint/2010/main" val="15002152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p:cNvSpPr>
            <a:spLocks noGrp="1"/>
          </p:cNvSpPr>
          <p:nvPr>
            <p:ph type="sldNum" sz="quarter" idx="5"/>
          </p:nvPr>
        </p:nvSpPr>
        <p:spPr/>
        <p:txBody>
          <a:bodyPr/>
          <a:lstStyle/>
          <a:p>
            <a:fld id="{DC0C8601-5E09-0E4C-A79E-D4DC8377D91B}" type="slidenum">
              <a:rPr lang="de-DE" smtClean="0"/>
              <a:t>57</a:t>
            </a:fld>
            <a:endParaRPr lang="de-DE"/>
          </a:p>
        </p:txBody>
      </p:sp>
    </p:spTree>
    <p:extLst>
      <p:ext uri="{BB962C8B-B14F-4D97-AF65-F5344CB8AC3E}">
        <p14:creationId xmlns:p14="http://schemas.microsoft.com/office/powerpoint/2010/main" val="1487728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E42DCE-9303-D870-DE9A-2640AE8FA0C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C107B12-1A44-45C2-AE1A-DE9BB5D6697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B6A1E65-278F-5722-617C-A80DB59F9404}"/>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DA2BBA8F-CBC4-0D20-64B2-3BD22B3A8AB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712553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787030-792F-FD2C-9CAB-6FF0A66E2A8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67E2945-BF27-774D-77C2-34240CD007C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E2D6974-D070-C1E0-C0E1-5ED76E9F8246}"/>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3C981A2-4CA9-DBAC-474D-646E09D0D01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930103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F73937-D80E-FBE8-FB40-8F6EB2EBC25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97B9A76-762C-62D7-123A-45CC7B3010A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6F847B3-B7A0-0EDB-1C76-673193F26D6F}"/>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36F378E5-0B73-BD80-ED3E-57025EAAC7A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839376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737081-DD33-7703-E9DE-ABC06A131FD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F6AD7FF3-2733-2392-35F2-457B40CD46E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28C9575-F819-A4CD-D33C-D14611212990}"/>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E6D7593C-8C66-2305-E51C-4240D562956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570728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34EBAA-90AA-6A74-5FC0-D8E935413C8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3143F51-292B-762E-404B-CC8A0256EF1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423F273-8582-45DE-64D6-EE89049EE85B}"/>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7B7E613E-A55F-58D9-785E-BD7F8970074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386122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9935C2-78F2-8CE2-DE15-DF06576EB830}"/>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CFAFCA5-BC9C-B131-30CA-CD0A1FF693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E6B489BB-7237-138F-9544-99099D5DD8BA}"/>
              </a:ext>
            </a:extLst>
          </p:cNvPr>
          <p:cNvSpPr>
            <a:spLocks noGrp="1"/>
          </p:cNvSpPr>
          <p:nvPr>
            <p:ph type="dt" sz="half" idx="10"/>
          </p:nvPr>
        </p:nvSpPr>
        <p:spPr/>
        <p:txBody>
          <a:bodyPr/>
          <a:lstStyle/>
          <a:p>
            <a:fld id="{6D5CDF9B-D398-4250-A5D8-5FB8CF89A66D}" type="datetimeFigureOut">
              <a:rPr lang="de-DE" smtClean="0"/>
              <a:t>17.11.2024</a:t>
            </a:fld>
            <a:endParaRPr lang="de-DE"/>
          </a:p>
        </p:txBody>
      </p:sp>
      <p:sp>
        <p:nvSpPr>
          <p:cNvPr id="5" name="Fußzeilenplatzhalter 4">
            <a:extLst>
              <a:ext uri="{FF2B5EF4-FFF2-40B4-BE49-F238E27FC236}">
                <a16:creationId xmlns:a16="http://schemas.microsoft.com/office/drawing/2014/main" id="{B9926D46-DE3C-8224-3418-37A9600EE58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FF066ED-2285-98C9-DB36-19E2DAEDBAF8}"/>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356760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583A1C-92CA-00A2-7E2B-2C678F1045F4}"/>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30FA80F0-96F5-15C8-DFF5-0DDA06750F9F}"/>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78A3EF4-8C0F-D1C3-78F9-715FB873716B}"/>
              </a:ext>
            </a:extLst>
          </p:cNvPr>
          <p:cNvSpPr>
            <a:spLocks noGrp="1"/>
          </p:cNvSpPr>
          <p:nvPr>
            <p:ph type="dt" sz="half" idx="10"/>
          </p:nvPr>
        </p:nvSpPr>
        <p:spPr/>
        <p:txBody>
          <a:bodyPr/>
          <a:lstStyle/>
          <a:p>
            <a:fld id="{6D5CDF9B-D398-4250-A5D8-5FB8CF89A66D}" type="datetimeFigureOut">
              <a:rPr lang="de-DE" smtClean="0"/>
              <a:t>17.11.2024</a:t>
            </a:fld>
            <a:endParaRPr lang="de-DE"/>
          </a:p>
        </p:txBody>
      </p:sp>
      <p:sp>
        <p:nvSpPr>
          <p:cNvPr id="5" name="Fußzeilenplatzhalter 4">
            <a:extLst>
              <a:ext uri="{FF2B5EF4-FFF2-40B4-BE49-F238E27FC236}">
                <a16:creationId xmlns:a16="http://schemas.microsoft.com/office/drawing/2014/main" id="{0696A4A1-AB7B-DD60-6EE4-1A2333B1842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0AB9E70-00C6-7A89-85B9-59408BB6B466}"/>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7282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97064B3-B714-9020-DE01-4F43DFFFD3CB}"/>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862F7689-21B5-11DC-5510-9C91932C341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86767CC-E73E-2BC3-8AB9-37D027E7A638}"/>
              </a:ext>
            </a:extLst>
          </p:cNvPr>
          <p:cNvSpPr>
            <a:spLocks noGrp="1"/>
          </p:cNvSpPr>
          <p:nvPr>
            <p:ph type="dt" sz="half" idx="10"/>
          </p:nvPr>
        </p:nvSpPr>
        <p:spPr/>
        <p:txBody>
          <a:bodyPr/>
          <a:lstStyle/>
          <a:p>
            <a:fld id="{6D5CDF9B-D398-4250-A5D8-5FB8CF89A66D}" type="datetimeFigureOut">
              <a:rPr lang="de-DE" smtClean="0"/>
              <a:t>17.11.2024</a:t>
            </a:fld>
            <a:endParaRPr lang="de-DE"/>
          </a:p>
        </p:txBody>
      </p:sp>
      <p:sp>
        <p:nvSpPr>
          <p:cNvPr id="5" name="Fußzeilenplatzhalter 4">
            <a:extLst>
              <a:ext uri="{FF2B5EF4-FFF2-40B4-BE49-F238E27FC236}">
                <a16:creationId xmlns:a16="http://schemas.microsoft.com/office/drawing/2014/main" id="{0EFDB351-2786-5644-88EF-3F5D0F4347C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8776612-6CB1-F77A-5CC1-1E596C8F965C}"/>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055180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27191B-5CA0-983D-D5A1-711E6D91D98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E535EEB-9486-5DF8-5485-AE40595FC11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FB2F0FC-5BEB-F4C9-FA98-78E9D4A5BA4D}"/>
              </a:ext>
            </a:extLst>
          </p:cNvPr>
          <p:cNvSpPr>
            <a:spLocks noGrp="1"/>
          </p:cNvSpPr>
          <p:nvPr>
            <p:ph type="dt" sz="half" idx="10"/>
          </p:nvPr>
        </p:nvSpPr>
        <p:spPr/>
        <p:txBody>
          <a:bodyPr/>
          <a:lstStyle/>
          <a:p>
            <a:fld id="{6D5CDF9B-D398-4250-A5D8-5FB8CF89A66D}" type="datetimeFigureOut">
              <a:rPr lang="de-DE" smtClean="0"/>
              <a:t>17.11.2024</a:t>
            </a:fld>
            <a:endParaRPr lang="de-DE"/>
          </a:p>
        </p:txBody>
      </p:sp>
      <p:sp>
        <p:nvSpPr>
          <p:cNvPr id="5" name="Fußzeilenplatzhalter 4">
            <a:extLst>
              <a:ext uri="{FF2B5EF4-FFF2-40B4-BE49-F238E27FC236}">
                <a16:creationId xmlns:a16="http://schemas.microsoft.com/office/drawing/2014/main" id="{5964D031-C70E-F5B6-A025-0C2310CC3F5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83EF60F-EEE7-1E45-FF17-0D6889FB64B0}"/>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320006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1AD1C7-A5C1-C930-2914-38ADE99BFB0B}"/>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EA1F983-9BCD-0ED9-785A-7723165792D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8743A3A-E91D-F59B-C1FC-C2C6E648FCC6}"/>
              </a:ext>
            </a:extLst>
          </p:cNvPr>
          <p:cNvSpPr>
            <a:spLocks noGrp="1"/>
          </p:cNvSpPr>
          <p:nvPr>
            <p:ph type="dt" sz="half" idx="10"/>
          </p:nvPr>
        </p:nvSpPr>
        <p:spPr/>
        <p:txBody>
          <a:bodyPr/>
          <a:lstStyle/>
          <a:p>
            <a:fld id="{6D5CDF9B-D398-4250-A5D8-5FB8CF89A66D}" type="datetimeFigureOut">
              <a:rPr lang="de-DE" smtClean="0"/>
              <a:t>17.11.2024</a:t>
            </a:fld>
            <a:endParaRPr lang="de-DE"/>
          </a:p>
        </p:txBody>
      </p:sp>
      <p:sp>
        <p:nvSpPr>
          <p:cNvPr id="5" name="Fußzeilenplatzhalter 4">
            <a:extLst>
              <a:ext uri="{FF2B5EF4-FFF2-40B4-BE49-F238E27FC236}">
                <a16:creationId xmlns:a16="http://schemas.microsoft.com/office/drawing/2014/main" id="{943D7BCE-8B9D-4550-B07A-13B88ABDF79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EC486A3-4964-A4F0-18AF-24845A55C936}"/>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543028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FB9016-2298-71CC-33A8-E0C0ACA6721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5910517-033D-640F-655D-C1CD63D41B7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6641769-5917-7DF3-85AF-A4C1AA85870E}"/>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3042DEB4-2D53-5503-2A31-31DD7ADC9AD9}"/>
              </a:ext>
            </a:extLst>
          </p:cNvPr>
          <p:cNvSpPr>
            <a:spLocks noGrp="1"/>
          </p:cNvSpPr>
          <p:nvPr>
            <p:ph type="dt" sz="half" idx="10"/>
          </p:nvPr>
        </p:nvSpPr>
        <p:spPr/>
        <p:txBody>
          <a:bodyPr/>
          <a:lstStyle/>
          <a:p>
            <a:fld id="{6D5CDF9B-D398-4250-A5D8-5FB8CF89A66D}" type="datetimeFigureOut">
              <a:rPr lang="de-DE" smtClean="0"/>
              <a:t>17.11.2024</a:t>
            </a:fld>
            <a:endParaRPr lang="de-DE"/>
          </a:p>
        </p:txBody>
      </p:sp>
      <p:sp>
        <p:nvSpPr>
          <p:cNvPr id="6" name="Fußzeilenplatzhalter 5">
            <a:extLst>
              <a:ext uri="{FF2B5EF4-FFF2-40B4-BE49-F238E27FC236}">
                <a16:creationId xmlns:a16="http://schemas.microsoft.com/office/drawing/2014/main" id="{327DF5B1-6BDC-1875-8109-3B15C11169F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3AC6855-325C-618C-6AB7-1FFE49C5F663}"/>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898850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3AE191-290B-22AF-36E7-6D502A532F2D}"/>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A739AF56-12A9-1107-C0A8-33D9EF0E86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6FA4991-D9C0-83FE-F13F-57F62F5877C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AC9CC8B-D93F-8925-DB1C-41439F261E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101BB909-2974-F9AA-8343-0AB4436C79A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8E6D7841-C083-D1E6-37BD-121F09458046}"/>
              </a:ext>
            </a:extLst>
          </p:cNvPr>
          <p:cNvSpPr>
            <a:spLocks noGrp="1"/>
          </p:cNvSpPr>
          <p:nvPr>
            <p:ph type="dt" sz="half" idx="10"/>
          </p:nvPr>
        </p:nvSpPr>
        <p:spPr/>
        <p:txBody>
          <a:bodyPr/>
          <a:lstStyle/>
          <a:p>
            <a:fld id="{6D5CDF9B-D398-4250-A5D8-5FB8CF89A66D}" type="datetimeFigureOut">
              <a:rPr lang="de-DE" smtClean="0"/>
              <a:t>17.11.2024</a:t>
            </a:fld>
            <a:endParaRPr lang="de-DE"/>
          </a:p>
        </p:txBody>
      </p:sp>
      <p:sp>
        <p:nvSpPr>
          <p:cNvPr id="8" name="Fußzeilenplatzhalter 7">
            <a:extLst>
              <a:ext uri="{FF2B5EF4-FFF2-40B4-BE49-F238E27FC236}">
                <a16:creationId xmlns:a16="http://schemas.microsoft.com/office/drawing/2014/main" id="{018866B4-C0B0-0129-27B0-D230F19F4C0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07E5015-F56F-9180-43F6-A96D1373CE14}"/>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3237841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AC7C2C-3CB8-5198-E4A8-8333491CBF9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F52D01F5-965A-8A43-C1E1-779672D51A00}"/>
              </a:ext>
            </a:extLst>
          </p:cNvPr>
          <p:cNvSpPr>
            <a:spLocks noGrp="1"/>
          </p:cNvSpPr>
          <p:nvPr>
            <p:ph type="dt" sz="half" idx="10"/>
          </p:nvPr>
        </p:nvSpPr>
        <p:spPr/>
        <p:txBody>
          <a:bodyPr/>
          <a:lstStyle/>
          <a:p>
            <a:fld id="{6D5CDF9B-D398-4250-A5D8-5FB8CF89A66D}" type="datetimeFigureOut">
              <a:rPr lang="de-DE" smtClean="0"/>
              <a:t>17.11.2024</a:t>
            </a:fld>
            <a:endParaRPr lang="de-DE"/>
          </a:p>
        </p:txBody>
      </p:sp>
      <p:sp>
        <p:nvSpPr>
          <p:cNvPr id="4" name="Fußzeilenplatzhalter 3">
            <a:extLst>
              <a:ext uri="{FF2B5EF4-FFF2-40B4-BE49-F238E27FC236}">
                <a16:creationId xmlns:a16="http://schemas.microsoft.com/office/drawing/2014/main" id="{D4A39F2A-39F1-BBE2-C2C8-DD743EB9D39B}"/>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E7A4344-C0C9-675F-3F4A-A47E3CFA1247}"/>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242951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88ED92C-D5B9-E79A-9DA2-92A53AD121FD}"/>
              </a:ext>
            </a:extLst>
          </p:cNvPr>
          <p:cNvSpPr>
            <a:spLocks noGrp="1"/>
          </p:cNvSpPr>
          <p:nvPr>
            <p:ph type="dt" sz="half" idx="10"/>
          </p:nvPr>
        </p:nvSpPr>
        <p:spPr/>
        <p:txBody>
          <a:bodyPr/>
          <a:lstStyle/>
          <a:p>
            <a:fld id="{6D5CDF9B-D398-4250-A5D8-5FB8CF89A66D}" type="datetimeFigureOut">
              <a:rPr lang="de-DE" smtClean="0"/>
              <a:t>17.11.2024</a:t>
            </a:fld>
            <a:endParaRPr lang="de-DE"/>
          </a:p>
        </p:txBody>
      </p:sp>
      <p:sp>
        <p:nvSpPr>
          <p:cNvPr id="3" name="Fußzeilenplatzhalter 2">
            <a:extLst>
              <a:ext uri="{FF2B5EF4-FFF2-40B4-BE49-F238E27FC236}">
                <a16:creationId xmlns:a16="http://schemas.microsoft.com/office/drawing/2014/main" id="{C0747698-2BF0-9B8F-814D-967A650B7729}"/>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5290BFD3-9759-39BF-2B02-9D4426E3AC7B}"/>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1723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90DE8A-5E38-3E4B-295B-3039F30A319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E0E09E35-3452-F19A-BC77-8F27FD1ED4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B6EA198-5EE8-10F7-45A7-84E5560C54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4B138E6-1FF4-E99F-535B-B1D3618F6E62}"/>
              </a:ext>
            </a:extLst>
          </p:cNvPr>
          <p:cNvSpPr>
            <a:spLocks noGrp="1"/>
          </p:cNvSpPr>
          <p:nvPr>
            <p:ph type="dt" sz="half" idx="10"/>
          </p:nvPr>
        </p:nvSpPr>
        <p:spPr/>
        <p:txBody>
          <a:bodyPr/>
          <a:lstStyle/>
          <a:p>
            <a:fld id="{6D5CDF9B-D398-4250-A5D8-5FB8CF89A66D}" type="datetimeFigureOut">
              <a:rPr lang="de-DE" smtClean="0"/>
              <a:t>17.11.2024</a:t>
            </a:fld>
            <a:endParaRPr lang="de-DE"/>
          </a:p>
        </p:txBody>
      </p:sp>
      <p:sp>
        <p:nvSpPr>
          <p:cNvPr id="6" name="Fußzeilenplatzhalter 5">
            <a:extLst>
              <a:ext uri="{FF2B5EF4-FFF2-40B4-BE49-F238E27FC236}">
                <a16:creationId xmlns:a16="http://schemas.microsoft.com/office/drawing/2014/main" id="{351F3D94-9BE8-C822-3C00-CCCDF97683C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EF9B42A-46E9-1943-30D5-3147F5164E48}"/>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4256547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CC3F26-9991-989F-F527-93B32C5AFA0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314B6C06-486D-CB46-82EF-1F0DC2E673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7B0711C6-DFF8-B47B-8307-85A868798D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B34D1D5-9E02-F954-9B97-638A4C3E4874}"/>
              </a:ext>
            </a:extLst>
          </p:cNvPr>
          <p:cNvSpPr>
            <a:spLocks noGrp="1"/>
          </p:cNvSpPr>
          <p:nvPr>
            <p:ph type="dt" sz="half" idx="10"/>
          </p:nvPr>
        </p:nvSpPr>
        <p:spPr/>
        <p:txBody>
          <a:bodyPr/>
          <a:lstStyle/>
          <a:p>
            <a:fld id="{6D5CDF9B-D398-4250-A5D8-5FB8CF89A66D}" type="datetimeFigureOut">
              <a:rPr lang="de-DE" smtClean="0"/>
              <a:t>17.11.2024</a:t>
            </a:fld>
            <a:endParaRPr lang="de-DE"/>
          </a:p>
        </p:txBody>
      </p:sp>
      <p:sp>
        <p:nvSpPr>
          <p:cNvPr id="6" name="Fußzeilenplatzhalter 5">
            <a:extLst>
              <a:ext uri="{FF2B5EF4-FFF2-40B4-BE49-F238E27FC236}">
                <a16:creationId xmlns:a16="http://schemas.microsoft.com/office/drawing/2014/main" id="{B336A3A3-A133-98E0-4258-6181E12C8CE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75B6D8C-2A2C-15CD-41A8-6CBF6761D5FE}"/>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003996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AAA808D-B564-B014-5754-ED091B75AE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2C010DC7-4326-1521-5C73-C77A794D0C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F8E760B-6A70-C901-854A-AD2CF1D227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D5CDF9B-D398-4250-A5D8-5FB8CF89A66D}" type="datetimeFigureOut">
              <a:rPr lang="de-DE" smtClean="0"/>
              <a:t>17.11.2024</a:t>
            </a:fld>
            <a:endParaRPr lang="de-DE"/>
          </a:p>
        </p:txBody>
      </p:sp>
      <p:sp>
        <p:nvSpPr>
          <p:cNvPr id="5" name="Fußzeilenplatzhalter 4">
            <a:extLst>
              <a:ext uri="{FF2B5EF4-FFF2-40B4-BE49-F238E27FC236}">
                <a16:creationId xmlns:a16="http://schemas.microsoft.com/office/drawing/2014/main" id="{5B5F39B9-C9F0-D311-F8F0-8B738CEB65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16C08555-C97B-7FC8-B363-861D891F78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74AA04A-910D-49C8-BDFA-72A8D7D5950A}" type="slidenum">
              <a:rPr lang="de-DE" smtClean="0"/>
              <a:t>‹Nr.›</a:t>
            </a:fld>
            <a:endParaRPr lang="de-DE"/>
          </a:p>
        </p:txBody>
      </p:sp>
    </p:spTree>
    <p:extLst>
      <p:ext uri="{BB962C8B-B14F-4D97-AF65-F5344CB8AC3E}">
        <p14:creationId xmlns:p14="http://schemas.microsoft.com/office/powerpoint/2010/main" val="1276523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sapui5.hana.ondemand.co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openui5.hana.ondemand.com/"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hyperlink" Target="https://github.com/DevelopmentBvise/Schulu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CB296D-6A02-6760-3E61-755F5F10DA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64" b="227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145" name="Rectangle 1087">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523875" y="5317240"/>
            <a:ext cx="11210925" cy="744836"/>
          </a:xfrm>
        </p:spPr>
        <p:txBody>
          <a:bodyPr vert="horz" lIns="91440" tIns="45720" rIns="91440" bIns="45720" rtlCol="0" anchor="ctr">
            <a:normAutofit/>
          </a:bodyPr>
          <a:lstStyle/>
          <a:p>
            <a:r>
              <a:rPr lang="en-US" sz="3600" dirty="0" err="1">
                <a:solidFill>
                  <a:schemeClr val="tx1">
                    <a:lumMod val="85000"/>
                    <a:lumOff val="15000"/>
                  </a:schemeClr>
                </a:solidFill>
              </a:rPr>
              <a:t>Schulung</a:t>
            </a:r>
            <a:r>
              <a:rPr lang="en-US" sz="3600" dirty="0">
                <a:solidFill>
                  <a:schemeClr val="tx1">
                    <a:lumMod val="85000"/>
                    <a:lumOff val="15000"/>
                  </a:schemeClr>
                </a:solidFill>
              </a:rPr>
              <a:t>: SAP UI5 und Fiori</a:t>
            </a:r>
          </a:p>
        </p:txBody>
      </p:sp>
      <p:cxnSp>
        <p:nvCxnSpPr>
          <p:cNvPr id="1146" name="Straight Connector 1089">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147" name="Straight Connector 1091">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662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9DC2E4F-F12E-A712-F31A-F3FA27F3F4FD}"/>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2042ADFE-536B-6481-8CC2-9B4AB2E129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1B1E98B6-8FA5-B6BE-D317-E44C97C841C8}"/>
              </a:ext>
            </a:extLst>
          </p:cNvPr>
          <p:cNvSpPr>
            <a:spLocks noGrp="1"/>
          </p:cNvSpPr>
          <p:nvPr>
            <p:ph type="title"/>
          </p:nvPr>
        </p:nvSpPr>
        <p:spPr>
          <a:xfrm>
            <a:off x="838200" y="365125"/>
            <a:ext cx="10515600" cy="1325563"/>
          </a:xfrm>
        </p:spPr>
        <p:txBody>
          <a:bodyPr>
            <a:normAutofit/>
          </a:bodyPr>
          <a:lstStyle/>
          <a:p>
            <a:r>
              <a:rPr lang="de-DE" sz="4200" dirty="0" err="1"/>
              <a:t>WebIDE</a:t>
            </a:r>
            <a:r>
              <a:rPr lang="de-DE" sz="4200" dirty="0"/>
              <a:t> (</a:t>
            </a:r>
            <a:r>
              <a:rPr lang="de-DE" sz="4200" dirty="0" err="1"/>
              <a:t>FullStack</a:t>
            </a:r>
            <a:r>
              <a:rPr lang="de-DE" sz="4200" dirty="0"/>
              <a:t>)</a:t>
            </a:r>
          </a:p>
        </p:txBody>
      </p:sp>
      <p:sp>
        <p:nvSpPr>
          <p:cNvPr id="43" name="sketch line">
            <a:extLst>
              <a:ext uri="{FF2B5EF4-FFF2-40B4-BE49-F238E27FC236}">
                <a16:creationId xmlns:a16="http://schemas.microsoft.com/office/drawing/2014/main" id="{37FB63EE-4FF6-78FB-CA09-9FAB6EE66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5C4344A6-DDEC-B73A-DC06-F0B46E24C328}"/>
              </a:ext>
            </a:extLst>
          </p:cNvPr>
          <p:cNvSpPr>
            <a:spLocks noGrp="1"/>
          </p:cNvSpPr>
          <p:nvPr>
            <p:ph idx="1"/>
          </p:nvPr>
        </p:nvSpPr>
        <p:spPr>
          <a:xfrm>
            <a:off x="838200" y="1920331"/>
            <a:ext cx="10515600" cy="4251960"/>
          </a:xfrm>
        </p:spPr>
        <p:txBody>
          <a:bodyPr>
            <a:normAutofit/>
          </a:bodyPr>
          <a:lstStyle/>
          <a:p>
            <a:r>
              <a:rPr lang="de-DE" sz="2200" kern="0" dirty="0">
                <a:solidFill>
                  <a:sysClr val="windowText" lastClr="000000"/>
                </a:solidFill>
                <a:latin typeface="Arial"/>
                <a:cs typeface="Arial"/>
              </a:rPr>
              <a:t>Zugriff auf SAP Web IDE:</a:t>
            </a:r>
          </a:p>
          <a:p>
            <a:pPr lvl="1"/>
            <a:r>
              <a:rPr lang="de-DE" sz="1800" kern="0" dirty="0">
                <a:solidFill>
                  <a:sysClr val="windowText" lastClr="000000"/>
                </a:solidFill>
                <a:latin typeface="Arial"/>
                <a:cs typeface="Arial"/>
              </a:rPr>
              <a:t>Anmeldung bei der SAP Cloud </a:t>
            </a:r>
            <a:r>
              <a:rPr lang="de-DE" sz="1800" kern="0" dirty="0" err="1">
                <a:solidFill>
                  <a:sysClr val="windowText" lastClr="000000"/>
                </a:solidFill>
                <a:latin typeface="Arial"/>
                <a:cs typeface="Arial"/>
              </a:rPr>
              <a:t>Platform</a:t>
            </a:r>
            <a:r>
              <a:rPr lang="de-DE" sz="1800" kern="0" dirty="0">
                <a:solidFill>
                  <a:sysClr val="windowText" lastClr="000000"/>
                </a:solidFill>
                <a:latin typeface="Arial"/>
                <a:cs typeface="Arial"/>
              </a:rPr>
              <a:t>.</a:t>
            </a:r>
          </a:p>
          <a:p>
            <a:pPr lvl="1"/>
            <a:r>
              <a:rPr lang="de-DE" sz="1800" kern="0" dirty="0">
                <a:solidFill>
                  <a:sysClr val="windowText" lastClr="000000"/>
                </a:solidFill>
                <a:latin typeface="Arial"/>
                <a:cs typeface="Arial"/>
              </a:rPr>
              <a:t>Navigieren zur SAP Web IDE über das Cockpit.</a:t>
            </a:r>
          </a:p>
          <a:p>
            <a:pPr marL="457200" lvl="1" indent="0">
              <a:buNone/>
            </a:pPr>
            <a:endParaRPr lang="de-DE" sz="1800" kern="0" dirty="0">
              <a:solidFill>
                <a:sysClr val="windowText" lastClr="000000"/>
              </a:solidFill>
              <a:latin typeface="Arial"/>
              <a:cs typeface="Arial"/>
            </a:endParaRPr>
          </a:p>
          <a:p>
            <a:r>
              <a:rPr lang="de-DE" sz="2200" kern="0" dirty="0">
                <a:solidFill>
                  <a:sysClr val="windowText" lastClr="000000"/>
                </a:solidFill>
                <a:latin typeface="Arial"/>
                <a:cs typeface="Arial"/>
              </a:rPr>
              <a:t>Erstellen eines neuen Projekts:</a:t>
            </a:r>
          </a:p>
          <a:p>
            <a:pPr lvl="1"/>
            <a:r>
              <a:rPr lang="de-DE" sz="1800" kern="0" dirty="0">
                <a:solidFill>
                  <a:sysClr val="windowText" lastClr="000000"/>
                </a:solidFill>
                <a:latin typeface="Arial"/>
                <a:cs typeface="Arial"/>
              </a:rPr>
              <a:t>Auswahl des Projektvorlagenassistenten.</a:t>
            </a:r>
          </a:p>
          <a:p>
            <a:pPr lvl="1"/>
            <a:r>
              <a:rPr lang="de-DE" sz="1800" kern="0" dirty="0">
                <a:solidFill>
                  <a:sysClr val="windowText" lastClr="000000"/>
                </a:solidFill>
                <a:latin typeface="Arial"/>
                <a:cs typeface="Arial"/>
              </a:rPr>
              <a:t>Auswahl der Vorlage "SAPUI5 </a:t>
            </a:r>
            <a:r>
              <a:rPr lang="de-DE" sz="1800" kern="0" dirty="0" err="1">
                <a:solidFill>
                  <a:sysClr val="windowText" lastClr="000000"/>
                </a:solidFill>
                <a:latin typeface="Arial"/>
                <a:cs typeface="Arial"/>
              </a:rPr>
              <a:t>Application</a:t>
            </a:r>
            <a:r>
              <a:rPr lang="de-DE" sz="1800" kern="0" dirty="0">
                <a:solidFill>
                  <a:sysClr val="windowText" lastClr="000000"/>
                </a:solidFill>
                <a:latin typeface="Arial"/>
                <a:cs typeface="Arial"/>
              </a:rPr>
              <a:t>".</a:t>
            </a:r>
          </a:p>
          <a:p>
            <a:pPr lvl="1"/>
            <a:r>
              <a:rPr lang="de-DE" sz="1800" kern="0" dirty="0">
                <a:solidFill>
                  <a:sysClr val="windowText" lastClr="000000"/>
                </a:solidFill>
                <a:latin typeface="Arial"/>
                <a:cs typeface="Arial"/>
              </a:rPr>
              <a:t>Eingabe der Projektdetails (Name, Namespace, etc.).</a:t>
            </a:r>
          </a:p>
        </p:txBody>
      </p:sp>
    </p:spTree>
    <p:extLst>
      <p:ext uri="{BB962C8B-B14F-4D97-AF65-F5344CB8AC3E}">
        <p14:creationId xmlns:p14="http://schemas.microsoft.com/office/powerpoint/2010/main" val="1030198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8F4C1E9-6824-DCB4-94CA-08E87CDA2EBD}"/>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8F3C6EE7-8824-70FA-88E5-64BD8B704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FD5CD95E-9662-3E2E-7E14-FF4375D92622}"/>
              </a:ext>
            </a:extLst>
          </p:cNvPr>
          <p:cNvSpPr>
            <a:spLocks noGrp="1"/>
          </p:cNvSpPr>
          <p:nvPr>
            <p:ph type="title"/>
          </p:nvPr>
        </p:nvSpPr>
        <p:spPr>
          <a:xfrm>
            <a:off x="838200" y="365125"/>
            <a:ext cx="10515600" cy="1325563"/>
          </a:xfrm>
        </p:spPr>
        <p:txBody>
          <a:bodyPr>
            <a:normAutofit/>
          </a:bodyPr>
          <a:lstStyle/>
          <a:p>
            <a:r>
              <a:rPr lang="de-DE" sz="4200" dirty="0" err="1"/>
              <a:t>WebIDE</a:t>
            </a:r>
            <a:r>
              <a:rPr lang="de-DE" sz="4200" dirty="0"/>
              <a:t> (</a:t>
            </a:r>
            <a:r>
              <a:rPr lang="de-DE" sz="4200" dirty="0" err="1"/>
              <a:t>FullStack</a:t>
            </a:r>
            <a:r>
              <a:rPr lang="de-DE" sz="4200" dirty="0"/>
              <a:t>)</a:t>
            </a:r>
          </a:p>
        </p:txBody>
      </p:sp>
      <p:sp>
        <p:nvSpPr>
          <p:cNvPr id="43" name="sketch line">
            <a:extLst>
              <a:ext uri="{FF2B5EF4-FFF2-40B4-BE49-F238E27FC236}">
                <a16:creationId xmlns:a16="http://schemas.microsoft.com/office/drawing/2014/main" id="{5FA491C8-4DFE-20E0-91A5-7A08FDDA3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41187FB2-97B8-0ECD-36F5-3C592684CF82}"/>
              </a:ext>
            </a:extLst>
          </p:cNvPr>
          <p:cNvSpPr>
            <a:spLocks noGrp="1"/>
          </p:cNvSpPr>
          <p:nvPr>
            <p:ph idx="1"/>
          </p:nvPr>
        </p:nvSpPr>
        <p:spPr>
          <a:xfrm>
            <a:off x="838200" y="1920331"/>
            <a:ext cx="10515600" cy="4251960"/>
          </a:xfrm>
        </p:spPr>
        <p:txBody>
          <a:bodyPr>
            <a:normAutofit/>
          </a:bodyPr>
          <a:lstStyle/>
          <a:p>
            <a:r>
              <a:rPr lang="de-DE" sz="2200" kern="0" dirty="0">
                <a:solidFill>
                  <a:sysClr val="windowText" lastClr="000000"/>
                </a:solidFill>
                <a:latin typeface="Arial"/>
                <a:cs typeface="Arial"/>
              </a:rPr>
              <a:t>Hauptbereiche der Benutzeroberfläche:</a:t>
            </a:r>
          </a:p>
          <a:p>
            <a:pPr lvl="1"/>
            <a:r>
              <a:rPr lang="de-DE" sz="1800" kern="0" dirty="0">
                <a:solidFill>
                  <a:sysClr val="windowText" lastClr="000000"/>
                </a:solidFill>
                <a:latin typeface="Arial"/>
                <a:cs typeface="Arial"/>
              </a:rPr>
              <a:t>Projekt-Explorer: Zeigt die Projektstruktur und Dateien an.</a:t>
            </a:r>
          </a:p>
          <a:p>
            <a:pPr lvl="1"/>
            <a:r>
              <a:rPr lang="de-DE" sz="1800" kern="0" dirty="0">
                <a:solidFill>
                  <a:sysClr val="windowText" lastClr="000000"/>
                </a:solidFill>
                <a:latin typeface="Arial"/>
                <a:cs typeface="Arial"/>
              </a:rPr>
              <a:t>Editor: Zum Bearbeiten von Code, XML-Views und anderen Dateien.</a:t>
            </a:r>
          </a:p>
          <a:p>
            <a:pPr lvl="1"/>
            <a:r>
              <a:rPr lang="de-DE" sz="1800" kern="0" dirty="0">
                <a:solidFill>
                  <a:sysClr val="windowText" lastClr="000000"/>
                </a:solidFill>
                <a:latin typeface="Arial"/>
                <a:cs typeface="Arial"/>
              </a:rPr>
              <a:t>Eigenschaftenfenster: Zeigt die Eigenschaften des ausgewählten Elements an.</a:t>
            </a:r>
          </a:p>
          <a:p>
            <a:pPr lvl="1"/>
            <a:r>
              <a:rPr lang="de-DE" sz="1800" kern="0" dirty="0">
                <a:solidFill>
                  <a:sysClr val="windowText" lastClr="000000"/>
                </a:solidFill>
                <a:latin typeface="Arial"/>
                <a:cs typeface="Arial"/>
              </a:rPr>
              <a:t>Konsole: Zeigt Ausgaben und Fehler an.</a:t>
            </a:r>
          </a:p>
          <a:p>
            <a:r>
              <a:rPr lang="de-DE" sz="2200" kern="0" dirty="0">
                <a:solidFill>
                  <a:sysClr val="windowText" lastClr="000000"/>
                </a:solidFill>
                <a:latin typeface="Arial"/>
                <a:cs typeface="Arial"/>
              </a:rPr>
              <a:t>Wichtige Funktionen:</a:t>
            </a:r>
          </a:p>
          <a:p>
            <a:pPr lvl="1"/>
            <a:r>
              <a:rPr lang="de-DE" sz="1800" kern="0" dirty="0">
                <a:solidFill>
                  <a:sysClr val="windowText" lastClr="000000"/>
                </a:solidFill>
                <a:latin typeface="Arial"/>
                <a:cs typeface="Arial"/>
              </a:rPr>
              <a:t>Code-Vervollständigung: Automatische Vorschläge während der Codeeingabe.</a:t>
            </a:r>
          </a:p>
          <a:p>
            <a:pPr lvl="1"/>
            <a:r>
              <a:rPr lang="de-DE" sz="1800" kern="0" dirty="0">
                <a:solidFill>
                  <a:sysClr val="windowText" lastClr="000000"/>
                </a:solidFill>
                <a:latin typeface="Arial"/>
                <a:cs typeface="Arial"/>
              </a:rPr>
              <a:t>Fehlerüberprüfung: Echtzeit-Fehlerüberprüfung und -</a:t>
            </a:r>
            <a:r>
              <a:rPr lang="de-DE" sz="1800" kern="0" dirty="0" err="1">
                <a:solidFill>
                  <a:sysClr val="windowText" lastClr="000000"/>
                </a:solidFill>
                <a:latin typeface="Arial"/>
                <a:cs typeface="Arial"/>
              </a:rPr>
              <a:t>Highlighting</a:t>
            </a:r>
            <a:r>
              <a:rPr lang="de-DE" sz="1800" kern="0" dirty="0">
                <a:solidFill>
                  <a:sysClr val="windowText" lastClr="000000"/>
                </a:solidFill>
                <a:latin typeface="Arial"/>
                <a:cs typeface="Arial"/>
              </a:rPr>
              <a:t>.</a:t>
            </a:r>
          </a:p>
          <a:p>
            <a:pPr lvl="1"/>
            <a:r>
              <a:rPr lang="de-DE" sz="1800" kern="0" dirty="0">
                <a:solidFill>
                  <a:sysClr val="windowText" lastClr="000000"/>
                </a:solidFill>
                <a:latin typeface="Arial"/>
                <a:cs typeface="Arial"/>
              </a:rPr>
              <a:t>Vorschau: Vorschau der Anwendung im integrierten Browser.</a:t>
            </a:r>
          </a:p>
          <a:p>
            <a:pPr lvl="1"/>
            <a:r>
              <a:rPr lang="de-DE" sz="1800" kern="0" dirty="0">
                <a:solidFill>
                  <a:sysClr val="windowText" lastClr="000000"/>
                </a:solidFill>
                <a:latin typeface="Arial"/>
                <a:cs typeface="Arial"/>
              </a:rPr>
              <a:t>Code </a:t>
            </a:r>
            <a:r>
              <a:rPr lang="de-DE" sz="1800" kern="0" dirty="0" err="1">
                <a:solidFill>
                  <a:sysClr val="windowText" lastClr="000000"/>
                </a:solidFill>
                <a:latin typeface="Arial"/>
                <a:cs typeface="Arial"/>
              </a:rPr>
              <a:t>beautifier</a:t>
            </a:r>
            <a:endParaRPr lang="de-DE" sz="1400" kern="0" dirty="0">
              <a:solidFill>
                <a:sysClr val="windowText" lastClr="000000"/>
              </a:solidFill>
              <a:latin typeface="Arial"/>
              <a:cs typeface="Arial"/>
            </a:endParaRPr>
          </a:p>
        </p:txBody>
      </p:sp>
    </p:spTree>
    <p:extLst>
      <p:ext uri="{BB962C8B-B14F-4D97-AF65-F5344CB8AC3E}">
        <p14:creationId xmlns:p14="http://schemas.microsoft.com/office/powerpoint/2010/main" val="435693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01E61F8-E160-0214-9EC2-867F29275292}"/>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DEF82DD1-EC38-FC4B-4B54-3E8D0C505F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762A29D-C9CE-6A20-B464-A7FD6AAA6D8A}"/>
              </a:ext>
            </a:extLst>
          </p:cNvPr>
          <p:cNvSpPr>
            <a:spLocks noGrp="1"/>
          </p:cNvSpPr>
          <p:nvPr>
            <p:ph type="title"/>
          </p:nvPr>
        </p:nvSpPr>
        <p:spPr>
          <a:xfrm>
            <a:off x="838200" y="365125"/>
            <a:ext cx="10515600" cy="1325563"/>
          </a:xfrm>
        </p:spPr>
        <p:txBody>
          <a:bodyPr>
            <a:normAutofit/>
          </a:bodyPr>
          <a:lstStyle/>
          <a:p>
            <a:r>
              <a:rPr lang="de-DE" sz="4200" dirty="0" err="1"/>
              <a:t>WebIDE</a:t>
            </a:r>
            <a:r>
              <a:rPr lang="de-DE" sz="4200" dirty="0"/>
              <a:t> (</a:t>
            </a:r>
            <a:r>
              <a:rPr lang="de-DE" sz="4200" dirty="0" err="1"/>
              <a:t>FullStack</a:t>
            </a:r>
            <a:r>
              <a:rPr lang="de-DE" sz="4200" dirty="0"/>
              <a:t>)</a:t>
            </a:r>
          </a:p>
        </p:txBody>
      </p:sp>
      <p:sp>
        <p:nvSpPr>
          <p:cNvPr id="43" name="sketch line">
            <a:extLst>
              <a:ext uri="{FF2B5EF4-FFF2-40B4-BE49-F238E27FC236}">
                <a16:creationId xmlns:a16="http://schemas.microsoft.com/office/drawing/2014/main" id="{B1A3F42B-2F02-7AF8-8F2C-13EB31DB8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8D7910D4-9E04-2643-A710-CC4974F885CF}"/>
              </a:ext>
            </a:extLst>
          </p:cNvPr>
          <p:cNvSpPr>
            <a:spLocks noGrp="1"/>
          </p:cNvSpPr>
          <p:nvPr>
            <p:ph idx="1"/>
          </p:nvPr>
        </p:nvSpPr>
        <p:spPr>
          <a:xfrm>
            <a:off x="838200" y="1920331"/>
            <a:ext cx="10515600" cy="4251960"/>
          </a:xfrm>
        </p:spPr>
        <p:txBody>
          <a:bodyPr>
            <a:normAutofit/>
          </a:bodyPr>
          <a:lstStyle/>
          <a:p>
            <a:r>
              <a:rPr lang="de-DE" sz="2200" kern="0" dirty="0">
                <a:solidFill>
                  <a:sysClr val="windowText" lastClr="000000"/>
                </a:solidFill>
                <a:latin typeface="Arial"/>
                <a:cs typeface="Arial"/>
              </a:rPr>
              <a:t>Erstellen von </a:t>
            </a:r>
            <a:r>
              <a:rPr lang="de-DE" sz="2200" kern="0">
                <a:solidFill>
                  <a:sysClr val="windowText" lastClr="000000"/>
                </a:solidFill>
                <a:latin typeface="Arial"/>
                <a:cs typeface="Arial"/>
              </a:rPr>
              <a:t>neuen Projekten</a:t>
            </a:r>
            <a:endParaRPr lang="de-DE" sz="1400" kern="0" dirty="0">
              <a:solidFill>
                <a:sysClr val="windowText" lastClr="000000"/>
              </a:solidFill>
              <a:latin typeface="Arial"/>
              <a:cs typeface="Arial"/>
            </a:endParaRPr>
          </a:p>
        </p:txBody>
      </p:sp>
    </p:spTree>
    <p:extLst>
      <p:ext uri="{BB962C8B-B14F-4D97-AF65-F5344CB8AC3E}">
        <p14:creationId xmlns:p14="http://schemas.microsoft.com/office/powerpoint/2010/main" val="4039767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727425E-1964-8E12-A901-BB2DB7272935}"/>
            </a:ext>
          </a:extLst>
        </p:cNvPr>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EA474AD9-1838-5879-596D-40A8CFE69A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572FA95-8F78-6C1A-76C2-893C31AB6702}"/>
              </a:ext>
            </a:extLst>
          </p:cNvPr>
          <p:cNvSpPr>
            <a:spLocks noGrp="1"/>
          </p:cNvSpPr>
          <p:nvPr>
            <p:ph type="ctrTitle"/>
          </p:nvPr>
        </p:nvSpPr>
        <p:spPr>
          <a:xfrm>
            <a:off x="643468" y="643467"/>
            <a:ext cx="4620584" cy="4567137"/>
          </a:xfrm>
        </p:spPr>
        <p:txBody>
          <a:bodyPr>
            <a:normAutofit/>
          </a:bodyPr>
          <a:lstStyle/>
          <a:p>
            <a:pPr algn="l"/>
            <a:r>
              <a:rPr lang="de-DE" sz="4400" dirty="0"/>
              <a:t>SAPUI5 Grundlagen</a:t>
            </a:r>
          </a:p>
        </p:txBody>
      </p:sp>
      <p:sp>
        <p:nvSpPr>
          <p:cNvPr id="3" name="Untertitel 2">
            <a:extLst>
              <a:ext uri="{FF2B5EF4-FFF2-40B4-BE49-F238E27FC236}">
                <a16:creationId xmlns:a16="http://schemas.microsoft.com/office/drawing/2014/main" id="{D3252822-09A6-97E0-354C-D2EF9BD44E5D}"/>
              </a:ext>
            </a:extLst>
          </p:cNvPr>
          <p:cNvSpPr>
            <a:spLocks noGrp="1"/>
          </p:cNvSpPr>
          <p:nvPr>
            <p:ph type="subTitle" idx="1"/>
          </p:nvPr>
        </p:nvSpPr>
        <p:spPr>
          <a:xfrm>
            <a:off x="643467" y="5277684"/>
            <a:ext cx="4620584" cy="775494"/>
          </a:xfrm>
        </p:spPr>
        <p:txBody>
          <a:bodyPr>
            <a:normAutofit/>
          </a:bodyPr>
          <a:lstStyle/>
          <a:p>
            <a:pPr algn="l"/>
            <a:r>
              <a:rPr lang="de-DE" dirty="0"/>
              <a:t>Erläuterung des Konzeptes</a:t>
            </a:r>
          </a:p>
        </p:txBody>
      </p:sp>
      <p:pic>
        <p:nvPicPr>
          <p:cNvPr id="115" name="Picture 4">
            <a:extLst>
              <a:ext uri="{FF2B5EF4-FFF2-40B4-BE49-F238E27FC236}">
                <a16:creationId xmlns:a16="http://schemas.microsoft.com/office/drawing/2014/main" id="{64BD22EA-A8C0-FDFF-6865-677665FFC9F1}"/>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765232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38989F9-44CB-B546-45AD-558DF6796880}"/>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297A94DD-423E-D37B-F992-2C48832C02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17640D23-0690-19DB-5FF8-5E1CE301B982}"/>
              </a:ext>
            </a:extLst>
          </p:cNvPr>
          <p:cNvSpPr>
            <a:spLocks noGrp="1"/>
          </p:cNvSpPr>
          <p:nvPr>
            <p:ph type="title"/>
          </p:nvPr>
        </p:nvSpPr>
        <p:spPr>
          <a:xfrm>
            <a:off x="838200" y="365125"/>
            <a:ext cx="10515600" cy="1325563"/>
          </a:xfrm>
        </p:spPr>
        <p:txBody>
          <a:bodyPr>
            <a:normAutofit/>
          </a:bodyPr>
          <a:lstStyle/>
          <a:p>
            <a:r>
              <a:rPr lang="de-DE" sz="4200" dirty="0"/>
              <a:t>SAPUI5 – Historisch</a:t>
            </a:r>
          </a:p>
        </p:txBody>
      </p:sp>
      <p:sp>
        <p:nvSpPr>
          <p:cNvPr id="43" name="sketch line">
            <a:extLst>
              <a:ext uri="{FF2B5EF4-FFF2-40B4-BE49-F238E27FC236}">
                <a16:creationId xmlns:a16="http://schemas.microsoft.com/office/drawing/2014/main" id="{5AE5B7D5-8A73-FC86-A5E0-CC15BB3150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7EB5C225-1791-C1EA-F5F3-15DFB96DBDAD}"/>
              </a:ext>
            </a:extLst>
          </p:cNvPr>
          <p:cNvSpPr>
            <a:spLocks noGrp="1"/>
          </p:cNvSpPr>
          <p:nvPr>
            <p:ph idx="1"/>
          </p:nvPr>
        </p:nvSpPr>
        <p:spPr>
          <a:xfrm>
            <a:off x="838200" y="1920331"/>
            <a:ext cx="10515600" cy="4251960"/>
          </a:xfrm>
        </p:spPr>
        <p:txBody>
          <a:bodyPr>
            <a:normAutofit/>
          </a:bodyPr>
          <a:lstStyle/>
          <a:p>
            <a:r>
              <a:rPr lang="de-DE" sz="2200" kern="0" dirty="0">
                <a:solidFill>
                  <a:sysClr val="windowText" lastClr="000000"/>
                </a:solidFill>
                <a:latin typeface="Arial"/>
                <a:cs typeface="Arial"/>
              </a:rPr>
              <a:t>SAPUI5 wurde von SAP entwickelt, um den Bedarf an modernen Webanwendungen zu decken.</a:t>
            </a:r>
          </a:p>
          <a:p>
            <a:r>
              <a:rPr lang="de-DE" sz="2200" kern="0" dirty="0">
                <a:solidFill>
                  <a:sysClr val="windowText" lastClr="000000"/>
                </a:solidFill>
                <a:latin typeface="Arial"/>
                <a:cs typeface="Arial"/>
              </a:rPr>
              <a:t>Erstveröffentlichung im Jahr 2011.</a:t>
            </a:r>
          </a:p>
          <a:p>
            <a:r>
              <a:rPr lang="de-DE" sz="2200" kern="0" dirty="0">
                <a:solidFill>
                  <a:sysClr val="windowText" lastClr="000000"/>
                </a:solidFill>
                <a:latin typeface="Arial"/>
                <a:cs typeface="Arial"/>
              </a:rPr>
              <a:t>Basierend auf offenen Webstandards wie HTML5, CSS und JavaScript.</a:t>
            </a:r>
          </a:p>
          <a:p>
            <a:endParaRPr lang="de-DE" sz="2200" kern="0" dirty="0">
              <a:solidFill>
                <a:sysClr val="windowText" lastClr="000000"/>
              </a:solidFill>
              <a:latin typeface="Arial"/>
              <a:cs typeface="Arial"/>
            </a:endParaRPr>
          </a:p>
          <a:p>
            <a:r>
              <a:rPr lang="de-DE" sz="2200" kern="0" dirty="0">
                <a:solidFill>
                  <a:sysClr val="windowText" lastClr="000000"/>
                </a:solidFill>
                <a:latin typeface="Arial"/>
                <a:cs typeface="Arial"/>
              </a:rPr>
              <a:t>Es gibt eine </a:t>
            </a:r>
            <a:r>
              <a:rPr lang="de-DE" sz="2200" kern="0" dirty="0" err="1">
                <a:solidFill>
                  <a:sysClr val="windowText" lastClr="000000"/>
                </a:solidFill>
                <a:latin typeface="Arial"/>
                <a:cs typeface="Arial"/>
              </a:rPr>
              <a:t>OpenSource</a:t>
            </a:r>
            <a:r>
              <a:rPr lang="de-DE" sz="2200" kern="0" dirty="0">
                <a:solidFill>
                  <a:sysClr val="windowText" lastClr="000000"/>
                </a:solidFill>
                <a:latin typeface="Arial"/>
                <a:cs typeface="Arial"/>
              </a:rPr>
              <a:t> Variante (OpenUI5) und eine kommerzielle (SAPUI5)</a:t>
            </a:r>
          </a:p>
          <a:p>
            <a:r>
              <a:rPr lang="de-DE" sz="2200" kern="0" dirty="0">
                <a:solidFill>
                  <a:sysClr val="windowText" lastClr="000000"/>
                </a:solidFill>
                <a:latin typeface="Arial"/>
                <a:cs typeface="Arial"/>
              </a:rPr>
              <a:t>SAPUI5 enthält zusätzliche Controls und Funktionalitäten (z.B. </a:t>
            </a:r>
            <a:r>
              <a:rPr lang="de-DE" sz="2200" kern="0" dirty="0" err="1">
                <a:solidFill>
                  <a:sysClr val="windowText" lastClr="000000"/>
                </a:solidFill>
                <a:latin typeface="Arial"/>
                <a:cs typeface="Arial"/>
              </a:rPr>
              <a:t>SmartControls</a:t>
            </a:r>
            <a:r>
              <a:rPr lang="de-DE" sz="2200" kern="0" dirty="0">
                <a:solidFill>
                  <a:sysClr val="windowText" lastClr="000000"/>
                </a:solidFill>
                <a:latin typeface="Arial"/>
                <a:cs typeface="Arial"/>
              </a:rPr>
              <a:t> um das Aussehen in der UI per Backend Annotationen zu definieren)</a:t>
            </a:r>
          </a:p>
        </p:txBody>
      </p:sp>
    </p:spTree>
    <p:extLst>
      <p:ext uri="{BB962C8B-B14F-4D97-AF65-F5344CB8AC3E}">
        <p14:creationId xmlns:p14="http://schemas.microsoft.com/office/powerpoint/2010/main" val="3434083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183AE87-8BEB-5B8E-B6B2-C1F982C921DC}"/>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69502C33-B30B-D198-73F1-55F0F0687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F6EDE103-2C7B-F9E1-7677-089EC12A5C13}"/>
              </a:ext>
            </a:extLst>
          </p:cNvPr>
          <p:cNvSpPr>
            <a:spLocks noGrp="1"/>
          </p:cNvSpPr>
          <p:nvPr>
            <p:ph type="title"/>
          </p:nvPr>
        </p:nvSpPr>
        <p:spPr>
          <a:xfrm>
            <a:off x="838200" y="365125"/>
            <a:ext cx="10515600" cy="1325563"/>
          </a:xfrm>
        </p:spPr>
        <p:txBody>
          <a:bodyPr>
            <a:normAutofit/>
          </a:bodyPr>
          <a:lstStyle/>
          <a:p>
            <a:r>
              <a:rPr lang="de-DE" sz="4200" dirty="0"/>
              <a:t>Was ist SAPUI5?</a:t>
            </a:r>
          </a:p>
        </p:txBody>
      </p:sp>
      <p:sp>
        <p:nvSpPr>
          <p:cNvPr id="43" name="sketch line">
            <a:extLst>
              <a:ext uri="{FF2B5EF4-FFF2-40B4-BE49-F238E27FC236}">
                <a16:creationId xmlns:a16="http://schemas.microsoft.com/office/drawing/2014/main" id="{ACAAE56C-3F46-ECAC-ADF5-4243069A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3" name="object 10">
            <a:extLst>
              <a:ext uri="{FF2B5EF4-FFF2-40B4-BE49-F238E27FC236}">
                <a16:creationId xmlns:a16="http://schemas.microsoft.com/office/drawing/2014/main" id="{42113C8C-B014-E796-5D6E-40D23CD48179}"/>
              </a:ext>
            </a:extLst>
          </p:cNvPr>
          <p:cNvPicPr>
            <a:picLocks noGrp="1"/>
          </p:cNvPicPr>
          <p:nvPr>
            <p:ph idx="1"/>
          </p:nvPr>
        </p:nvPicPr>
        <p:blipFill>
          <a:blip r:embed="rId3" cstate="print"/>
          <a:stretch>
            <a:fillRect/>
          </a:stretch>
        </p:blipFill>
        <p:spPr>
          <a:xfrm>
            <a:off x="838200" y="2055813"/>
            <a:ext cx="6621855" cy="4377154"/>
          </a:xfrm>
          <a:prstGeom prst="rect">
            <a:avLst/>
          </a:prstGeom>
        </p:spPr>
      </p:pic>
    </p:spTree>
    <p:extLst>
      <p:ext uri="{BB962C8B-B14F-4D97-AF65-F5344CB8AC3E}">
        <p14:creationId xmlns:p14="http://schemas.microsoft.com/office/powerpoint/2010/main" val="2881206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2CD4EDB-AF6B-7789-257A-6FF7C2A41D42}"/>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A35A4074-0FBC-1CB3-7587-A8FC2AF14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1CDBEC18-D7BA-441D-8E9B-ABE9FB57404F}"/>
              </a:ext>
            </a:extLst>
          </p:cNvPr>
          <p:cNvSpPr>
            <a:spLocks noGrp="1"/>
          </p:cNvSpPr>
          <p:nvPr>
            <p:ph type="title"/>
          </p:nvPr>
        </p:nvSpPr>
        <p:spPr>
          <a:xfrm>
            <a:off x="838200" y="365125"/>
            <a:ext cx="10515600" cy="1325563"/>
          </a:xfrm>
        </p:spPr>
        <p:txBody>
          <a:bodyPr>
            <a:normAutofit/>
          </a:bodyPr>
          <a:lstStyle/>
          <a:p>
            <a:r>
              <a:rPr lang="de-DE" sz="4200" dirty="0"/>
              <a:t>SAPUI5 – Wichtigste Bausteine</a:t>
            </a:r>
          </a:p>
        </p:txBody>
      </p:sp>
      <p:sp>
        <p:nvSpPr>
          <p:cNvPr id="43" name="sketch line">
            <a:extLst>
              <a:ext uri="{FF2B5EF4-FFF2-40B4-BE49-F238E27FC236}">
                <a16:creationId xmlns:a16="http://schemas.microsoft.com/office/drawing/2014/main" id="{3E34D588-2C60-59CD-F64C-1D0765D4D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5" name="Grafik 4">
            <a:extLst>
              <a:ext uri="{FF2B5EF4-FFF2-40B4-BE49-F238E27FC236}">
                <a16:creationId xmlns:a16="http://schemas.microsoft.com/office/drawing/2014/main" id="{8A0FC4B1-9FDE-9CEF-AC40-C70CC79F0AC4}"/>
              </a:ext>
            </a:extLst>
          </p:cNvPr>
          <p:cNvPicPr>
            <a:picLocks noChangeAspect="1"/>
          </p:cNvPicPr>
          <p:nvPr/>
        </p:nvPicPr>
        <p:blipFill>
          <a:blip r:embed="rId3"/>
          <a:stretch>
            <a:fillRect/>
          </a:stretch>
        </p:blipFill>
        <p:spPr>
          <a:xfrm>
            <a:off x="1155072" y="1920331"/>
            <a:ext cx="9654766" cy="4282419"/>
          </a:xfrm>
          <a:prstGeom prst="rect">
            <a:avLst/>
          </a:prstGeom>
        </p:spPr>
      </p:pic>
    </p:spTree>
    <p:extLst>
      <p:ext uri="{BB962C8B-B14F-4D97-AF65-F5344CB8AC3E}">
        <p14:creationId xmlns:p14="http://schemas.microsoft.com/office/powerpoint/2010/main" val="3455615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6167B99-5936-906B-F487-7B899980925A}"/>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AED145FB-90CD-F042-9E63-8F824839D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E852C33C-EEC9-2A43-FCF1-442FF6CCE603}"/>
              </a:ext>
            </a:extLst>
          </p:cNvPr>
          <p:cNvSpPr>
            <a:spLocks noGrp="1"/>
          </p:cNvSpPr>
          <p:nvPr>
            <p:ph type="title"/>
          </p:nvPr>
        </p:nvSpPr>
        <p:spPr>
          <a:xfrm>
            <a:off x="838200" y="365125"/>
            <a:ext cx="10515600" cy="1325563"/>
          </a:xfrm>
        </p:spPr>
        <p:txBody>
          <a:bodyPr>
            <a:normAutofit/>
          </a:bodyPr>
          <a:lstStyle/>
          <a:p>
            <a:r>
              <a:rPr lang="de-DE" sz="4200" dirty="0"/>
              <a:t>SAPUI5 – Unterschiede SAPUI5 </a:t>
            </a:r>
            <a:r>
              <a:rPr lang="de-DE" sz="4200" dirty="0" err="1"/>
              <a:t>vs</a:t>
            </a:r>
            <a:r>
              <a:rPr lang="de-DE" sz="4200" dirty="0"/>
              <a:t> OpenUI5</a:t>
            </a:r>
          </a:p>
        </p:txBody>
      </p:sp>
      <p:sp>
        <p:nvSpPr>
          <p:cNvPr id="43" name="sketch line">
            <a:extLst>
              <a:ext uri="{FF2B5EF4-FFF2-40B4-BE49-F238E27FC236}">
                <a16:creationId xmlns:a16="http://schemas.microsoft.com/office/drawing/2014/main" id="{9210B96C-3C57-A543-88A8-50FC625B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4" name="Grafik 3">
            <a:extLst>
              <a:ext uri="{FF2B5EF4-FFF2-40B4-BE49-F238E27FC236}">
                <a16:creationId xmlns:a16="http://schemas.microsoft.com/office/drawing/2014/main" id="{99FB9440-AC1B-2693-0C20-9B895A21872D}"/>
              </a:ext>
            </a:extLst>
          </p:cNvPr>
          <p:cNvPicPr>
            <a:picLocks noChangeAspect="1"/>
          </p:cNvPicPr>
          <p:nvPr/>
        </p:nvPicPr>
        <p:blipFill>
          <a:blip r:embed="rId3"/>
          <a:stretch>
            <a:fillRect/>
          </a:stretch>
        </p:blipFill>
        <p:spPr>
          <a:xfrm>
            <a:off x="838200" y="2055813"/>
            <a:ext cx="9655210" cy="4234333"/>
          </a:xfrm>
          <a:prstGeom prst="rect">
            <a:avLst/>
          </a:prstGeom>
        </p:spPr>
      </p:pic>
    </p:spTree>
    <p:extLst>
      <p:ext uri="{BB962C8B-B14F-4D97-AF65-F5344CB8AC3E}">
        <p14:creationId xmlns:p14="http://schemas.microsoft.com/office/powerpoint/2010/main" val="287494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7C8C3FC-E17B-5FB9-6AB0-5C6B05864B84}"/>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3A25DDFE-7637-F7CF-D968-C656EEA3E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79AC89C7-F4A6-5563-2928-19EA3FC50FF7}"/>
              </a:ext>
            </a:extLst>
          </p:cNvPr>
          <p:cNvSpPr>
            <a:spLocks noGrp="1"/>
          </p:cNvSpPr>
          <p:nvPr>
            <p:ph type="title"/>
          </p:nvPr>
        </p:nvSpPr>
        <p:spPr>
          <a:xfrm>
            <a:off x="838200" y="365125"/>
            <a:ext cx="10515600" cy="1325563"/>
          </a:xfrm>
        </p:spPr>
        <p:txBody>
          <a:bodyPr>
            <a:normAutofit/>
          </a:bodyPr>
          <a:lstStyle/>
          <a:p>
            <a:r>
              <a:rPr lang="de-DE" sz="4200" dirty="0"/>
              <a:t>SAPUI5 – Warum?</a:t>
            </a:r>
          </a:p>
        </p:txBody>
      </p:sp>
      <p:sp>
        <p:nvSpPr>
          <p:cNvPr id="43" name="sketch line">
            <a:extLst>
              <a:ext uri="{FF2B5EF4-FFF2-40B4-BE49-F238E27FC236}">
                <a16:creationId xmlns:a16="http://schemas.microsoft.com/office/drawing/2014/main" id="{007386C8-11B5-A5C4-ECDF-6D2F123FD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49DC2838-AE64-A570-E1C8-3B763AF765FD}"/>
              </a:ext>
            </a:extLst>
          </p:cNvPr>
          <p:cNvSpPr>
            <a:spLocks noGrp="1"/>
          </p:cNvSpPr>
          <p:nvPr>
            <p:ph idx="1"/>
          </p:nvPr>
        </p:nvSpPr>
        <p:spPr>
          <a:xfrm>
            <a:off x="838200" y="1920331"/>
            <a:ext cx="10515600" cy="4251960"/>
          </a:xfrm>
        </p:spPr>
        <p:txBody>
          <a:bodyPr>
            <a:normAutofit/>
          </a:bodyPr>
          <a:lstStyle/>
          <a:p>
            <a:pPr algn="l">
              <a:buFont typeface="Arial" panose="020B0604020202020204" pitchFamily="34" charset="0"/>
              <a:buChar char="•"/>
            </a:pPr>
            <a:r>
              <a:rPr lang="de-DE" sz="2200" kern="0" dirty="0">
                <a:solidFill>
                  <a:sysClr val="windowText" lastClr="000000"/>
                </a:solidFill>
                <a:latin typeface="Arial"/>
                <a:cs typeface="Arial"/>
              </a:rPr>
              <a:t>Entwicklung von Unternehmensanwendungen mit einer konsistenten Benutzererfahrung.</a:t>
            </a:r>
          </a:p>
          <a:p>
            <a:pPr algn="l">
              <a:buFont typeface="Arial" panose="020B0604020202020204" pitchFamily="34" charset="0"/>
              <a:buChar char="•"/>
            </a:pPr>
            <a:r>
              <a:rPr lang="de-DE" sz="2200" kern="0" dirty="0">
                <a:solidFill>
                  <a:sysClr val="windowText" lastClr="000000"/>
                </a:solidFill>
                <a:latin typeface="Arial"/>
                <a:cs typeface="Arial"/>
              </a:rPr>
              <a:t>Erstellung von responsiven und plattformunabhängigen Webanwendungen.</a:t>
            </a:r>
          </a:p>
          <a:p>
            <a:pPr algn="l">
              <a:buFont typeface="Arial" panose="020B0604020202020204" pitchFamily="34" charset="0"/>
              <a:buChar char="•"/>
            </a:pPr>
            <a:r>
              <a:rPr lang="de-DE" sz="2200" kern="0" dirty="0">
                <a:solidFill>
                  <a:sysClr val="windowText" lastClr="000000"/>
                </a:solidFill>
                <a:latin typeface="Arial"/>
                <a:cs typeface="Arial"/>
              </a:rPr>
              <a:t>Integration mit SAP-Backend-Systemen wie SAP S/4HANA und SAP Business Suite.</a:t>
            </a:r>
          </a:p>
        </p:txBody>
      </p:sp>
    </p:spTree>
    <p:extLst>
      <p:ext uri="{BB962C8B-B14F-4D97-AF65-F5344CB8AC3E}">
        <p14:creationId xmlns:p14="http://schemas.microsoft.com/office/powerpoint/2010/main" val="2927420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613CE60-E0A1-9FEF-1B33-EC59FA5AA7B0}"/>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4512B5E5-1DF7-62AE-C7A5-C665F52BDC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9697E2F8-8452-9C81-2030-C09416A7E48B}"/>
              </a:ext>
            </a:extLst>
          </p:cNvPr>
          <p:cNvSpPr>
            <a:spLocks noGrp="1"/>
          </p:cNvSpPr>
          <p:nvPr>
            <p:ph type="title"/>
          </p:nvPr>
        </p:nvSpPr>
        <p:spPr>
          <a:xfrm>
            <a:off x="838200" y="365125"/>
            <a:ext cx="10515600" cy="1325563"/>
          </a:xfrm>
        </p:spPr>
        <p:txBody>
          <a:bodyPr>
            <a:normAutofit/>
          </a:bodyPr>
          <a:lstStyle/>
          <a:p>
            <a:r>
              <a:rPr lang="de-DE" sz="4200" dirty="0"/>
              <a:t>SAPUI5 – Key </a:t>
            </a:r>
            <a:r>
              <a:rPr lang="de-DE" sz="4200" dirty="0" err="1"/>
              <a:t>features</a:t>
            </a:r>
            <a:endParaRPr lang="de-DE" sz="4200" dirty="0"/>
          </a:p>
        </p:txBody>
      </p:sp>
      <p:sp>
        <p:nvSpPr>
          <p:cNvPr id="43" name="sketch line">
            <a:extLst>
              <a:ext uri="{FF2B5EF4-FFF2-40B4-BE49-F238E27FC236}">
                <a16:creationId xmlns:a16="http://schemas.microsoft.com/office/drawing/2014/main" id="{51A9EEA5-C9BD-A3BF-B369-95B06150AA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4" name="Grafik 3">
            <a:extLst>
              <a:ext uri="{FF2B5EF4-FFF2-40B4-BE49-F238E27FC236}">
                <a16:creationId xmlns:a16="http://schemas.microsoft.com/office/drawing/2014/main" id="{760681B3-AA0D-BDBE-8C7B-5F4DAA0DF4C8}"/>
              </a:ext>
            </a:extLst>
          </p:cNvPr>
          <p:cNvPicPr>
            <a:picLocks noChangeAspect="1"/>
          </p:cNvPicPr>
          <p:nvPr/>
        </p:nvPicPr>
        <p:blipFill>
          <a:blip r:embed="rId3"/>
          <a:stretch>
            <a:fillRect/>
          </a:stretch>
        </p:blipFill>
        <p:spPr>
          <a:xfrm>
            <a:off x="3298475" y="2055813"/>
            <a:ext cx="5855440" cy="4072701"/>
          </a:xfrm>
          <a:prstGeom prst="rect">
            <a:avLst/>
          </a:prstGeom>
        </p:spPr>
      </p:pic>
    </p:spTree>
    <p:extLst>
      <p:ext uri="{BB962C8B-B14F-4D97-AF65-F5344CB8AC3E}">
        <p14:creationId xmlns:p14="http://schemas.microsoft.com/office/powerpoint/2010/main" val="2935361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BC2FBC2-F3E3-BBD4-C350-438D2ABFB97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E3CBA4-A2B9-D773-BE59-64A6DB81F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D3288311-EA0A-2787-2839-640BB7F9D19F}"/>
              </a:ext>
            </a:extLst>
          </p:cNvPr>
          <p:cNvSpPr>
            <a:spLocks noGrp="1"/>
          </p:cNvSpPr>
          <p:nvPr>
            <p:ph type="title"/>
          </p:nvPr>
        </p:nvSpPr>
        <p:spPr>
          <a:xfrm>
            <a:off x="838200" y="365125"/>
            <a:ext cx="10515600" cy="1325563"/>
          </a:xfrm>
        </p:spPr>
        <p:txBody>
          <a:bodyPr>
            <a:normAutofit/>
          </a:bodyPr>
          <a:lstStyle/>
          <a:p>
            <a:r>
              <a:rPr lang="de-DE" sz="5400" dirty="0"/>
              <a:t>Agenda – Tag 01</a:t>
            </a:r>
          </a:p>
        </p:txBody>
      </p:sp>
      <p:sp>
        <p:nvSpPr>
          <p:cNvPr id="10" name="sketch line">
            <a:extLst>
              <a:ext uri="{FF2B5EF4-FFF2-40B4-BE49-F238E27FC236}">
                <a16:creationId xmlns:a16="http://schemas.microsoft.com/office/drawing/2014/main" id="{E89DD3F5-AD98-E520-C201-B69A52DE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E4D929BB-AA54-2E92-C44B-0D8B74B88F44}"/>
              </a:ext>
            </a:extLst>
          </p:cNvPr>
          <p:cNvSpPr>
            <a:spLocks noGrp="1"/>
          </p:cNvSpPr>
          <p:nvPr>
            <p:ph idx="1"/>
          </p:nvPr>
        </p:nvSpPr>
        <p:spPr>
          <a:xfrm>
            <a:off x="838200" y="1929384"/>
            <a:ext cx="10515600" cy="4251960"/>
          </a:xfrm>
        </p:spPr>
        <p:txBody>
          <a:bodyPr>
            <a:normAutofit/>
          </a:bodyPr>
          <a:lstStyle/>
          <a:p>
            <a:pPr marL="457200" indent="-457200">
              <a:buAutoNum type="arabicPeriod"/>
            </a:pPr>
            <a:r>
              <a:rPr lang="de-DE" sz="2400" dirty="0">
                <a:effectLst/>
                <a:latin typeface="Arial" panose="020B0604020202020204" pitchFamily="34" charset="0"/>
                <a:ea typeface="Calibri" panose="020F0502020204030204" pitchFamily="34" charset="0"/>
                <a:cs typeface="Times New Roman" panose="02020603050405020304" pitchFamily="18" charset="0"/>
              </a:rPr>
              <a:t>Grundlagen HTML5 und JavaScript </a:t>
            </a:r>
            <a:endParaRPr lang="de-DE" sz="2400" dirty="0">
              <a:latin typeface="Arial" panose="020B0604020202020204" pitchFamily="34" charset="0"/>
              <a:ea typeface="Calibri" panose="020F0502020204030204" pitchFamily="34" charset="0"/>
              <a:cs typeface="Times New Roman" panose="02020603050405020304" pitchFamily="18" charset="0"/>
            </a:endParaRPr>
          </a:p>
          <a:p>
            <a:pPr marL="457200" indent="-457200">
              <a:buAutoNum type="arabicPeriod"/>
            </a:pPr>
            <a:r>
              <a:rPr lang="de-DE" sz="2400" dirty="0">
                <a:effectLst/>
                <a:latin typeface="Arial" panose="020B0604020202020204" pitchFamily="34" charset="0"/>
                <a:ea typeface="Calibri" panose="020F0502020204030204" pitchFamily="34" charset="0"/>
                <a:cs typeface="Times New Roman" panose="02020603050405020304" pitchFamily="18" charset="0"/>
              </a:rPr>
              <a:t>Einrichten der nötigen Entwicklertools (</a:t>
            </a:r>
            <a:r>
              <a:rPr lang="de-DE" sz="2400" dirty="0" err="1">
                <a:effectLst/>
                <a:latin typeface="Arial" panose="020B0604020202020204" pitchFamily="34" charset="0"/>
                <a:ea typeface="Calibri" panose="020F0502020204030204" pitchFamily="34" charset="0"/>
                <a:cs typeface="Times New Roman" panose="02020603050405020304" pitchFamily="18" charset="0"/>
              </a:rPr>
              <a:t>WebIDE</a:t>
            </a:r>
            <a:r>
              <a:rPr lang="de-DE" sz="2400" dirty="0">
                <a:effectLst/>
                <a:latin typeface="Arial" panose="020B0604020202020204" pitchFamily="34" charset="0"/>
                <a:ea typeface="Calibri" panose="020F0502020204030204" pitchFamily="34" charset="0"/>
                <a:cs typeface="Times New Roman" panose="02020603050405020304" pitchFamily="18" charset="0"/>
              </a:rPr>
              <a:t>)</a:t>
            </a:r>
          </a:p>
          <a:p>
            <a:pPr marL="457200" indent="-457200">
              <a:buAutoNum type="arabicPeriod"/>
            </a:pPr>
            <a:r>
              <a:rPr lang="de-DE" sz="2400" dirty="0">
                <a:effectLst/>
                <a:latin typeface="Arial" panose="020B0604020202020204" pitchFamily="34" charset="0"/>
                <a:ea typeface="Calibri" panose="020F0502020204030204" pitchFamily="34" charset="0"/>
                <a:cs typeface="Times New Roman" panose="02020603050405020304" pitchFamily="18" charset="0"/>
              </a:rPr>
              <a:t>SAPUI5 Grundlagen </a:t>
            </a:r>
            <a:endParaRPr lang="de-DE" sz="3600" dirty="0">
              <a:latin typeface="Aptos" panose="02110004020202020204"/>
              <a:ea typeface="Calibri" panose="020F0502020204030204" pitchFamily="34" charset="0"/>
              <a:cs typeface="Times New Roman" panose="02020603050405020304" pitchFamily="18" charset="0"/>
            </a:endParaRPr>
          </a:p>
          <a:p>
            <a:pPr marL="457200" indent="-457200">
              <a:buAutoNum type="arabicPeriod"/>
            </a:pPr>
            <a:r>
              <a:rPr lang="de-DE" sz="2400" dirty="0">
                <a:effectLst/>
                <a:latin typeface="Arial" panose="020B0604020202020204" pitchFamily="34" charset="0"/>
                <a:ea typeface="Calibri" panose="020F0502020204030204" pitchFamily="34" charset="0"/>
                <a:cs typeface="Times New Roman" panose="02020603050405020304" pitchFamily="18" charset="0"/>
              </a:rPr>
              <a:t>SAPUI5 Controls </a:t>
            </a:r>
            <a:endParaRPr lang="de-DE" sz="3600" dirty="0">
              <a:latin typeface="Aptos" panose="02110004020202020204"/>
              <a:ea typeface="Calibri" panose="020F0502020204030204" pitchFamily="34" charset="0"/>
              <a:cs typeface="Times New Roman" panose="02020603050405020304" pitchFamily="18" charset="0"/>
            </a:endParaRPr>
          </a:p>
          <a:p>
            <a:pPr marL="457200" indent="-457200">
              <a:buAutoNum type="arabicPeriod"/>
            </a:pPr>
            <a:r>
              <a:rPr lang="de-DE" sz="2400" dirty="0">
                <a:effectLst/>
                <a:latin typeface="Arial" panose="020B0604020202020204" pitchFamily="34" charset="0"/>
                <a:ea typeface="Calibri" panose="020F0502020204030204" pitchFamily="34" charset="0"/>
                <a:cs typeface="Times New Roman" panose="02020603050405020304" pitchFamily="18" charset="0"/>
              </a:rPr>
              <a:t>Model / View / Controller Prinzip</a:t>
            </a:r>
            <a:endParaRPr lang="de-DE" sz="3600" dirty="0">
              <a:latin typeface="Aptos" panose="02110004020202020204"/>
              <a:ea typeface="Calibri" panose="020F0502020204030204" pitchFamily="34" charset="0"/>
              <a:cs typeface="Times New Roman" panose="02020603050405020304" pitchFamily="18" charset="0"/>
            </a:endParaRPr>
          </a:p>
          <a:p>
            <a:pPr marL="457200" indent="-457200">
              <a:buAutoNum type="arabicPeriod"/>
            </a:pPr>
            <a:r>
              <a:rPr lang="de-DE" sz="2400" dirty="0">
                <a:effectLst/>
                <a:latin typeface="Arial" panose="020B0604020202020204" pitchFamily="34" charset="0"/>
                <a:ea typeface="Calibri" panose="020F0502020204030204" pitchFamily="34" charset="0"/>
                <a:cs typeface="Times New Roman" panose="02020603050405020304" pitchFamily="18" charset="0"/>
              </a:rPr>
              <a:t>Debugging von SAPUI5 Anwendungen</a:t>
            </a:r>
            <a:endParaRPr lang="de-DE" sz="3600" dirty="0">
              <a:latin typeface="Aptos" panose="02110004020202020204"/>
              <a:ea typeface="Calibri" panose="020F0502020204030204" pitchFamily="34" charset="0"/>
              <a:cs typeface="Times New Roman" panose="02020603050405020304" pitchFamily="18" charset="0"/>
            </a:endParaRPr>
          </a:p>
          <a:p>
            <a:pPr marL="457200" indent="-457200">
              <a:buAutoNum type="arabicPeriod"/>
            </a:pPr>
            <a:r>
              <a:rPr lang="de-DE" sz="2400" dirty="0">
                <a:effectLst/>
                <a:latin typeface="Arial" panose="020B0604020202020204" pitchFamily="34" charset="0"/>
                <a:ea typeface="Calibri" panose="020F0502020204030204" pitchFamily="34" charset="0"/>
                <a:cs typeface="Times New Roman" panose="02020603050405020304" pitchFamily="18" charset="0"/>
              </a:rPr>
              <a:t>Arbeiten mit der SAPUI5 Doku</a:t>
            </a:r>
            <a:endParaRPr lang="de-DE" sz="3600" dirty="0">
              <a:effectLst/>
              <a:latin typeface="Aptos" panose="02110004020202020204"/>
              <a:ea typeface="Calibri" panose="020F0502020204030204" pitchFamily="34" charset="0"/>
              <a:cs typeface="Times New Roman" panose="02020603050405020304" pitchFamily="18" charset="0"/>
            </a:endParaRPr>
          </a:p>
          <a:p>
            <a:endParaRPr lang="de-DE" sz="2200" dirty="0"/>
          </a:p>
          <a:p>
            <a:endParaRPr lang="de-DE" sz="2200" dirty="0"/>
          </a:p>
        </p:txBody>
      </p:sp>
    </p:spTree>
    <p:extLst>
      <p:ext uri="{BB962C8B-B14F-4D97-AF65-F5344CB8AC3E}">
        <p14:creationId xmlns:p14="http://schemas.microsoft.com/office/powerpoint/2010/main" val="4086301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31A8322-EAA7-87DD-D3A1-05B1C5F87C11}"/>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852A47ED-0214-A7F8-B024-659BEE01A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543AC673-DC1F-CC8A-9531-A8683010F5A7}"/>
              </a:ext>
            </a:extLst>
          </p:cNvPr>
          <p:cNvSpPr>
            <a:spLocks noGrp="1"/>
          </p:cNvSpPr>
          <p:nvPr>
            <p:ph type="title"/>
          </p:nvPr>
        </p:nvSpPr>
        <p:spPr>
          <a:xfrm>
            <a:off x="838200" y="365125"/>
            <a:ext cx="10515600" cy="1325563"/>
          </a:xfrm>
        </p:spPr>
        <p:txBody>
          <a:bodyPr>
            <a:normAutofit/>
          </a:bodyPr>
          <a:lstStyle/>
          <a:p>
            <a:r>
              <a:rPr lang="de-DE" sz="4200" dirty="0"/>
              <a:t>SAPUI5 – Weitere Features</a:t>
            </a:r>
          </a:p>
        </p:txBody>
      </p:sp>
      <p:sp>
        <p:nvSpPr>
          <p:cNvPr id="43" name="sketch line">
            <a:extLst>
              <a:ext uri="{FF2B5EF4-FFF2-40B4-BE49-F238E27FC236}">
                <a16:creationId xmlns:a16="http://schemas.microsoft.com/office/drawing/2014/main" id="{FF12B9A1-303C-F02D-3968-964C6AD6B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BC2161D9-12AD-C7C0-EBC2-C0EA9A1E694F}"/>
              </a:ext>
            </a:extLst>
          </p:cNvPr>
          <p:cNvSpPr>
            <a:spLocks noGrp="1"/>
          </p:cNvSpPr>
          <p:nvPr>
            <p:ph idx="1"/>
          </p:nvPr>
        </p:nvSpPr>
        <p:spPr>
          <a:xfrm>
            <a:off x="838200" y="1920331"/>
            <a:ext cx="10515600" cy="4251960"/>
          </a:xfrm>
        </p:spPr>
        <p:txBody>
          <a:bodyPr>
            <a:normAutofit/>
          </a:bodyPr>
          <a:lstStyle/>
          <a:p>
            <a:r>
              <a:rPr lang="de-DE" sz="2200" kern="0" dirty="0">
                <a:solidFill>
                  <a:sysClr val="windowText" lastClr="000000"/>
                </a:solidFill>
                <a:latin typeface="Arial"/>
                <a:cs typeface="Arial"/>
              </a:rPr>
              <a:t>Responsives Design: Anpassung an verschiedene Bildschirmgrößen und Geräte.</a:t>
            </a:r>
          </a:p>
          <a:p>
            <a:r>
              <a:rPr lang="de-DE" sz="2200" kern="0" dirty="0" err="1">
                <a:solidFill>
                  <a:sysClr val="windowText" lastClr="000000"/>
                </a:solidFill>
                <a:latin typeface="Arial"/>
                <a:cs typeface="Arial"/>
              </a:rPr>
              <a:t>Theming</a:t>
            </a:r>
            <a:r>
              <a:rPr lang="de-DE" sz="2200" kern="0" dirty="0">
                <a:solidFill>
                  <a:sysClr val="windowText" lastClr="000000"/>
                </a:solidFill>
                <a:latin typeface="Arial"/>
                <a:cs typeface="Arial"/>
              </a:rPr>
              <a:t>: Anpassbare Themen zur Konsistenz der Benutzeroberfläche.</a:t>
            </a:r>
          </a:p>
          <a:p>
            <a:r>
              <a:rPr lang="de-DE" sz="2200" kern="0" dirty="0">
                <a:solidFill>
                  <a:sysClr val="windowText" lastClr="000000"/>
                </a:solidFill>
                <a:latin typeface="Arial"/>
                <a:cs typeface="Arial"/>
              </a:rPr>
              <a:t>Internationalisierung: Unterstützung mehrerer Sprachen und Kulturen.</a:t>
            </a:r>
          </a:p>
          <a:p>
            <a:r>
              <a:rPr lang="de-DE" sz="2200" kern="0" dirty="0">
                <a:solidFill>
                  <a:sysClr val="windowText" lastClr="000000"/>
                </a:solidFill>
                <a:latin typeface="Arial"/>
                <a:cs typeface="Arial"/>
              </a:rPr>
              <a:t>Zugänglichkeit: Barrierefreie Anwendungen gemäß internationalen Standards.</a:t>
            </a:r>
          </a:p>
          <a:p>
            <a:endParaRPr kumimoji="0" lang="de-DE" sz="2400" b="0" i="0" u="none" strike="noStrike" kern="0" cap="none" spc="0" normalizeH="0" baseline="0" noProof="0" dirty="0">
              <a:ln>
                <a:noFill/>
              </a:ln>
              <a:solidFill>
                <a:sysClr val="windowText" lastClr="000000"/>
              </a:solidFill>
              <a:effectLst/>
              <a:uLnTx/>
              <a:uFillTx/>
              <a:latin typeface="Arial"/>
              <a:cs typeface="Arial"/>
            </a:endParaRPr>
          </a:p>
        </p:txBody>
      </p:sp>
    </p:spTree>
    <p:extLst>
      <p:ext uri="{BB962C8B-B14F-4D97-AF65-F5344CB8AC3E}">
        <p14:creationId xmlns:p14="http://schemas.microsoft.com/office/powerpoint/2010/main" val="89670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6E29BE9-B40A-A828-A65A-1D99A35A027D}"/>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4004BB63-7FD8-CAF1-30E8-A147A8A08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7C1608A2-1059-5ED2-55B1-20EFD0F2E401}"/>
              </a:ext>
            </a:extLst>
          </p:cNvPr>
          <p:cNvSpPr>
            <a:spLocks noGrp="1"/>
          </p:cNvSpPr>
          <p:nvPr>
            <p:ph type="title"/>
          </p:nvPr>
        </p:nvSpPr>
        <p:spPr>
          <a:xfrm>
            <a:off x="838200" y="365125"/>
            <a:ext cx="10515600" cy="1325563"/>
          </a:xfrm>
        </p:spPr>
        <p:txBody>
          <a:bodyPr>
            <a:normAutofit/>
          </a:bodyPr>
          <a:lstStyle/>
          <a:p>
            <a:r>
              <a:rPr lang="de-DE" sz="4200" dirty="0"/>
              <a:t>SAPUI5 SDK - Dokumentation</a:t>
            </a:r>
          </a:p>
        </p:txBody>
      </p:sp>
      <p:sp>
        <p:nvSpPr>
          <p:cNvPr id="43" name="sketch line">
            <a:extLst>
              <a:ext uri="{FF2B5EF4-FFF2-40B4-BE49-F238E27FC236}">
                <a16:creationId xmlns:a16="http://schemas.microsoft.com/office/drawing/2014/main" id="{2B84C838-B830-16F8-696D-2C343E43D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83043266-3B1E-515A-19C1-ADAC7A60D9CD}"/>
              </a:ext>
            </a:extLst>
          </p:cNvPr>
          <p:cNvSpPr>
            <a:spLocks noGrp="1"/>
          </p:cNvSpPr>
          <p:nvPr>
            <p:ph idx="1"/>
          </p:nvPr>
        </p:nvSpPr>
        <p:spPr>
          <a:xfrm>
            <a:off x="838200" y="1920331"/>
            <a:ext cx="10515600" cy="4251960"/>
          </a:xfrm>
        </p:spPr>
        <p:txBody>
          <a:bodyPr>
            <a:normAutofit/>
          </a:bodyPr>
          <a:lstStyle/>
          <a:p>
            <a:r>
              <a:rPr lang="de-DE" sz="2400" dirty="0"/>
              <a:t>Dokumentation des SAPUI5 Software Development Kits ist ausführlich, API Doku, viele Beispiele und Schritt für Schritt Anleitungen</a:t>
            </a:r>
          </a:p>
          <a:p>
            <a:r>
              <a:rPr lang="de-DE" sz="2400" dirty="0"/>
              <a:t>SAPUI5: </a:t>
            </a:r>
            <a:r>
              <a:rPr lang="de-DE" sz="2400" dirty="0">
                <a:hlinkClick r:id="rId3"/>
              </a:rPr>
              <a:t>https://sapui5.hana.ondemand.com/</a:t>
            </a:r>
            <a:endParaRPr lang="de-DE" sz="2400" dirty="0"/>
          </a:p>
          <a:p>
            <a:r>
              <a:rPr lang="de-DE" sz="2400" dirty="0"/>
              <a:t>OpenUI5: </a:t>
            </a:r>
            <a:r>
              <a:rPr lang="de-DE" sz="2400" dirty="0">
                <a:hlinkClick r:id="rId4"/>
              </a:rPr>
              <a:t>https://openui5.hana.ondemand.com/</a:t>
            </a:r>
            <a:endParaRPr lang="de-DE" sz="2400" dirty="0"/>
          </a:p>
          <a:p>
            <a:endParaRPr lang="de-DE" sz="2400" dirty="0"/>
          </a:p>
        </p:txBody>
      </p:sp>
    </p:spTree>
    <p:extLst>
      <p:ext uri="{BB962C8B-B14F-4D97-AF65-F5344CB8AC3E}">
        <p14:creationId xmlns:p14="http://schemas.microsoft.com/office/powerpoint/2010/main" val="711339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BD6E620-67E7-0EF3-0737-8EDAF0F7215E}"/>
            </a:ext>
          </a:extLst>
        </p:cNvPr>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50889E91-1208-95F2-32C6-00C268B08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3E2A120E-C444-5858-64E3-0528245D0C7E}"/>
              </a:ext>
            </a:extLst>
          </p:cNvPr>
          <p:cNvSpPr>
            <a:spLocks noGrp="1"/>
          </p:cNvSpPr>
          <p:nvPr>
            <p:ph type="ctrTitle"/>
          </p:nvPr>
        </p:nvSpPr>
        <p:spPr>
          <a:xfrm>
            <a:off x="643468" y="643467"/>
            <a:ext cx="4620584" cy="4567137"/>
          </a:xfrm>
        </p:spPr>
        <p:txBody>
          <a:bodyPr>
            <a:normAutofit/>
          </a:bodyPr>
          <a:lstStyle/>
          <a:p>
            <a:pPr algn="l"/>
            <a:r>
              <a:rPr lang="de-DE" sz="4400" dirty="0"/>
              <a:t>SAPUI5 Controls</a:t>
            </a:r>
          </a:p>
        </p:txBody>
      </p:sp>
      <p:sp>
        <p:nvSpPr>
          <p:cNvPr id="3" name="Untertitel 2">
            <a:extLst>
              <a:ext uri="{FF2B5EF4-FFF2-40B4-BE49-F238E27FC236}">
                <a16:creationId xmlns:a16="http://schemas.microsoft.com/office/drawing/2014/main" id="{D0828FE1-EF02-B104-99AE-EFAD8454C84B}"/>
              </a:ext>
            </a:extLst>
          </p:cNvPr>
          <p:cNvSpPr>
            <a:spLocks noGrp="1"/>
          </p:cNvSpPr>
          <p:nvPr>
            <p:ph type="subTitle" idx="1"/>
          </p:nvPr>
        </p:nvSpPr>
        <p:spPr>
          <a:xfrm>
            <a:off x="643467" y="5277684"/>
            <a:ext cx="4620584" cy="775494"/>
          </a:xfrm>
        </p:spPr>
        <p:txBody>
          <a:bodyPr>
            <a:normAutofit/>
          </a:bodyPr>
          <a:lstStyle/>
          <a:p>
            <a:pPr algn="l"/>
            <a:r>
              <a:rPr lang="de-DE" dirty="0"/>
              <a:t>Erläuterung des Konzeptes</a:t>
            </a:r>
          </a:p>
        </p:txBody>
      </p:sp>
      <p:pic>
        <p:nvPicPr>
          <p:cNvPr id="115" name="Picture 4">
            <a:extLst>
              <a:ext uri="{FF2B5EF4-FFF2-40B4-BE49-F238E27FC236}">
                <a16:creationId xmlns:a16="http://schemas.microsoft.com/office/drawing/2014/main" id="{085C8033-1732-8AAC-C5E2-47C27815E488}"/>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668816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B611CBF-3EEF-7E28-98E6-BFF372591FAF}"/>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EA262CA5-C32E-2701-B810-88A1E275E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1F2F7C2D-D99F-BB18-ABF5-D54DB2006924}"/>
              </a:ext>
            </a:extLst>
          </p:cNvPr>
          <p:cNvSpPr>
            <a:spLocks noGrp="1"/>
          </p:cNvSpPr>
          <p:nvPr>
            <p:ph type="title"/>
          </p:nvPr>
        </p:nvSpPr>
        <p:spPr>
          <a:xfrm>
            <a:off x="838200" y="365125"/>
            <a:ext cx="10515600" cy="1325563"/>
          </a:xfrm>
        </p:spPr>
        <p:txBody>
          <a:bodyPr>
            <a:normAutofit/>
          </a:bodyPr>
          <a:lstStyle/>
          <a:p>
            <a:r>
              <a:rPr lang="de-DE" sz="4400" dirty="0"/>
              <a:t>SAPUI5 Controls</a:t>
            </a:r>
            <a:endParaRPr lang="de-DE" sz="4200" dirty="0"/>
          </a:p>
        </p:txBody>
      </p:sp>
      <p:sp>
        <p:nvSpPr>
          <p:cNvPr id="43" name="sketch line">
            <a:extLst>
              <a:ext uri="{FF2B5EF4-FFF2-40B4-BE49-F238E27FC236}">
                <a16:creationId xmlns:a16="http://schemas.microsoft.com/office/drawing/2014/main" id="{50193A38-1CC1-6B34-D036-A38140AA5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B33EB346-6EAA-B197-EEB6-8E98C383D06D}"/>
              </a:ext>
            </a:extLst>
          </p:cNvPr>
          <p:cNvSpPr>
            <a:spLocks noGrp="1"/>
          </p:cNvSpPr>
          <p:nvPr>
            <p:ph idx="1"/>
          </p:nvPr>
        </p:nvSpPr>
        <p:spPr>
          <a:xfrm>
            <a:off x="838200" y="1920331"/>
            <a:ext cx="10515600" cy="4251960"/>
          </a:xfrm>
        </p:spPr>
        <p:txBody>
          <a:bodyPr>
            <a:normAutofit/>
          </a:bodyPr>
          <a:lstStyle/>
          <a:p>
            <a:pPr>
              <a:lnSpc>
                <a:spcPct val="80000"/>
              </a:lnSpc>
            </a:pPr>
            <a:r>
              <a:rPr lang="de-DE" sz="2200" kern="0" spc="-10" dirty="0">
                <a:solidFill>
                  <a:sysClr val="windowText" lastClr="000000"/>
                </a:solidFill>
                <a:latin typeface="Arial"/>
                <a:cs typeface="Arial"/>
              </a:rPr>
              <a:t>SAPUI5 bietet eine umfangreiche Bibliothek von UI-Controls zur Erstellung von Unternehmensanwendungen.</a:t>
            </a:r>
          </a:p>
          <a:p>
            <a:pPr>
              <a:lnSpc>
                <a:spcPct val="80000"/>
              </a:lnSpc>
            </a:pPr>
            <a:r>
              <a:rPr lang="de-DE" sz="2200" kern="0" spc="-10" dirty="0">
                <a:solidFill>
                  <a:sysClr val="windowText" lastClr="000000"/>
                </a:solidFill>
                <a:latin typeface="Arial"/>
                <a:cs typeface="Arial"/>
              </a:rPr>
              <a:t>Controls sind wiederverwendbare Komponenten, die verschiedene UI-Elemente darstellen, wie z.B. Buttons, Tabellen und Formulare.</a:t>
            </a:r>
          </a:p>
          <a:p>
            <a:pPr>
              <a:lnSpc>
                <a:spcPct val="80000"/>
              </a:lnSpc>
            </a:pPr>
            <a:r>
              <a:rPr lang="de-DE" sz="2200" kern="0" spc="-10" dirty="0">
                <a:solidFill>
                  <a:sysClr val="windowText" lastClr="000000"/>
                </a:solidFill>
                <a:latin typeface="Arial"/>
                <a:cs typeface="Arial"/>
              </a:rPr>
              <a:t>Controls erleichtern die Entwicklung von konsistenten und benutzerfreundlichen Oberflächen.</a:t>
            </a:r>
          </a:p>
          <a:p>
            <a:pPr>
              <a:lnSpc>
                <a:spcPct val="80000"/>
              </a:lnSpc>
            </a:pPr>
            <a:r>
              <a:rPr lang="de-DE" sz="2200" kern="0" spc="-10" dirty="0">
                <a:solidFill>
                  <a:sysClr val="windowText" lastClr="000000"/>
                </a:solidFill>
                <a:latin typeface="Arial"/>
                <a:cs typeface="Arial"/>
              </a:rPr>
              <a:t>SAPUI5 enthält über 500 eigene Controls.</a:t>
            </a:r>
          </a:p>
          <a:p>
            <a:pPr>
              <a:lnSpc>
                <a:spcPct val="80000"/>
              </a:lnSpc>
            </a:pPr>
            <a:r>
              <a:rPr lang="de-DE" sz="2200" kern="0" spc="-10" dirty="0">
                <a:solidFill>
                  <a:sysClr val="windowText" lastClr="000000"/>
                </a:solidFill>
                <a:latin typeface="Arial"/>
                <a:cs typeface="Arial"/>
              </a:rPr>
              <a:t>Controls decken eine Vielzahl von Anwendungsfällen ab, darunter Formulare, Tabellen, Diagramme, Layouts und mehr.</a:t>
            </a:r>
          </a:p>
          <a:p>
            <a:pPr>
              <a:lnSpc>
                <a:spcPct val="80000"/>
              </a:lnSpc>
            </a:pPr>
            <a:r>
              <a:rPr lang="de-DE" sz="2200" kern="0" spc="-10" dirty="0">
                <a:solidFill>
                  <a:sysClr val="windowText" lastClr="000000"/>
                </a:solidFill>
                <a:latin typeface="Arial"/>
                <a:cs typeface="Arial"/>
              </a:rPr>
              <a:t>Controls sind in verschiedenen Bibliotheken organisiert, wie </a:t>
            </a:r>
            <a:r>
              <a:rPr lang="de-DE" sz="2200" kern="0" spc="-10" dirty="0" err="1">
                <a:solidFill>
                  <a:sysClr val="windowText" lastClr="000000"/>
                </a:solidFill>
                <a:latin typeface="Arial"/>
                <a:cs typeface="Arial"/>
              </a:rPr>
              <a:t>sap.m</a:t>
            </a:r>
            <a:r>
              <a:rPr lang="de-DE" sz="2200" kern="0" spc="-10" dirty="0">
                <a:solidFill>
                  <a:sysClr val="windowText" lastClr="000000"/>
                </a:solidFill>
                <a:latin typeface="Arial"/>
                <a:cs typeface="Arial"/>
              </a:rPr>
              <a:t>, </a:t>
            </a:r>
            <a:r>
              <a:rPr lang="de-DE" sz="2200" kern="0" spc="-10" dirty="0" err="1">
                <a:solidFill>
                  <a:sysClr val="windowText" lastClr="000000"/>
                </a:solidFill>
                <a:latin typeface="Arial"/>
                <a:cs typeface="Arial"/>
              </a:rPr>
              <a:t>sap.ui.table</a:t>
            </a:r>
            <a:r>
              <a:rPr lang="de-DE" sz="2200" kern="0" spc="-10" dirty="0">
                <a:solidFill>
                  <a:sysClr val="windowText" lastClr="000000"/>
                </a:solidFill>
                <a:latin typeface="Arial"/>
                <a:cs typeface="Arial"/>
              </a:rPr>
              <a:t>, </a:t>
            </a:r>
            <a:r>
              <a:rPr lang="de-DE" sz="2200" kern="0" spc="-10" dirty="0" err="1">
                <a:solidFill>
                  <a:sysClr val="windowText" lastClr="000000"/>
                </a:solidFill>
                <a:latin typeface="Arial"/>
                <a:cs typeface="Arial"/>
              </a:rPr>
              <a:t>sap.viz</a:t>
            </a:r>
            <a:r>
              <a:rPr lang="de-DE" sz="2200" kern="0" spc="-10" dirty="0">
                <a:solidFill>
                  <a:sysClr val="windowText" lastClr="000000"/>
                </a:solidFill>
                <a:latin typeface="Arial"/>
                <a:cs typeface="Arial"/>
              </a:rPr>
              <a:t>, etc.</a:t>
            </a:r>
          </a:p>
          <a:p>
            <a:pPr>
              <a:lnSpc>
                <a:spcPct val="80000"/>
              </a:lnSpc>
            </a:pPr>
            <a:endParaRPr lang="de-DE" sz="2200" kern="0" spc="-10" dirty="0">
              <a:solidFill>
                <a:sysClr val="windowText" lastClr="000000"/>
              </a:solidFill>
              <a:latin typeface="Arial"/>
              <a:cs typeface="Arial"/>
            </a:endParaRPr>
          </a:p>
        </p:txBody>
      </p:sp>
      <p:sp>
        <p:nvSpPr>
          <p:cNvPr id="3" name="Rectangle 1">
            <a:extLst>
              <a:ext uri="{FF2B5EF4-FFF2-40B4-BE49-F238E27FC236}">
                <a16:creationId xmlns:a16="http://schemas.microsoft.com/office/drawing/2014/main" id="{ED7BE865-5EF3-4B4F-DA41-219D6D6F9BFD}"/>
              </a:ext>
            </a:extLst>
          </p:cNvPr>
          <p:cNvSpPr>
            <a:spLocks noChangeArrowheads="1"/>
          </p:cNvSpPr>
          <p:nvPr/>
        </p:nvSpPr>
        <p:spPr bwMode="auto">
          <a:xfrm>
            <a:off x="0" y="0"/>
            <a:ext cx="12192000" cy="0"/>
          </a:xfrm>
          <a:prstGeom prst="rect">
            <a:avLst/>
          </a:prstGeom>
          <a:solidFill>
            <a:srgbClr val="18181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de-DE" altLang="de-DE" sz="900" b="0" i="0" u="none" strike="noStrike" cap="none" normalizeH="0" baseline="0">
                <a:ln>
                  <a:noFill/>
                </a:ln>
                <a:solidFill>
                  <a:srgbClr val="CCCCCC"/>
                </a:solidFill>
                <a:effectLst/>
                <a:latin typeface="Segoe WPC"/>
              </a:rPr>
              <a:t>SAPUI5 enthält über 500 eigene Controls.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de-DE" altLang="de-DE" sz="900" b="0" i="0" u="none" strike="noStrike" cap="none" normalizeH="0" baseline="0">
                <a:ln>
                  <a:noFill/>
                </a:ln>
                <a:solidFill>
                  <a:srgbClr val="CCCCCC"/>
                </a:solidFill>
                <a:effectLst/>
                <a:latin typeface="Segoe WPC"/>
              </a:rPr>
              <a:t>Controls decken eine Vielzahl von Anwendungsfällen ab, darunter Formulare, Tabellen, Diagramme, Layouts und mehr.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de-DE" altLang="de-DE" sz="900" b="0" i="0" u="none" strike="noStrike" cap="none" normalizeH="0" baseline="0">
                <a:ln>
                  <a:noFill/>
                </a:ln>
                <a:solidFill>
                  <a:srgbClr val="CCCCCC"/>
                </a:solidFill>
                <a:effectLst/>
                <a:latin typeface="Segoe WPC"/>
              </a:rPr>
              <a:t>Controls sind in verschiedenen Bibliotheken organisiert, wie </a:t>
            </a:r>
            <a:r>
              <a:rPr kumimoji="0" lang="de-DE" altLang="de-DE" sz="900" b="0" i="0" u="none" strike="noStrike" cap="none" normalizeH="0" baseline="0">
                <a:ln>
                  <a:noFill/>
                </a:ln>
                <a:solidFill>
                  <a:srgbClr val="CCCCCC"/>
                </a:solidFill>
                <a:effectLst/>
                <a:latin typeface="var(--monaco-monospace-font)"/>
              </a:rPr>
              <a:t>sap.m</a:t>
            </a:r>
            <a:r>
              <a:rPr kumimoji="0" lang="de-DE" altLang="de-DE" sz="900" b="0" i="0" u="none" strike="noStrike" cap="none" normalizeH="0" baseline="0">
                <a:ln>
                  <a:noFill/>
                </a:ln>
                <a:solidFill>
                  <a:srgbClr val="CCCCCC"/>
                </a:solidFill>
                <a:effectLst/>
                <a:latin typeface="Segoe WPC"/>
              </a:rPr>
              <a:t>, </a:t>
            </a:r>
            <a:r>
              <a:rPr kumimoji="0" lang="de-DE" altLang="de-DE" sz="900" b="0" i="0" u="none" strike="noStrike" cap="none" normalizeH="0" baseline="0">
                <a:ln>
                  <a:noFill/>
                </a:ln>
                <a:solidFill>
                  <a:srgbClr val="CCCCCC"/>
                </a:solidFill>
                <a:effectLst/>
                <a:latin typeface="var(--monaco-monospace-font)"/>
              </a:rPr>
              <a:t>sap.ui.table</a:t>
            </a:r>
            <a:r>
              <a:rPr kumimoji="0" lang="de-DE" altLang="de-DE" sz="900" b="0" i="0" u="none" strike="noStrike" cap="none" normalizeH="0" baseline="0">
                <a:ln>
                  <a:noFill/>
                </a:ln>
                <a:solidFill>
                  <a:srgbClr val="CCCCCC"/>
                </a:solidFill>
                <a:effectLst/>
                <a:latin typeface="Segoe WPC"/>
              </a:rPr>
              <a:t>, </a:t>
            </a:r>
            <a:r>
              <a:rPr kumimoji="0" lang="de-DE" altLang="de-DE" sz="900" b="0" i="0" u="none" strike="noStrike" cap="none" normalizeH="0" baseline="0">
                <a:ln>
                  <a:noFill/>
                </a:ln>
                <a:solidFill>
                  <a:srgbClr val="CCCCCC"/>
                </a:solidFill>
                <a:effectLst/>
                <a:latin typeface="var(--monaco-monospace-font)"/>
              </a:rPr>
              <a:t>sap.viz</a:t>
            </a:r>
            <a:r>
              <a:rPr kumimoji="0" lang="de-DE" altLang="de-DE" sz="900" b="0" i="0" u="none" strike="noStrike" cap="none" normalizeH="0" baseline="0">
                <a:ln>
                  <a:noFill/>
                </a:ln>
                <a:solidFill>
                  <a:srgbClr val="CCCCCC"/>
                </a:solidFill>
                <a:effectLst/>
                <a:latin typeface="Segoe WPC"/>
              </a:rPr>
              <a:t>, etc.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6654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56ED726-0FF3-DFD2-AB34-F9802154C086}"/>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4E213EA3-8440-731F-00FA-F4D7C57D3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5BD933D-23F5-DF46-F339-82FCC4B5F373}"/>
              </a:ext>
            </a:extLst>
          </p:cNvPr>
          <p:cNvSpPr>
            <a:spLocks noGrp="1"/>
          </p:cNvSpPr>
          <p:nvPr>
            <p:ph type="title"/>
          </p:nvPr>
        </p:nvSpPr>
        <p:spPr>
          <a:xfrm>
            <a:off x="838200" y="365125"/>
            <a:ext cx="10515600" cy="1325563"/>
          </a:xfrm>
        </p:spPr>
        <p:txBody>
          <a:bodyPr>
            <a:normAutofit/>
          </a:bodyPr>
          <a:lstStyle/>
          <a:p>
            <a:r>
              <a:rPr lang="de-DE" sz="4400" dirty="0"/>
              <a:t>SAPUI5 Controls – Verwendung in XML Views</a:t>
            </a:r>
            <a:endParaRPr lang="de-DE" sz="4200" dirty="0"/>
          </a:p>
        </p:txBody>
      </p:sp>
      <p:sp>
        <p:nvSpPr>
          <p:cNvPr id="43" name="sketch line">
            <a:extLst>
              <a:ext uri="{FF2B5EF4-FFF2-40B4-BE49-F238E27FC236}">
                <a16:creationId xmlns:a16="http://schemas.microsoft.com/office/drawing/2014/main" id="{6192AA6E-F40B-5164-C1EA-EF188FA341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0A873DD4-3F93-1A75-2A91-1AA56948BA62}"/>
              </a:ext>
            </a:extLst>
          </p:cNvPr>
          <p:cNvSpPr>
            <a:spLocks noGrp="1"/>
          </p:cNvSpPr>
          <p:nvPr>
            <p:ph idx="1"/>
          </p:nvPr>
        </p:nvSpPr>
        <p:spPr>
          <a:xfrm>
            <a:off x="838200" y="1920331"/>
            <a:ext cx="10515600" cy="4251960"/>
          </a:xfrm>
        </p:spPr>
        <p:txBody>
          <a:bodyPr>
            <a:normAutofit/>
          </a:bodyPr>
          <a:lstStyle/>
          <a:p>
            <a:pPr algn="l">
              <a:buFont typeface="Arial" panose="020B0604020202020204" pitchFamily="34" charset="0"/>
              <a:buChar char="•"/>
            </a:pPr>
            <a:r>
              <a:rPr lang="de-DE" sz="2200" kern="0" spc="-10" dirty="0">
                <a:solidFill>
                  <a:sysClr val="windowText" lastClr="000000"/>
                </a:solidFill>
                <a:latin typeface="Arial"/>
                <a:cs typeface="Arial"/>
              </a:rPr>
              <a:t>Controls können direkt in XML Views definiert werden.</a:t>
            </a:r>
          </a:p>
          <a:p>
            <a:pPr algn="l">
              <a:buFont typeface="Arial" panose="020B0604020202020204" pitchFamily="34" charset="0"/>
              <a:buChar char="•"/>
            </a:pPr>
            <a:r>
              <a:rPr lang="de-DE" sz="2200" kern="0" spc="-10" dirty="0">
                <a:solidFill>
                  <a:sysClr val="windowText" lastClr="000000"/>
                </a:solidFill>
                <a:latin typeface="Arial"/>
                <a:cs typeface="Arial"/>
              </a:rPr>
              <a:t>Vorher: Darauf achten einen Namensraum auf die Bibliothek zu mappen aus der das Control stammt (in diesem Fall </a:t>
            </a:r>
            <a:r>
              <a:rPr lang="de-DE" sz="2200" kern="0" spc="-10" dirty="0" err="1">
                <a:solidFill>
                  <a:sysClr val="windowText" lastClr="000000"/>
                </a:solidFill>
                <a:latin typeface="Arial"/>
                <a:cs typeface="Arial"/>
              </a:rPr>
              <a:t>xmlns</a:t>
            </a:r>
            <a:r>
              <a:rPr lang="de-DE" sz="2200" kern="0" spc="-10" dirty="0">
                <a:solidFill>
                  <a:sysClr val="windowText" lastClr="000000"/>
                </a:solidFill>
                <a:latin typeface="Arial"/>
                <a:cs typeface="Arial"/>
              </a:rPr>
              <a:t>=„</a:t>
            </a:r>
            <a:r>
              <a:rPr lang="de-DE" sz="2200" kern="0" spc="-10" dirty="0" err="1">
                <a:solidFill>
                  <a:sysClr val="windowText" lastClr="000000"/>
                </a:solidFill>
                <a:latin typeface="Arial"/>
                <a:cs typeface="Arial"/>
              </a:rPr>
              <a:t>sap.m</a:t>
            </a:r>
            <a:r>
              <a:rPr lang="de-DE" sz="2200" kern="0" spc="-10" dirty="0">
                <a:solidFill>
                  <a:sysClr val="windowText" lastClr="000000"/>
                </a:solidFill>
                <a:latin typeface="Arial"/>
                <a:cs typeface="Arial"/>
              </a:rPr>
              <a:t>.“ weil: </a:t>
            </a:r>
            <a:r>
              <a:rPr lang="de-DE" sz="2200" kern="0" spc="-10" dirty="0" err="1">
                <a:solidFill>
                  <a:sysClr val="windowText" lastClr="000000"/>
                </a:solidFill>
                <a:latin typeface="Arial"/>
                <a:cs typeface="Arial"/>
              </a:rPr>
              <a:t>sap.m.Button</a:t>
            </a:r>
            <a:r>
              <a:rPr lang="de-DE" sz="2200" kern="0" spc="-10" dirty="0">
                <a:solidFill>
                  <a:sysClr val="windowText" lastClr="000000"/>
                </a:solidFill>
                <a:latin typeface="Arial"/>
                <a:cs typeface="Arial"/>
              </a:rPr>
              <a:t>)</a:t>
            </a:r>
          </a:p>
          <a:p>
            <a:pPr algn="l">
              <a:buFont typeface="Arial" panose="020B0604020202020204" pitchFamily="34" charset="0"/>
              <a:buChar char="•"/>
            </a:pPr>
            <a:r>
              <a:rPr lang="de-DE" sz="2200" kern="0" spc="-10" dirty="0">
                <a:solidFill>
                  <a:sysClr val="windowText" lastClr="000000"/>
                </a:solidFill>
                <a:latin typeface="Arial"/>
                <a:cs typeface="Arial"/>
              </a:rPr>
              <a:t>Beispieleinbindung Button in einer XML View:</a:t>
            </a:r>
          </a:p>
          <a:p>
            <a:pPr>
              <a:lnSpc>
                <a:spcPct val="80000"/>
              </a:lnSpc>
            </a:pPr>
            <a:endParaRPr lang="de-DE" sz="2200" kern="0" spc="-10" dirty="0">
              <a:solidFill>
                <a:sysClr val="windowText" lastClr="000000"/>
              </a:solidFill>
              <a:latin typeface="Arial"/>
              <a:cs typeface="Arial"/>
            </a:endParaRPr>
          </a:p>
        </p:txBody>
      </p:sp>
      <p:pic>
        <p:nvPicPr>
          <p:cNvPr id="5" name="Grafik 4">
            <a:extLst>
              <a:ext uri="{FF2B5EF4-FFF2-40B4-BE49-F238E27FC236}">
                <a16:creationId xmlns:a16="http://schemas.microsoft.com/office/drawing/2014/main" id="{96D1D64B-EC67-C299-9F3C-4149107A35B2}"/>
              </a:ext>
            </a:extLst>
          </p:cNvPr>
          <p:cNvPicPr>
            <a:picLocks noChangeAspect="1"/>
          </p:cNvPicPr>
          <p:nvPr/>
        </p:nvPicPr>
        <p:blipFill>
          <a:blip r:embed="rId3"/>
          <a:stretch>
            <a:fillRect/>
          </a:stretch>
        </p:blipFill>
        <p:spPr>
          <a:xfrm>
            <a:off x="1171812" y="3840936"/>
            <a:ext cx="4706007" cy="2086266"/>
          </a:xfrm>
          <a:prstGeom prst="rect">
            <a:avLst/>
          </a:prstGeom>
        </p:spPr>
      </p:pic>
    </p:spTree>
    <p:extLst>
      <p:ext uri="{BB962C8B-B14F-4D97-AF65-F5344CB8AC3E}">
        <p14:creationId xmlns:p14="http://schemas.microsoft.com/office/powerpoint/2010/main" val="194319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8DF4309-7FED-32C0-3EB0-FF4617FD22E5}"/>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FADB3D8C-3FBC-C10B-D50E-55BEC206BE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926DE919-5ACD-0E22-AF3D-6E3699F2E3C1}"/>
              </a:ext>
            </a:extLst>
          </p:cNvPr>
          <p:cNvSpPr>
            <a:spLocks noGrp="1"/>
          </p:cNvSpPr>
          <p:nvPr>
            <p:ph type="title"/>
          </p:nvPr>
        </p:nvSpPr>
        <p:spPr>
          <a:xfrm>
            <a:off x="838200" y="365125"/>
            <a:ext cx="10515600" cy="1325563"/>
          </a:xfrm>
        </p:spPr>
        <p:txBody>
          <a:bodyPr>
            <a:normAutofit/>
          </a:bodyPr>
          <a:lstStyle/>
          <a:p>
            <a:r>
              <a:rPr lang="de-DE" sz="4400" dirty="0"/>
              <a:t>SAPUI5 Controls – Verwendung </a:t>
            </a:r>
            <a:r>
              <a:rPr lang="de-DE" dirty="0"/>
              <a:t>im Controller</a:t>
            </a:r>
            <a:endParaRPr lang="de-DE" sz="4200" dirty="0"/>
          </a:p>
        </p:txBody>
      </p:sp>
      <p:sp>
        <p:nvSpPr>
          <p:cNvPr id="43" name="sketch line">
            <a:extLst>
              <a:ext uri="{FF2B5EF4-FFF2-40B4-BE49-F238E27FC236}">
                <a16:creationId xmlns:a16="http://schemas.microsoft.com/office/drawing/2014/main" id="{AE5B70BC-4F20-D67D-BD89-4FC3E0A07D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9A850C49-4015-5DE4-F64B-E2668BB014EA}"/>
              </a:ext>
            </a:extLst>
          </p:cNvPr>
          <p:cNvSpPr>
            <a:spLocks noGrp="1"/>
          </p:cNvSpPr>
          <p:nvPr>
            <p:ph idx="1"/>
          </p:nvPr>
        </p:nvSpPr>
        <p:spPr>
          <a:xfrm>
            <a:off x="838200" y="1920331"/>
            <a:ext cx="5897578" cy="4251960"/>
          </a:xfrm>
        </p:spPr>
        <p:txBody>
          <a:bodyPr>
            <a:normAutofit/>
          </a:bodyPr>
          <a:lstStyle/>
          <a:p>
            <a:pPr algn="l">
              <a:buFont typeface="Arial" panose="020B0604020202020204" pitchFamily="34" charset="0"/>
              <a:buChar char="•"/>
            </a:pPr>
            <a:r>
              <a:rPr lang="de-DE" sz="2200" kern="0" spc="-10" dirty="0">
                <a:solidFill>
                  <a:sysClr val="windowText" lastClr="000000"/>
                </a:solidFill>
                <a:latin typeface="Arial"/>
                <a:cs typeface="Arial"/>
              </a:rPr>
              <a:t>Controls können auch im Controller erstellt und manipuliert werden.</a:t>
            </a:r>
          </a:p>
          <a:p>
            <a:r>
              <a:rPr lang="de-DE" sz="2200" kern="0" spc="-10" dirty="0">
                <a:solidFill>
                  <a:sysClr val="windowText" lastClr="000000"/>
                </a:solidFill>
                <a:latin typeface="Arial"/>
                <a:cs typeface="Arial"/>
              </a:rPr>
              <a:t>Vorher: Darauf achten, das Control mittels „</a:t>
            </a:r>
            <a:r>
              <a:rPr lang="de-DE" sz="2200" kern="0" spc="-10" dirty="0" err="1">
                <a:solidFill>
                  <a:sysClr val="windowText" lastClr="000000"/>
                </a:solidFill>
                <a:latin typeface="Arial"/>
                <a:cs typeface="Arial"/>
              </a:rPr>
              <a:t>sap.ui.define</a:t>
            </a:r>
            <a:r>
              <a:rPr lang="de-DE" sz="2200" kern="0" spc="-10" dirty="0">
                <a:solidFill>
                  <a:sysClr val="windowText" lastClr="000000"/>
                </a:solidFill>
                <a:latin typeface="Arial"/>
                <a:cs typeface="Arial"/>
              </a:rPr>
              <a:t>…“ zu laden</a:t>
            </a:r>
          </a:p>
          <a:p>
            <a:r>
              <a:rPr lang="de-DE" sz="2200" kern="0" spc="-10" dirty="0">
                <a:solidFill>
                  <a:sysClr val="windowText" lastClr="000000"/>
                </a:solidFill>
                <a:latin typeface="Arial"/>
                <a:cs typeface="Arial"/>
              </a:rPr>
              <a:t>Beispiel der Erstellung eines Buttons im Controller:</a:t>
            </a:r>
          </a:p>
          <a:p>
            <a:pPr>
              <a:lnSpc>
                <a:spcPct val="80000"/>
              </a:lnSpc>
            </a:pPr>
            <a:endParaRPr lang="de-DE" sz="2200" kern="0" spc="-10" dirty="0">
              <a:solidFill>
                <a:sysClr val="windowText" lastClr="000000"/>
              </a:solidFill>
              <a:latin typeface="Arial"/>
              <a:cs typeface="Arial"/>
            </a:endParaRPr>
          </a:p>
        </p:txBody>
      </p:sp>
      <p:pic>
        <p:nvPicPr>
          <p:cNvPr id="48" name="Grafik 47">
            <a:extLst>
              <a:ext uri="{FF2B5EF4-FFF2-40B4-BE49-F238E27FC236}">
                <a16:creationId xmlns:a16="http://schemas.microsoft.com/office/drawing/2014/main" id="{BDAD4712-6B87-421D-F268-73D05954DB85}"/>
              </a:ext>
            </a:extLst>
          </p:cNvPr>
          <p:cNvPicPr>
            <a:picLocks noChangeAspect="1"/>
          </p:cNvPicPr>
          <p:nvPr/>
        </p:nvPicPr>
        <p:blipFill>
          <a:blip r:embed="rId3"/>
          <a:stretch>
            <a:fillRect/>
          </a:stretch>
        </p:blipFill>
        <p:spPr>
          <a:xfrm>
            <a:off x="7174289" y="1920331"/>
            <a:ext cx="4348675" cy="3092210"/>
          </a:xfrm>
          <a:prstGeom prst="rect">
            <a:avLst/>
          </a:prstGeom>
        </p:spPr>
      </p:pic>
    </p:spTree>
    <p:extLst>
      <p:ext uri="{BB962C8B-B14F-4D97-AF65-F5344CB8AC3E}">
        <p14:creationId xmlns:p14="http://schemas.microsoft.com/office/powerpoint/2010/main" val="7273036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6E5C17E-9140-53F4-3526-97AD8DB53083}"/>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7ED671F2-7C63-3E45-6F0E-6DC9B3DB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F70D1BCB-D3C1-72E4-9F62-63F80C7D6749}"/>
              </a:ext>
            </a:extLst>
          </p:cNvPr>
          <p:cNvSpPr>
            <a:spLocks noGrp="1"/>
          </p:cNvSpPr>
          <p:nvPr>
            <p:ph type="title"/>
          </p:nvPr>
        </p:nvSpPr>
        <p:spPr>
          <a:xfrm>
            <a:off x="838200" y="365125"/>
            <a:ext cx="10515600" cy="1325563"/>
          </a:xfrm>
        </p:spPr>
        <p:txBody>
          <a:bodyPr>
            <a:normAutofit/>
          </a:bodyPr>
          <a:lstStyle/>
          <a:p>
            <a:r>
              <a:rPr lang="de-DE" sz="4400" dirty="0"/>
              <a:t>SAPUI5 Controls – Verwendung in XML Views</a:t>
            </a:r>
            <a:endParaRPr lang="de-DE" sz="4200" dirty="0"/>
          </a:p>
        </p:txBody>
      </p:sp>
      <p:sp>
        <p:nvSpPr>
          <p:cNvPr id="43" name="sketch line">
            <a:extLst>
              <a:ext uri="{FF2B5EF4-FFF2-40B4-BE49-F238E27FC236}">
                <a16:creationId xmlns:a16="http://schemas.microsoft.com/office/drawing/2014/main" id="{735E4390-097F-BE7E-7D37-E29FD089B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DFE59958-A4DD-68ED-3FE5-9747DB79D869}"/>
              </a:ext>
            </a:extLst>
          </p:cNvPr>
          <p:cNvSpPr>
            <a:spLocks noGrp="1"/>
          </p:cNvSpPr>
          <p:nvPr>
            <p:ph idx="1"/>
          </p:nvPr>
        </p:nvSpPr>
        <p:spPr>
          <a:xfrm>
            <a:off x="838200" y="1920331"/>
            <a:ext cx="10515600" cy="4251960"/>
          </a:xfrm>
        </p:spPr>
        <p:txBody>
          <a:bodyPr>
            <a:normAutofit/>
          </a:bodyPr>
          <a:lstStyle/>
          <a:p>
            <a:pPr algn="l">
              <a:buFont typeface="Arial" panose="020B0604020202020204" pitchFamily="34" charset="0"/>
              <a:buChar char="•"/>
            </a:pPr>
            <a:r>
              <a:rPr lang="de-DE" sz="2200" kern="0" spc="-10" dirty="0">
                <a:solidFill>
                  <a:sysClr val="windowText" lastClr="000000"/>
                </a:solidFill>
                <a:latin typeface="Arial"/>
                <a:cs typeface="Arial"/>
              </a:rPr>
              <a:t>Controls können direkt in XML Views definiert werden.</a:t>
            </a:r>
          </a:p>
          <a:p>
            <a:pPr algn="l">
              <a:buFont typeface="Arial" panose="020B0604020202020204" pitchFamily="34" charset="0"/>
              <a:buChar char="•"/>
            </a:pPr>
            <a:r>
              <a:rPr lang="de-DE" sz="2200" kern="0" spc="-10" dirty="0">
                <a:solidFill>
                  <a:sysClr val="windowText" lastClr="000000"/>
                </a:solidFill>
                <a:latin typeface="Arial"/>
                <a:cs typeface="Arial"/>
              </a:rPr>
              <a:t>Vorher: Darauf achten einen Namensraum auf die Bibliothek zu mappen aus der das Control stammt (in diesem Fall </a:t>
            </a:r>
            <a:r>
              <a:rPr lang="de-DE" sz="2200" kern="0" spc="-10" dirty="0" err="1">
                <a:solidFill>
                  <a:sysClr val="windowText" lastClr="000000"/>
                </a:solidFill>
                <a:latin typeface="Arial"/>
                <a:cs typeface="Arial"/>
              </a:rPr>
              <a:t>xmlns</a:t>
            </a:r>
            <a:r>
              <a:rPr lang="de-DE" sz="2200" kern="0" spc="-10" dirty="0">
                <a:solidFill>
                  <a:sysClr val="windowText" lastClr="000000"/>
                </a:solidFill>
                <a:latin typeface="Arial"/>
                <a:cs typeface="Arial"/>
              </a:rPr>
              <a:t>=„</a:t>
            </a:r>
            <a:r>
              <a:rPr lang="de-DE" sz="2200" kern="0" spc="-10" dirty="0" err="1">
                <a:solidFill>
                  <a:sysClr val="windowText" lastClr="000000"/>
                </a:solidFill>
                <a:latin typeface="Arial"/>
                <a:cs typeface="Arial"/>
              </a:rPr>
              <a:t>sap.m</a:t>
            </a:r>
            <a:r>
              <a:rPr lang="de-DE" sz="2200" kern="0" spc="-10" dirty="0">
                <a:solidFill>
                  <a:sysClr val="windowText" lastClr="000000"/>
                </a:solidFill>
                <a:latin typeface="Arial"/>
                <a:cs typeface="Arial"/>
              </a:rPr>
              <a:t>.“ weil: </a:t>
            </a:r>
            <a:r>
              <a:rPr lang="de-DE" sz="2200" kern="0" spc="-10" dirty="0" err="1">
                <a:solidFill>
                  <a:sysClr val="windowText" lastClr="000000"/>
                </a:solidFill>
                <a:latin typeface="Arial"/>
                <a:cs typeface="Arial"/>
              </a:rPr>
              <a:t>sap.m.Button</a:t>
            </a:r>
            <a:r>
              <a:rPr lang="de-DE" sz="2200" kern="0" spc="-10" dirty="0">
                <a:solidFill>
                  <a:sysClr val="windowText" lastClr="000000"/>
                </a:solidFill>
                <a:latin typeface="Arial"/>
                <a:cs typeface="Arial"/>
              </a:rPr>
              <a:t>)</a:t>
            </a:r>
          </a:p>
          <a:p>
            <a:pPr algn="l">
              <a:buFont typeface="Arial" panose="020B0604020202020204" pitchFamily="34" charset="0"/>
              <a:buChar char="•"/>
            </a:pPr>
            <a:r>
              <a:rPr lang="de-DE" sz="2200" kern="0" spc="-10" dirty="0">
                <a:solidFill>
                  <a:sysClr val="windowText" lastClr="000000"/>
                </a:solidFill>
                <a:latin typeface="Arial"/>
                <a:cs typeface="Arial"/>
              </a:rPr>
              <a:t>Beispieleinbindung Button in einer XML View:</a:t>
            </a:r>
          </a:p>
          <a:p>
            <a:pPr>
              <a:lnSpc>
                <a:spcPct val="80000"/>
              </a:lnSpc>
            </a:pPr>
            <a:endParaRPr lang="de-DE" sz="2200" kern="0" spc="-10" dirty="0">
              <a:solidFill>
                <a:sysClr val="windowText" lastClr="000000"/>
              </a:solidFill>
              <a:latin typeface="Arial"/>
              <a:cs typeface="Arial"/>
            </a:endParaRPr>
          </a:p>
        </p:txBody>
      </p:sp>
      <p:pic>
        <p:nvPicPr>
          <p:cNvPr id="5" name="Grafik 4">
            <a:extLst>
              <a:ext uri="{FF2B5EF4-FFF2-40B4-BE49-F238E27FC236}">
                <a16:creationId xmlns:a16="http://schemas.microsoft.com/office/drawing/2014/main" id="{4208CD0F-37FE-1633-CD90-A76F924E1847}"/>
              </a:ext>
            </a:extLst>
          </p:cNvPr>
          <p:cNvPicPr>
            <a:picLocks noChangeAspect="1"/>
          </p:cNvPicPr>
          <p:nvPr/>
        </p:nvPicPr>
        <p:blipFill>
          <a:blip r:embed="rId3"/>
          <a:stretch>
            <a:fillRect/>
          </a:stretch>
        </p:blipFill>
        <p:spPr>
          <a:xfrm>
            <a:off x="1171812" y="3840936"/>
            <a:ext cx="4706007" cy="2086266"/>
          </a:xfrm>
          <a:prstGeom prst="rect">
            <a:avLst/>
          </a:prstGeom>
        </p:spPr>
      </p:pic>
    </p:spTree>
    <p:extLst>
      <p:ext uri="{BB962C8B-B14F-4D97-AF65-F5344CB8AC3E}">
        <p14:creationId xmlns:p14="http://schemas.microsoft.com/office/powerpoint/2010/main" val="1696567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0D12242-9F58-CB61-44CD-66B26CDFA887}"/>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45A4B359-4B94-65AE-B958-AB7DF134FD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A0DDD6D-77E6-409D-8542-9C543FAFB862}"/>
              </a:ext>
            </a:extLst>
          </p:cNvPr>
          <p:cNvSpPr>
            <a:spLocks noGrp="1"/>
          </p:cNvSpPr>
          <p:nvPr>
            <p:ph type="title"/>
          </p:nvPr>
        </p:nvSpPr>
        <p:spPr>
          <a:xfrm>
            <a:off x="838200" y="365125"/>
            <a:ext cx="10515600" cy="1325563"/>
          </a:xfrm>
        </p:spPr>
        <p:txBody>
          <a:bodyPr>
            <a:normAutofit/>
          </a:bodyPr>
          <a:lstStyle/>
          <a:p>
            <a:r>
              <a:rPr lang="de-DE" sz="4400" dirty="0"/>
              <a:t>SAPUI5 Controls – Unterschiede zwischen Controls</a:t>
            </a:r>
            <a:endParaRPr lang="de-DE" sz="4200" dirty="0"/>
          </a:p>
        </p:txBody>
      </p:sp>
      <p:sp>
        <p:nvSpPr>
          <p:cNvPr id="43" name="sketch line">
            <a:extLst>
              <a:ext uri="{FF2B5EF4-FFF2-40B4-BE49-F238E27FC236}">
                <a16:creationId xmlns:a16="http://schemas.microsoft.com/office/drawing/2014/main" id="{FE87035E-588C-D29B-CE3B-823ADBB08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1B010A2A-3437-50F0-F87B-E22F759051BD}"/>
              </a:ext>
            </a:extLst>
          </p:cNvPr>
          <p:cNvSpPr>
            <a:spLocks noGrp="1"/>
          </p:cNvSpPr>
          <p:nvPr>
            <p:ph idx="1"/>
          </p:nvPr>
        </p:nvSpPr>
        <p:spPr>
          <a:xfrm>
            <a:off x="838200" y="1920331"/>
            <a:ext cx="5001285" cy="4251960"/>
          </a:xfrm>
        </p:spPr>
        <p:txBody>
          <a:bodyPr>
            <a:normAutofit/>
          </a:bodyPr>
          <a:lstStyle/>
          <a:p>
            <a:pPr algn="l">
              <a:buFont typeface="Arial" panose="020B0604020202020204" pitchFamily="34" charset="0"/>
              <a:buChar char="•"/>
            </a:pPr>
            <a:r>
              <a:rPr lang="de-DE" sz="2200" kern="0" spc="-10" dirty="0">
                <a:solidFill>
                  <a:sysClr val="windowText" lastClr="000000"/>
                </a:solidFill>
                <a:latin typeface="Arial"/>
                <a:cs typeface="Arial"/>
              </a:rPr>
              <a:t>Controls unterscheiden sich in ihren Eigenschaften und Anwendungsfällen.</a:t>
            </a:r>
          </a:p>
          <a:p>
            <a:pPr algn="l">
              <a:buFont typeface="Arial" panose="020B0604020202020204" pitchFamily="34" charset="0"/>
              <a:buChar char="•"/>
            </a:pPr>
            <a:r>
              <a:rPr lang="de-DE" sz="2200" kern="0" spc="-10" dirty="0">
                <a:solidFill>
                  <a:sysClr val="windowText" lastClr="000000"/>
                </a:solidFill>
                <a:latin typeface="Arial"/>
                <a:cs typeface="Arial"/>
              </a:rPr>
              <a:t>Beispiel: Das Tabellen </a:t>
            </a:r>
            <a:r>
              <a:rPr lang="de-DE" sz="2200" kern="0" spc="-10" dirty="0" err="1">
                <a:solidFill>
                  <a:sysClr val="windowText" lastClr="000000"/>
                </a:solidFill>
                <a:latin typeface="Arial"/>
                <a:cs typeface="Arial"/>
              </a:rPr>
              <a:t>control</a:t>
            </a:r>
            <a:r>
              <a:rPr lang="de-DE" sz="2200" kern="0" spc="-10" dirty="0">
                <a:solidFill>
                  <a:sysClr val="windowText" lastClr="000000"/>
                </a:solidFill>
                <a:latin typeface="Arial"/>
                <a:cs typeface="Arial"/>
              </a:rPr>
              <a:t>: </a:t>
            </a:r>
            <a:r>
              <a:rPr lang="de-DE" sz="2200" kern="0" spc="-10" dirty="0" err="1">
                <a:solidFill>
                  <a:sysClr val="windowText" lastClr="000000"/>
                </a:solidFill>
                <a:latin typeface="Arial"/>
                <a:cs typeface="Arial"/>
              </a:rPr>
              <a:t>sap.m.Table</a:t>
            </a:r>
            <a:r>
              <a:rPr lang="de-DE" sz="2200" kern="0" spc="-10" dirty="0">
                <a:solidFill>
                  <a:sysClr val="windowText" lastClr="000000"/>
                </a:solidFill>
                <a:latin typeface="Arial"/>
                <a:cs typeface="Arial"/>
              </a:rPr>
              <a:t> vs. </a:t>
            </a:r>
            <a:r>
              <a:rPr lang="de-DE" sz="2200" kern="0" spc="-10" dirty="0" err="1">
                <a:solidFill>
                  <a:sysClr val="windowText" lastClr="000000"/>
                </a:solidFill>
                <a:latin typeface="Arial"/>
                <a:cs typeface="Arial"/>
              </a:rPr>
              <a:t>sap.ui.table.Table</a:t>
            </a:r>
            <a:endParaRPr lang="de-DE" sz="2200" kern="0" spc="-10" dirty="0">
              <a:solidFill>
                <a:sysClr val="windowText" lastClr="000000"/>
              </a:solidFill>
              <a:latin typeface="Arial"/>
              <a:cs typeface="Arial"/>
            </a:endParaRPr>
          </a:p>
          <a:p>
            <a:pPr algn="l">
              <a:buFont typeface="Arial" panose="020B0604020202020204" pitchFamily="34" charset="0"/>
              <a:buChar char="•"/>
            </a:pPr>
            <a:r>
              <a:rPr lang="de-DE" sz="2200" kern="0" spc="-10" dirty="0" err="1">
                <a:solidFill>
                  <a:sysClr val="windowText" lastClr="000000"/>
                </a:solidFill>
                <a:latin typeface="Arial"/>
                <a:cs typeface="Arial"/>
              </a:rPr>
              <a:t>sap.m.Table</a:t>
            </a:r>
            <a:r>
              <a:rPr lang="de-DE" sz="2200" kern="0" spc="-10" dirty="0">
                <a:solidFill>
                  <a:sysClr val="windowText" lastClr="000000"/>
                </a:solidFill>
                <a:latin typeface="Arial"/>
                <a:cs typeface="Arial"/>
              </a:rPr>
              <a:t>: Mobile-optimierte Tabelle, einfachere Konfiguration.</a:t>
            </a:r>
          </a:p>
          <a:p>
            <a:pPr algn="l">
              <a:buFont typeface="Arial" panose="020B0604020202020204" pitchFamily="34" charset="0"/>
              <a:buChar char="•"/>
            </a:pPr>
            <a:r>
              <a:rPr lang="de-DE" sz="2200" kern="0" spc="-10" dirty="0" err="1">
                <a:solidFill>
                  <a:sysClr val="windowText" lastClr="000000"/>
                </a:solidFill>
                <a:latin typeface="Arial"/>
                <a:cs typeface="Arial"/>
              </a:rPr>
              <a:t>sap.ui.table.Table</a:t>
            </a:r>
            <a:r>
              <a:rPr lang="de-DE" sz="2200" kern="0" spc="-10" dirty="0">
                <a:solidFill>
                  <a:sysClr val="windowText" lastClr="000000"/>
                </a:solidFill>
                <a:latin typeface="Arial"/>
                <a:cs typeface="Arial"/>
              </a:rPr>
              <a:t>: Desktop-optimierte Tabelle, erweiterte Funktionen wie Sortierung und Filterung.</a:t>
            </a:r>
          </a:p>
        </p:txBody>
      </p:sp>
    </p:spTree>
    <p:extLst>
      <p:ext uri="{BB962C8B-B14F-4D97-AF65-F5344CB8AC3E}">
        <p14:creationId xmlns:p14="http://schemas.microsoft.com/office/powerpoint/2010/main" val="4544665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AA1AC5-48B5-3642-A904-66EA098A8414}"/>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8CCA0D62-D67A-DB8D-B58C-0FE00FE66B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CC5DF3A3-BE8A-C180-CC55-7BC147D31ED5}"/>
              </a:ext>
            </a:extLst>
          </p:cNvPr>
          <p:cNvSpPr>
            <a:spLocks noGrp="1"/>
          </p:cNvSpPr>
          <p:nvPr>
            <p:ph type="title"/>
          </p:nvPr>
        </p:nvSpPr>
        <p:spPr>
          <a:xfrm>
            <a:off x="838200" y="365125"/>
            <a:ext cx="10515600" cy="1325563"/>
          </a:xfrm>
        </p:spPr>
        <p:txBody>
          <a:bodyPr>
            <a:normAutofit/>
          </a:bodyPr>
          <a:lstStyle/>
          <a:p>
            <a:r>
              <a:rPr lang="de-DE" sz="4400" dirty="0"/>
              <a:t>SAPUI5 Controls – Lifecycle der Controls</a:t>
            </a:r>
            <a:endParaRPr lang="de-DE" sz="4200" dirty="0"/>
          </a:p>
        </p:txBody>
      </p:sp>
      <p:sp>
        <p:nvSpPr>
          <p:cNvPr id="43" name="sketch line">
            <a:extLst>
              <a:ext uri="{FF2B5EF4-FFF2-40B4-BE49-F238E27FC236}">
                <a16:creationId xmlns:a16="http://schemas.microsoft.com/office/drawing/2014/main" id="{7562C7E1-1B9A-B161-A228-F2437B42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1EE06D4B-5CCA-F423-B339-F311A7C7146D}"/>
              </a:ext>
            </a:extLst>
          </p:cNvPr>
          <p:cNvSpPr>
            <a:spLocks noGrp="1"/>
          </p:cNvSpPr>
          <p:nvPr>
            <p:ph idx="1"/>
          </p:nvPr>
        </p:nvSpPr>
        <p:spPr>
          <a:xfrm>
            <a:off x="838200" y="1920331"/>
            <a:ext cx="5001285" cy="4251960"/>
          </a:xfrm>
        </p:spPr>
        <p:txBody>
          <a:bodyPr>
            <a:normAutofit lnSpcReduction="10000"/>
          </a:bodyPr>
          <a:lstStyle/>
          <a:p>
            <a:pPr algn="l">
              <a:buFont typeface="Arial" panose="020B0604020202020204" pitchFamily="34" charset="0"/>
              <a:buChar char="•"/>
            </a:pPr>
            <a:r>
              <a:rPr lang="de-DE" sz="2200" kern="0" spc="-10" dirty="0">
                <a:solidFill>
                  <a:sysClr val="windowText" lastClr="000000"/>
                </a:solidFill>
                <a:latin typeface="Arial"/>
                <a:cs typeface="Arial"/>
              </a:rPr>
              <a:t>Controls durchlaufen verschiedene Phasen während ihres Lebenszyklus.</a:t>
            </a:r>
          </a:p>
          <a:p>
            <a:pPr algn="l">
              <a:buFont typeface="Arial" panose="020B0604020202020204" pitchFamily="34" charset="0"/>
              <a:buChar char="•"/>
            </a:pPr>
            <a:r>
              <a:rPr lang="de-DE" sz="2200" kern="0" spc="-10" dirty="0">
                <a:solidFill>
                  <a:sysClr val="windowText" lastClr="000000"/>
                </a:solidFill>
                <a:latin typeface="Arial"/>
                <a:cs typeface="Arial"/>
              </a:rPr>
              <a:t>Wichtige Phasen: Initialisierung, Rendering, Zerstörung.</a:t>
            </a:r>
          </a:p>
          <a:p>
            <a:pPr algn="l">
              <a:buFont typeface="Arial" panose="020B0604020202020204" pitchFamily="34" charset="0"/>
              <a:buChar char="•"/>
            </a:pPr>
            <a:r>
              <a:rPr lang="de-DE" sz="2200" kern="0" spc="-10" dirty="0">
                <a:solidFill>
                  <a:sysClr val="windowText" lastClr="000000"/>
                </a:solidFill>
                <a:latin typeface="Arial"/>
                <a:cs typeface="Arial"/>
              </a:rPr>
              <a:t>Beispiel:</a:t>
            </a:r>
          </a:p>
          <a:p>
            <a:pPr algn="l">
              <a:buFont typeface="Arial" panose="020B0604020202020204" pitchFamily="34" charset="0"/>
              <a:buChar char="•"/>
            </a:pPr>
            <a:r>
              <a:rPr lang="de-DE" sz="2200" kern="0" spc="-10" dirty="0">
                <a:solidFill>
                  <a:sysClr val="windowText" lastClr="000000"/>
                </a:solidFill>
                <a:latin typeface="Arial"/>
                <a:cs typeface="Arial"/>
              </a:rPr>
              <a:t>Initialisierung: Control wird erstellt und konfiguriert.</a:t>
            </a:r>
          </a:p>
          <a:p>
            <a:pPr algn="l">
              <a:buFont typeface="Arial" panose="020B0604020202020204" pitchFamily="34" charset="0"/>
              <a:buChar char="•"/>
            </a:pPr>
            <a:r>
              <a:rPr lang="de-DE" sz="2200" kern="0" spc="-10" dirty="0">
                <a:solidFill>
                  <a:sysClr val="windowText" lastClr="000000"/>
                </a:solidFill>
                <a:latin typeface="Arial"/>
                <a:cs typeface="Arial"/>
              </a:rPr>
              <a:t>Rendering: Control wird in die Benutzeroberfläche eingefügt.</a:t>
            </a:r>
          </a:p>
          <a:p>
            <a:pPr algn="l">
              <a:buFont typeface="Arial" panose="020B0604020202020204" pitchFamily="34" charset="0"/>
              <a:buChar char="•"/>
            </a:pPr>
            <a:r>
              <a:rPr lang="de-DE" sz="2200" kern="0" spc="-10" dirty="0" err="1">
                <a:solidFill>
                  <a:sysClr val="windowText" lastClr="000000"/>
                </a:solidFill>
                <a:latin typeface="Arial"/>
                <a:cs typeface="Arial"/>
              </a:rPr>
              <a:t>Destroy</a:t>
            </a:r>
            <a:r>
              <a:rPr lang="de-DE" sz="2200" kern="0" spc="-10" dirty="0">
                <a:solidFill>
                  <a:sysClr val="windowText" lastClr="000000"/>
                </a:solidFill>
                <a:latin typeface="Arial"/>
                <a:cs typeface="Arial"/>
              </a:rPr>
              <a:t>: Control wird aus der Benutzeroberfläche entfernt und Ressourcen werden freigegeben.</a:t>
            </a:r>
          </a:p>
        </p:txBody>
      </p:sp>
    </p:spTree>
    <p:extLst>
      <p:ext uri="{BB962C8B-B14F-4D97-AF65-F5344CB8AC3E}">
        <p14:creationId xmlns:p14="http://schemas.microsoft.com/office/powerpoint/2010/main" val="28608261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E3E6740-3284-E86C-E6EE-02F71DFCD234}"/>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2ECA5021-D014-BA6A-0921-6A61C23FE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4904C0E0-28D3-1B20-E41E-9E616BB4BF36}"/>
              </a:ext>
            </a:extLst>
          </p:cNvPr>
          <p:cNvSpPr>
            <a:spLocks noGrp="1"/>
          </p:cNvSpPr>
          <p:nvPr>
            <p:ph type="title"/>
          </p:nvPr>
        </p:nvSpPr>
        <p:spPr>
          <a:xfrm>
            <a:off x="838200" y="365125"/>
            <a:ext cx="10515600" cy="1325563"/>
          </a:xfrm>
        </p:spPr>
        <p:txBody>
          <a:bodyPr>
            <a:normAutofit/>
          </a:bodyPr>
          <a:lstStyle/>
          <a:p>
            <a:r>
              <a:rPr lang="de-DE" sz="4400" dirty="0"/>
              <a:t>SAPUI5 Controls – Aggregationen</a:t>
            </a:r>
            <a:endParaRPr lang="de-DE" sz="4200" dirty="0"/>
          </a:p>
        </p:txBody>
      </p:sp>
      <p:sp>
        <p:nvSpPr>
          <p:cNvPr id="43" name="sketch line">
            <a:extLst>
              <a:ext uri="{FF2B5EF4-FFF2-40B4-BE49-F238E27FC236}">
                <a16:creationId xmlns:a16="http://schemas.microsoft.com/office/drawing/2014/main" id="{15F46137-48A3-BA07-4404-A08C402A7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C8E49076-4535-F9D0-BB80-40B8566F7923}"/>
              </a:ext>
            </a:extLst>
          </p:cNvPr>
          <p:cNvSpPr>
            <a:spLocks noGrp="1"/>
          </p:cNvSpPr>
          <p:nvPr>
            <p:ph idx="1"/>
          </p:nvPr>
        </p:nvSpPr>
        <p:spPr>
          <a:xfrm>
            <a:off x="838200" y="1920331"/>
            <a:ext cx="5001285" cy="4251960"/>
          </a:xfrm>
        </p:spPr>
        <p:txBody>
          <a:bodyPr>
            <a:normAutofit lnSpcReduction="10000"/>
          </a:bodyPr>
          <a:lstStyle/>
          <a:p>
            <a:pPr algn="l">
              <a:buFont typeface="Arial" panose="020B0604020202020204" pitchFamily="34" charset="0"/>
              <a:buChar char="•"/>
            </a:pPr>
            <a:r>
              <a:rPr lang="de-DE" sz="2200" kern="0" spc="-10" dirty="0">
                <a:solidFill>
                  <a:sysClr val="windowText" lastClr="000000"/>
                </a:solidFill>
                <a:latin typeface="Arial"/>
                <a:cs typeface="Arial"/>
              </a:rPr>
              <a:t>Definition: Aggregationen sind Container für andere Controls. Sie ermöglichen die Strukturierung und Organisation von UI-Elementen.</a:t>
            </a:r>
          </a:p>
          <a:p>
            <a:pPr algn="l">
              <a:buFont typeface="Arial" panose="020B0604020202020204" pitchFamily="34" charset="0"/>
              <a:buChar char="•"/>
            </a:pPr>
            <a:r>
              <a:rPr lang="de-DE" sz="2200" kern="0" spc="-10" dirty="0">
                <a:solidFill>
                  <a:sysClr val="windowText" lastClr="000000"/>
                </a:solidFill>
                <a:latin typeface="Arial"/>
                <a:cs typeface="Arial"/>
              </a:rPr>
              <a:t>Verwendung: Aggregationen werden verwendet, um hierarchische Strukturen (Vater-Kind) zu erstellen, wie z.B. Listen, Tabellen und Layouts.</a:t>
            </a:r>
          </a:p>
          <a:p>
            <a:pPr algn="l">
              <a:buFont typeface="Arial" panose="020B0604020202020204" pitchFamily="34" charset="0"/>
              <a:buChar char="•"/>
            </a:pPr>
            <a:r>
              <a:rPr lang="de-DE" sz="2200" kern="0" spc="-10" dirty="0">
                <a:solidFill>
                  <a:sysClr val="windowText" lastClr="000000"/>
                </a:solidFill>
                <a:latin typeface="Arial"/>
                <a:cs typeface="Arial"/>
              </a:rPr>
              <a:t>Beispiel: Eine </a:t>
            </a:r>
            <a:r>
              <a:rPr lang="de-DE" sz="2200" kern="0" spc="-10" dirty="0" err="1">
                <a:solidFill>
                  <a:sysClr val="windowText" lastClr="000000"/>
                </a:solidFill>
                <a:latin typeface="Arial"/>
                <a:cs typeface="Arial"/>
              </a:rPr>
              <a:t>sap.m.Page</a:t>
            </a:r>
            <a:r>
              <a:rPr lang="de-DE" sz="2200" kern="0" spc="-10" dirty="0">
                <a:solidFill>
                  <a:sysClr val="windowText" lastClr="000000"/>
                </a:solidFill>
                <a:latin typeface="Arial"/>
                <a:cs typeface="Arial"/>
              </a:rPr>
              <a:t> enthält eine Aggregation </a:t>
            </a:r>
            <a:r>
              <a:rPr lang="de-DE" sz="2200" kern="0" spc="-10" dirty="0" err="1">
                <a:solidFill>
                  <a:sysClr val="windowText" lastClr="000000"/>
                </a:solidFill>
                <a:latin typeface="Arial"/>
                <a:cs typeface="Arial"/>
              </a:rPr>
              <a:t>content</a:t>
            </a:r>
            <a:r>
              <a:rPr lang="de-DE" sz="2200" kern="0" spc="-10" dirty="0">
                <a:solidFill>
                  <a:sysClr val="windowText" lastClr="000000"/>
                </a:solidFill>
                <a:latin typeface="Arial"/>
                <a:cs typeface="Arial"/>
              </a:rPr>
              <a:t>, die verschiedene Controls wie </a:t>
            </a:r>
            <a:r>
              <a:rPr lang="de-DE" sz="2200" kern="0" spc="-10" dirty="0" err="1">
                <a:solidFill>
                  <a:sysClr val="windowText" lastClr="000000"/>
                </a:solidFill>
                <a:latin typeface="Arial"/>
                <a:cs typeface="Arial"/>
              </a:rPr>
              <a:t>sap.m.Button</a:t>
            </a:r>
            <a:r>
              <a:rPr lang="de-DE" sz="2200" kern="0" spc="-10" dirty="0">
                <a:solidFill>
                  <a:sysClr val="windowText" lastClr="000000"/>
                </a:solidFill>
                <a:latin typeface="Arial"/>
                <a:cs typeface="Arial"/>
              </a:rPr>
              <a:t> und </a:t>
            </a:r>
            <a:r>
              <a:rPr lang="de-DE" sz="2200" kern="0" spc="-10" dirty="0" err="1">
                <a:solidFill>
                  <a:sysClr val="windowText" lastClr="000000"/>
                </a:solidFill>
                <a:latin typeface="Arial"/>
                <a:cs typeface="Arial"/>
              </a:rPr>
              <a:t>sap.m.Input</a:t>
            </a:r>
            <a:r>
              <a:rPr lang="de-DE" sz="2200" kern="0" spc="-10" dirty="0">
                <a:solidFill>
                  <a:sysClr val="windowText" lastClr="000000"/>
                </a:solidFill>
                <a:latin typeface="Arial"/>
                <a:cs typeface="Arial"/>
              </a:rPr>
              <a:t> enthalten kann.</a:t>
            </a:r>
          </a:p>
        </p:txBody>
      </p:sp>
      <p:pic>
        <p:nvPicPr>
          <p:cNvPr id="4" name="Grafik 3">
            <a:extLst>
              <a:ext uri="{FF2B5EF4-FFF2-40B4-BE49-F238E27FC236}">
                <a16:creationId xmlns:a16="http://schemas.microsoft.com/office/drawing/2014/main" id="{67962AFD-96A8-7652-1B1C-C54B4E40E2E3}"/>
              </a:ext>
            </a:extLst>
          </p:cNvPr>
          <p:cNvPicPr>
            <a:picLocks noChangeAspect="1"/>
          </p:cNvPicPr>
          <p:nvPr/>
        </p:nvPicPr>
        <p:blipFill>
          <a:blip r:embed="rId3"/>
          <a:stretch>
            <a:fillRect/>
          </a:stretch>
        </p:blipFill>
        <p:spPr>
          <a:xfrm>
            <a:off x="6352517" y="2871443"/>
            <a:ext cx="4591691" cy="2219635"/>
          </a:xfrm>
          <a:prstGeom prst="rect">
            <a:avLst/>
          </a:prstGeom>
        </p:spPr>
      </p:pic>
    </p:spTree>
    <p:extLst>
      <p:ext uri="{BB962C8B-B14F-4D97-AF65-F5344CB8AC3E}">
        <p14:creationId xmlns:p14="http://schemas.microsoft.com/office/powerpoint/2010/main" val="4210014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144E2EC-346A-B8F5-DF88-883C037FA3E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EFE4F4-0289-27D6-F0D4-9EB14C01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2E256282-855F-F213-6562-C735C50DC130}"/>
              </a:ext>
            </a:extLst>
          </p:cNvPr>
          <p:cNvSpPr>
            <a:spLocks noGrp="1"/>
          </p:cNvSpPr>
          <p:nvPr>
            <p:ph type="title"/>
          </p:nvPr>
        </p:nvSpPr>
        <p:spPr>
          <a:xfrm>
            <a:off x="838200" y="365125"/>
            <a:ext cx="10515600" cy="1325563"/>
          </a:xfrm>
        </p:spPr>
        <p:txBody>
          <a:bodyPr>
            <a:normAutofit/>
          </a:bodyPr>
          <a:lstStyle/>
          <a:p>
            <a:r>
              <a:rPr lang="de-DE" sz="5400" dirty="0"/>
              <a:t>Agenda – Tag 02</a:t>
            </a:r>
          </a:p>
        </p:txBody>
      </p:sp>
      <p:sp>
        <p:nvSpPr>
          <p:cNvPr id="10" name="sketch line">
            <a:extLst>
              <a:ext uri="{FF2B5EF4-FFF2-40B4-BE49-F238E27FC236}">
                <a16:creationId xmlns:a16="http://schemas.microsoft.com/office/drawing/2014/main" id="{78DDB1B1-9A60-7209-4C38-FDCEA3DD2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A5A53BA8-2569-F98B-19A8-0F967E86F692}"/>
              </a:ext>
            </a:extLst>
          </p:cNvPr>
          <p:cNvSpPr>
            <a:spLocks noGrp="1"/>
          </p:cNvSpPr>
          <p:nvPr>
            <p:ph idx="1"/>
          </p:nvPr>
        </p:nvSpPr>
        <p:spPr>
          <a:xfrm>
            <a:off x="838200" y="1929384"/>
            <a:ext cx="10515600" cy="4251960"/>
          </a:xfrm>
        </p:spPr>
        <p:txBody>
          <a:bodyPr>
            <a:normAutofit/>
          </a:bodyPr>
          <a:lstStyle/>
          <a:p>
            <a:pPr lvl="0"/>
            <a:r>
              <a:rPr lang="de-DE" sz="2400" dirty="0">
                <a:latin typeface="Arial" panose="020B0604020202020204" pitchFamily="34" charset="0"/>
                <a:cs typeface="Times New Roman" panose="02020603050405020304" pitchFamily="18" charset="0"/>
              </a:rPr>
              <a:t>Debugging von SAPUI5 Anwendungen</a:t>
            </a:r>
          </a:p>
          <a:p>
            <a:pPr lvl="0"/>
            <a:r>
              <a:rPr lang="de-DE" sz="2400" dirty="0">
                <a:latin typeface="Arial" panose="020B0604020202020204" pitchFamily="34" charset="0"/>
                <a:cs typeface="Times New Roman" panose="02020603050405020304" pitchFamily="18" charset="0"/>
              </a:rPr>
              <a:t>Arbeiten mit der SAPUI5 Doku </a:t>
            </a:r>
          </a:p>
          <a:p>
            <a:pPr lvl="0"/>
            <a:r>
              <a:rPr lang="de-DE" sz="2400" dirty="0">
                <a:latin typeface="Arial" panose="020B0604020202020204" pitchFamily="34" charset="0"/>
                <a:cs typeface="Times New Roman" panose="02020603050405020304" pitchFamily="18" charset="0"/>
              </a:rPr>
              <a:t>UI-Elemente verwenden </a:t>
            </a:r>
          </a:p>
          <a:p>
            <a:pPr lvl="0"/>
            <a:r>
              <a:rPr lang="de-DE" sz="2400" dirty="0" err="1">
                <a:latin typeface="Arial" panose="020B0604020202020204" pitchFamily="34" charset="0"/>
                <a:cs typeface="Times New Roman" panose="02020603050405020304" pitchFamily="18" charset="0"/>
              </a:rPr>
              <a:t>Formatter</a:t>
            </a:r>
            <a:r>
              <a:rPr lang="de-DE" sz="2400" dirty="0">
                <a:latin typeface="Arial" panose="020B0604020202020204" pitchFamily="34" charset="0"/>
                <a:cs typeface="Times New Roman" panose="02020603050405020304" pitchFamily="18" charset="0"/>
              </a:rPr>
              <a:t> </a:t>
            </a:r>
          </a:p>
          <a:p>
            <a:pPr lvl="0"/>
            <a:r>
              <a:rPr lang="de-DE" sz="2400" dirty="0">
                <a:latin typeface="Arial" panose="020B0604020202020204" pitchFamily="34" charset="0"/>
                <a:cs typeface="Times New Roman" panose="02020603050405020304" pitchFamily="18" charset="0"/>
              </a:rPr>
              <a:t>Navigation / Routing </a:t>
            </a:r>
          </a:p>
          <a:p>
            <a:r>
              <a:rPr lang="de-DE" sz="2400" dirty="0">
                <a:latin typeface="Arial" panose="020B0604020202020204" pitchFamily="34" charset="0"/>
                <a:cs typeface="Times New Roman" panose="02020603050405020304" pitchFamily="18" charset="0"/>
              </a:rPr>
              <a:t>Fragmente und Dialoge </a:t>
            </a:r>
          </a:p>
          <a:p>
            <a:endParaRPr lang="de-DE" sz="2200" dirty="0"/>
          </a:p>
        </p:txBody>
      </p:sp>
    </p:spTree>
    <p:extLst>
      <p:ext uri="{BB962C8B-B14F-4D97-AF65-F5344CB8AC3E}">
        <p14:creationId xmlns:p14="http://schemas.microsoft.com/office/powerpoint/2010/main" val="31437664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DBAAE91-1441-C9DD-257B-BE9A583D9F54}"/>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98654A8D-227C-B231-4595-16C1D69245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62C9D014-3E64-CC80-4841-266B53AD6A2D}"/>
              </a:ext>
            </a:extLst>
          </p:cNvPr>
          <p:cNvSpPr>
            <a:spLocks noGrp="1"/>
          </p:cNvSpPr>
          <p:nvPr>
            <p:ph type="title"/>
          </p:nvPr>
        </p:nvSpPr>
        <p:spPr>
          <a:xfrm>
            <a:off x="838200" y="365125"/>
            <a:ext cx="10515600" cy="1325563"/>
          </a:xfrm>
        </p:spPr>
        <p:txBody>
          <a:bodyPr>
            <a:normAutofit/>
          </a:bodyPr>
          <a:lstStyle/>
          <a:p>
            <a:r>
              <a:rPr lang="de-DE" sz="4400" dirty="0"/>
              <a:t>SAPUI5 Controls – Assoziationen</a:t>
            </a:r>
            <a:endParaRPr lang="de-DE" sz="4200" dirty="0"/>
          </a:p>
        </p:txBody>
      </p:sp>
      <p:sp>
        <p:nvSpPr>
          <p:cNvPr id="43" name="sketch line">
            <a:extLst>
              <a:ext uri="{FF2B5EF4-FFF2-40B4-BE49-F238E27FC236}">
                <a16:creationId xmlns:a16="http://schemas.microsoft.com/office/drawing/2014/main" id="{34E08007-F26C-ABAD-09FE-DA7B4C4492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D623BFBF-0B21-1947-0A32-152C7BCD166A}"/>
              </a:ext>
            </a:extLst>
          </p:cNvPr>
          <p:cNvSpPr>
            <a:spLocks noGrp="1"/>
          </p:cNvSpPr>
          <p:nvPr>
            <p:ph idx="1"/>
          </p:nvPr>
        </p:nvSpPr>
        <p:spPr>
          <a:xfrm>
            <a:off x="838200" y="1920331"/>
            <a:ext cx="5001285" cy="4251960"/>
          </a:xfrm>
        </p:spPr>
        <p:txBody>
          <a:bodyPr>
            <a:normAutofit/>
          </a:bodyPr>
          <a:lstStyle/>
          <a:p>
            <a:pPr algn="l">
              <a:buFont typeface="Arial" panose="020B0604020202020204" pitchFamily="34" charset="0"/>
              <a:buChar char="•"/>
            </a:pPr>
            <a:r>
              <a:rPr lang="de-DE" sz="2200" kern="0" spc="-10" dirty="0">
                <a:solidFill>
                  <a:sysClr val="windowText" lastClr="000000"/>
                </a:solidFill>
                <a:latin typeface="Arial"/>
                <a:cs typeface="Arial"/>
              </a:rPr>
              <a:t>Definition: Assoziationen sind Verbindungen zwischen Controls, die keine hierarchische Struktur darstellen. Sie ermöglichen die </a:t>
            </a:r>
            <a:r>
              <a:rPr lang="de-DE" sz="2200" kern="0" spc="-10" dirty="0" err="1">
                <a:solidFill>
                  <a:sysClr val="windowText" lastClr="000000"/>
                </a:solidFill>
                <a:latin typeface="Arial"/>
                <a:cs typeface="Arial"/>
              </a:rPr>
              <a:t>Referenzierung</a:t>
            </a:r>
            <a:r>
              <a:rPr lang="de-DE" sz="2200" kern="0" spc="-10" dirty="0">
                <a:solidFill>
                  <a:sysClr val="windowText" lastClr="000000"/>
                </a:solidFill>
                <a:latin typeface="Arial"/>
                <a:cs typeface="Arial"/>
              </a:rPr>
              <a:t> anderer Controls.</a:t>
            </a:r>
          </a:p>
          <a:p>
            <a:pPr algn="l">
              <a:buFont typeface="Arial" panose="020B0604020202020204" pitchFamily="34" charset="0"/>
              <a:buChar char="•"/>
            </a:pPr>
            <a:r>
              <a:rPr lang="de-DE" sz="2200" kern="0" spc="-10" dirty="0">
                <a:solidFill>
                  <a:sysClr val="windowText" lastClr="000000"/>
                </a:solidFill>
                <a:latin typeface="Arial"/>
                <a:cs typeface="Arial"/>
              </a:rPr>
              <a:t>Verwendung: Assoziationen werden verwendet, um Beziehungen zwischen Controls zu definieren, ohne sie direkt zu enthalten.</a:t>
            </a:r>
          </a:p>
          <a:p>
            <a:pPr algn="l">
              <a:buFont typeface="Arial" panose="020B0604020202020204" pitchFamily="34" charset="0"/>
              <a:buChar char="•"/>
            </a:pPr>
            <a:r>
              <a:rPr lang="de-DE" sz="2200" kern="0" spc="-10" dirty="0">
                <a:solidFill>
                  <a:sysClr val="windowText" lastClr="000000"/>
                </a:solidFill>
                <a:latin typeface="Arial"/>
                <a:cs typeface="Arial"/>
              </a:rPr>
              <a:t>Beispiel: Ein </a:t>
            </a:r>
            <a:r>
              <a:rPr lang="de-DE" sz="2200" kern="0" spc="-10" dirty="0" err="1">
                <a:solidFill>
                  <a:sysClr val="windowText" lastClr="000000"/>
                </a:solidFill>
                <a:latin typeface="Arial"/>
                <a:cs typeface="Arial"/>
              </a:rPr>
              <a:t>sap.m.Label</a:t>
            </a:r>
            <a:r>
              <a:rPr lang="de-DE" sz="2200" kern="0" spc="-10" dirty="0">
                <a:solidFill>
                  <a:sysClr val="windowText" lastClr="000000"/>
                </a:solidFill>
                <a:latin typeface="Arial"/>
                <a:cs typeface="Arial"/>
              </a:rPr>
              <a:t> kann über die Assoziation </a:t>
            </a:r>
            <a:r>
              <a:rPr lang="de-DE" sz="2200" kern="0" spc="-10" dirty="0" err="1">
                <a:solidFill>
                  <a:sysClr val="windowText" lastClr="000000"/>
                </a:solidFill>
                <a:latin typeface="Arial"/>
                <a:cs typeface="Arial"/>
              </a:rPr>
              <a:t>labelFor</a:t>
            </a:r>
            <a:r>
              <a:rPr lang="de-DE" sz="2200" kern="0" spc="-10" dirty="0">
                <a:solidFill>
                  <a:sysClr val="windowText" lastClr="000000"/>
                </a:solidFill>
                <a:latin typeface="Arial"/>
                <a:cs typeface="Arial"/>
              </a:rPr>
              <a:t> mit einem </a:t>
            </a:r>
            <a:r>
              <a:rPr lang="de-DE" sz="2200" kern="0" spc="-10" dirty="0" err="1">
                <a:solidFill>
                  <a:sysClr val="windowText" lastClr="000000"/>
                </a:solidFill>
                <a:latin typeface="Arial"/>
                <a:cs typeface="Arial"/>
              </a:rPr>
              <a:t>sap.m.Input</a:t>
            </a:r>
            <a:r>
              <a:rPr lang="de-DE" sz="2200" kern="0" spc="-10" dirty="0">
                <a:solidFill>
                  <a:sysClr val="windowText" lastClr="000000"/>
                </a:solidFill>
                <a:latin typeface="Arial"/>
                <a:cs typeface="Arial"/>
              </a:rPr>
              <a:t> verbunden werden.</a:t>
            </a:r>
          </a:p>
        </p:txBody>
      </p:sp>
      <p:pic>
        <p:nvPicPr>
          <p:cNvPr id="8" name="Grafik 7">
            <a:extLst>
              <a:ext uri="{FF2B5EF4-FFF2-40B4-BE49-F238E27FC236}">
                <a16:creationId xmlns:a16="http://schemas.microsoft.com/office/drawing/2014/main" id="{D5C9CDB1-B89D-3E5F-8007-792D044EF526}"/>
              </a:ext>
            </a:extLst>
          </p:cNvPr>
          <p:cNvPicPr>
            <a:picLocks noChangeAspect="1"/>
          </p:cNvPicPr>
          <p:nvPr/>
        </p:nvPicPr>
        <p:blipFill>
          <a:blip r:embed="rId3"/>
          <a:stretch>
            <a:fillRect/>
          </a:stretch>
        </p:blipFill>
        <p:spPr>
          <a:xfrm>
            <a:off x="6094476" y="2574894"/>
            <a:ext cx="5611008" cy="2305372"/>
          </a:xfrm>
          <a:prstGeom prst="rect">
            <a:avLst/>
          </a:prstGeom>
        </p:spPr>
      </p:pic>
    </p:spTree>
    <p:extLst>
      <p:ext uri="{BB962C8B-B14F-4D97-AF65-F5344CB8AC3E}">
        <p14:creationId xmlns:p14="http://schemas.microsoft.com/office/powerpoint/2010/main" val="23975558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6D233CD-F498-6908-35FC-B40F52FA72E3}"/>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CF5D50D4-BD4F-FEEC-74A6-0EEE3FDFF7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A776D4E6-FC10-BFA7-CF5D-F3BFBFA6E38B}"/>
              </a:ext>
            </a:extLst>
          </p:cNvPr>
          <p:cNvSpPr>
            <a:spLocks noGrp="1"/>
          </p:cNvSpPr>
          <p:nvPr>
            <p:ph type="title"/>
          </p:nvPr>
        </p:nvSpPr>
        <p:spPr>
          <a:xfrm>
            <a:off x="838200" y="365125"/>
            <a:ext cx="10515600" cy="1325563"/>
          </a:xfrm>
        </p:spPr>
        <p:txBody>
          <a:bodyPr>
            <a:normAutofit/>
          </a:bodyPr>
          <a:lstStyle/>
          <a:p>
            <a:r>
              <a:rPr lang="de-DE" sz="4400" dirty="0"/>
              <a:t>SAPUI5 List Controls</a:t>
            </a:r>
            <a:endParaRPr lang="de-DE" sz="4200" dirty="0"/>
          </a:p>
        </p:txBody>
      </p:sp>
      <p:sp>
        <p:nvSpPr>
          <p:cNvPr id="43" name="sketch line">
            <a:extLst>
              <a:ext uri="{FF2B5EF4-FFF2-40B4-BE49-F238E27FC236}">
                <a16:creationId xmlns:a16="http://schemas.microsoft.com/office/drawing/2014/main" id="{06390276-B5EB-80E0-3301-E903615AC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6F41E662-3B18-1D20-5622-4474D932670F}"/>
              </a:ext>
            </a:extLst>
          </p:cNvPr>
          <p:cNvSpPr>
            <a:spLocks noGrp="1"/>
          </p:cNvSpPr>
          <p:nvPr>
            <p:ph idx="1"/>
          </p:nvPr>
        </p:nvSpPr>
        <p:spPr>
          <a:xfrm>
            <a:off x="838200" y="1920331"/>
            <a:ext cx="5001285" cy="4251960"/>
          </a:xfrm>
        </p:spPr>
        <p:txBody>
          <a:bodyPr>
            <a:normAutofit/>
          </a:bodyPr>
          <a:lstStyle/>
          <a:p>
            <a:pPr algn="l">
              <a:buFont typeface="Arial" panose="020B0604020202020204" pitchFamily="34" charset="0"/>
              <a:buChar char="•"/>
            </a:pPr>
            <a:r>
              <a:rPr lang="de-DE" sz="2200" kern="0" spc="-10" dirty="0">
                <a:solidFill>
                  <a:sysClr val="windowText" lastClr="000000"/>
                </a:solidFill>
                <a:latin typeface="Arial"/>
                <a:cs typeface="Arial"/>
              </a:rPr>
              <a:t>List, Table usw.</a:t>
            </a:r>
          </a:p>
        </p:txBody>
      </p:sp>
      <p:pic>
        <p:nvPicPr>
          <p:cNvPr id="8" name="Grafik 7">
            <a:extLst>
              <a:ext uri="{FF2B5EF4-FFF2-40B4-BE49-F238E27FC236}">
                <a16:creationId xmlns:a16="http://schemas.microsoft.com/office/drawing/2014/main" id="{E8FA96C9-FCB1-8140-11DA-21D2CD4C48DA}"/>
              </a:ext>
            </a:extLst>
          </p:cNvPr>
          <p:cNvPicPr>
            <a:picLocks noChangeAspect="1"/>
          </p:cNvPicPr>
          <p:nvPr/>
        </p:nvPicPr>
        <p:blipFill>
          <a:blip r:embed="rId3"/>
          <a:stretch>
            <a:fillRect/>
          </a:stretch>
        </p:blipFill>
        <p:spPr>
          <a:xfrm>
            <a:off x="6094476" y="2574894"/>
            <a:ext cx="5611008" cy="2305372"/>
          </a:xfrm>
          <a:prstGeom prst="rect">
            <a:avLst/>
          </a:prstGeom>
        </p:spPr>
      </p:pic>
    </p:spTree>
    <p:extLst>
      <p:ext uri="{BB962C8B-B14F-4D97-AF65-F5344CB8AC3E}">
        <p14:creationId xmlns:p14="http://schemas.microsoft.com/office/powerpoint/2010/main" val="25265088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B677876-BEAC-7D98-B6C0-C169E785E384}"/>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60419212-589C-1F4E-321E-9148CB5E8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710D17C9-E137-B0A9-4460-6CE3E5B6F2CD}"/>
              </a:ext>
            </a:extLst>
          </p:cNvPr>
          <p:cNvSpPr>
            <a:spLocks noGrp="1"/>
          </p:cNvSpPr>
          <p:nvPr>
            <p:ph type="title"/>
          </p:nvPr>
        </p:nvSpPr>
        <p:spPr>
          <a:xfrm>
            <a:off x="838200" y="365125"/>
            <a:ext cx="10515600" cy="1325563"/>
          </a:xfrm>
        </p:spPr>
        <p:txBody>
          <a:bodyPr>
            <a:normAutofit/>
          </a:bodyPr>
          <a:lstStyle/>
          <a:p>
            <a:r>
              <a:rPr lang="de-DE" sz="4400" dirty="0"/>
              <a:t>SAPUI5 </a:t>
            </a:r>
            <a:r>
              <a:rPr lang="de-DE" dirty="0"/>
              <a:t>Container und Layout </a:t>
            </a:r>
            <a:r>
              <a:rPr lang="de-DE" sz="4400" dirty="0"/>
              <a:t>Controls</a:t>
            </a:r>
            <a:endParaRPr lang="de-DE" sz="4200" dirty="0"/>
          </a:p>
        </p:txBody>
      </p:sp>
      <p:sp>
        <p:nvSpPr>
          <p:cNvPr id="43" name="sketch line">
            <a:extLst>
              <a:ext uri="{FF2B5EF4-FFF2-40B4-BE49-F238E27FC236}">
                <a16:creationId xmlns:a16="http://schemas.microsoft.com/office/drawing/2014/main" id="{591A8749-7008-44E1-3ED6-630DB012D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1CAE8299-4E10-0491-3F29-819BD7003129}"/>
              </a:ext>
            </a:extLst>
          </p:cNvPr>
          <p:cNvSpPr>
            <a:spLocks noGrp="1"/>
          </p:cNvSpPr>
          <p:nvPr>
            <p:ph idx="1"/>
          </p:nvPr>
        </p:nvSpPr>
        <p:spPr>
          <a:xfrm>
            <a:off x="838200" y="1920331"/>
            <a:ext cx="5001285" cy="4251960"/>
          </a:xfrm>
        </p:spPr>
        <p:txBody>
          <a:bodyPr>
            <a:normAutofit/>
          </a:bodyPr>
          <a:lstStyle/>
          <a:p>
            <a:pPr algn="l">
              <a:buFont typeface="Arial" panose="020B0604020202020204" pitchFamily="34" charset="0"/>
              <a:buChar char="•"/>
            </a:pPr>
            <a:r>
              <a:rPr lang="de-DE" sz="2200" kern="0" spc="-10" dirty="0" err="1">
                <a:solidFill>
                  <a:sysClr val="windowText" lastClr="000000"/>
                </a:solidFill>
                <a:latin typeface="Arial"/>
                <a:cs typeface="Arial"/>
              </a:rPr>
              <a:t>GridLayout</a:t>
            </a:r>
            <a:r>
              <a:rPr lang="de-DE" sz="2200" kern="0" spc="-10" dirty="0">
                <a:solidFill>
                  <a:sysClr val="windowText" lastClr="000000"/>
                </a:solidFill>
                <a:latin typeface="Arial"/>
                <a:cs typeface="Arial"/>
              </a:rPr>
              <a:t> usw.</a:t>
            </a:r>
          </a:p>
        </p:txBody>
      </p:sp>
      <p:pic>
        <p:nvPicPr>
          <p:cNvPr id="8" name="Grafik 7">
            <a:extLst>
              <a:ext uri="{FF2B5EF4-FFF2-40B4-BE49-F238E27FC236}">
                <a16:creationId xmlns:a16="http://schemas.microsoft.com/office/drawing/2014/main" id="{185C16A1-4E08-84EF-FB15-1F946B0D866D}"/>
              </a:ext>
            </a:extLst>
          </p:cNvPr>
          <p:cNvPicPr>
            <a:picLocks noChangeAspect="1"/>
          </p:cNvPicPr>
          <p:nvPr/>
        </p:nvPicPr>
        <p:blipFill>
          <a:blip r:embed="rId3"/>
          <a:stretch>
            <a:fillRect/>
          </a:stretch>
        </p:blipFill>
        <p:spPr>
          <a:xfrm>
            <a:off x="6094476" y="2574894"/>
            <a:ext cx="5611008" cy="2305372"/>
          </a:xfrm>
          <a:prstGeom prst="rect">
            <a:avLst/>
          </a:prstGeom>
        </p:spPr>
      </p:pic>
    </p:spTree>
    <p:extLst>
      <p:ext uri="{BB962C8B-B14F-4D97-AF65-F5344CB8AC3E}">
        <p14:creationId xmlns:p14="http://schemas.microsoft.com/office/powerpoint/2010/main" val="36389154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E98B7B1-DB2A-6D01-5190-0BCBBFA753F3}"/>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20A8ECC8-6879-05B8-5F18-5C3E17F8F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07141178-644B-C3CF-57DD-B5C48EE04FB3}"/>
              </a:ext>
            </a:extLst>
          </p:cNvPr>
          <p:cNvSpPr>
            <a:spLocks noGrp="1"/>
          </p:cNvSpPr>
          <p:nvPr>
            <p:ph type="title"/>
          </p:nvPr>
        </p:nvSpPr>
        <p:spPr>
          <a:xfrm>
            <a:off x="838200" y="365125"/>
            <a:ext cx="10515600" cy="1325563"/>
          </a:xfrm>
        </p:spPr>
        <p:txBody>
          <a:bodyPr>
            <a:normAutofit/>
          </a:bodyPr>
          <a:lstStyle/>
          <a:p>
            <a:r>
              <a:rPr lang="de-DE" sz="4400" dirty="0"/>
              <a:t>SAPUI5 Controls – Orchestrierung</a:t>
            </a:r>
            <a:endParaRPr lang="de-DE" sz="4200" dirty="0"/>
          </a:p>
        </p:txBody>
      </p:sp>
      <p:sp>
        <p:nvSpPr>
          <p:cNvPr id="43" name="sketch line">
            <a:extLst>
              <a:ext uri="{FF2B5EF4-FFF2-40B4-BE49-F238E27FC236}">
                <a16:creationId xmlns:a16="http://schemas.microsoft.com/office/drawing/2014/main" id="{843A1DEA-90B3-9E65-4533-24BC4A825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F1EDB7EF-C8F8-4AE4-8706-1B9BA8D10228}"/>
              </a:ext>
            </a:extLst>
          </p:cNvPr>
          <p:cNvSpPr>
            <a:spLocks noGrp="1"/>
          </p:cNvSpPr>
          <p:nvPr>
            <p:ph idx="1"/>
          </p:nvPr>
        </p:nvSpPr>
        <p:spPr>
          <a:xfrm>
            <a:off x="838200" y="1920331"/>
            <a:ext cx="5001285" cy="4251960"/>
          </a:xfrm>
        </p:spPr>
        <p:txBody>
          <a:bodyPr>
            <a:normAutofit/>
          </a:bodyPr>
          <a:lstStyle/>
          <a:p>
            <a:pPr algn="l">
              <a:buFont typeface="Arial" panose="020B0604020202020204" pitchFamily="34" charset="0"/>
              <a:buChar char="•"/>
            </a:pPr>
            <a:endParaRPr lang="de-DE" sz="2200" kern="0" spc="-10" dirty="0">
              <a:solidFill>
                <a:sysClr val="windowText" lastClr="000000"/>
              </a:solidFill>
              <a:latin typeface="Arial"/>
              <a:cs typeface="Arial"/>
            </a:endParaRPr>
          </a:p>
        </p:txBody>
      </p:sp>
      <p:pic>
        <p:nvPicPr>
          <p:cNvPr id="4" name="Grafik 3">
            <a:extLst>
              <a:ext uri="{FF2B5EF4-FFF2-40B4-BE49-F238E27FC236}">
                <a16:creationId xmlns:a16="http://schemas.microsoft.com/office/drawing/2014/main" id="{51A86CB8-10EE-00EE-9D58-83D5879A26E6}"/>
              </a:ext>
            </a:extLst>
          </p:cNvPr>
          <p:cNvPicPr>
            <a:picLocks noChangeAspect="1"/>
          </p:cNvPicPr>
          <p:nvPr/>
        </p:nvPicPr>
        <p:blipFill>
          <a:blip r:embed="rId3"/>
          <a:stretch>
            <a:fillRect/>
          </a:stretch>
        </p:blipFill>
        <p:spPr>
          <a:xfrm>
            <a:off x="619156" y="1903873"/>
            <a:ext cx="10440658" cy="4735969"/>
          </a:xfrm>
          <a:prstGeom prst="rect">
            <a:avLst/>
          </a:prstGeom>
        </p:spPr>
      </p:pic>
    </p:spTree>
    <p:extLst>
      <p:ext uri="{BB962C8B-B14F-4D97-AF65-F5344CB8AC3E}">
        <p14:creationId xmlns:p14="http://schemas.microsoft.com/office/powerpoint/2010/main" val="11899112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3159DD2-1E72-D1C5-AD40-26ACE6752592}"/>
            </a:ext>
          </a:extLst>
        </p:cNvPr>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72152886-7466-2356-83F8-8B31E612E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60552EB8-AF8C-7547-7925-D3B8CDCDE2A2}"/>
              </a:ext>
            </a:extLst>
          </p:cNvPr>
          <p:cNvSpPr>
            <a:spLocks noGrp="1"/>
          </p:cNvSpPr>
          <p:nvPr>
            <p:ph type="ctrTitle"/>
          </p:nvPr>
        </p:nvSpPr>
        <p:spPr>
          <a:xfrm>
            <a:off x="643468" y="643467"/>
            <a:ext cx="4620584" cy="4567137"/>
          </a:xfrm>
        </p:spPr>
        <p:txBody>
          <a:bodyPr>
            <a:normAutofit/>
          </a:bodyPr>
          <a:lstStyle/>
          <a:p>
            <a:pPr algn="l"/>
            <a:r>
              <a:rPr lang="de-DE" sz="4400" dirty="0"/>
              <a:t>Model View Controller Prinzip</a:t>
            </a:r>
          </a:p>
        </p:txBody>
      </p:sp>
      <p:sp>
        <p:nvSpPr>
          <p:cNvPr id="3" name="Untertitel 2">
            <a:extLst>
              <a:ext uri="{FF2B5EF4-FFF2-40B4-BE49-F238E27FC236}">
                <a16:creationId xmlns:a16="http://schemas.microsoft.com/office/drawing/2014/main" id="{3334F741-D017-A6C6-7427-EBBA64EF8292}"/>
              </a:ext>
            </a:extLst>
          </p:cNvPr>
          <p:cNvSpPr>
            <a:spLocks noGrp="1"/>
          </p:cNvSpPr>
          <p:nvPr>
            <p:ph type="subTitle" idx="1"/>
          </p:nvPr>
        </p:nvSpPr>
        <p:spPr>
          <a:xfrm>
            <a:off x="643467" y="5277684"/>
            <a:ext cx="4620584" cy="775494"/>
          </a:xfrm>
        </p:spPr>
        <p:txBody>
          <a:bodyPr>
            <a:normAutofit/>
          </a:bodyPr>
          <a:lstStyle/>
          <a:p>
            <a:pPr algn="l"/>
            <a:r>
              <a:rPr lang="de-DE" dirty="0"/>
              <a:t>Erläuterung des Konzeptes</a:t>
            </a:r>
          </a:p>
        </p:txBody>
      </p:sp>
      <p:pic>
        <p:nvPicPr>
          <p:cNvPr id="115" name="Picture 4">
            <a:extLst>
              <a:ext uri="{FF2B5EF4-FFF2-40B4-BE49-F238E27FC236}">
                <a16:creationId xmlns:a16="http://schemas.microsoft.com/office/drawing/2014/main" id="{0ECD973D-69D8-E88F-6291-6B2C7E722490}"/>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2281061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97F167C-EA70-FF0F-F323-126494283157}"/>
              </a:ext>
            </a:extLst>
          </p:cNvPr>
          <p:cNvSpPr>
            <a:spLocks noGrp="1"/>
          </p:cNvSpPr>
          <p:nvPr>
            <p:ph type="title"/>
          </p:nvPr>
        </p:nvSpPr>
        <p:spPr>
          <a:xfrm>
            <a:off x="838200" y="365125"/>
            <a:ext cx="10515600" cy="1325563"/>
          </a:xfrm>
        </p:spPr>
        <p:txBody>
          <a:bodyPr>
            <a:normAutofit/>
          </a:bodyPr>
          <a:lstStyle/>
          <a:p>
            <a:r>
              <a:rPr lang="de-DE" sz="4200" dirty="0"/>
              <a:t>Model View Controller Konzept</a:t>
            </a:r>
          </a:p>
        </p:txBody>
      </p:sp>
      <p:sp>
        <p:nvSpPr>
          <p:cNvPr id="4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A3717B52-2B6D-DA0E-0033-CD89516E531E}"/>
              </a:ext>
            </a:extLst>
          </p:cNvPr>
          <p:cNvSpPr>
            <a:spLocks noGrp="1"/>
          </p:cNvSpPr>
          <p:nvPr>
            <p:ph idx="1"/>
          </p:nvPr>
        </p:nvSpPr>
        <p:spPr>
          <a:xfrm>
            <a:off x="838200" y="1920331"/>
            <a:ext cx="10515600" cy="4251960"/>
          </a:xfrm>
        </p:spPr>
        <p:txBody>
          <a:bodyPr>
            <a:normAutofit fontScale="85000" lnSpcReduction="20000"/>
          </a:bodyPr>
          <a:lstStyle/>
          <a:p>
            <a:r>
              <a:rPr lang="de-DE" i="0" u="none" strike="noStrike" dirty="0">
                <a:effectLst/>
                <a:latin typeface="-apple-system"/>
              </a:rPr>
              <a:t>Trennung des UI-Layout von Inhalt und Verhalten</a:t>
            </a:r>
          </a:p>
          <a:p>
            <a:r>
              <a:rPr lang="de-DE" dirty="0">
                <a:latin typeface="-apple-system"/>
              </a:rPr>
              <a:t>Automatische Aktualisierung des View wenn Model sich ändert</a:t>
            </a:r>
          </a:p>
          <a:p>
            <a:r>
              <a:rPr lang="de-DE" i="0" u="none" strike="noStrike" dirty="0">
                <a:effectLst/>
                <a:latin typeface="-apple-system"/>
              </a:rPr>
              <a:t>Model View Controller / MVC Konzept</a:t>
            </a:r>
          </a:p>
          <a:p>
            <a:pPr lvl="1"/>
            <a:r>
              <a:rPr lang="de-DE" dirty="0">
                <a:latin typeface="-apple-system"/>
              </a:rPr>
              <a:t>Model</a:t>
            </a:r>
          </a:p>
          <a:p>
            <a:pPr lvl="2"/>
            <a:r>
              <a:rPr lang="de-DE" i="0" u="none" strike="noStrike" dirty="0">
                <a:effectLst/>
                <a:latin typeface="-apple-system"/>
              </a:rPr>
              <a:t>Management der Anwendungsdaten</a:t>
            </a:r>
          </a:p>
          <a:p>
            <a:pPr lvl="1"/>
            <a:r>
              <a:rPr lang="de-DE" dirty="0">
                <a:latin typeface="-apple-system"/>
              </a:rPr>
              <a:t>View</a:t>
            </a:r>
          </a:p>
          <a:p>
            <a:pPr lvl="2"/>
            <a:r>
              <a:rPr lang="de-DE" i="0" u="none" strike="noStrike" dirty="0">
                <a:effectLst/>
                <a:latin typeface="-apple-system"/>
              </a:rPr>
              <a:t>Visualisierung (in HTML ähnlicher Syntax)</a:t>
            </a:r>
          </a:p>
          <a:p>
            <a:pPr lvl="2"/>
            <a:r>
              <a:rPr lang="de-DE" dirty="0">
                <a:latin typeface="-apple-system"/>
              </a:rPr>
              <a:t>Definition und Rendering des User Interfaces</a:t>
            </a:r>
          </a:p>
          <a:p>
            <a:pPr lvl="1"/>
            <a:r>
              <a:rPr lang="de-DE" i="0" u="none" strike="noStrike" dirty="0">
                <a:effectLst/>
                <a:latin typeface="-apple-system"/>
              </a:rPr>
              <a:t>Controller</a:t>
            </a:r>
          </a:p>
          <a:p>
            <a:pPr lvl="2"/>
            <a:r>
              <a:rPr lang="de-DE" i="0" u="none" strike="noStrike" dirty="0">
                <a:effectLst/>
                <a:latin typeface="-apple-system"/>
              </a:rPr>
              <a:t>Business Logik</a:t>
            </a:r>
          </a:p>
          <a:p>
            <a:pPr lvl="2"/>
            <a:r>
              <a:rPr lang="de-DE" i="0" u="none" strike="noStrike" dirty="0">
                <a:effectLst/>
                <a:latin typeface="-apple-system"/>
              </a:rPr>
              <a:t>Behandlung von Events, die View oder Nutzerinteraktionen auslösen</a:t>
            </a:r>
          </a:p>
          <a:p>
            <a:pPr lvl="2"/>
            <a:r>
              <a:rPr lang="de-DE" i="0" u="none" strike="noStrike" dirty="0">
                <a:effectLst/>
                <a:latin typeface="-apple-system"/>
              </a:rPr>
              <a:t>Modifikation von Views und Model</a:t>
            </a:r>
          </a:p>
          <a:p>
            <a:pPr lvl="2"/>
            <a:endParaRPr lang="de-DE" i="0" u="none" strike="noStrike" dirty="0">
              <a:effectLst/>
              <a:latin typeface="-apple-system"/>
            </a:endParaRPr>
          </a:p>
          <a:p>
            <a:r>
              <a:rPr lang="de-DE" dirty="0">
                <a:latin typeface="-apple-system"/>
              </a:rPr>
              <a:t>Nutzen: Bessere Kapselung, Wartbarkeit und Erweiterbarkeit</a:t>
            </a:r>
            <a:endParaRPr lang="de-DE" i="0" u="none" strike="noStrike" dirty="0">
              <a:effectLst/>
              <a:latin typeface="-apple-system"/>
            </a:endParaRPr>
          </a:p>
        </p:txBody>
      </p:sp>
      <p:pic>
        <p:nvPicPr>
          <p:cNvPr id="13" name="Grafik 12">
            <a:extLst>
              <a:ext uri="{FF2B5EF4-FFF2-40B4-BE49-F238E27FC236}">
                <a16:creationId xmlns:a16="http://schemas.microsoft.com/office/drawing/2014/main" id="{0060BE8D-3B12-1C48-64C7-1884BA5100CF}"/>
              </a:ext>
            </a:extLst>
          </p:cNvPr>
          <p:cNvPicPr>
            <a:picLocks noChangeAspect="1"/>
          </p:cNvPicPr>
          <p:nvPr/>
        </p:nvPicPr>
        <p:blipFill>
          <a:blip r:embed="rId3"/>
          <a:stretch>
            <a:fillRect/>
          </a:stretch>
        </p:blipFill>
        <p:spPr>
          <a:xfrm>
            <a:off x="8316173" y="2541462"/>
            <a:ext cx="3381847" cy="2600688"/>
          </a:xfrm>
          <a:prstGeom prst="rect">
            <a:avLst/>
          </a:prstGeom>
        </p:spPr>
      </p:pic>
    </p:spTree>
    <p:extLst>
      <p:ext uri="{BB962C8B-B14F-4D97-AF65-F5344CB8AC3E}">
        <p14:creationId xmlns:p14="http://schemas.microsoft.com/office/powerpoint/2010/main" val="20966189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96CFF86-BD18-2A9F-89DA-C4C7B260109E}"/>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B1F89D7D-40C4-B03E-4565-30D9ACCEE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5559D4A-5524-299C-01D0-C042FE25709C}"/>
              </a:ext>
            </a:extLst>
          </p:cNvPr>
          <p:cNvSpPr>
            <a:spLocks noGrp="1"/>
          </p:cNvSpPr>
          <p:nvPr>
            <p:ph type="title"/>
          </p:nvPr>
        </p:nvSpPr>
        <p:spPr>
          <a:xfrm>
            <a:off x="838200" y="365125"/>
            <a:ext cx="10515600" cy="1325563"/>
          </a:xfrm>
        </p:spPr>
        <p:txBody>
          <a:bodyPr>
            <a:normAutofit/>
          </a:bodyPr>
          <a:lstStyle/>
          <a:p>
            <a:r>
              <a:rPr lang="de-DE" sz="4200" dirty="0"/>
              <a:t>Model View Controller Konzept</a:t>
            </a:r>
          </a:p>
        </p:txBody>
      </p:sp>
      <p:sp>
        <p:nvSpPr>
          <p:cNvPr id="43" name="sketch line">
            <a:extLst>
              <a:ext uri="{FF2B5EF4-FFF2-40B4-BE49-F238E27FC236}">
                <a16:creationId xmlns:a16="http://schemas.microsoft.com/office/drawing/2014/main" id="{849B0AC1-AD32-CD89-3127-81E98F13EC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nhaltsplatzhalter 3">
            <a:extLst>
              <a:ext uri="{FF2B5EF4-FFF2-40B4-BE49-F238E27FC236}">
                <a16:creationId xmlns:a16="http://schemas.microsoft.com/office/drawing/2014/main" id="{D8902EDE-9107-9D17-65B3-BA1AFE0188DE}"/>
              </a:ext>
            </a:extLst>
          </p:cNvPr>
          <p:cNvPicPr>
            <a:picLocks noGrp="1" noChangeAspect="1"/>
          </p:cNvPicPr>
          <p:nvPr>
            <p:ph idx="1"/>
          </p:nvPr>
        </p:nvPicPr>
        <p:blipFill>
          <a:blip r:embed="rId3"/>
          <a:stretch>
            <a:fillRect/>
          </a:stretch>
        </p:blipFill>
        <p:spPr>
          <a:xfrm>
            <a:off x="1628151" y="2141271"/>
            <a:ext cx="8935697" cy="3810532"/>
          </a:xfrm>
        </p:spPr>
      </p:pic>
    </p:spTree>
    <p:extLst>
      <p:ext uri="{BB962C8B-B14F-4D97-AF65-F5344CB8AC3E}">
        <p14:creationId xmlns:p14="http://schemas.microsoft.com/office/powerpoint/2010/main" val="3554564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AE1483-E688-6CE1-9931-232E19D827EE}"/>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71814C3D-B3F5-508D-F6C4-58C23D797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02D2E741-3CB1-C8A4-533C-AAD6433086D9}"/>
              </a:ext>
            </a:extLst>
          </p:cNvPr>
          <p:cNvSpPr>
            <a:spLocks noGrp="1"/>
          </p:cNvSpPr>
          <p:nvPr>
            <p:ph type="title"/>
          </p:nvPr>
        </p:nvSpPr>
        <p:spPr>
          <a:xfrm>
            <a:off x="838200" y="365125"/>
            <a:ext cx="10515600" cy="1325563"/>
          </a:xfrm>
        </p:spPr>
        <p:txBody>
          <a:bodyPr>
            <a:normAutofit/>
          </a:bodyPr>
          <a:lstStyle/>
          <a:p>
            <a:r>
              <a:rPr lang="de-DE" sz="4200" dirty="0"/>
              <a:t>Model View Controller Konzept</a:t>
            </a:r>
          </a:p>
        </p:txBody>
      </p:sp>
      <p:sp>
        <p:nvSpPr>
          <p:cNvPr id="43" name="sketch line">
            <a:extLst>
              <a:ext uri="{FF2B5EF4-FFF2-40B4-BE49-F238E27FC236}">
                <a16:creationId xmlns:a16="http://schemas.microsoft.com/office/drawing/2014/main" id="{8F7BD238-C483-68BD-14F7-237E4AF55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52A3949D-556E-A695-7860-2DB92676E412}"/>
              </a:ext>
            </a:extLst>
          </p:cNvPr>
          <p:cNvSpPr>
            <a:spLocks noGrp="1"/>
          </p:cNvSpPr>
          <p:nvPr>
            <p:ph idx="1"/>
          </p:nvPr>
        </p:nvSpPr>
        <p:spPr>
          <a:xfrm>
            <a:off x="838200" y="1920331"/>
            <a:ext cx="10515600" cy="4251960"/>
          </a:xfrm>
        </p:spPr>
        <p:txBody>
          <a:bodyPr>
            <a:normAutofit/>
          </a:bodyPr>
          <a:lstStyle/>
          <a:p>
            <a:r>
              <a:rPr kumimoji="0" lang="de-DE" sz="2400" b="0" i="0" u="none" strike="noStrike" kern="0" cap="none" spc="0" normalizeH="0" baseline="0" noProof="0" dirty="0">
                <a:ln>
                  <a:noFill/>
                </a:ln>
                <a:solidFill>
                  <a:sysClr val="windowText" lastClr="000000"/>
                </a:solidFill>
                <a:effectLst/>
                <a:uLnTx/>
                <a:uFillTx/>
                <a:latin typeface="Arial"/>
                <a:cs typeface="Arial"/>
              </a:rPr>
              <a:t>Jedem</a:t>
            </a:r>
            <a:r>
              <a:rPr kumimoji="0" lang="de-DE" sz="2400" b="0" i="0" u="none" strike="noStrike" kern="0" cap="none" spc="254"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View</a:t>
            </a:r>
            <a:r>
              <a:rPr kumimoji="0" lang="de-DE" sz="2400" b="0" i="0" u="none" strike="noStrike" kern="0" cap="none" spc="265"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ist</a:t>
            </a:r>
            <a:r>
              <a:rPr kumimoji="0" lang="de-DE" sz="2400" b="0" i="0" u="none" strike="noStrike" kern="0" cap="none" spc="250"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stets</a:t>
            </a:r>
            <a:r>
              <a:rPr kumimoji="0" lang="de-DE" sz="2400" b="0" i="0" u="none" strike="noStrike" kern="0" cap="none" spc="245"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ein</a:t>
            </a:r>
            <a:r>
              <a:rPr kumimoji="0" lang="de-DE" sz="2400" b="0" i="0" u="none" strike="noStrike" kern="0" cap="none" spc="250"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Controller</a:t>
            </a:r>
            <a:r>
              <a:rPr kumimoji="0" lang="de-DE" sz="2400" b="0" i="0" u="none" strike="noStrike" kern="0" cap="none" spc="260"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zugeordnet.</a:t>
            </a:r>
            <a:r>
              <a:rPr kumimoji="0" lang="de-DE" sz="2400" b="0" i="0" u="none" strike="noStrike" kern="0" cap="none" spc="250"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Je</a:t>
            </a:r>
            <a:r>
              <a:rPr kumimoji="0" lang="de-DE" sz="2400" b="0" i="0" u="none" strike="noStrike" kern="0" cap="none" spc="245"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Anwendung</a:t>
            </a:r>
            <a:r>
              <a:rPr kumimoji="0" lang="de-DE" sz="2400" b="0" i="0" u="none" strike="noStrike" kern="0" cap="none" spc="240" normalizeH="0" baseline="0" noProof="0" dirty="0">
                <a:ln>
                  <a:noFill/>
                </a:ln>
                <a:solidFill>
                  <a:sysClr val="windowText" lastClr="000000"/>
                </a:solidFill>
                <a:effectLst/>
                <a:uLnTx/>
                <a:uFillTx/>
                <a:latin typeface="Arial"/>
                <a:cs typeface="Arial"/>
              </a:rPr>
              <a:t> </a:t>
            </a:r>
            <a:r>
              <a:rPr kumimoji="0" lang="de-DE" sz="2400" b="0" i="0" u="none" strike="noStrike" kern="0" cap="none" spc="-20" normalizeH="0" baseline="0" noProof="0" dirty="0">
                <a:ln>
                  <a:noFill/>
                </a:ln>
                <a:solidFill>
                  <a:sysClr val="windowText" lastClr="000000"/>
                </a:solidFill>
                <a:effectLst/>
                <a:uLnTx/>
                <a:uFillTx/>
                <a:latin typeface="Arial"/>
                <a:cs typeface="Arial"/>
              </a:rPr>
              <a:t>wird </a:t>
            </a:r>
            <a:r>
              <a:rPr kumimoji="0" lang="de-DE" sz="2400" b="0" i="0" u="none" strike="noStrike" kern="0" cap="none" spc="0" normalizeH="0" baseline="0" noProof="0" dirty="0">
                <a:ln>
                  <a:noFill/>
                </a:ln>
                <a:solidFill>
                  <a:sysClr val="windowText" lastClr="000000"/>
                </a:solidFill>
                <a:effectLst/>
                <a:uLnTx/>
                <a:uFillTx/>
                <a:latin typeface="Arial"/>
                <a:cs typeface="Arial"/>
              </a:rPr>
              <a:t>aber</a:t>
            </a:r>
            <a:r>
              <a:rPr kumimoji="0" lang="de-DE" sz="2400" b="0" i="0" u="none" strike="noStrike" kern="0" cap="none" spc="-15" normalizeH="0" baseline="0" noProof="0" dirty="0">
                <a:ln>
                  <a:noFill/>
                </a:ln>
                <a:solidFill>
                  <a:sysClr val="windowText" lastClr="000000"/>
                </a:solidFill>
                <a:effectLst/>
                <a:uLnTx/>
                <a:uFillTx/>
                <a:latin typeface="Arial"/>
                <a:cs typeface="Arial"/>
              </a:rPr>
              <a:t> meist </a:t>
            </a:r>
            <a:r>
              <a:rPr kumimoji="0" lang="de-DE" sz="2400" b="0" i="0" u="none" strike="noStrike" kern="0" cap="none" spc="0" normalizeH="0" baseline="0" noProof="0" dirty="0">
                <a:ln>
                  <a:noFill/>
                </a:ln>
                <a:solidFill>
                  <a:sysClr val="windowText" lastClr="000000"/>
                </a:solidFill>
                <a:effectLst/>
                <a:uLnTx/>
                <a:uFillTx/>
                <a:latin typeface="Arial"/>
                <a:cs typeface="Arial"/>
              </a:rPr>
              <a:t>nur</a:t>
            </a:r>
            <a:r>
              <a:rPr kumimoji="0" lang="de-DE" sz="2400" b="0" i="0" u="none" strike="noStrike" kern="0" cap="none" spc="-15"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ein</a:t>
            </a:r>
            <a:r>
              <a:rPr kumimoji="0" lang="de-DE" sz="2400" b="0" i="0" u="none" strike="noStrike" kern="0" cap="none" spc="-15"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Model</a:t>
            </a:r>
            <a:r>
              <a:rPr kumimoji="0" lang="de-DE" sz="2400" b="0" i="0" u="none" strike="noStrike" kern="0" cap="none" spc="-15" normalizeH="0" baseline="0" noProof="0" dirty="0">
                <a:ln>
                  <a:noFill/>
                </a:ln>
                <a:solidFill>
                  <a:sysClr val="windowText" lastClr="000000"/>
                </a:solidFill>
                <a:effectLst/>
                <a:uLnTx/>
                <a:uFillTx/>
                <a:latin typeface="Arial"/>
                <a:cs typeface="Arial"/>
              </a:rPr>
              <a:t> </a:t>
            </a:r>
            <a:r>
              <a:rPr kumimoji="0" lang="de-DE" sz="2400" b="0" i="0" u="none" strike="noStrike" kern="0" cap="none" spc="-10" normalizeH="0" baseline="0" noProof="0" dirty="0">
                <a:ln>
                  <a:noFill/>
                </a:ln>
                <a:solidFill>
                  <a:sysClr val="windowText" lastClr="000000"/>
                </a:solidFill>
                <a:effectLst/>
                <a:uLnTx/>
                <a:uFillTx/>
                <a:latin typeface="Arial"/>
                <a:cs typeface="Arial"/>
              </a:rPr>
              <a:t>verwendet.</a:t>
            </a:r>
            <a:endParaRPr kumimoji="0" lang="de-DE" sz="2400" b="0" i="0" u="none" strike="noStrike" kern="0" cap="none" spc="0" normalizeH="0" baseline="0" noProof="0" dirty="0">
              <a:ln>
                <a:noFill/>
              </a:ln>
              <a:solidFill>
                <a:sysClr val="windowText" lastClr="000000"/>
              </a:solidFill>
              <a:effectLst/>
              <a:uLnTx/>
              <a:uFillTx/>
              <a:latin typeface="Arial"/>
              <a:cs typeface="Arial"/>
            </a:endParaRPr>
          </a:p>
          <a:p>
            <a:r>
              <a:rPr kumimoji="0" lang="de-DE" sz="2400" b="0" i="0" u="none" strike="noStrike" kern="0" cap="none" spc="0" normalizeH="0" baseline="0" noProof="0" dirty="0">
                <a:ln>
                  <a:noFill/>
                </a:ln>
                <a:solidFill>
                  <a:sysClr val="windowText" lastClr="000000"/>
                </a:solidFill>
                <a:effectLst/>
                <a:uLnTx/>
                <a:uFillTx/>
                <a:latin typeface="Arial"/>
                <a:cs typeface="Arial"/>
              </a:rPr>
              <a:t>Aufteilung nach Model,</a:t>
            </a:r>
            <a:r>
              <a:rPr kumimoji="0" lang="de-DE" sz="2400" b="0" i="0" u="none" strike="noStrike" kern="0" cap="none" spc="-5"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Views</a:t>
            </a:r>
            <a:r>
              <a:rPr kumimoji="0" lang="de-DE" sz="2400" b="0" i="0" u="none" strike="noStrike" kern="0" cap="none" spc="-10"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und </a:t>
            </a:r>
            <a:r>
              <a:rPr kumimoji="0" lang="de-DE" sz="2400" b="0" i="0" u="none" strike="noStrike" kern="0" cap="none" spc="-20" normalizeH="0" baseline="0" noProof="0" dirty="0">
                <a:ln>
                  <a:noFill/>
                </a:ln>
                <a:solidFill>
                  <a:sysClr val="windowText" lastClr="000000"/>
                </a:solidFill>
                <a:effectLst/>
                <a:uLnTx/>
                <a:uFillTx/>
                <a:latin typeface="Arial"/>
                <a:cs typeface="Arial"/>
              </a:rPr>
              <a:t>Con</a:t>
            </a:r>
            <a:r>
              <a:rPr kumimoji="0" lang="de-DE" sz="2400" b="0" i="0" u="none" strike="noStrike" kern="0" cap="none" spc="0" normalizeH="0" baseline="0" noProof="0" dirty="0">
                <a:ln>
                  <a:noFill/>
                </a:ln>
                <a:solidFill>
                  <a:sysClr val="windowText" lastClr="000000"/>
                </a:solidFill>
                <a:effectLst/>
                <a:uLnTx/>
                <a:uFillTx/>
                <a:latin typeface="Arial"/>
                <a:cs typeface="Arial"/>
              </a:rPr>
              <a:t>troller</a:t>
            </a:r>
            <a:r>
              <a:rPr kumimoji="0" lang="de-DE" sz="2400" b="0" i="0" u="none" strike="noStrike" kern="0" cap="none" spc="95"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soll</a:t>
            </a:r>
            <a:r>
              <a:rPr kumimoji="0" lang="de-DE" sz="2400" b="0" i="0" u="none" strike="noStrike" kern="0" cap="none" spc="75"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Wiederverwendbarkeit</a:t>
            </a:r>
            <a:r>
              <a:rPr kumimoji="0" lang="de-DE" sz="2400" b="0" i="0" u="none" strike="noStrike" kern="0" cap="none" spc="85"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in</a:t>
            </a:r>
            <a:r>
              <a:rPr kumimoji="0" lang="de-DE" sz="2400" b="0" i="0" u="none" strike="noStrike" kern="0" cap="none" spc="80"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anderen</a:t>
            </a:r>
            <a:r>
              <a:rPr kumimoji="0" lang="de-DE" sz="2400" b="0" i="0" u="none" strike="noStrike" kern="0" cap="none" spc="85"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Anwendungen</a:t>
            </a:r>
            <a:r>
              <a:rPr kumimoji="0" lang="de-DE" sz="2400" b="0" i="0" u="none" strike="noStrike" kern="0" cap="none" spc="80" normalizeH="0" baseline="0" noProof="0" dirty="0">
                <a:ln>
                  <a:noFill/>
                </a:ln>
                <a:solidFill>
                  <a:sysClr val="windowText" lastClr="000000"/>
                </a:solidFill>
                <a:effectLst/>
                <a:uLnTx/>
                <a:uFillTx/>
                <a:latin typeface="Arial"/>
                <a:cs typeface="Arial"/>
              </a:rPr>
              <a:t> </a:t>
            </a:r>
            <a:r>
              <a:rPr kumimoji="0" lang="de-DE" sz="2400" b="0" i="0" u="none" strike="noStrike" kern="0" cap="none" spc="-20" normalizeH="0" baseline="0" noProof="0" dirty="0">
                <a:ln>
                  <a:noFill/>
                </a:ln>
                <a:solidFill>
                  <a:sysClr val="windowText" lastClr="000000"/>
                </a:solidFill>
                <a:effectLst/>
                <a:uLnTx/>
                <a:uFillTx/>
                <a:latin typeface="Arial"/>
                <a:cs typeface="Arial"/>
              </a:rPr>
              <a:t>oder </a:t>
            </a:r>
            <a:r>
              <a:rPr kumimoji="0" lang="de-DE" sz="2400" b="0" i="0" u="none" strike="noStrike" kern="0" cap="none" spc="0" normalizeH="0" baseline="0" noProof="0" dirty="0">
                <a:ln>
                  <a:noFill/>
                </a:ln>
                <a:solidFill>
                  <a:sysClr val="windowText" lastClr="000000"/>
                </a:solidFill>
                <a:effectLst/>
                <a:uLnTx/>
                <a:uFillTx/>
                <a:latin typeface="Arial"/>
                <a:cs typeface="Arial"/>
              </a:rPr>
              <a:t>Bereichen</a:t>
            </a:r>
            <a:r>
              <a:rPr kumimoji="0" lang="de-DE" sz="2400" b="0" i="0" u="none" strike="noStrike" kern="0" cap="none" spc="-5"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der</a:t>
            </a:r>
            <a:r>
              <a:rPr kumimoji="0" lang="de-DE" sz="2400" b="0" i="0" u="none" strike="noStrike" kern="0" cap="none" spc="-15"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gleichen</a:t>
            </a:r>
            <a:r>
              <a:rPr kumimoji="0" lang="de-DE" sz="2400" b="0" i="0" u="none" strike="noStrike" kern="0" cap="none" spc="-25"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SAPUI5-Anwendung</a:t>
            </a:r>
            <a:r>
              <a:rPr kumimoji="0" lang="de-DE" sz="2400" b="0" i="0" u="none" strike="noStrike" kern="0" cap="none" spc="-25" normalizeH="0" baseline="0" noProof="0" dirty="0">
                <a:ln>
                  <a:noFill/>
                </a:ln>
                <a:solidFill>
                  <a:sysClr val="windowText" lastClr="000000"/>
                </a:solidFill>
                <a:effectLst/>
                <a:uLnTx/>
                <a:uFillTx/>
                <a:latin typeface="Arial"/>
                <a:cs typeface="Arial"/>
              </a:rPr>
              <a:t> </a:t>
            </a:r>
            <a:r>
              <a:rPr kumimoji="0" lang="de-DE" sz="2400" b="0" i="0" u="none" strike="noStrike" kern="0" cap="none" spc="-10" normalizeH="0" baseline="0" noProof="0" dirty="0">
                <a:ln>
                  <a:noFill/>
                </a:ln>
                <a:solidFill>
                  <a:sysClr val="windowText" lastClr="000000"/>
                </a:solidFill>
                <a:effectLst/>
                <a:uLnTx/>
                <a:uFillTx/>
                <a:latin typeface="Arial"/>
                <a:cs typeface="Arial"/>
              </a:rPr>
              <a:t>gewährleisten </a:t>
            </a:r>
          </a:p>
          <a:p>
            <a:r>
              <a:rPr kumimoji="0" lang="de-DE" sz="2400" b="0" i="0" u="none" strike="noStrike" kern="0" cap="none" spc="-10" normalizeH="0" baseline="0" noProof="0" dirty="0" err="1">
                <a:ln>
                  <a:noFill/>
                </a:ln>
                <a:solidFill>
                  <a:sysClr val="windowText" lastClr="000000"/>
                </a:solidFill>
                <a:effectLst/>
                <a:uLnTx/>
                <a:uFillTx/>
                <a:latin typeface="Arial"/>
                <a:cs typeface="Arial"/>
              </a:rPr>
              <a:t>Auc</a:t>
            </a:r>
            <a:r>
              <a:rPr lang="de-DE" sz="2400" kern="0" spc="-10" dirty="0">
                <a:solidFill>
                  <a:sysClr val="windowText" lastClr="000000"/>
                </a:solidFill>
                <a:latin typeface="Arial"/>
                <a:cs typeface="Arial"/>
              </a:rPr>
              <a:t>h möglich: </a:t>
            </a:r>
            <a:r>
              <a:rPr kumimoji="0" lang="de-DE" sz="2400" b="0" i="0" u="none" strike="noStrike" kern="0" cap="none" spc="-10" normalizeH="0" baseline="0" noProof="0" dirty="0">
                <a:ln>
                  <a:noFill/>
                </a:ln>
                <a:solidFill>
                  <a:sysClr val="windowText" lastClr="000000"/>
                </a:solidFill>
                <a:effectLst/>
                <a:uLnTx/>
                <a:uFillTx/>
                <a:latin typeface="Arial"/>
                <a:cs typeface="Arial"/>
              </a:rPr>
              <a:t>SAPUI5 </a:t>
            </a:r>
            <a:r>
              <a:rPr kumimoji="0" lang="de-DE" sz="2400" b="0" i="0" u="none" strike="noStrike" kern="0" cap="none" spc="0" normalizeH="0" baseline="0" noProof="0" dirty="0">
                <a:ln>
                  <a:noFill/>
                </a:ln>
                <a:solidFill>
                  <a:sysClr val="windowText" lastClr="000000"/>
                </a:solidFill>
                <a:effectLst/>
                <a:uLnTx/>
                <a:uFillTx/>
                <a:latin typeface="Arial"/>
                <a:cs typeface="Arial"/>
              </a:rPr>
              <a:t>ohne</a:t>
            </a:r>
            <a:r>
              <a:rPr kumimoji="0" lang="de-DE" sz="2400" b="0" i="0" u="none" strike="noStrike" kern="0" cap="none" spc="330" normalizeH="0" baseline="0" noProof="0" dirty="0">
                <a:ln>
                  <a:noFill/>
                </a:ln>
                <a:solidFill>
                  <a:sysClr val="windowText" lastClr="000000"/>
                </a:solidFill>
                <a:effectLst/>
                <a:uLnTx/>
                <a:uFillTx/>
                <a:latin typeface="Arial"/>
                <a:cs typeface="Arial"/>
              </a:rPr>
              <a:t> </a:t>
            </a:r>
            <a:r>
              <a:rPr kumimoji="0" lang="de-DE" sz="2400" b="0" i="0" u="none" strike="noStrike" kern="0" cap="none" spc="-10" normalizeH="0" baseline="0" noProof="0" dirty="0">
                <a:ln>
                  <a:noFill/>
                </a:ln>
                <a:solidFill>
                  <a:sysClr val="windowText" lastClr="000000"/>
                </a:solidFill>
                <a:effectLst/>
                <a:uLnTx/>
                <a:uFillTx/>
                <a:latin typeface="Arial"/>
                <a:cs typeface="Arial"/>
              </a:rPr>
              <a:t>MVC-</a:t>
            </a:r>
            <a:r>
              <a:rPr kumimoji="0" lang="de-DE" sz="2400" b="0" i="0" u="none" strike="noStrike" kern="0" cap="none" spc="0" normalizeH="0" baseline="0" noProof="0" dirty="0">
                <a:ln>
                  <a:noFill/>
                </a:ln>
                <a:solidFill>
                  <a:sysClr val="windowText" lastClr="000000"/>
                </a:solidFill>
                <a:effectLst/>
                <a:uLnTx/>
                <a:uFillTx/>
                <a:latin typeface="Arial"/>
                <a:cs typeface="Arial"/>
              </a:rPr>
              <a:t>Konzept</a:t>
            </a:r>
            <a:r>
              <a:rPr kumimoji="0" lang="de-DE" sz="2400" b="0" i="0" u="none" strike="noStrike" kern="0" cap="none" spc="220" normalizeH="0" baseline="0" noProof="0" dirty="0">
                <a:ln>
                  <a:noFill/>
                </a:ln>
                <a:solidFill>
                  <a:sysClr val="windowText" lastClr="000000"/>
                </a:solidFill>
                <a:effectLst/>
                <a:uLnTx/>
                <a:uFillTx/>
                <a:latin typeface="Arial"/>
                <a:cs typeface="Arial"/>
              </a:rPr>
              <a:t> zu </a:t>
            </a:r>
            <a:r>
              <a:rPr kumimoji="0" lang="de-DE" sz="2400" b="0" i="0" u="none" strike="noStrike" kern="0" cap="none" spc="0" normalizeH="0" baseline="0" noProof="0" dirty="0">
                <a:ln>
                  <a:noFill/>
                </a:ln>
                <a:solidFill>
                  <a:sysClr val="windowText" lastClr="000000"/>
                </a:solidFill>
                <a:effectLst/>
                <a:uLnTx/>
                <a:uFillTx/>
                <a:latin typeface="Arial"/>
                <a:cs typeface="Arial"/>
              </a:rPr>
              <a:t>erstellen</a:t>
            </a:r>
            <a:r>
              <a:rPr kumimoji="0" lang="de-DE" sz="2400" b="0" i="0" u="none" strike="noStrike" kern="0" cap="none" spc="229"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und</a:t>
            </a:r>
            <a:r>
              <a:rPr kumimoji="0" lang="de-DE" sz="2400" b="0" i="0" u="none" strike="noStrike" kern="0" cap="none" spc="260"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vollständige</a:t>
            </a:r>
            <a:r>
              <a:rPr kumimoji="0" lang="de-DE" sz="2400" b="0" i="0" u="none" strike="noStrike" kern="0" cap="none" spc="229" normalizeH="0" baseline="0" noProof="0" dirty="0">
                <a:ln>
                  <a:noFill/>
                </a:ln>
                <a:solidFill>
                  <a:sysClr val="windowText" lastClr="000000"/>
                </a:solidFill>
                <a:effectLst/>
                <a:uLnTx/>
                <a:uFillTx/>
                <a:latin typeface="Arial"/>
                <a:cs typeface="Arial"/>
              </a:rPr>
              <a:t> </a:t>
            </a:r>
            <a:r>
              <a:rPr kumimoji="0" lang="de-DE" sz="2400" b="0" i="0" u="none" strike="noStrike" kern="0" cap="none" spc="-10" normalizeH="0" baseline="0" noProof="0" dirty="0">
                <a:ln>
                  <a:noFill/>
                </a:ln>
                <a:solidFill>
                  <a:sysClr val="windowText" lastClr="000000"/>
                </a:solidFill>
                <a:effectLst/>
                <a:uLnTx/>
                <a:uFillTx/>
                <a:latin typeface="Arial"/>
                <a:cs typeface="Arial"/>
              </a:rPr>
              <a:t>SAPUI5-Anwendung </a:t>
            </a:r>
            <a:r>
              <a:rPr kumimoji="0" lang="de-DE" sz="2400" b="0" i="0" u="none" strike="noStrike" kern="0" cap="none" spc="0" normalizeH="0" baseline="0" noProof="0" dirty="0">
                <a:ln>
                  <a:noFill/>
                </a:ln>
                <a:solidFill>
                  <a:sysClr val="windowText" lastClr="000000"/>
                </a:solidFill>
                <a:effectLst/>
                <a:uLnTx/>
                <a:uFillTx/>
                <a:latin typeface="Arial"/>
                <a:cs typeface="Arial"/>
              </a:rPr>
              <a:t>in nur einer </a:t>
            </a:r>
            <a:r>
              <a:rPr kumimoji="0" lang="de-DE" sz="2400" b="0" i="0" u="none" strike="noStrike" kern="0" cap="none" spc="-10" normalizeH="0" baseline="0" noProof="0" dirty="0">
                <a:ln>
                  <a:noFill/>
                </a:ln>
                <a:solidFill>
                  <a:sysClr val="windowText" lastClr="000000"/>
                </a:solidFill>
                <a:effectLst/>
                <a:uLnTx/>
                <a:uFillTx/>
                <a:latin typeface="Arial"/>
                <a:cs typeface="Arial"/>
              </a:rPr>
              <a:t>HTML-</a:t>
            </a:r>
            <a:r>
              <a:rPr kumimoji="0" lang="de-DE" sz="2400" b="0" i="0" u="none" strike="noStrike" kern="0" cap="none" spc="0" normalizeH="0" baseline="0" noProof="0" dirty="0">
                <a:ln>
                  <a:noFill/>
                </a:ln>
                <a:solidFill>
                  <a:sysClr val="windowText" lastClr="000000"/>
                </a:solidFill>
                <a:effectLst/>
                <a:uLnTx/>
                <a:uFillTx/>
                <a:latin typeface="Arial"/>
                <a:cs typeface="Arial"/>
              </a:rPr>
              <a:t>Datei</a:t>
            </a:r>
            <a:r>
              <a:rPr kumimoji="0" lang="de-DE" sz="2400" b="0" i="0" u="none" strike="noStrike" kern="0" cap="none" spc="-15" normalizeH="0" baseline="0" noProof="0" dirty="0">
                <a:ln>
                  <a:noFill/>
                </a:ln>
                <a:solidFill>
                  <a:sysClr val="windowText" lastClr="000000"/>
                </a:solidFill>
                <a:effectLst/>
                <a:uLnTx/>
                <a:uFillTx/>
                <a:latin typeface="Arial"/>
                <a:cs typeface="Arial"/>
              </a:rPr>
              <a:t> </a:t>
            </a:r>
            <a:r>
              <a:rPr kumimoji="0" lang="de-DE" sz="2400" b="0" i="0" u="none" strike="noStrike" kern="0" cap="none" spc="-10" normalizeH="0" baseline="0" noProof="0" dirty="0">
                <a:ln>
                  <a:noFill/>
                </a:ln>
                <a:solidFill>
                  <a:sysClr val="windowText" lastClr="000000"/>
                </a:solidFill>
                <a:effectLst/>
                <a:uLnTx/>
                <a:uFillTx/>
                <a:latin typeface="Arial"/>
                <a:cs typeface="Arial"/>
              </a:rPr>
              <a:t>entwickeln</a:t>
            </a:r>
          </a:p>
          <a:p>
            <a:r>
              <a:rPr kumimoji="0" lang="de-DE" sz="2400" b="0" i="0" u="none" strike="noStrike" kern="0" cap="none" spc="0" normalizeH="0" baseline="0" noProof="0" dirty="0">
                <a:ln>
                  <a:noFill/>
                </a:ln>
                <a:solidFill>
                  <a:sysClr val="windowText" lastClr="000000"/>
                </a:solidFill>
                <a:effectLst/>
                <a:uLnTx/>
                <a:uFillTx/>
                <a:latin typeface="Arial"/>
                <a:cs typeface="Arial"/>
              </a:rPr>
              <a:t>Views</a:t>
            </a:r>
            <a:r>
              <a:rPr kumimoji="0" lang="de-DE" sz="2400" b="0" i="0" u="none" strike="noStrike" kern="0" cap="none" spc="200"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können</a:t>
            </a:r>
            <a:r>
              <a:rPr kumimoji="0" lang="de-DE" sz="2400" b="0" i="0" u="none" strike="noStrike" kern="0" cap="none" spc="204"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in</a:t>
            </a:r>
            <a:r>
              <a:rPr kumimoji="0" lang="de-DE" sz="2400" b="0" i="0" u="none" strike="noStrike" kern="0" cap="none" spc="210"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vier</a:t>
            </a:r>
            <a:r>
              <a:rPr kumimoji="0" lang="de-DE" sz="2400" b="0" i="0" u="none" strike="noStrike" kern="0" cap="none" spc="190"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Notationssprachen</a:t>
            </a:r>
            <a:r>
              <a:rPr kumimoji="0" lang="de-DE" sz="2400" b="0" i="0" u="none" strike="noStrike" kern="0" cap="none" spc="210"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verfasst</a:t>
            </a:r>
            <a:r>
              <a:rPr kumimoji="0" lang="de-DE" sz="2400" b="0" i="0" u="none" strike="noStrike" kern="0" cap="none" spc="204"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werden:</a:t>
            </a:r>
            <a:r>
              <a:rPr kumimoji="0" lang="de-DE" sz="2400" b="0" i="0" u="none" strike="noStrike" kern="0" cap="none" spc="210" normalizeH="0" baseline="0" noProof="0" dirty="0">
                <a:ln>
                  <a:noFill/>
                </a:ln>
                <a:solidFill>
                  <a:sysClr val="windowText" lastClr="000000"/>
                </a:solidFill>
                <a:effectLst/>
                <a:uLnTx/>
                <a:uFillTx/>
                <a:latin typeface="Arial"/>
                <a:cs typeface="Arial"/>
              </a:rPr>
              <a:t> </a:t>
            </a:r>
            <a:r>
              <a:rPr kumimoji="0" lang="de-DE" sz="2400" b="0" i="0" u="none" strike="noStrike" kern="0" cap="none" spc="-10" normalizeH="0" baseline="0" noProof="0" dirty="0">
                <a:ln>
                  <a:noFill/>
                </a:ln>
                <a:solidFill>
                  <a:sysClr val="windowText" lastClr="000000"/>
                </a:solidFill>
                <a:effectLst/>
                <a:uLnTx/>
                <a:uFillTx/>
                <a:latin typeface="Arial"/>
                <a:cs typeface="Arial"/>
              </a:rPr>
              <a:t>JavaScript, </a:t>
            </a:r>
            <a:r>
              <a:rPr kumimoji="0" lang="de-DE" sz="2400" b="0" i="0" u="none" strike="noStrike" kern="0" cap="none" spc="0" normalizeH="0" baseline="0" noProof="0" dirty="0">
                <a:ln>
                  <a:noFill/>
                </a:ln>
                <a:solidFill>
                  <a:sysClr val="windowText" lastClr="000000"/>
                </a:solidFill>
                <a:effectLst/>
                <a:uLnTx/>
                <a:uFillTx/>
                <a:latin typeface="Arial"/>
                <a:cs typeface="Arial"/>
              </a:rPr>
              <a:t>JSON,</a:t>
            </a:r>
            <a:r>
              <a:rPr kumimoji="0" lang="de-DE" sz="2400" b="0" i="0" u="none" strike="noStrike" kern="0" cap="none" spc="-15"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HTML</a:t>
            </a:r>
            <a:r>
              <a:rPr kumimoji="0" lang="de-DE" sz="2400" b="0" i="0" u="none" strike="noStrike" kern="0" cap="none" spc="-15"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und</a:t>
            </a:r>
            <a:r>
              <a:rPr kumimoji="0" lang="de-DE" sz="2400" b="0" i="0" u="none" strike="noStrike" kern="0" cap="none" spc="-10"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XML.</a:t>
            </a:r>
            <a:r>
              <a:rPr kumimoji="0" lang="de-DE" sz="2400" b="0" i="0" u="none" strike="noStrike" kern="0" cap="none" spc="-15"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Jede</a:t>
            </a:r>
            <a:r>
              <a:rPr kumimoji="0" lang="de-DE" sz="2400" b="0" i="0" u="none" strike="noStrike" kern="0" cap="none" spc="-10"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weist</a:t>
            </a:r>
            <a:r>
              <a:rPr kumimoji="0" lang="de-DE" sz="2400" b="0" i="0" u="none" strike="noStrike" kern="0" cap="none" spc="-15"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Vor-</a:t>
            </a:r>
            <a:r>
              <a:rPr kumimoji="0" lang="de-DE" sz="2400" b="0" i="0" u="none" strike="noStrike" kern="0" cap="none" spc="-15"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und</a:t>
            </a:r>
            <a:r>
              <a:rPr kumimoji="0" lang="de-DE" sz="2400" b="0" i="0" u="none" strike="noStrike" kern="0" cap="none" spc="-20" normalizeH="0" baseline="0" noProof="0" dirty="0">
                <a:ln>
                  <a:noFill/>
                </a:ln>
                <a:solidFill>
                  <a:sysClr val="windowText" lastClr="000000"/>
                </a:solidFill>
                <a:effectLst/>
                <a:uLnTx/>
                <a:uFillTx/>
                <a:latin typeface="Arial"/>
                <a:cs typeface="Arial"/>
              </a:rPr>
              <a:t> </a:t>
            </a:r>
            <a:r>
              <a:rPr kumimoji="0" lang="de-DE" sz="2400" b="0" i="0" u="none" strike="noStrike" kern="0" cap="none" spc="0" normalizeH="0" baseline="0" noProof="0" dirty="0">
                <a:ln>
                  <a:noFill/>
                </a:ln>
                <a:solidFill>
                  <a:sysClr val="windowText" lastClr="000000"/>
                </a:solidFill>
                <a:effectLst/>
                <a:uLnTx/>
                <a:uFillTx/>
                <a:latin typeface="Arial"/>
                <a:cs typeface="Arial"/>
              </a:rPr>
              <a:t>Nachteile</a:t>
            </a:r>
            <a:r>
              <a:rPr kumimoji="0" lang="de-DE" sz="2400" b="0" i="0" u="none" strike="noStrike" kern="0" cap="none" spc="-25" normalizeH="0" baseline="0" noProof="0" dirty="0">
                <a:ln>
                  <a:noFill/>
                </a:ln>
                <a:solidFill>
                  <a:sysClr val="windowText" lastClr="000000"/>
                </a:solidFill>
                <a:effectLst/>
                <a:uLnTx/>
                <a:uFillTx/>
                <a:latin typeface="Arial"/>
                <a:cs typeface="Arial"/>
              </a:rPr>
              <a:t> </a:t>
            </a:r>
            <a:r>
              <a:rPr kumimoji="0" lang="de-DE" sz="2400" b="0" i="0" u="none" strike="noStrike" kern="0" cap="none" spc="-20" normalizeH="0" baseline="0" noProof="0" dirty="0">
                <a:ln>
                  <a:noFill/>
                </a:ln>
                <a:solidFill>
                  <a:sysClr val="windowText" lastClr="000000"/>
                </a:solidFill>
                <a:effectLst/>
                <a:uLnTx/>
                <a:uFillTx/>
                <a:latin typeface="Arial"/>
                <a:cs typeface="Arial"/>
              </a:rPr>
              <a:t>auf.</a:t>
            </a:r>
          </a:p>
          <a:p>
            <a:r>
              <a:rPr kumimoji="0" lang="de-DE" sz="2400" b="0" i="0" u="none" strike="noStrike" kern="0" cap="none" spc="0" normalizeH="0" baseline="0" noProof="0" dirty="0">
                <a:ln>
                  <a:noFill/>
                </a:ln>
                <a:solidFill>
                  <a:sysClr val="windowText" lastClr="000000"/>
                </a:solidFill>
                <a:effectLst/>
                <a:uLnTx/>
                <a:uFillTx/>
                <a:latin typeface="Arial"/>
                <a:cs typeface="Arial"/>
              </a:rPr>
              <a:t>Am gängigsten: XML Views</a:t>
            </a:r>
          </a:p>
        </p:txBody>
      </p:sp>
    </p:spTree>
    <p:extLst>
      <p:ext uri="{BB962C8B-B14F-4D97-AF65-F5344CB8AC3E}">
        <p14:creationId xmlns:p14="http://schemas.microsoft.com/office/powerpoint/2010/main" val="28186503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204CBC8-1C58-C7A8-0D28-CF1EE1CAC742}"/>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33577A2F-57D9-4CFA-B0E9-B826FE27F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F01E88F7-036C-1589-B2DC-ED69FA2C9642}"/>
              </a:ext>
            </a:extLst>
          </p:cNvPr>
          <p:cNvSpPr>
            <a:spLocks noGrp="1"/>
          </p:cNvSpPr>
          <p:nvPr>
            <p:ph type="title"/>
          </p:nvPr>
        </p:nvSpPr>
        <p:spPr>
          <a:xfrm>
            <a:off x="838200" y="365125"/>
            <a:ext cx="10515600" cy="1325563"/>
          </a:xfrm>
        </p:spPr>
        <p:txBody>
          <a:bodyPr>
            <a:normAutofit/>
          </a:bodyPr>
          <a:lstStyle/>
          <a:p>
            <a:r>
              <a:rPr lang="de-DE" sz="4200" dirty="0"/>
              <a:t>MVC Konzept – JavaScript Views</a:t>
            </a:r>
          </a:p>
        </p:txBody>
      </p:sp>
      <p:sp>
        <p:nvSpPr>
          <p:cNvPr id="43" name="sketch line">
            <a:extLst>
              <a:ext uri="{FF2B5EF4-FFF2-40B4-BE49-F238E27FC236}">
                <a16:creationId xmlns:a16="http://schemas.microsoft.com/office/drawing/2014/main" id="{125A4BF0-D385-5E18-E17E-DB17CC0DF0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D8DDAFC2-AB21-8A15-C573-6EF19298614D}"/>
              </a:ext>
            </a:extLst>
          </p:cNvPr>
          <p:cNvSpPr>
            <a:spLocks noGrp="1"/>
          </p:cNvSpPr>
          <p:nvPr>
            <p:ph idx="1"/>
          </p:nvPr>
        </p:nvSpPr>
        <p:spPr>
          <a:xfrm>
            <a:off x="838200" y="1920331"/>
            <a:ext cx="3942030" cy="4251960"/>
          </a:xfrm>
        </p:spPr>
        <p:txBody>
          <a:bodyPr>
            <a:normAutofit fontScale="92500" lnSpcReduction="10000"/>
          </a:bodyPr>
          <a:lstStyle/>
          <a:p>
            <a:r>
              <a:rPr kumimoji="0" lang="de-DE" sz="2400" b="0" i="0" u="none" strike="noStrike" kern="0" cap="none" spc="0" normalizeH="0" baseline="0" noProof="0" dirty="0">
                <a:ln>
                  <a:noFill/>
                </a:ln>
                <a:solidFill>
                  <a:sysClr val="windowText" lastClr="000000"/>
                </a:solidFill>
                <a:effectLst/>
                <a:uLnTx/>
                <a:uFillTx/>
                <a:latin typeface="Arial"/>
                <a:cs typeface="Arial"/>
              </a:rPr>
              <a:t>Programmatischer Ansatz = direkter Zugriff auf sämtliche Funktionalitäten der SAPUI5 Bibliothek</a:t>
            </a:r>
          </a:p>
          <a:p>
            <a:r>
              <a:rPr lang="de-DE" sz="2400" kern="0" dirty="0">
                <a:solidFill>
                  <a:sysClr val="windowText" lastClr="000000"/>
                </a:solidFill>
                <a:latin typeface="Arial"/>
                <a:cs typeface="Arial"/>
              </a:rPr>
              <a:t>Event-Behandlungen,  die gemäß dem MVC-Konzept eigentlich in einem Controller abzubilden sind, können deshalb auch im View definiert werden. </a:t>
            </a:r>
          </a:p>
          <a:p>
            <a:r>
              <a:rPr lang="de-DE" sz="2400" kern="0" dirty="0">
                <a:solidFill>
                  <a:sysClr val="windowText" lastClr="000000"/>
                </a:solidFill>
                <a:latin typeface="Arial"/>
                <a:cs typeface="Arial"/>
              </a:rPr>
              <a:t>Dieses Vorgehen widerspricht allerdings dem MVC-Konzept</a:t>
            </a:r>
          </a:p>
          <a:p>
            <a:r>
              <a:rPr lang="de-DE" sz="2400" i="1" kern="0" dirty="0">
                <a:solidFill>
                  <a:sysClr val="windowText" lastClr="000000"/>
                </a:solidFill>
                <a:latin typeface="Arial"/>
                <a:cs typeface="Arial"/>
              </a:rPr>
              <a:t>Nicht empfohlen!</a:t>
            </a:r>
          </a:p>
        </p:txBody>
      </p:sp>
      <p:grpSp>
        <p:nvGrpSpPr>
          <p:cNvPr id="3" name="object 12">
            <a:extLst>
              <a:ext uri="{FF2B5EF4-FFF2-40B4-BE49-F238E27FC236}">
                <a16:creationId xmlns:a16="http://schemas.microsoft.com/office/drawing/2014/main" id="{CBF0CB75-6816-A13A-04C5-82C10E07A4D6}"/>
              </a:ext>
            </a:extLst>
          </p:cNvPr>
          <p:cNvGrpSpPr/>
          <p:nvPr/>
        </p:nvGrpSpPr>
        <p:grpSpPr>
          <a:xfrm>
            <a:off x="5618430" y="1920331"/>
            <a:ext cx="5472065" cy="4233672"/>
            <a:chOff x="1630108" y="3062409"/>
            <a:chExt cx="4591685" cy="3448685"/>
          </a:xfrm>
        </p:grpSpPr>
        <p:pic>
          <p:nvPicPr>
            <p:cNvPr id="4" name="object 13">
              <a:extLst>
                <a:ext uri="{FF2B5EF4-FFF2-40B4-BE49-F238E27FC236}">
                  <a16:creationId xmlns:a16="http://schemas.microsoft.com/office/drawing/2014/main" id="{BE4213F9-EB6E-4442-A770-CC37E3187121}"/>
                </a:ext>
              </a:extLst>
            </p:cNvPr>
            <p:cNvPicPr/>
            <p:nvPr/>
          </p:nvPicPr>
          <p:blipFill>
            <a:blip r:embed="rId3" cstate="print"/>
            <a:stretch>
              <a:fillRect/>
            </a:stretch>
          </p:blipFill>
          <p:spPr>
            <a:xfrm>
              <a:off x="1639574" y="3155807"/>
              <a:ext cx="4571996" cy="3284219"/>
            </a:xfrm>
            <a:prstGeom prst="rect">
              <a:avLst/>
            </a:prstGeom>
          </p:spPr>
        </p:pic>
        <p:sp>
          <p:nvSpPr>
            <p:cNvPr id="5" name="object 14">
              <a:extLst>
                <a:ext uri="{FF2B5EF4-FFF2-40B4-BE49-F238E27FC236}">
                  <a16:creationId xmlns:a16="http://schemas.microsoft.com/office/drawing/2014/main" id="{1B047F34-D881-EBAF-586D-C6289B0E9A26}"/>
                </a:ext>
              </a:extLst>
            </p:cNvPr>
            <p:cNvSpPr/>
            <p:nvPr/>
          </p:nvSpPr>
          <p:spPr>
            <a:xfrm>
              <a:off x="1634870" y="3067171"/>
              <a:ext cx="4582160" cy="3439160"/>
            </a:xfrm>
            <a:custGeom>
              <a:avLst/>
              <a:gdLst/>
              <a:ahLst/>
              <a:cxnLst/>
              <a:rect l="l" t="t" r="r" b="b"/>
              <a:pathLst>
                <a:path w="4582160" h="3439159">
                  <a:moveTo>
                    <a:pt x="0" y="3438540"/>
                  </a:moveTo>
                  <a:lnTo>
                    <a:pt x="4581540" y="3438540"/>
                  </a:lnTo>
                  <a:lnTo>
                    <a:pt x="4581540" y="0"/>
                  </a:lnTo>
                  <a:lnTo>
                    <a:pt x="0" y="0"/>
                  </a:lnTo>
                  <a:lnTo>
                    <a:pt x="0" y="3438540"/>
                  </a:lnTo>
                  <a:close/>
                </a:path>
              </a:pathLst>
            </a:custGeom>
            <a:ln w="952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grpSp>
    </p:spTree>
    <p:extLst>
      <p:ext uri="{BB962C8B-B14F-4D97-AF65-F5344CB8AC3E}">
        <p14:creationId xmlns:p14="http://schemas.microsoft.com/office/powerpoint/2010/main" val="24511980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2019EEC-9285-5C87-7552-AAF12A39DAD4}"/>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EF879169-2F6D-997D-685B-E2C891AA87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F33C9CDB-C48E-3B65-1D43-0649D1FAEBD2}"/>
              </a:ext>
            </a:extLst>
          </p:cNvPr>
          <p:cNvSpPr>
            <a:spLocks noGrp="1"/>
          </p:cNvSpPr>
          <p:nvPr>
            <p:ph type="title"/>
          </p:nvPr>
        </p:nvSpPr>
        <p:spPr>
          <a:xfrm>
            <a:off x="838200" y="365125"/>
            <a:ext cx="10515600" cy="1325563"/>
          </a:xfrm>
        </p:spPr>
        <p:txBody>
          <a:bodyPr>
            <a:normAutofit/>
          </a:bodyPr>
          <a:lstStyle/>
          <a:p>
            <a:r>
              <a:rPr lang="de-DE" sz="4200" dirty="0"/>
              <a:t>MVC Konzept – JSON Views</a:t>
            </a:r>
          </a:p>
        </p:txBody>
      </p:sp>
      <p:sp>
        <p:nvSpPr>
          <p:cNvPr id="43" name="sketch line">
            <a:extLst>
              <a:ext uri="{FF2B5EF4-FFF2-40B4-BE49-F238E27FC236}">
                <a16:creationId xmlns:a16="http://schemas.microsoft.com/office/drawing/2014/main" id="{8B1C3853-3CC0-A2A5-2935-49A761A09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A7160120-971D-5931-0337-EF7A8CA15F0E}"/>
              </a:ext>
            </a:extLst>
          </p:cNvPr>
          <p:cNvSpPr>
            <a:spLocks noGrp="1"/>
          </p:cNvSpPr>
          <p:nvPr>
            <p:ph idx="1"/>
          </p:nvPr>
        </p:nvSpPr>
        <p:spPr>
          <a:xfrm>
            <a:off x="838200" y="1920331"/>
            <a:ext cx="3942030" cy="4251960"/>
          </a:xfrm>
        </p:spPr>
        <p:txBody>
          <a:bodyPr>
            <a:normAutofit fontScale="92500" lnSpcReduction="10000"/>
          </a:bodyPr>
          <a:lstStyle/>
          <a:p>
            <a:r>
              <a:rPr kumimoji="0" lang="de-DE" sz="2400" b="0" i="0" u="none" strike="noStrike" kern="0" cap="none" spc="0" normalizeH="0" baseline="0" noProof="0" dirty="0">
                <a:ln>
                  <a:noFill/>
                </a:ln>
                <a:solidFill>
                  <a:sysClr val="windowText" lastClr="000000"/>
                </a:solidFill>
                <a:effectLst/>
                <a:uLnTx/>
                <a:uFillTx/>
                <a:latin typeface="Arial"/>
                <a:cs typeface="Arial"/>
              </a:rPr>
              <a:t>Programmatischer Ansatz = direkter Zugriff auf sämtliche Funktionalitäten der SAPUI5 Bibliothek</a:t>
            </a:r>
          </a:p>
          <a:p>
            <a:r>
              <a:rPr lang="de-DE" sz="2400" kern="0" dirty="0">
                <a:solidFill>
                  <a:sysClr val="windowText" lastClr="000000"/>
                </a:solidFill>
                <a:latin typeface="Arial"/>
                <a:cs typeface="Arial"/>
              </a:rPr>
              <a:t>Event-Behandlungen,  die gemäß dem MVC-Konzept eigentlich in einem Controller abzubilden sind, können deshalb auch im View definiert werden. </a:t>
            </a:r>
          </a:p>
          <a:p>
            <a:r>
              <a:rPr lang="de-DE" sz="2400" kern="0" dirty="0">
                <a:solidFill>
                  <a:sysClr val="windowText" lastClr="000000"/>
                </a:solidFill>
                <a:latin typeface="Arial"/>
                <a:cs typeface="Arial"/>
              </a:rPr>
              <a:t>Dieses Vorgehen widerspricht allerdings dem MVC-Konzept!</a:t>
            </a:r>
          </a:p>
        </p:txBody>
      </p:sp>
      <p:grpSp>
        <p:nvGrpSpPr>
          <p:cNvPr id="6" name="object 13">
            <a:extLst>
              <a:ext uri="{FF2B5EF4-FFF2-40B4-BE49-F238E27FC236}">
                <a16:creationId xmlns:a16="http://schemas.microsoft.com/office/drawing/2014/main" id="{45D1C1CC-E596-87D3-6A79-F02C1FC62ED4}"/>
              </a:ext>
            </a:extLst>
          </p:cNvPr>
          <p:cNvGrpSpPr/>
          <p:nvPr/>
        </p:nvGrpSpPr>
        <p:grpSpPr>
          <a:xfrm>
            <a:off x="5468146" y="1920331"/>
            <a:ext cx="5495601" cy="4172651"/>
            <a:chOff x="1629477" y="1431851"/>
            <a:chExt cx="4591685" cy="3448685"/>
          </a:xfrm>
        </p:grpSpPr>
        <p:pic>
          <p:nvPicPr>
            <p:cNvPr id="7" name="object 14">
              <a:extLst>
                <a:ext uri="{FF2B5EF4-FFF2-40B4-BE49-F238E27FC236}">
                  <a16:creationId xmlns:a16="http://schemas.microsoft.com/office/drawing/2014/main" id="{AB70421A-F838-DFB1-0C5D-9120CC721CF8}"/>
                </a:ext>
              </a:extLst>
            </p:cNvPr>
            <p:cNvPicPr/>
            <p:nvPr/>
          </p:nvPicPr>
          <p:blipFill>
            <a:blip r:embed="rId3" cstate="print"/>
            <a:stretch>
              <a:fillRect/>
            </a:stretch>
          </p:blipFill>
          <p:spPr>
            <a:xfrm>
              <a:off x="1638933" y="1502420"/>
              <a:ext cx="4571996" cy="3352799"/>
            </a:xfrm>
            <a:prstGeom prst="rect">
              <a:avLst/>
            </a:prstGeom>
          </p:spPr>
        </p:pic>
        <p:sp>
          <p:nvSpPr>
            <p:cNvPr id="8" name="object 15">
              <a:extLst>
                <a:ext uri="{FF2B5EF4-FFF2-40B4-BE49-F238E27FC236}">
                  <a16:creationId xmlns:a16="http://schemas.microsoft.com/office/drawing/2014/main" id="{77FF6CA5-CB3A-AC7A-D23A-E13ADB13C365}"/>
                </a:ext>
              </a:extLst>
            </p:cNvPr>
            <p:cNvSpPr/>
            <p:nvPr/>
          </p:nvSpPr>
          <p:spPr>
            <a:xfrm>
              <a:off x="1634239" y="1436613"/>
              <a:ext cx="4582160" cy="3439160"/>
            </a:xfrm>
            <a:custGeom>
              <a:avLst/>
              <a:gdLst/>
              <a:ahLst/>
              <a:cxnLst/>
              <a:rect l="l" t="t" r="r" b="b"/>
              <a:pathLst>
                <a:path w="4582160" h="3439160">
                  <a:moveTo>
                    <a:pt x="0" y="3438540"/>
                  </a:moveTo>
                  <a:lnTo>
                    <a:pt x="4581540" y="3438540"/>
                  </a:lnTo>
                  <a:lnTo>
                    <a:pt x="4581540" y="0"/>
                  </a:lnTo>
                  <a:lnTo>
                    <a:pt x="0" y="0"/>
                  </a:lnTo>
                  <a:lnTo>
                    <a:pt x="0" y="3438540"/>
                  </a:lnTo>
                  <a:close/>
                </a:path>
              </a:pathLst>
            </a:custGeom>
            <a:ln w="9524">
              <a:solidFill>
                <a:srgbClr val="000000"/>
              </a:solidFill>
            </a:ln>
          </p:spPr>
          <p:txBody>
            <a:bodyPr wrap="square" lIns="0" tIns="0" rIns="0" bIns="0" rtlCol="0"/>
            <a:lstStyle/>
            <a:p>
              <a:endParaRPr/>
            </a:p>
          </p:txBody>
        </p:sp>
      </p:grpSp>
    </p:spTree>
    <p:extLst>
      <p:ext uri="{BB962C8B-B14F-4D97-AF65-F5344CB8AC3E}">
        <p14:creationId xmlns:p14="http://schemas.microsoft.com/office/powerpoint/2010/main" val="169583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B800AA6-9A9D-3291-61BE-F6B8F5DFCD1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F844EC-B8E5-1D76-7154-DAF48C779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5834581D-E5D1-D3E7-3B77-B790D40D3A54}"/>
              </a:ext>
            </a:extLst>
          </p:cNvPr>
          <p:cNvSpPr>
            <a:spLocks noGrp="1"/>
          </p:cNvSpPr>
          <p:nvPr>
            <p:ph type="title"/>
          </p:nvPr>
        </p:nvSpPr>
        <p:spPr>
          <a:xfrm>
            <a:off x="838200" y="365125"/>
            <a:ext cx="10515600" cy="1325563"/>
          </a:xfrm>
        </p:spPr>
        <p:txBody>
          <a:bodyPr>
            <a:normAutofit/>
          </a:bodyPr>
          <a:lstStyle/>
          <a:p>
            <a:r>
              <a:rPr lang="de-DE" sz="5400" dirty="0"/>
              <a:t>HTML5 Grundlagen</a:t>
            </a:r>
          </a:p>
        </p:txBody>
      </p:sp>
      <p:sp>
        <p:nvSpPr>
          <p:cNvPr id="10" name="sketch line">
            <a:extLst>
              <a:ext uri="{FF2B5EF4-FFF2-40B4-BE49-F238E27FC236}">
                <a16:creationId xmlns:a16="http://schemas.microsoft.com/office/drawing/2014/main" id="{8B5DCB5F-B24D-511C-8074-52EEECB8E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03DDEFA5-ABB8-051B-AD77-9AD5397F468B}"/>
              </a:ext>
            </a:extLst>
          </p:cNvPr>
          <p:cNvSpPr>
            <a:spLocks noGrp="1"/>
          </p:cNvSpPr>
          <p:nvPr>
            <p:ph idx="1"/>
          </p:nvPr>
        </p:nvSpPr>
        <p:spPr>
          <a:xfrm>
            <a:off x="838200" y="1929384"/>
            <a:ext cx="6513214" cy="4251960"/>
          </a:xfrm>
        </p:spPr>
        <p:txBody>
          <a:bodyPr>
            <a:normAutofit/>
          </a:bodyPr>
          <a:lstStyle/>
          <a:p>
            <a:pPr>
              <a:lnSpc>
                <a:spcPct val="80000"/>
              </a:lnSpc>
            </a:pPr>
            <a:r>
              <a:rPr lang="de-DE" sz="2200" kern="0" spc="-10" dirty="0">
                <a:solidFill>
                  <a:sysClr val="windowText" lastClr="000000"/>
                </a:solidFill>
                <a:latin typeface="Arial"/>
                <a:cs typeface="Arial"/>
              </a:rPr>
              <a:t>HTML5 ist die neueste Version der Hypertext Markup Language (HTML).</a:t>
            </a:r>
          </a:p>
          <a:p>
            <a:pPr>
              <a:lnSpc>
                <a:spcPct val="80000"/>
              </a:lnSpc>
            </a:pPr>
            <a:r>
              <a:rPr lang="de-DE" sz="2200" kern="0" spc="-10" dirty="0">
                <a:solidFill>
                  <a:sysClr val="windowText" lastClr="000000"/>
                </a:solidFill>
                <a:latin typeface="Arial"/>
                <a:cs typeface="Arial"/>
              </a:rPr>
              <a:t>Es wird verwendet, um die Struktur und den Inhalt von Webseiten zu definieren.</a:t>
            </a:r>
          </a:p>
          <a:p>
            <a:pPr>
              <a:lnSpc>
                <a:spcPct val="80000"/>
              </a:lnSpc>
            </a:pPr>
            <a:r>
              <a:rPr lang="de-DE" sz="2200" kern="0" spc="-10" dirty="0">
                <a:solidFill>
                  <a:sysClr val="windowText" lastClr="000000"/>
                </a:solidFill>
                <a:latin typeface="Arial"/>
                <a:cs typeface="Arial"/>
              </a:rPr>
              <a:t>HTML5 bietet neue Elemente und Attribute, die die Erstellung von modernen, interaktiven Webseiten erleichtern.</a:t>
            </a:r>
          </a:p>
          <a:p>
            <a:pPr algn="l">
              <a:buFont typeface="Arial" panose="020B0604020202020204" pitchFamily="34" charset="0"/>
              <a:buChar char="•"/>
            </a:pPr>
            <a:endParaRPr lang="de-DE" sz="1600" dirty="0">
              <a:solidFill>
                <a:srgbClr val="CCCCCC"/>
              </a:solidFill>
              <a:latin typeface="Segoe WPC"/>
            </a:endParaRPr>
          </a:p>
          <a:p>
            <a:pPr algn="l">
              <a:buFont typeface="Arial" panose="020B0604020202020204" pitchFamily="34" charset="0"/>
              <a:buChar char="•"/>
            </a:pPr>
            <a:endParaRPr lang="de-DE" sz="1600" b="0" i="0" dirty="0">
              <a:solidFill>
                <a:srgbClr val="CCCCCC"/>
              </a:solidFill>
              <a:effectLst/>
              <a:latin typeface="Segoe WPC"/>
            </a:endParaRPr>
          </a:p>
          <a:p>
            <a:pPr algn="l">
              <a:buFont typeface="Arial" panose="020B0604020202020204" pitchFamily="34" charset="0"/>
              <a:buChar char="•"/>
            </a:pPr>
            <a:endParaRPr lang="de-DE" sz="1600" b="0" i="0" dirty="0">
              <a:solidFill>
                <a:srgbClr val="CCCCCC"/>
              </a:solidFill>
              <a:effectLst/>
              <a:latin typeface="Segoe WPC"/>
            </a:endParaRPr>
          </a:p>
          <a:p>
            <a:endParaRPr lang="de-DE" sz="2200" dirty="0"/>
          </a:p>
        </p:txBody>
      </p:sp>
      <p:pic>
        <p:nvPicPr>
          <p:cNvPr id="5" name="Grafik 4">
            <a:extLst>
              <a:ext uri="{FF2B5EF4-FFF2-40B4-BE49-F238E27FC236}">
                <a16:creationId xmlns:a16="http://schemas.microsoft.com/office/drawing/2014/main" id="{2BB65929-6731-3778-CF7B-5ED5177B9FBF}"/>
              </a:ext>
            </a:extLst>
          </p:cNvPr>
          <p:cNvPicPr>
            <a:picLocks noChangeAspect="1"/>
          </p:cNvPicPr>
          <p:nvPr/>
        </p:nvPicPr>
        <p:blipFill>
          <a:blip r:embed="rId2"/>
          <a:stretch>
            <a:fillRect/>
          </a:stretch>
        </p:blipFill>
        <p:spPr>
          <a:xfrm>
            <a:off x="7288039" y="1929385"/>
            <a:ext cx="4171550" cy="4251960"/>
          </a:xfrm>
          <a:prstGeom prst="rect">
            <a:avLst/>
          </a:prstGeom>
        </p:spPr>
      </p:pic>
    </p:spTree>
    <p:extLst>
      <p:ext uri="{BB962C8B-B14F-4D97-AF65-F5344CB8AC3E}">
        <p14:creationId xmlns:p14="http://schemas.microsoft.com/office/powerpoint/2010/main" val="33926415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0B4C848-AE1A-4980-46F5-F7364AC3C65E}"/>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FE434BB8-1ED7-6240-1B4D-A3F6B3B05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415D8CC5-507E-6A31-F5D9-58210D373E76}"/>
              </a:ext>
            </a:extLst>
          </p:cNvPr>
          <p:cNvSpPr>
            <a:spLocks noGrp="1"/>
          </p:cNvSpPr>
          <p:nvPr>
            <p:ph type="title"/>
          </p:nvPr>
        </p:nvSpPr>
        <p:spPr>
          <a:xfrm>
            <a:off x="838200" y="365125"/>
            <a:ext cx="10515600" cy="1325563"/>
          </a:xfrm>
        </p:spPr>
        <p:txBody>
          <a:bodyPr>
            <a:normAutofit/>
          </a:bodyPr>
          <a:lstStyle/>
          <a:p>
            <a:r>
              <a:rPr lang="de-DE" sz="4200" dirty="0"/>
              <a:t>MVC Konzept – HTML Views</a:t>
            </a:r>
          </a:p>
        </p:txBody>
      </p:sp>
      <p:sp>
        <p:nvSpPr>
          <p:cNvPr id="43" name="sketch line">
            <a:extLst>
              <a:ext uri="{FF2B5EF4-FFF2-40B4-BE49-F238E27FC236}">
                <a16:creationId xmlns:a16="http://schemas.microsoft.com/office/drawing/2014/main" id="{1827A9FF-8A4D-9A06-1B9F-9E3242F8EA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54E9BCF6-9C5E-3454-0DAF-ECD40B298707}"/>
              </a:ext>
            </a:extLst>
          </p:cNvPr>
          <p:cNvSpPr>
            <a:spLocks noGrp="1"/>
          </p:cNvSpPr>
          <p:nvPr>
            <p:ph idx="1"/>
          </p:nvPr>
        </p:nvSpPr>
        <p:spPr>
          <a:xfrm>
            <a:off x="838200" y="1920331"/>
            <a:ext cx="3942030" cy="4251960"/>
          </a:xfrm>
        </p:spPr>
        <p:txBody>
          <a:bodyPr>
            <a:normAutofit/>
          </a:bodyPr>
          <a:lstStyle/>
          <a:p>
            <a:r>
              <a:rPr kumimoji="0" lang="de-DE" sz="2400" b="0" i="0" u="none" strike="noStrike" kern="0" cap="none" spc="0" normalizeH="0" baseline="0" noProof="0" dirty="0">
                <a:ln>
                  <a:noFill/>
                </a:ln>
                <a:solidFill>
                  <a:sysClr val="windowText" lastClr="000000"/>
                </a:solidFill>
                <a:effectLst/>
                <a:uLnTx/>
                <a:uFillTx/>
                <a:latin typeface="Arial"/>
                <a:cs typeface="Arial"/>
              </a:rPr>
              <a:t>Deklarativer Ansatz, strukturiert, Definition von HTML (Control wird über Attribut definiert)</a:t>
            </a:r>
          </a:p>
          <a:p>
            <a:r>
              <a:rPr lang="de-DE" sz="2400" kern="0" dirty="0">
                <a:solidFill>
                  <a:sysClr val="windowText" lastClr="000000"/>
                </a:solidFill>
                <a:latin typeface="Arial"/>
                <a:cs typeface="Arial"/>
              </a:rPr>
              <a:t>Nachteil: Event-Handler können nicht an Kontrollelemente gebunden werden. </a:t>
            </a:r>
          </a:p>
          <a:p>
            <a:r>
              <a:rPr lang="de-DE" sz="2400" kern="0" dirty="0">
                <a:solidFill>
                  <a:sysClr val="windowText" lastClr="000000"/>
                </a:solidFill>
                <a:latin typeface="Arial"/>
                <a:cs typeface="Arial"/>
              </a:rPr>
              <a:t>XML Views sind vorzuziehen</a:t>
            </a:r>
          </a:p>
        </p:txBody>
      </p:sp>
      <p:grpSp>
        <p:nvGrpSpPr>
          <p:cNvPr id="3" name="object 11">
            <a:extLst>
              <a:ext uri="{FF2B5EF4-FFF2-40B4-BE49-F238E27FC236}">
                <a16:creationId xmlns:a16="http://schemas.microsoft.com/office/drawing/2014/main" id="{0CD0B128-2951-2A44-D2A0-F0D94FF8F534}"/>
              </a:ext>
            </a:extLst>
          </p:cNvPr>
          <p:cNvGrpSpPr/>
          <p:nvPr/>
        </p:nvGrpSpPr>
        <p:grpSpPr>
          <a:xfrm>
            <a:off x="5405403" y="1920331"/>
            <a:ext cx="5513076" cy="4036306"/>
            <a:chOff x="1630108" y="1431851"/>
            <a:chExt cx="4591685" cy="3448685"/>
          </a:xfrm>
        </p:grpSpPr>
        <p:pic>
          <p:nvPicPr>
            <p:cNvPr id="4" name="object 12">
              <a:extLst>
                <a:ext uri="{FF2B5EF4-FFF2-40B4-BE49-F238E27FC236}">
                  <a16:creationId xmlns:a16="http://schemas.microsoft.com/office/drawing/2014/main" id="{6FD5C519-7005-9C1D-8E3E-AFA393359C8B}"/>
                </a:ext>
              </a:extLst>
            </p:cNvPr>
            <p:cNvPicPr/>
            <p:nvPr/>
          </p:nvPicPr>
          <p:blipFill>
            <a:blip r:embed="rId3" cstate="print"/>
            <a:stretch>
              <a:fillRect/>
            </a:stretch>
          </p:blipFill>
          <p:spPr>
            <a:xfrm>
              <a:off x="1639574" y="1525280"/>
              <a:ext cx="4571996" cy="3284219"/>
            </a:xfrm>
            <a:prstGeom prst="rect">
              <a:avLst/>
            </a:prstGeom>
          </p:spPr>
        </p:pic>
        <p:sp>
          <p:nvSpPr>
            <p:cNvPr id="5" name="object 13">
              <a:extLst>
                <a:ext uri="{FF2B5EF4-FFF2-40B4-BE49-F238E27FC236}">
                  <a16:creationId xmlns:a16="http://schemas.microsoft.com/office/drawing/2014/main" id="{E570CAE4-65CD-29A0-CA98-1F07D833F7ED}"/>
                </a:ext>
              </a:extLst>
            </p:cNvPr>
            <p:cNvSpPr/>
            <p:nvPr/>
          </p:nvSpPr>
          <p:spPr>
            <a:xfrm>
              <a:off x="1634870" y="1436613"/>
              <a:ext cx="4582160" cy="3439160"/>
            </a:xfrm>
            <a:custGeom>
              <a:avLst/>
              <a:gdLst/>
              <a:ahLst/>
              <a:cxnLst/>
              <a:rect l="l" t="t" r="r" b="b"/>
              <a:pathLst>
                <a:path w="4582160" h="3439160">
                  <a:moveTo>
                    <a:pt x="0" y="3438540"/>
                  </a:moveTo>
                  <a:lnTo>
                    <a:pt x="4581540" y="3438540"/>
                  </a:lnTo>
                  <a:lnTo>
                    <a:pt x="4581540" y="0"/>
                  </a:lnTo>
                  <a:lnTo>
                    <a:pt x="0" y="0"/>
                  </a:lnTo>
                  <a:lnTo>
                    <a:pt x="0" y="3438540"/>
                  </a:lnTo>
                  <a:close/>
                </a:path>
              </a:pathLst>
            </a:custGeom>
            <a:ln w="9524">
              <a:solidFill>
                <a:srgbClr val="000000"/>
              </a:solidFill>
            </a:ln>
          </p:spPr>
          <p:txBody>
            <a:bodyPr wrap="square" lIns="0" tIns="0" rIns="0" bIns="0" rtlCol="0"/>
            <a:lstStyle/>
            <a:p>
              <a:endParaRPr/>
            </a:p>
          </p:txBody>
        </p:sp>
      </p:grpSp>
    </p:spTree>
    <p:extLst>
      <p:ext uri="{BB962C8B-B14F-4D97-AF65-F5344CB8AC3E}">
        <p14:creationId xmlns:p14="http://schemas.microsoft.com/office/powerpoint/2010/main" val="27486824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157F8CE-EE7A-DC73-B40F-21767BF7FF16}"/>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65AC43BC-0B50-D257-D668-A735921AB6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B4635140-CBE1-9EDE-9D2B-44ED2F294688}"/>
              </a:ext>
            </a:extLst>
          </p:cNvPr>
          <p:cNvSpPr>
            <a:spLocks noGrp="1"/>
          </p:cNvSpPr>
          <p:nvPr>
            <p:ph type="title"/>
          </p:nvPr>
        </p:nvSpPr>
        <p:spPr>
          <a:xfrm>
            <a:off x="838200" y="365125"/>
            <a:ext cx="10515600" cy="1325563"/>
          </a:xfrm>
        </p:spPr>
        <p:txBody>
          <a:bodyPr>
            <a:normAutofit/>
          </a:bodyPr>
          <a:lstStyle/>
          <a:p>
            <a:r>
              <a:rPr lang="de-DE" sz="4200" dirty="0"/>
              <a:t>MVC Konzept – XML Views</a:t>
            </a:r>
          </a:p>
        </p:txBody>
      </p:sp>
      <p:sp>
        <p:nvSpPr>
          <p:cNvPr id="43" name="sketch line">
            <a:extLst>
              <a:ext uri="{FF2B5EF4-FFF2-40B4-BE49-F238E27FC236}">
                <a16:creationId xmlns:a16="http://schemas.microsoft.com/office/drawing/2014/main" id="{6261B14E-2361-A24B-05D9-93A1A0768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7D94C763-E75E-BC67-6781-A8E8C8820112}"/>
              </a:ext>
            </a:extLst>
          </p:cNvPr>
          <p:cNvSpPr>
            <a:spLocks noGrp="1"/>
          </p:cNvSpPr>
          <p:nvPr>
            <p:ph idx="1"/>
          </p:nvPr>
        </p:nvSpPr>
        <p:spPr>
          <a:xfrm>
            <a:off x="838200" y="1920331"/>
            <a:ext cx="3942030" cy="4251960"/>
          </a:xfrm>
        </p:spPr>
        <p:txBody>
          <a:bodyPr>
            <a:normAutofit/>
          </a:bodyPr>
          <a:lstStyle/>
          <a:p>
            <a:r>
              <a:rPr kumimoji="0" lang="de-DE" sz="2400" b="0" i="0" u="none" strike="noStrike" kern="0" cap="none" spc="0" normalizeH="0" baseline="0" noProof="0" dirty="0">
                <a:ln>
                  <a:noFill/>
                </a:ln>
                <a:solidFill>
                  <a:sysClr val="windowText" lastClr="000000"/>
                </a:solidFill>
                <a:effectLst/>
                <a:uLnTx/>
                <a:uFillTx/>
                <a:latin typeface="Arial"/>
                <a:cs typeface="Arial"/>
              </a:rPr>
              <a:t>Deklarativer Ansatz, formell, kompakt, strukturiert</a:t>
            </a:r>
          </a:p>
          <a:p>
            <a:r>
              <a:rPr lang="de-DE" sz="2400" kern="0" dirty="0">
                <a:solidFill>
                  <a:sysClr val="windowText" lastClr="000000"/>
                </a:solidFill>
                <a:latin typeface="Arial"/>
                <a:cs typeface="Arial"/>
              </a:rPr>
              <a:t>Vorteil: Kann mit reinem HTML gemixt werden</a:t>
            </a:r>
          </a:p>
          <a:p>
            <a:r>
              <a:rPr lang="de-DE" sz="2400" kern="0" dirty="0">
                <a:solidFill>
                  <a:sysClr val="windowText" lastClr="000000"/>
                </a:solidFill>
                <a:latin typeface="Arial"/>
                <a:cs typeface="Arial"/>
              </a:rPr>
              <a:t>XML Views sind „Best Practice“ in der UI5 Entwicklung</a:t>
            </a:r>
          </a:p>
        </p:txBody>
      </p:sp>
      <p:grpSp>
        <p:nvGrpSpPr>
          <p:cNvPr id="6" name="object 16">
            <a:extLst>
              <a:ext uri="{FF2B5EF4-FFF2-40B4-BE49-F238E27FC236}">
                <a16:creationId xmlns:a16="http://schemas.microsoft.com/office/drawing/2014/main" id="{C0F03FEE-7CFF-14FC-CC6B-CB5F1767CC9A}"/>
              </a:ext>
            </a:extLst>
          </p:cNvPr>
          <p:cNvGrpSpPr/>
          <p:nvPr/>
        </p:nvGrpSpPr>
        <p:grpSpPr>
          <a:xfrm>
            <a:off x="5329197" y="1866709"/>
            <a:ext cx="5682963" cy="4305582"/>
            <a:chOff x="1634239" y="5474573"/>
            <a:chExt cx="4582160" cy="3439160"/>
          </a:xfrm>
        </p:grpSpPr>
        <p:pic>
          <p:nvPicPr>
            <p:cNvPr id="7" name="object 17">
              <a:extLst>
                <a:ext uri="{FF2B5EF4-FFF2-40B4-BE49-F238E27FC236}">
                  <a16:creationId xmlns:a16="http://schemas.microsoft.com/office/drawing/2014/main" id="{409052F2-08A1-600B-C30A-918A3375B7F4}"/>
                </a:ext>
              </a:extLst>
            </p:cNvPr>
            <p:cNvPicPr/>
            <p:nvPr/>
          </p:nvPicPr>
          <p:blipFill>
            <a:blip r:embed="rId3" cstate="print"/>
            <a:stretch>
              <a:fillRect/>
            </a:stretch>
          </p:blipFill>
          <p:spPr>
            <a:xfrm>
              <a:off x="1639320" y="5525866"/>
              <a:ext cx="4571996" cy="3284217"/>
            </a:xfrm>
            <a:prstGeom prst="rect">
              <a:avLst/>
            </a:prstGeom>
          </p:spPr>
        </p:pic>
        <p:sp>
          <p:nvSpPr>
            <p:cNvPr id="8" name="object 18">
              <a:extLst>
                <a:ext uri="{FF2B5EF4-FFF2-40B4-BE49-F238E27FC236}">
                  <a16:creationId xmlns:a16="http://schemas.microsoft.com/office/drawing/2014/main" id="{A202AF6C-BD90-7F4E-934C-2BC00C081D02}"/>
                </a:ext>
              </a:extLst>
            </p:cNvPr>
            <p:cNvSpPr/>
            <p:nvPr/>
          </p:nvSpPr>
          <p:spPr>
            <a:xfrm>
              <a:off x="1634239" y="5474573"/>
              <a:ext cx="4582160" cy="3439160"/>
            </a:xfrm>
            <a:custGeom>
              <a:avLst/>
              <a:gdLst/>
              <a:ahLst/>
              <a:cxnLst/>
              <a:rect l="l" t="t" r="r" b="b"/>
              <a:pathLst>
                <a:path w="4582160" h="3439159">
                  <a:moveTo>
                    <a:pt x="0" y="3438540"/>
                  </a:moveTo>
                  <a:lnTo>
                    <a:pt x="4581540" y="3438540"/>
                  </a:lnTo>
                  <a:lnTo>
                    <a:pt x="4581540" y="0"/>
                  </a:lnTo>
                  <a:lnTo>
                    <a:pt x="0" y="0"/>
                  </a:lnTo>
                  <a:lnTo>
                    <a:pt x="0" y="3438540"/>
                  </a:lnTo>
                  <a:close/>
                </a:path>
              </a:pathLst>
            </a:custGeom>
            <a:ln w="9524">
              <a:solidFill>
                <a:srgbClr val="000000"/>
              </a:solidFill>
            </a:ln>
          </p:spPr>
          <p:txBody>
            <a:bodyPr wrap="square" lIns="0" tIns="0" rIns="0" bIns="0" rtlCol="0"/>
            <a:lstStyle/>
            <a:p>
              <a:endParaRPr/>
            </a:p>
          </p:txBody>
        </p:sp>
      </p:grpSp>
      <p:sp>
        <p:nvSpPr>
          <p:cNvPr id="3" name="Rechteck 2">
            <a:extLst>
              <a:ext uri="{FF2B5EF4-FFF2-40B4-BE49-F238E27FC236}">
                <a16:creationId xmlns:a16="http://schemas.microsoft.com/office/drawing/2014/main" id="{2BCD7798-4801-289B-ADD7-BEE64898978E}"/>
              </a:ext>
            </a:extLst>
          </p:cNvPr>
          <p:cNvSpPr/>
          <p:nvPr/>
        </p:nvSpPr>
        <p:spPr>
          <a:xfrm>
            <a:off x="669036" y="3793401"/>
            <a:ext cx="4111194" cy="1240145"/>
          </a:xfrm>
          <a:prstGeom prst="rect">
            <a:avLst/>
          </a:prstGeom>
          <a:noFill/>
          <a:ln w="34925">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0542483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5ACEBD3-07F7-0D10-118B-CF590CFCF01D}"/>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1F5A4254-DF51-982B-72E4-509671D8B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BA953C15-F08F-AC01-F890-14D2C6F30F4E}"/>
              </a:ext>
            </a:extLst>
          </p:cNvPr>
          <p:cNvSpPr>
            <a:spLocks noGrp="1"/>
          </p:cNvSpPr>
          <p:nvPr>
            <p:ph type="title"/>
          </p:nvPr>
        </p:nvSpPr>
        <p:spPr>
          <a:xfrm>
            <a:off x="838200" y="365125"/>
            <a:ext cx="10515600" cy="1325563"/>
          </a:xfrm>
        </p:spPr>
        <p:txBody>
          <a:bodyPr>
            <a:normAutofit/>
          </a:bodyPr>
          <a:lstStyle/>
          <a:p>
            <a:r>
              <a:rPr lang="de-DE" sz="4200" dirty="0"/>
              <a:t>MVC Konzept – View und Controller</a:t>
            </a:r>
          </a:p>
        </p:txBody>
      </p:sp>
      <p:sp>
        <p:nvSpPr>
          <p:cNvPr id="43" name="sketch line">
            <a:extLst>
              <a:ext uri="{FF2B5EF4-FFF2-40B4-BE49-F238E27FC236}">
                <a16:creationId xmlns:a16="http://schemas.microsoft.com/office/drawing/2014/main" id="{0C5FCD93-7FBD-14C0-BDB9-CB5E33F33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DDC49D69-E1D1-4C61-94A4-88DC6805B7C6}"/>
              </a:ext>
            </a:extLst>
          </p:cNvPr>
          <p:cNvSpPr>
            <a:spLocks noGrp="1"/>
          </p:cNvSpPr>
          <p:nvPr>
            <p:ph idx="1"/>
          </p:nvPr>
        </p:nvSpPr>
        <p:spPr>
          <a:xfrm>
            <a:off x="838200" y="1920331"/>
            <a:ext cx="3942030" cy="4251960"/>
          </a:xfrm>
        </p:spPr>
        <p:txBody>
          <a:bodyPr>
            <a:normAutofit fontScale="92500"/>
          </a:bodyPr>
          <a:lstStyle/>
          <a:p>
            <a:r>
              <a:rPr kumimoji="0" lang="de-DE" sz="2400" b="0" i="0" u="none" strike="noStrike" kern="0" cap="none" spc="0" normalizeH="0" baseline="0" noProof="0" dirty="0">
                <a:ln>
                  <a:noFill/>
                </a:ln>
                <a:solidFill>
                  <a:sysClr val="windowText" lastClr="000000"/>
                </a:solidFill>
                <a:effectLst/>
                <a:uLnTx/>
                <a:uFillTx/>
                <a:latin typeface="Arial"/>
                <a:cs typeface="Arial"/>
              </a:rPr>
              <a:t>Verknüpfung von View und Controller in XML View durch: </a:t>
            </a:r>
            <a:r>
              <a:rPr kumimoji="0" lang="de-DE" sz="2400" b="0" i="1" u="none" strike="noStrike" kern="0" cap="none" spc="0" normalizeH="0" baseline="0" noProof="0" dirty="0" err="1">
                <a:ln>
                  <a:noFill/>
                </a:ln>
                <a:solidFill>
                  <a:sysClr val="windowText" lastClr="000000"/>
                </a:solidFill>
                <a:effectLst/>
                <a:uLnTx/>
                <a:uFillTx/>
                <a:latin typeface="Arial"/>
                <a:cs typeface="Arial"/>
              </a:rPr>
              <a:t>controllerName</a:t>
            </a:r>
            <a:r>
              <a:rPr kumimoji="0" lang="de-DE" sz="2400" b="0" i="1" u="none" strike="noStrike" kern="0" cap="none" spc="0" normalizeH="0" baseline="0" noProof="0" dirty="0">
                <a:ln>
                  <a:noFill/>
                </a:ln>
                <a:solidFill>
                  <a:sysClr val="windowText" lastClr="000000"/>
                </a:solidFill>
                <a:effectLst/>
                <a:uLnTx/>
                <a:uFillTx/>
                <a:latin typeface="Arial"/>
                <a:cs typeface="Arial"/>
              </a:rPr>
              <a:t>=..</a:t>
            </a:r>
            <a:br>
              <a:rPr kumimoji="0" lang="de-DE" sz="2400" b="0" i="1" u="none" strike="noStrike" kern="0" cap="none" spc="0" normalizeH="0" baseline="0" noProof="0" dirty="0">
                <a:ln>
                  <a:noFill/>
                </a:ln>
                <a:solidFill>
                  <a:sysClr val="windowText" lastClr="000000"/>
                </a:solidFill>
                <a:effectLst/>
                <a:uLnTx/>
                <a:uFillTx/>
                <a:latin typeface="Arial"/>
                <a:cs typeface="Arial"/>
              </a:rPr>
            </a:br>
            <a:endParaRPr kumimoji="0" lang="de-DE" sz="2400" b="0" i="0" u="none" strike="noStrike" kern="0" cap="none" spc="0" normalizeH="0" baseline="0" noProof="0" dirty="0">
              <a:ln>
                <a:noFill/>
              </a:ln>
              <a:solidFill>
                <a:sysClr val="windowText" lastClr="000000"/>
              </a:solidFill>
              <a:effectLst/>
              <a:uLnTx/>
              <a:uFillTx/>
              <a:latin typeface="Arial"/>
              <a:cs typeface="Arial"/>
            </a:endParaRPr>
          </a:p>
          <a:p>
            <a:r>
              <a:rPr lang="de-DE" sz="2400" kern="0" dirty="0">
                <a:solidFill>
                  <a:sysClr val="windowText" lastClr="000000"/>
                </a:solidFill>
                <a:latin typeface="Arial"/>
                <a:cs typeface="Arial"/>
              </a:rPr>
              <a:t>Bsp. für Wiederverwendung: View zeigt </a:t>
            </a:r>
            <a:r>
              <a:rPr lang="de-DE" sz="2400" kern="0" dirty="0" err="1">
                <a:solidFill>
                  <a:sysClr val="windowText" lastClr="000000"/>
                </a:solidFill>
                <a:latin typeface="Arial"/>
                <a:cs typeface="Arial"/>
              </a:rPr>
              <a:t>Infomationen</a:t>
            </a:r>
            <a:r>
              <a:rPr lang="de-DE" sz="2400" kern="0" dirty="0">
                <a:solidFill>
                  <a:sysClr val="windowText" lastClr="000000"/>
                </a:solidFill>
                <a:latin typeface="Arial"/>
                <a:cs typeface="Arial"/>
              </a:rPr>
              <a:t> an, einmal für Produkte und für Kunden (selbes Layout), Controller mit selber Logik, Zuweisung unterschiedlicher Models (Daten) in </a:t>
            </a:r>
            <a:r>
              <a:rPr lang="de-DE" sz="2400" kern="0" dirty="0" err="1">
                <a:solidFill>
                  <a:sysClr val="windowText" lastClr="000000"/>
                </a:solidFill>
                <a:latin typeface="Arial"/>
                <a:cs typeface="Arial"/>
              </a:rPr>
              <a:t>Component</a:t>
            </a:r>
            <a:endParaRPr kumimoji="0" lang="de-DE" sz="2400" b="0" i="0" u="none" strike="noStrike" kern="0" cap="none" spc="0" normalizeH="0" baseline="0" noProof="0" dirty="0">
              <a:ln>
                <a:noFill/>
              </a:ln>
              <a:solidFill>
                <a:sysClr val="windowText" lastClr="000000"/>
              </a:solidFill>
              <a:effectLst/>
              <a:uLnTx/>
              <a:uFillTx/>
              <a:latin typeface="Arial"/>
              <a:cs typeface="Arial"/>
            </a:endParaRPr>
          </a:p>
        </p:txBody>
      </p:sp>
      <p:grpSp>
        <p:nvGrpSpPr>
          <p:cNvPr id="3" name="object 14">
            <a:extLst>
              <a:ext uri="{FF2B5EF4-FFF2-40B4-BE49-F238E27FC236}">
                <a16:creationId xmlns:a16="http://schemas.microsoft.com/office/drawing/2014/main" id="{1BF50939-EB7F-F233-24D5-B159ABBB2884}"/>
              </a:ext>
            </a:extLst>
          </p:cNvPr>
          <p:cNvGrpSpPr/>
          <p:nvPr/>
        </p:nvGrpSpPr>
        <p:grpSpPr>
          <a:xfrm>
            <a:off x="5470588" y="1902043"/>
            <a:ext cx="5410772" cy="3900634"/>
            <a:chOff x="1630108" y="5051342"/>
            <a:chExt cx="4591685" cy="3448685"/>
          </a:xfrm>
        </p:grpSpPr>
        <p:pic>
          <p:nvPicPr>
            <p:cNvPr id="4" name="object 15">
              <a:extLst>
                <a:ext uri="{FF2B5EF4-FFF2-40B4-BE49-F238E27FC236}">
                  <a16:creationId xmlns:a16="http://schemas.microsoft.com/office/drawing/2014/main" id="{92877E23-78D4-2AB2-7833-EDA7682312AD}"/>
                </a:ext>
              </a:extLst>
            </p:cNvPr>
            <p:cNvPicPr/>
            <p:nvPr/>
          </p:nvPicPr>
          <p:blipFill>
            <a:blip r:embed="rId3" cstate="print"/>
            <a:stretch>
              <a:fillRect/>
            </a:stretch>
          </p:blipFill>
          <p:spPr>
            <a:xfrm>
              <a:off x="1639574" y="5144773"/>
              <a:ext cx="4571996" cy="3284216"/>
            </a:xfrm>
            <a:prstGeom prst="rect">
              <a:avLst/>
            </a:prstGeom>
          </p:spPr>
        </p:pic>
        <p:sp>
          <p:nvSpPr>
            <p:cNvPr id="5" name="object 16">
              <a:extLst>
                <a:ext uri="{FF2B5EF4-FFF2-40B4-BE49-F238E27FC236}">
                  <a16:creationId xmlns:a16="http://schemas.microsoft.com/office/drawing/2014/main" id="{7398B7DB-7BF0-F990-0F2F-D9457370F163}"/>
                </a:ext>
              </a:extLst>
            </p:cNvPr>
            <p:cNvSpPr/>
            <p:nvPr/>
          </p:nvSpPr>
          <p:spPr>
            <a:xfrm>
              <a:off x="1634870" y="5056104"/>
              <a:ext cx="4582160" cy="3439160"/>
            </a:xfrm>
            <a:custGeom>
              <a:avLst/>
              <a:gdLst/>
              <a:ahLst/>
              <a:cxnLst/>
              <a:rect l="l" t="t" r="r" b="b"/>
              <a:pathLst>
                <a:path w="4582160" h="3439159">
                  <a:moveTo>
                    <a:pt x="0" y="3438540"/>
                  </a:moveTo>
                  <a:lnTo>
                    <a:pt x="4581540" y="3438540"/>
                  </a:lnTo>
                  <a:lnTo>
                    <a:pt x="4581540" y="0"/>
                  </a:lnTo>
                  <a:lnTo>
                    <a:pt x="0" y="0"/>
                  </a:lnTo>
                  <a:lnTo>
                    <a:pt x="0" y="3438540"/>
                  </a:lnTo>
                  <a:close/>
                </a:path>
              </a:pathLst>
            </a:custGeom>
            <a:ln w="9524">
              <a:solidFill>
                <a:srgbClr val="000000"/>
              </a:solidFill>
            </a:ln>
          </p:spPr>
          <p:txBody>
            <a:bodyPr wrap="square" lIns="0" tIns="0" rIns="0" bIns="0" rtlCol="0"/>
            <a:lstStyle/>
            <a:p>
              <a:endParaRPr/>
            </a:p>
          </p:txBody>
        </p:sp>
      </p:grpSp>
      <p:pic>
        <p:nvPicPr>
          <p:cNvPr id="9" name="Grafik 8">
            <a:extLst>
              <a:ext uri="{FF2B5EF4-FFF2-40B4-BE49-F238E27FC236}">
                <a16:creationId xmlns:a16="http://schemas.microsoft.com/office/drawing/2014/main" id="{3DE3C748-4BF6-2FFA-EFD7-3D7BCE8F66E2}"/>
              </a:ext>
            </a:extLst>
          </p:cNvPr>
          <p:cNvPicPr>
            <a:picLocks noChangeAspect="1"/>
          </p:cNvPicPr>
          <p:nvPr/>
        </p:nvPicPr>
        <p:blipFill>
          <a:blip r:embed="rId4"/>
          <a:stretch>
            <a:fillRect/>
          </a:stretch>
        </p:blipFill>
        <p:spPr>
          <a:xfrm>
            <a:off x="5786544" y="4539815"/>
            <a:ext cx="4706007" cy="1257475"/>
          </a:xfrm>
          <a:prstGeom prst="rect">
            <a:avLst/>
          </a:prstGeom>
        </p:spPr>
      </p:pic>
    </p:spTree>
    <p:extLst>
      <p:ext uri="{BB962C8B-B14F-4D97-AF65-F5344CB8AC3E}">
        <p14:creationId xmlns:p14="http://schemas.microsoft.com/office/powerpoint/2010/main" val="38145580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D9E925F-179F-0BAE-C2A9-D2A6A429C078}"/>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A6822580-3AEB-CB0D-5664-7AB33F390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CF534D52-591E-8FED-DFAA-B04A5C925AF5}"/>
              </a:ext>
            </a:extLst>
          </p:cNvPr>
          <p:cNvSpPr>
            <a:spLocks noGrp="1"/>
          </p:cNvSpPr>
          <p:nvPr>
            <p:ph type="title"/>
          </p:nvPr>
        </p:nvSpPr>
        <p:spPr>
          <a:xfrm>
            <a:off x="838200" y="365125"/>
            <a:ext cx="10515600" cy="1325563"/>
          </a:xfrm>
        </p:spPr>
        <p:txBody>
          <a:bodyPr>
            <a:normAutofit/>
          </a:bodyPr>
          <a:lstStyle/>
          <a:p>
            <a:r>
              <a:rPr lang="de-DE" sz="4200" dirty="0"/>
              <a:t>Controller in SAPUI5</a:t>
            </a:r>
          </a:p>
        </p:txBody>
      </p:sp>
      <p:sp>
        <p:nvSpPr>
          <p:cNvPr id="43" name="sketch line">
            <a:extLst>
              <a:ext uri="{FF2B5EF4-FFF2-40B4-BE49-F238E27FC236}">
                <a16:creationId xmlns:a16="http://schemas.microsoft.com/office/drawing/2014/main" id="{67B71F23-E5EA-7244-A441-9A35EE433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6EB3E084-7CDF-1B9F-B920-A4603F341F0D}"/>
              </a:ext>
            </a:extLst>
          </p:cNvPr>
          <p:cNvSpPr>
            <a:spLocks noGrp="1"/>
          </p:cNvSpPr>
          <p:nvPr>
            <p:ph idx="1"/>
          </p:nvPr>
        </p:nvSpPr>
        <p:spPr>
          <a:xfrm>
            <a:off x="838200" y="1920331"/>
            <a:ext cx="3942030" cy="4251960"/>
          </a:xfrm>
        </p:spPr>
        <p:txBody>
          <a:bodyPr>
            <a:normAutofit fontScale="92500"/>
          </a:bodyPr>
          <a:lstStyle/>
          <a:p>
            <a:r>
              <a:rPr kumimoji="0" lang="de-DE" sz="2400" b="0" i="0" u="none" strike="noStrike" kern="0" cap="none" spc="0" normalizeH="0" baseline="0" noProof="0" dirty="0">
                <a:ln>
                  <a:noFill/>
                </a:ln>
                <a:solidFill>
                  <a:sysClr val="windowText" lastClr="000000"/>
                </a:solidFill>
                <a:effectLst/>
                <a:uLnTx/>
                <a:uFillTx/>
                <a:latin typeface="Arial"/>
                <a:cs typeface="Arial"/>
              </a:rPr>
              <a:t>Verknüpfung von View und Controller in XML View durch: </a:t>
            </a:r>
            <a:r>
              <a:rPr kumimoji="0" lang="de-DE" sz="2400" b="0" i="1" u="none" strike="noStrike" kern="0" cap="none" spc="0" normalizeH="0" baseline="0" noProof="0" dirty="0" err="1">
                <a:ln>
                  <a:noFill/>
                </a:ln>
                <a:solidFill>
                  <a:sysClr val="windowText" lastClr="000000"/>
                </a:solidFill>
                <a:effectLst/>
                <a:uLnTx/>
                <a:uFillTx/>
                <a:latin typeface="Arial"/>
                <a:cs typeface="Arial"/>
              </a:rPr>
              <a:t>controllerName</a:t>
            </a:r>
            <a:r>
              <a:rPr kumimoji="0" lang="de-DE" sz="2400" b="0" i="1" u="none" strike="noStrike" kern="0" cap="none" spc="0" normalizeH="0" baseline="0" noProof="0" dirty="0">
                <a:ln>
                  <a:noFill/>
                </a:ln>
                <a:solidFill>
                  <a:sysClr val="windowText" lastClr="000000"/>
                </a:solidFill>
                <a:effectLst/>
                <a:uLnTx/>
                <a:uFillTx/>
                <a:latin typeface="Arial"/>
                <a:cs typeface="Arial"/>
              </a:rPr>
              <a:t>=..</a:t>
            </a:r>
            <a:br>
              <a:rPr kumimoji="0" lang="de-DE" sz="2400" b="0" i="1" u="none" strike="noStrike" kern="0" cap="none" spc="0" normalizeH="0" baseline="0" noProof="0" dirty="0">
                <a:ln>
                  <a:noFill/>
                </a:ln>
                <a:solidFill>
                  <a:sysClr val="windowText" lastClr="000000"/>
                </a:solidFill>
                <a:effectLst/>
                <a:uLnTx/>
                <a:uFillTx/>
                <a:latin typeface="Arial"/>
                <a:cs typeface="Arial"/>
              </a:rPr>
            </a:br>
            <a:endParaRPr kumimoji="0" lang="de-DE" sz="2400" b="0" i="0" u="none" strike="noStrike" kern="0" cap="none" spc="0" normalizeH="0" baseline="0" noProof="0" dirty="0">
              <a:ln>
                <a:noFill/>
              </a:ln>
              <a:solidFill>
                <a:sysClr val="windowText" lastClr="000000"/>
              </a:solidFill>
              <a:effectLst/>
              <a:uLnTx/>
              <a:uFillTx/>
              <a:latin typeface="Arial"/>
              <a:cs typeface="Arial"/>
            </a:endParaRPr>
          </a:p>
          <a:p>
            <a:r>
              <a:rPr lang="de-DE" sz="2400" kern="0" dirty="0">
                <a:solidFill>
                  <a:sysClr val="windowText" lastClr="000000"/>
                </a:solidFill>
                <a:latin typeface="Arial"/>
                <a:cs typeface="Arial"/>
              </a:rPr>
              <a:t>Bsp. für Wiederverwendung: View zeigt </a:t>
            </a:r>
            <a:r>
              <a:rPr lang="de-DE" sz="2400" kern="0" dirty="0" err="1">
                <a:solidFill>
                  <a:sysClr val="windowText" lastClr="000000"/>
                </a:solidFill>
                <a:latin typeface="Arial"/>
                <a:cs typeface="Arial"/>
              </a:rPr>
              <a:t>Infomationen</a:t>
            </a:r>
            <a:r>
              <a:rPr lang="de-DE" sz="2400" kern="0" dirty="0">
                <a:solidFill>
                  <a:sysClr val="windowText" lastClr="000000"/>
                </a:solidFill>
                <a:latin typeface="Arial"/>
                <a:cs typeface="Arial"/>
              </a:rPr>
              <a:t> an, einmal für Produkte und für Kunden (selbes Layout), Controller mit selber Logik, Zuweisung unterschiedlicher Models (Daten) in </a:t>
            </a:r>
            <a:r>
              <a:rPr lang="de-DE" sz="2400" kern="0" dirty="0" err="1">
                <a:solidFill>
                  <a:sysClr val="windowText" lastClr="000000"/>
                </a:solidFill>
                <a:latin typeface="Arial"/>
                <a:cs typeface="Arial"/>
              </a:rPr>
              <a:t>Component</a:t>
            </a:r>
            <a:endParaRPr kumimoji="0" lang="de-DE" sz="2400" b="0" i="0" u="none" strike="noStrike" kern="0" cap="none" spc="0" normalizeH="0" baseline="0" noProof="0" dirty="0">
              <a:ln>
                <a:noFill/>
              </a:ln>
              <a:solidFill>
                <a:sysClr val="windowText" lastClr="000000"/>
              </a:solidFill>
              <a:effectLst/>
              <a:uLnTx/>
              <a:uFillTx/>
              <a:latin typeface="Arial"/>
              <a:cs typeface="Arial"/>
            </a:endParaRPr>
          </a:p>
        </p:txBody>
      </p:sp>
      <p:grpSp>
        <p:nvGrpSpPr>
          <p:cNvPr id="3" name="object 10">
            <a:extLst>
              <a:ext uri="{FF2B5EF4-FFF2-40B4-BE49-F238E27FC236}">
                <a16:creationId xmlns:a16="http://schemas.microsoft.com/office/drawing/2014/main" id="{D4818854-1D9E-9F13-2D90-BA4D43DBCD7B}"/>
              </a:ext>
            </a:extLst>
          </p:cNvPr>
          <p:cNvGrpSpPr/>
          <p:nvPr/>
        </p:nvGrpSpPr>
        <p:grpSpPr>
          <a:xfrm>
            <a:off x="5676376" y="1920331"/>
            <a:ext cx="5613295" cy="4215384"/>
            <a:chOff x="1629477" y="1431851"/>
            <a:chExt cx="4591685" cy="3448685"/>
          </a:xfrm>
        </p:grpSpPr>
        <p:pic>
          <p:nvPicPr>
            <p:cNvPr id="4" name="object 11">
              <a:extLst>
                <a:ext uri="{FF2B5EF4-FFF2-40B4-BE49-F238E27FC236}">
                  <a16:creationId xmlns:a16="http://schemas.microsoft.com/office/drawing/2014/main" id="{C172CE60-1746-6231-5DF7-E7AC0E80BAD5}"/>
                </a:ext>
              </a:extLst>
            </p:cNvPr>
            <p:cNvPicPr/>
            <p:nvPr/>
          </p:nvPicPr>
          <p:blipFill>
            <a:blip r:embed="rId3" cstate="print"/>
            <a:stretch>
              <a:fillRect/>
            </a:stretch>
          </p:blipFill>
          <p:spPr>
            <a:xfrm>
              <a:off x="1638933" y="1525280"/>
              <a:ext cx="4571996" cy="3284219"/>
            </a:xfrm>
            <a:prstGeom prst="rect">
              <a:avLst/>
            </a:prstGeom>
          </p:spPr>
        </p:pic>
        <p:sp>
          <p:nvSpPr>
            <p:cNvPr id="5" name="object 12">
              <a:extLst>
                <a:ext uri="{FF2B5EF4-FFF2-40B4-BE49-F238E27FC236}">
                  <a16:creationId xmlns:a16="http://schemas.microsoft.com/office/drawing/2014/main" id="{A8F6F55A-72AF-1AAC-1E59-E461F2DB58CF}"/>
                </a:ext>
              </a:extLst>
            </p:cNvPr>
            <p:cNvSpPr/>
            <p:nvPr/>
          </p:nvSpPr>
          <p:spPr>
            <a:xfrm>
              <a:off x="1634239" y="1436613"/>
              <a:ext cx="4582160" cy="3439160"/>
            </a:xfrm>
            <a:custGeom>
              <a:avLst/>
              <a:gdLst/>
              <a:ahLst/>
              <a:cxnLst/>
              <a:rect l="l" t="t" r="r" b="b"/>
              <a:pathLst>
                <a:path w="4582160" h="3439160">
                  <a:moveTo>
                    <a:pt x="0" y="3438540"/>
                  </a:moveTo>
                  <a:lnTo>
                    <a:pt x="4581540" y="3438540"/>
                  </a:lnTo>
                  <a:lnTo>
                    <a:pt x="4581540" y="0"/>
                  </a:lnTo>
                  <a:lnTo>
                    <a:pt x="0" y="0"/>
                  </a:lnTo>
                  <a:lnTo>
                    <a:pt x="0" y="3438540"/>
                  </a:lnTo>
                  <a:close/>
                </a:path>
              </a:pathLst>
            </a:custGeom>
            <a:ln w="9524">
              <a:solidFill>
                <a:srgbClr val="000000"/>
              </a:solidFill>
            </a:ln>
          </p:spPr>
          <p:txBody>
            <a:bodyPr wrap="square" lIns="0" tIns="0" rIns="0" bIns="0" rtlCol="0"/>
            <a:lstStyle/>
            <a:p>
              <a:endParaRPr/>
            </a:p>
          </p:txBody>
        </p:sp>
      </p:grpSp>
    </p:spTree>
    <p:extLst>
      <p:ext uri="{BB962C8B-B14F-4D97-AF65-F5344CB8AC3E}">
        <p14:creationId xmlns:p14="http://schemas.microsoft.com/office/powerpoint/2010/main" val="305352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59BCC6-B114-9ADC-AFD7-AFE38B9D700A}"/>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CF169D53-5270-C59B-33A8-C3643E7926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A855864F-84AC-631E-EB29-5537F19449CC}"/>
              </a:ext>
            </a:extLst>
          </p:cNvPr>
          <p:cNvSpPr>
            <a:spLocks noGrp="1"/>
          </p:cNvSpPr>
          <p:nvPr>
            <p:ph type="title"/>
          </p:nvPr>
        </p:nvSpPr>
        <p:spPr>
          <a:xfrm>
            <a:off x="838200" y="365125"/>
            <a:ext cx="10515600" cy="1325563"/>
          </a:xfrm>
        </p:spPr>
        <p:txBody>
          <a:bodyPr>
            <a:normAutofit/>
          </a:bodyPr>
          <a:lstStyle/>
          <a:p>
            <a:r>
              <a:rPr lang="de-DE" sz="4200" dirty="0"/>
              <a:t>Controller – Registrierung Events</a:t>
            </a:r>
          </a:p>
        </p:txBody>
      </p:sp>
      <p:sp>
        <p:nvSpPr>
          <p:cNvPr id="43" name="sketch line">
            <a:extLst>
              <a:ext uri="{FF2B5EF4-FFF2-40B4-BE49-F238E27FC236}">
                <a16:creationId xmlns:a16="http://schemas.microsoft.com/office/drawing/2014/main" id="{3A40D81B-4CC2-560B-4AEB-1F7DC59C1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D7E64220-70A1-CA77-A215-776AA0040893}"/>
              </a:ext>
            </a:extLst>
          </p:cNvPr>
          <p:cNvSpPr>
            <a:spLocks noGrp="1"/>
          </p:cNvSpPr>
          <p:nvPr>
            <p:ph idx="1"/>
          </p:nvPr>
        </p:nvSpPr>
        <p:spPr>
          <a:xfrm>
            <a:off x="838200" y="1920331"/>
            <a:ext cx="3942030" cy="4251960"/>
          </a:xfrm>
        </p:spPr>
        <p:txBody>
          <a:bodyPr>
            <a:normAutofit/>
          </a:bodyPr>
          <a:lstStyle/>
          <a:p>
            <a:br>
              <a:rPr kumimoji="0" lang="de-DE" sz="2400" b="0" i="1" u="none" strike="noStrike" kern="0" cap="none" spc="0" normalizeH="0" baseline="0" noProof="0" dirty="0">
                <a:ln>
                  <a:noFill/>
                </a:ln>
                <a:solidFill>
                  <a:sysClr val="windowText" lastClr="000000"/>
                </a:solidFill>
                <a:effectLst/>
                <a:uLnTx/>
                <a:uFillTx/>
                <a:latin typeface="Arial"/>
                <a:cs typeface="Arial"/>
              </a:rPr>
            </a:br>
            <a:endParaRPr kumimoji="0" lang="de-DE" sz="2400" b="0" i="0" u="none" strike="noStrike" kern="0" cap="none" spc="0" normalizeH="0" baseline="0" noProof="0" dirty="0">
              <a:ln>
                <a:noFill/>
              </a:ln>
              <a:solidFill>
                <a:sysClr val="windowText" lastClr="000000"/>
              </a:solidFill>
              <a:effectLst/>
              <a:uLnTx/>
              <a:uFillTx/>
              <a:latin typeface="Arial"/>
              <a:cs typeface="Arial"/>
            </a:endParaRPr>
          </a:p>
          <a:p>
            <a:r>
              <a:rPr lang="de-DE" sz="2400" kern="0" dirty="0">
                <a:solidFill>
                  <a:sysClr val="windowText" lastClr="000000"/>
                </a:solidFill>
                <a:latin typeface="Arial"/>
                <a:cs typeface="Arial"/>
              </a:rPr>
              <a:t>Bsp. für Wiederverwendung: View zeigt Informationen an, einmal für Produkte und für Kunden (selbes Layout), Controller mit selber Logik, Zuweisung unterschiedlicher Models (Daten) in </a:t>
            </a:r>
            <a:r>
              <a:rPr lang="de-DE" sz="2400" kern="0" dirty="0" err="1">
                <a:solidFill>
                  <a:sysClr val="windowText" lastClr="000000"/>
                </a:solidFill>
                <a:latin typeface="Arial"/>
                <a:cs typeface="Arial"/>
              </a:rPr>
              <a:t>Component</a:t>
            </a:r>
            <a:endParaRPr kumimoji="0" lang="de-DE" sz="2400" b="0" i="0" u="none" strike="noStrike" kern="0" cap="none" spc="0" normalizeH="0" baseline="0" noProof="0" dirty="0">
              <a:ln>
                <a:noFill/>
              </a:ln>
              <a:solidFill>
                <a:sysClr val="windowText" lastClr="000000"/>
              </a:solidFill>
              <a:effectLst/>
              <a:uLnTx/>
              <a:uFillTx/>
              <a:latin typeface="Arial"/>
              <a:cs typeface="Arial"/>
            </a:endParaRPr>
          </a:p>
        </p:txBody>
      </p:sp>
      <p:pic>
        <p:nvPicPr>
          <p:cNvPr id="6" name="object 14">
            <a:extLst>
              <a:ext uri="{FF2B5EF4-FFF2-40B4-BE49-F238E27FC236}">
                <a16:creationId xmlns:a16="http://schemas.microsoft.com/office/drawing/2014/main" id="{DF8EEE86-FE7A-6A72-6F9F-FDE87DC8C3F0}"/>
              </a:ext>
            </a:extLst>
          </p:cNvPr>
          <p:cNvPicPr/>
          <p:nvPr/>
        </p:nvPicPr>
        <p:blipFill>
          <a:blip r:embed="rId3" cstate="print"/>
          <a:stretch>
            <a:fillRect/>
          </a:stretch>
        </p:blipFill>
        <p:spPr>
          <a:xfrm>
            <a:off x="5618429" y="1827831"/>
            <a:ext cx="5499225" cy="4002420"/>
          </a:xfrm>
          <a:prstGeom prst="rect">
            <a:avLst/>
          </a:prstGeom>
        </p:spPr>
      </p:pic>
    </p:spTree>
    <p:extLst>
      <p:ext uri="{BB962C8B-B14F-4D97-AF65-F5344CB8AC3E}">
        <p14:creationId xmlns:p14="http://schemas.microsoft.com/office/powerpoint/2010/main" val="1468046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AD8367B-07C8-D8A8-9779-121ECD1A740A}"/>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EFA6AE96-AA5E-C32C-F761-7391B2613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AF96BBD1-EF1C-ED70-A3BD-6B87D19C5692}"/>
              </a:ext>
            </a:extLst>
          </p:cNvPr>
          <p:cNvSpPr>
            <a:spLocks noGrp="1"/>
          </p:cNvSpPr>
          <p:nvPr>
            <p:ph type="title"/>
          </p:nvPr>
        </p:nvSpPr>
        <p:spPr>
          <a:xfrm>
            <a:off x="838200" y="365125"/>
            <a:ext cx="10515600" cy="1325563"/>
          </a:xfrm>
        </p:spPr>
        <p:txBody>
          <a:bodyPr>
            <a:normAutofit/>
          </a:bodyPr>
          <a:lstStyle/>
          <a:p>
            <a:r>
              <a:rPr lang="de-DE" sz="4000" dirty="0"/>
              <a:t>Controller – Registrierung v. Events im Controller</a:t>
            </a:r>
          </a:p>
        </p:txBody>
      </p:sp>
      <p:sp>
        <p:nvSpPr>
          <p:cNvPr id="43" name="sketch line">
            <a:extLst>
              <a:ext uri="{FF2B5EF4-FFF2-40B4-BE49-F238E27FC236}">
                <a16:creationId xmlns:a16="http://schemas.microsoft.com/office/drawing/2014/main" id="{19B645E9-1EEF-56BB-D042-620EE0F6B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9AC4ED1D-A68A-A7B9-7C9F-7E30D91BF8C0}"/>
              </a:ext>
            </a:extLst>
          </p:cNvPr>
          <p:cNvSpPr>
            <a:spLocks noGrp="1"/>
          </p:cNvSpPr>
          <p:nvPr>
            <p:ph idx="1"/>
          </p:nvPr>
        </p:nvSpPr>
        <p:spPr>
          <a:xfrm>
            <a:off x="838200" y="1920331"/>
            <a:ext cx="10515600" cy="4251960"/>
          </a:xfrm>
        </p:spPr>
        <p:txBody>
          <a:bodyPr>
            <a:normAutofit fontScale="92500" lnSpcReduction="20000"/>
          </a:bodyPr>
          <a:lstStyle/>
          <a:p>
            <a:r>
              <a:rPr lang="de-DE" sz="2400" i="1" kern="0" dirty="0">
                <a:solidFill>
                  <a:sysClr val="windowText" lastClr="000000"/>
                </a:solidFill>
                <a:latin typeface="Arial"/>
                <a:cs typeface="Arial"/>
              </a:rPr>
              <a:t>Im Controller:</a:t>
            </a:r>
          </a:p>
          <a:p>
            <a:pPr lvl="1"/>
            <a:r>
              <a:rPr lang="de-DE" sz="2000" kern="0" dirty="0">
                <a:solidFill>
                  <a:sysClr val="windowText" lastClr="000000"/>
                </a:solidFill>
                <a:latin typeface="Arial"/>
                <a:cs typeface="Arial"/>
              </a:rPr>
              <a:t>Registrierung des Events für ein SAPUI5 Control durch Aufruf von ui5Control.attach&lt;</a:t>
            </a:r>
            <a:r>
              <a:rPr lang="de-DE" sz="2000" kern="0" dirty="0" err="1">
                <a:solidFill>
                  <a:sysClr val="windowText" lastClr="000000"/>
                </a:solidFill>
                <a:latin typeface="Arial"/>
                <a:cs typeface="Arial"/>
              </a:rPr>
              <a:t>EventName</a:t>
            </a:r>
            <a:r>
              <a:rPr lang="de-DE" sz="2000" kern="0" dirty="0">
                <a:solidFill>
                  <a:sysClr val="windowText" lastClr="000000"/>
                </a:solidFill>
                <a:latin typeface="Arial"/>
                <a:cs typeface="Arial"/>
              </a:rPr>
              <a:t>&gt; und Übergabe der </a:t>
            </a:r>
            <a:r>
              <a:rPr lang="de-DE" sz="2000" kern="0" dirty="0" err="1">
                <a:solidFill>
                  <a:sysClr val="windowText" lastClr="000000"/>
                </a:solidFill>
                <a:latin typeface="Arial"/>
                <a:cs typeface="Arial"/>
              </a:rPr>
              <a:t>EventHandler</a:t>
            </a:r>
            <a:r>
              <a:rPr lang="de-DE" sz="2000" kern="0" dirty="0">
                <a:solidFill>
                  <a:sysClr val="windowText" lastClr="000000"/>
                </a:solidFill>
                <a:latin typeface="Arial"/>
                <a:cs typeface="Arial"/>
              </a:rPr>
              <a:t> Funktion welche den Code nach Eintreten des Events ausführt:</a:t>
            </a:r>
          </a:p>
          <a:p>
            <a:pPr marL="457200" lvl="1" indent="0">
              <a:buNone/>
            </a:pPr>
            <a:endParaRPr lang="de-DE" sz="2000" kern="0" dirty="0">
              <a:solidFill>
                <a:sysClr val="windowText" lastClr="000000"/>
              </a:solidFill>
              <a:latin typeface="Arial"/>
              <a:cs typeface="Arial"/>
            </a:endParaRPr>
          </a:p>
          <a:p>
            <a:pPr lvl="2"/>
            <a:r>
              <a:rPr lang="de-DE" sz="1600" i="1" kern="0" dirty="0">
                <a:solidFill>
                  <a:sysClr val="windowText" lastClr="000000"/>
                </a:solidFill>
                <a:latin typeface="Arial"/>
                <a:cs typeface="Arial"/>
              </a:rPr>
              <a:t>	oSlider1.attachChange( </a:t>
            </a:r>
            <a:r>
              <a:rPr lang="de-DE" sz="1600" i="1" kern="0" dirty="0" err="1">
                <a:solidFill>
                  <a:sysClr val="windowText" lastClr="000000"/>
                </a:solidFill>
                <a:latin typeface="Arial"/>
                <a:cs typeface="Arial"/>
              </a:rPr>
              <a:t>function</a:t>
            </a:r>
            <a:r>
              <a:rPr lang="de-DE" sz="1600" i="1" kern="0" dirty="0">
                <a:solidFill>
                  <a:sysClr val="windowText" lastClr="000000"/>
                </a:solidFill>
                <a:latin typeface="Arial"/>
                <a:cs typeface="Arial"/>
              </a:rPr>
              <a:t>() { alert(„</a:t>
            </a:r>
            <a:r>
              <a:rPr lang="de-DE" sz="1600" i="1" kern="0" dirty="0" err="1">
                <a:solidFill>
                  <a:sysClr val="windowText" lastClr="000000"/>
                </a:solidFill>
                <a:latin typeface="Arial"/>
                <a:cs typeface="Arial"/>
              </a:rPr>
              <a:t>you</a:t>
            </a:r>
            <a:r>
              <a:rPr lang="de-DE" sz="1600" i="1" kern="0" dirty="0">
                <a:solidFill>
                  <a:sysClr val="windowText" lastClr="000000"/>
                </a:solidFill>
                <a:latin typeface="Arial"/>
                <a:cs typeface="Arial"/>
              </a:rPr>
              <a:t> </a:t>
            </a:r>
            <a:r>
              <a:rPr lang="de-DE" sz="1600" i="1" kern="0" dirty="0" err="1">
                <a:solidFill>
                  <a:sysClr val="windowText" lastClr="000000"/>
                </a:solidFill>
                <a:latin typeface="Arial"/>
                <a:cs typeface="Arial"/>
              </a:rPr>
              <a:t>slided</a:t>
            </a:r>
            <a:r>
              <a:rPr lang="de-DE" sz="1600" i="1" kern="0" dirty="0">
                <a:solidFill>
                  <a:sysClr val="windowText" lastClr="000000"/>
                </a:solidFill>
                <a:latin typeface="Arial"/>
                <a:cs typeface="Arial"/>
              </a:rPr>
              <a:t>:“ + oSlider1.getValue());</a:t>
            </a:r>
            <a:br>
              <a:rPr lang="de-DE" sz="1600" i="1" kern="0" dirty="0">
                <a:solidFill>
                  <a:sysClr val="windowText" lastClr="000000"/>
                </a:solidFill>
                <a:latin typeface="Arial"/>
                <a:cs typeface="Arial"/>
              </a:rPr>
            </a:br>
            <a:endParaRPr lang="de-DE" sz="1600" i="1" kern="0" dirty="0">
              <a:solidFill>
                <a:sysClr val="windowText" lastClr="000000"/>
              </a:solidFill>
              <a:latin typeface="Arial"/>
              <a:cs typeface="Arial"/>
            </a:endParaRPr>
          </a:p>
          <a:p>
            <a:pPr lvl="1"/>
            <a:r>
              <a:rPr lang="de-DE" sz="2000" kern="0" dirty="0">
                <a:solidFill>
                  <a:sysClr val="windowText" lastClr="000000"/>
                </a:solidFill>
                <a:latin typeface="Arial"/>
                <a:cs typeface="Arial"/>
              </a:rPr>
              <a:t>Im Controller (</a:t>
            </a:r>
            <a:r>
              <a:rPr lang="de-DE" sz="2000" kern="0" dirty="0" err="1">
                <a:solidFill>
                  <a:sysClr val="windowText" lastClr="000000"/>
                </a:solidFill>
                <a:latin typeface="Arial"/>
                <a:cs typeface="Arial"/>
              </a:rPr>
              <a:t>this</a:t>
            </a:r>
            <a:r>
              <a:rPr lang="de-DE" sz="2000" kern="0" dirty="0">
                <a:solidFill>
                  <a:sysClr val="windowText" lastClr="000000"/>
                </a:solidFill>
                <a:latin typeface="Arial"/>
                <a:cs typeface="Arial"/>
              </a:rPr>
              <a:t>) ist </a:t>
            </a:r>
            <a:r>
              <a:rPr lang="de-DE" sz="2000" kern="0" dirty="0" err="1">
                <a:solidFill>
                  <a:sysClr val="windowText" lastClr="000000"/>
                </a:solidFill>
                <a:latin typeface="Arial"/>
                <a:cs typeface="Arial"/>
              </a:rPr>
              <a:t>EventHandler</a:t>
            </a:r>
            <a:r>
              <a:rPr lang="de-DE" sz="2000" kern="0" dirty="0">
                <a:solidFill>
                  <a:sysClr val="windowText" lastClr="000000"/>
                </a:solidFill>
                <a:latin typeface="Arial"/>
                <a:cs typeface="Arial"/>
              </a:rPr>
              <a:t> Funktion typischerweise eine Funktion, welche als Namenskonvention mit dem Präfix on… beginnen sollte:</a:t>
            </a:r>
            <a:br>
              <a:rPr lang="de-DE" sz="2000" kern="0" dirty="0">
                <a:solidFill>
                  <a:sysClr val="windowText" lastClr="000000"/>
                </a:solidFill>
                <a:latin typeface="Arial"/>
                <a:cs typeface="Arial"/>
              </a:rPr>
            </a:br>
            <a:endParaRPr lang="de-DE" sz="2000" kern="0" dirty="0">
              <a:solidFill>
                <a:sysClr val="windowText" lastClr="000000"/>
              </a:solidFill>
              <a:latin typeface="Arial"/>
              <a:cs typeface="Arial"/>
            </a:endParaRPr>
          </a:p>
          <a:p>
            <a:pPr lvl="2"/>
            <a:r>
              <a:rPr lang="de-DE" sz="1600" i="1" kern="0" dirty="0">
                <a:solidFill>
                  <a:sysClr val="windowText" lastClr="000000"/>
                </a:solidFill>
                <a:latin typeface="Arial"/>
                <a:cs typeface="Arial"/>
              </a:rPr>
              <a:t>	oSlider1.attachChange( </a:t>
            </a:r>
            <a:r>
              <a:rPr lang="de-DE" sz="1600" i="1" kern="0" dirty="0" err="1">
                <a:solidFill>
                  <a:sysClr val="windowText" lastClr="000000"/>
                </a:solidFill>
                <a:latin typeface="Arial"/>
                <a:cs typeface="Arial"/>
              </a:rPr>
              <a:t>this.onShowPopup</a:t>
            </a:r>
            <a:r>
              <a:rPr lang="de-DE" sz="1600" i="1" kern="0" dirty="0">
                <a:solidFill>
                  <a:sysClr val="windowText" lastClr="000000"/>
                </a:solidFill>
                <a:latin typeface="Arial"/>
                <a:cs typeface="Arial"/>
              </a:rPr>
              <a:t>);</a:t>
            </a:r>
            <a:br>
              <a:rPr lang="de-DE" sz="1600" i="1" kern="0" dirty="0">
                <a:solidFill>
                  <a:sysClr val="windowText" lastClr="000000"/>
                </a:solidFill>
                <a:latin typeface="Arial"/>
                <a:cs typeface="Arial"/>
              </a:rPr>
            </a:br>
            <a:endParaRPr lang="de-DE" sz="1600" i="1" kern="0" dirty="0">
              <a:solidFill>
                <a:sysClr val="windowText" lastClr="000000"/>
              </a:solidFill>
              <a:latin typeface="Arial"/>
              <a:cs typeface="Arial"/>
            </a:endParaRPr>
          </a:p>
          <a:p>
            <a:pPr lvl="1"/>
            <a:r>
              <a:rPr lang="de-DE" kern="0" dirty="0">
                <a:solidFill>
                  <a:sysClr val="windowText" lastClr="000000"/>
                </a:solidFill>
                <a:latin typeface="Arial"/>
                <a:cs typeface="Arial"/>
              </a:rPr>
              <a:t>Um eine mehrfache Registrierung zu vermeiden, </a:t>
            </a:r>
            <a:r>
              <a:rPr lang="de-DE" kern="0" dirty="0" err="1">
                <a:solidFill>
                  <a:sysClr val="windowText" lastClr="000000"/>
                </a:solidFill>
                <a:latin typeface="Arial"/>
                <a:cs typeface="Arial"/>
              </a:rPr>
              <a:t>attachChange</a:t>
            </a:r>
            <a:r>
              <a:rPr lang="de-DE" kern="0" dirty="0">
                <a:solidFill>
                  <a:sysClr val="windowText" lastClr="000000"/>
                </a:solidFill>
                <a:latin typeface="Arial"/>
                <a:cs typeface="Arial"/>
              </a:rPr>
              <a:t> nur einmal aufrufen und später (spätestens in </a:t>
            </a:r>
            <a:r>
              <a:rPr lang="de-DE" kern="0" dirty="0" err="1">
                <a:solidFill>
                  <a:sysClr val="windowText" lastClr="000000"/>
                </a:solidFill>
                <a:latin typeface="Arial"/>
                <a:cs typeface="Arial"/>
              </a:rPr>
              <a:t>onExit</a:t>
            </a:r>
            <a:r>
              <a:rPr lang="de-DE" kern="0" dirty="0">
                <a:solidFill>
                  <a:sysClr val="windowText" lastClr="000000"/>
                </a:solidFill>
                <a:latin typeface="Arial"/>
                <a:cs typeface="Arial"/>
              </a:rPr>
              <a:t> Methode) wieder </a:t>
            </a:r>
            <a:r>
              <a:rPr lang="de-DE" kern="0" dirty="0" err="1">
                <a:solidFill>
                  <a:sysClr val="windowText" lastClr="000000"/>
                </a:solidFill>
                <a:latin typeface="Arial"/>
                <a:cs typeface="Arial"/>
              </a:rPr>
              <a:t>deregistrieren</a:t>
            </a:r>
            <a:br>
              <a:rPr lang="de-DE" kern="0" dirty="0">
                <a:solidFill>
                  <a:sysClr val="windowText" lastClr="000000"/>
                </a:solidFill>
                <a:latin typeface="Arial"/>
                <a:cs typeface="Arial"/>
              </a:rPr>
            </a:br>
            <a:endParaRPr lang="de-DE" kern="0" dirty="0">
              <a:solidFill>
                <a:sysClr val="windowText" lastClr="000000"/>
              </a:solidFill>
              <a:latin typeface="Arial"/>
              <a:cs typeface="Arial"/>
            </a:endParaRPr>
          </a:p>
          <a:p>
            <a:pPr lvl="2"/>
            <a:r>
              <a:rPr lang="de-DE" sz="1600" i="1" kern="0" dirty="0">
                <a:solidFill>
                  <a:sysClr val="windowText" lastClr="000000"/>
                </a:solidFill>
                <a:latin typeface="Arial"/>
                <a:cs typeface="Arial"/>
              </a:rPr>
              <a:t>oSlider1.detachChange( </a:t>
            </a:r>
            <a:r>
              <a:rPr lang="de-DE" sz="1600" i="1" kern="0" dirty="0" err="1">
                <a:solidFill>
                  <a:sysClr val="windowText" lastClr="000000"/>
                </a:solidFill>
                <a:latin typeface="Arial"/>
                <a:cs typeface="Arial"/>
              </a:rPr>
              <a:t>this.onShowPopup</a:t>
            </a:r>
            <a:r>
              <a:rPr lang="de-DE" sz="1600" i="1" kern="0" dirty="0">
                <a:solidFill>
                  <a:sysClr val="windowText" lastClr="000000"/>
                </a:solidFill>
                <a:latin typeface="Arial"/>
                <a:cs typeface="Arial"/>
              </a:rPr>
              <a:t>);</a:t>
            </a:r>
            <a:br>
              <a:rPr lang="de-DE" kern="0" dirty="0">
                <a:solidFill>
                  <a:sysClr val="windowText" lastClr="000000"/>
                </a:solidFill>
                <a:latin typeface="Arial"/>
                <a:cs typeface="Arial"/>
              </a:rPr>
            </a:br>
            <a:endParaRPr lang="de-DE" sz="1600" kern="0" dirty="0">
              <a:solidFill>
                <a:sysClr val="windowText" lastClr="000000"/>
              </a:solidFill>
              <a:latin typeface="Arial"/>
              <a:cs typeface="Arial"/>
            </a:endParaRPr>
          </a:p>
          <a:p>
            <a:pPr marL="0" indent="0">
              <a:buNone/>
            </a:pPr>
            <a:endParaRPr kumimoji="0" lang="de-DE" sz="2000" b="0" i="1" u="none" strike="noStrike" kern="0" cap="none" spc="0" normalizeH="0" baseline="0" noProof="0" dirty="0">
              <a:ln>
                <a:noFill/>
              </a:ln>
              <a:solidFill>
                <a:sysClr val="windowText" lastClr="000000"/>
              </a:solidFill>
              <a:effectLst/>
              <a:uLnTx/>
              <a:uFillTx/>
              <a:latin typeface="Arial"/>
              <a:cs typeface="Arial"/>
            </a:endParaRPr>
          </a:p>
        </p:txBody>
      </p:sp>
    </p:spTree>
    <p:extLst>
      <p:ext uri="{BB962C8B-B14F-4D97-AF65-F5344CB8AC3E}">
        <p14:creationId xmlns:p14="http://schemas.microsoft.com/office/powerpoint/2010/main" val="16401336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3973EF9-8659-2E19-298F-3448BE19E6B8}"/>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CA3B0BCE-CE26-D9D3-7CDE-D94FF30617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21A2A221-4331-F0F9-0DC4-81D398356567}"/>
              </a:ext>
            </a:extLst>
          </p:cNvPr>
          <p:cNvSpPr>
            <a:spLocks noGrp="1"/>
          </p:cNvSpPr>
          <p:nvPr>
            <p:ph type="title"/>
          </p:nvPr>
        </p:nvSpPr>
        <p:spPr>
          <a:xfrm>
            <a:off x="838200" y="365125"/>
            <a:ext cx="10515600" cy="1325563"/>
          </a:xfrm>
        </p:spPr>
        <p:txBody>
          <a:bodyPr>
            <a:normAutofit/>
          </a:bodyPr>
          <a:lstStyle/>
          <a:p>
            <a:r>
              <a:rPr lang="de-DE" sz="4000" dirty="0"/>
              <a:t>Controller – Registrierung v. Events im View</a:t>
            </a:r>
          </a:p>
        </p:txBody>
      </p:sp>
      <p:sp>
        <p:nvSpPr>
          <p:cNvPr id="43" name="sketch line">
            <a:extLst>
              <a:ext uri="{FF2B5EF4-FFF2-40B4-BE49-F238E27FC236}">
                <a16:creationId xmlns:a16="http://schemas.microsoft.com/office/drawing/2014/main" id="{6C218276-1A7A-A6E8-8B17-FF4FC4E2F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C445EAA9-631C-7AF9-9F65-A9126DF6461E}"/>
              </a:ext>
            </a:extLst>
          </p:cNvPr>
          <p:cNvSpPr>
            <a:spLocks noGrp="1"/>
          </p:cNvSpPr>
          <p:nvPr>
            <p:ph idx="1"/>
          </p:nvPr>
        </p:nvSpPr>
        <p:spPr>
          <a:xfrm>
            <a:off x="838200" y="1920331"/>
            <a:ext cx="10515600" cy="4251960"/>
          </a:xfrm>
        </p:spPr>
        <p:txBody>
          <a:bodyPr>
            <a:normAutofit/>
          </a:bodyPr>
          <a:lstStyle/>
          <a:p>
            <a:r>
              <a:rPr lang="de-DE" sz="2400" kern="0" dirty="0">
                <a:solidFill>
                  <a:sysClr val="windowText" lastClr="000000"/>
                </a:solidFill>
                <a:latin typeface="Arial"/>
                <a:cs typeface="Arial"/>
              </a:rPr>
              <a:t>Im XML View:</a:t>
            </a:r>
          </a:p>
          <a:p>
            <a:pPr lvl="1"/>
            <a:r>
              <a:rPr lang="de-DE" sz="2000" kern="0" dirty="0">
                <a:solidFill>
                  <a:sysClr val="windowText" lastClr="000000"/>
                </a:solidFill>
                <a:latin typeface="Arial"/>
                <a:cs typeface="Arial"/>
              </a:rPr>
              <a:t>Registrierung des Events für ein SAPUI5 Control als Attribut mit </a:t>
            </a:r>
            <a:r>
              <a:rPr lang="de-DE" sz="2000" kern="0" dirty="0" err="1">
                <a:solidFill>
                  <a:sysClr val="windowText" lastClr="000000"/>
                </a:solidFill>
                <a:latin typeface="Arial"/>
                <a:cs typeface="Arial"/>
              </a:rPr>
              <a:t>EventNamen</a:t>
            </a:r>
            <a:r>
              <a:rPr lang="de-DE" sz="2000" kern="0" dirty="0">
                <a:solidFill>
                  <a:sysClr val="windowText" lastClr="000000"/>
                </a:solidFill>
                <a:latin typeface="Arial"/>
                <a:cs typeface="Arial"/>
              </a:rPr>
              <a:t>, welche auf </a:t>
            </a:r>
            <a:r>
              <a:rPr lang="de-DE" sz="2000" kern="0" dirty="0" err="1">
                <a:solidFill>
                  <a:sysClr val="windowText" lastClr="000000"/>
                </a:solidFill>
                <a:latin typeface="Arial"/>
                <a:cs typeface="Arial"/>
              </a:rPr>
              <a:t>EventHandler</a:t>
            </a:r>
            <a:r>
              <a:rPr lang="de-DE" sz="2000" kern="0" dirty="0">
                <a:solidFill>
                  <a:sysClr val="windowText" lastClr="000000"/>
                </a:solidFill>
                <a:latin typeface="Arial"/>
                <a:cs typeface="Arial"/>
              </a:rPr>
              <a:t> Funktion (im Controller) zeigt:</a:t>
            </a:r>
            <a:br>
              <a:rPr lang="de-DE" sz="2000" kern="0" dirty="0">
                <a:solidFill>
                  <a:sysClr val="windowText" lastClr="000000"/>
                </a:solidFill>
                <a:latin typeface="Arial"/>
                <a:cs typeface="Arial"/>
              </a:rPr>
            </a:br>
            <a:endParaRPr lang="de-DE" sz="2000" kern="0" dirty="0">
              <a:solidFill>
                <a:sysClr val="windowText" lastClr="000000"/>
              </a:solidFill>
              <a:latin typeface="Arial"/>
              <a:cs typeface="Arial"/>
            </a:endParaRPr>
          </a:p>
          <a:p>
            <a:pPr lvl="1"/>
            <a:r>
              <a:rPr lang="de-DE" sz="2000" kern="0" dirty="0">
                <a:solidFill>
                  <a:sysClr val="windowText" lastClr="000000"/>
                </a:solidFill>
                <a:latin typeface="Arial"/>
                <a:cs typeface="Arial"/>
              </a:rPr>
              <a:t>In Beispiel:</a:t>
            </a:r>
            <a:br>
              <a:rPr lang="de-DE" sz="2000" kern="0" dirty="0">
                <a:solidFill>
                  <a:sysClr val="windowText" lastClr="000000"/>
                </a:solidFill>
                <a:latin typeface="Arial"/>
                <a:cs typeface="Arial"/>
              </a:rPr>
            </a:br>
            <a:r>
              <a:rPr lang="de-DE" sz="2000" kern="0" dirty="0">
                <a:solidFill>
                  <a:sysClr val="windowText" lastClr="000000"/>
                </a:solidFill>
                <a:latin typeface="Arial"/>
                <a:cs typeface="Arial"/>
              </a:rPr>
              <a:t>UI5 Control ist ein Button</a:t>
            </a:r>
            <a:br>
              <a:rPr lang="de-DE" sz="2000" kern="0" dirty="0">
                <a:solidFill>
                  <a:sysClr val="windowText" lastClr="000000"/>
                </a:solidFill>
                <a:latin typeface="Arial"/>
                <a:cs typeface="Arial"/>
              </a:rPr>
            </a:br>
            <a:r>
              <a:rPr lang="de-DE" sz="2000" kern="0" dirty="0">
                <a:solidFill>
                  <a:sysClr val="windowText" lastClr="000000"/>
                </a:solidFill>
                <a:latin typeface="Arial"/>
                <a:cs typeface="Arial"/>
              </a:rPr>
              <a:t>Beim Event „press“ wird in </a:t>
            </a:r>
            <a:br>
              <a:rPr lang="de-DE" sz="2000" kern="0" dirty="0">
                <a:solidFill>
                  <a:sysClr val="windowText" lastClr="000000"/>
                </a:solidFill>
                <a:latin typeface="Arial"/>
                <a:cs typeface="Arial"/>
              </a:rPr>
            </a:br>
            <a:r>
              <a:rPr lang="de-DE" sz="2000" kern="0" dirty="0">
                <a:solidFill>
                  <a:sysClr val="windowText" lastClr="000000"/>
                </a:solidFill>
                <a:latin typeface="Arial"/>
                <a:cs typeface="Arial"/>
              </a:rPr>
              <a:t>Event Handler Funktion </a:t>
            </a:r>
            <a:br>
              <a:rPr lang="de-DE" sz="2000" kern="0" dirty="0">
                <a:solidFill>
                  <a:sysClr val="windowText" lastClr="000000"/>
                </a:solidFill>
                <a:latin typeface="Arial"/>
                <a:cs typeface="Arial"/>
              </a:rPr>
            </a:br>
            <a:r>
              <a:rPr lang="de-DE" sz="2000" kern="0" dirty="0">
                <a:solidFill>
                  <a:sysClr val="windowText" lastClr="000000"/>
                </a:solidFill>
                <a:latin typeface="Arial"/>
                <a:cs typeface="Arial"/>
              </a:rPr>
              <a:t>„.</a:t>
            </a:r>
            <a:r>
              <a:rPr lang="de-DE" sz="2000" kern="0" dirty="0" err="1">
                <a:solidFill>
                  <a:sysClr val="windowText" lastClr="000000"/>
                </a:solidFill>
                <a:latin typeface="Arial"/>
                <a:cs typeface="Arial"/>
              </a:rPr>
              <a:t>onShowPopup</a:t>
            </a:r>
            <a:r>
              <a:rPr lang="de-DE" sz="2000" kern="0" dirty="0">
                <a:solidFill>
                  <a:sysClr val="windowText" lastClr="000000"/>
                </a:solidFill>
                <a:latin typeface="Arial"/>
                <a:cs typeface="Arial"/>
              </a:rPr>
              <a:t>“ </a:t>
            </a:r>
            <a:br>
              <a:rPr lang="de-DE" sz="2000" kern="0" dirty="0">
                <a:solidFill>
                  <a:sysClr val="windowText" lastClr="000000"/>
                </a:solidFill>
                <a:latin typeface="Arial"/>
                <a:cs typeface="Arial"/>
              </a:rPr>
            </a:br>
            <a:r>
              <a:rPr lang="de-DE" sz="2000" kern="0" dirty="0">
                <a:solidFill>
                  <a:sysClr val="windowText" lastClr="000000"/>
                </a:solidFill>
                <a:latin typeface="Arial"/>
                <a:cs typeface="Arial"/>
              </a:rPr>
              <a:t>(im verknüpften Controller)</a:t>
            </a:r>
            <a:br>
              <a:rPr lang="de-DE" sz="2000" kern="0" dirty="0">
                <a:solidFill>
                  <a:sysClr val="windowText" lastClr="000000"/>
                </a:solidFill>
                <a:latin typeface="Arial"/>
                <a:cs typeface="Arial"/>
              </a:rPr>
            </a:br>
            <a:r>
              <a:rPr lang="de-DE" sz="2000" kern="0" dirty="0">
                <a:solidFill>
                  <a:sysClr val="windowText" lastClr="000000"/>
                </a:solidFill>
                <a:latin typeface="Arial"/>
                <a:cs typeface="Arial"/>
              </a:rPr>
              <a:t>gesprungen</a:t>
            </a:r>
          </a:p>
          <a:p>
            <a:pPr lvl="1"/>
            <a:endParaRPr lang="de-DE" sz="2000" kern="0" dirty="0">
              <a:solidFill>
                <a:sysClr val="windowText" lastClr="000000"/>
              </a:solidFill>
              <a:latin typeface="Arial"/>
              <a:cs typeface="Arial"/>
            </a:endParaRPr>
          </a:p>
          <a:p>
            <a:pPr marL="0" indent="0">
              <a:buNone/>
            </a:pPr>
            <a:endParaRPr kumimoji="0" lang="de-DE" sz="2000" b="0" i="1" u="none" strike="noStrike" kern="0" cap="none" spc="0" normalizeH="0" baseline="0" noProof="0" dirty="0">
              <a:ln>
                <a:noFill/>
              </a:ln>
              <a:solidFill>
                <a:sysClr val="windowText" lastClr="000000"/>
              </a:solidFill>
              <a:effectLst/>
              <a:uLnTx/>
              <a:uFillTx/>
              <a:latin typeface="Arial"/>
              <a:cs typeface="Arial"/>
            </a:endParaRPr>
          </a:p>
        </p:txBody>
      </p:sp>
      <p:pic>
        <p:nvPicPr>
          <p:cNvPr id="4" name="Grafik 3">
            <a:extLst>
              <a:ext uri="{FF2B5EF4-FFF2-40B4-BE49-F238E27FC236}">
                <a16:creationId xmlns:a16="http://schemas.microsoft.com/office/drawing/2014/main" id="{12C551AB-EF35-2259-82CD-6B251EE71FF8}"/>
              </a:ext>
            </a:extLst>
          </p:cNvPr>
          <p:cNvPicPr>
            <a:picLocks noChangeAspect="1"/>
          </p:cNvPicPr>
          <p:nvPr/>
        </p:nvPicPr>
        <p:blipFill>
          <a:blip r:embed="rId3"/>
          <a:stretch>
            <a:fillRect/>
          </a:stretch>
        </p:blipFill>
        <p:spPr>
          <a:xfrm>
            <a:off x="5521694" y="3002936"/>
            <a:ext cx="5477098" cy="3320840"/>
          </a:xfrm>
          <a:prstGeom prst="rect">
            <a:avLst/>
          </a:prstGeom>
        </p:spPr>
      </p:pic>
    </p:spTree>
    <p:extLst>
      <p:ext uri="{BB962C8B-B14F-4D97-AF65-F5344CB8AC3E}">
        <p14:creationId xmlns:p14="http://schemas.microsoft.com/office/powerpoint/2010/main" val="1636960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7354214-C5AE-B610-389E-0898DCA23FD8}"/>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D6E35C7B-1CD0-672D-30F7-CA9F3C0B0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9249F7DE-316F-22CA-DB49-5F0F39F8279C}"/>
              </a:ext>
            </a:extLst>
          </p:cNvPr>
          <p:cNvSpPr>
            <a:spLocks noGrp="1"/>
          </p:cNvSpPr>
          <p:nvPr>
            <p:ph type="title"/>
          </p:nvPr>
        </p:nvSpPr>
        <p:spPr>
          <a:xfrm>
            <a:off x="838200" y="365125"/>
            <a:ext cx="10515600" cy="1325563"/>
          </a:xfrm>
        </p:spPr>
        <p:txBody>
          <a:bodyPr>
            <a:normAutofit/>
          </a:bodyPr>
          <a:lstStyle/>
          <a:p>
            <a:r>
              <a:rPr lang="de-DE" sz="4200" dirty="0"/>
              <a:t>Models in UI5</a:t>
            </a:r>
          </a:p>
        </p:txBody>
      </p:sp>
      <p:sp>
        <p:nvSpPr>
          <p:cNvPr id="43" name="sketch line">
            <a:extLst>
              <a:ext uri="{FF2B5EF4-FFF2-40B4-BE49-F238E27FC236}">
                <a16:creationId xmlns:a16="http://schemas.microsoft.com/office/drawing/2014/main" id="{9CEDA7E8-0328-6A91-0B3A-4EBF8DCC7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0D63CC54-83FA-7E7F-8201-E7AD22D9F04A}"/>
              </a:ext>
            </a:extLst>
          </p:cNvPr>
          <p:cNvSpPr>
            <a:spLocks noGrp="1"/>
          </p:cNvSpPr>
          <p:nvPr>
            <p:ph idx="1"/>
          </p:nvPr>
        </p:nvSpPr>
        <p:spPr>
          <a:xfrm>
            <a:off x="838200" y="1920331"/>
            <a:ext cx="6268770" cy="4251960"/>
          </a:xfrm>
        </p:spPr>
        <p:txBody>
          <a:bodyPr>
            <a:normAutofit lnSpcReduction="10000"/>
          </a:bodyPr>
          <a:lstStyle/>
          <a:p>
            <a:r>
              <a:rPr lang="de-DE" dirty="0">
                <a:latin typeface="-apple-system"/>
              </a:rPr>
              <a:t>Modelle sind Datencontainer, die die Anwendungsdaten speichern</a:t>
            </a:r>
          </a:p>
          <a:p>
            <a:r>
              <a:rPr lang="de-DE" dirty="0">
                <a:latin typeface="-apple-system"/>
              </a:rPr>
              <a:t>SAPUI5 unterstützt verschiedene Modelltypen wie JSON, XML, </a:t>
            </a:r>
            <a:r>
              <a:rPr lang="de-DE" dirty="0" err="1">
                <a:latin typeface="-apple-system"/>
              </a:rPr>
              <a:t>OData</a:t>
            </a:r>
            <a:r>
              <a:rPr lang="de-DE" dirty="0">
                <a:latin typeface="-apple-system"/>
              </a:rPr>
              <a:t> und </a:t>
            </a:r>
            <a:r>
              <a:rPr lang="de-DE" dirty="0" err="1">
                <a:latin typeface="-apple-system"/>
              </a:rPr>
              <a:t>Resource</a:t>
            </a:r>
            <a:r>
              <a:rPr lang="de-DE" dirty="0">
                <a:latin typeface="-apple-system"/>
              </a:rPr>
              <a:t>. </a:t>
            </a:r>
          </a:p>
          <a:p>
            <a:r>
              <a:rPr lang="de-DE" dirty="0">
                <a:latin typeface="-apple-system"/>
              </a:rPr>
              <a:t>Es gibt einmaliges, einfaches und bidirektionales Binding</a:t>
            </a:r>
          </a:p>
          <a:p>
            <a:r>
              <a:rPr lang="de-DE" dirty="0">
                <a:latin typeface="-apple-system"/>
              </a:rPr>
              <a:t>Modelle können global auf Anwendungsebene (</a:t>
            </a:r>
            <a:r>
              <a:rPr lang="de-DE" dirty="0" err="1">
                <a:latin typeface="-apple-system"/>
              </a:rPr>
              <a:t>sap.ui.core</a:t>
            </a:r>
            <a:r>
              <a:rPr lang="de-DE" dirty="0">
                <a:latin typeface="-apple-system"/>
              </a:rPr>
              <a:t>) oder lokal auf View- oder Control-Ebene definiert werden. </a:t>
            </a:r>
            <a:endParaRPr lang="de-DE" i="0" u="none" strike="noStrike" dirty="0">
              <a:effectLst/>
              <a:latin typeface="-apple-system"/>
            </a:endParaRPr>
          </a:p>
        </p:txBody>
      </p:sp>
      <p:pic>
        <p:nvPicPr>
          <p:cNvPr id="3" name="object 10">
            <a:extLst>
              <a:ext uri="{FF2B5EF4-FFF2-40B4-BE49-F238E27FC236}">
                <a16:creationId xmlns:a16="http://schemas.microsoft.com/office/drawing/2014/main" id="{08C4CC08-ADD7-47BB-8091-528AA4F8C5B8}"/>
              </a:ext>
            </a:extLst>
          </p:cNvPr>
          <p:cNvPicPr/>
          <p:nvPr/>
        </p:nvPicPr>
        <p:blipFill>
          <a:blip r:embed="rId3" cstate="print"/>
          <a:stretch>
            <a:fillRect/>
          </a:stretch>
        </p:blipFill>
        <p:spPr>
          <a:xfrm>
            <a:off x="7106970" y="2404201"/>
            <a:ext cx="4571996" cy="3284219"/>
          </a:xfrm>
          <a:prstGeom prst="rect">
            <a:avLst/>
          </a:prstGeom>
        </p:spPr>
      </p:pic>
    </p:spTree>
    <p:extLst>
      <p:ext uri="{BB962C8B-B14F-4D97-AF65-F5344CB8AC3E}">
        <p14:creationId xmlns:p14="http://schemas.microsoft.com/office/powerpoint/2010/main" val="33185902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323976E-A950-D15D-AFB5-B7CD201CE4A9}"/>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584AE373-48CA-0096-8BA2-77200C209E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4CDFAF22-6F87-DA8A-8030-3A8A2968B0F6}"/>
              </a:ext>
            </a:extLst>
          </p:cNvPr>
          <p:cNvSpPr>
            <a:spLocks noGrp="1"/>
          </p:cNvSpPr>
          <p:nvPr>
            <p:ph type="title"/>
          </p:nvPr>
        </p:nvSpPr>
        <p:spPr>
          <a:xfrm>
            <a:off x="838200" y="365125"/>
            <a:ext cx="10515600" cy="1325563"/>
          </a:xfrm>
        </p:spPr>
        <p:txBody>
          <a:bodyPr>
            <a:normAutofit/>
          </a:bodyPr>
          <a:lstStyle/>
          <a:p>
            <a:r>
              <a:rPr lang="de-DE" sz="4200" dirty="0"/>
              <a:t>Binding in UI5</a:t>
            </a:r>
          </a:p>
        </p:txBody>
      </p:sp>
      <p:sp>
        <p:nvSpPr>
          <p:cNvPr id="43" name="sketch line">
            <a:extLst>
              <a:ext uri="{FF2B5EF4-FFF2-40B4-BE49-F238E27FC236}">
                <a16:creationId xmlns:a16="http://schemas.microsoft.com/office/drawing/2014/main" id="{A25EE07D-C2A9-0A1C-748B-2723F73DC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E8FDB89E-0024-85FA-611F-DD5EEB31E4D1}"/>
              </a:ext>
            </a:extLst>
          </p:cNvPr>
          <p:cNvSpPr>
            <a:spLocks noGrp="1"/>
          </p:cNvSpPr>
          <p:nvPr>
            <p:ph idx="1"/>
          </p:nvPr>
        </p:nvSpPr>
        <p:spPr>
          <a:xfrm>
            <a:off x="838200" y="1920331"/>
            <a:ext cx="10684764" cy="4251960"/>
          </a:xfrm>
        </p:spPr>
        <p:txBody>
          <a:bodyPr>
            <a:normAutofit fontScale="92500" lnSpcReduction="10000"/>
          </a:bodyPr>
          <a:lstStyle/>
          <a:p>
            <a:r>
              <a:rPr lang="de-DE" dirty="0">
                <a:latin typeface="-apple-system"/>
              </a:rPr>
              <a:t>Binding ist Prozess, bei dem UI-Controls an Datenmodelle gebunden werden, um Datenanzeige und -manipulation zu ermöglichen. </a:t>
            </a:r>
          </a:p>
          <a:p>
            <a:r>
              <a:rPr lang="de-DE" dirty="0">
                <a:latin typeface="-apple-system"/>
              </a:rPr>
              <a:t>Binding ermöglicht automatische Synchronisierung zwischen Datenmodell und UI</a:t>
            </a:r>
          </a:p>
          <a:p>
            <a:r>
              <a:rPr lang="de-DE" dirty="0">
                <a:latin typeface="-apple-system"/>
              </a:rPr>
              <a:t>Änderungen können im Model automatisch in der UI reflektiert werden und umgekehrt. </a:t>
            </a:r>
          </a:p>
          <a:p>
            <a:r>
              <a:rPr lang="de-DE" i="0" u="none" strike="noStrike" dirty="0">
                <a:effectLst/>
                <a:latin typeface="-apple-system"/>
              </a:rPr>
              <a:t>Datenbindung ermöglicht die automatische Aktualisierung der Benutzeroberfläche, wenn sich die Daten im Model ändern.</a:t>
            </a:r>
          </a:p>
          <a:p>
            <a:r>
              <a:rPr lang="de-DE" i="0" u="none" strike="noStrike" dirty="0">
                <a:effectLst/>
                <a:latin typeface="-apple-system"/>
              </a:rPr>
              <a:t>Es gibt Einweg-Binding (Daten fließen nur vom Model zur Benutzeroberfläche) und Zweiweg-Binding (Daten fließen in beide Richtungen).</a:t>
            </a:r>
          </a:p>
        </p:txBody>
      </p:sp>
    </p:spTree>
    <p:extLst>
      <p:ext uri="{BB962C8B-B14F-4D97-AF65-F5344CB8AC3E}">
        <p14:creationId xmlns:p14="http://schemas.microsoft.com/office/powerpoint/2010/main" val="22287272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7CD1748-7D78-C89D-980D-9B752D2561C7}"/>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9F80CA7B-00ED-CEA7-7F18-CE8C0F8214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0F9271AA-8F37-1BAA-3708-91030A3AE226}"/>
              </a:ext>
            </a:extLst>
          </p:cNvPr>
          <p:cNvSpPr>
            <a:spLocks noGrp="1"/>
          </p:cNvSpPr>
          <p:nvPr>
            <p:ph type="title"/>
          </p:nvPr>
        </p:nvSpPr>
        <p:spPr>
          <a:xfrm>
            <a:off x="838200" y="365125"/>
            <a:ext cx="10515600" cy="1325563"/>
          </a:xfrm>
        </p:spPr>
        <p:txBody>
          <a:bodyPr>
            <a:normAutofit/>
          </a:bodyPr>
          <a:lstStyle/>
          <a:p>
            <a:r>
              <a:rPr lang="de-DE" sz="4200" dirty="0"/>
              <a:t>Binding – Unterscheidung der Typen</a:t>
            </a:r>
          </a:p>
        </p:txBody>
      </p:sp>
      <p:sp>
        <p:nvSpPr>
          <p:cNvPr id="43" name="sketch line">
            <a:extLst>
              <a:ext uri="{FF2B5EF4-FFF2-40B4-BE49-F238E27FC236}">
                <a16:creationId xmlns:a16="http://schemas.microsoft.com/office/drawing/2014/main" id="{01C236A0-ED9D-6103-182F-373F403C9B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4" name="object 11">
            <a:extLst>
              <a:ext uri="{FF2B5EF4-FFF2-40B4-BE49-F238E27FC236}">
                <a16:creationId xmlns:a16="http://schemas.microsoft.com/office/drawing/2014/main" id="{6755601E-D607-0A72-DD2F-EBC15B8E4167}"/>
              </a:ext>
            </a:extLst>
          </p:cNvPr>
          <p:cNvGrpSpPr/>
          <p:nvPr/>
        </p:nvGrpSpPr>
        <p:grpSpPr>
          <a:xfrm>
            <a:off x="1818826" y="1920331"/>
            <a:ext cx="6165410" cy="4352181"/>
            <a:chOff x="1630108" y="5013242"/>
            <a:chExt cx="4591685" cy="3448685"/>
          </a:xfrm>
        </p:grpSpPr>
        <p:pic>
          <p:nvPicPr>
            <p:cNvPr id="5" name="object 12">
              <a:extLst>
                <a:ext uri="{FF2B5EF4-FFF2-40B4-BE49-F238E27FC236}">
                  <a16:creationId xmlns:a16="http://schemas.microsoft.com/office/drawing/2014/main" id="{E765952F-6FAE-8A9D-1D00-A83DC89F99E6}"/>
                </a:ext>
              </a:extLst>
            </p:cNvPr>
            <p:cNvPicPr/>
            <p:nvPr/>
          </p:nvPicPr>
          <p:blipFill>
            <a:blip r:embed="rId3" cstate="print"/>
            <a:stretch>
              <a:fillRect/>
            </a:stretch>
          </p:blipFill>
          <p:spPr>
            <a:xfrm>
              <a:off x="1639574" y="5106673"/>
              <a:ext cx="4571996" cy="3284216"/>
            </a:xfrm>
            <a:prstGeom prst="rect">
              <a:avLst/>
            </a:prstGeom>
          </p:spPr>
        </p:pic>
        <p:sp>
          <p:nvSpPr>
            <p:cNvPr id="6" name="object 13">
              <a:extLst>
                <a:ext uri="{FF2B5EF4-FFF2-40B4-BE49-F238E27FC236}">
                  <a16:creationId xmlns:a16="http://schemas.microsoft.com/office/drawing/2014/main" id="{E27844EF-2B9E-5FE7-F2C0-693FCDDCA612}"/>
                </a:ext>
              </a:extLst>
            </p:cNvPr>
            <p:cNvSpPr/>
            <p:nvPr/>
          </p:nvSpPr>
          <p:spPr>
            <a:xfrm>
              <a:off x="1634870" y="5018004"/>
              <a:ext cx="4582160" cy="3439160"/>
            </a:xfrm>
            <a:custGeom>
              <a:avLst/>
              <a:gdLst/>
              <a:ahLst/>
              <a:cxnLst/>
              <a:rect l="l" t="t" r="r" b="b"/>
              <a:pathLst>
                <a:path w="4582160" h="3439159">
                  <a:moveTo>
                    <a:pt x="0" y="3438540"/>
                  </a:moveTo>
                  <a:lnTo>
                    <a:pt x="4581540" y="3438540"/>
                  </a:lnTo>
                  <a:lnTo>
                    <a:pt x="4581540" y="0"/>
                  </a:lnTo>
                  <a:lnTo>
                    <a:pt x="0" y="0"/>
                  </a:lnTo>
                  <a:lnTo>
                    <a:pt x="0" y="3438540"/>
                  </a:lnTo>
                  <a:close/>
                </a:path>
              </a:pathLst>
            </a:custGeom>
            <a:ln w="9524">
              <a:solidFill>
                <a:srgbClr val="000000"/>
              </a:solidFill>
            </a:ln>
          </p:spPr>
          <p:txBody>
            <a:bodyPr wrap="square" lIns="0" tIns="0" rIns="0" bIns="0" rtlCol="0"/>
            <a:lstStyle/>
            <a:p>
              <a:endParaRPr/>
            </a:p>
          </p:txBody>
        </p:sp>
      </p:grpSp>
    </p:spTree>
    <p:extLst>
      <p:ext uri="{BB962C8B-B14F-4D97-AF65-F5344CB8AC3E}">
        <p14:creationId xmlns:p14="http://schemas.microsoft.com/office/powerpoint/2010/main" val="3163876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D609A06-B27B-2491-614C-EBC78D552A65}"/>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5CDBF7ED-8DF8-F71D-69B3-C5482E625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E9646F41-5B75-900C-3972-056FB68BFE0B}"/>
              </a:ext>
            </a:extLst>
          </p:cNvPr>
          <p:cNvSpPr>
            <a:spLocks noGrp="1"/>
          </p:cNvSpPr>
          <p:nvPr>
            <p:ph type="title"/>
          </p:nvPr>
        </p:nvSpPr>
        <p:spPr>
          <a:xfrm>
            <a:off x="838200" y="365125"/>
            <a:ext cx="10515600" cy="1325563"/>
          </a:xfrm>
        </p:spPr>
        <p:txBody>
          <a:bodyPr>
            <a:normAutofit/>
          </a:bodyPr>
          <a:lstStyle/>
          <a:p>
            <a:r>
              <a:rPr lang="de-DE" sz="4400" dirty="0"/>
              <a:t>HTML5 vs. HTML – Was ist neu? </a:t>
            </a:r>
            <a:endParaRPr lang="de-DE" sz="4200" dirty="0"/>
          </a:p>
        </p:txBody>
      </p:sp>
      <p:sp>
        <p:nvSpPr>
          <p:cNvPr id="43" name="sketch line">
            <a:extLst>
              <a:ext uri="{FF2B5EF4-FFF2-40B4-BE49-F238E27FC236}">
                <a16:creationId xmlns:a16="http://schemas.microsoft.com/office/drawing/2014/main" id="{5AE47632-B99F-1576-8A02-D6A6EAF33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2676CB06-2019-A3AA-DC85-7D1EFE0BEB08}"/>
              </a:ext>
            </a:extLst>
          </p:cNvPr>
          <p:cNvSpPr>
            <a:spLocks noGrp="1"/>
          </p:cNvSpPr>
          <p:nvPr>
            <p:ph idx="1"/>
          </p:nvPr>
        </p:nvSpPr>
        <p:spPr>
          <a:xfrm>
            <a:off x="838200" y="1920331"/>
            <a:ext cx="10515600" cy="4251960"/>
          </a:xfrm>
        </p:spPr>
        <p:txBody>
          <a:bodyPr>
            <a:normAutofit fontScale="55000" lnSpcReduction="20000"/>
          </a:bodyPr>
          <a:lstStyle/>
          <a:p>
            <a:pPr marL="228600" marR="0" lvl="0"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de-DE" sz="2200" b="1" i="0" u="none" strike="noStrike" kern="0" cap="none" spc="-10" normalizeH="0" baseline="0" noProof="0" dirty="0">
                <a:ln>
                  <a:noFill/>
                </a:ln>
                <a:solidFill>
                  <a:sysClr val="windowText" lastClr="000000"/>
                </a:solidFill>
                <a:effectLst/>
                <a:uLnTx/>
                <a:uFillTx/>
                <a:latin typeface="Arial"/>
                <a:ea typeface="+mn-ea"/>
                <a:cs typeface="Arial"/>
              </a:rPr>
              <a:t>Neue Semantische Elemente</a:t>
            </a:r>
          </a:p>
          <a:p>
            <a:pPr marL="685800" marR="0" lvl="2"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de-DE" sz="2100" b="0" i="0" u="none" strike="noStrike" kern="0" cap="none" spc="-10" normalizeH="0" baseline="0" noProof="0" dirty="0">
                <a:ln>
                  <a:noFill/>
                </a:ln>
                <a:solidFill>
                  <a:sysClr val="windowText" lastClr="000000"/>
                </a:solidFill>
                <a:effectLst/>
                <a:uLnTx/>
                <a:uFillTx/>
                <a:latin typeface="Arial"/>
                <a:ea typeface="+mn-ea"/>
                <a:cs typeface="Arial"/>
              </a:rPr>
              <a:t>führt eine Reihe neuer semantischer Elemente ein, die den Code lesbarer und strukturierter machen. Diese Elemente geben dem Browser und den Entwicklern mehr Informationen über den Inhalt der Seite. Führt spezifische semantische Elemente ein wie: &lt;</a:t>
            </a:r>
            <a:r>
              <a:rPr kumimoji="0" lang="de-DE" sz="2100" b="0" i="0" u="none" strike="noStrike" kern="0" cap="none" spc="-10" normalizeH="0" baseline="0" noProof="0" dirty="0" err="1">
                <a:ln>
                  <a:noFill/>
                </a:ln>
                <a:solidFill>
                  <a:sysClr val="windowText" lastClr="000000"/>
                </a:solidFill>
                <a:effectLst/>
                <a:uLnTx/>
                <a:uFillTx/>
                <a:latin typeface="Arial"/>
                <a:ea typeface="+mn-ea"/>
                <a:cs typeface="Arial"/>
              </a:rPr>
              <a:t>header</a:t>
            </a:r>
            <a:r>
              <a:rPr kumimoji="0" lang="de-DE" sz="2100" b="0" i="0" u="none" strike="noStrike" kern="0" cap="none" spc="-10" normalizeH="0" baseline="0" noProof="0" dirty="0">
                <a:ln>
                  <a:noFill/>
                </a:ln>
                <a:solidFill>
                  <a:sysClr val="windowText" lastClr="000000"/>
                </a:solidFill>
                <a:effectLst/>
                <a:uLnTx/>
                <a:uFillTx/>
                <a:latin typeface="Arial"/>
                <a:ea typeface="+mn-ea"/>
                <a:cs typeface="Arial"/>
              </a:rPr>
              <a:t>&gt;, &lt;</a:t>
            </a:r>
            <a:r>
              <a:rPr kumimoji="0" lang="de-DE" sz="2100" b="0" i="0" u="none" strike="noStrike" kern="0" cap="none" spc="-10" normalizeH="0" baseline="0" noProof="0" dirty="0" err="1">
                <a:ln>
                  <a:noFill/>
                </a:ln>
                <a:solidFill>
                  <a:sysClr val="windowText" lastClr="000000"/>
                </a:solidFill>
                <a:effectLst/>
                <a:uLnTx/>
                <a:uFillTx/>
                <a:latin typeface="Arial"/>
                <a:ea typeface="+mn-ea"/>
                <a:cs typeface="Arial"/>
              </a:rPr>
              <a:t>nav</a:t>
            </a:r>
            <a:r>
              <a:rPr kumimoji="0" lang="de-DE" sz="2100" b="0" i="0" u="none" strike="noStrike" kern="0" cap="none" spc="-10" normalizeH="0" baseline="0" noProof="0" dirty="0">
                <a:ln>
                  <a:noFill/>
                </a:ln>
                <a:solidFill>
                  <a:sysClr val="windowText" lastClr="000000"/>
                </a:solidFill>
                <a:effectLst/>
                <a:uLnTx/>
                <a:uFillTx/>
                <a:latin typeface="Arial"/>
                <a:ea typeface="+mn-ea"/>
                <a:cs typeface="Arial"/>
              </a:rPr>
              <a:t>&gt;, &lt;</a:t>
            </a:r>
            <a:r>
              <a:rPr kumimoji="0" lang="de-DE" sz="2100" b="0" i="0" u="none" strike="noStrike" kern="0" cap="none" spc="-10" normalizeH="0" baseline="0" noProof="0" dirty="0" err="1">
                <a:ln>
                  <a:noFill/>
                </a:ln>
                <a:solidFill>
                  <a:sysClr val="windowText" lastClr="000000"/>
                </a:solidFill>
                <a:effectLst/>
                <a:uLnTx/>
                <a:uFillTx/>
                <a:latin typeface="Arial"/>
                <a:ea typeface="+mn-ea"/>
                <a:cs typeface="Arial"/>
              </a:rPr>
              <a:t>section</a:t>
            </a:r>
            <a:r>
              <a:rPr kumimoji="0" lang="de-DE" sz="2100" b="0" i="0" u="none" strike="noStrike" kern="0" cap="none" spc="-10" normalizeH="0" baseline="0" noProof="0" dirty="0">
                <a:ln>
                  <a:noFill/>
                </a:ln>
                <a:solidFill>
                  <a:sysClr val="windowText" lastClr="000000"/>
                </a:solidFill>
                <a:effectLst/>
                <a:uLnTx/>
                <a:uFillTx/>
                <a:latin typeface="Arial"/>
                <a:ea typeface="+mn-ea"/>
                <a:cs typeface="Arial"/>
              </a:rPr>
              <a:t>&gt;</a:t>
            </a:r>
          </a:p>
          <a:p>
            <a:pPr marL="228600" marR="0" lvl="0"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de-DE" sz="2200" b="1" i="0" u="none" strike="noStrike" kern="0" cap="none" spc="-10" normalizeH="0" baseline="0" noProof="0" dirty="0">
                <a:ln>
                  <a:noFill/>
                </a:ln>
                <a:solidFill>
                  <a:sysClr val="windowText" lastClr="000000"/>
                </a:solidFill>
                <a:effectLst/>
                <a:uLnTx/>
                <a:uFillTx/>
                <a:latin typeface="Arial"/>
                <a:ea typeface="+mn-ea"/>
                <a:cs typeface="Arial"/>
              </a:rPr>
              <a:t>Multimedia-Unterstützung</a:t>
            </a:r>
          </a:p>
          <a:p>
            <a:pPr marL="685800" marR="0" lvl="2"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de-DE" sz="2100" b="0" i="0" u="none" strike="noStrike" kern="0" cap="none" spc="-10" normalizeH="0" baseline="0" noProof="0" dirty="0">
                <a:ln>
                  <a:noFill/>
                </a:ln>
                <a:solidFill>
                  <a:sysClr val="windowText" lastClr="000000"/>
                </a:solidFill>
                <a:effectLst/>
                <a:uLnTx/>
                <a:uFillTx/>
                <a:latin typeface="Arial"/>
                <a:ea typeface="+mn-ea"/>
                <a:cs typeface="Arial"/>
              </a:rPr>
              <a:t>HTML5 bietet native Unterstützung für Multimedia-Inhalte ohne die Notwendigkeit von Plugins wie Flash. Führt die `&lt;</a:t>
            </a:r>
            <a:r>
              <a:rPr kumimoji="0" lang="de-DE" sz="2100" b="0" i="0" u="none" strike="noStrike" kern="0" cap="none" spc="-10" normalizeH="0" baseline="0" noProof="0" dirty="0" err="1">
                <a:ln>
                  <a:noFill/>
                </a:ln>
                <a:solidFill>
                  <a:sysClr val="windowText" lastClr="000000"/>
                </a:solidFill>
                <a:effectLst/>
                <a:uLnTx/>
                <a:uFillTx/>
                <a:latin typeface="Arial"/>
                <a:ea typeface="+mn-ea"/>
                <a:cs typeface="Arial"/>
              </a:rPr>
              <a:t>audio</a:t>
            </a:r>
            <a:r>
              <a:rPr kumimoji="0" lang="de-DE" sz="2100" b="0" i="0" u="none" strike="noStrike" kern="0" cap="none" spc="-10" normalizeH="0" baseline="0" noProof="0" dirty="0">
                <a:ln>
                  <a:noFill/>
                </a:ln>
                <a:solidFill>
                  <a:sysClr val="windowText" lastClr="000000"/>
                </a:solidFill>
                <a:effectLst/>
                <a:uLnTx/>
                <a:uFillTx/>
                <a:latin typeface="Arial"/>
                <a:ea typeface="+mn-ea"/>
                <a:cs typeface="Arial"/>
              </a:rPr>
              <a:t>&gt;`- und `&lt;</a:t>
            </a:r>
            <a:r>
              <a:rPr kumimoji="0" lang="de-DE" sz="2100" b="0" i="0" u="none" strike="noStrike" kern="0" cap="none" spc="-10" normalizeH="0" baseline="0" noProof="0" dirty="0" err="1">
                <a:ln>
                  <a:noFill/>
                </a:ln>
                <a:solidFill>
                  <a:sysClr val="windowText" lastClr="000000"/>
                </a:solidFill>
                <a:effectLst/>
                <a:uLnTx/>
                <a:uFillTx/>
                <a:latin typeface="Arial"/>
                <a:ea typeface="+mn-ea"/>
                <a:cs typeface="Arial"/>
              </a:rPr>
              <a:t>video</a:t>
            </a:r>
            <a:r>
              <a:rPr kumimoji="0" lang="de-DE" sz="2100" b="0" i="0" u="none" strike="noStrike" kern="0" cap="none" spc="-10" normalizeH="0" baseline="0" noProof="0" dirty="0">
                <a:ln>
                  <a:noFill/>
                </a:ln>
                <a:solidFill>
                  <a:sysClr val="windowText" lastClr="000000"/>
                </a:solidFill>
                <a:effectLst/>
                <a:uLnTx/>
                <a:uFillTx/>
                <a:latin typeface="Arial"/>
                <a:ea typeface="+mn-ea"/>
                <a:cs typeface="Arial"/>
              </a:rPr>
              <a:t>&gt;`-Elemente ein, um Audio- und Videoinhalte direkt im Browser abzuspielen.</a:t>
            </a:r>
          </a:p>
          <a:p>
            <a:pPr marL="228600" marR="0" lvl="0"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de-DE" sz="2200" b="0" i="0" u="none" strike="noStrike" kern="0" cap="none" spc="-10" normalizeH="0" baseline="0" noProof="0" dirty="0">
                <a:ln>
                  <a:noFill/>
                </a:ln>
                <a:solidFill>
                  <a:sysClr val="windowText" lastClr="000000"/>
                </a:solidFill>
                <a:effectLst/>
                <a:uLnTx/>
                <a:uFillTx/>
                <a:latin typeface="Arial"/>
                <a:ea typeface="+mn-ea"/>
                <a:cs typeface="Arial"/>
              </a:rPr>
              <a:t> </a:t>
            </a:r>
            <a:r>
              <a:rPr kumimoji="0" lang="de-DE" sz="2200" b="1" i="0" u="none" strike="noStrike" kern="0" cap="none" spc="-10" normalizeH="0" baseline="0" noProof="0" dirty="0">
                <a:ln>
                  <a:noFill/>
                </a:ln>
                <a:solidFill>
                  <a:sysClr val="windowText" lastClr="000000"/>
                </a:solidFill>
                <a:effectLst/>
                <a:uLnTx/>
                <a:uFillTx/>
                <a:latin typeface="Arial"/>
                <a:ea typeface="+mn-ea"/>
                <a:cs typeface="Arial"/>
              </a:rPr>
              <a:t>Formularelemente und –</a:t>
            </a:r>
            <a:r>
              <a:rPr kumimoji="0" lang="de-DE" sz="2200" b="1" i="0" u="none" strike="noStrike" kern="0" cap="none" spc="-10" normalizeH="0" baseline="0" noProof="0" dirty="0" err="1">
                <a:ln>
                  <a:noFill/>
                </a:ln>
                <a:solidFill>
                  <a:sysClr val="windowText" lastClr="000000"/>
                </a:solidFill>
                <a:effectLst/>
                <a:uLnTx/>
                <a:uFillTx/>
                <a:latin typeface="Arial"/>
                <a:ea typeface="+mn-ea"/>
                <a:cs typeface="Arial"/>
              </a:rPr>
              <a:t>attribute</a:t>
            </a:r>
            <a:endParaRPr kumimoji="0" lang="de-DE" sz="2200" b="1" i="0" u="none" strike="noStrike" kern="0" cap="none" spc="-10" normalizeH="0" baseline="0" noProof="0" dirty="0">
              <a:ln>
                <a:noFill/>
              </a:ln>
              <a:solidFill>
                <a:sysClr val="windowText" lastClr="000000"/>
              </a:solidFill>
              <a:effectLst/>
              <a:uLnTx/>
              <a:uFillTx/>
              <a:latin typeface="Arial"/>
              <a:ea typeface="+mn-ea"/>
              <a:cs typeface="Arial"/>
            </a:endParaRPr>
          </a:p>
          <a:p>
            <a:pPr marL="685800" marR="0" lvl="2"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de-DE" sz="2100" b="0" i="0" u="none" strike="noStrike" kern="0" cap="none" spc="-10" normalizeH="0" baseline="0" noProof="0" dirty="0">
                <a:ln>
                  <a:noFill/>
                </a:ln>
                <a:solidFill>
                  <a:sysClr val="windowText" lastClr="000000"/>
                </a:solidFill>
                <a:effectLst/>
                <a:uLnTx/>
                <a:uFillTx/>
                <a:latin typeface="Arial"/>
                <a:ea typeface="+mn-ea"/>
                <a:cs typeface="Arial"/>
              </a:rPr>
              <a:t>HTML5 erweitert die Möglichkeiten von Formularen durch neue Eingabetypen und Attribute, die die Benutzerfreundlichkeit und Validierung verbessern. Neue Eingabetypen wie `email`, `date`, `</a:t>
            </a:r>
            <a:r>
              <a:rPr kumimoji="0" lang="de-DE" sz="2100" b="0" i="0" u="none" strike="noStrike" kern="0" cap="none" spc="-10" normalizeH="0" baseline="0" noProof="0" dirty="0" err="1">
                <a:ln>
                  <a:noFill/>
                </a:ln>
                <a:solidFill>
                  <a:sysClr val="windowText" lastClr="000000"/>
                </a:solidFill>
                <a:effectLst/>
                <a:uLnTx/>
                <a:uFillTx/>
                <a:latin typeface="Arial"/>
                <a:ea typeface="+mn-ea"/>
                <a:cs typeface="Arial"/>
              </a:rPr>
              <a:t>number</a:t>
            </a:r>
            <a:r>
              <a:rPr kumimoji="0" lang="de-DE" sz="2100" b="0" i="0" u="none" strike="noStrike" kern="0" cap="none" spc="-10" normalizeH="0" baseline="0" noProof="0" dirty="0">
                <a:ln>
                  <a:noFill/>
                </a:ln>
                <a:solidFill>
                  <a:sysClr val="windowText" lastClr="000000"/>
                </a:solidFill>
                <a:effectLst/>
                <a:uLnTx/>
                <a:uFillTx/>
                <a:latin typeface="Arial"/>
                <a:ea typeface="+mn-ea"/>
                <a:cs typeface="Arial"/>
              </a:rPr>
              <a:t>`…</a:t>
            </a:r>
          </a:p>
          <a:p>
            <a:pPr marL="228600" marR="0" lvl="0"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de-DE" sz="2200" b="1" i="0" u="none" strike="noStrike" kern="0" cap="none" spc="-10" normalizeH="0" baseline="0" noProof="0" dirty="0">
                <a:ln>
                  <a:noFill/>
                </a:ln>
                <a:solidFill>
                  <a:sysClr val="windowText" lastClr="000000"/>
                </a:solidFill>
                <a:effectLst/>
                <a:uLnTx/>
                <a:uFillTx/>
                <a:latin typeface="Arial"/>
                <a:ea typeface="+mn-ea"/>
                <a:cs typeface="Arial"/>
              </a:rPr>
              <a:t>Lokale Speicherung</a:t>
            </a:r>
          </a:p>
          <a:p>
            <a:pPr marL="685800" marR="0" lvl="2"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de-DE" sz="2100" b="0" i="0" u="none" strike="noStrike" kern="0" cap="none" spc="-10" normalizeH="0" baseline="0" noProof="0" dirty="0">
                <a:ln>
                  <a:noFill/>
                </a:ln>
                <a:solidFill>
                  <a:sysClr val="windowText" lastClr="000000"/>
                </a:solidFill>
                <a:effectLst/>
                <a:uLnTx/>
                <a:uFillTx/>
                <a:latin typeface="Arial"/>
                <a:ea typeface="+mn-ea"/>
                <a:cs typeface="Arial"/>
              </a:rPr>
              <a:t>HTML5 bietet neue Möglichkeiten zur lokalen Speicherung von Daten im Browser, die über Cookies hinausgehen. Führt Web Storage ein, bestehend aus `</a:t>
            </a:r>
            <a:r>
              <a:rPr kumimoji="0" lang="de-DE" sz="2100" b="0" i="0" u="none" strike="noStrike" kern="0" cap="none" spc="-10" normalizeH="0" baseline="0" noProof="0" dirty="0" err="1">
                <a:ln>
                  <a:noFill/>
                </a:ln>
                <a:solidFill>
                  <a:sysClr val="windowText" lastClr="000000"/>
                </a:solidFill>
                <a:effectLst/>
                <a:uLnTx/>
                <a:uFillTx/>
                <a:latin typeface="Arial"/>
                <a:ea typeface="+mn-ea"/>
                <a:cs typeface="Arial"/>
              </a:rPr>
              <a:t>localStorage</a:t>
            </a:r>
            <a:r>
              <a:rPr kumimoji="0" lang="de-DE" sz="2100" b="0" i="0" u="none" strike="noStrike" kern="0" cap="none" spc="-10" normalizeH="0" baseline="0" noProof="0" dirty="0">
                <a:ln>
                  <a:noFill/>
                </a:ln>
                <a:solidFill>
                  <a:sysClr val="windowText" lastClr="000000"/>
                </a:solidFill>
                <a:effectLst/>
                <a:uLnTx/>
                <a:uFillTx/>
                <a:latin typeface="Arial"/>
                <a:ea typeface="+mn-ea"/>
                <a:cs typeface="Arial"/>
              </a:rPr>
              <a:t>` und `</a:t>
            </a:r>
            <a:r>
              <a:rPr kumimoji="0" lang="de-DE" sz="2100" b="0" i="0" u="none" strike="noStrike" kern="0" cap="none" spc="-10" normalizeH="0" baseline="0" noProof="0" dirty="0" err="1">
                <a:ln>
                  <a:noFill/>
                </a:ln>
                <a:solidFill>
                  <a:sysClr val="windowText" lastClr="000000"/>
                </a:solidFill>
                <a:effectLst/>
                <a:uLnTx/>
                <a:uFillTx/>
                <a:latin typeface="Arial"/>
                <a:ea typeface="+mn-ea"/>
                <a:cs typeface="Arial"/>
              </a:rPr>
              <a:t>sessionStorage</a:t>
            </a:r>
            <a:r>
              <a:rPr kumimoji="0" lang="de-DE" sz="2100" b="0" i="0" u="none" strike="noStrike" kern="0" cap="none" spc="-10" normalizeH="0" baseline="0" noProof="0" dirty="0">
                <a:ln>
                  <a:noFill/>
                </a:ln>
                <a:solidFill>
                  <a:sysClr val="windowText" lastClr="000000"/>
                </a:solidFill>
                <a:effectLst/>
                <a:uLnTx/>
                <a:uFillTx/>
                <a:latin typeface="Arial"/>
                <a:ea typeface="+mn-ea"/>
                <a:cs typeface="Arial"/>
              </a:rPr>
              <a:t>`, um größere Datenmengen effizient zu speichern.</a:t>
            </a:r>
          </a:p>
          <a:p>
            <a:pPr marL="228600" marR="0" lvl="0"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de-DE" sz="2200" b="1" i="0" u="none" strike="noStrike" kern="0" cap="none" spc="-10" normalizeH="0" baseline="0" noProof="0" dirty="0">
                <a:ln>
                  <a:noFill/>
                </a:ln>
                <a:solidFill>
                  <a:sysClr val="windowText" lastClr="000000"/>
                </a:solidFill>
                <a:effectLst/>
                <a:uLnTx/>
                <a:uFillTx/>
                <a:latin typeface="Arial"/>
                <a:ea typeface="+mn-ea"/>
                <a:cs typeface="Arial"/>
              </a:rPr>
              <a:t>Verbesserte JavaScript-APIs</a:t>
            </a:r>
          </a:p>
          <a:p>
            <a:pPr marL="685800" marR="0" lvl="1" indent="-228600" algn="l" defTabSz="914400" rtl="0" eaLnBrk="1" fontAlgn="auto" latinLnBrk="0" hangingPunct="1">
              <a:lnSpc>
                <a:spcPct val="100000"/>
              </a:lnSpc>
              <a:spcBef>
                <a:spcPts val="500"/>
              </a:spcBef>
              <a:spcAft>
                <a:spcPts val="1200"/>
              </a:spcAft>
              <a:buClrTx/>
              <a:buSzTx/>
              <a:buFont typeface="Arial" panose="020B0604020202020204" pitchFamily="34" charset="0"/>
              <a:buChar char="•"/>
              <a:tabLst/>
              <a:defRPr/>
            </a:pPr>
            <a:r>
              <a:rPr kumimoji="0" lang="de-DE" sz="2100" b="0" i="0" u="none" strike="noStrike" kern="0" cap="none" spc="-10" normalizeH="0" baseline="0" noProof="0" dirty="0">
                <a:ln>
                  <a:noFill/>
                </a:ln>
                <a:solidFill>
                  <a:sysClr val="windowText" lastClr="000000"/>
                </a:solidFill>
                <a:effectLst/>
                <a:uLnTx/>
                <a:uFillTx/>
                <a:latin typeface="Arial"/>
                <a:ea typeface="+mn-ea"/>
                <a:cs typeface="Arial"/>
              </a:rPr>
              <a:t>HTML5 führt eine Vielzahl neuer JavaScript-APIs ein, die die Interaktivität und Funktionalität von Webseiten verbessern. Neue APIs wie Geolocation API, Drag-and-Drop API, Web Workers, </a:t>
            </a:r>
            <a:r>
              <a:rPr kumimoji="0" lang="de-DE" sz="2100" b="0" i="0" u="none" strike="noStrike" kern="0" cap="none" spc="-10" normalizeH="0" baseline="0" noProof="0" dirty="0" err="1">
                <a:ln>
                  <a:noFill/>
                </a:ln>
                <a:solidFill>
                  <a:sysClr val="windowText" lastClr="000000"/>
                </a:solidFill>
                <a:effectLst/>
                <a:uLnTx/>
                <a:uFillTx/>
                <a:latin typeface="Arial"/>
                <a:ea typeface="+mn-ea"/>
                <a:cs typeface="Arial"/>
              </a:rPr>
              <a:t>WebSockets</a:t>
            </a:r>
            <a:r>
              <a:rPr kumimoji="0" lang="de-DE" sz="2100" b="0" i="0" u="none" strike="noStrike" kern="0" cap="none" spc="-10" normalizeH="0" baseline="0" noProof="0" dirty="0">
                <a:ln>
                  <a:noFill/>
                </a:ln>
                <a:solidFill>
                  <a:sysClr val="windowText" lastClr="000000"/>
                </a:solidFill>
                <a:effectLst/>
                <a:uLnTx/>
                <a:uFillTx/>
                <a:latin typeface="Arial"/>
                <a:ea typeface="+mn-ea"/>
                <a:cs typeface="Arial"/>
              </a:rPr>
              <a:t>, Canvas API.</a:t>
            </a:r>
          </a:p>
          <a:p>
            <a:pPr marL="228600" marR="0" lvl="0"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de-DE" sz="2200" b="1" i="0" u="none" strike="noStrike" kern="0" cap="none" spc="-10" normalizeH="0" baseline="0" noProof="0" dirty="0">
                <a:ln>
                  <a:noFill/>
                </a:ln>
                <a:solidFill>
                  <a:sysClr val="windowText" lastClr="000000"/>
                </a:solidFill>
                <a:effectLst/>
                <a:uLnTx/>
                <a:uFillTx/>
                <a:latin typeface="Arial"/>
                <a:ea typeface="+mn-ea"/>
                <a:cs typeface="Arial"/>
              </a:rPr>
              <a:t>Mobile Unterstützung und Responsives Design</a:t>
            </a:r>
          </a:p>
          <a:p>
            <a:pPr marL="685800" marR="0" lvl="2"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de-DE" sz="2100" b="0" i="0" u="none" strike="noStrike" kern="0" cap="none" spc="-10" normalizeH="0" baseline="0" noProof="0" dirty="0">
                <a:ln>
                  <a:noFill/>
                </a:ln>
                <a:solidFill>
                  <a:sysClr val="windowText" lastClr="000000"/>
                </a:solidFill>
                <a:effectLst/>
                <a:uLnTx/>
                <a:uFillTx/>
                <a:latin typeface="Arial"/>
                <a:ea typeface="+mn-ea"/>
                <a:cs typeface="Arial"/>
              </a:rPr>
              <a:t>Einführung des `</a:t>
            </a:r>
            <a:r>
              <a:rPr kumimoji="0" lang="de-DE" sz="2100" b="0" i="0" u="none" strike="noStrike" kern="0" cap="none" spc="-10" normalizeH="0" baseline="0" noProof="0" dirty="0" err="1">
                <a:ln>
                  <a:noFill/>
                </a:ln>
                <a:solidFill>
                  <a:sysClr val="windowText" lastClr="000000"/>
                </a:solidFill>
                <a:effectLst/>
                <a:uLnTx/>
                <a:uFillTx/>
                <a:latin typeface="Arial"/>
                <a:ea typeface="+mn-ea"/>
                <a:cs typeface="Arial"/>
              </a:rPr>
              <a:t>viewport</a:t>
            </a:r>
            <a:r>
              <a:rPr kumimoji="0" lang="de-DE" sz="2100" b="0" i="0" u="none" strike="noStrike" kern="0" cap="none" spc="-10" normalizeH="0" baseline="0" noProof="0" dirty="0">
                <a:ln>
                  <a:noFill/>
                </a:ln>
                <a:solidFill>
                  <a:sysClr val="windowText" lastClr="000000"/>
                </a:solidFill>
                <a:effectLst/>
                <a:uLnTx/>
                <a:uFillTx/>
                <a:latin typeface="Arial"/>
                <a:ea typeface="+mn-ea"/>
                <a:cs typeface="Arial"/>
              </a:rPr>
              <a:t>`-Meta-Tags und CSS3-Media-Queries zur Unterstützung von responsivem Design.</a:t>
            </a:r>
            <a:endParaRPr lang="de-DE" sz="2200" kern="0" dirty="0">
              <a:solidFill>
                <a:sysClr val="windowText" lastClr="000000"/>
              </a:solidFill>
              <a:latin typeface="Arial"/>
              <a:cs typeface="Arial"/>
            </a:endParaRPr>
          </a:p>
        </p:txBody>
      </p:sp>
    </p:spTree>
    <p:extLst>
      <p:ext uri="{BB962C8B-B14F-4D97-AF65-F5344CB8AC3E}">
        <p14:creationId xmlns:p14="http://schemas.microsoft.com/office/powerpoint/2010/main" val="6258712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68ABB01-CCCA-E8ED-8630-50B229445D7D}"/>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F929DA0A-C58E-FE4C-A144-A29545A1A4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09453E71-475C-251A-DF9A-68C6742DF9BC}"/>
              </a:ext>
            </a:extLst>
          </p:cNvPr>
          <p:cNvSpPr>
            <a:spLocks noGrp="1"/>
          </p:cNvSpPr>
          <p:nvPr>
            <p:ph type="title"/>
          </p:nvPr>
        </p:nvSpPr>
        <p:spPr>
          <a:xfrm>
            <a:off x="838200" y="365125"/>
            <a:ext cx="10515600" cy="1325563"/>
          </a:xfrm>
        </p:spPr>
        <p:txBody>
          <a:bodyPr>
            <a:normAutofit/>
          </a:bodyPr>
          <a:lstStyle/>
          <a:p>
            <a:r>
              <a:rPr lang="de-DE" sz="4200" dirty="0"/>
              <a:t>Binding – Property Binding</a:t>
            </a:r>
          </a:p>
        </p:txBody>
      </p:sp>
      <p:sp>
        <p:nvSpPr>
          <p:cNvPr id="43" name="sketch line">
            <a:extLst>
              <a:ext uri="{FF2B5EF4-FFF2-40B4-BE49-F238E27FC236}">
                <a16:creationId xmlns:a16="http://schemas.microsoft.com/office/drawing/2014/main" id="{40513D39-89AE-AC61-D7B4-CC5D73538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9CCE244D-6767-5557-8FD2-DDF072239D55}"/>
              </a:ext>
            </a:extLst>
          </p:cNvPr>
          <p:cNvSpPr>
            <a:spLocks noGrp="1"/>
          </p:cNvSpPr>
          <p:nvPr>
            <p:ph idx="1"/>
          </p:nvPr>
        </p:nvSpPr>
        <p:spPr>
          <a:xfrm>
            <a:off x="838200" y="1920331"/>
            <a:ext cx="10515600" cy="4251960"/>
          </a:xfrm>
        </p:spPr>
        <p:txBody>
          <a:bodyPr>
            <a:normAutofit/>
          </a:bodyPr>
          <a:lstStyle/>
          <a:p>
            <a:r>
              <a:rPr lang="de-DE" sz="2400" kern="0" dirty="0">
                <a:solidFill>
                  <a:sysClr val="windowText" lastClr="000000"/>
                </a:solidFill>
                <a:latin typeface="Arial"/>
                <a:cs typeface="Arial"/>
              </a:rPr>
              <a:t>Property Binding bindet eine Eigenschaft eines UI-Controls an eine Eigenschaft eines Models.</a:t>
            </a:r>
          </a:p>
          <a:p>
            <a:r>
              <a:rPr lang="de-DE" sz="2400" kern="0" dirty="0">
                <a:solidFill>
                  <a:sysClr val="windowText" lastClr="000000"/>
                </a:solidFill>
                <a:latin typeface="Arial"/>
                <a:cs typeface="Arial"/>
              </a:rPr>
              <a:t>Es ermöglicht die automatische Aktualisierung des UI-Controls, wenn sich die Daten im Modell ändern.</a:t>
            </a:r>
          </a:p>
          <a:p>
            <a:r>
              <a:rPr lang="de-DE" sz="2400" kern="0" dirty="0">
                <a:solidFill>
                  <a:sysClr val="windowText" lastClr="000000"/>
                </a:solidFill>
                <a:latin typeface="Arial"/>
                <a:cs typeface="Arial"/>
              </a:rPr>
              <a:t>In diesem Beispiel wird die </a:t>
            </a:r>
            <a:r>
              <a:rPr lang="de-DE" sz="2400" kern="0" dirty="0" err="1">
                <a:solidFill>
                  <a:sysClr val="windowText" lastClr="000000"/>
                </a:solidFill>
                <a:latin typeface="Arial"/>
                <a:cs typeface="Arial"/>
              </a:rPr>
              <a:t>value</a:t>
            </a:r>
            <a:r>
              <a:rPr lang="de-DE" sz="2400" kern="0" dirty="0">
                <a:solidFill>
                  <a:sysClr val="windowText" lastClr="000000"/>
                </a:solidFill>
                <a:latin typeface="Arial"/>
                <a:cs typeface="Arial"/>
              </a:rPr>
              <a:t>-Eigenschaft des Input-Controls an die name-Eigenschaft des Modells gebunden:</a:t>
            </a:r>
          </a:p>
        </p:txBody>
      </p:sp>
      <p:pic>
        <p:nvPicPr>
          <p:cNvPr id="5" name="Grafik 4">
            <a:extLst>
              <a:ext uri="{FF2B5EF4-FFF2-40B4-BE49-F238E27FC236}">
                <a16:creationId xmlns:a16="http://schemas.microsoft.com/office/drawing/2014/main" id="{F5D1CA66-48AE-1B51-49E5-47E8E04CC266}"/>
              </a:ext>
            </a:extLst>
          </p:cNvPr>
          <p:cNvPicPr>
            <a:picLocks noChangeAspect="1"/>
          </p:cNvPicPr>
          <p:nvPr/>
        </p:nvPicPr>
        <p:blipFill>
          <a:blip r:embed="rId3"/>
          <a:stretch>
            <a:fillRect/>
          </a:stretch>
        </p:blipFill>
        <p:spPr>
          <a:xfrm>
            <a:off x="1165089" y="4480723"/>
            <a:ext cx="4429743" cy="485843"/>
          </a:xfrm>
          <a:prstGeom prst="rect">
            <a:avLst/>
          </a:prstGeom>
        </p:spPr>
      </p:pic>
    </p:spTree>
    <p:extLst>
      <p:ext uri="{BB962C8B-B14F-4D97-AF65-F5344CB8AC3E}">
        <p14:creationId xmlns:p14="http://schemas.microsoft.com/office/powerpoint/2010/main" val="38380089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50DBA45-6F36-D8F1-3783-3494B5B3C1BD}"/>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631B5AB0-14B8-187C-7EE1-13CCC90C6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CDA4F486-6792-3F73-2D21-CFE0653C72F5}"/>
              </a:ext>
            </a:extLst>
          </p:cNvPr>
          <p:cNvSpPr>
            <a:spLocks noGrp="1"/>
          </p:cNvSpPr>
          <p:nvPr>
            <p:ph type="title"/>
          </p:nvPr>
        </p:nvSpPr>
        <p:spPr>
          <a:xfrm>
            <a:off x="838200" y="365125"/>
            <a:ext cx="10515600" cy="1325563"/>
          </a:xfrm>
        </p:spPr>
        <p:txBody>
          <a:bodyPr>
            <a:normAutofit/>
          </a:bodyPr>
          <a:lstStyle/>
          <a:p>
            <a:r>
              <a:rPr lang="de-DE" sz="4200" dirty="0"/>
              <a:t>Binding – Element Binding</a:t>
            </a:r>
          </a:p>
        </p:txBody>
      </p:sp>
      <p:sp>
        <p:nvSpPr>
          <p:cNvPr id="43" name="sketch line">
            <a:extLst>
              <a:ext uri="{FF2B5EF4-FFF2-40B4-BE49-F238E27FC236}">
                <a16:creationId xmlns:a16="http://schemas.microsoft.com/office/drawing/2014/main" id="{4CA98EFE-4D56-7087-6031-4B2EDD7E25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DEAC4CCE-E0E2-A477-DBCE-DC0EBAE779FD}"/>
              </a:ext>
            </a:extLst>
          </p:cNvPr>
          <p:cNvSpPr>
            <a:spLocks noGrp="1"/>
          </p:cNvSpPr>
          <p:nvPr>
            <p:ph idx="1"/>
          </p:nvPr>
        </p:nvSpPr>
        <p:spPr>
          <a:xfrm>
            <a:off x="838200" y="1920331"/>
            <a:ext cx="10515600" cy="4251960"/>
          </a:xfrm>
        </p:spPr>
        <p:txBody>
          <a:bodyPr>
            <a:normAutofit/>
          </a:bodyPr>
          <a:lstStyle/>
          <a:p>
            <a:r>
              <a:rPr lang="de-DE" sz="2400" kern="0" dirty="0">
                <a:solidFill>
                  <a:sysClr val="windowText" lastClr="000000"/>
                </a:solidFill>
                <a:latin typeface="Arial"/>
                <a:cs typeface="Arial"/>
              </a:rPr>
              <a:t>Element Binding bindet ein ganzes UI-Element an einen bestimmten Pfad im Model.</a:t>
            </a:r>
          </a:p>
          <a:p>
            <a:r>
              <a:rPr lang="de-DE" sz="2400" kern="0" dirty="0">
                <a:solidFill>
                  <a:sysClr val="windowText" lastClr="000000"/>
                </a:solidFill>
                <a:latin typeface="Arial"/>
                <a:cs typeface="Arial"/>
              </a:rPr>
              <a:t>Es ermöglicht die Bindung mehrerer Eigenschaften eines UI-Elements an verschiedene Eigenschaften des Models.</a:t>
            </a:r>
          </a:p>
          <a:p>
            <a:r>
              <a:rPr lang="de-DE" sz="2400" kern="0" dirty="0">
                <a:solidFill>
                  <a:sysClr val="windowText" lastClr="000000"/>
                </a:solidFill>
                <a:latin typeface="Arial"/>
                <a:cs typeface="Arial"/>
              </a:rPr>
              <a:t>In diesem Beispiel wird das Panel-Element an den </a:t>
            </a:r>
            <a:r>
              <a:rPr lang="de-DE" sz="2400" kern="0" dirty="0" err="1">
                <a:solidFill>
                  <a:sysClr val="windowText" lastClr="000000"/>
                </a:solidFill>
                <a:latin typeface="Arial"/>
                <a:cs typeface="Arial"/>
              </a:rPr>
              <a:t>person</a:t>
            </a:r>
            <a:r>
              <a:rPr lang="de-DE" sz="2400" kern="0" dirty="0">
                <a:solidFill>
                  <a:sysClr val="windowText" lastClr="000000"/>
                </a:solidFill>
                <a:latin typeface="Arial"/>
                <a:cs typeface="Arial"/>
              </a:rPr>
              <a:t>-Pfad im Model gebunden, und die Text-Controls binden ihre text-Eigenschaften an </a:t>
            </a:r>
            <a:r>
              <a:rPr lang="de-DE" sz="2400" kern="0" dirty="0" err="1">
                <a:solidFill>
                  <a:sysClr val="windowText" lastClr="000000"/>
                </a:solidFill>
                <a:latin typeface="Arial"/>
                <a:cs typeface="Arial"/>
              </a:rPr>
              <a:t>firstName</a:t>
            </a:r>
            <a:r>
              <a:rPr lang="de-DE" sz="2400" kern="0" dirty="0">
                <a:solidFill>
                  <a:sysClr val="windowText" lastClr="000000"/>
                </a:solidFill>
                <a:latin typeface="Arial"/>
                <a:cs typeface="Arial"/>
              </a:rPr>
              <a:t> und </a:t>
            </a:r>
            <a:r>
              <a:rPr lang="de-DE" sz="2400" kern="0" dirty="0" err="1">
                <a:solidFill>
                  <a:sysClr val="windowText" lastClr="000000"/>
                </a:solidFill>
                <a:latin typeface="Arial"/>
                <a:cs typeface="Arial"/>
              </a:rPr>
              <a:t>lastName</a:t>
            </a:r>
            <a:r>
              <a:rPr lang="de-DE" sz="2400" kern="0" dirty="0">
                <a:solidFill>
                  <a:sysClr val="windowText" lastClr="000000"/>
                </a:solidFill>
                <a:latin typeface="Arial"/>
                <a:cs typeface="Arial"/>
              </a:rPr>
              <a:t>:</a:t>
            </a:r>
          </a:p>
        </p:txBody>
      </p:sp>
      <p:pic>
        <p:nvPicPr>
          <p:cNvPr id="4" name="Grafik 3">
            <a:extLst>
              <a:ext uri="{FF2B5EF4-FFF2-40B4-BE49-F238E27FC236}">
                <a16:creationId xmlns:a16="http://schemas.microsoft.com/office/drawing/2014/main" id="{454E0B88-39E1-C1D3-CD6A-C432C3899C36}"/>
              </a:ext>
            </a:extLst>
          </p:cNvPr>
          <p:cNvPicPr>
            <a:picLocks noChangeAspect="1"/>
          </p:cNvPicPr>
          <p:nvPr/>
        </p:nvPicPr>
        <p:blipFill>
          <a:blip r:embed="rId3"/>
          <a:stretch>
            <a:fillRect/>
          </a:stretch>
        </p:blipFill>
        <p:spPr>
          <a:xfrm>
            <a:off x="1162991" y="4851547"/>
            <a:ext cx="3419952" cy="1047896"/>
          </a:xfrm>
          <a:prstGeom prst="rect">
            <a:avLst/>
          </a:prstGeom>
        </p:spPr>
      </p:pic>
    </p:spTree>
    <p:extLst>
      <p:ext uri="{BB962C8B-B14F-4D97-AF65-F5344CB8AC3E}">
        <p14:creationId xmlns:p14="http://schemas.microsoft.com/office/powerpoint/2010/main" val="33769518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C4BD695-0412-648F-63C8-8B1C53521132}"/>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F54BBDB5-1509-0AD5-6114-F2AA0DBCC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39933F49-FD30-E0ED-4060-6D98F44599E0}"/>
              </a:ext>
            </a:extLst>
          </p:cNvPr>
          <p:cNvSpPr>
            <a:spLocks noGrp="1"/>
          </p:cNvSpPr>
          <p:nvPr>
            <p:ph type="title"/>
          </p:nvPr>
        </p:nvSpPr>
        <p:spPr>
          <a:xfrm>
            <a:off x="838200" y="365125"/>
            <a:ext cx="10515600" cy="1325563"/>
          </a:xfrm>
        </p:spPr>
        <p:txBody>
          <a:bodyPr>
            <a:normAutofit/>
          </a:bodyPr>
          <a:lstStyle/>
          <a:p>
            <a:r>
              <a:rPr lang="de-DE" sz="4200" dirty="0"/>
              <a:t>Binding – Aggregation Binding</a:t>
            </a:r>
          </a:p>
        </p:txBody>
      </p:sp>
      <p:sp>
        <p:nvSpPr>
          <p:cNvPr id="43" name="sketch line">
            <a:extLst>
              <a:ext uri="{FF2B5EF4-FFF2-40B4-BE49-F238E27FC236}">
                <a16:creationId xmlns:a16="http://schemas.microsoft.com/office/drawing/2014/main" id="{230F331D-5928-6497-ED37-7A82F987D2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3B337D02-A13E-5F24-1BC0-B014914D7709}"/>
              </a:ext>
            </a:extLst>
          </p:cNvPr>
          <p:cNvSpPr>
            <a:spLocks noGrp="1"/>
          </p:cNvSpPr>
          <p:nvPr>
            <p:ph idx="1"/>
          </p:nvPr>
        </p:nvSpPr>
        <p:spPr>
          <a:xfrm>
            <a:off x="838200" y="1920331"/>
            <a:ext cx="10515600" cy="4251960"/>
          </a:xfrm>
        </p:spPr>
        <p:txBody>
          <a:bodyPr>
            <a:normAutofit/>
          </a:bodyPr>
          <a:lstStyle/>
          <a:p>
            <a:r>
              <a:rPr lang="de-DE" sz="2400" kern="0" dirty="0">
                <a:solidFill>
                  <a:sysClr val="windowText" lastClr="000000"/>
                </a:solidFill>
                <a:latin typeface="Arial"/>
                <a:cs typeface="Arial"/>
              </a:rPr>
              <a:t>Aggregation Binding bindet eine Aggregation von UI-Controls an eine Sammlung von Daten im Model.</a:t>
            </a:r>
          </a:p>
          <a:p>
            <a:r>
              <a:rPr lang="de-DE" sz="2400" kern="0" dirty="0">
                <a:solidFill>
                  <a:sysClr val="windowText" lastClr="000000"/>
                </a:solidFill>
                <a:latin typeface="Arial"/>
                <a:cs typeface="Arial"/>
              </a:rPr>
              <a:t>Es wird häufig verwendet, um Listen, Tabellen und andere wiederholbare Strukturen zu binden.</a:t>
            </a:r>
          </a:p>
          <a:p>
            <a:r>
              <a:rPr lang="de-DE" sz="2400" kern="0" dirty="0">
                <a:solidFill>
                  <a:sysClr val="windowText" lastClr="000000"/>
                </a:solidFill>
                <a:latin typeface="Arial"/>
                <a:cs typeface="Arial"/>
              </a:rPr>
              <a:t>In diesem Beispiel wird die </a:t>
            </a:r>
            <a:r>
              <a:rPr lang="de-DE" sz="2400" kern="0" dirty="0" err="1">
                <a:solidFill>
                  <a:sysClr val="windowText" lastClr="000000"/>
                </a:solidFill>
                <a:latin typeface="Arial"/>
                <a:cs typeface="Arial"/>
              </a:rPr>
              <a:t>items</a:t>
            </a:r>
            <a:r>
              <a:rPr lang="de-DE" sz="2400" kern="0" dirty="0">
                <a:solidFill>
                  <a:sysClr val="windowText" lastClr="000000"/>
                </a:solidFill>
                <a:latin typeface="Arial"/>
                <a:cs typeface="Arial"/>
              </a:rPr>
              <a:t>-Aggregation des List-Controls an die </a:t>
            </a:r>
            <a:r>
              <a:rPr lang="de-DE" sz="2400" kern="0" dirty="0" err="1">
                <a:solidFill>
                  <a:sysClr val="windowText" lastClr="000000"/>
                </a:solidFill>
                <a:latin typeface="Arial"/>
                <a:cs typeface="Arial"/>
              </a:rPr>
              <a:t>products</a:t>
            </a:r>
            <a:r>
              <a:rPr lang="de-DE" sz="2400" kern="0" dirty="0">
                <a:solidFill>
                  <a:sysClr val="windowText" lastClr="000000"/>
                </a:solidFill>
                <a:latin typeface="Arial"/>
                <a:cs typeface="Arial"/>
              </a:rPr>
              <a:t>-Sammlung im Model gebunden, und jedes </a:t>
            </a:r>
            <a:r>
              <a:rPr lang="de-DE" sz="2400" kern="0" dirty="0" err="1">
                <a:solidFill>
                  <a:sysClr val="windowText" lastClr="000000"/>
                </a:solidFill>
                <a:latin typeface="Arial"/>
                <a:cs typeface="Arial"/>
              </a:rPr>
              <a:t>StandardListItem</a:t>
            </a:r>
            <a:r>
              <a:rPr lang="de-DE" sz="2400" kern="0" dirty="0">
                <a:solidFill>
                  <a:sysClr val="windowText" lastClr="000000"/>
                </a:solidFill>
                <a:latin typeface="Arial"/>
                <a:cs typeface="Arial"/>
              </a:rPr>
              <a:t> bindet seine title- und </a:t>
            </a:r>
            <a:r>
              <a:rPr lang="de-DE" sz="2400" kern="0" dirty="0" err="1">
                <a:solidFill>
                  <a:sysClr val="windowText" lastClr="000000"/>
                </a:solidFill>
                <a:latin typeface="Arial"/>
                <a:cs typeface="Arial"/>
              </a:rPr>
              <a:t>description</a:t>
            </a:r>
            <a:r>
              <a:rPr lang="de-DE" sz="2400" kern="0" dirty="0">
                <a:solidFill>
                  <a:sysClr val="windowText" lastClr="000000"/>
                </a:solidFill>
                <a:latin typeface="Arial"/>
                <a:cs typeface="Arial"/>
              </a:rPr>
              <a:t>-Eigenschaften an </a:t>
            </a:r>
            <a:r>
              <a:rPr lang="de-DE" sz="2400" kern="0" dirty="0" err="1">
                <a:solidFill>
                  <a:sysClr val="windowText" lastClr="000000"/>
                </a:solidFill>
                <a:latin typeface="Arial"/>
                <a:cs typeface="Arial"/>
              </a:rPr>
              <a:t>name</a:t>
            </a:r>
            <a:r>
              <a:rPr lang="de-DE" sz="2400" kern="0" dirty="0">
                <a:solidFill>
                  <a:sysClr val="windowText" lastClr="000000"/>
                </a:solidFill>
                <a:latin typeface="Arial"/>
                <a:cs typeface="Arial"/>
              </a:rPr>
              <a:t> und </a:t>
            </a:r>
            <a:r>
              <a:rPr lang="de-DE" sz="2400" kern="0" dirty="0" err="1">
                <a:solidFill>
                  <a:sysClr val="windowText" lastClr="000000"/>
                </a:solidFill>
                <a:latin typeface="Arial"/>
                <a:cs typeface="Arial"/>
              </a:rPr>
              <a:t>price</a:t>
            </a:r>
            <a:r>
              <a:rPr lang="de-DE" sz="2400" kern="0" dirty="0">
                <a:solidFill>
                  <a:sysClr val="windowText" lastClr="000000"/>
                </a:solidFill>
                <a:latin typeface="Arial"/>
                <a:cs typeface="Arial"/>
              </a:rPr>
              <a:t>:</a:t>
            </a:r>
          </a:p>
        </p:txBody>
      </p:sp>
      <p:pic>
        <p:nvPicPr>
          <p:cNvPr id="5" name="Grafik 4">
            <a:extLst>
              <a:ext uri="{FF2B5EF4-FFF2-40B4-BE49-F238E27FC236}">
                <a16:creationId xmlns:a16="http://schemas.microsoft.com/office/drawing/2014/main" id="{51A036AC-DB26-5B6D-8705-37DB6B4C15BD}"/>
              </a:ext>
            </a:extLst>
          </p:cNvPr>
          <p:cNvPicPr>
            <a:picLocks noChangeAspect="1"/>
          </p:cNvPicPr>
          <p:nvPr/>
        </p:nvPicPr>
        <p:blipFill>
          <a:blip r:embed="rId3"/>
          <a:stretch>
            <a:fillRect/>
          </a:stretch>
        </p:blipFill>
        <p:spPr>
          <a:xfrm>
            <a:off x="1139958" y="4825839"/>
            <a:ext cx="5077534" cy="1171739"/>
          </a:xfrm>
          <a:prstGeom prst="rect">
            <a:avLst/>
          </a:prstGeom>
        </p:spPr>
      </p:pic>
    </p:spTree>
    <p:extLst>
      <p:ext uri="{BB962C8B-B14F-4D97-AF65-F5344CB8AC3E}">
        <p14:creationId xmlns:p14="http://schemas.microsoft.com/office/powerpoint/2010/main" val="39510517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903B66D-4C34-B02E-3D6C-3C7F042298BB}"/>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39CCE133-3066-91F5-DF74-AFA3E9199D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C068A85-3E9C-4794-185F-E84DB9395A3A}"/>
              </a:ext>
            </a:extLst>
          </p:cNvPr>
          <p:cNvSpPr>
            <a:spLocks noGrp="1"/>
          </p:cNvSpPr>
          <p:nvPr>
            <p:ph type="title"/>
          </p:nvPr>
        </p:nvSpPr>
        <p:spPr>
          <a:xfrm>
            <a:off x="838200" y="365125"/>
            <a:ext cx="10515600" cy="1325563"/>
          </a:xfrm>
        </p:spPr>
        <p:txBody>
          <a:bodyPr>
            <a:normAutofit/>
          </a:bodyPr>
          <a:lstStyle/>
          <a:p>
            <a:r>
              <a:rPr lang="de-DE" sz="4200" dirty="0"/>
              <a:t>Binding – Expression Binding</a:t>
            </a:r>
          </a:p>
        </p:txBody>
      </p:sp>
      <p:sp>
        <p:nvSpPr>
          <p:cNvPr id="43" name="sketch line">
            <a:extLst>
              <a:ext uri="{FF2B5EF4-FFF2-40B4-BE49-F238E27FC236}">
                <a16:creationId xmlns:a16="http://schemas.microsoft.com/office/drawing/2014/main" id="{7460AA4A-49D3-5FA1-5B5E-3FC9801A9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636AB98A-63D7-2FE4-651B-0730989AB33B}"/>
              </a:ext>
            </a:extLst>
          </p:cNvPr>
          <p:cNvSpPr>
            <a:spLocks noGrp="1"/>
          </p:cNvSpPr>
          <p:nvPr>
            <p:ph idx="1"/>
          </p:nvPr>
        </p:nvSpPr>
        <p:spPr>
          <a:xfrm>
            <a:off x="838200" y="1920331"/>
            <a:ext cx="10515600" cy="4251960"/>
          </a:xfrm>
        </p:spPr>
        <p:txBody>
          <a:bodyPr>
            <a:normAutofit/>
          </a:bodyPr>
          <a:lstStyle/>
          <a:p>
            <a:r>
              <a:rPr lang="de-DE" sz="2400" kern="0" dirty="0">
                <a:solidFill>
                  <a:sysClr val="windowText" lastClr="000000"/>
                </a:solidFill>
                <a:latin typeface="Arial"/>
                <a:cs typeface="Arial"/>
              </a:rPr>
              <a:t>Expression Binding ermöglicht die Verwendung von Ausdrücken, um Werte für UI-Controls zu berechnen.</a:t>
            </a:r>
          </a:p>
          <a:p>
            <a:r>
              <a:rPr lang="de-DE" sz="2400" kern="0" dirty="0">
                <a:solidFill>
                  <a:sysClr val="windowText" lastClr="000000"/>
                </a:solidFill>
                <a:latin typeface="Arial"/>
                <a:cs typeface="Arial"/>
              </a:rPr>
              <a:t>Es bietet mehr Flexibilität und ermöglicht komplexe Berechnungen direkt im Binding.</a:t>
            </a:r>
          </a:p>
          <a:p>
            <a:r>
              <a:rPr lang="de-DE" sz="2400" kern="0" dirty="0">
                <a:solidFill>
                  <a:sysClr val="windowText" lastClr="000000"/>
                </a:solidFill>
                <a:latin typeface="Arial"/>
                <a:cs typeface="Arial"/>
              </a:rPr>
              <a:t>In diesem Beispiel wird die text-Eigenschaft des Text-Controls basierend auf dem Wert der </a:t>
            </a:r>
            <a:r>
              <a:rPr lang="de-DE" sz="2400" kern="0" dirty="0" err="1">
                <a:solidFill>
                  <a:sysClr val="windowText" lastClr="000000"/>
                </a:solidFill>
                <a:latin typeface="Arial"/>
                <a:cs typeface="Arial"/>
              </a:rPr>
              <a:t>quantity</a:t>
            </a:r>
            <a:r>
              <a:rPr lang="de-DE" sz="2400" kern="0" dirty="0">
                <a:solidFill>
                  <a:sysClr val="windowText" lastClr="000000"/>
                </a:solidFill>
                <a:latin typeface="Arial"/>
                <a:cs typeface="Arial"/>
              </a:rPr>
              <a:t>-Eigenschaft berechnet.:</a:t>
            </a:r>
          </a:p>
        </p:txBody>
      </p:sp>
      <p:pic>
        <p:nvPicPr>
          <p:cNvPr id="4" name="Grafik 3">
            <a:extLst>
              <a:ext uri="{FF2B5EF4-FFF2-40B4-BE49-F238E27FC236}">
                <a16:creationId xmlns:a16="http://schemas.microsoft.com/office/drawing/2014/main" id="{B4D3EFFB-A627-FE29-A9AC-D3B652546FC7}"/>
              </a:ext>
            </a:extLst>
          </p:cNvPr>
          <p:cNvPicPr>
            <a:picLocks noChangeAspect="1"/>
          </p:cNvPicPr>
          <p:nvPr/>
        </p:nvPicPr>
        <p:blipFill>
          <a:blip r:embed="rId3"/>
          <a:stretch>
            <a:fillRect/>
          </a:stretch>
        </p:blipFill>
        <p:spPr>
          <a:xfrm>
            <a:off x="1178570" y="4681792"/>
            <a:ext cx="5163271" cy="409632"/>
          </a:xfrm>
          <a:prstGeom prst="rect">
            <a:avLst/>
          </a:prstGeom>
        </p:spPr>
      </p:pic>
    </p:spTree>
    <p:extLst>
      <p:ext uri="{BB962C8B-B14F-4D97-AF65-F5344CB8AC3E}">
        <p14:creationId xmlns:p14="http://schemas.microsoft.com/office/powerpoint/2010/main" val="34247130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8CAADCB-45FB-B823-66CF-DD0929C063AB}"/>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C3DB646A-F01E-5EBD-BD5D-589AD812A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D265C79E-D990-2B9A-28C5-02B42B8C6F0E}"/>
              </a:ext>
            </a:extLst>
          </p:cNvPr>
          <p:cNvSpPr>
            <a:spLocks noGrp="1"/>
          </p:cNvSpPr>
          <p:nvPr>
            <p:ph type="title"/>
          </p:nvPr>
        </p:nvSpPr>
        <p:spPr>
          <a:xfrm>
            <a:off x="838200" y="365125"/>
            <a:ext cx="10515600" cy="1325563"/>
          </a:xfrm>
        </p:spPr>
        <p:txBody>
          <a:bodyPr>
            <a:normAutofit/>
          </a:bodyPr>
          <a:lstStyle/>
          <a:p>
            <a:r>
              <a:rPr lang="de-DE" sz="4200" dirty="0"/>
              <a:t>Binding – </a:t>
            </a:r>
            <a:r>
              <a:rPr lang="de-DE" sz="4200" dirty="0" err="1"/>
              <a:t>Composition</a:t>
            </a:r>
            <a:r>
              <a:rPr lang="de-DE" sz="4200" dirty="0"/>
              <a:t> Binding</a:t>
            </a:r>
          </a:p>
        </p:txBody>
      </p:sp>
      <p:sp>
        <p:nvSpPr>
          <p:cNvPr id="43" name="sketch line">
            <a:extLst>
              <a:ext uri="{FF2B5EF4-FFF2-40B4-BE49-F238E27FC236}">
                <a16:creationId xmlns:a16="http://schemas.microsoft.com/office/drawing/2014/main" id="{CC95C638-5BF6-5C2E-44E3-8F9935065D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1FBA8562-732C-10C1-2F83-A3CBD3B364D9}"/>
              </a:ext>
            </a:extLst>
          </p:cNvPr>
          <p:cNvSpPr>
            <a:spLocks noGrp="1"/>
          </p:cNvSpPr>
          <p:nvPr>
            <p:ph idx="1"/>
          </p:nvPr>
        </p:nvSpPr>
        <p:spPr>
          <a:xfrm>
            <a:off x="838200" y="1920331"/>
            <a:ext cx="10515600" cy="4251960"/>
          </a:xfrm>
        </p:spPr>
        <p:txBody>
          <a:bodyPr>
            <a:normAutofit/>
          </a:bodyPr>
          <a:lstStyle/>
          <a:p>
            <a:pPr algn="l">
              <a:buFont typeface="Arial" panose="020B0604020202020204" pitchFamily="34" charset="0"/>
              <a:buChar char="•"/>
            </a:pPr>
            <a:r>
              <a:rPr lang="de-DE" sz="2400" kern="0" dirty="0">
                <a:solidFill>
                  <a:sysClr val="windowText" lastClr="000000"/>
                </a:solidFill>
                <a:latin typeface="Arial"/>
                <a:cs typeface="Arial"/>
              </a:rPr>
              <a:t>Composite Binding ermöglicht die Kombination mehrerer </a:t>
            </a:r>
            <a:r>
              <a:rPr lang="de-DE" sz="2400" kern="0" dirty="0" err="1">
                <a:solidFill>
                  <a:sysClr val="windowText" lastClr="000000"/>
                </a:solidFill>
                <a:latin typeface="Arial"/>
                <a:cs typeface="Arial"/>
              </a:rPr>
              <a:t>Bindings</a:t>
            </a:r>
            <a:r>
              <a:rPr lang="de-DE" sz="2400" kern="0" dirty="0">
                <a:solidFill>
                  <a:sysClr val="windowText" lastClr="000000"/>
                </a:solidFill>
                <a:latin typeface="Arial"/>
                <a:cs typeface="Arial"/>
              </a:rPr>
              <a:t> zu einem einzigen Wert.</a:t>
            </a:r>
          </a:p>
          <a:p>
            <a:pPr algn="l">
              <a:buFont typeface="Arial" panose="020B0604020202020204" pitchFamily="34" charset="0"/>
              <a:buChar char="•"/>
            </a:pPr>
            <a:r>
              <a:rPr lang="de-DE" sz="2400" kern="0" dirty="0">
                <a:solidFill>
                  <a:sysClr val="windowText" lastClr="000000"/>
                </a:solidFill>
                <a:latin typeface="Arial"/>
                <a:cs typeface="Arial"/>
              </a:rPr>
              <a:t>Es wird verwendet, um komplexe Werte aus mehreren Modell-Eigenschaften zu erstellen.</a:t>
            </a:r>
          </a:p>
          <a:p>
            <a:r>
              <a:rPr lang="de-DE" sz="2400" kern="0" dirty="0">
                <a:solidFill>
                  <a:sysClr val="windowText" lastClr="000000"/>
                </a:solidFill>
                <a:latin typeface="Arial"/>
                <a:cs typeface="Arial"/>
              </a:rPr>
              <a:t>In diesem Beispiel wird die text-Eigenschaft des Text-Controls basierend auf dem Wert der </a:t>
            </a:r>
            <a:r>
              <a:rPr lang="de-DE" sz="2400" kern="0" dirty="0" err="1">
                <a:solidFill>
                  <a:sysClr val="windowText" lastClr="000000"/>
                </a:solidFill>
                <a:latin typeface="Arial"/>
                <a:cs typeface="Arial"/>
              </a:rPr>
              <a:t>quantity</a:t>
            </a:r>
            <a:r>
              <a:rPr lang="de-DE" sz="2400" kern="0" dirty="0">
                <a:solidFill>
                  <a:sysClr val="windowText" lastClr="000000"/>
                </a:solidFill>
                <a:latin typeface="Arial"/>
                <a:cs typeface="Arial"/>
              </a:rPr>
              <a:t>-Eigenschaft berechnet.:</a:t>
            </a:r>
          </a:p>
        </p:txBody>
      </p:sp>
      <p:pic>
        <p:nvPicPr>
          <p:cNvPr id="5" name="Grafik 4">
            <a:extLst>
              <a:ext uri="{FF2B5EF4-FFF2-40B4-BE49-F238E27FC236}">
                <a16:creationId xmlns:a16="http://schemas.microsoft.com/office/drawing/2014/main" id="{18BE56A5-311A-C42B-D4A2-7092F1848BD8}"/>
              </a:ext>
            </a:extLst>
          </p:cNvPr>
          <p:cNvPicPr>
            <a:picLocks noChangeAspect="1"/>
          </p:cNvPicPr>
          <p:nvPr/>
        </p:nvPicPr>
        <p:blipFill>
          <a:blip r:embed="rId3"/>
          <a:stretch>
            <a:fillRect/>
          </a:stretch>
        </p:blipFill>
        <p:spPr>
          <a:xfrm>
            <a:off x="1122635" y="4558860"/>
            <a:ext cx="6687483" cy="438211"/>
          </a:xfrm>
          <a:prstGeom prst="rect">
            <a:avLst/>
          </a:prstGeom>
        </p:spPr>
      </p:pic>
    </p:spTree>
    <p:extLst>
      <p:ext uri="{BB962C8B-B14F-4D97-AF65-F5344CB8AC3E}">
        <p14:creationId xmlns:p14="http://schemas.microsoft.com/office/powerpoint/2010/main" val="18972041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8E28BC3-E766-1FAB-EE64-1E0760635F58}"/>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Hands On</a:t>
            </a:r>
          </a:p>
        </p:txBody>
      </p:sp>
      <p:sp>
        <p:nvSpPr>
          <p:cNvPr id="3" name="Inhaltsplatzhalter 2">
            <a:extLst>
              <a:ext uri="{FF2B5EF4-FFF2-40B4-BE49-F238E27FC236}">
                <a16:creationId xmlns:a16="http://schemas.microsoft.com/office/drawing/2014/main" id="{61AF2CE0-2B59-4403-89D2-452D5E1A30B7}"/>
              </a:ext>
            </a:extLst>
          </p:cNvPr>
          <p:cNvSpPr>
            <a:spLocks noGrp="1"/>
          </p:cNvSpPr>
          <p:nvPr>
            <p:ph idx="1"/>
          </p:nvPr>
        </p:nvSpPr>
        <p:spPr>
          <a:xfrm>
            <a:off x="838199" y="4983276"/>
            <a:ext cx="10512552" cy="1126680"/>
          </a:xfrm>
        </p:spPr>
        <p:txBody>
          <a:bodyPr vert="horz" lIns="91440" tIns="45720" rIns="91440" bIns="45720" rtlCol="0">
            <a:normAutofit/>
          </a:bodyPr>
          <a:lstStyle/>
          <a:p>
            <a:pPr marL="0" indent="0">
              <a:buNone/>
            </a:pPr>
            <a:r>
              <a:rPr lang="en-US" sz="2400" kern="1200" dirty="0">
                <a:solidFill>
                  <a:schemeClr val="tx1"/>
                </a:solidFill>
                <a:latin typeface="+mn-lt"/>
                <a:ea typeface="+mn-ea"/>
                <a:cs typeface="+mn-cs"/>
              </a:rPr>
              <a:t>SAPUI5 - Binding</a:t>
            </a: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385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F7A710F-41D2-A712-7A17-8CFB51A61117}"/>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3100" kern="1200">
                <a:solidFill>
                  <a:schemeClr val="tx1"/>
                </a:solidFill>
                <a:latin typeface="+mj-lt"/>
                <a:ea typeface="+mj-ea"/>
                <a:cs typeface="+mj-cs"/>
              </a:rPr>
              <a:t>RAP Implementierungs-Workflow</a:t>
            </a:r>
          </a:p>
        </p:txBody>
      </p:sp>
      <p:sp>
        <p:nvSpPr>
          <p:cNvPr id="1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fik 2">
            <a:extLst>
              <a:ext uri="{FF2B5EF4-FFF2-40B4-BE49-F238E27FC236}">
                <a16:creationId xmlns:a16="http://schemas.microsoft.com/office/drawing/2014/main" id="{870467EB-D1BE-81E8-0161-E9297CBF01CF}"/>
              </a:ext>
            </a:extLst>
          </p:cNvPr>
          <p:cNvPicPr>
            <a:picLocks noChangeAspect="1"/>
          </p:cNvPicPr>
          <p:nvPr/>
        </p:nvPicPr>
        <p:blipFill>
          <a:blip r:embed="rId3"/>
          <a:stretch>
            <a:fillRect/>
          </a:stretch>
        </p:blipFill>
        <p:spPr>
          <a:xfrm>
            <a:off x="5500005" y="692150"/>
            <a:ext cx="5715000" cy="5473700"/>
          </a:xfrm>
          <a:prstGeom prst="rect">
            <a:avLst/>
          </a:prstGeom>
        </p:spPr>
      </p:pic>
      <p:pic>
        <p:nvPicPr>
          <p:cNvPr id="4" name="Grafik 3">
            <a:extLst>
              <a:ext uri="{FF2B5EF4-FFF2-40B4-BE49-F238E27FC236}">
                <a16:creationId xmlns:a16="http://schemas.microsoft.com/office/drawing/2014/main" id="{E360D608-41F5-E911-46C0-2C2F544E94DC}"/>
              </a:ext>
            </a:extLst>
          </p:cNvPr>
          <p:cNvPicPr>
            <a:picLocks noChangeAspect="1"/>
          </p:cNvPicPr>
          <p:nvPr/>
        </p:nvPicPr>
        <p:blipFill>
          <a:blip r:embed="rId4"/>
          <a:stretch>
            <a:fillRect/>
          </a:stretch>
        </p:blipFill>
        <p:spPr>
          <a:xfrm>
            <a:off x="5838299" y="452628"/>
            <a:ext cx="5865204" cy="5952744"/>
          </a:xfrm>
          <a:prstGeom prst="rect">
            <a:avLst/>
          </a:prstGeom>
        </p:spPr>
      </p:pic>
    </p:spTree>
    <p:extLst>
      <p:ext uri="{BB962C8B-B14F-4D97-AF65-F5344CB8AC3E}">
        <p14:creationId xmlns:p14="http://schemas.microsoft.com/office/powerpoint/2010/main" val="4059745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BD2FA14-319D-DB2F-E6CE-E8160E3BF65D}"/>
              </a:ext>
            </a:extLst>
          </p:cNvPr>
          <p:cNvSpPr>
            <a:spLocks noGrp="1"/>
          </p:cNvSpPr>
          <p:nvPr>
            <p:ph type="title"/>
          </p:nvPr>
        </p:nvSpPr>
        <p:spPr>
          <a:xfrm>
            <a:off x="838200" y="365125"/>
            <a:ext cx="10515600" cy="1325563"/>
          </a:xfrm>
        </p:spPr>
        <p:txBody>
          <a:bodyPr>
            <a:normAutofit/>
          </a:bodyPr>
          <a:lstStyle/>
          <a:p>
            <a:r>
              <a:rPr lang="de-DE" sz="5400"/>
              <a:t>Quiz</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1BE54DF2-41C9-929F-DC77-8C1015569BB2}"/>
              </a:ext>
            </a:extLst>
          </p:cNvPr>
          <p:cNvSpPr>
            <a:spLocks noGrp="1"/>
          </p:cNvSpPr>
          <p:nvPr>
            <p:ph idx="1"/>
          </p:nvPr>
        </p:nvSpPr>
        <p:spPr>
          <a:xfrm>
            <a:off x="838200" y="1929384"/>
            <a:ext cx="10515600" cy="4251960"/>
          </a:xfrm>
        </p:spPr>
        <p:txBody>
          <a:bodyPr>
            <a:normAutofit/>
          </a:bodyPr>
          <a:lstStyle/>
          <a:p>
            <a:pPr marL="457200" indent="-457200">
              <a:buAutoNum type="arabicPeriod"/>
            </a:pPr>
            <a:r>
              <a:rPr lang="de-DE" sz="2200" dirty="0"/>
              <a:t>Was ist ein SAPUI5 Control?</a:t>
            </a:r>
          </a:p>
          <a:p>
            <a:pPr marL="457200" indent="-457200">
              <a:buAutoNum type="arabicPeriod"/>
            </a:pPr>
            <a:r>
              <a:rPr lang="de-DE" sz="2200" dirty="0"/>
              <a:t>Wofür steht CRUD?</a:t>
            </a:r>
          </a:p>
          <a:p>
            <a:pPr marL="457200" indent="-457200">
              <a:buAutoNum type="arabicPeriod"/>
            </a:pPr>
            <a:r>
              <a:rPr lang="de-DE" sz="2200" dirty="0"/>
              <a:t>Was ist eine Aggregation in SAPUI5?</a:t>
            </a:r>
          </a:p>
          <a:p>
            <a:pPr marL="457200" indent="-457200">
              <a:buAutoNum type="arabicPeriod"/>
            </a:pPr>
            <a:r>
              <a:rPr lang="de-DE" sz="2200" dirty="0"/>
              <a:t>Wie kann ein Control in einer XML View definiert werden? </a:t>
            </a:r>
          </a:p>
          <a:p>
            <a:pPr marL="457200" indent="-457200">
              <a:buAutoNum type="arabicPeriod"/>
            </a:pPr>
            <a:r>
              <a:rPr lang="de-DE" sz="2200" dirty="0"/>
              <a:t>Was ist eine Assoziation in SAPUI5?</a:t>
            </a:r>
          </a:p>
          <a:p>
            <a:endParaRPr lang="de-DE" sz="2200" dirty="0"/>
          </a:p>
          <a:p>
            <a:endParaRPr lang="de-DE" sz="2200" dirty="0"/>
          </a:p>
        </p:txBody>
      </p:sp>
    </p:spTree>
    <p:extLst>
      <p:ext uri="{BB962C8B-B14F-4D97-AF65-F5344CB8AC3E}">
        <p14:creationId xmlns:p14="http://schemas.microsoft.com/office/powerpoint/2010/main" val="3088085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9404D56-55BC-20F7-D0B6-02315EF0160C}"/>
              </a:ext>
            </a:extLst>
          </p:cNvPr>
          <p:cNvSpPr>
            <a:spLocks noGrp="1"/>
          </p:cNvSpPr>
          <p:nvPr>
            <p:ph type="title"/>
          </p:nvPr>
        </p:nvSpPr>
        <p:spPr>
          <a:xfrm>
            <a:off x="640080" y="325369"/>
            <a:ext cx="4368602" cy="1956841"/>
          </a:xfrm>
        </p:spPr>
        <p:txBody>
          <a:bodyPr anchor="b">
            <a:normAutofit/>
          </a:bodyPr>
          <a:lstStyle/>
          <a:p>
            <a:r>
              <a:rPr lang="de-DE" sz="5400"/>
              <a:t>Info</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18CC2487-103E-F62E-E707-CBFB07336CB8}"/>
              </a:ext>
            </a:extLst>
          </p:cNvPr>
          <p:cNvSpPr>
            <a:spLocks noGrp="1"/>
          </p:cNvSpPr>
          <p:nvPr>
            <p:ph idx="1"/>
          </p:nvPr>
        </p:nvSpPr>
        <p:spPr>
          <a:xfrm>
            <a:off x="640080" y="2872899"/>
            <a:ext cx="4243589" cy="3320668"/>
          </a:xfrm>
        </p:spPr>
        <p:txBody>
          <a:bodyPr>
            <a:normAutofit/>
          </a:bodyPr>
          <a:lstStyle/>
          <a:p>
            <a:pPr marL="0" indent="0">
              <a:buNone/>
            </a:pPr>
            <a:r>
              <a:rPr lang="de-DE" sz="2200" dirty="0"/>
              <a:t>Die Quelltexte zur Übungen oder Musterlösungen sind unter </a:t>
            </a:r>
            <a:r>
              <a:rPr lang="de-DE" sz="2200" dirty="0">
                <a:hlinkClick r:id="rId2"/>
              </a:rPr>
              <a:t>GitHub Schulung</a:t>
            </a:r>
            <a:r>
              <a:rPr lang="de-DE" sz="2200" dirty="0"/>
              <a:t> zu finden.</a:t>
            </a:r>
          </a:p>
        </p:txBody>
      </p:sp>
      <p:pic>
        <p:nvPicPr>
          <p:cNvPr id="5" name="Picture 4" descr="Aufbruch zu einer Reise alleine">
            <a:extLst>
              <a:ext uri="{FF2B5EF4-FFF2-40B4-BE49-F238E27FC236}">
                <a16:creationId xmlns:a16="http://schemas.microsoft.com/office/drawing/2014/main" id="{405D972B-858F-BF1E-2DD5-ECF918EBBB49}"/>
              </a:ext>
            </a:extLst>
          </p:cNvPr>
          <p:cNvPicPr>
            <a:picLocks noChangeAspect="1"/>
          </p:cNvPicPr>
          <p:nvPr/>
        </p:nvPicPr>
        <p:blipFill rotWithShape="1">
          <a:blip r:embed="rId3"/>
          <a:srcRect l="16803" r="7970"/>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97046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133EB9C-B132-0A94-434C-18EDC99A1FED}"/>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0AFBEF0A-8C88-F832-8303-B8629B653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1A635801-0EC7-83E0-1F15-71E2B28B8C45}"/>
              </a:ext>
            </a:extLst>
          </p:cNvPr>
          <p:cNvSpPr>
            <a:spLocks noGrp="1"/>
          </p:cNvSpPr>
          <p:nvPr>
            <p:ph type="title"/>
          </p:nvPr>
        </p:nvSpPr>
        <p:spPr>
          <a:xfrm>
            <a:off x="838200" y="365125"/>
            <a:ext cx="10515600" cy="1325563"/>
          </a:xfrm>
        </p:spPr>
        <p:txBody>
          <a:bodyPr>
            <a:normAutofit/>
          </a:bodyPr>
          <a:lstStyle/>
          <a:p>
            <a:r>
              <a:rPr lang="de-DE" sz="4400" dirty="0"/>
              <a:t>Einführung JavaScript</a:t>
            </a:r>
            <a:endParaRPr lang="de-DE" sz="4200" dirty="0"/>
          </a:p>
        </p:txBody>
      </p:sp>
      <p:sp>
        <p:nvSpPr>
          <p:cNvPr id="43" name="sketch line">
            <a:extLst>
              <a:ext uri="{FF2B5EF4-FFF2-40B4-BE49-F238E27FC236}">
                <a16:creationId xmlns:a16="http://schemas.microsoft.com/office/drawing/2014/main" id="{9F77D3B8-EC41-E49A-EAAE-2DCD0E6FF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047CF64A-BC89-65F5-C724-F1D2BDC6C6F7}"/>
              </a:ext>
            </a:extLst>
          </p:cNvPr>
          <p:cNvSpPr>
            <a:spLocks noGrp="1"/>
          </p:cNvSpPr>
          <p:nvPr>
            <p:ph idx="1"/>
          </p:nvPr>
        </p:nvSpPr>
        <p:spPr>
          <a:xfrm>
            <a:off x="838200" y="1920331"/>
            <a:ext cx="10515600" cy="4251960"/>
          </a:xfrm>
        </p:spPr>
        <p:txBody>
          <a:bodyPr>
            <a:normAutofit fontScale="55000" lnSpcReduction="20000"/>
          </a:bodyPr>
          <a:lstStyle/>
          <a:p>
            <a:pPr>
              <a:lnSpc>
                <a:spcPct val="100000"/>
              </a:lnSpc>
              <a:defRPr/>
            </a:pPr>
            <a:r>
              <a:rPr lang="de-DE" sz="3000" b="1" kern="0" spc="-10" dirty="0">
                <a:solidFill>
                  <a:sysClr val="windowText" lastClr="000000"/>
                </a:solidFill>
                <a:latin typeface="Arial"/>
                <a:cs typeface="Arial"/>
              </a:rPr>
              <a:t>JavaScript ist eine Programmiersprache (Scriptsprache), die verwendet wird, um interaktive und dynamische Webseiten zu erstellen.</a:t>
            </a:r>
          </a:p>
          <a:p>
            <a:pPr>
              <a:lnSpc>
                <a:spcPct val="100000"/>
              </a:lnSpc>
              <a:defRPr/>
            </a:pPr>
            <a:r>
              <a:rPr lang="de-DE" sz="3000" b="1" kern="0" spc="-10" dirty="0">
                <a:solidFill>
                  <a:sysClr val="windowText" lastClr="000000"/>
                </a:solidFill>
                <a:latin typeface="Arial"/>
                <a:cs typeface="Arial"/>
              </a:rPr>
              <a:t>Es läuft im Browser und ermöglicht die Manipulation des DOM (</a:t>
            </a:r>
            <a:r>
              <a:rPr lang="de-DE" sz="3000" b="1" kern="0" spc="-10" dirty="0" err="1">
                <a:solidFill>
                  <a:sysClr val="windowText" lastClr="000000"/>
                </a:solidFill>
                <a:latin typeface="Arial"/>
                <a:cs typeface="Arial"/>
              </a:rPr>
              <a:t>Document</a:t>
            </a:r>
            <a:r>
              <a:rPr lang="de-DE" sz="3000" b="1" kern="0" spc="-10" dirty="0">
                <a:solidFill>
                  <a:sysClr val="windowText" lastClr="000000"/>
                </a:solidFill>
                <a:latin typeface="Arial"/>
                <a:cs typeface="Arial"/>
              </a:rPr>
              <a:t> </a:t>
            </a:r>
            <a:r>
              <a:rPr lang="de-DE" sz="3000" b="1" kern="0" spc="-10" dirty="0" err="1">
                <a:solidFill>
                  <a:sysClr val="windowText" lastClr="000000"/>
                </a:solidFill>
                <a:latin typeface="Arial"/>
                <a:cs typeface="Arial"/>
              </a:rPr>
              <a:t>Object</a:t>
            </a:r>
            <a:r>
              <a:rPr lang="de-DE" sz="3000" b="1" kern="0" spc="-10" dirty="0">
                <a:solidFill>
                  <a:sysClr val="windowText" lastClr="000000"/>
                </a:solidFill>
                <a:latin typeface="Arial"/>
                <a:cs typeface="Arial"/>
              </a:rPr>
              <a:t> Model).</a:t>
            </a:r>
          </a:p>
          <a:p>
            <a:pPr>
              <a:lnSpc>
                <a:spcPct val="100000"/>
              </a:lnSpc>
              <a:defRPr/>
            </a:pPr>
            <a:r>
              <a:rPr lang="de-DE" sz="2900" b="1" kern="0" spc="-10" dirty="0">
                <a:solidFill>
                  <a:sysClr val="windowText" lastClr="000000"/>
                </a:solidFill>
                <a:latin typeface="Arial"/>
                <a:cs typeface="Arial"/>
              </a:rPr>
              <a:t>JavaScript ist eine der Kerntechnologien des Webs, zusammen mit HTML und CSS.</a:t>
            </a:r>
          </a:p>
          <a:p>
            <a:pPr>
              <a:lnSpc>
                <a:spcPct val="100000"/>
              </a:lnSpc>
              <a:defRPr/>
            </a:pPr>
            <a:r>
              <a:rPr lang="de-DE" sz="2900" b="1" kern="0" spc="-10" dirty="0">
                <a:solidFill>
                  <a:sysClr val="windowText" lastClr="000000"/>
                </a:solidFill>
                <a:latin typeface="Arial"/>
                <a:cs typeface="Arial"/>
              </a:rPr>
              <a:t> JavaScript wurde von ECMA standardisiert, um eine einheitliche Spezifikation zu schaffen, die von verschiedenen Browsern und Plattformen unterstützt wird.</a:t>
            </a:r>
          </a:p>
          <a:p>
            <a:pPr>
              <a:lnSpc>
                <a:spcPct val="100000"/>
              </a:lnSpc>
              <a:defRPr/>
            </a:pPr>
            <a:endParaRPr lang="de-DE" sz="2900" b="1" kern="0" spc="-10" dirty="0">
              <a:solidFill>
                <a:sysClr val="windowText" lastClr="000000"/>
              </a:solidFill>
              <a:latin typeface="Arial"/>
              <a:cs typeface="Arial"/>
            </a:endParaRPr>
          </a:p>
          <a:p>
            <a:pPr>
              <a:lnSpc>
                <a:spcPct val="100000"/>
              </a:lnSpc>
              <a:defRPr/>
            </a:pPr>
            <a:r>
              <a:rPr lang="de-DE" sz="2900" b="1" kern="0" spc="-10" dirty="0" err="1">
                <a:solidFill>
                  <a:sysClr val="windowText" lastClr="000000"/>
                </a:solidFill>
                <a:latin typeface="Arial"/>
                <a:cs typeface="Arial"/>
              </a:rPr>
              <a:t>ECMAScript</a:t>
            </a:r>
            <a:r>
              <a:rPr lang="de-DE" sz="2900" b="1" kern="0" spc="-10" dirty="0">
                <a:solidFill>
                  <a:sysClr val="windowText" lastClr="000000"/>
                </a:solidFill>
                <a:latin typeface="Arial"/>
                <a:cs typeface="Arial"/>
              </a:rPr>
              <a:t> (ES): Der offizielle Name des Standards für JavaScript, der von ECMA entwickelt wurde. </a:t>
            </a:r>
            <a:r>
              <a:rPr lang="de-DE" sz="2900" b="1" kern="0" spc="-10" dirty="0" err="1">
                <a:solidFill>
                  <a:sysClr val="windowText" lastClr="000000"/>
                </a:solidFill>
                <a:latin typeface="Arial"/>
                <a:cs typeface="Arial"/>
              </a:rPr>
              <a:t>ECMAScript</a:t>
            </a:r>
            <a:r>
              <a:rPr lang="de-DE" sz="2900" b="1" kern="0" spc="-10" dirty="0">
                <a:solidFill>
                  <a:sysClr val="windowText" lastClr="000000"/>
                </a:solidFill>
                <a:latin typeface="Arial"/>
                <a:cs typeface="Arial"/>
              </a:rPr>
              <a:t> definiert die Syntax und Semantik der Sprache.</a:t>
            </a:r>
          </a:p>
          <a:p>
            <a:pPr>
              <a:lnSpc>
                <a:spcPct val="100000"/>
              </a:lnSpc>
              <a:defRPr/>
            </a:pPr>
            <a:r>
              <a:rPr lang="de-DE" sz="2900" b="1" kern="0" spc="-10" dirty="0">
                <a:solidFill>
                  <a:sysClr val="windowText" lastClr="000000"/>
                </a:solidFill>
                <a:latin typeface="Arial"/>
                <a:cs typeface="Arial"/>
              </a:rPr>
              <a:t>Versionsbezeichnungen:</a:t>
            </a:r>
          </a:p>
          <a:p>
            <a:pPr lvl="1">
              <a:lnSpc>
                <a:spcPct val="100000"/>
              </a:lnSpc>
              <a:defRPr/>
            </a:pPr>
            <a:r>
              <a:rPr lang="de-DE" sz="2500" b="1" kern="0" spc="-10" dirty="0">
                <a:solidFill>
                  <a:sysClr val="windowText" lastClr="000000"/>
                </a:solidFill>
                <a:latin typeface="Arial"/>
                <a:cs typeface="Arial"/>
              </a:rPr>
              <a:t>ES5: </a:t>
            </a:r>
            <a:r>
              <a:rPr lang="de-DE" sz="2500" b="1" kern="0" spc="-10" dirty="0" err="1">
                <a:solidFill>
                  <a:sysClr val="windowText" lastClr="000000"/>
                </a:solidFill>
                <a:latin typeface="Arial"/>
                <a:cs typeface="Arial"/>
              </a:rPr>
              <a:t>ECMAScript</a:t>
            </a:r>
            <a:r>
              <a:rPr lang="de-DE" sz="2500" b="1" kern="0" spc="-10" dirty="0">
                <a:solidFill>
                  <a:sysClr val="windowText" lastClr="000000"/>
                </a:solidFill>
                <a:latin typeface="Arial"/>
                <a:cs typeface="Arial"/>
              </a:rPr>
              <a:t> 5, veröffentlicht im Jahr 2009, brachte viele Verbesserungen und neue Funktionen wie `</a:t>
            </a:r>
            <a:r>
              <a:rPr lang="de-DE" sz="2500" b="1" kern="0" spc="-10" dirty="0" err="1">
                <a:solidFill>
                  <a:sysClr val="windowText" lastClr="000000"/>
                </a:solidFill>
                <a:latin typeface="Arial"/>
                <a:cs typeface="Arial"/>
              </a:rPr>
              <a:t>strict</a:t>
            </a:r>
            <a:r>
              <a:rPr lang="de-DE" sz="2500" b="1" kern="0" spc="-10" dirty="0">
                <a:solidFill>
                  <a:sysClr val="windowText" lastClr="000000"/>
                </a:solidFill>
                <a:latin typeface="Arial"/>
                <a:cs typeface="Arial"/>
              </a:rPr>
              <a:t> </a:t>
            </a:r>
            <a:r>
              <a:rPr lang="de-DE" sz="2500" b="1" kern="0" spc="-10" dirty="0" err="1">
                <a:solidFill>
                  <a:sysClr val="windowText" lastClr="000000"/>
                </a:solidFill>
                <a:latin typeface="Arial"/>
                <a:cs typeface="Arial"/>
              </a:rPr>
              <a:t>mode</a:t>
            </a:r>
            <a:r>
              <a:rPr lang="de-DE" sz="2500" b="1" kern="0" spc="-10" dirty="0">
                <a:solidFill>
                  <a:sysClr val="windowText" lastClr="000000"/>
                </a:solidFill>
                <a:latin typeface="Arial"/>
                <a:cs typeface="Arial"/>
              </a:rPr>
              <a:t>`, `JSON`-Support und Array-Methoden.</a:t>
            </a:r>
          </a:p>
          <a:p>
            <a:pPr lvl="1">
              <a:lnSpc>
                <a:spcPct val="100000"/>
              </a:lnSpc>
              <a:defRPr/>
            </a:pPr>
            <a:r>
              <a:rPr lang="de-DE" sz="2500" b="1" kern="0" spc="-10" dirty="0">
                <a:solidFill>
                  <a:sysClr val="windowText" lastClr="000000"/>
                </a:solidFill>
                <a:latin typeface="Arial"/>
                <a:cs typeface="Arial"/>
              </a:rPr>
              <a:t>ES6 (ES2015): </a:t>
            </a:r>
            <a:r>
              <a:rPr lang="de-DE" sz="2500" b="1" kern="0" spc="-10" dirty="0" err="1">
                <a:solidFill>
                  <a:sysClr val="windowText" lastClr="000000"/>
                </a:solidFill>
                <a:latin typeface="Arial"/>
                <a:cs typeface="Arial"/>
              </a:rPr>
              <a:t>ECMAScript</a:t>
            </a:r>
            <a:r>
              <a:rPr lang="de-DE" sz="2500" b="1" kern="0" spc="-10" dirty="0">
                <a:solidFill>
                  <a:sysClr val="windowText" lastClr="000000"/>
                </a:solidFill>
                <a:latin typeface="Arial"/>
                <a:cs typeface="Arial"/>
              </a:rPr>
              <a:t> 6, veröffentlicht im Jahr 2015, führte bedeutende neue Funktionen ein, darunter `</a:t>
            </a:r>
            <a:r>
              <a:rPr lang="de-DE" sz="2500" b="1" kern="0" spc="-10" dirty="0" err="1">
                <a:solidFill>
                  <a:sysClr val="windowText" lastClr="000000"/>
                </a:solidFill>
                <a:latin typeface="Arial"/>
                <a:cs typeface="Arial"/>
              </a:rPr>
              <a:t>let</a:t>
            </a:r>
            <a:r>
              <a:rPr lang="de-DE" sz="2500" b="1" kern="0" spc="-10" dirty="0">
                <a:solidFill>
                  <a:sysClr val="windowText" lastClr="000000"/>
                </a:solidFill>
                <a:latin typeface="Arial"/>
                <a:cs typeface="Arial"/>
              </a:rPr>
              <a:t>` und `</a:t>
            </a:r>
            <a:r>
              <a:rPr lang="de-DE" sz="2500" b="1" kern="0" spc="-10" dirty="0" err="1">
                <a:solidFill>
                  <a:sysClr val="windowText" lastClr="000000"/>
                </a:solidFill>
                <a:latin typeface="Arial"/>
                <a:cs typeface="Arial"/>
              </a:rPr>
              <a:t>const</a:t>
            </a:r>
            <a:r>
              <a:rPr lang="de-DE" sz="2500" b="1" kern="0" spc="-10" dirty="0">
                <a:solidFill>
                  <a:sysClr val="windowText" lastClr="000000"/>
                </a:solidFill>
                <a:latin typeface="Arial"/>
                <a:cs typeface="Arial"/>
              </a:rPr>
              <a:t>`, Klassen, Module, Arrow-Funktionen und </a:t>
            </a:r>
            <a:r>
              <a:rPr lang="de-DE" sz="2500" b="1" kern="0" spc="-10" dirty="0" err="1">
                <a:solidFill>
                  <a:sysClr val="windowText" lastClr="000000"/>
                </a:solidFill>
                <a:latin typeface="Arial"/>
                <a:cs typeface="Arial"/>
              </a:rPr>
              <a:t>Promises</a:t>
            </a:r>
            <a:r>
              <a:rPr lang="de-DE" sz="2500" b="1" kern="0" spc="-10" dirty="0">
                <a:solidFill>
                  <a:sysClr val="windowText" lastClr="000000"/>
                </a:solidFill>
                <a:latin typeface="Arial"/>
                <a:cs typeface="Arial"/>
              </a:rPr>
              <a:t>.</a:t>
            </a:r>
          </a:p>
          <a:p>
            <a:pPr lvl="1">
              <a:lnSpc>
                <a:spcPct val="100000"/>
              </a:lnSpc>
              <a:defRPr/>
            </a:pPr>
            <a:r>
              <a:rPr lang="de-DE" sz="2500" b="1" kern="0" spc="-10" dirty="0">
                <a:solidFill>
                  <a:sysClr val="windowText" lastClr="000000"/>
                </a:solidFill>
                <a:latin typeface="Arial"/>
                <a:cs typeface="Arial"/>
              </a:rPr>
              <a:t>ES7, ES8: Nach ES6 wurden jährliche Updates eingeführt, die jeweils neue Funktionen und Verbesserungen brachten. Diese Versionen werden oft nach dem Jahr ihrer Veröffentlichung benannt, z.B. ES2016, ES2017 usw.</a:t>
            </a:r>
            <a:endParaRPr lang="de-DE" sz="2600" b="1" kern="0" spc="-10" dirty="0">
              <a:solidFill>
                <a:sysClr val="windowText" lastClr="000000"/>
              </a:solidFill>
              <a:latin typeface="Arial"/>
              <a:cs typeface="Arial"/>
            </a:endParaRPr>
          </a:p>
        </p:txBody>
      </p:sp>
    </p:spTree>
    <p:extLst>
      <p:ext uri="{BB962C8B-B14F-4D97-AF65-F5344CB8AC3E}">
        <p14:creationId xmlns:p14="http://schemas.microsoft.com/office/powerpoint/2010/main" val="3504744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135C3B5-CA02-C7DA-37EC-7543FBF548B6}"/>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BCE4EE04-5642-24E9-FB38-55AD8896F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EBC5AC2C-CADA-12FF-BC1C-0920302278D2}"/>
              </a:ext>
            </a:extLst>
          </p:cNvPr>
          <p:cNvSpPr>
            <a:spLocks noGrp="1"/>
          </p:cNvSpPr>
          <p:nvPr>
            <p:ph type="title"/>
          </p:nvPr>
        </p:nvSpPr>
        <p:spPr>
          <a:xfrm>
            <a:off x="838200" y="365125"/>
            <a:ext cx="10515600" cy="1325563"/>
          </a:xfrm>
        </p:spPr>
        <p:txBody>
          <a:bodyPr>
            <a:normAutofit/>
          </a:bodyPr>
          <a:lstStyle/>
          <a:p>
            <a:r>
              <a:rPr lang="de-DE" sz="4400"/>
              <a:t>Wichtige JavaScript Konzepte</a:t>
            </a:r>
            <a:endParaRPr lang="de-DE" sz="4200" dirty="0"/>
          </a:p>
        </p:txBody>
      </p:sp>
      <p:sp>
        <p:nvSpPr>
          <p:cNvPr id="43" name="sketch line">
            <a:extLst>
              <a:ext uri="{FF2B5EF4-FFF2-40B4-BE49-F238E27FC236}">
                <a16:creationId xmlns:a16="http://schemas.microsoft.com/office/drawing/2014/main" id="{EAD5548B-8BFA-C943-B6DE-2E00DC5E3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1721BF3C-71F6-CCD0-5090-E5B64301B6F6}"/>
              </a:ext>
            </a:extLst>
          </p:cNvPr>
          <p:cNvSpPr>
            <a:spLocks noGrp="1"/>
          </p:cNvSpPr>
          <p:nvPr>
            <p:ph idx="1"/>
          </p:nvPr>
        </p:nvSpPr>
        <p:spPr>
          <a:xfrm>
            <a:off x="838200" y="1920331"/>
            <a:ext cx="10515600" cy="4251960"/>
          </a:xfrm>
        </p:spPr>
        <p:txBody>
          <a:bodyPr>
            <a:normAutofit fontScale="85000" lnSpcReduction="20000"/>
          </a:bodyPr>
          <a:lstStyle/>
          <a:p>
            <a:pPr>
              <a:lnSpc>
                <a:spcPct val="100000"/>
              </a:lnSpc>
              <a:defRPr/>
            </a:pPr>
            <a:r>
              <a:rPr lang="de-DE" sz="3000" b="1" kern="0" spc="-10" dirty="0">
                <a:solidFill>
                  <a:sysClr val="windowText" lastClr="000000"/>
                </a:solidFill>
                <a:latin typeface="Arial"/>
                <a:cs typeface="Arial"/>
              </a:rPr>
              <a:t>JavaScript ist eine Programmiersprache, die verwendet wird, um interaktive und dynamische Webseiten zu erstellen.</a:t>
            </a:r>
          </a:p>
          <a:p>
            <a:pPr>
              <a:lnSpc>
                <a:spcPct val="100000"/>
              </a:lnSpc>
              <a:defRPr/>
            </a:pPr>
            <a:r>
              <a:rPr lang="de-DE" sz="3000" b="1" kern="0" spc="-10" dirty="0">
                <a:solidFill>
                  <a:sysClr val="windowText" lastClr="000000"/>
                </a:solidFill>
                <a:latin typeface="Arial"/>
                <a:cs typeface="Arial"/>
              </a:rPr>
              <a:t>Es läuft im Browser und ermöglicht die Manipulation des DOM (</a:t>
            </a:r>
            <a:r>
              <a:rPr lang="de-DE" sz="3000" b="1" kern="0" spc="-10" dirty="0" err="1">
                <a:solidFill>
                  <a:sysClr val="windowText" lastClr="000000"/>
                </a:solidFill>
                <a:latin typeface="Arial"/>
                <a:cs typeface="Arial"/>
              </a:rPr>
              <a:t>Document</a:t>
            </a:r>
            <a:r>
              <a:rPr lang="de-DE" sz="3000" b="1" kern="0" spc="-10" dirty="0">
                <a:solidFill>
                  <a:sysClr val="windowText" lastClr="000000"/>
                </a:solidFill>
                <a:latin typeface="Arial"/>
                <a:cs typeface="Arial"/>
              </a:rPr>
              <a:t> </a:t>
            </a:r>
            <a:r>
              <a:rPr lang="de-DE" sz="3000" b="1" kern="0" spc="-10" dirty="0" err="1">
                <a:solidFill>
                  <a:sysClr val="windowText" lastClr="000000"/>
                </a:solidFill>
                <a:latin typeface="Arial"/>
                <a:cs typeface="Arial"/>
              </a:rPr>
              <a:t>Object</a:t>
            </a:r>
            <a:r>
              <a:rPr lang="de-DE" sz="3000" b="1" kern="0" spc="-10" dirty="0">
                <a:solidFill>
                  <a:sysClr val="windowText" lastClr="000000"/>
                </a:solidFill>
                <a:latin typeface="Arial"/>
                <a:cs typeface="Arial"/>
              </a:rPr>
              <a:t> Model).</a:t>
            </a:r>
          </a:p>
          <a:p>
            <a:pPr>
              <a:lnSpc>
                <a:spcPct val="100000"/>
              </a:lnSpc>
              <a:defRPr/>
            </a:pPr>
            <a:r>
              <a:rPr lang="de-DE" sz="3000" b="1" kern="0" spc="-10" dirty="0">
                <a:solidFill>
                  <a:sysClr val="windowText" lastClr="000000"/>
                </a:solidFill>
                <a:latin typeface="Arial"/>
                <a:cs typeface="Arial"/>
              </a:rPr>
              <a:t>JavaScript ist eine der Kerntechnologien des Webs, zusammen mit HTML und CSS.</a:t>
            </a:r>
            <a:br>
              <a:rPr lang="de-DE" sz="3000" b="1" kern="0" spc="-10" dirty="0">
                <a:solidFill>
                  <a:sysClr val="windowText" lastClr="000000"/>
                </a:solidFill>
                <a:latin typeface="Arial"/>
                <a:cs typeface="Arial"/>
              </a:rPr>
            </a:br>
            <a:br>
              <a:rPr lang="de-DE" sz="3000" b="1" kern="0" spc="-10" dirty="0">
                <a:solidFill>
                  <a:sysClr val="windowText" lastClr="000000"/>
                </a:solidFill>
                <a:latin typeface="Arial"/>
                <a:cs typeface="Arial"/>
              </a:rPr>
            </a:br>
            <a:br>
              <a:rPr lang="de-DE" sz="3000" b="1" kern="0" spc="-10" dirty="0">
                <a:solidFill>
                  <a:sysClr val="windowText" lastClr="000000"/>
                </a:solidFill>
                <a:latin typeface="Arial"/>
                <a:cs typeface="Arial"/>
              </a:rPr>
            </a:br>
            <a:br>
              <a:rPr lang="de-DE" sz="3000" b="1" kern="0" spc="-10" dirty="0">
                <a:solidFill>
                  <a:sysClr val="windowText" lastClr="000000"/>
                </a:solidFill>
                <a:latin typeface="Arial"/>
                <a:cs typeface="Arial"/>
              </a:rPr>
            </a:br>
            <a:br>
              <a:rPr lang="de-DE" sz="3000" b="1" kern="0" spc="-10" dirty="0">
                <a:solidFill>
                  <a:sysClr val="windowText" lastClr="000000"/>
                </a:solidFill>
                <a:latin typeface="Arial"/>
                <a:cs typeface="Arial"/>
              </a:rPr>
            </a:br>
            <a:endParaRPr lang="de-DE" sz="3000" b="1" kern="0" spc="-10" dirty="0">
              <a:solidFill>
                <a:sysClr val="windowText" lastClr="000000"/>
              </a:solidFill>
              <a:latin typeface="Arial"/>
              <a:cs typeface="Arial"/>
            </a:endParaRPr>
          </a:p>
        </p:txBody>
      </p:sp>
    </p:spTree>
    <p:extLst>
      <p:ext uri="{BB962C8B-B14F-4D97-AF65-F5344CB8AC3E}">
        <p14:creationId xmlns:p14="http://schemas.microsoft.com/office/powerpoint/2010/main" val="1703217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88B75CD-ECC5-19C4-6527-98A0FFE90597}"/>
            </a:ext>
          </a:extLst>
        </p:cNvPr>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69A31FC3-EE5E-EDE8-680C-FE278A82B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B3033C90-62BF-33E2-BD13-7507491E2E76}"/>
              </a:ext>
            </a:extLst>
          </p:cNvPr>
          <p:cNvSpPr>
            <a:spLocks noGrp="1"/>
          </p:cNvSpPr>
          <p:nvPr>
            <p:ph type="ctrTitle"/>
          </p:nvPr>
        </p:nvSpPr>
        <p:spPr>
          <a:xfrm>
            <a:off x="643468" y="643467"/>
            <a:ext cx="4620584" cy="4567137"/>
          </a:xfrm>
        </p:spPr>
        <p:txBody>
          <a:bodyPr>
            <a:normAutofit/>
          </a:bodyPr>
          <a:lstStyle/>
          <a:p>
            <a:pPr algn="l"/>
            <a:r>
              <a:rPr lang="de-DE" sz="4400" dirty="0"/>
              <a:t>Einstieg in die </a:t>
            </a:r>
            <a:r>
              <a:rPr lang="de-DE" sz="4400" dirty="0" err="1"/>
              <a:t>WebIDE</a:t>
            </a:r>
            <a:endParaRPr lang="de-DE" sz="4400" dirty="0"/>
          </a:p>
        </p:txBody>
      </p:sp>
      <p:sp>
        <p:nvSpPr>
          <p:cNvPr id="3" name="Untertitel 2">
            <a:extLst>
              <a:ext uri="{FF2B5EF4-FFF2-40B4-BE49-F238E27FC236}">
                <a16:creationId xmlns:a16="http://schemas.microsoft.com/office/drawing/2014/main" id="{38564D7A-4370-B07E-410B-AD520A59C6B9}"/>
              </a:ext>
            </a:extLst>
          </p:cNvPr>
          <p:cNvSpPr>
            <a:spLocks noGrp="1"/>
          </p:cNvSpPr>
          <p:nvPr>
            <p:ph type="subTitle" idx="1"/>
          </p:nvPr>
        </p:nvSpPr>
        <p:spPr>
          <a:xfrm>
            <a:off x="643467" y="5277684"/>
            <a:ext cx="4620584" cy="775494"/>
          </a:xfrm>
        </p:spPr>
        <p:txBody>
          <a:bodyPr>
            <a:normAutofit/>
          </a:bodyPr>
          <a:lstStyle/>
          <a:p>
            <a:pPr algn="l"/>
            <a:r>
              <a:rPr lang="de-DE" dirty="0"/>
              <a:t>Erläuterung des Konzeptes</a:t>
            </a:r>
          </a:p>
        </p:txBody>
      </p:sp>
      <p:pic>
        <p:nvPicPr>
          <p:cNvPr id="115" name="Picture 4">
            <a:extLst>
              <a:ext uri="{FF2B5EF4-FFF2-40B4-BE49-F238E27FC236}">
                <a16:creationId xmlns:a16="http://schemas.microsoft.com/office/drawing/2014/main" id="{31F2F0FD-280D-D86C-BAB4-A229B25D4D65}"/>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469746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2881C2A-7824-4480-F5E3-EDAF6F1F2DA2}"/>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14CCD7C8-D4F6-00C6-9DC7-DA94D1C5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3658F82E-910F-668C-386B-F964062648A1}"/>
              </a:ext>
            </a:extLst>
          </p:cNvPr>
          <p:cNvSpPr>
            <a:spLocks noGrp="1"/>
          </p:cNvSpPr>
          <p:nvPr>
            <p:ph type="title"/>
          </p:nvPr>
        </p:nvSpPr>
        <p:spPr>
          <a:xfrm>
            <a:off x="838200" y="365125"/>
            <a:ext cx="10515600" cy="1325563"/>
          </a:xfrm>
        </p:spPr>
        <p:txBody>
          <a:bodyPr>
            <a:normAutofit/>
          </a:bodyPr>
          <a:lstStyle/>
          <a:p>
            <a:r>
              <a:rPr lang="de-DE" sz="4200" dirty="0" err="1"/>
              <a:t>WebIDE</a:t>
            </a:r>
            <a:r>
              <a:rPr lang="de-DE" sz="4200" dirty="0"/>
              <a:t> (</a:t>
            </a:r>
            <a:r>
              <a:rPr lang="de-DE" sz="4200" dirty="0" err="1"/>
              <a:t>FullStack</a:t>
            </a:r>
            <a:r>
              <a:rPr lang="de-DE" sz="4200" dirty="0"/>
              <a:t>)</a:t>
            </a:r>
          </a:p>
        </p:txBody>
      </p:sp>
      <p:sp>
        <p:nvSpPr>
          <p:cNvPr id="43" name="sketch line">
            <a:extLst>
              <a:ext uri="{FF2B5EF4-FFF2-40B4-BE49-F238E27FC236}">
                <a16:creationId xmlns:a16="http://schemas.microsoft.com/office/drawing/2014/main" id="{BC923850-B3B6-2990-2F65-254261184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17AC998C-0D1D-DF00-EEF2-179738F9C3BF}"/>
              </a:ext>
            </a:extLst>
          </p:cNvPr>
          <p:cNvSpPr>
            <a:spLocks noGrp="1"/>
          </p:cNvSpPr>
          <p:nvPr>
            <p:ph idx="1"/>
          </p:nvPr>
        </p:nvSpPr>
        <p:spPr>
          <a:xfrm>
            <a:off x="838200" y="1920331"/>
            <a:ext cx="10515600" cy="4251960"/>
          </a:xfrm>
        </p:spPr>
        <p:txBody>
          <a:bodyPr>
            <a:normAutofit/>
          </a:bodyPr>
          <a:lstStyle/>
          <a:p>
            <a:r>
              <a:rPr lang="de-DE" sz="2200" kern="0" dirty="0">
                <a:solidFill>
                  <a:sysClr val="windowText" lastClr="000000"/>
                </a:solidFill>
                <a:latin typeface="Arial"/>
                <a:cs typeface="Arial"/>
              </a:rPr>
              <a:t>Definition: SAP Web IDE ist eine cloudbasierte Entwicklungsumgebung, die speziell für die Entwicklung von SAPUI5- und Fiori-Anwendungen entwickelt wurde.</a:t>
            </a:r>
          </a:p>
          <a:p>
            <a:r>
              <a:rPr lang="de-DE" sz="2200" kern="0" dirty="0">
                <a:solidFill>
                  <a:sysClr val="windowText" lastClr="000000"/>
                </a:solidFill>
                <a:latin typeface="Arial"/>
                <a:cs typeface="Arial"/>
              </a:rPr>
              <a:t>Vorteile:</a:t>
            </a:r>
          </a:p>
          <a:p>
            <a:pPr lvl="1"/>
            <a:r>
              <a:rPr lang="de-DE" sz="1800" kern="0" dirty="0">
                <a:solidFill>
                  <a:sysClr val="windowText" lastClr="000000"/>
                </a:solidFill>
                <a:latin typeface="Arial"/>
                <a:cs typeface="Arial"/>
              </a:rPr>
              <a:t>Integrierte Tools für die Entwicklung, das Debugging und die Bereitstellung von Anwendungen.</a:t>
            </a:r>
          </a:p>
          <a:p>
            <a:pPr lvl="1"/>
            <a:r>
              <a:rPr lang="de-DE" sz="1800" kern="0" dirty="0">
                <a:solidFill>
                  <a:sysClr val="windowText" lastClr="000000"/>
                </a:solidFill>
                <a:latin typeface="Arial"/>
                <a:cs typeface="Arial"/>
              </a:rPr>
              <a:t>Unterstützung für kollaborative Entwicklung.</a:t>
            </a:r>
          </a:p>
          <a:p>
            <a:pPr lvl="1"/>
            <a:r>
              <a:rPr lang="de-DE" sz="1800" kern="0" dirty="0">
                <a:solidFill>
                  <a:sysClr val="windowText" lastClr="000000"/>
                </a:solidFill>
                <a:latin typeface="Arial"/>
                <a:cs typeface="Arial"/>
              </a:rPr>
              <a:t>Zugriff auf SAP HANA, SAP Fiori und andere SAP-Dienste.</a:t>
            </a:r>
          </a:p>
          <a:p>
            <a:r>
              <a:rPr lang="de-DE" sz="2200" kern="0" dirty="0">
                <a:solidFill>
                  <a:sysClr val="windowText" lastClr="000000"/>
                </a:solidFill>
                <a:latin typeface="Arial"/>
                <a:cs typeface="Arial"/>
              </a:rPr>
              <a:t>Ziel: Beschleunigung der Anwendungsentwicklung und Verbesserung der Entwicklerproduktivität.</a:t>
            </a:r>
          </a:p>
        </p:txBody>
      </p:sp>
    </p:spTree>
    <p:extLst>
      <p:ext uri="{BB962C8B-B14F-4D97-AF65-F5344CB8AC3E}">
        <p14:creationId xmlns:p14="http://schemas.microsoft.com/office/powerpoint/2010/main" val="70485624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3029</Words>
  <Application>Microsoft Office PowerPoint</Application>
  <PresentationFormat>Breitbild</PresentationFormat>
  <Paragraphs>354</Paragraphs>
  <Slides>58</Slides>
  <Notes>48</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58</vt:i4>
      </vt:variant>
    </vt:vector>
  </HeadingPairs>
  <TitlesOfParts>
    <vt:vector size="65" baseType="lpstr">
      <vt:lpstr>-apple-system</vt:lpstr>
      <vt:lpstr>Aptos</vt:lpstr>
      <vt:lpstr>Aptos Display</vt:lpstr>
      <vt:lpstr>Arial</vt:lpstr>
      <vt:lpstr>Segoe WPC</vt:lpstr>
      <vt:lpstr>var(--monaco-monospace-font)</vt:lpstr>
      <vt:lpstr>Office</vt:lpstr>
      <vt:lpstr>Schulung: SAP UI5 und Fiori</vt:lpstr>
      <vt:lpstr>Agenda – Tag 01</vt:lpstr>
      <vt:lpstr>Agenda – Tag 02</vt:lpstr>
      <vt:lpstr>HTML5 Grundlagen</vt:lpstr>
      <vt:lpstr>HTML5 vs. HTML – Was ist neu? </vt:lpstr>
      <vt:lpstr>Einführung JavaScript</vt:lpstr>
      <vt:lpstr>Wichtige JavaScript Konzepte</vt:lpstr>
      <vt:lpstr>Einstieg in die WebIDE</vt:lpstr>
      <vt:lpstr>WebIDE (FullStack)</vt:lpstr>
      <vt:lpstr>WebIDE (FullStack)</vt:lpstr>
      <vt:lpstr>WebIDE (FullStack)</vt:lpstr>
      <vt:lpstr>WebIDE (FullStack)</vt:lpstr>
      <vt:lpstr>SAPUI5 Grundlagen</vt:lpstr>
      <vt:lpstr>SAPUI5 – Historisch</vt:lpstr>
      <vt:lpstr>Was ist SAPUI5?</vt:lpstr>
      <vt:lpstr>SAPUI5 – Wichtigste Bausteine</vt:lpstr>
      <vt:lpstr>SAPUI5 – Unterschiede SAPUI5 vs OpenUI5</vt:lpstr>
      <vt:lpstr>SAPUI5 – Warum?</vt:lpstr>
      <vt:lpstr>SAPUI5 – Key features</vt:lpstr>
      <vt:lpstr>SAPUI5 – Weitere Features</vt:lpstr>
      <vt:lpstr>SAPUI5 SDK - Dokumentation</vt:lpstr>
      <vt:lpstr>SAPUI5 Controls</vt:lpstr>
      <vt:lpstr>SAPUI5 Controls</vt:lpstr>
      <vt:lpstr>SAPUI5 Controls – Verwendung in XML Views</vt:lpstr>
      <vt:lpstr>SAPUI5 Controls – Verwendung im Controller</vt:lpstr>
      <vt:lpstr>SAPUI5 Controls – Verwendung in XML Views</vt:lpstr>
      <vt:lpstr>SAPUI5 Controls – Unterschiede zwischen Controls</vt:lpstr>
      <vt:lpstr>SAPUI5 Controls – Lifecycle der Controls</vt:lpstr>
      <vt:lpstr>SAPUI5 Controls – Aggregationen</vt:lpstr>
      <vt:lpstr>SAPUI5 Controls – Assoziationen</vt:lpstr>
      <vt:lpstr>SAPUI5 List Controls</vt:lpstr>
      <vt:lpstr>SAPUI5 Container und Layout Controls</vt:lpstr>
      <vt:lpstr>SAPUI5 Controls – Orchestrierung</vt:lpstr>
      <vt:lpstr>Model View Controller Prinzip</vt:lpstr>
      <vt:lpstr>Model View Controller Konzept</vt:lpstr>
      <vt:lpstr>Model View Controller Konzept</vt:lpstr>
      <vt:lpstr>Model View Controller Konzept</vt:lpstr>
      <vt:lpstr>MVC Konzept – JavaScript Views</vt:lpstr>
      <vt:lpstr>MVC Konzept – JSON Views</vt:lpstr>
      <vt:lpstr>MVC Konzept – HTML Views</vt:lpstr>
      <vt:lpstr>MVC Konzept – XML Views</vt:lpstr>
      <vt:lpstr>MVC Konzept – View und Controller</vt:lpstr>
      <vt:lpstr>Controller in SAPUI5</vt:lpstr>
      <vt:lpstr>Controller – Registrierung Events</vt:lpstr>
      <vt:lpstr>Controller – Registrierung v. Events im Controller</vt:lpstr>
      <vt:lpstr>Controller – Registrierung v. Events im View</vt:lpstr>
      <vt:lpstr>Models in UI5</vt:lpstr>
      <vt:lpstr>Binding in UI5</vt:lpstr>
      <vt:lpstr>Binding – Unterscheidung der Typen</vt:lpstr>
      <vt:lpstr>Binding – Property Binding</vt:lpstr>
      <vt:lpstr>Binding – Element Binding</vt:lpstr>
      <vt:lpstr>Binding – Aggregation Binding</vt:lpstr>
      <vt:lpstr>Binding – Expression Binding</vt:lpstr>
      <vt:lpstr>Binding – Composition Binding</vt:lpstr>
      <vt:lpstr>Hands On</vt:lpstr>
      <vt:lpstr>RAP Implementierungs-Workflow</vt:lpstr>
      <vt:lpstr>Quiz</vt:lpstr>
      <vt:lpstr>Info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 Implementierungs-Workflow</dc:title>
  <dc:creator>Nils Meyhoff</dc:creator>
  <cp:lastModifiedBy>Matti Lange</cp:lastModifiedBy>
  <cp:revision>185</cp:revision>
  <dcterms:created xsi:type="dcterms:W3CDTF">2024-05-22T07:20:18Z</dcterms:created>
  <dcterms:modified xsi:type="dcterms:W3CDTF">2024-11-18T07:28:44Z</dcterms:modified>
</cp:coreProperties>
</file>