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2" r:id="rId2"/>
    <p:sldId id="340" r:id="rId3"/>
    <p:sldId id="370" r:id="rId4"/>
    <p:sldId id="301" r:id="rId5"/>
    <p:sldId id="341" r:id="rId6"/>
    <p:sldId id="342" r:id="rId7"/>
    <p:sldId id="343" r:id="rId8"/>
    <p:sldId id="344" r:id="rId9"/>
    <p:sldId id="302" r:id="rId10"/>
    <p:sldId id="311" r:id="rId11"/>
    <p:sldId id="371" r:id="rId12"/>
    <p:sldId id="380" r:id="rId13"/>
    <p:sldId id="379" r:id="rId14"/>
    <p:sldId id="377" r:id="rId15"/>
    <p:sldId id="353" r:id="rId16"/>
    <p:sldId id="375" r:id="rId17"/>
    <p:sldId id="381" r:id="rId18"/>
    <p:sldId id="352" r:id="rId19"/>
    <p:sldId id="376" r:id="rId20"/>
    <p:sldId id="354" r:id="rId21"/>
    <p:sldId id="378" r:id="rId22"/>
    <p:sldId id="345" r:id="rId23"/>
    <p:sldId id="347" r:id="rId24"/>
    <p:sldId id="374" r:id="rId25"/>
    <p:sldId id="348" r:id="rId26"/>
    <p:sldId id="349" r:id="rId27"/>
    <p:sldId id="350" r:id="rId28"/>
    <p:sldId id="351" r:id="rId29"/>
    <p:sldId id="356" r:id="rId30"/>
    <p:sldId id="355" r:id="rId31"/>
    <p:sldId id="357" r:id="rId32"/>
    <p:sldId id="358" r:id="rId33"/>
    <p:sldId id="312" r:id="rId34"/>
    <p:sldId id="303" r:id="rId35"/>
    <p:sldId id="304" r:id="rId36"/>
    <p:sldId id="318" r:id="rId37"/>
    <p:sldId id="359" r:id="rId38"/>
    <p:sldId id="360" r:id="rId39"/>
    <p:sldId id="361" r:id="rId40"/>
    <p:sldId id="362" r:id="rId41"/>
    <p:sldId id="366" r:id="rId42"/>
    <p:sldId id="364" r:id="rId43"/>
    <p:sldId id="365" r:id="rId44"/>
    <p:sldId id="305" r:id="rId45"/>
    <p:sldId id="315" r:id="rId46"/>
    <p:sldId id="317" r:id="rId47"/>
    <p:sldId id="367" r:id="rId48"/>
    <p:sldId id="368" r:id="rId49"/>
    <p:sldId id="369"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autoAdjust="0"/>
    <p:restoredTop sz="92326" autoAdjust="0"/>
  </p:normalViewPr>
  <p:slideViewPr>
    <p:cSldViewPr snapToGrid="0">
      <p:cViewPr varScale="1">
        <p:scale>
          <a:sx n="103" d="100"/>
          <a:sy n="103" d="100"/>
        </p:scale>
        <p:origin x="12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21.08.2024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 MACHEN WIR ZUSAMMEN (Ich klicke vor, die TN klicken nach)</a:t>
            </a:r>
          </a:p>
          <a:p>
            <a:endParaRPr lang="de-DE" dirty="0"/>
          </a:p>
          <a:p>
            <a:r>
              <a:rPr lang="de-DE" dirty="0"/>
              <a:t>REPORT </a:t>
            </a:r>
            <a:r>
              <a:rPr lang="de-DE" dirty="0" err="1"/>
              <a:t>zfetch_sales_order_item_product</a:t>
            </a:r>
            <a:r>
              <a:rPr lang="de-DE" dirty="0"/>
              <a:t>.</a:t>
            </a:r>
          </a:p>
          <a:p>
            <a:endParaRPr lang="de-DE" dirty="0"/>
          </a:p>
          <a:p>
            <a:r>
              <a:rPr lang="de-DE" dirty="0"/>
              <a:t>TYPES: BEGIN OF </a:t>
            </a:r>
            <a:r>
              <a:rPr lang="de-DE" dirty="0" err="1"/>
              <a:t>ty_sales_order_product</a:t>
            </a:r>
            <a:r>
              <a:rPr lang="de-DE" dirty="0"/>
              <a:t>,</a:t>
            </a:r>
          </a:p>
          <a:p>
            <a:r>
              <a:rPr lang="de-DE" dirty="0"/>
              <a:t>         </a:t>
            </a:r>
            <a:r>
              <a:rPr lang="de-DE" dirty="0" err="1"/>
              <a:t>salesorder</a:t>
            </a:r>
            <a:r>
              <a:rPr lang="de-DE" dirty="0"/>
              <a:t>          TYPE </a:t>
            </a:r>
            <a:r>
              <a:rPr lang="de-DE" dirty="0" err="1"/>
              <a:t>zsalesorderitem-salesorder</a:t>
            </a:r>
            <a:r>
              <a:rPr lang="de-DE" dirty="0"/>
              <a:t>,</a:t>
            </a:r>
          </a:p>
          <a:p>
            <a:r>
              <a:rPr lang="de-DE" dirty="0"/>
              <a:t>         </a:t>
            </a:r>
            <a:r>
              <a:rPr lang="de-DE" dirty="0" err="1"/>
              <a:t>salesorderitem</a:t>
            </a:r>
            <a:r>
              <a:rPr lang="de-DE" dirty="0"/>
              <a:t>      TYPE </a:t>
            </a:r>
            <a:r>
              <a:rPr lang="de-DE" dirty="0" err="1"/>
              <a:t>zsalesorderitem-salesorderitem</a:t>
            </a:r>
            <a:r>
              <a:rPr lang="de-DE" dirty="0"/>
              <a:t>,</a:t>
            </a:r>
          </a:p>
          <a:p>
            <a:r>
              <a:rPr lang="de-DE" dirty="0"/>
              <a:t>         </a:t>
            </a:r>
            <a:r>
              <a:rPr lang="de-DE" dirty="0" err="1"/>
              <a:t>product</a:t>
            </a:r>
            <a:r>
              <a:rPr lang="de-DE" dirty="0"/>
              <a:t>             TYPE </a:t>
            </a:r>
            <a:r>
              <a:rPr lang="de-DE" dirty="0" err="1"/>
              <a:t>zproduct-product</a:t>
            </a:r>
            <a:r>
              <a:rPr lang="de-DE" dirty="0"/>
              <a:t>,</a:t>
            </a:r>
          </a:p>
          <a:p>
            <a:r>
              <a:rPr lang="de-DE" dirty="0"/>
              <a:t>         </a:t>
            </a:r>
            <a:r>
              <a:rPr lang="de-DE" dirty="0" err="1"/>
              <a:t>orderquantity</a:t>
            </a:r>
            <a:r>
              <a:rPr lang="de-DE" dirty="0"/>
              <a:t>       TYPE </a:t>
            </a:r>
            <a:r>
              <a:rPr lang="de-DE" dirty="0" err="1"/>
              <a:t>zsalesorderitem-orderquantity</a:t>
            </a:r>
            <a:r>
              <a:rPr lang="de-DE" dirty="0"/>
              <a:t>,</a:t>
            </a:r>
          </a:p>
          <a:p>
            <a:r>
              <a:rPr lang="de-DE" dirty="0"/>
              <a:t>         </a:t>
            </a:r>
            <a:r>
              <a:rPr lang="de-DE" dirty="0" err="1"/>
              <a:t>orderquantityunit</a:t>
            </a:r>
            <a:r>
              <a:rPr lang="de-DE" dirty="0"/>
              <a:t>   TYPE </a:t>
            </a:r>
            <a:r>
              <a:rPr lang="de-DE" dirty="0" err="1"/>
              <a:t>zsalesorderitem-orderquantityunit</a:t>
            </a:r>
            <a:r>
              <a:rPr lang="de-DE" dirty="0"/>
              <a:t>,</a:t>
            </a:r>
          </a:p>
          <a:p>
            <a:r>
              <a:rPr lang="de-DE" dirty="0"/>
              <a:t>         </a:t>
            </a:r>
            <a:r>
              <a:rPr lang="de-DE" dirty="0" err="1"/>
              <a:t>netamount</a:t>
            </a:r>
            <a:r>
              <a:rPr lang="de-DE" dirty="0"/>
              <a:t>           TYPE </a:t>
            </a:r>
            <a:r>
              <a:rPr lang="de-DE" dirty="0" err="1"/>
              <a:t>zsalesorderitem-netamount</a:t>
            </a:r>
            <a:r>
              <a:rPr lang="de-DE" dirty="0"/>
              <a:t>,</a:t>
            </a:r>
          </a:p>
          <a:p>
            <a:r>
              <a:rPr lang="de-DE" dirty="0"/>
              <a:t>         </a:t>
            </a:r>
            <a:r>
              <a:rPr lang="de-DE" dirty="0" err="1"/>
              <a:t>transactioncurrency</a:t>
            </a:r>
            <a:r>
              <a:rPr lang="de-DE" dirty="0"/>
              <a:t> TYPE </a:t>
            </a:r>
            <a:r>
              <a:rPr lang="de-DE" dirty="0" err="1"/>
              <a:t>zsalesorderitem-transactioncurrency</a:t>
            </a:r>
            <a:r>
              <a:rPr lang="de-DE" dirty="0"/>
              <a:t>,</a:t>
            </a:r>
          </a:p>
          <a:p>
            <a:r>
              <a:rPr lang="de-DE" dirty="0"/>
              <a:t>         </a:t>
            </a:r>
            <a:r>
              <a:rPr lang="de-DE" dirty="0" err="1"/>
              <a:t>creationdate</a:t>
            </a:r>
            <a:r>
              <a:rPr lang="de-DE" dirty="0"/>
              <a:t>        TYPE </a:t>
            </a:r>
            <a:r>
              <a:rPr lang="de-DE" dirty="0" err="1"/>
              <a:t>zsalesorderitem-creationdate</a:t>
            </a:r>
            <a:r>
              <a:rPr lang="de-DE" dirty="0"/>
              <a:t>,</a:t>
            </a:r>
          </a:p>
          <a:p>
            <a:r>
              <a:rPr lang="de-DE" dirty="0"/>
              <a:t>         </a:t>
            </a:r>
            <a:r>
              <a:rPr lang="de-DE" dirty="0" err="1"/>
              <a:t>product_type</a:t>
            </a:r>
            <a:r>
              <a:rPr lang="de-DE" dirty="0"/>
              <a:t>        TYPE </a:t>
            </a:r>
            <a:r>
              <a:rPr lang="de-DE" dirty="0" err="1"/>
              <a:t>zproduct-product_type</a:t>
            </a:r>
            <a:r>
              <a:rPr lang="de-DE" dirty="0"/>
              <a:t>,</a:t>
            </a:r>
          </a:p>
          <a:p>
            <a:r>
              <a:rPr lang="de-DE" dirty="0"/>
              <a:t>         </a:t>
            </a:r>
            <a:r>
              <a:rPr lang="de-DE" dirty="0" err="1"/>
              <a:t>price</a:t>
            </a:r>
            <a:r>
              <a:rPr lang="de-DE" dirty="0"/>
              <a:t>               TYPE </a:t>
            </a:r>
            <a:r>
              <a:rPr lang="de-DE" dirty="0" err="1"/>
              <a:t>zproduct-price</a:t>
            </a:r>
            <a:r>
              <a:rPr lang="de-DE" dirty="0"/>
              <a:t>,</a:t>
            </a:r>
          </a:p>
          <a:p>
            <a:r>
              <a:rPr lang="de-DE" dirty="0"/>
              <a:t>         </a:t>
            </a:r>
            <a:r>
              <a:rPr lang="de-DE" dirty="0" err="1"/>
              <a:t>currency</a:t>
            </a:r>
            <a:r>
              <a:rPr lang="de-DE" dirty="0"/>
              <a:t>            TYPE </a:t>
            </a:r>
            <a:r>
              <a:rPr lang="de-DE" dirty="0" err="1"/>
              <a:t>zproduct-currency</a:t>
            </a:r>
            <a:r>
              <a:rPr lang="de-DE" dirty="0"/>
              <a:t>,</a:t>
            </a:r>
          </a:p>
          <a:p>
            <a:r>
              <a:rPr lang="de-DE" dirty="0"/>
              <a:t>       END OF </a:t>
            </a:r>
            <a:r>
              <a:rPr lang="de-DE" dirty="0" err="1"/>
              <a:t>ty_sales_order_product</a:t>
            </a:r>
            <a:r>
              <a:rPr lang="de-DE" dirty="0"/>
              <a:t>.</a:t>
            </a:r>
          </a:p>
          <a:p>
            <a:endParaRPr lang="de-DE" dirty="0"/>
          </a:p>
          <a:p>
            <a:r>
              <a:rPr lang="de-DE" dirty="0"/>
              <a:t>DATA: </a:t>
            </a:r>
            <a:r>
              <a:rPr lang="de-DE" dirty="0" err="1"/>
              <a:t>it_sales_order_product</a:t>
            </a:r>
            <a:r>
              <a:rPr lang="de-DE" dirty="0"/>
              <a:t> TYPE TABLE OF </a:t>
            </a:r>
            <a:r>
              <a:rPr lang="de-DE" dirty="0" err="1"/>
              <a:t>ty_sales_order_product</a:t>
            </a:r>
            <a:r>
              <a:rPr lang="de-DE" dirty="0"/>
              <a:t>,</a:t>
            </a:r>
          </a:p>
          <a:p>
            <a:r>
              <a:rPr lang="de-DE" dirty="0"/>
              <a:t>      </a:t>
            </a:r>
            <a:r>
              <a:rPr lang="de-DE" dirty="0" err="1"/>
              <a:t>wa_sales_order_product</a:t>
            </a:r>
            <a:r>
              <a:rPr lang="de-DE" dirty="0"/>
              <a:t> TYPE </a:t>
            </a:r>
            <a:r>
              <a:rPr lang="de-DE" dirty="0" err="1"/>
              <a:t>ty_sales_order_product</a:t>
            </a:r>
            <a:r>
              <a:rPr lang="de-DE" dirty="0"/>
              <a:t>.</a:t>
            </a:r>
          </a:p>
          <a:p>
            <a:endParaRPr lang="de-DE" dirty="0"/>
          </a:p>
          <a:p>
            <a:r>
              <a:rPr lang="de-DE" dirty="0"/>
              <a:t>SELECT </a:t>
            </a:r>
            <a:r>
              <a:rPr lang="de-DE" dirty="0" err="1"/>
              <a:t>soi~salesorder</a:t>
            </a:r>
            <a:r>
              <a:rPr lang="de-DE" dirty="0"/>
              <a:t>, </a:t>
            </a:r>
            <a:r>
              <a:rPr lang="de-DE" dirty="0" err="1"/>
              <a:t>soi~salesorderitem</a:t>
            </a:r>
            <a:r>
              <a:rPr lang="de-DE" dirty="0"/>
              <a:t>, </a:t>
            </a:r>
            <a:r>
              <a:rPr lang="de-DE" dirty="0" err="1"/>
              <a:t>soi~product</a:t>
            </a:r>
            <a:r>
              <a:rPr lang="de-DE" dirty="0"/>
              <a:t>, </a:t>
            </a:r>
            <a:r>
              <a:rPr lang="de-DE" dirty="0" err="1"/>
              <a:t>soi~orderquantity</a:t>
            </a:r>
            <a:r>
              <a:rPr lang="de-DE" dirty="0"/>
              <a:t>,</a:t>
            </a:r>
          </a:p>
          <a:p>
            <a:r>
              <a:rPr lang="de-DE" dirty="0"/>
              <a:t>       </a:t>
            </a:r>
            <a:r>
              <a:rPr lang="de-DE" dirty="0" err="1"/>
              <a:t>soi~orderquantityunit</a:t>
            </a:r>
            <a:r>
              <a:rPr lang="de-DE" dirty="0"/>
              <a:t>, </a:t>
            </a:r>
            <a:r>
              <a:rPr lang="de-DE" dirty="0" err="1"/>
              <a:t>soi~netamount</a:t>
            </a:r>
            <a:r>
              <a:rPr lang="de-DE" dirty="0"/>
              <a:t>, </a:t>
            </a:r>
            <a:r>
              <a:rPr lang="de-DE" dirty="0" err="1"/>
              <a:t>soi~transactioncurrency</a:t>
            </a:r>
            <a:r>
              <a:rPr lang="de-DE" dirty="0"/>
              <a:t>, </a:t>
            </a:r>
            <a:r>
              <a:rPr lang="de-DE" dirty="0" err="1"/>
              <a:t>soi~creationdate</a:t>
            </a:r>
            <a:r>
              <a:rPr lang="de-DE" dirty="0"/>
              <a:t>,</a:t>
            </a:r>
          </a:p>
          <a:p>
            <a:r>
              <a:rPr lang="de-DE" dirty="0"/>
              <a:t>       </a:t>
            </a:r>
            <a:r>
              <a:rPr lang="de-DE" dirty="0" err="1"/>
              <a:t>p~product_type</a:t>
            </a:r>
            <a:r>
              <a:rPr lang="de-DE" dirty="0"/>
              <a:t>, </a:t>
            </a:r>
            <a:r>
              <a:rPr lang="de-DE" dirty="0" err="1"/>
              <a:t>p~price</a:t>
            </a:r>
            <a:r>
              <a:rPr lang="de-DE" dirty="0"/>
              <a:t>, </a:t>
            </a:r>
            <a:r>
              <a:rPr lang="de-DE" dirty="0" err="1"/>
              <a:t>p~currency</a:t>
            </a:r>
            <a:endParaRPr lang="de-DE" dirty="0"/>
          </a:p>
          <a:p>
            <a:r>
              <a:rPr lang="de-DE" dirty="0"/>
              <a:t>  FROM </a:t>
            </a:r>
            <a:r>
              <a:rPr lang="de-DE" dirty="0" err="1"/>
              <a:t>zi_salesorderitem</a:t>
            </a:r>
            <a:r>
              <a:rPr lang="de-DE" dirty="0"/>
              <a:t> AS </a:t>
            </a:r>
            <a:r>
              <a:rPr lang="de-DE" dirty="0" err="1"/>
              <a:t>soi</a:t>
            </a:r>
            <a:endParaRPr lang="de-DE" dirty="0"/>
          </a:p>
          <a:p>
            <a:r>
              <a:rPr lang="de-DE" dirty="0"/>
              <a:t>  INNER JOIN </a:t>
            </a:r>
            <a:r>
              <a:rPr lang="de-DE" dirty="0" err="1"/>
              <a:t>zi_product</a:t>
            </a:r>
            <a:r>
              <a:rPr lang="de-DE" dirty="0"/>
              <a:t> AS p ON </a:t>
            </a:r>
            <a:r>
              <a:rPr lang="de-DE" dirty="0" err="1"/>
              <a:t>soi~product</a:t>
            </a:r>
            <a:r>
              <a:rPr lang="de-DE" dirty="0"/>
              <a:t> = </a:t>
            </a:r>
            <a:r>
              <a:rPr lang="de-DE" dirty="0" err="1"/>
              <a:t>p~product</a:t>
            </a:r>
            <a:endParaRPr lang="de-DE" dirty="0"/>
          </a:p>
          <a:p>
            <a:r>
              <a:rPr lang="de-DE" dirty="0"/>
              <a:t>  INTO TABLE @it_sales_order_product.</a:t>
            </a:r>
          </a:p>
          <a:p>
            <a:endParaRPr lang="de-DE" dirty="0"/>
          </a:p>
          <a:p>
            <a:r>
              <a:rPr lang="de-DE" dirty="0"/>
              <a:t>IF </a:t>
            </a:r>
            <a:r>
              <a:rPr lang="de-DE" dirty="0" err="1"/>
              <a:t>sy-subrc</a:t>
            </a:r>
            <a:r>
              <a:rPr lang="de-DE" dirty="0"/>
              <a:t> = 0.</a:t>
            </a:r>
          </a:p>
          <a:p>
            <a:r>
              <a:rPr lang="de-DE" dirty="0"/>
              <a:t>  LOOP AT </a:t>
            </a:r>
            <a:r>
              <a:rPr lang="de-DE" dirty="0" err="1"/>
              <a:t>it_sales_order_product</a:t>
            </a:r>
            <a:r>
              <a:rPr lang="de-DE" dirty="0"/>
              <a:t> INTO </a:t>
            </a:r>
            <a:r>
              <a:rPr lang="de-DE" dirty="0" err="1"/>
              <a:t>wa_sales_order_product</a:t>
            </a:r>
            <a:r>
              <a:rPr lang="de-DE" dirty="0"/>
              <a:t>.</a:t>
            </a:r>
          </a:p>
          <a:p>
            <a:r>
              <a:rPr lang="de-DE" dirty="0"/>
              <a:t>    WRITE: / </a:t>
            </a:r>
            <a:r>
              <a:rPr lang="de-DE" dirty="0" err="1"/>
              <a:t>wa_sales_order_product-salesorder</a:t>
            </a:r>
            <a:r>
              <a:rPr lang="de-DE" dirty="0"/>
              <a:t>, </a:t>
            </a:r>
            <a:r>
              <a:rPr lang="de-DE" dirty="0" err="1"/>
              <a:t>wa_sales_order_product-salesorderitem</a:t>
            </a:r>
            <a:r>
              <a:rPr lang="de-DE" dirty="0"/>
              <a:t>,</a:t>
            </a:r>
          </a:p>
          <a:p>
            <a:r>
              <a:rPr lang="de-DE" dirty="0"/>
              <a:t>             </a:t>
            </a:r>
            <a:r>
              <a:rPr lang="de-DE" dirty="0" err="1"/>
              <a:t>wa_sales_order_product-product</a:t>
            </a:r>
            <a:r>
              <a:rPr lang="de-DE" dirty="0"/>
              <a:t>, </a:t>
            </a:r>
            <a:r>
              <a:rPr lang="de-DE" dirty="0" err="1"/>
              <a:t>wa_sales_order_product-orderquantity</a:t>
            </a:r>
            <a:r>
              <a:rPr lang="de-DE" dirty="0"/>
              <a:t>,</a:t>
            </a:r>
          </a:p>
          <a:p>
            <a:r>
              <a:rPr lang="de-DE" dirty="0"/>
              <a:t>             </a:t>
            </a:r>
            <a:r>
              <a:rPr lang="de-DE" dirty="0" err="1"/>
              <a:t>wa_sales_order_product-orderquantityunit</a:t>
            </a:r>
            <a:r>
              <a:rPr lang="de-DE" dirty="0"/>
              <a:t>, </a:t>
            </a:r>
            <a:r>
              <a:rPr lang="de-DE" dirty="0" err="1"/>
              <a:t>wa_sales_order_product-netamount</a:t>
            </a:r>
            <a:r>
              <a:rPr lang="de-DE" dirty="0"/>
              <a:t>,</a:t>
            </a:r>
          </a:p>
          <a:p>
            <a:r>
              <a:rPr lang="de-DE" dirty="0"/>
              <a:t>             </a:t>
            </a:r>
            <a:r>
              <a:rPr lang="de-DE" dirty="0" err="1"/>
              <a:t>wa_sales_order_product-transactioncurrency</a:t>
            </a:r>
            <a:r>
              <a:rPr lang="de-DE" dirty="0"/>
              <a:t>, </a:t>
            </a:r>
            <a:r>
              <a:rPr lang="de-DE" dirty="0" err="1"/>
              <a:t>wa_sales_order_product-creationdate</a:t>
            </a:r>
            <a:r>
              <a:rPr lang="de-DE" dirty="0"/>
              <a:t>,</a:t>
            </a:r>
          </a:p>
          <a:p>
            <a:r>
              <a:rPr lang="de-DE" dirty="0"/>
              <a:t>             </a:t>
            </a:r>
            <a:r>
              <a:rPr lang="de-DE" dirty="0" err="1"/>
              <a:t>wa_sales_order_product-product_type</a:t>
            </a:r>
            <a:r>
              <a:rPr lang="de-DE" dirty="0"/>
              <a:t>, </a:t>
            </a:r>
            <a:r>
              <a:rPr lang="de-DE" dirty="0" err="1"/>
              <a:t>wa_sales_order_product-price</a:t>
            </a:r>
            <a:r>
              <a:rPr lang="de-DE" dirty="0"/>
              <a:t>,</a:t>
            </a:r>
          </a:p>
          <a:p>
            <a:r>
              <a:rPr lang="de-DE" dirty="0"/>
              <a:t>             </a:t>
            </a:r>
            <a:r>
              <a:rPr lang="de-DE" dirty="0" err="1"/>
              <a:t>wa_sales_order_product-currency</a:t>
            </a:r>
            <a:r>
              <a:rPr lang="de-DE" dirty="0"/>
              <a:t>.</a:t>
            </a:r>
          </a:p>
          <a:p>
            <a:r>
              <a:rPr lang="de-DE" dirty="0"/>
              <a:t>  ENDLOOP.</a:t>
            </a:r>
          </a:p>
          <a:p>
            <a:r>
              <a:rPr lang="de-DE" dirty="0"/>
              <a:t>ELSE.</a:t>
            </a:r>
          </a:p>
          <a:p>
            <a:r>
              <a:rPr lang="de-DE" dirty="0"/>
              <a:t>  WRITE: / '</a:t>
            </a:r>
            <a:r>
              <a:rPr lang="de-DE" dirty="0" err="1"/>
              <a:t>No</a:t>
            </a:r>
            <a:r>
              <a:rPr lang="de-DE" dirty="0"/>
              <a:t> </a:t>
            </a:r>
            <a:r>
              <a:rPr lang="de-DE" dirty="0" err="1"/>
              <a:t>data</a:t>
            </a:r>
            <a:r>
              <a:rPr lang="de-DE" dirty="0"/>
              <a:t> </a:t>
            </a:r>
            <a:r>
              <a:rPr lang="de-DE" dirty="0" err="1"/>
              <a:t>found</a:t>
            </a:r>
            <a:r>
              <a:rPr lang="de-DE" dirty="0"/>
              <a:t>'.</a:t>
            </a:r>
          </a:p>
          <a:p>
            <a:r>
              <a:rPr lang="de-DE" dirty="0"/>
              <a:t>ENDIF.</a:t>
            </a:r>
            <a:br>
              <a:rPr lang="de-DE" dirty="0"/>
            </a:br>
            <a:br>
              <a:rPr lang="de-DE" dirty="0"/>
            </a:br>
            <a:br>
              <a:rPr lang="de-DE" dirty="0"/>
            </a:br>
            <a:r>
              <a:rPr lang="de-DE" dirty="0"/>
              <a:t>ODER:</a:t>
            </a:r>
            <a:br>
              <a:rPr lang="de-DE" dirty="0"/>
            </a:br>
            <a:r>
              <a:rPr lang="en-US" dirty="0"/>
              <a:t>SELECT \_product-product            AS product,</a:t>
            </a:r>
          </a:p>
          <a:p>
            <a:r>
              <a:rPr lang="en-US" dirty="0"/>
              <a:t>       \_product-</a:t>
            </a:r>
            <a:r>
              <a:rPr lang="en-US" dirty="0" err="1"/>
              <a:t>producttype</a:t>
            </a:r>
            <a:r>
              <a:rPr lang="en-US" dirty="0"/>
              <a:t>        AS </a:t>
            </a:r>
            <a:r>
              <a:rPr lang="en-US" dirty="0" err="1"/>
              <a:t>producttype</a:t>
            </a:r>
            <a:r>
              <a:rPr lang="en-US" dirty="0"/>
              <a:t>,</a:t>
            </a:r>
          </a:p>
          <a:p>
            <a:r>
              <a:rPr lang="en-US" dirty="0"/>
              <a:t>       \_product-</a:t>
            </a:r>
            <a:r>
              <a:rPr lang="en-US" dirty="0" err="1"/>
              <a:t>authorizationgroup</a:t>
            </a:r>
            <a:r>
              <a:rPr lang="en-US" dirty="0"/>
              <a:t> AS </a:t>
            </a:r>
            <a:r>
              <a:rPr lang="en-US" dirty="0" err="1"/>
              <a:t>authorizationgroup</a:t>
            </a:r>
            <a:r>
              <a:rPr lang="en-US" dirty="0"/>
              <a:t>,</a:t>
            </a:r>
          </a:p>
          <a:p>
            <a:r>
              <a:rPr lang="en-US" dirty="0"/>
              <a:t>       \_product-</a:t>
            </a:r>
            <a:r>
              <a:rPr lang="en-US" dirty="0" err="1"/>
              <a:t>creationdatetime</a:t>
            </a:r>
            <a:r>
              <a:rPr lang="en-US" dirty="0"/>
              <a:t>   AS </a:t>
            </a:r>
            <a:r>
              <a:rPr lang="en-US" dirty="0" err="1"/>
              <a:t>creationdatetime</a:t>
            </a:r>
            <a:endParaRPr lang="en-US" dirty="0"/>
          </a:p>
          <a:p>
            <a:r>
              <a:rPr lang="en-US" dirty="0"/>
              <a:t>   FROM </a:t>
            </a:r>
            <a:r>
              <a:rPr lang="en-US" dirty="0" err="1"/>
              <a:t>zi_salesorderitem</a:t>
            </a:r>
            <a:endParaRPr lang="en-US" dirty="0"/>
          </a:p>
          <a:p>
            <a:r>
              <a:rPr lang="en-US" dirty="0"/>
              <a:t>   WHERE </a:t>
            </a:r>
            <a:r>
              <a:rPr lang="en-US" dirty="0" err="1"/>
              <a:t>zi_salesorderitem~salesorder</a:t>
            </a:r>
            <a:r>
              <a:rPr lang="en-US" dirty="0"/>
              <a:t> = 'S1'</a:t>
            </a:r>
          </a:p>
          <a:p>
            <a:r>
              <a:rPr lang="en-US" dirty="0"/>
              <a:t>     AND \_product-product IS NOT NULL</a:t>
            </a:r>
          </a:p>
          <a:p>
            <a:r>
              <a:rPr lang="en-US" dirty="0"/>
              <a:t>   INTO TABLE @DATA(lt_zi_product).</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774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46</a:t>
            </a:fld>
            <a:endParaRPr lang="de-DE"/>
          </a:p>
        </p:txBody>
      </p:sp>
    </p:spTree>
    <p:extLst>
      <p:ext uri="{BB962C8B-B14F-4D97-AF65-F5344CB8AC3E}">
        <p14:creationId xmlns:p14="http://schemas.microsoft.com/office/powerpoint/2010/main" val="327677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Verschiedene Konsumenten von CDS Views bzgl. der Annotationen: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UI:</a:t>
            </a:r>
            <a:r>
              <a:rPr lang="de-DE" b="0" i="0" dirty="0">
                <a:solidFill>
                  <a:srgbClr val="CCCCCC"/>
                </a:solidFill>
                <a:effectLst/>
                <a:highlight>
                  <a:srgbClr val="181818"/>
                </a:highlight>
                <a:latin typeface="Segoe WPC"/>
              </a:rPr>
              <a:t> Für Fiori Apps sind UI-Annotationen wichtig, um die Darstellung in der Benutzeroberfläche zu steuern.</a:t>
            </a:r>
          </a:p>
          <a:p>
            <a:pPr marL="742950" lvl="1" indent="-285750" algn="l">
              <a:buFont typeface="+mj-lt"/>
              <a:buAutoNum type="arabicPeriod"/>
            </a:pPr>
            <a:r>
              <a:rPr lang="de-DE" b="1" i="0" dirty="0">
                <a:solidFill>
                  <a:srgbClr val="CCCCCC"/>
                </a:solidFill>
                <a:effectLst/>
                <a:highlight>
                  <a:srgbClr val="181818"/>
                </a:highlight>
                <a:latin typeface="Segoe WPC"/>
              </a:rPr>
              <a:t>Analytik:</a:t>
            </a:r>
            <a:r>
              <a:rPr lang="de-DE" b="0" i="0" dirty="0">
                <a:solidFill>
                  <a:srgbClr val="CCCCCC"/>
                </a:solidFill>
                <a:effectLst/>
                <a:highlight>
                  <a:srgbClr val="181818"/>
                </a:highlight>
                <a:latin typeface="Segoe WPC"/>
              </a:rPr>
              <a:t> Analytische Annotationen definieren, wie Daten in analytischen Tools wie SAP Analytics Cloud dargestellt werden.</a:t>
            </a:r>
          </a:p>
          <a:p>
            <a:pPr marL="742950" lvl="1" indent="-285750" algn="l">
              <a:buFont typeface="+mj-lt"/>
              <a:buAutoNum type="arabicPeriod"/>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-Annotationen steuern die Exposition von CDS Views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a:t>
            </a:r>
          </a:p>
          <a:p>
            <a:pPr marL="742950" lvl="1" indent="-285750" algn="l">
              <a:buFont typeface="+mj-lt"/>
              <a:buAutoNum type="arabicPeriod"/>
            </a:pPr>
            <a:r>
              <a:rPr lang="de-DE" b="1" i="0" dirty="0">
                <a:solidFill>
                  <a:srgbClr val="CCCCCC"/>
                </a:solidFill>
                <a:effectLst/>
                <a:highlight>
                  <a:srgbClr val="181818"/>
                </a:highlight>
                <a:latin typeface="Segoe WPC"/>
              </a:rPr>
              <a:t>Beachten:</a:t>
            </a:r>
            <a:r>
              <a:rPr lang="de-DE" b="0" i="0" dirty="0">
                <a:solidFill>
                  <a:srgbClr val="CCCCCC"/>
                </a:solidFill>
                <a:effectLst/>
                <a:highlight>
                  <a:srgbClr val="181818"/>
                </a:highlight>
                <a:latin typeface="Segoe WPC"/>
              </a:rPr>
              <a:t> Die spezifischen Anforderungen des Konsumenten, um die richtigen Annotationen für den jeweiligen Anwendungsfall zu wählen.</a:t>
            </a:r>
          </a:p>
          <a:p>
            <a:pPr algn="l">
              <a:buFont typeface="+mj-lt"/>
              <a:buAutoNum type="arabicPeriod"/>
            </a:pPr>
            <a:r>
              <a:rPr lang="de-DE" b="1" i="0" dirty="0">
                <a:solidFill>
                  <a:srgbClr val="CCCCCC"/>
                </a:solidFill>
                <a:effectLst/>
                <a:highlight>
                  <a:srgbClr val="181818"/>
                </a:highlight>
                <a:latin typeface="Segoe WPC"/>
              </a:rPr>
              <a:t>Übersetzung von Texten für Endbenutzer:</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Verwendung des I18N-Mechanismus (</a:t>
            </a:r>
            <a:r>
              <a:rPr lang="de-DE" b="0" i="0" dirty="0" err="1">
                <a:solidFill>
                  <a:srgbClr val="CCCCCC"/>
                </a:solidFill>
                <a:effectLst/>
                <a:highlight>
                  <a:srgbClr val="181818"/>
                </a:highlight>
                <a:latin typeface="Segoe WPC"/>
              </a:rPr>
              <a:t>Internationalization</a:t>
            </a:r>
            <a:r>
              <a:rPr lang="de-DE" b="0" i="0" dirty="0">
                <a:solidFill>
                  <a:srgbClr val="CCCCCC"/>
                </a:solidFill>
                <a:effectLst/>
                <a:highlight>
                  <a:srgbClr val="181818"/>
                </a:highlight>
                <a:latin typeface="Segoe WPC"/>
              </a:rPr>
              <a:t>) in SAP Fiori für UI-Texte.</a:t>
            </a:r>
          </a:p>
          <a:p>
            <a:pPr marL="742950" lvl="1" indent="-285750" algn="l">
              <a:buFont typeface="+mj-lt"/>
              <a:buAutoNum type="arabicPeriod"/>
            </a:pPr>
            <a:r>
              <a:rPr lang="de-DE" b="0" i="0" dirty="0">
                <a:solidFill>
                  <a:srgbClr val="CCCCCC"/>
                </a:solidFill>
                <a:effectLst/>
                <a:highlight>
                  <a:srgbClr val="181818"/>
                </a:highlight>
                <a:latin typeface="Segoe WPC"/>
              </a:rPr>
              <a:t>Für CDS Views können Textelemente in einem separaten Text-View definiert und über Annotationen mit dem Haupt-View verknüpft werden.</a:t>
            </a:r>
          </a:p>
          <a:p>
            <a:pPr marL="742950" lvl="1" indent="-285750" algn="l">
              <a:buFont typeface="+mj-lt"/>
              <a:buAutoNum type="arabicPeriod"/>
            </a:pPr>
            <a:r>
              <a:rPr lang="de-DE" b="0" i="0" dirty="0">
                <a:solidFill>
                  <a:srgbClr val="CCCCCC"/>
                </a:solidFill>
                <a:effectLst/>
                <a:highlight>
                  <a:srgbClr val="181818"/>
                </a:highlight>
                <a:latin typeface="Segoe WPC"/>
              </a:rPr>
              <a:t>SAP Translation Hub oder SE63 für die Übersetzung von Texten.</a:t>
            </a:r>
          </a:p>
          <a:p>
            <a:pPr algn="l">
              <a:buFont typeface="+mj-lt"/>
              <a:buAutoNum type="arabicPeriod"/>
            </a:pPr>
            <a:r>
              <a:rPr lang="de-DE" b="1" i="0" dirty="0">
                <a:solidFill>
                  <a:srgbClr val="CCCCCC"/>
                </a:solidFill>
                <a:effectLst/>
                <a:highlight>
                  <a:srgbClr val="181818"/>
                </a:highlight>
                <a:latin typeface="Segoe WPC"/>
              </a:rPr>
              <a:t>Objekte für AMDP / Tabellenfunktionen: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AMDP-Klasse:</a:t>
            </a:r>
            <a:r>
              <a:rPr lang="de-DE" b="0" i="0" dirty="0">
                <a:solidFill>
                  <a:srgbClr val="CCCCCC"/>
                </a:solidFill>
                <a:effectLst/>
                <a:highlight>
                  <a:srgbClr val="181818"/>
                </a:highlight>
                <a:latin typeface="Segoe WPC"/>
              </a:rPr>
              <a:t> Eine ABAP-Klasse, die mit der Annotation @AbapCatalog.sqlScriptName markiert ist.</a:t>
            </a:r>
          </a:p>
          <a:p>
            <a:pPr marL="742950" lvl="1" indent="-285750" algn="l">
              <a:buFont typeface="+mj-lt"/>
              <a:buAutoNum type="arabicPeriod"/>
            </a:pPr>
            <a:r>
              <a:rPr lang="de-DE" b="1" i="0" dirty="0">
                <a:solidFill>
                  <a:srgbClr val="CCCCCC"/>
                </a:solidFill>
                <a:effectLst/>
                <a:highlight>
                  <a:srgbClr val="181818"/>
                </a:highlight>
                <a:latin typeface="Segoe WPC"/>
              </a:rPr>
              <a:t>Tabellenfunktion:</a:t>
            </a:r>
            <a:r>
              <a:rPr lang="de-DE" b="0" i="0" dirty="0">
                <a:solidFill>
                  <a:srgbClr val="CCCCCC"/>
                </a:solidFill>
                <a:effectLst/>
                <a:highlight>
                  <a:srgbClr val="181818"/>
                </a:highlight>
                <a:latin typeface="Segoe WPC"/>
              </a:rPr>
              <a:t> Innerhalb der AMDP-Klasse definierte Methode mit der Annotation @EndUserText.label und spezifischen </a:t>
            </a:r>
            <a:r>
              <a:rPr lang="de-DE" b="0" i="0" dirty="0" err="1">
                <a:solidFill>
                  <a:srgbClr val="CCCCCC"/>
                </a:solidFill>
                <a:effectLst/>
                <a:highlight>
                  <a:srgbClr val="181818"/>
                </a:highlight>
                <a:latin typeface="Segoe WPC"/>
              </a:rPr>
              <a:t>SQLScript</a:t>
            </a:r>
            <a:r>
              <a:rPr lang="de-DE" b="0" i="0" dirty="0">
                <a:solidFill>
                  <a:srgbClr val="CCCCCC"/>
                </a:solidFill>
                <a:effectLst/>
                <a:highlight>
                  <a:srgbClr val="181818"/>
                </a:highlight>
                <a:latin typeface="Segoe WPC"/>
              </a:rPr>
              <a:t>-Anweisungen für die Tabellenfunktion.</a:t>
            </a:r>
          </a:p>
          <a:p>
            <a:pPr algn="l">
              <a:buFont typeface="+mj-lt"/>
              <a:buAutoNum type="arabicPeriod"/>
            </a:pPr>
            <a:r>
              <a:rPr lang="de-DE" b="1" i="0" dirty="0">
                <a:solidFill>
                  <a:srgbClr val="CCCCCC"/>
                </a:solidFill>
                <a:effectLst/>
                <a:highlight>
                  <a:srgbClr val="181818"/>
                </a:highlight>
                <a:latin typeface="Segoe WPC"/>
              </a:rPr>
              <a:t>Erweiterungskategorien für CDS Views: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Erweiterbarkeit durch Annotationen:</a:t>
            </a:r>
            <a:r>
              <a:rPr lang="de-DE" b="0" i="0" dirty="0">
                <a:solidFill>
                  <a:srgbClr val="CCCCCC"/>
                </a:solidFill>
                <a:effectLst/>
                <a:highlight>
                  <a:srgbClr val="181818"/>
                </a:highlight>
                <a:latin typeface="Segoe WPC"/>
              </a:rPr>
              <a:t> Ermöglicht das Hinzufügen von Metadaten ohne Änderung der Logik.</a:t>
            </a:r>
          </a:p>
          <a:p>
            <a:pPr marL="742950" lvl="1" indent="-285750" algn="l">
              <a:buFont typeface="+mj-lt"/>
              <a:buAutoNum type="arabicPeriod"/>
            </a:pPr>
            <a:r>
              <a:rPr lang="de-DE" b="1" i="0" dirty="0">
                <a:solidFill>
                  <a:srgbClr val="CCCCCC"/>
                </a:solidFill>
                <a:effectLst/>
                <a:highlight>
                  <a:srgbClr val="181818"/>
                </a:highlight>
                <a:latin typeface="Segoe WPC"/>
              </a:rPr>
              <a:t>CDS View Erweiterungen:</a:t>
            </a:r>
            <a:r>
              <a:rPr lang="de-DE" b="0" i="0" dirty="0">
                <a:solidFill>
                  <a:srgbClr val="CCCCCC"/>
                </a:solidFill>
                <a:effectLst/>
                <a:highlight>
                  <a:srgbClr val="181818"/>
                </a:highlight>
                <a:latin typeface="Segoe WPC"/>
              </a:rPr>
              <a:t> Spezifische Erweiterungs-Views, die es ermöglichen, Felder hinzuzufügen oder zu überschreiben.</a:t>
            </a:r>
          </a:p>
          <a:p>
            <a:pPr marL="742950" lvl="1" indent="-285750" algn="l">
              <a:buFont typeface="+mj-lt"/>
              <a:buAutoNum type="arabicPeriod"/>
            </a:pPr>
            <a:r>
              <a:rPr lang="de-DE" b="1" i="0" dirty="0" err="1">
                <a:solidFill>
                  <a:srgbClr val="CCCCCC"/>
                </a:solidFill>
                <a:effectLst/>
                <a:highlight>
                  <a:srgbClr val="181818"/>
                </a:highlight>
                <a:latin typeface="Segoe WPC"/>
              </a:rPr>
              <a:t>BAdI</a:t>
            </a:r>
            <a:r>
              <a:rPr lang="de-DE" b="1" i="0" dirty="0">
                <a:solidFill>
                  <a:srgbClr val="CCCCCC"/>
                </a:solidFill>
                <a:effectLst/>
                <a:highlight>
                  <a:srgbClr val="181818"/>
                </a:highlight>
                <a:latin typeface="Segoe WPC"/>
              </a:rPr>
              <a:t>-Implementierungen:</a:t>
            </a:r>
            <a:r>
              <a:rPr lang="de-DE" b="0" i="0" dirty="0">
                <a:solidFill>
                  <a:srgbClr val="CCCCCC"/>
                </a:solidFill>
                <a:effectLst/>
                <a:highlight>
                  <a:srgbClr val="181818"/>
                </a:highlight>
                <a:latin typeface="Segoe WPC"/>
              </a:rPr>
              <a:t> Für komplexere Logikerweiterungen oder Anpassungen.</a:t>
            </a:r>
          </a:p>
          <a:p>
            <a:pPr algn="l">
              <a:buFont typeface="+mj-lt"/>
              <a:buAutoNum type="arabicPeriod"/>
            </a:pPr>
            <a:r>
              <a:rPr lang="de-DE" b="1" i="0" dirty="0">
                <a:solidFill>
                  <a:srgbClr val="CCCCCC"/>
                </a:solidFill>
                <a:effectLst/>
                <a:highlight>
                  <a:srgbClr val="181818"/>
                </a:highlight>
                <a:latin typeface="Segoe WPC"/>
              </a:rPr>
              <a:t>SAP Transaktion für das FIORI Launchpad: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/UI2/FLP für den Fiori Launchpad Designer, um </a:t>
            </a:r>
            <a:r>
              <a:rPr lang="de-DE" b="0" i="0" dirty="0" err="1">
                <a:solidFill>
                  <a:srgbClr val="CCCCCC"/>
                </a:solidFill>
                <a:effectLst/>
                <a:highlight>
                  <a:srgbClr val="181818"/>
                </a:highlight>
                <a:latin typeface="Segoe WPC"/>
              </a:rPr>
              <a:t>Tiles</a:t>
            </a:r>
            <a:r>
              <a:rPr lang="de-DE" b="0" i="0" dirty="0">
                <a:solidFill>
                  <a:srgbClr val="CCCCCC"/>
                </a:solidFill>
                <a:effectLst/>
                <a:highlight>
                  <a:srgbClr val="181818"/>
                </a:highlight>
                <a:latin typeface="Segoe WPC"/>
              </a:rPr>
              <a:t> und Kataloge zu verwalten.</a:t>
            </a:r>
          </a:p>
          <a:p>
            <a:pPr algn="l">
              <a:buFont typeface="+mj-lt"/>
              <a:buAutoNum type="arabicPeriod"/>
            </a:pPr>
            <a:r>
              <a:rPr lang="de-DE" b="1" i="0" dirty="0">
                <a:solidFill>
                  <a:srgbClr val="CCCCCC"/>
                </a:solidFill>
                <a:effectLst/>
                <a:highlight>
                  <a:srgbClr val="181818"/>
                </a:highlight>
                <a:latin typeface="Segoe WPC"/>
              </a:rPr>
              <a:t>SAP Transaktion, um einen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 zu veröffentlichen: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/IWFND/MAINT_SERVICE für das Hinzufügen und Verwalten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im SAP Gateway.</a:t>
            </a:r>
          </a:p>
          <a:p>
            <a:pPr algn="l">
              <a:buFont typeface="+mj-lt"/>
              <a:buAutoNum type="arabicPeriod"/>
            </a:pPr>
            <a:r>
              <a:rPr lang="de-DE" b="1" i="0" dirty="0">
                <a:solidFill>
                  <a:srgbClr val="CCCCCC"/>
                </a:solidFill>
                <a:effectLst/>
                <a:highlight>
                  <a:srgbClr val="181818"/>
                </a:highlight>
                <a:latin typeface="Segoe WPC"/>
              </a:rPr>
              <a:t>Mindestobjekte für ein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Model:</a:t>
            </a:r>
            <a:r>
              <a:rPr lang="de-DE" b="0" i="0" dirty="0">
                <a:solidFill>
                  <a:srgbClr val="CCCCCC"/>
                </a:solidFill>
                <a:effectLst/>
                <a:highlight>
                  <a:srgbClr val="181818"/>
                </a:highlight>
                <a:latin typeface="Segoe WPC"/>
              </a:rPr>
              <a:t> Definiert die Struktur der Daten (oft als CDS View).</a:t>
            </a:r>
          </a:p>
          <a:p>
            <a:pPr marL="742950" lvl="1" indent="-285750" algn="l">
              <a:buFont typeface="+mj-lt"/>
              <a:buAutoNum type="arabicPeriod"/>
            </a:pPr>
            <a:r>
              <a:rPr lang="de-DE" b="1" i="0" dirty="0">
                <a:solidFill>
                  <a:srgbClr val="CCCCCC"/>
                </a:solidFill>
                <a:effectLst/>
                <a:highlight>
                  <a:srgbClr val="181818"/>
                </a:highlight>
                <a:latin typeface="Segoe WPC"/>
              </a:rPr>
              <a:t>Service Definition:</a:t>
            </a:r>
            <a:r>
              <a:rPr lang="de-DE" b="0" i="0" dirty="0">
                <a:solidFill>
                  <a:srgbClr val="CCCCCC"/>
                </a:solidFill>
                <a:effectLst/>
                <a:highlight>
                  <a:srgbClr val="181818"/>
                </a:highlight>
                <a:latin typeface="Segoe WPC"/>
              </a:rPr>
              <a:t> Spezifiziert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a:t>
            </a:r>
          </a:p>
          <a:p>
            <a:pPr marL="742950" lvl="1" indent="-285750" algn="l">
              <a:buFont typeface="+mj-lt"/>
              <a:buAutoNum type="arabicPeriod"/>
            </a:pPr>
            <a:r>
              <a:rPr lang="de-DE" b="1" i="0" dirty="0">
                <a:solidFill>
                  <a:srgbClr val="CCCCCC"/>
                </a:solidFill>
                <a:effectLst/>
                <a:highlight>
                  <a:srgbClr val="181818"/>
                </a:highlight>
                <a:latin typeface="Segoe WPC"/>
              </a:rPr>
              <a:t>Service Binding:</a:t>
            </a:r>
            <a:r>
              <a:rPr lang="de-DE" b="0" i="0" dirty="0">
                <a:solidFill>
                  <a:srgbClr val="CCCCCC"/>
                </a:solidFill>
                <a:effectLst/>
                <a:highlight>
                  <a:srgbClr val="181818"/>
                </a:highlight>
                <a:latin typeface="Segoe WPC"/>
              </a:rPr>
              <a:t> Verknüpft den Service mit dem Data Model.</a:t>
            </a:r>
          </a:p>
          <a:p>
            <a:pPr marL="742950" lvl="1" indent="-285750" algn="l">
              <a:buFont typeface="+mj-lt"/>
              <a:buAutoNum type="arabicPeriod"/>
            </a:pPr>
            <a:r>
              <a:rPr lang="de-DE" b="1" i="0" dirty="0">
                <a:solidFill>
                  <a:srgbClr val="CCCCCC"/>
                </a:solidFill>
                <a:effectLst/>
                <a:highlight>
                  <a:srgbClr val="181818"/>
                </a:highlight>
                <a:latin typeface="Segoe WPC"/>
              </a:rPr>
              <a:t>Service Implementation:</a:t>
            </a:r>
            <a:r>
              <a:rPr lang="de-DE" b="0" i="0" dirty="0">
                <a:solidFill>
                  <a:srgbClr val="CCCCCC"/>
                </a:solidFill>
                <a:effectLst/>
                <a:highlight>
                  <a:srgbClr val="181818"/>
                </a:highlight>
                <a:latin typeface="Segoe WPC"/>
              </a:rPr>
              <a:t> Logik zur Handhabung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Anfragen.</a:t>
            </a:r>
          </a:p>
          <a:p>
            <a:pPr algn="l">
              <a:buFont typeface="+mj-lt"/>
              <a:buAutoNum type="arabicPeriod"/>
            </a:pPr>
            <a:r>
              <a:rPr lang="de-DE" b="1" i="0" dirty="0">
                <a:solidFill>
                  <a:srgbClr val="CCCCCC"/>
                </a:solidFill>
                <a:effectLst/>
                <a:highlight>
                  <a:srgbClr val="181818"/>
                </a:highlight>
                <a:latin typeface="Segoe WPC"/>
              </a:rPr>
              <a:t>Grundaufbau für Analytical </a:t>
            </a:r>
            <a:r>
              <a:rPr lang="de-DE" b="1" i="0" dirty="0" err="1">
                <a:solidFill>
                  <a:srgbClr val="CCCCCC"/>
                </a:solidFill>
                <a:effectLst/>
                <a:highlight>
                  <a:srgbClr val="181818"/>
                </a:highlight>
                <a:latin typeface="Segoe WPC"/>
              </a:rPr>
              <a:t>Queries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Source:</a:t>
            </a:r>
            <a:r>
              <a:rPr lang="de-DE" b="0" i="0" dirty="0">
                <a:solidFill>
                  <a:srgbClr val="CCCCCC"/>
                </a:solidFill>
                <a:effectLst/>
                <a:highlight>
                  <a:srgbClr val="181818"/>
                </a:highlight>
                <a:latin typeface="Segoe WPC"/>
              </a:rPr>
              <a:t> Grundlegende Datenquelle, oft ein CDS View.</a:t>
            </a:r>
          </a:p>
          <a:p>
            <a:pPr marL="742950" lvl="1" indent="-285750" algn="l">
              <a:buFont typeface="+mj-lt"/>
              <a:buAutoNum type="arabicPeriod"/>
            </a:pPr>
            <a:r>
              <a:rPr lang="de-DE" b="1" i="0" dirty="0">
                <a:solidFill>
                  <a:srgbClr val="CCCCCC"/>
                </a:solidFill>
                <a:effectLst/>
                <a:highlight>
                  <a:srgbClr val="181818"/>
                </a:highlight>
                <a:latin typeface="Segoe WPC"/>
              </a:rPr>
              <a:t>Aggregation:</a:t>
            </a:r>
            <a:r>
              <a:rPr lang="de-DE" b="0" i="0" dirty="0">
                <a:solidFill>
                  <a:srgbClr val="CCCCCC"/>
                </a:solidFill>
                <a:effectLst/>
                <a:highlight>
                  <a:srgbClr val="181818"/>
                </a:highlight>
                <a:latin typeface="Segoe WPC"/>
              </a:rPr>
              <a:t> Definition von Aggregationsregeln für die Daten.</a:t>
            </a:r>
          </a:p>
          <a:p>
            <a:pPr marL="742950" lvl="1" indent="-285750" algn="l">
              <a:buFont typeface="+mj-lt"/>
              <a:buAutoNum type="arabicPeriod"/>
            </a:pPr>
            <a:r>
              <a:rPr lang="de-DE" b="1" i="0" dirty="0">
                <a:solidFill>
                  <a:srgbClr val="CCCCCC"/>
                </a:solidFill>
                <a:effectLst/>
                <a:highlight>
                  <a:srgbClr val="181818"/>
                </a:highlight>
                <a:latin typeface="Segoe WPC"/>
              </a:rPr>
              <a:t>Dimensionen:</a:t>
            </a:r>
            <a:r>
              <a:rPr lang="de-DE" b="0" i="0" dirty="0">
                <a:solidFill>
                  <a:srgbClr val="CCCCCC"/>
                </a:solidFill>
                <a:effectLst/>
                <a:highlight>
                  <a:srgbClr val="181818"/>
                </a:highlight>
                <a:latin typeface="Segoe WPC"/>
              </a:rPr>
              <a:t> Felder, die als Dimensionen fungieren.</a:t>
            </a:r>
          </a:p>
          <a:p>
            <a:pPr marL="742950" lvl="1" indent="-285750" algn="l">
              <a:buFont typeface="+mj-lt"/>
              <a:buAutoNum type="arabicPeriod"/>
            </a:pPr>
            <a:r>
              <a:rPr lang="de-DE" b="1" i="0" dirty="0">
                <a:solidFill>
                  <a:srgbClr val="CCCCCC"/>
                </a:solidFill>
                <a:effectLst/>
                <a:highlight>
                  <a:srgbClr val="181818"/>
                </a:highlight>
                <a:latin typeface="Segoe WPC"/>
              </a:rPr>
              <a:t>Kennzahlen:</a:t>
            </a:r>
            <a:r>
              <a:rPr lang="de-DE" b="0" i="0" dirty="0">
                <a:solidFill>
                  <a:srgbClr val="CCCCCC"/>
                </a:solidFill>
                <a:effectLst/>
                <a:highlight>
                  <a:srgbClr val="181818"/>
                </a:highlight>
                <a:latin typeface="Segoe WPC"/>
              </a:rPr>
              <a:t> Berechnete Felder, die als Kennzahlen dienen.</a:t>
            </a:r>
          </a:p>
          <a:p>
            <a:pPr algn="l">
              <a:buFont typeface="+mj-lt"/>
              <a:buAutoNum type="arabicPeriod"/>
            </a:pPr>
            <a:r>
              <a:rPr lang="de-DE" b="1" i="0" dirty="0">
                <a:solidFill>
                  <a:srgbClr val="CCCCCC"/>
                </a:solidFill>
                <a:effectLst/>
                <a:highlight>
                  <a:srgbClr val="181818"/>
                </a:highlight>
                <a:latin typeface="Segoe WPC"/>
              </a:rPr>
              <a:t>Reihenfolge der Felder in einer Analytical Query:</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Durch die Definition in der CDS View.</a:t>
            </a:r>
          </a:p>
          <a:p>
            <a:pPr marL="742950" lvl="1" indent="-285750" algn="l">
              <a:buFont typeface="+mj-lt"/>
              <a:buAutoNum type="arabicPeriod"/>
            </a:pPr>
            <a:r>
              <a:rPr lang="de-DE" b="0" i="0" dirty="0">
                <a:solidFill>
                  <a:srgbClr val="CCCCCC"/>
                </a:solidFill>
                <a:effectLst/>
                <a:highlight>
                  <a:srgbClr val="181818"/>
                </a:highlight>
                <a:latin typeface="Segoe WPC"/>
              </a:rPr>
              <a:t>Annotationen können verwendet werden, um die Reihenfolge für die Darstellung in analytischen Anwendungen zu steuern.</a:t>
            </a:r>
          </a:p>
          <a:p>
            <a:pPr marL="742950" lvl="1" indent="-285750" algn="l">
              <a:buFont typeface="+mj-lt"/>
              <a:buAutoNum type="arabicPeriod"/>
            </a:pPr>
            <a:r>
              <a:rPr lang="de-DE" b="0" i="0" dirty="0">
                <a:solidFill>
                  <a:srgbClr val="CCCCCC"/>
                </a:solidFill>
                <a:effectLst/>
                <a:highlight>
                  <a:srgbClr val="181818"/>
                </a:highlight>
                <a:latin typeface="Segoe WPC"/>
              </a:rPr>
              <a:t>In der Praxis oft durch die Anforderungen der Endbenutzer oder spezifische Analyseziele bestimmt.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49</a:t>
            </a:fld>
            <a:endParaRPr lang="de-DE"/>
          </a:p>
        </p:txBody>
      </p:sp>
    </p:spTree>
    <p:extLst>
      <p:ext uri="{BB962C8B-B14F-4D97-AF65-F5344CB8AC3E}">
        <p14:creationId xmlns:p14="http://schemas.microsoft.com/office/powerpoint/2010/main" val="417550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Interesting</a:t>
            </a:r>
            <a:r>
              <a:rPr lang="de-DE" dirty="0"/>
              <a:t> </a:t>
            </a:r>
            <a:r>
              <a:rPr lang="de-DE" dirty="0" err="1"/>
              <a:t>field</a:t>
            </a:r>
            <a:r>
              <a:rPr lang="de-DE" dirty="0"/>
              <a:t>: ZZ_VORLADUNG (</a:t>
            </a:r>
            <a:r>
              <a:rPr lang="de-DE" dirty="0" err="1"/>
              <a:t>Participants</a:t>
            </a:r>
            <a:r>
              <a:rPr lang="de-DE" dirty="0"/>
              <a:t> </a:t>
            </a:r>
            <a:r>
              <a:rPr lang="de-DE" dirty="0" err="1"/>
              <a:t>wanted</a:t>
            </a:r>
            <a:r>
              <a:rPr lang="de-DE" dirty="0"/>
              <a:t> </a:t>
            </a:r>
            <a:r>
              <a:rPr lang="de-DE" dirty="0" err="1"/>
              <a:t>to</a:t>
            </a:r>
            <a:r>
              <a:rPr lang="de-DE" dirty="0"/>
              <a:t> </a:t>
            </a:r>
            <a:r>
              <a:rPr lang="de-DE" dirty="0" err="1"/>
              <a:t>have</a:t>
            </a:r>
            <a:r>
              <a:rPr lang="de-DE" dirty="0"/>
              <a:t> </a:t>
            </a:r>
            <a:r>
              <a:rPr lang="de-DE" dirty="0" err="1"/>
              <a:t>it</a:t>
            </a:r>
            <a:r>
              <a:rPr lang="de-DE" dirty="0"/>
              <a:t> </a:t>
            </a:r>
            <a:r>
              <a:rPr lang="de-DE" dirty="0" err="1"/>
              <a:t>included</a:t>
            </a:r>
            <a:r>
              <a:rPr lang="de-DE"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260251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Entwicklungs</a:t>
            </a:r>
            <a:r>
              <a:rPr lang="de-DE" dirty="0"/>
              <a:t> Workflow für CDS Views, um Read </a:t>
            </a:r>
            <a:r>
              <a:rPr lang="de-DE" dirty="0" err="1"/>
              <a:t>Only</a:t>
            </a:r>
            <a:r>
              <a:rPr lang="de-DE" dirty="0"/>
              <a:t> Apps oder </a:t>
            </a:r>
            <a:r>
              <a:rPr lang="de-DE" dirty="0" err="1"/>
              <a:t>WebAPIS</a:t>
            </a:r>
            <a:r>
              <a:rPr lang="de-DE" dirty="0"/>
              <a:t> zu erstellen.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24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Entwicklungs</a:t>
            </a:r>
            <a:r>
              <a:rPr lang="de-DE" dirty="0"/>
              <a:t> Workflow für CDS Views, um Read </a:t>
            </a:r>
            <a:r>
              <a:rPr lang="de-DE" dirty="0" err="1"/>
              <a:t>Only</a:t>
            </a:r>
            <a:r>
              <a:rPr lang="de-DE" dirty="0"/>
              <a:t> Apps oder </a:t>
            </a:r>
            <a:r>
              <a:rPr lang="de-DE" dirty="0" err="1"/>
              <a:t>WebAPIS</a:t>
            </a:r>
            <a:r>
              <a:rPr lang="de-DE" dirty="0"/>
              <a:t> zu erstellen.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7553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4400" dirty="0"/>
              <a:t>Neue </a:t>
            </a:r>
            <a:r>
              <a:rPr lang="en-US" sz="4400" dirty="0" err="1"/>
              <a:t>Variante</a:t>
            </a:r>
            <a:r>
              <a:rPr lang="en-US" sz="4400" dirty="0"/>
              <a:t> (links) </a:t>
            </a:r>
            <a:r>
              <a:rPr lang="en-US" sz="1200" dirty="0" err="1"/>
              <a:t>Funktioniert</a:t>
            </a:r>
            <a:r>
              <a:rPr lang="en-US" sz="1200" dirty="0"/>
              <a:t> auf dem </a:t>
            </a:r>
            <a:r>
              <a:rPr lang="en-US" sz="1200" dirty="0" err="1"/>
              <a:t>Testsystem</a:t>
            </a:r>
            <a:r>
              <a:rPr lang="en-US" sz="1200" dirty="0"/>
              <a:t> </a:t>
            </a:r>
            <a:r>
              <a:rPr lang="en-US" sz="1200" dirty="0" err="1"/>
              <a:t>nicht</a:t>
            </a:r>
            <a:r>
              <a:rPr lang="en-US" sz="1200" dirty="0"/>
              <a:t> (erst </a:t>
            </a:r>
            <a:r>
              <a:rPr lang="en-US" sz="1200" dirty="0" err="1"/>
              <a:t>seit</a:t>
            </a:r>
            <a:r>
              <a:rPr lang="en-US" sz="1200" dirty="0"/>
              <a:t> SAP </a:t>
            </a:r>
            <a:r>
              <a:rPr lang="en-US" sz="1200" dirty="0" err="1"/>
              <a:t>Versionen</a:t>
            </a:r>
            <a:r>
              <a:rPr lang="en-US" sz="1200" dirty="0"/>
              <a:t> 2022)</a:t>
            </a:r>
            <a:endParaRPr lang="de-DE" dirty="0"/>
          </a:p>
          <a:p>
            <a:endParaRPr lang="de-DE" dirty="0"/>
          </a:p>
          <a:p>
            <a:endParaRPr lang="de-DE" dirty="0"/>
          </a:p>
          <a:p>
            <a:pPr algn="l"/>
            <a:r>
              <a:rPr lang="de-DE" b="0" i="0" dirty="0">
                <a:solidFill>
                  <a:srgbClr val="CCCCCC"/>
                </a:solidFill>
                <a:effectLst/>
                <a:highlight>
                  <a:srgbClr val="181818"/>
                </a:highlight>
                <a:latin typeface="Segoe WPC"/>
              </a:rPr>
              <a:t>@VDM.viewType: #CONSUMPTION kennzeichnet den CDS View als einen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 Dies bedeutet, dass der View für Endbenutzeranwendungen, wie SAP Fiori Apps oder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bestimmt ist. Er ist darauf ausgelegt, Daten in einer für den Endbenutzer verständlichen und nutzbaren Form darzustellen.</a:t>
            </a:r>
          </a:p>
          <a:p>
            <a:pPr algn="l"/>
            <a:r>
              <a:rPr lang="de-DE" b="1" i="0" dirty="0">
                <a:solidFill>
                  <a:srgbClr val="CCCCCC"/>
                </a:solidFill>
                <a:effectLst/>
                <a:highlight>
                  <a:srgbClr val="181818"/>
                </a:highlight>
                <a:latin typeface="Segoe WPC"/>
              </a:rPr>
              <a:t>Weitere @VDM.viewType Werte sind:</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#BASIC</a:t>
            </a:r>
            <a:r>
              <a:rPr lang="de-DE" b="0" i="0" dirty="0">
                <a:solidFill>
                  <a:srgbClr val="CCCCCC"/>
                </a:solidFill>
                <a:effectLst/>
                <a:highlight>
                  <a:srgbClr val="181818"/>
                </a:highlight>
                <a:latin typeface="Segoe WPC"/>
              </a:rPr>
              <a:t>: Basic Views sind die grundlegendsten Views im VDM. Sie dienen als wiederverwendbare Bausteine und bieten eine direkte Abbildung der zugrunde liegenden Datenbanktabellen ohne jegliche Geschäftslogik oder Aggregationen. Sie sind die Basis, auf der komplexere Views aufgebaut werden.</a:t>
            </a:r>
          </a:p>
          <a:p>
            <a:pPr algn="l">
              <a:buFont typeface="Arial" panose="020B0604020202020204" pitchFamily="34" charset="0"/>
              <a:buChar char="•"/>
            </a:pPr>
            <a:r>
              <a:rPr lang="de-DE" b="1" i="0" dirty="0">
                <a:solidFill>
                  <a:srgbClr val="CCCCCC"/>
                </a:solidFill>
                <a:effectLst/>
                <a:highlight>
                  <a:srgbClr val="181818"/>
                </a:highlight>
                <a:latin typeface="Segoe WPC"/>
              </a:rPr>
              <a:t>#COMPOSITE</a:t>
            </a:r>
            <a:r>
              <a:rPr lang="de-DE" b="0" i="0" dirty="0">
                <a:solidFill>
                  <a:srgbClr val="CCCCCC"/>
                </a:solidFill>
                <a:effectLst/>
                <a:highlight>
                  <a:srgbClr val="181818"/>
                </a:highlight>
                <a:latin typeface="Segoe WPC"/>
              </a:rPr>
              <a:t>: Composite Views bauen auf Basic Views auf und können auch andere Composite Views einbeziehen. Sie dienen dazu, Daten aus verschiedenen Quellen zu kombinieren und können einfache Geschäftslogik oder Berechnungen enthalten. Composite Views werden verwendet, um die Datenstruktur für spezifischere Anwendungsfälle zu formen.</a:t>
            </a:r>
          </a:p>
          <a:p>
            <a:pPr algn="l"/>
            <a:endParaRPr lang="de-DE" b="0" i="0" dirty="0">
              <a:solidFill>
                <a:srgbClr val="CCCCCC"/>
              </a:solidFill>
              <a:effectLst/>
              <a:highlight>
                <a:srgbClr val="181818"/>
              </a:highlight>
              <a:latin typeface="Segoe WPC"/>
            </a:endParaRPr>
          </a:p>
          <a:p>
            <a:pPr algn="l"/>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Die Annotation @VDM.viewType in CDS (Core Data Services) Views im SAP-System gibt den Typ des Views im Kontext des Virtual Data Model (VDM) an. Jeder View-Typ spielt eine spezifische Rolle im Datenmodell. Hier sind die Erklärungen und Beispiele für die angefragten View-Typen:</a:t>
            </a:r>
          </a:p>
          <a:p>
            <a:pPr algn="l"/>
            <a:r>
              <a:rPr lang="de-DE" b="1" i="0" dirty="0">
                <a:solidFill>
                  <a:srgbClr val="CCCCCC"/>
                </a:solidFill>
                <a:effectLst/>
                <a:highlight>
                  <a:srgbClr val="181818"/>
                </a:highlight>
                <a:latin typeface="Segoe WPC"/>
              </a:rPr>
              <a:t>1. #EXTENSION</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Extension Views werden verwendet, um bestehende CDS Views zu erweitern, indem zusätzliche Felder oder </a:t>
            </a:r>
            <a:r>
              <a:rPr lang="de-DE" b="0" i="0" dirty="0" err="1">
                <a:solidFill>
                  <a:srgbClr val="CCCCCC"/>
                </a:solidFill>
                <a:effectLst/>
                <a:highlight>
                  <a:srgbClr val="181818"/>
                </a:highlight>
                <a:latin typeface="Segoe WPC"/>
              </a:rPr>
              <a:t>Annotierungen</a:t>
            </a:r>
            <a:r>
              <a:rPr lang="de-DE" b="0" i="0" dirty="0">
                <a:solidFill>
                  <a:srgbClr val="CCCCCC"/>
                </a:solidFill>
                <a:effectLst/>
                <a:highlight>
                  <a:srgbClr val="181818"/>
                </a:highlight>
                <a:latin typeface="Segoe WPC"/>
              </a:rPr>
              <a:t> hinzugefügt werden, ohne den ursprünglichen View zu ändern. Sie sind nützlich, um Erweiterungen oder Anpassungen vorzunehmen, die spezifisch für ein Projekt oder einen Kunden sind.</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'ZEXTSO'</a:t>
            </a:r>
          </a:p>
          <a:p>
            <a:pPr algn="l"/>
            <a:r>
              <a:rPr lang="de-DE" b="0" i="0" dirty="0">
                <a:solidFill>
                  <a:srgbClr val="CCCCCC"/>
                </a:solidFill>
                <a:effectLst/>
                <a:highlight>
                  <a:srgbClr val="181818"/>
                </a:highlight>
                <a:latin typeface="Consolas" panose="020B0609020204030204" pitchFamily="49" charset="0"/>
              </a:rPr>
              <a:t>@VDM.viewType: #EXTENSION</a:t>
            </a:r>
          </a:p>
          <a:p>
            <a:pPr algn="l"/>
            <a:r>
              <a:rPr lang="de-DE" b="0" i="0" dirty="0" err="1">
                <a:solidFill>
                  <a:srgbClr val="CCCCCC"/>
                </a:solidFill>
                <a:effectLst/>
                <a:highlight>
                  <a:srgbClr val="181818"/>
                </a:highlight>
                <a:latin typeface="Consolas" panose="020B0609020204030204" pitchFamily="49" charset="0"/>
              </a:rPr>
              <a:t>extend</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with</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Z_Ext_SalesOrder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@UI.lineItem: [{ </a:t>
            </a:r>
            <a:r>
              <a:rPr lang="de-DE" b="0" i="0" dirty="0" err="1">
                <a:solidFill>
                  <a:srgbClr val="CCCCCC"/>
                </a:solidFill>
                <a:effectLst/>
                <a:highlight>
                  <a:srgbClr val="181818"/>
                </a:highlight>
                <a:latin typeface="Consolas" panose="020B0609020204030204" pitchFamily="49" charset="0"/>
              </a:rPr>
              <a:t>position</a:t>
            </a:r>
            <a:r>
              <a:rPr lang="de-DE" b="0" i="0" dirty="0">
                <a:solidFill>
                  <a:srgbClr val="CCCCCC"/>
                </a:solidFill>
                <a:effectLst/>
                <a:highlight>
                  <a:srgbClr val="181818"/>
                </a:highlight>
                <a:latin typeface="Consolas" panose="020B0609020204030204" pitchFamily="49" charset="0"/>
              </a:rPr>
              <a:t>: 10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SalesOrderType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2. #TRANSACTIONAL</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Transactional</a:t>
            </a:r>
            <a:r>
              <a:rPr lang="de-DE" b="0" i="0" dirty="0">
                <a:solidFill>
                  <a:srgbClr val="CCCCCC"/>
                </a:solidFill>
                <a:effectLst/>
                <a:highlight>
                  <a:srgbClr val="181818"/>
                </a:highlight>
                <a:latin typeface="Segoe WPC"/>
              </a:rPr>
              <a:t> Views werden in transaktionalen Szenarien verwendet, insbesondere in Verbindung mit SAP Fiori Elements Anwendungen, die eine transaktionale Verarbeitung unterstützen. Diese Views sind darauf ausgelegt, Operationen wie das Erstellen, Aktualisieren oder Löschen von Datensätzen zu unterstützen.</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'ZTRNSO'</a:t>
            </a:r>
          </a:p>
          <a:p>
            <a:pPr algn="l"/>
            <a:r>
              <a:rPr lang="de-DE" b="0" i="0" dirty="0">
                <a:solidFill>
                  <a:srgbClr val="CCCCCC"/>
                </a:solidFill>
                <a:effectLst/>
                <a:highlight>
                  <a:srgbClr val="181818"/>
                </a:highlight>
                <a:latin typeface="Consolas" panose="020B0609020204030204" pitchFamily="49" charset="0"/>
              </a:rPr>
              <a:t>@VDM.viewType: #TRANSACTIONAL</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Z_Trans_SalesOrder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TotalNetAmount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CurrencyCode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3. #DERIVATION_FUNCTION</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Derivation </a:t>
            </a:r>
            <a:r>
              <a:rPr lang="de-DE" b="0" i="0" dirty="0" err="1">
                <a:solidFill>
                  <a:srgbClr val="CCCCCC"/>
                </a:solidFill>
                <a:effectLst/>
                <a:highlight>
                  <a:srgbClr val="181818"/>
                </a:highlight>
                <a:latin typeface="Segoe WPC"/>
              </a:rPr>
              <a:t>Function</a:t>
            </a:r>
            <a:r>
              <a:rPr lang="de-DE" b="0" i="0" dirty="0">
                <a:solidFill>
                  <a:srgbClr val="CCCCCC"/>
                </a:solidFill>
                <a:effectLst/>
                <a:highlight>
                  <a:srgbClr val="181818"/>
                </a:highlight>
                <a:latin typeface="Segoe WPC"/>
              </a:rPr>
              <a:t> Views werden verwendet, um berechnete Werte basierend auf anderen Datenquellen zu erzeugen. Sie dienen der Ableitung von Werten, die nicht direkt in den Datenquellen vorhanden sind, sondern durch eine logische oder mathematische Funktion abgeleitet werden müssen.</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'ZDFSO'</a:t>
            </a:r>
          </a:p>
          <a:p>
            <a:pPr algn="l"/>
            <a:r>
              <a:rPr lang="de-DE" b="0" i="0" dirty="0">
                <a:solidFill>
                  <a:srgbClr val="CCCCCC"/>
                </a:solidFill>
                <a:effectLst/>
                <a:highlight>
                  <a:srgbClr val="181818"/>
                </a:highlight>
                <a:latin typeface="Consolas" panose="020B0609020204030204" pitchFamily="49" charset="0"/>
              </a:rPr>
              <a:t>@VDM.viewType: #DERIVATION_FUNCTION</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Z_Deriv_Func_SalesOrder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SalesOrderItem.Product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SalesOrderItem.Quantity</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 Berechnetes Feld für den geschätzten Liefertermin</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add_days</a:t>
            </a:r>
            <a:r>
              <a:rPr lang="de-DE" b="0" i="0" dirty="0">
                <a:solidFill>
                  <a:srgbClr val="CCCCCC"/>
                </a:solidFill>
                <a:effectLst/>
                <a:highlight>
                  <a:srgbClr val="181818"/>
                </a:highlight>
                <a:latin typeface="Consolas" panose="020B0609020204030204" pitchFamily="49" charset="0"/>
              </a:rPr>
              <a:t>(</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 7)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EstimatedDeliveryDate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4. #COMPOSITE</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Composite Views kombinieren Daten aus verschiedenen Quellen und können auch Geschäftslogik enthalten. Sie werden verwendet, um komplexe Datenstrukturen zu erstellen, die für spezifische Geschäftsanforderungen oder Berichtszwecke erforderlich sind.</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'ZCMPSTSO'</a:t>
            </a:r>
          </a:p>
          <a:p>
            <a:pPr algn="l"/>
            <a:r>
              <a:rPr lang="de-DE" b="0" i="0" dirty="0">
                <a:solidFill>
                  <a:srgbClr val="CCCCCC"/>
                </a:solidFill>
                <a:effectLst/>
                <a:highlight>
                  <a:srgbClr val="181818"/>
                </a:highlight>
                <a:latin typeface="Consolas" panose="020B0609020204030204" pitchFamily="49" charset="0"/>
              </a:rPr>
              <a:t>@VDM.viewType: #COMPOSITE</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Z_Comp_SalesOrder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endParaRPr lang="de-DE" b="0" i="0" dirty="0">
              <a:solidFill>
                <a:srgbClr val="CCCCCC"/>
              </a:solidFill>
              <a:effectLst/>
              <a:highlight>
                <a:srgbClr val="181818"/>
              </a:highlight>
              <a:latin typeface="Consolas" panose="020B0609020204030204" pitchFamily="49" charset="0"/>
            </a:endParaRPr>
          </a:p>
          <a:p>
            <a:pPr algn="l"/>
            <a:r>
              <a:rPr lang="de-DE" b="0" i="0" dirty="0" err="1">
                <a:solidFill>
                  <a:srgbClr val="CCCCCC"/>
                </a:solidFill>
                <a:effectLst/>
                <a:highlight>
                  <a:srgbClr val="181818"/>
                </a:highlight>
                <a:latin typeface="Consolas" panose="020B0609020204030204" pitchFamily="49" charset="0"/>
              </a:rPr>
              <a:t>association</a:t>
            </a:r>
            <a:r>
              <a:rPr lang="de-DE" b="0" i="0" dirty="0">
                <a:solidFill>
                  <a:srgbClr val="CCCCCC"/>
                </a:solidFill>
                <a:effectLst/>
                <a:highlight>
                  <a:srgbClr val="181818"/>
                </a:highlight>
                <a:latin typeface="Consolas" panose="020B0609020204030204" pitchFamily="49" charset="0"/>
              </a:rPr>
              <a:t> [0..*] </a:t>
            </a:r>
            <a:r>
              <a:rPr lang="de-DE" b="0" i="0" dirty="0" err="1">
                <a:solidFill>
                  <a:srgbClr val="CCCCCC"/>
                </a:solidFill>
                <a:effectLst/>
                <a:highlight>
                  <a:srgbClr val="181818"/>
                </a:highlight>
                <a:latin typeface="Consolas" panose="020B0609020204030204" pitchFamily="49" charset="0"/>
              </a:rPr>
              <a:t>to</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I_SalesOrderItem</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_Items on _</a:t>
            </a:r>
            <a:r>
              <a:rPr lang="de-DE" b="0" i="0" dirty="0" err="1">
                <a:solidFill>
                  <a:srgbClr val="CCCCCC"/>
                </a:solidFill>
                <a:effectLst/>
                <a:highlight>
                  <a:srgbClr val="181818"/>
                </a:highlight>
                <a:latin typeface="Consolas" panose="020B0609020204030204" pitchFamily="49" charset="0"/>
              </a:rPr>
              <a:t>Items.SalesOrder</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I_SalesOrder.SalesOrder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Items.Product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Items.Quantity</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 Aggregierte Felder</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sum</a:t>
            </a:r>
            <a:r>
              <a:rPr lang="de-DE" b="0" i="0" dirty="0">
                <a:solidFill>
                  <a:srgbClr val="CCCCCC"/>
                </a:solidFill>
                <a:effectLst/>
                <a:highlight>
                  <a:srgbClr val="181818"/>
                </a:highlight>
                <a:latin typeface="Consolas" panose="020B0609020204030204" pitchFamily="49" charset="0"/>
              </a:rPr>
              <a:t>(_</a:t>
            </a:r>
            <a:r>
              <a:rPr lang="de-DE" b="0" i="0" dirty="0" err="1">
                <a:solidFill>
                  <a:srgbClr val="CCCCCC"/>
                </a:solidFill>
                <a:effectLst/>
                <a:highlight>
                  <a:srgbClr val="181818"/>
                </a:highlight>
                <a:latin typeface="Consolas" panose="020B0609020204030204" pitchFamily="49" charset="0"/>
              </a:rPr>
              <a:t>Items.Quantity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TotalQuantity</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Segoe WPC"/>
              </a:rPr>
              <a:t>Jeder dieser View-Typen erfüllt eine spezifische Rolle im SAP VDM, von der Erweiterung bestehender Datenstrukturen über die Unterstützung transaktionaler Anwendungen bis hin zur Ableitung und Kombination von Daten für komplexe Geschäftsanforderungen.</a:t>
            </a:r>
          </a:p>
          <a:p>
            <a:endParaRPr lang="de-DE" dirty="0"/>
          </a:p>
          <a:p>
            <a:endParaRPr lang="de-DE" dirty="0"/>
          </a:p>
          <a:p>
            <a:endParaRPr lang="de-DE" dirty="0"/>
          </a:p>
          <a:p>
            <a:endParaRPr lang="de-DE" dirty="0"/>
          </a:p>
          <a:p>
            <a:endParaRPr lang="de-DE" dirty="0"/>
          </a:p>
          <a:p>
            <a:endParaRPr lang="de-DE" dirty="0"/>
          </a:p>
          <a:p>
            <a:endParaRPr lang="de-DE" dirty="0"/>
          </a:p>
          <a:p>
            <a:r>
              <a:rPr lang="de-DE" dirty="0"/>
              <a:t>@AbapCatalog.sqlViewName: 'ZC_SALESORDERPR'</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ZC_SALESORDERPRODUCTAMOUNTQ2</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a:t>
            </a:r>
            <a:r>
              <a:rPr lang="de-DE" dirty="0" err="1"/>
              <a:t>parameters.P_DisplayCurrency</a:t>
            </a:r>
            <a:r>
              <a:rPr lang="de-DE" dirty="0"/>
              <a:t>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CreationDate</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r>
              <a:rPr lang="de-DE" dirty="0"/>
              <a:t>,</a:t>
            </a:r>
          </a:p>
          <a:p>
            <a:r>
              <a:rPr lang="de-DE" dirty="0"/>
              <a:t>      @EndUserText.label: '</a:t>
            </a:r>
            <a:r>
              <a:rPr lang="de-DE" dirty="0" err="1"/>
              <a:t>TEst</a:t>
            </a:r>
            <a:r>
              <a:rPr lang="de-DE" dirty="0"/>
              <a: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a:p>
            <a:pPr algn="l"/>
            <a:r>
              <a:rPr lang="de-DE" b="1" i="0" dirty="0">
                <a:solidFill>
                  <a:srgbClr val="CCCCCC"/>
                </a:solidFill>
                <a:effectLst/>
                <a:highlight>
                  <a:srgbClr val="181818"/>
                </a:highlight>
                <a:latin typeface="Segoe WPC"/>
              </a:rPr>
              <a:t>Annotationen erläutert:</a:t>
            </a:r>
          </a:p>
          <a:p>
            <a:pPr algn="l"/>
            <a:endParaRPr lang="de-DE" b="1"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Die Annotationen in dem CDS View definieren Metadaten, die das Verhalten und die Darstellung des Views in verschiedenen Kontexten steuern. Hier ist eine Erklärung der einzelnen Annotationen:</a:t>
            </a:r>
          </a:p>
          <a:p>
            <a:pPr algn="l">
              <a:buFont typeface="Arial" panose="020B0604020202020204" pitchFamily="34" charset="0"/>
              <a:buChar char="•"/>
            </a:pPr>
            <a:r>
              <a:rPr lang="de-DE" b="1" i="0" dirty="0">
                <a:solidFill>
                  <a:srgbClr val="CCCCCC"/>
                </a:solidFill>
                <a:effectLst/>
                <a:highlight>
                  <a:srgbClr val="181818"/>
                </a:highlight>
                <a:latin typeface="Segoe WPC"/>
              </a:rPr>
              <a:t>@AbapCatalog.sqlViewName: 'ZC_SALESORDERPR'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Legt den technischen Namen des generierten SQL-Views in der ABAP-Datenbank fest. Dies ist nützlich, um den View in SQL-Statements direkt anzusprechen.</a:t>
            </a:r>
          </a:p>
          <a:p>
            <a:pPr algn="l">
              <a:buFont typeface="Arial" panose="020B0604020202020204" pitchFamily="34" charset="0"/>
              <a:buChar char="•"/>
            </a:pPr>
            <a:r>
              <a:rPr lang="de-DE" b="1" i="0" dirty="0">
                <a:solidFill>
                  <a:srgbClr val="CCCCCC"/>
                </a:solidFill>
                <a:effectLst/>
                <a:highlight>
                  <a:srgbClr val="181818"/>
                </a:highlight>
                <a:latin typeface="Segoe WPC"/>
              </a:rPr>
              <a:t>@AccessControl.authorizationCheck: #NOT_ALLOWED</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Deaktiviert den automatischen Berechtigungscheck für diesen View. Das bedeutet, dass keine Berechtigungsprüfungen basierend auf den in der ABAP-Entwicklungsumgebung definierten Berechtigungsobjekten durchgeführt werden.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'Sales Order </a:t>
            </a:r>
            <a:r>
              <a:rPr lang="de-DE" b="1" i="0" dirty="0" err="1">
                <a:solidFill>
                  <a:srgbClr val="CCCCCC"/>
                </a:solidFill>
                <a:effectLst/>
                <a:highlight>
                  <a:srgbClr val="181818"/>
                </a:highlight>
                <a:latin typeface="Segoe WPC"/>
              </a:rPr>
              <a:t>Product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Amount</a:t>
            </a:r>
            <a:r>
              <a:rPr lang="de-DE" b="1" i="0" dirty="0">
                <a:solidFill>
                  <a:srgbClr val="CCCCCC"/>
                </a:solidFill>
                <a:effectLst/>
                <a:highlight>
                  <a:srgbClr val="181818"/>
                </a:highlight>
                <a:latin typeface="Segoe WPC"/>
              </a:rPr>
              <a:t> 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den View, der in UIs oder als Beschreibung verwendet werden kann.</a:t>
            </a:r>
          </a:p>
          <a:p>
            <a:pPr algn="l">
              <a:buFont typeface="Arial" panose="020B0604020202020204" pitchFamily="34" charset="0"/>
              <a:buChar char="•"/>
            </a:pPr>
            <a:r>
              <a:rPr lang="de-DE" b="1" i="0" dirty="0">
                <a:solidFill>
                  <a:srgbClr val="CCCCCC"/>
                </a:solidFill>
                <a:effectLst/>
                <a:highlight>
                  <a:srgbClr val="181818"/>
                </a:highlight>
                <a:latin typeface="Segoe WPC"/>
              </a:rPr>
              <a:t>@Metadata.ignorePropagatedAnnotations: </a:t>
            </a:r>
            <a:r>
              <a:rPr lang="de-DE" b="1" i="0" dirty="0" err="1">
                <a:solidFill>
                  <a:srgbClr val="CCCCCC"/>
                </a:solidFill>
                <a:effectLst/>
                <a:highlight>
                  <a:srgbClr val="181818"/>
                </a:highlight>
                <a:latin typeface="Segoe WPC"/>
              </a:rPr>
              <a:t>true</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Verhindert, dass Annotationen von den basierenden Views oder Entitäten automatisch übernommen werden. Dies ist nützlich, um die Metadaten des aktuellen Views explizit zu kontrollieren.</a:t>
            </a:r>
          </a:p>
          <a:p>
            <a:pPr algn="l">
              <a:buFont typeface="Arial" panose="020B0604020202020204" pitchFamily="34" charset="0"/>
              <a:buChar char="•"/>
            </a:pPr>
            <a:r>
              <a:rPr lang="de-DE" b="1" i="0" dirty="0">
                <a:solidFill>
                  <a:srgbClr val="CCCCCC"/>
                </a:solidFill>
                <a:effectLst/>
                <a:highlight>
                  <a:srgbClr val="181818"/>
                </a:highlight>
                <a:latin typeface="Segoe WPC"/>
              </a:rPr>
              <a:t>@ObjectModel.supportedCapabilities: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Gibt an, dass dieser View analytische Abfragen unterstützt, was bedeutet, dass er für analytische Anwendungen wie Reporting und Datenanalyse optimiert ist.</a:t>
            </a:r>
          </a:p>
          <a:p>
            <a:pPr algn="l">
              <a:buFont typeface="Arial" panose="020B0604020202020204" pitchFamily="34" charset="0"/>
              <a:buChar char="•"/>
            </a:pPr>
            <a:r>
              <a:rPr lang="de-DE" b="1" i="0" dirty="0">
                <a:solidFill>
                  <a:srgbClr val="CCCCCC"/>
                </a:solidFill>
                <a:effectLst/>
                <a:highlight>
                  <a:srgbClr val="181818"/>
                </a:highlight>
                <a:latin typeface="Segoe WPC"/>
              </a:rPr>
              <a:t>@ObjectModel.modelingPattern: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Kennzeichnet den View als Teil eines analytischen Modells, was bestimmte Optimierungen und Funktionen in Analysewerkzeugen ermöglicht.</a:t>
            </a:r>
          </a:p>
          <a:p>
            <a:pPr algn="l">
              <a:buFont typeface="Arial" panose="020B0604020202020204" pitchFamily="34" charset="0"/>
              <a:buChar char="•"/>
            </a:pPr>
            <a:r>
              <a:rPr lang="de-DE" b="1" i="0" dirty="0">
                <a:solidFill>
                  <a:srgbClr val="CCCCCC"/>
                </a:solidFill>
                <a:effectLst/>
                <a:highlight>
                  <a:srgbClr val="181818"/>
                </a:highlight>
                <a:latin typeface="Segoe WPC"/>
              </a:rPr>
              <a:t>@Analytics: { </a:t>
            </a:r>
            <a:r>
              <a:rPr lang="de-DE" b="1" i="0" dirty="0" err="1">
                <a:solidFill>
                  <a:srgbClr val="CCCCCC"/>
                </a:solidFill>
                <a:effectLst/>
                <a:highlight>
                  <a:srgbClr val="181818"/>
                </a:highlight>
                <a:latin typeface="Segoe WPC"/>
              </a:rPr>
              <a:t>query</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Aktiviert analytische Funktionen für den View, was ihn für analytische Abfragen und Operationen verfügbar macht.</a:t>
            </a:r>
          </a:p>
          <a:p>
            <a:pPr algn="l">
              <a:buFont typeface="Arial" panose="020B0604020202020204" pitchFamily="34" charset="0"/>
              <a:buChar char="•"/>
            </a:pPr>
            <a:r>
              <a:rPr lang="de-DE" b="1" i="0" dirty="0">
                <a:solidFill>
                  <a:srgbClr val="CCCCCC"/>
                </a:solidFill>
                <a:effectLst/>
                <a:highlight>
                  <a:srgbClr val="181818"/>
                </a:highlight>
                <a:latin typeface="Segoe WPC"/>
              </a:rPr>
              <a:t>@VDM.viewType: #CONSUMPTION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Klassifiziert den View als einen Konsum-View im Virtual Data Model (VDM) von SAP, was bedeutet, dass er für Endbenutzerabfragen und nicht für weitere Datenverarbeitung oder Transformation vorgesehen ist.</a:t>
            </a:r>
          </a:p>
          <a:p>
            <a:pPr algn="l">
              <a:buFont typeface="Arial" panose="020B0604020202020204" pitchFamily="34" charset="0"/>
              <a:buChar char="•"/>
            </a:pPr>
            <a:r>
              <a:rPr lang="de-DE" b="1" i="0" dirty="0">
                <a:solidFill>
                  <a:srgbClr val="CCCCCC"/>
                </a:solidFill>
                <a:effectLst/>
                <a:highlight>
                  <a:srgbClr val="181818"/>
                </a:highlight>
                <a:latin typeface="Segoe WPC"/>
              </a:rPr>
              <a:t>@Consumption.defaultValue: 'EUR'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Setzt einen Standardwert für den Parameter </a:t>
            </a:r>
            <a:r>
              <a:rPr lang="de-DE" b="0" i="0" dirty="0" err="1">
                <a:solidFill>
                  <a:srgbClr val="CCCCCC"/>
                </a:solidFill>
                <a:effectLst/>
                <a:highlight>
                  <a:srgbClr val="181818"/>
                </a:highlight>
                <a:latin typeface="Segoe WPC"/>
              </a:rPr>
              <a:t>P_DisplayCurrency</a:t>
            </a:r>
            <a:r>
              <a:rPr lang="de-DE" b="0" i="0" dirty="0">
                <a:solidFill>
                  <a:srgbClr val="CCCCCC"/>
                </a:solidFill>
                <a:effectLst/>
                <a:highlight>
                  <a:srgbClr val="181818"/>
                </a:highlight>
                <a:latin typeface="Segoe WPC"/>
              </a:rPr>
              <a:t>, der in Abfragen verwendet wird, falls kein anderer Wert angegeben ist.</a:t>
            </a:r>
          </a:p>
          <a:p>
            <a:pPr algn="l">
              <a:buFont typeface="Arial" panose="020B0604020202020204" pitchFamily="34" charset="0"/>
              <a:buChar char="•"/>
            </a:pPr>
            <a:r>
              <a:rPr lang="de-DE" b="1" i="0" dirty="0">
                <a:solidFill>
                  <a:srgbClr val="CCCCCC"/>
                </a:solidFill>
                <a:effectLst/>
                <a:highlight>
                  <a:srgbClr val="181818"/>
                </a:highlight>
                <a:latin typeface="Segoe WPC"/>
              </a:rPr>
              <a:t>@AnalyticsDetails.query.axis: #ROWS</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Bestimmt, dass die markierten Felder (hier </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SalesOrderItem</a:t>
            </a:r>
            <a:r>
              <a:rPr lang="de-DE" b="0" i="0" dirty="0">
                <a:solidFill>
                  <a:srgbClr val="CCCCCC"/>
                </a:solidFill>
                <a:effectLst/>
                <a:highlight>
                  <a:srgbClr val="181818"/>
                </a:highlight>
                <a:latin typeface="Segoe WPC"/>
              </a:rPr>
              <a:t>) in der Ergebnismenge einer analytischen Abfrage als Zeilen dargestellt werden sollen.</a:t>
            </a:r>
          </a:p>
          <a:p>
            <a:pPr algn="l">
              <a:buFont typeface="Arial" panose="020B0604020202020204" pitchFamily="34" charset="0"/>
              <a:buChar char="•"/>
            </a:pPr>
            <a:r>
              <a:rPr lang="de-DE" b="1" i="0" dirty="0">
                <a:solidFill>
                  <a:srgbClr val="CCCCCC"/>
                </a:solidFill>
                <a:effectLst/>
                <a:highlight>
                  <a:srgbClr val="181818"/>
                </a:highlight>
                <a:latin typeface="Segoe WPC"/>
              </a:rPr>
              <a:t>@Consumption: {</a:t>
            </a:r>
            <a:r>
              <a:rPr lang="de-DE" b="1" i="0" dirty="0" err="1">
                <a:solidFill>
                  <a:srgbClr val="CCCCCC"/>
                </a:solidFill>
                <a:effectLst/>
                <a:highlight>
                  <a:srgbClr val="181818"/>
                </a:highlight>
                <a:latin typeface="Segoe WPC"/>
              </a:rPr>
              <a:t>filter</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selectionType</a:t>
            </a:r>
            <a:r>
              <a:rPr lang="de-DE" b="1" i="0" dirty="0">
                <a:solidFill>
                  <a:srgbClr val="CCCCCC"/>
                </a:solidFill>
                <a:effectLst/>
                <a:highlight>
                  <a:srgbClr val="181818"/>
                </a:highlight>
                <a:latin typeface="Segoe WPC"/>
              </a:rPr>
              <a:t>: #INTERVAL, </a:t>
            </a:r>
            <a:r>
              <a:rPr lang="de-DE" b="1" i="0" dirty="0" err="1">
                <a:solidFill>
                  <a:srgbClr val="CCCCCC"/>
                </a:solidFill>
                <a:effectLst/>
                <a:highlight>
                  <a:srgbClr val="181818"/>
                </a:highlight>
                <a:latin typeface="Segoe WPC"/>
              </a:rPr>
              <a:t>multipleSelections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Ermöglicht es, dass das Feld (hier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in UIs als Filter mit der Möglichkeit zur Auswahl von Intervallen und mehrfachen Auswahlmöglichkeiten dargestellt wird.</a:t>
            </a:r>
          </a:p>
          <a:p>
            <a:pPr algn="l">
              <a:buFont typeface="Arial" panose="020B0604020202020204" pitchFamily="34" charset="0"/>
              <a:buChar char="•"/>
            </a:pPr>
            <a:r>
              <a:rPr lang="de-DE" b="1" i="0" dirty="0">
                <a:solidFill>
                  <a:srgbClr val="CCCCCC"/>
                </a:solidFill>
                <a:effectLst/>
                <a:highlight>
                  <a:srgbClr val="181818"/>
                </a:highlight>
                <a:latin typeface="Segoe WPC"/>
              </a:rPr>
              <a:t>@Semantics.amount.currencyCode: '</a:t>
            </a:r>
            <a:r>
              <a:rPr lang="de-DE" b="1" i="0" dirty="0" err="1">
                <a:solidFill>
                  <a:srgbClr val="CCCCCC"/>
                </a:solidFill>
                <a:effectLst/>
                <a:highlight>
                  <a:srgbClr val="181818"/>
                </a:highlight>
                <a:latin typeface="Segoe WPC"/>
              </a:rPr>
              <a:t>TransactionCurrency</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DisplayCurrency</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das Feld als Betragsfeld und ordnet es einer Währung zu (hier </a:t>
            </a:r>
            <a:r>
              <a:rPr lang="de-DE" b="0" i="0" dirty="0" err="1">
                <a:solidFill>
                  <a:srgbClr val="CCCCCC"/>
                </a:solidFill>
                <a:effectLst/>
                <a:highlight>
                  <a:srgbClr val="181818"/>
                </a:highlight>
                <a:latin typeface="Segoe WPC"/>
              </a:rPr>
              <a:t>TransactionCurrency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DisplayCurrency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Dies ermöglicht es Anwendungen, die Währungsinformationen korrekt zu interpretieren und darzustellen.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'Test'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@EndUserText.quickInfo: 'Quick'</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Bietet zusätzliche kurze Informationen oder eine Beschreibung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 in UIs als Tooltip oder Hilfe angezeigt werden kann.</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095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1" i="0" dirty="0" err="1">
                <a:solidFill>
                  <a:srgbClr val="1F1F1F"/>
                </a:solidFill>
                <a:effectLst/>
                <a:highlight>
                  <a:srgbClr val="FFFFFF"/>
                </a:highlight>
                <a:latin typeface="72 Brand Variable"/>
              </a:rPr>
              <a:t>if_amdp_marker_hdb</a:t>
            </a:r>
            <a:r>
              <a:rPr lang="en-US" b="0" i="0" dirty="0">
                <a:solidFill>
                  <a:srgbClr val="1F1F1F"/>
                </a:solidFill>
                <a:effectLst/>
                <a:highlight>
                  <a:srgbClr val="FFFFFF"/>
                </a:highlight>
                <a:latin typeface="72 Brand Variable"/>
              </a:rPr>
              <a:t> defines the class as an AMDP class, allowing you to implement AMDP methods - that is, ABAP methods that call a SAP HANA database procedure from within a global ABAP class.</a:t>
            </a:r>
          </a:p>
          <a:p>
            <a:pPr algn="l">
              <a:buFont typeface="Arial" panose="020B0604020202020204" pitchFamily="34" charset="0"/>
              <a:buChar char="•"/>
            </a:pPr>
            <a:r>
              <a:rPr lang="en-US" b="1" i="0" dirty="0" err="1">
                <a:solidFill>
                  <a:srgbClr val="1F1F1F"/>
                </a:solidFill>
                <a:effectLst/>
                <a:highlight>
                  <a:srgbClr val="FFFFFF"/>
                </a:highlight>
                <a:latin typeface="72 Brand Variable"/>
              </a:rPr>
              <a:t>if_oo_adt_classrun</a:t>
            </a:r>
            <a:r>
              <a:rPr lang="en-US" b="0" i="0" dirty="0">
                <a:solidFill>
                  <a:srgbClr val="1F1F1F"/>
                </a:solidFill>
                <a:effectLst/>
                <a:highlight>
                  <a:srgbClr val="FFFFFF"/>
                </a:highlight>
                <a:latin typeface="72 Brand Variable"/>
              </a:rPr>
              <a:t> allows you to output the results to the ABAP Console.</a:t>
            </a:r>
          </a:p>
          <a:p>
            <a:pPr algn="l"/>
            <a:r>
              <a:rPr lang="en-US" b="0" i="0" dirty="0">
                <a:solidFill>
                  <a:srgbClr val="999999"/>
                </a:solidFill>
                <a:effectLst/>
                <a:highlight>
                  <a:srgbClr val="EEEEEE"/>
                </a:highlight>
                <a:latin typeface="72 Brand Variable"/>
              </a:rPr>
              <a:t>ABAP</a:t>
            </a:r>
          </a:p>
          <a:p>
            <a:pPr algn="l"/>
            <a:r>
              <a:rPr lang="en-US" b="0" i="0" dirty="0">
                <a:solidFill>
                  <a:srgbClr val="007DB8"/>
                </a:solidFill>
                <a:effectLst/>
                <a:highlight>
                  <a:srgbClr val="EEEEEE"/>
                </a:highlight>
                <a:latin typeface="72 Brand Variable"/>
              </a:rPr>
              <a:t>Copy</a:t>
            </a:r>
          </a:p>
          <a:p>
            <a:pPr algn="l"/>
            <a:r>
              <a:rPr lang="en-US" b="0" i="0" dirty="0">
                <a:solidFill>
                  <a:srgbClr val="0077AA"/>
                </a:solidFill>
                <a:effectLst/>
                <a:highlight>
                  <a:srgbClr val="FFFFFF"/>
                </a:highlight>
                <a:latin typeface="72 Brand Variable"/>
              </a:rPr>
              <a:t>INTERFACES</a:t>
            </a:r>
            <a:r>
              <a:rPr lang="en-US" b="0" i="0" dirty="0">
                <a:solidFill>
                  <a:srgbClr val="999999"/>
                </a:solidFill>
                <a:effectLst/>
                <a:highlight>
                  <a:srgbClr val="FFFFFF"/>
                </a:highlight>
                <a:latin typeface="72 Brand Variable"/>
              </a:rPr>
              <a:t>:</a:t>
            </a:r>
            <a:r>
              <a:rPr lang="en-US" b="0" i="0" dirty="0">
                <a:solidFill>
                  <a:srgbClr val="1F1F1F"/>
                </a:solidFill>
                <a:effectLst/>
                <a:highlight>
                  <a:srgbClr val="FFFFFF"/>
                </a:highlight>
                <a:latin typeface="72 Brand Variable"/>
              </a:rPr>
              <a:t> </a:t>
            </a:r>
            <a:r>
              <a:rPr lang="en-US" b="0" i="0" dirty="0" err="1">
                <a:solidFill>
                  <a:srgbClr val="1F1F1F"/>
                </a:solidFill>
                <a:effectLst/>
                <a:highlight>
                  <a:srgbClr val="FFFFFF"/>
                </a:highlight>
                <a:latin typeface="72 Brand Variable"/>
              </a:rPr>
              <a:t>if_amdp_marker_hdb</a:t>
            </a:r>
            <a:r>
              <a:rPr lang="en-US" b="0" i="0" dirty="0">
                <a:solidFill>
                  <a:srgbClr val="999999"/>
                </a:solidFill>
                <a:effectLst/>
                <a:highlight>
                  <a:srgbClr val="FFFFFF"/>
                </a:highlight>
                <a:latin typeface="72 Brand Variable"/>
              </a:rPr>
              <a:t>,</a:t>
            </a:r>
            <a:r>
              <a:rPr lang="en-US" b="0" i="0" dirty="0">
                <a:solidFill>
                  <a:srgbClr val="1F1F1F"/>
                </a:solidFill>
                <a:effectLst/>
                <a:highlight>
                  <a:srgbClr val="FFFFFF"/>
                </a:highlight>
                <a:latin typeface="72 Brand Variable"/>
              </a:rPr>
              <a:t> </a:t>
            </a:r>
            <a:r>
              <a:rPr lang="en-US" b="0" i="0" dirty="0" err="1">
                <a:solidFill>
                  <a:srgbClr val="1F1F1F"/>
                </a:solidFill>
                <a:effectLst/>
                <a:highlight>
                  <a:srgbClr val="FFFFFF"/>
                </a:highlight>
                <a:latin typeface="72 Brand Variable"/>
              </a:rPr>
              <a:t>if_oo_adt_classrun</a:t>
            </a:r>
            <a:r>
              <a:rPr lang="en-US" b="0" i="0" dirty="0">
                <a:solidFill>
                  <a:srgbClr val="999999"/>
                </a:solidFill>
                <a:effectLst/>
                <a:highlight>
                  <a:srgbClr val="FFFFFF"/>
                </a:highlight>
                <a:latin typeface="72 Brand Variable"/>
              </a:rPr>
              <a:t>.</a:t>
            </a:r>
            <a:endParaRPr lang="en-US" b="0" i="0" dirty="0">
              <a:solidFill>
                <a:srgbClr val="1F1F1F"/>
              </a:solidFill>
              <a:effectLst/>
              <a:highlight>
                <a:srgbClr val="FFFFFF"/>
              </a:highlight>
              <a:latin typeface="72 Brand Variable"/>
            </a:endParaRP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40</a:t>
            </a:fld>
            <a:endParaRPr lang="de-DE"/>
          </a:p>
        </p:txBody>
      </p:sp>
    </p:spTree>
    <p:extLst>
      <p:ext uri="{BB962C8B-B14F-4D97-AF65-F5344CB8AC3E}">
        <p14:creationId xmlns:p14="http://schemas.microsoft.com/office/powerpoint/2010/main" val="372859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41</a:t>
            </a:fld>
            <a:endParaRPr lang="de-DE"/>
          </a:p>
        </p:txBody>
      </p:sp>
    </p:spTree>
    <p:extLst>
      <p:ext uri="{BB962C8B-B14F-4D97-AF65-F5344CB8AC3E}">
        <p14:creationId xmlns:p14="http://schemas.microsoft.com/office/powerpoint/2010/main" val="185262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43</a:t>
            </a:fld>
            <a:endParaRPr lang="de-DE"/>
          </a:p>
        </p:txBody>
      </p:sp>
    </p:spTree>
    <p:extLst>
      <p:ext uri="{BB962C8B-B14F-4D97-AF65-F5344CB8AC3E}">
        <p14:creationId xmlns:p14="http://schemas.microsoft.com/office/powerpoint/2010/main" val="367433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SAP DEMO REPORT : </a:t>
            </a:r>
            <a:r>
              <a:rPr lang="de-DE" dirty="0"/>
              <a:t>SALV_IDA_DISPLAY_CDS_SIMPLE</a:t>
            </a:r>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r>
              <a:rPr lang="de-DE" b="1" i="0" dirty="0">
                <a:solidFill>
                  <a:srgbClr val="CCCCCC"/>
                </a:solidFill>
                <a:effectLst/>
                <a:highlight>
                  <a:srgbClr val="181818"/>
                </a:highlight>
                <a:latin typeface="Segoe WPC"/>
              </a:rPr>
              <a:t>ALV IDA (ABAP List Viewer Integrated Data Access)</a:t>
            </a:r>
          </a:p>
          <a:p>
            <a:pPr algn="l"/>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REPORT </a:t>
            </a:r>
            <a:r>
              <a:rPr lang="de-DE" b="0" i="0" dirty="0" err="1">
                <a:solidFill>
                  <a:srgbClr val="CCCCCC"/>
                </a:solidFill>
                <a:effectLst/>
                <a:highlight>
                  <a:srgbClr val="181818"/>
                </a:highlight>
                <a:latin typeface="Consolas" panose="020B0609020204030204" pitchFamily="49" charset="0"/>
              </a:rPr>
              <a:t>z_alv_ida_example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DATA: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 TYPE REF TO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START-OF-SELECTION.</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create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EXPORTING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iv_table_name</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Z_CountryViaTableFunction</a:t>
            </a:r>
            <a:r>
              <a:rPr lang="de-DE" b="0" i="0" dirty="0">
                <a:solidFill>
                  <a:srgbClr val="CCCCCC"/>
                </a:solidFill>
                <a:effectLst/>
                <a:highlight>
                  <a:srgbClr val="181818"/>
                </a:highlight>
                <a:latin typeface="Consolas" panose="020B0609020204030204" pitchFamily="49" charset="0"/>
              </a:rPr>
              <a:t>' " Name Ihres CDS Views</a:t>
            </a:r>
          </a:p>
          <a:p>
            <a:pPr algn="l"/>
            <a:r>
              <a:rPr lang="de-DE" b="0" i="0" dirty="0">
                <a:solidFill>
                  <a:srgbClr val="CCCCCC"/>
                </a:solidFill>
                <a:effectLst/>
                <a:highlight>
                  <a:srgbClr val="181818"/>
                </a:highlight>
                <a:latin typeface="Consolas" panose="020B0609020204030204" pitchFamily="49" charset="0"/>
              </a:rPr>
              <a:t>    RECEIVING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ro_alv_ida</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lo_alv_ida</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display</a:t>
            </a:r>
            <a:r>
              <a:rPr lang="de-DE" b="0" i="0" dirty="0">
                <a:solidFill>
                  <a:srgbClr val="CCCCCC"/>
                </a:solidFill>
                <a:effectLst/>
                <a:highlight>
                  <a:srgbClr val="181818"/>
                </a:highlight>
                <a:latin typeface="Consolas" panose="020B0609020204030204" pitchFamily="49" charset="0"/>
              </a:rPr>
              <a:t>( ).</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45</a:t>
            </a:fld>
            <a:endParaRPr lang="de-DE"/>
          </a:p>
        </p:txBody>
      </p:sp>
    </p:spTree>
    <p:extLst>
      <p:ext uri="{BB962C8B-B14F-4D97-AF65-F5344CB8AC3E}">
        <p14:creationId xmlns:p14="http://schemas.microsoft.com/office/powerpoint/2010/main" val="402798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21.08.2024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21.08.2024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Data Modeling with Core Data Services</a:t>
            </a:r>
            <a:endParaRPr lang="en-US" sz="3600" dirty="0">
              <a:solidFill>
                <a:schemeClr val="tx1">
                  <a:lumMod val="85000"/>
                  <a:lumOff val="15000"/>
                </a:schemeClr>
              </a:solidFill>
            </a:endParaRP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5126418" y="552091"/>
            <a:ext cx="6224335" cy="5431536"/>
          </a:xfrm>
        </p:spPr>
        <p:txBody>
          <a:bodyPr anchor="ctr">
            <a:normAutofit/>
          </a:bodyPr>
          <a:lstStyle/>
          <a:p>
            <a:r>
              <a:rPr lang="de-DE" sz="2200" dirty="0"/>
              <a:t>Analytical </a:t>
            </a:r>
            <a:r>
              <a:rPr lang="de-DE" sz="2200" dirty="0" err="1"/>
              <a:t>Queries</a:t>
            </a:r>
            <a:endParaRPr lang="de-DE" sz="2200" dirty="0"/>
          </a:p>
          <a:p>
            <a:r>
              <a:rPr lang="de-DE" sz="2200" dirty="0" err="1"/>
              <a:t>Conversion</a:t>
            </a:r>
            <a:r>
              <a:rPr lang="de-DE" sz="2200" dirty="0"/>
              <a:t> </a:t>
            </a:r>
            <a:r>
              <a:rPr lang="de-DE" sz="2200" dirty="0" err="1"/>
              <a:t>Functions</a:t>
            </a:r>
            <a:endParaRPr lang="de-DE" sz="2200" dirty="0"/>
          </a:p>
          <a:p>
            <a:r>
              <a:rPr lang="de-DE" sz="2200" dirty="0"/>
              <a:t>Parameter</a:t>
            </a:r>
          </a:p>
          <a:p>
            <a:r>
              <a:rPr lang="de-DE" sz="2200" dirty="0"/>
              <a:t>Default Values</a:t>
            </a:r>
          </a:p>
          <a:p>
            <a:r>
              <a:rPr lang="de-DE" sz="2200" dirty="0"/>
              <a:t>Texts and </a:t>
            </a:r>
            <a:r>
              <a:rPr lang="de-DE" sz="2200" dirty="0" err="1"/>
              <a:t>translation</a:t>
            </a:r>
            <a:endParaRPr lang="de-DE" sz="2200" dirty="0"/>
          </a:p>
          <a:p>
            <a:r>
              <a:rPr lang="de-DE" sz="2200" dirty="0" err="1"/>
              <a:t>Semantic</a:t>
            </a:r>
            <a:r>
              <a:rPr lang="de-DE" sz="2200" dirty="0"/>
              <a:t> </a:t>
            </a:r>
            <a:r>
              <a:rPr lang="de-DE" sz="2200" dirty="0" err="1"/>
              <a:t>fields</a:t>
            </a:r>
            <a:endParaRPr lang="de-DE" sz="2200" dirty="0"/>
          </a:p>
          <a:p>
            <a:pPr marL="0" indent="0">
              <a:buNone/>
            </a:pPr>
            <a:endParaRPr lang="de-DE" sz="22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err="1">
                <a:solidFill>
                  <a:schemeClr val="tx1">
                    <a:tint val="82000"/>
                  </a:schemeClr>
                </a:solidFill>
              </a:rPr>
              <a:t>Musterlösung</a:t>
            </a:r>
            <a:r>
              <a:rPr lang="en-US" sz="1400" dirty="0">
                <a:solidFill>
                  <a:schemeClr val="tx1">
                    <a:tint val="82000"/>
                  </a:schemeClr>
                </a:solidFill>
              </a:rPr>
              <a:t> </a:t>
            </a:r>
            <a:r>
              <a:rPr lang="en-US" sz="1400" dirty="0" err="1">
                <a:solidFill>
                  <a:schemeClr val="tx1">
                    <a:tint val="82000"/>
                  </a:schemeClr>
                </a:solidFill>
              </a:rPr>
              <a:t>im</a:t>
            </a:r>
            <a:r>
              <a:rPr lang="en-US" sz="1400" dirty="0">
                <a:solidFill>
                  <a:schemeClr val="tx1">
                    <a:tint val="82000"/>
                  </a:schemeClr>
                </a:solidFill>
              </a:rPr>
              <a:t> GIT </a:t>
            </a:r>
            <a:r>
              <a:rPr lang="en-US" sz="1400" dirty="0" err="1">
                <a:solidFill>
                  <a:schemeClr val="tx1">
                    <a:tint val="82000"/>
                  </a:schemeClr>
                </a:solidFill>
              </a:rPr>
              <a:t>unter</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hlinkClick r:id="rId2">
                  <a:extLst>
                    <a:ext uri="{A12FA001-AC4F-418D-AE19-62706E023703}">
                      <ahyp:hlinkClr xmlns:ahyp="http://schemas.microsoft.com/office/drawing/2018/hyperlinkcolor" val="tx"/>
                    </a:ext>
                  </a:extLst>
                </a:hlinkClick>
              </a:rPr>
              <a:t>Schulung</a:t>
            </a:r>
            <a:endParaRPr lang="de-DE" sz="2200" dirty="0"/>
          </a:p>
          <a:p>
            <a:endParaRPr lang="de-DE" sz="2200" dirty="0"/>
          </a:p>
        </p:txBody>
      </p:sp>
    </p:spTree>
    <p:extLst>
      <p:ext uri="{BB962C8B-B14F-4D97-AF65-F5344CB8AC3E}">
        <p14:creationId xmlns:p14="http://schemas.microsoft.com/office/powerpoint/2010/main" val="400999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1A9FFA1-7D19-D58F-4EBF-FE6B4AD44E61}"/>
              </a:ext>
            </a:extLst>
          </p:cNvPr>
          <p:cNvSpPr>
            <a:spLocks noGrp="1"/>
          </p:cNvSpPr>
          <p:nvPr>
            <p:ph type="title"/>
          </p:nvPr>
        </p:nvSpPr>
        <p:spPr>
          <a:xfrm>
            <a:off x="638882" y="639193"/>
            <a:ext cx="3692326" cy="3573516"/>
          </a:xfrm>
        </p:spPr>
        <p:txBody>
          <a:bodyPr vert="horz" lIns="91440" tIns="45720" rIns="91440" bIns="45720" rtlCol="0" anchor="b">
            <a:normAutofit/>
          </a:bodyPr>
          <a:lstStyle/>
          <a:p>
            <a:r>
              <a:rPr lang="en-US" sz="4800" kern="1200" dirty="0">
                <a:solidFill>
                  <a:schemeClr val="tx1"/>
                </a:solidFill>
                <a:latin typeface="+mj-lt"/>
                <a:ea typeface="+mj-ea"/>
                <a:cs typeface="+mj-cs"/>
              </a:rPr>
              <a:t>Development</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Workflow</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8" name="Gruppieren 37">
            <a:extLst>
              <a:ext uri="{FF2B5EF4-FFF2-40B4-BE49-F238E27FC236}">
                <a16:creationId xmlns:a16="http://schemas.microsoft.com/office/drawing/2014/main" id="{37FBB5B2-5D19-84A5-9167-7A48D91159EF}"/>
              </a:ext>
            </a:extLst>
          </p:cNvPr>
          <p:cNvGrpSpPr/>
          <p:nvPr/>
        </p:nvGrpSpPr>
        <p:grpSpPr>
          <a:xfrm>
            <a:off x="7390826" y="4740873"/>
            <a:ext cx="1426147" cy="1017405"/>
            <a:chOff x="8501572" y="2888608"/>
            <a:chExt cx="1426147" cy="1017405"/>
          </a:xfrm>
        </p:grpSpPr>
        <p:sp>
          <p:nvSpPr>
            <p:cNvPr id="35" name="Rechteck 34">
              <a:extLst>
                <a:ext uri="{FF2B5EF4-FFF2-40B4-BE49-F238E27FC236}">
                  <a16:creationId xmlns:a16="http://schemas.microsoft.com/office/drawing/2014/main" id="{863F813F-E09B-74DA-6FB4-39C2A8B1759A}"/>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6" name="Image 1403">
              <a:extLst>
                <a:ext uri="{FF2B5EF4-FFF2-40B4-BE49-F238E27FC236}">
                  <a16:creationId xmlns:a16="http://schemas.microsoft.com/office/drawing/2014/main" id="{AE838EE8-BC86-3025-5854-495A02B93521}"/>
                </a:ext>
              </a:extLst>
            </p:cNvPr>
            <p:cNvPicPr/>
            <p:nvPr/>
          </p:nvPicPr>
          <p:blipFill>
            <a:blip r:embed="rId3" cstate="print"/>
            <a:stretch>
              <a:fillRect/>
            </a:stretch>
          </p:blipFill>
          <p:spPr>
            <a:xfrm>
              <a:off x="8739665" y="2888608"/>
              <a:ext cx="949960" cy="523240"/>
            </a:xfrm>
            <a:prstGeom prst="rect">
              <a:avLst/>
            </a:prstGeom>
          </p:spPr>
        </p:pic>
        <p:sp>
          <p:nvSpPr>
            <p:cNvPr id="37" name="Rechteck 36">
              <a:extLst>
                <a:ext uri="{FF2B5EF4-FFF2-40B4-BE49-F238E27FC236}">
                  <a16:creationId xmlns:a16="http://schemas.microsoft.com/office/drawing/2014/main" id="{F8060080-8743-6EC9-5F05-872853D254A3}"/>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CDS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based</a:t>
              </a:r>
              <a:b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b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Data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model</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39" name="Gruppieren 38">
            <a:extLst>
              <a:ext uri="{FF2B5EF4-FFF2-40B4-BE49-F238E27FC236}">
                <a16:creationId xmlns:a16="http://schemas.microsoft.com/office/drawing/2014/main" id="{6ABB788E-47B9-4488-5B10-3ED78BCC3872}"/>
              </a:ext>
            </a:extLst>
          </p:cNvPr>
          <p:cNvGrpSpPr/>
          <p:nvPr/>
        </p:nvGrpSpPr>
        <p:grpSpPr>
          <a:xfrm>
            <a:off x="7390825" y="3410150"/>
            <a:ext cx="1426147" cy="1017405"/>
            <a:chOff x="8501572" y="2888608"/>
            <a:chExt cx="1426147" cy="1017405"/>
          </a:xfrm>
        </p:grpSpPr>
        <p:sp>
          <p:nvSpPr>
            <p:cNvPr id="40" name="Rechteck 39">
              <a:extLst>
                <a:ext uri="{FF2B5EF4-FFF2-40B4-BE49-F238E27FC236}">
                  <a16:creationId xmlns:a16="http://schemas.microsoft.com/office/drawing/2014/main" id="{3C1BC51E-FC5C-138E-79C3-C7074030D06B}"/>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41" name="Image 1403">
              <a:extLst>
                <a:ext uri="{FF2B5EF4-FFF2-40B4-BE49-F238E27FC236}">
                  <a16:creationId xmlns:a16="http://schemas.microsoft.com/office/drawing/2014/main" id="{9E376590-8A7E-6A81-258F-32B58C37BF03}"/>
                </a:ext>
              </a:extLst>
            </p:cNvPr>
            <p:cNvPicPr/>
            <p:nvPr/>
          </p:nvPicPr>
          <p:blipFill>
            <a:blip r:embed="rId3" cstate="print"/>
            <a:stretch>
              <a:fillRect/>
            </a:stretch>
          </p:blipFill>
          <p:spPr>
            <a:xfrm>
              <a:off x="8739665" y="2888608"/>
              <a:ext cx="949960" cy="523240"/>
            </a:xfrm>
            <a:prstGeom prst="rect">
              <a:avLst/>
            </a:prstGeom>
          </p:spPr>
        </p:pic>
        <p:sp>
          <p:nvSpPr>
            <p:cNvPr id="42" name="Rechteck 41">
              <a:extLst>
                <a:ext uri="{FF2B5EF4-FFF2-40B4-BE49-F238E27FC236}">
                  <a16:creationId xmlns:a16="http://schemas.microsoft.com/office/drawing/2014/main" id="{49FFADC2-50FB-9EB5-5D55-6B48FDCE0BC8}"/>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Projection</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of</a:t>
              </a:r>
              <a:b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b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data</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model</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75" name="Gruppieren 74">
            <a:extLst>
              <a:ext uri="{FF2B5EF4-FFF2-40B4-BE49-F238E27FC236}">
                <a16:creationId xmlns:a16="http://schemas.microsoft.com/office/drawing/2014/main" id="{C2934B12-96EA-2C70-DB89-AE81E8A9F866}"/>
              </a:ext>
            </a:extLst>
          </p:cNvPr>
          <p:cNvGrpSpPr/>
          <p:nvPr/>
        </p:nvGrpSpPr>
        <p:grpSpPr>
          <a:xfrm>
            <a:off x="7390820" y="694697"/>
            <a:ext cx="1430281" cy="1017405"/>
            <a:chOff x="7390820" y="752467"/>
            <a:chExt cx="1430281" cy="1017405"/>
          </a:xfrm>
        </p:grpSpPr>
        <p:sp>
          <p:nvSpPr>
            <p:cNvPr id="48" name="Rechteck 47">
              <a:extLst>
                <a:ext uri="{FF2B5EF4-FFF2-40B4-BE49-F238E27FC236}">
                  <a16:creationId xmlns:a16="http://schemas.microsoft.com/office/drawing/2014/main" id="{F8BA219F-97D1-C7EA-230C-F55D9BE36DA2}"/>
                </a:ext>
              </a:extLst>
            </p:cNvPr>
            <p:cNvSpPr/>
            <p:nvPr/>
          </p:nvSpPr>
          <p:spPr>
            <a:xfrm>
              <a:off x="7394955" y="752467"/>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0" name="Rechteck 49">
              <a:extLst>
                <a:ext uri="{FF2B5EF4-FFF2-40B4-BE49-F238E27FC236}">
                  <a16:creationId xmlns:a16="http://schemas.microsoft.com/office/drawing/2014/main" id="{FD526C01-DC53-0F6E-8487-6B5AC1F45F4C}"/>
                </a:ext>
              </a:extLst>
            </p:cNvPr>
            <p:cNvSpPr/>
            <p:nvPr/>
          </p:nvSpPr>
          <p:spPr>
            <a:xfrm>
              <a:off x="7390820" y="1265325"/>
              <a:ext cx="1426146" cy="5030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Service BINDING</a:t>
              </a:r>
            </a:p>
          </p:txBody>
        </p:sp>
      </p:grpSp>
      <p:grpSp>
        <p:nvGrpSpPr>
          <p:cNvPr id="68" name="Gruppieren 67">
            <a:extLst>
              <a:ext uri="{FF2B5EF4-FFF2-40B4-BE49-F238E27FC236}">
                <a16:creationId xmlns:a16="http://schemas.microsoft.com/office/drawing/2014/main" id="{FB7A4224-96DD-1C94-D4B2-851D9133B2DC}"/>
              </a:ext>
            </a:extLst>
          </p:cNvPr>
          <p:cNvGrpSpPr/>
          <p:nvPr/>
        </p:nvGrpSpPr>
        <p:grpSpPr>
          <a:xfrm>
            <a:off x="7390820" y="2047015"/>
            <a:ext cx="1426147" cy="1058753"/>
            <a:chOff x="7345848" y="2103882"/>
            <a:chExt cx="1426147" cy="1058753"/>
          </a:xfrm>
        </p:grpSpPr>
        <p:sp>
          <p:nvSpPr>
            <p:cNvPr id="44" name="Rechteck 43">
              <a:extLst>
                <a:ext uri="{FF2B5EF4-FFF2-40B4-BE49-F238E27FC236}">
                  <a16:creationId xmlns:a16="http://schemas.microsoft.com/office/drawing/2014/main" id="{09CCA07A-CAB8-3347-FCDA-1BB4D95C5B09}"/>
                </a:ext>
              </a:extLst>
            </p:cNvPr>
            <p:cNvSpPr/>
            <p:nvPr/>
          </p:nvSpPr>
          <p:spPr>
            <a:xfrm>
              <a:off x="7345849" y="2145230"/>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6" name="Rechteck 45">
              <a:extLst>
                <a:ext uri="{FF2B5EF4-FFF2-40B4-BE49-F238E27FC236}">
                  <a16:creationId xmlns:a16="http://schemas.microsoft.com/office/drawing/2014/main" id="{2D630F53-4D40-D6C8-60C3-A1977946F7B5}"/>
                </a:ext>
              </a:extLst>
            </p:cNvPr>
            <p:cNvSpPr/>
            <p:nvPr/>
          </p:nvSpPr>
          <p:spPr>
            <a:xfrm>
              <a:off x="7345848" y="2668470"/>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Service Definition</a:t>
              </a:r>
            </a:p>
          </p:txBody>
        </p:sp>
        <p:pic>
          <p:nvPicPr>
            <p:cNvPr id="52" name="Image 1396">
              <a:extLst>
                <a:ext uri="{FF2B5EF4-FFF2-40B4-BE49-F238E27FC236}">
                  <a16:creationId xmlns:a16="http://schemas.microsoft.com/office/drawing/2014/main" id="{81493E93-0A65-2F47-EE7D-BBF1280D964A}"/>
                </a:ext>
              </a:extLst>
            </p:cNvPr>
            <p:cNvPicPr/>
            <p:nvPr/>
          </p:nvPicPr>
          <p:blipFill>
            <a:blip r:embed="rId4" cstate="print"/>
            <a:stretch>
              <a:fillRect/>
            </a:stretch>
          </p:blipFill>
          <p:spPr>
            <a:xfrm>
              <a:off x="7745230" y="2103882"/>
              <a:ext cx="627380" cy="663575"/>
            </a:xfrm>
            <a:prstGeom prst="rect">
              <a:avLst/>
            </a:prstGeom>
          </p:spPr>
        </p:pic>
      </p:grpSp>
      <p:pic>
        <p:nvPicPr>
          <p:cNvPr id="53" name="Image 1393">
            <a:extLst>
              <a:ext uri="{FF2B5EF4-FFF2-40B4-BE49-F238E27FC236}">
                <a16:creationId xmlns:a16="http://schemas.microsoft.com/office/drawing/2014/main" id="{7150CC79-C9CB-056A-81DE-06683E3B6373}"/>
              </a:ext>
            </a:extLst>
          </p:cNvPr>
          <p:cNvPicPr>
            <a:picLocks noGrp="1"/>
          </p:cNvPicPr>
          <p:nvPr>
            <p:ph idx="1"/>
          </p:nvPr>
        </p:nvPicPr>
        <p:blipFill>
          <a:blip r:embed="rId5" cstate="print"/>
          <a:stretch>
            <a:fillRect/>
          </a:stretch>
        </p:blipFill>
        <p:spPr>
          <a:xfrm>
            <a:off x="7796856" y="684353"/>
            <a:ext cx="524119" cy="590270"/>
          </a:xfrm>
          <a:prstGeom prst="rect">
            <a:avLst/>
          </a:prstGeom>
        </p:spPr>
      </p:pic>
      <p:grpSp>
        <p:nvGrpSpPr>
          <p:cNvPr id="65" name="Gruppieren 64">
            <a:extLst>
              <a:ext uri="{FF2B5EF4-FFF2-40B4-BE49-F238E27FC236}">
                <a16:creationId xmlns:a16="http://schemas.microsoft.com/office/drawing/2014/main" id="{AB5D7015-E29C-60A7-67A6-172E93DD535B}"/>
              </a:ext>
            </a:extLst>
          </p:cNvPr>
          <p:cNvGrpSpPr/>
          <p:nvPr/>
        </p:nvGrpSpPr>
        <p:grpSpPr>
          <a:xfrm>
            <a:off x="7063577" y="6076769"/>
            <a:ext cx="2080629" cy="482402"/>
            <a:chOff x="7345847" y="5960220"/>
            <a:chExt cx="2080629" cy="469555"/>
          </a:xfrm>
        </p:grpSpPr>
        <p:sp>
          <p:nvSpPr>
            <p:cNvPr id="55" name="Rechteck 54">
              <a:extLst>
                <a:ext uri="{FF2B5EF4-FFF2-40B4-BE49-F238E27FC236}">
                  <a16:creationId xmlns:a16="http://schemas.microsoft.com/office/drawing/2014/main" id="{1C0139DE-2D13-7BC2-A7F6-18D7E8913A94}"/>
                </a:ext>
              </a:extLst>
            </p:cNvPr>
            <p:cNvSpPr/>
            <p:nvPr/>
          </p:nvSpPr>
          <p:spPr>
            <a:xfrm>
              <a:off x="7345847" y="5960220"/>
              <a:ext cx="451013" cy="4695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7" name="Rechteck 56">
              <a:extLst>
                <a:ext uri="{FF2B5EF4-FFF2-40B4-BE49-F238E27FC236}">
                  <a16:creationId xmlns:a16="http://schemas.microsoft.com/office/drawing/2014/main" id="{745E3853-7015-8A00-8D2E-25A91546138A}"/>
                </a:ext>
              </a:extLst>
            </p:cNvPr>
            <p:cNvSpPr/>
            <p:nvPr/>
          </p:nvSpPr>
          <p:spPr>
            <a:xfrm>
              <a:off x="7796860" y="5960220"/>
              <a:ext cx="1629616" cy="46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Database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tables</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pic>
          <p:nvPicPr>
            <p:cNvPr id="59" name="Grafik 58">
              <a:extLst>
                <a:ext uri="{FF2B5EF4-FFF2-40B4-BE49-F238E27FC236}">
                  <a16:creationId xmlns:a16="http://schemas.microsoft.com/office/drawing/2014/main" id="{65AAC4EE-5CE3-36E2-9949-CBF8A0919E1A}"/>
                </a:ext>
              </a:extLst>
            </p:cNvPr>
            <p:cNvPicPr>
              <a:picLocks noChangeAspect="1"/>
            </p:cNvPicPr>
            <p:nvPr/>
          </p:nvPicPr>
          <p:blipFill>
            <a:blip r:embed="rId6"/>
            <a:stretch>
              <a:fillRect/>
            </a:stretch>
          </p:blipFill>
          <p:spPr>
            <a:xfrm>
              <a:off x="7367751" y="5997757"/>
              <a:ext cx="407204" cy="394479"/>
            </a:xfrm>
            <a:prstGeom prst="rect">
              <a:avLst/>
            </a:prstGeom>
          </p:spPr>
        </p:pic>
      </p:grpSp>
      <p:sp>
        <p:nvSpPr>
          <p:cNvPr id="60" name="Rechteck 59">
            <a:extLst>
              <a:ext uri="{FF2B5EF4-FFF2-40B4-BE49-F238E27FC236}">
                <a16:creationId xmlns:a16="http://schemas.microsoft.com/office/drawing/2014/main" id="{26FD238D-B745-87F4-C639-ACC6DF777C01}"/>
              </a:ext>
            </a:extLst>
          </p:cNvPr>
          <p:cNvSpPr/>
          <p:nvPr/>
        </p:nvSpPr>
        <p:spPr>
          <a:xfrm>
            <a:off x="9716092" y="688910"/>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1" name="Rechteck 60">
            <a:extLst>
              <a:ext uri="{FF2B5EF4-FFF2-40B4-BE49-F238E27FC236}">
                <a16:creationId xmlns:a16="http://schemas.microsoft.com/office/drawing/2014/main" id="{278A6EEA-A5A6-1EDC-FA6B-0CB99A4CBE37}"/>
              </a:ext>
            </a:extLst>
          </p:cNvPr>
          <p:cNvSpPr/>
          <p:nvPr/>
        </p:nvSpPr>
        <p:spPr>
          <a:xfrm>
            <a:off x="9711957" y="1204095"/>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t>Web Preview</a:t>
            </a:r>
          </a:p>
        </p:txBody>
      </p:sp>
      <p:cxnSp>
        <p:nvCxnSpPr>
          <p:cNvPr id="70" name="Gerade Verbindung mit Pfeil 69">
            <a:extLst>
              <a:ext uri="{FF2B5EF4-FFF2-40B4-BE49-F238E27FC236}">
                <a16:creationId xmlns:a16="http://schemas.microsoft.com/office/drawing/2014/main" id="{78D81F4B-9C25-47AF-444C-869A3A8F102F}"/>
              </a:ext>
            </a:extLst>
          </p:cNvPr>
          <p:cNvCxnSpPr>
            <a:endCxn id="37" idx="2"/>
          </p:cNvCxnSpPr>
          <p:nvPr/>
        </p:nvCxnSpPr>
        <p:spPr>
          <a:xfrm flipV="1">
            <a:off x="8103896" y="5758278"/>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Gerade Verbindung mit Pfeil 70">
            <a:extLst>
              <a:ext uri="{FF2B5EF4-FFF2-40B4-BE49-F238E27FC236}">
                <a16:creationId xmlns:a16="http://schemas.microsoft.com/office/drawing/2014/main" id="{FAAD5E71-4A3B-9500-C4DF-FE8DF3BDE43F}"/>
              </a:ext>
            </a:extLst>
          </p:cNvPr>
          <p:cNvCxnSpPr/>
          <p:nvPr/>
        </p:nvCxnSpPr>
        <p:spPr>
          <a:xfrm flipV="1">
            <a:off x="8103892" y="4440402"/>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Gerade Verbindung mit Pfeil 71">
            <a:extLst>
              <a:ext uri="{FF2B5EF4-FFF2-40B4-BE49-F238E27FC236}">
                <a16:creationId xmlns:a16="http://schemas.microsoft.com/office/drawing/2014/main" id="{3F418B9B-A383-1B42-E0EF-A7B5F10ACB9D}"/>
              </a:ext>
            </a:extLst>
          </p:cNvPr>
          <p:cNvCxnSpPr>
            <a:cxnSpLocks/>
          </p:cNvCxnSpPr>
          <p:nvPr/>
        </p:nvCxnSpPr>
        <p:spPr>
          <a:xfrm flipV="1">
            <a:off x="8058916" y="3105768"/>
            <a:ext cx="0" cy="291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Gerade Verbindung mit Pfeil 73">
            <a:extLst>
              <a:ext uri="{FF2B5EF4-FFF2-40B4-BE49-F238E27FC236}">
                <a16:creationId xmlns:a16="http://schemas.microsoft.com/office/drawing/2014/main" id="{C4D99519-E428-3593-D6A8-C721421E3F92}"/>
              </a:ext>
            </a:extLst>
          </p:cNvPr>
          <p:cNvCxnSpPr>
            <a:cxnSpLocks/>
          </p:cNvCxnSpPr>
          <p:nvPr/>
        </p:nvCxnSpPr>
        <p:spPr>
          <a:xfrm flipV="1">
            <a:off x="8033156" y="1706315"/>
            <a:ext cx="0" cy="369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Rechteck 75">
            <a:extLst>
              <a:ext uri="{FF2B5EF4-FFF2-40B4-BE49-F238E27FC236}">
                <a16:creationId xmlns:a16="http://schemas.microsoft.com/office/drawing/2014/main" id="{48E4D24F-6022-BA34-3FB3-D386785E75E3}"/>
              </a:ext>
            </a:extLst>
          </p:cNvPr>
          <p:cNvSpPr/>
          <p:nvPr/>
        </p:nvSpPr>
        <p:spPr>
          <a:xfrm>
            <a:off x="8200704" y="5674390"/>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Datenmodell definieren</a:t>
            </a:r>
          </a:p>
        </p:txBody>
      </p:sp>
      <p:sp>
        <p:nvSpPr>
          <p:cNvPr id="77" name="Rechteck 76">
            <a:extLst>
              <a:ext uri="{FF2B5EF4-FFF2-40B4-BE49-F238E27FC236}">
                <a16:creationId xmlns:a16="http://schemas.microsoft.com/office/drawing/2014/main" id="{B52F16E7-7845-BC47-07FE-E2BF75023AA1}"/>
              </a:ext>
            </a:extLst>
          </p:cNvPr>
          <p:cNvSpPr/>
          <p:nvPr/>
        </p:nvSpPr>
        <p:spPr>
          <a:xfrm>
            <a:off x="7921011" y="4303054"/>
            <a:ext cx="3040942"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Project and </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enrich</a:t>
            </a: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elements</a:t>
            </a:r>
            <a:endPar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78" name="Rechteck 77">
            <a:extLst>
              <a:ext uri="{FF2B5EF4-FFF2-40B4-BE49-F238E27FC236}">
                <a16:creationId xmlns:a16="http://schemas.microsoft.com/office/drawing/2014/main" id="{95EBBAD1-B746-31C9-A3EE-1FAB5709B676}"/>
              </a:ext>
            </a:extLst>
          </p:cNvPr>
          <p:cNvSpPr/>
          <p:nvPr/>
        </p:nvSpPr>
        <p:spPr>
          <a:xfrm>
            <a:off x="7710188" y="2995291"/>
            <a:ext cx="2577899"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Define</a:t>
            </a: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scope</a:t>
            </a:r>
            <a:endPar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79" name="Rechteck 78">
            <a:extLst>
              <a:ext uri="{FF2B5EF4-FFF2-40B4-BE49-F238E27FC236}">
                <a16:creationId xmlns:a16="http://schemas.microsoft.com/office/drawing/2014/main" id="{65AC7570-B2DF-724A-9F00-C60A6F3B7EAA}"/>
              </a:ext>
            </a:extLst>
          </p:cNvPr>
          <p:cNvSpPr/>
          <p:nvPr/>
        </p:nvSpPr>
        <p:spPr>
          <a:xfrm>
            <a:off x="8129585" y="1673663"/>
            <a:ext cx="266770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Bind </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to</a:t>
            </a: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scenario</a:t>
            </a:r>
            <a:r>
              <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 and p</a:t>
            </a:r>
            <a:r>
              <a:rPr kumimoji="0" lang="de-DE" sz="1400" b="0" i="0" u="none" strike="noStrike" kern="1200" cap="none" spc="0" normalizeH="0" baseline="0" noProof="0" dirty="0" err="1">
                <a:ln>
                  <a:noFill/>
                </a:ln>
                <a:solidFill>
                  <a:srgbClr val="0E2841">
                    <a:lumMod val="75000"/>
                    <a:lumOff val="25000"/>
                  </a:srgbClr>
                </a:solidFill>
                <a:effectLst/>
                <a:uLnTx/>
                <a:uFillTx/>
                <a:latin typeface="Aptos" panose="02110004020202020204"/>
                <a:ea typeface="+mn-ea"/>
                <a:cs typeface="+mn-cs"/>
              </a:rPr>
              <a:t>rotocol</a:t>
            </a:r>
            <a:endParaRPr kumimoji="0" lang="de-DE" sz="14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pic>
        <p:nvPicPr>
          <p:cNvPr id="82" name="Image 1386">
            <a:extLst>
              <a:ext uri="{FF2B5EF4-FFF2-40B4-BE49-F238E27FC236}">
                <a16:creationId xmlns:a16="http://schemas.microsoft.com/office/drawing/2014/main" id="{8DEE0868-9589-9880-9FD8-E41C27F162CD}"/>
              </a:ext>
            </a:extLst>
          </p:cNvPr>
          <p:cNvPicPr/>
          <p:nvPr/>
        </p:nvPicPr>
        <p:blipFill>
          <a:blip r:embed="rId7" cstate="print"/>
          <a:stretch>
            <a:fillRect/>
          </a:stretch>
        </p:blipFill>
        <p:spPr>
          <a:xfrm>
            <a:off x="9896392" y="709106"/>
            <a:ext cx="1057275" cy="464820"/>
          </a:xfrm>
          <a:prstGeom prst="rect">
            <a:avLst/>
          </a:prstGeom>
        </p:spPr>
      </p:pic>
      <p:cxnSp>
        <p:nvCxnSpPr>
          <p:cNvPr id="84" name="Gerade Verbindung mit Pfeil 83">
            <a:extLst>
              <a:ext uri="{FF2B5EF4-FFF2-40B4-BE49-F238E27FC236}">
                <a16:creationId xmlns:a16="http://schemas.microsoft.com/office/drawing/2014/main" id="{9276B7B1-C74B-F850-39F5-164C801CA637}"/>
              </a:ext>
            </a:extLst>
          </p:cNvPr>
          <p:cNvCxnSpPr>
            <a:stCxn id="48" idx="3"/>
          </p:cNvCxnSpPr>
          <p:nvPr/>
        </p:nvCxnSpPr>
        <p:spPr>
          <a:xfrm>
            <a:off x="8821101" y="1203400"/>
            <a:ext cx="890856" cy="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hteck: abgerundete Ecken 84">
            <a:extLst>
              <a:ext uri="{FF2B5EF4-FFF2-40B4-BE49-F238E27FC236}">
                <a16:creationId xmlns:a16="http://schemas.microsoft.com/office/drawing/2014/main" id="{7D684DEA-E87C-1779-BACB-D492741A2EC7}"/>
              </a:ext>
            </a:extLst>
          </p:cNvPr>
          <p:cNvSpPr/>
          <p:nvPr/>
        </p:nvSpPr>
        <p:spPr>
          <a:xfrm>
            <a:off x="4659861" y="4973809"/>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8E8E8">
                    <a:lumMod val="90000"/>
                  </a:srgbClr>
                </a:solidFill>
                <a:effectLst/>
                <a:uLnTx/>
                <a:uFillTx/>
                <a:latin typeface="Aptos" panose="02110004020202020204"/>
                <a:ea typeface="+mn-ea"/>
                <a:cs typeface="+mn-cs"/>
              </a:rPr>
              <a:t>CDS </a:t>
            </a:r>
            <a:r>
              <a:rPr kumimoji="0" lang="de-DE" sz="1400" b="0" i="0" u="none" strike="noStrike" kern="1200" cap="none" spc="0" normalizeH="0" baseline="0" noProof="0" dirty="0" err="1">
                <a:ln>
                  <a:noFill/>
                </a:ln>
                <a:solidFill>
                  <a:srgbClr val="E8E8E8">
                    <a:lumMod val="90000"/>
                  </a:srgbClr>
                </a:solidFill>
                <a:effectLst/>
                <a:uLnTx/>
                <a:uFillTx/>
                <a:latin typeface="Aptos" panose="02110004020202020204"/>
                <a:ea typeface="+mn-ea"/>
                <a:cs typeface="+mn-cs"/>
              </a:rPr>
              <a:t>Role</a:t>
            </a:r>
            <a:endParaRPr kumimoji="0" lang="de-DE" sz="1400" b="0" i="0" u="none" strike="noStrike" kern="1200" cap="none" spc="0" normalizeH="0" baseline="0" noProof="0" dirty="0">
              <a:ln>
                <a:noFill/>
              </a:ln>
              <a:solidFill>
                <a:srgbClr val="E8E8E8">
                  <a:lumMod val="90000"/>
                </a:srgbClr>
              </a:solidFill>
              <a:effectLst/>
              <a:uLnTx/>
              <a:uFillTx/>
              <a:latin typeface="Aptos" panose="02110004020202020204"/>
              <a:ea typeface="+mn-ea"/>
              <a:cs typeface="+mn-cs"/>
            </a:endParaRPr>
          </a:p>
        </p:txBody>
      </p:sp>
      <p:sp>
        <p:nvSpPr>
          <p:cNvPr id="86" name="Rechteck: abgerundete Ecken 85">
            <a:extLst>
              <a:ext uri="{FF2B5EF4-FFF2-40B4-BE49-F238E27FC236}">
                <a16:creationId xmlns:a16="http://schemas.microsoft.com/office/drawing/2014/main" id="{EDAA8A87-0BD6-C398-F260-69DE2CB37A67}"/>
              </a:ext>
            </a:extLst>
          </p:cNvPr>
          <p:cNvSpPr/>
          <p:nvPr/>
        </p:nvSpPr>
        <p:spPr>
          <a:xfrm>
            <a:off x="2886207" y="4949650"/>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8E8E8">
                    <a:lumMod val="90000"/>
                  </a:srgbClr>
                </a:solidFill>
                <a:effectLst/>
                <a:uLnTx/>
                <a:uFillTx/>
                <a:latin typeface="Aptos" panose="02110004020202020204"/>
                <a:ea typeface="+mn-ea"/>
                <a:cs typeface="+mn-cs"/>
              </a:rPr>
              <a:t>Authority </a:t>
            </a:r>
            <a:r>
              <a:rPr kumimoji="0" lang="de-DE" sz="1400" b="0" i="0" u="none" strike="noStrike" kern="1200" cap="none" spc="0" normalizeH="0" baseline="0" noProof="0" dirty="0" err="1">
                <a:ln>
                  <a:noFill/>
                </a:ln>
                <a:solidFill>
                  <a:srgbClr val="E8E8E8">
                    <a:lumMod val="90000"/>
                  </a:srgbClr>
                </a:solidFill>
                <a:effectLst/>
                <a:uLnTx/>
                <a:uFillTx/>
                <a:latin typeface="Aptos" panose="02110004020202020204"/>
                <a:ea typeface="+mn-ea"/>
                <a:cs typeface="+mn-cs"/>
              </a:rPr>
              <a:t>Object</a:t>
            </a:r>
            <a:endParaRPr kumimoji="0" lang="de-DE" sz="1400" b="0" i="0" u="none" strike="noStrike" kern="1200" cap="none" spc="0" normalizeH="0" baseline="0" noProof="0" dirty="0">
              <a:ln>
                <a:noFill/>
              </a:ln>
              <a:solidFill>
                <a:srgbClr val="E8E8E8">
                  <a:lumMod val="90000"/>
                </a:srgbClr>
              </a:solidFill>
              <a:effectLst/>
              <a:uLnTx/>
              <a:uFillTx/>
              <a:latin typeface="Aptos" panose="02110004020202020204"/>
              <a:ea typeface="+mn-ea"/>
              <a:cs typeface="+mn-cs"/>
            </a:endParaRPr>
          </a:p>
        </p:txBody>
      </p:sp>
      <p:cxnSp>
        <p:nvCxnSpPr>
          <p:cNvPr id="92" name="Gerade Verbindung mit Pfeil 91">
            <a:extLst>
              <a:ext uri="{FF2B5EF4-FFF2-40B4-BE49-F238E27FC236}">
                <a16:creationId xmlns:a16="http://schemas.microsoft.com/office/drawing/2014/main" id="{14FE0AB2-CEFC-ABAF-4DE3-9EBC7AA650B5}"/>
              </a:ext>
            </a:extLst>
          </p:cNvPr>
          <p:cNvCxnSpPr>
            <a:cxnSpLocks/>
            <a:stCxn id="35" idx="1"/>
            <a:endCxn id="85" idx="3"/>
          </p:cNvCxnSpPr>
          <p:nvPr/>
        </p:nvCxnSpPr>
        <p:spPr>
          <a:xfrm flipH="1">
            <a:off x="5677778" y="5249576"/>
            <a:ext cx="1713049" cy="50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5" name="Gerade Verbindung mit Pfeil 94">
            <a:extLst>
              <a:ext uri="{FF2B5EF4-FFF2-40B4-BE49-F238E27FC236}">
                <a16:creationId xmlns:a16="http://schemas.microsoft.com/office/drawing/2014/main" id="{195B6799-2281-0737-A708-A0F74243CDC5}"/>
              </a:ext>
            </a:extLst>
          </p:cNvPr>
          <p:cNvCxnSpPr>
            <a:cxnSpLocks/>
            <a:stCxn id="85" idx="1"/>
          </p:cNvCxnSpPr>
          <p:nvPr/>
        </p:nvCxnSpPr>
        <p:spPr>
          <a:xfrm flipH="1" flipV="1">
            <a:off x="3893402" y="5253433"/>
            <a:ext cx="766459" cy="114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7" name="Rechteck 96">
            <a:extLst>
              <a:ext uri="{FF2B5EF4-FFF2-40B4-BE49-F238E27FC236}">
                <a16:creationId xmlns:a16="http://schemas.microsoft.com/office/drawing/2014/main" id="{2D7AA144-F9B7-B720-3ADE-EDB42A703F1B}"/>
              </a:ext>
            </a:extLst>
          </p:cNvPr>
          <p:cNvSpPr/>
          <p:nvPr/>
        </p:nvSpPr>
        <p:spPr>
          <a:xfrm>
            <a:off x="5856695" y="4776946"/>
            <a:ext cx="1199570"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8E8E8">
                    <a:lumMod val="90000"/>
                  </a:srgbClr>
                </a:solidFill>
                <a:effectLst/>
                <a:uLnTx/>
                <a:uFillTx/>
                <a:latin typeface="Aptos" panose="02110004020202020204"/>
                <a:ea typeface="+mn-ea"/>
                <a:cs typeface="+mn-cs"/>
              </a:rPr>
              <a:t>Datenzugriffskontrolle</a:t>
            </a:r>
          </a:p>
        </p:txBody>
      </p:sp>
      <p:sp>
        <p:nvSpPr>
          <p:cNvPr id="101" name="Textfeld 100">
            <a:extLst>
              <a:ext uri="{FF2B5EF4-FFF2-40B4-BE49-F238E27FC236}">
                <a16:creationId xmlns:a16="http://schemas.microsoft.com/office/drawing/2014/main" id="{C5D694B1-8940-6055-3371-C0E5AC158823}"/>
              </a:ext>
            </a:extLst>
          </p:cNvPr>
          <p:cNvSpPr txBox="1"/>
          <p:nvPr/>
        </p:nvSpPr>
        <p:spPr>
          <a:xfrm>
            <a:off x="802167" y="4710673"/>
            <a:ext cx="8794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chemeClr val="bg2"/>
                </a:solidFill>
                <a:effectLst/>
                <a:uLnTx/>
                <a:uFillTx/>
                <a:latin typeface="Aptos" panose="02110004020202020204"/>
                <a:ea typeface="+mn-ea"/>
                <a:cs typeface="+mn-cs"/>
              </a:rPr>
              <a:t>Day 1</a:t>
            </a:r>
          </a:p>
        </p:txBody>
      </p:sp>
      <p:sp>
        <p:nvSpPr>
          <p:cNvPr id="103" name="Textfeld 102">
            <a:extLst>
              <a:ext uri="{FF2B5EF4-FFF2-40B4-BE49-F238E27FC236}">
                <a16:creationId xmlns:a16="http://schemas.microsoft.com/office/drawing/2014/main" id="{D1EF6EAB-8DCB-E3D2-5D7B-FD12EDF9032F}"/>
              </a:ext>
            </a:extLst>
          </p:cNvPr>
          <p:cNvSpPr txBox="1"/>
          <p:nvPr/>
        </p:nvSpPr>
        <p:spPr>
          <a:xfrm>
            <a:off x="5021462" y="639193"/>
            <a:ext cx="10745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chemeClr val="accent6"/>
                </a:solidFill>
                <a:effectLst/>
                <a:highlight>
                  <a:srgbClr val="FFFF00"/>
                </a:highlight>
                <a:uLnTx/>
                <a:uFillTx/>
                <a:latin typeface="Aptos" panose="02110004020202020204"/>
                <a:ea typeface="+mn-ea"/>
                <a:cs typeface="+mn-cs"/>
              </a:rPr>
              <a:t>Day 2</a:t>
            </a:r>
          </a:p>
        </p:txBody>
      </p:sp>
      <p:sp>
        <p:nvSpPr>
          <p:cNvPr id="3" name="Rechteck 2">
            <a:extLst>
              <a:ext uri="{FF2B5EF4-FFF2-40B4-BE49-F238E27FC236}">
                <a16:creationId xmlns:a16="http://schemas.microsoft.com/office/drawing/2014/main" id="{4F0F3828-A44E-5B7E-B830-6988DAB1B9B3}"/>
              </a:ext>
            </a:extLst>
          </p:cNvPr>
          <p:cNvSpPr/>
          <p:nvPr/>
        </p:nvSpPr>
        <p:spPr>
          <a:xfrm>
            <a:off x="721453" y="4710673"/>
            <a:ext cx="11008993" cy="2008909"/>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echteck 3">
            <a:extLst>
              <a:ext uri="{FF2B5EF4-FFF2-40B4-BE49-F238E27FC236}">
                <a16:creationId xmlns:a16="http://schemas.microsoft.com/office/drawing/2014/main" id="{B384CC25-D6C1-3CD7-7F5F-0BCBB812B357}"/>
              </a:ext>
            </a:extLst>
          </p:cNvPr>
          <p:cNvSpPr/>
          <p:nvPr/>
        </p:nvSpPr>
        <p:spPr>
          <a:xfrm>
            <a:off x="4929050" y="639193"/>
            <a:ext cx="6801395" cy="4035786"/>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3391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1A9FFA1-7D19-D58F-4EBF-FE6B4AD44E61}"/>
              </a:ext>
            </a:extLst>
          </p:cNvPr>
          <p:cNvSpPr>
            <a:spLocks noGrp="1"/>
          </p:cNvSpPr>
          <p:nvPr>
            <p:ph type="title"/>
          </p:nvPr>
        </p:nvSpPr>
        <p:spPr>
          <a:xfrm>
            <a:off x="638882" y="639193"/>
            <a:ext cx="3692326" cy="3573516"/>
          </a:xfrm>
        </p:spPr>
        <p:txBody>
          <a:bodyPr vert="horz" lIns="91440" tIns="45720" rIns="91440" bIns="45720" rtlCol="0" anchor="b">
            <a:normAutofit/>
          </a:bodyPr>
          <a:lstStyle/>
          <a:p>
            <a:r>
              <a:rPr lang="en-US" sz="4800" kern="1200" dirty="0">
                <a:solidFill>
                  <a:schemeClr val="tx1"/>
                </a:solidFill>
                <a:latin typeface="+mj-lt"/>
                <a:ea typeface="+mj-ea"/>
                <a:cs typeface="+mj-cs"/>
              </a:rPr>
              <a:t>Consumption</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views</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61250891-0778-F076-2553-5296785D4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877" y="323508"/>
            <a:ext cx="7593453" cy="284754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CCF8D4-0392-F505-276B-14B11181084C}"/>
              </a:ext>
            </a:extLst>
          </p:cNvPr>
          <p:cNvPicPr>
            <a:picLocks noChangeAspect="1"/>
          </p:cNvPicPr>
          <p:nvPr/>
        </p:nvPicPr>
        <p:blipFill>
          <a:blip r:embed="rId4"/>
          <a:stretch>
            <a:fillRect/>
          </a:stretch>
        </p:blipFill>
        <p:spPr>
          <a:xfrm>
            <a:off x="4816181" y="3760170"/>
            <a:ext cx="2810541" cy="2774322"/>
          </a:xfrm>
          <a:prstGeom prst="rect">
            <a:avLst/>
          </a:prstGeom>
        </p:spPr>
      </p:pic>
    </p:spTree>
    <p:extLst>
      <p:ext uri="{BB962C8B-B14F-4D97-AF65-F5344CB8AC3E}">
        <p14:creationId xmlns:p14="http://schemas.microsoft.com/office/powerpoint/2010/main" val="252745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dirty="0" err="1">
                <a:solidFill>
                  <a:srgbClr val="FFFFFF"/>
                </a:solidFill>
              </a:rPr>
              <a:t>Consumption</a:t>
            </a:r>
            <a:r>
              <a:rPr lang="de-DE" dirty="0">
                <a:solidFill>
                  <a:srgbClr val="FFFFFF"/>
                </a:solidFill>
              </a:rPr>
              <a:t> </a:t>
            </a:r>
            <a:r>
              <a:rPr lang="de-DE" dirty="0" err="1">
                <a:solidFill>
                  <a:srgbClr val="FFFFFF"/>
                </a:solidFill>
              </a:rPr>
              <a:t>views</a:t>
            </a:r>
            <a:endParaRPr lang="de-DE"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C9533298-A728-00AB-B486-8F3C5340D0A6}"/>
              </a:ext>
            </a:extLst>
          </p:cNvPr>
          <p:cNvSpPr>
            <a:spLocks noGrp="1"/>
          </p:cNvSpPr>
          <p:nvPr>
            <p:ph idx="1"/>
          </p:nvPr>
        </p:nvSpPr>
        <p:spPr>
          <a:xfrm>
            <a:off x="4447308" y="591344"/>
            <a:ext cx="6906491" cy="5585619"/>
          </a:xfrm>
        </p:spPr>
        <p:txBody>
          <a:bodyPr anchor="ctr">
            <a:normAutofit/>
          </a:bodyPr>
          <a:lstStyle/>
          <a:p>
            <a:pPr lvl="1"/>
            <a:r>
              <a:rPr lang="de-DE" dirty="0" err="1"/>
              <a:t>Whereas</a:t>
            </a:r>
            <a:r>
              <a:rPr lang="de-DE" dirty="0"/>
              <a:t> </a:t>
            </a:r>
            <a:r>
              <a:rPr lang="de-DE" dirty="0" err="1"/>
              <a:t>projection</a:t>
            </a:r>
            <a:r>
              <a:rPr lang="de-DE" dirty="0"/>
              <a:t> </a:t>
            </a:r>
            <a:r>
              <a:rPr lang="de-DE" dirty="0" err="1"/>
              <a:t>views</a:t>
            </a:r>
            <a:r>
              <a:rPr lang="de-DE" dirty="0"/>
              <a:t> </a:t>
            </a:r>
            <a:r>
              <a:rPr lang="de-DE" dirty="0" err="1"/>
              <a:t>are</a:t>
            </a:r>
            <a:r>
              <a:rPr lang="de-DE" dirty="0"/>
              <a:t> </a:t>
            </a:r>
            <a:r>
              <a:rPr lang="de-DE" dirty="0" err="1"/>
              <a:t>for</a:t>
            </a:r>
            <a:r>
              <a:rPr lang="de-DE" dirty="0"/>
              <a:t> </a:t>
            </a:r>
            <a:r>
              <a:rPr lang="de-DE" dirty="0" err="1"/>
              <a:t>transactional</a:t>
            </a:r>
            <a:r>
              <a:rPr lang="de-DE" dirty="0"/>
              <a:t> </a:t>
            </a:r>
            <a:r>
              <a:rPr lang="de-DE" dirty="0" err="1"/>
              <a:t>queries</a:t>
            </a:r>
            <a:r>
              <a:rPr lang="de-DE" dirty="0"/>
              <a:t>, </a:t>
            </a:r>
            <a:r>
              <a:rPr lang="de-DE" dirty="0" err="1"/>
              <a:t>consumption</a:t>
            </a:r>
            <a:r>
              <a:rPr lang="de-DE" dirty="0"/>
              <a:t> </a:t>
            </a:r>
            <a:r>
              <a:rPr lang="de-DE" dirty="0" err="1"/>
              <a:t>views</a:t>
            </a:r>
            <a:r>
              <a:rPr lang="de-DE" dirty="0"/>
              <a:t> </a:t>
            </a:r>
            <a:r>
              <a:rPr lang="de-DE" dirty="0" err="1"/>
              <a:t>are</a:t>
            </a:r>
            <a:r>
              <a:rPr lang="de-DE" dirty="0"/>
              <a:t> </a:t>
            </a:r>
            <a:r>
              <a:rPr lang="de-DE" dirty="0" err="1"/>
              <a:t>for</a:t>
            </a:r>
            <a:r>
              <a:rPr lang="de-DE" dirty="0"/>
              <a:t> </a:t>
            </a:r>
            <a:r>
              <a:rPr lang="de-DE" dirty="0" err="1"/>
              <a:t>the</a:t>
            </a:r>
            <a:r>
              <a:rPr lang="de-DE" dirty="0"/>
              <a:t> virtual </a:t>
            </a:r>
            <a:r>
              <a:rPr lang="de-DE" dirty="0" err="1"/>
              <a:t>data</a:t>
            </a:r>
            <a:r>
              <a:rPr lang="de-DE" dirty="0"/>
              <a:t> </a:t>
            </a:r>
            <a:r>
              <a:rPr lang="de-DE" dirty="0" err="1"/>
              <a:t>model</a:t>
            </a:r>
            <a:endParaRPr lang="de-DE" dirty="0"/>
          </a:p>
          <a:p>
            <a:pPr lvl="1"/>
            <a:r>
              <a:rPr lang="en-US" dirty="0"/>
              <a:t>They make up the C-layer in the Virtual Data Model (VDM) that is used within S/4HANA.</a:t>
            </a:r>
            <a:endParaRPr lang="de-DE" dirty="0"/>
          </a:p>
        </p:txBody>
      </p:sp>
    </p:spTree>
    <p:extLst>
      <p:ext uri="{BB962C8B-B14F-4D97-AF65-F5344CB8AC3E}">
        <p14:creationId xmlns:p14="http://schemas.microsoft.com/office/powerpoint/2010/main" val="428455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Query Browser</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err="1"/>
              <a:t>Introduction</a:t>
            </a:r>
            <a:r>
              <a:rPr lang="de-DE" dirty="0"/>
              <a:t> and on Demand </a:t>
            </a:r>
            <a:r>
              <a:rPr lang="de-DE" dirty="0" err="1"/>
              <a:t>reporting</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70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1A1B6D-43D2-9CEF-54B1-82D1C81C71E6}"/>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1069E0D-2987-EF78-FAF9-90B03275E84B}"/>
              </a:ext>
            </a:extLst>
          </p:cNvPr>
          <p:cNvSpPr>
            <a:spLocks noGrp="1"/>
          </p:cNvSpPr>
          <p:nvPr>
            <p:ph idx="1"/>
          </p:nvPr>
        </p:nvSpPr>
        <p:spPr>
          <a:xfrm>
            <a:off x="5126418" y="552091"/>
            <a:ext cx="6224335" cy="5431536"/>
          </a:xfrm>
        </p:spPr>
        <p:txBody>
          <a:bodyPr anchor="ctr">
            <a:normAutofit/>
          </a:bodyPr>
          <a:lstStyle/>
          <a:p>
            <a:r>
              <a:rPr lang="de-DE" sz="2200" dirty="0"/>
              <a:t>Open </a:t>
            </a:r>
            <a:r>
              <a:rPr lang="de-DE" sz="2200" dirty="0" err="1"/>
              <a:t>transaction</a:t>
            </a:r>
            <a:r>
              <a:rPr lang="de-DE" sz="2200" dirty="0"/>
              <a:t> /UI2/FLP</a:t>
            </a:r>
          </a:p>
          <a:p>
            <a:r>
              <a:rPr lang="de-DE" sz="2200" dirty="0"/>
              <a:t>Log in </a:t>
            </a:r>
            <a:r>
              <a:rPr lang="de-DE" sz="2200" dirty="0" err="1"/>
              <a:t>to</a:t>
            </a:r>
            <a:r>
              <a:rPr lang="de-DE" sz="2200" dirty="0"/>
              <a:t> </a:t>
            </a:r>
            <a:r>
              <a:rPr lang="de-DE" sz="2200" dirty="0" err="1"/>
              <a:t>client</a:t>
            </a:r>
            <a:r>
              <a:rPr lang="de-DE" sz="2200" dirty="0"/>
              <a:t> 840 </a:t>
            </a:r>
            <a:r>
              <a:rPr lang="de-DE" sz="2200" dirty="0" err="1"/>
              <a:t>with</a:t>
            </a:r>
            <a:r>
              <a:rPr lang="de-DE" sz="2200" dirty="0"/>
              <a:t> </a:t>
            </a:r>
            <a:r>
              <a:rPr lang="de-DE" sz="2200" dirty="0" err="1"/>
              <a:t>your</a:t>
            </a:r>
            <a:r>
              <a:rPr lang="de-DE" sz="2200" dirty="0"/>
              <a:t> </a:t>
            </a:r>
            <a:r>
              <a:rPr lang="de-DE" sz="2200" dirty="0" err="1"/>
              <a:t>training</a:t>
            </a:r>
            <a:r>
              <a:rPr lang="de-DE" sz="2200" dirty="0"/>
              <a:t> </a:t>
            </a:r>
            <a:r>
              <a:rPr lang="de-DE" sz="2200" dirty="0" err="1"/>
              <a:t>user</a:t>
            </a:r>
            <a:endParaRPr lang="de-DE" sz="2200" dirty="0"/>
          </a:p>
          <a:p>
            <a:r>
              <a:rPr lang="de-DE" sz="2200" dirty="0"/>
              <a:t>Call </a:t>
            </a:r>
            <a:r>
              <a:rPr lang="de-DE" sz="2200" dirty="0" err="1"/>
              <a:t>up</a:t>
            </a:r>
            <a:r>
              <a:rPr lang="de-DE" sz="2200" dirty="0"/>
              <a:t> </a:t>
            </a:r>
            <a:r>
              <a:rPr lang="de-DE" sz="2200" dirty="0" err="1"/>
              <a:t>the</a:t>
            </a:r>
            <a:r>
              <a:rPr lang="de-DE" sz="2200" dirty="0"/>
              <a:t> App Finder</a:t>
            </a:r>
          </a:p>
          <a:p>
            <a:pPr lvl="1"/>
            <a:r>
              <a:rPr lang="de-DE" sz="1800" dirty="0" err="1"/>
              <a:t>Possibly</a:t>
            </a:r>
            <a:r>
              <a:rPr lang="de-DE" sz="1800" dirty="0"/>
              <a:t> </a:t>
            </a:r>
            <a:r>
              <a:rPr lang="de-DE" sz="1800" dirty="0" err="1"/>
              <a:t>add</a:t>
            </a:r>
            <a:r>
              <a:rPr lang="de-DE" sz="1800" dirty="0"/>
              <a:t> </a:t>
            </a:r>
            <a:r>
              <a:rPr lang="de-DE" sz="1800" dirty="0" err="1"/>
              <a:t>the</a:t>
            </a:r>
            <a:r>
              <a:rPr lang="de-DE" sz="1800" dirty="0"/>
              <a:t> </a:t>
            </a:r>
            <a:r>
              <a:rPr lang="de-DE" sz="1800" dirty="0" err="1"/>
              <a:t>query</a:t>
            </a:r>
            <a:r>
              <a:rPr lang="de-DE" sz="1800" dirty="0"/>
              <a:t> </a:t>
            </a:r>
            <a:r>
              <a:rPr lang="de-DE" sz="1800" dirty="0" err="1"/>
              <a:t>browser</a:t>
            </a:r>
            <a:r>
              <a:rPr lang="de-DE" sz="1800" dirty="0"/>
              <a:t> </a:t>
            </a:r>
            <a:r>
              <a:rPr lang="de-DE" sz="1800" dirty="0" err="1"/>
              <a:t>to</a:t>
            </a:r>
            <a:r>
              <a:rPr lang="de-DE" sz="1800" dirty="0"/>
              <a:t> </a:t>
            </a:r>
            <a:r>
              <a:rPr lang="de-DE" sz="1800" dirty="0" err="1"/>
              <a:t>the</a:t>
            </a:r>
            <a:r>
              <a:rPr lang="de-DE" sz="1800" dirty="0"/>
              <a:t> </a:t>
            </a:r>
            <a:r>
              <a:rPr lang="de-DE" sz="1800" dirty="0" err="1"/>
              <a:t>start</a:t>
            </a:r>
            <a:r>
              <a:rPr lang="de-DE" sz="1800" dirty="0"/>
              <a:t> </a:t>
            </a:r>
            <a:r>
              <a:rPr lang="de-DE" sz="1800" dirty="0" err="1"/>
              <a:t>page</a:t>
            </a:r>
            <a:endParaRPr lang="de-DE" sz="1800" dirty="0"/>
          </a:p>
          <a:p>
            <a:endParaRPr lang="de-DE" sz="2200" dirty="0"/>
          </a:p>
          <a:p>
            <a:r>
              <a:rPr lang="de-DE" sz="2200" dirty="0"/>
              <a:t>Outlook: own </a:t>
            </a:r>
            <a:r>
              <a:rPr lang="de-DE" sz="2200" dirty="0" err="1"/>
              <a:t>tile</a:t>
            </a:r>
            <a:r>
              <a:rPr lang="de-DE" sz="2200" dirty="0"/>
              <a:t> / </a:t>
            </a:r>
            <a:r>
              <a:rPr lang="de-DE" sz="2200" dirty="0" err="1"/>
              <a:t>tile</a:t>
            </a:r>
            <a:r>
              <a:rPr lang="de-DE" sz="2200" dirty="0"/>
              <a:t> </a:t>
            </a:r>
            <a:r>
              <a:rPr lang="de-DE" sz="2200" dirty="0" err="1"/>
              <a:t>for</a:t>
            </a:r>
            <a:r>
              <a:rPr lang="de-DE" sz="2200" dirty="0"/>
              <a:t> </a:t>
            </a:r>
            <a:r>
              <a:rPr lang="de-DE" sz="2200" dirty="0" err="1"/>
              <a:t>the</a:t>
            </a:r>
            <a:r>
              <a:rPr lang="de-DE" sz="2200" dirty="0"/>
              <a:t> </a:t>
            </a:r>
            <a:r>
              <a:rPr lang="de-DE" sz="2200" dirty="0" err="1"/>
              <a:t>query</a:t>
            </a:r>
            <a:endParaRPr lang="de-DE" sz="2200" dirty="0"/>
          </a:p>
        </p:txBody>
      </p:sp>
    </p:spTree>
    <p:extLst>
      <p:ext uri="{BB962C8B-B14F-4D97-AF65-F5344CB8AC3E}">
        <p14:creationId xmlns:p14="http://schemas.microsoft.com/office/powerpoint/2010/main" val="60167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dirty="0" err="1">
                <a:solidFill>
                  <a:srgbClr val="FFFFFF"/>
                </a:solidFill>
              </a:rPr>
              <a:t>What</a:t>
            </a:r>
            <a:r>
              <a:rPr lang="de-DE" dirty="0">
                <a:solidFill>
                  <a:srgbClr val="FFFFFF"/>
                </a:solidFill>
              </a:rPr>
              <a:t> </a:t>
            </a:r>
            <a:r>
              <a:rPr lang="de-DE" dirty="0" err="1">
                <a:solidFill>
                  <a:srgbClr val="FFFFFF"/>
                </a:solidFill>
              </a:rPr>
              <a:t>is</a:t>
            </a:r>
            <a:r>
              <a:rPr lang="de-DE" dirty="0">
                <a:solidFill>
                  <a:srgbClr val="FFFFFF"/>
                </a:solidFill>
              </a:rPr>
              <a:t> </a:t>
            </a:r>
            <a:r>
              <a:rPr lang="de-DE" dirty="0" err="1">
                <a:solidFill>
                  <a:srgbClr val="FFFFFF"/>
                </a:solidFill>
              </a:rPr>
              <a:t>the</a:t>
            </a:r>
            <a:r>
              <a:rPr lang="de-DE" dirty="0">
                <a:solidFill>
                  <a:srgbClr val="FFFFFF"/>
                </a:solidFill>
              </a:rPr>
              <a:t> Query Browser?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C9533298-A728-00AB-B486-8F3C5340D0A6}"/>
              </a:ext>
            </a:extLst>
          </p:cNvPr>
          <p:cNvSpPr>
            <a:spLocks noGrp="1"/>
          </p:cNvSpPr>
          <p:nvPr>
            <p:ph idx="1"/>
          </p:nvPr>
        </p:nvSpPr>
        <p:spPr>
          <a:xfrm>
            <a:off x="4447308" y="591344"/>
            <a:ext cx="6906491" cy="5585619"/>
          </a:xfrm>
        </p:spPr>
        <p:txBody>
          <a:bodyPr anchor="ctr">
            <a:normAutofit lnSpcReduction="10000"/>
          </a:bodyPr>
          <a:lstStyle/>
          <a:p>
            <a:r>
              <a:rPr lang="de-DE" dirty="0"/>
              <a:t>App </a:t>
            </a:r>
            <a:r>
              <a:rPr lang="de-DE" dirty="0" err="1"/>
              <a:t>to</a:t>
            </a:r>
            <a:r>
              <a:rPr lang="de-DE" dirty="0"/>
              <a:t> </a:t>
            </a:r>
            <a:r>
              <a:rPr lang="de-DE" dirty="0" err="1"/>
              <a:t>consume</a:t>
            </a:r>
            <a:r>
              <a:rPr lang="de-DE" dirty="0"/>
              <a:t> </a:t>
            </a:r>
            <a:r>
              <a:rPr lang="de-DE" dirty="0" err="1"/>
              <a:t>Consumption</a:t>
            </a:r>
            <a:r>
              <a:rPr lang="de-DE" dirty="0"/>
              <a:t> </a:t>
            </a:r>
            <a:r>
              <a:rPr lang="de-DE" dirty="0" err="1"/>
              <a:t>views</a:t>
            </a:r>
            <a:r>
              <a:rPr lang="de-DE" dirty="0"/>
              <a:t> </a:t>
            </a:r>
            <a:r>
              <a:rPr lang="de-DE" dirty="0" err="1"/>
              <a:t>based</a:t>
            </a:r>
            <a:r>
              <a:rPr lang="de-DE" dirty="0"/>
              <a:t> on Analytical </a:t>
            </a:r>
            <a:r>
              <a:rPr lang="de-DE" dirty="0" err="1"/>
              <a:t>queries</a:t>
            </a:r>
            <a:r>
              <a:rPr lang="de-DE" dirty="0"/>
              <a:t> </a:t>
            </a:r>
          </a:p>
          <a:p>
            <a:pPr lvl="1"/>
            <a:r>
              <a:rPr lang="de-DE" dirty="0" err="1"/>
              <a:t>WebDynpro</a:t>
            </a:r>
            <a:r>
              <a:rPr lang="de-DE" dirty="0"/>
              <a:t> Data </a:t>
            </a:r>
            <a:r>
              <a:rPr lang="de-DE" dirty="0" err="1"/>
              <a:t>Grid</a:t>
            </a:r>
            <a:r>
              <a:rPr lang="de-DE" dirty="0"/>
              <a:t> </a:t>
            </a:r>
            <a:r>
              <a:rPr lang="de-DE" dirty="0" err="1"/>
              <a:t>instead</a:t>
            </a:r>
            <a:r>
              <a:rPr lang="de-DE" dirty="0"/>
              <a:t> </a:t>
            </a:r>
            <a:r>
              <a:rPr lang="de-DE" dirty="0" err="1"/>
              <a:t>of</a:t>
            </a:r>
            <a:r>
              <a:rPr lang="de-DE" dirty="0"/>
              <a:t> UI5 / Fiori</a:t>
            </a:r>
          </a:p>
          <a:p>
            <a:pPr lvl="1"/>
            <a:r>
              <a:rPr lang="de-DE" dirty="0"/>
              <a:t>Analytical </a:t>
            </a:r>
            <a:r>
              <a:rPr lang="de-DE" dirty="0" err="1"/>
              <a:t>features</a:t>
            </a:r>
            <a:r>
              <a:rPr lang="de-DE" dirty="0"/>
              <a:t> </a:t>
            </a:r>
            <a:r>
              <a:rPr lang="de-DE" dirty="0" err="1"/>
              <a:t>to</a:t>
            </a:r>
            <a:r>
              <a:rPr lang="de-DE" dirty="0"/>
              <a:t> </a:t>
            </a:r>
            <a:r>
              <a:rPr lang="de-DE" dirty="0" err="1"/>
              <a:t>display</a:t>
            </a:r>
            <a:r>
              <a:rPr lang="de-DE" dirty="0"/>
              <a:t> and </a:t>
            </a:r>
            <a:r>
              <a:rPr lang="de-DE" dirty="0" err="1"/>
              <a:t>process</a:t>
            </a:r>
            <a:r>
              <a:rPr lang="de-DE" dirty="0"/>
              <a:t> </a:t>
            </a:r>
            <a:r>
              <a:rPr lang="de-DE" dirty="0" err="1"/>
              <a:t>data</a:t>
            </a:r>
            <a:r>
              <a:rPr lang="de-DE" dirty="0"/>
              <a:t> (</a:t>
            </a:r>
            <a:r>
              <a:rPr lang="de-DE" dirty="0" err="1"/>
              <a:t>drill</a:t>
            </a:r>
            <a:r>
              <a:rPr lang="de-DE" dirty="0"/>
              <a:t> down, </a:t>
            </a:r>
            <a:r>
              <a:rPr lang="de-DE" dirty="0" err="1"/>
              <a:t>filter</a:t>
            </a:r>
            <a:r>
              <a:rPr lang="de-DE" dirty="0"/>
              <a:t>..)</a:t>
            </a:r>
          </a:p>
          <a:p>
            <a:pPr lvl="1"/>
            <a:r>
              <a:rPr lang="de-DE" dirty="0" err="1"/>
              <a:t>Available</a:t>
            </a:r>
            <a:r>
              <a:rPr lang="de-DE" dirty="0"/>
              <a:t> on </a:t>
            </a:r>
            <a:r>
              <a:rPr lang="de-DE" dirty="0" err="1"/>
              <a:t>desktop</a:t>
            </a:r>
            <a:r>
              <a:rPr lang="de-DE" dirty="0"/>
              <a:t> and </a:t>
            </a:r>
            <a:r>
              <a:rPr lang="de-DE" dirty="0" err="1"/>
              <a:t>tablet</a:t>
            </a:r>
            <a:r>
              <a:rPr lang="de-DE" dirty="0"/>
              <a:t> </a:t>
            </a:r>
            <a:r>
              <a:rPr lang="de-DE" dirty="0" err="1"/>
              <a:t>devices</a:t>
            </a:r>
            <a:endParaRPr lang="de-DE" dirty="0"/>
          </a:p>
          <a:p>
            <a:pPr lvl="1"/>
            <a:r>
              <a:rPr lang="de-DE" dirty="0" err="1"/>
              <a:t>Complies</a:t>
            </a:r>
            <a:r>
              <a:rPr lang="de-DE" dirty="0"/>
              <a:t> </a:t>
            </a:r>
            <a:r>
              <a:rPr lang="de-DE" dirty="0" err="1"/>
              <a:t>with</a:t>
            </a:r>
            <a:r>
              <a:rPr lang="de-DE" dirty="0"/>
              <a:t> </a:t>
            </a:r>
            <a:r>
              <a:rPr lang="de-DE" dirty="0" err="1"/>
              <a:t>SAP's</a:t>
            </a:r>
            <a:r>
              <a:rPr lang="de-DE" dirty="0"/>
              <a:t> </a:t>
            </a:r>
            <a:r>
              <a:rPr lang="de-DE" dirty="0" err="1"/>
              <a:t>accessibility</a:t>
            </a:r>
            <a:r>
              <a:rPr lang="de-DE" dirty="0"/>
              <a:t> </a:t>
            </a:r>
            <a:r>
              <a:rPr lang="de-DE" dirty="0" err="1"/>
              <a:t>standards</a:t>
            </a:r>
            <a:endParaRPr lang="de-DE" dirty="0"/>
          </a:p>
          <a:p>
            <a:pPr lvl="1"/>
            <a:r>
              <a:rPr lang="de-DE" dirty="0"/>
              <a:t>Includes a </a:t>
            </a:r>
            <a:r>
              <a:rPr lang="de-DE" dirty="0" err="1"/>
              <a:t>download</a:t>
            </a:r>
            <a:r>
              <a:rPr lang="de-DE" dirty="0"/>
              <a:t> in PDF </a:t>
            </a:r>
            <a:r>
              <a:rPr lang="de-DE" dirty="0" err="1"/>
              <a:t>format</a:t>
            </a:r>
            <a:endParaRPr lang="de-DE" dirty="0"/>
          </a:p>
          <a:p>
            <a:pPr lvl="1"/>
            <a:r>
              <a:rPr lang="de-DE" dirty="0" err="1"/>
              <a:t>Provides</a:t>
            </a:r>
            <a:r>
              <a:rPr lang="de-DE" dirty="0"/>
              <a:t> </a:t>
            </a:r>
            <a:r>
              <a:rPr lang="de-DE" dirty="0" err="1"/>
              <a:t>exception</a:t>
            </a:r>
            <a:r>
              <a:rPr lang="de-DE" dirty="0"/>
              <a:t> </a:t>
            </a:r>
            <a:r>
              <a:rPr lang="de-DE" dirty="0" err="1"/>
              <a:t>reporting</a:t>
            </a:r>
            <a:r>
              <a:rPr lang="de-DE" dirty="0"/>
              <a:t> </a:t>
            </a:r>
            <a:r>
              <a:rPr lang="de-DE" dirty="0" err="1"/>
              <a:t>option</a:t>
            </a:r>
            <a:r>
              <a:rPr lang="de-DE" dirty="0"/>
              <a:t> </a:t>
            </a:r>
            <a:r>
              <a:rPr lang="de-DE" dirty="0" err="1"/>
              <a:t>to</a:t>
            </a:r>
            <a:r>
              <a:rPr lang="de-DE" dirty="0"/>
              <a:t> </a:t>
            </a:r>
            <a:r>
              <a:rPr lang="de-DE" dirty="0" err="1"/>
              <a:t>define</a:t>
            </a:r>
            <a:r>
              <a:rPr lang="de-DE" dirty="0"/>
              <a:t> </a:t>
            </a:r>
            <a:r>
              <a:rPr lang="de-DE" dirty="0" err="1"/>
              <a:t>customised</a:t>
            </a:r>
            <a:r>
              <a:rPr lang="de-DE" dirty="0"/>
              <a:t> </a:t>
            </a:r>
            <a:r>
              <a:rPr lang="de-DE" dirty="0" err="1"/>
              <a:t>field</a:t>
            </a:r>
            <a:r>
              <a:rPr lang="de-DE" dirty="0"/>
              <a:t> </a:t>
            </a:r>
            <a:r>
              <a:rPr lang="de-DE" dirty="0" err="1"/>
              <a:t>name</a:t>
            </a:r>
            <a:r>
              <a:rPr lang="de-DE" dirty="0"/>
              <a:t> </a:t>
            </a:r>
            <a:r>
              <a:rPr lang="de-DE" dirty="0" err="1"/>
              <a:t>mappings</a:t>
            </a:r>
            <a:r>
              <a:rPr lang="de-DE" dirty="0"/>
              <a:t> via </a:t>
            </a:r>
            <a:r>
              <a:rPr lang="de-DE" dirty="0" err="1"/>
              <a:t>BAdI</a:t>
            </a:r>
            <a:endParaRPr lang="de-DE" dirty="0"/>
          </a:p>
          <a:p>
            <a:pPr lvl="1"/>
            <a:r>
              <a:rPr lang="de-DE" dirty="0"/>
              <a:t>The </a:t>
            </a:r>
            <a:r>
              <a:rPr lang="de-DE" dirty="0" err="1"/>
              <a:t>filters</a:t>
            </a:r>
            <a:r>
              <a:rPr lang="de-DE" dirty="0"/>
              <a:t> </a:t>
            </a:r>
            <a:r>
              <a:rPr lang="de-DE" dirty="0" err="1"/>
              <a:t>are</a:t>
            </a:r>
            <a:r>
              <a:rPr lang="de-DE" dirty="0"/>
              <a:t> </a:t>
            </a:r>
            <a:r>
              <a:rPr lang="de-DE" dirty="0" err="1"/>
              <a:t>displayed</a:t>
            </a:r>
            <a:r>
              <a:rPr lang="de-DE" dirty="0"/>
              <a:t> in </a:t>
            </a:r>
            <a:r>
              <a:rPr lang="de-DE" dirty="0" err="1"/>
              <a:t>the</a:t>
            </a:r>
            <a:r>
              <a:rPr lang="de-DE" dirty="0"/>
              <a:t> </a:t>
            </a:r>
            <a:r>
              <a:rPr lang="de-DE" dirty="0" err="1"/>
              <a:t>header</a:t>
            </a:r>
            <a:r>
              <a:rPr lang="de-DE" dirty="0"/>
              <a:t> </a:t>
            </a:r>
            <a:r>
              <a:rPr lang="de-DE" dirty="0" err="1"/>
              <a:t>area</a:t>
            </a:r>
            <a:r>
              <a:rPr lang="de-DE" dirty="0"/>
              <a:t> </a:t>
            </a:r>
            <a:r>
              <a:rPr lang="de-DE" dirty="0" err="1"/>
              <a:t>of</a:t>
            </a:r>
            <a:r>
              <a:rPr lang="de-DE" dirty="0"/>
              <a:t> a </a:t>
            </a:r>
            <a:r>
              <a:rPr lang="de-DE" dirty="0" err="1"/>
              <a:t>data</a:t>
            </a:r>
            <a:r>
              <a:rPr lang="de-DE" dirty="0"/>
              <a:t> </a:t>
            </a:r>
            <a:r>
              <a:rPr lang="de-DE" dirty="0" err="1"/>
              <a:t>grid</a:t>
            </a:r>
            <a:r>
              <a:rPr lang="de-DE" dirty="0"/>
              <a:t> </a:t>
            </a:r>
            <a:r>
              <a:rPr lang="de-DE" dirty="0" err="1"/>
              <a:t>app</a:t>
            </a:r>
            <a:r>
              <a:rPr lang="de-DE" dirty="0"/>
              <a:t> and </a:t>
            </a:r>
            <a:r>
              <a:rPr lang="de-DE" dirty="0" err="1"/>
              <a:t>offer</a:t>
            </a:r>
            <a:r>
              <a:rPr lang="de-DE" dirty="0"/>
              <a:t> </a:t>
            </a:r>
            <a:r>
              <a:rPr lang="de-DE" dirty="0" err="1"/>
              <a:t>enormous</a:t>
            </a:r>
            <a:r>
              <a:rPr lang="de-DE" dirty="0"/>
              <a:t> </a:t>
            </a:r>
            <a:r>
              <a:rPr lang="de-DE" dirty="0" err="1"/>
              <a:t>flexibility</a:t>
            </a:r>
            <a:r>
              <a:rPr lang="de-DE" dirty="0"/>
              <a:t> (</a:t>
            </a:r>
            <a:r>
              <a:rPr lang="de-DE" dirty="0" err="1"/>
              <a:t>no</a:t>
            </a:r>
            <a:r>
              <a:rPr lang="de-DE" dirty="0"/>
              <a:t> </a:t>
            </a:r>
            <a:r>
              <a:rPr lang="de-DE" dirty="0" err="1"/>
              <a:t>popup</a:t>
            </a:r>
            <a:r>
              <a:rPr lang="de-DE" dirty="0"/>
              <a:t>)</a:t>
            </a:r>
          </a:p>
          <a:p>
            <a:pPr lvl="1"/>
            <a:r>
              <a:rPr lang="de-DE" dirty="0"/>
              <a:t>The </a:t>
            </a:r>
            <a:r>
              <a:rPr lang="de-DE" dirty="0" err="1"/>
              <a:t>navigation</a:t>
            </a:r>
            <a:r>
              <a:rPr lang="de-DE" dirty="0"/>
              <a:t> </a:t>
            </a:r>
            <a:r>
              <a:rPr lang="de-DE" dirty="0" err="1"/>
              <a:t>panel</a:t>
            </a:r>
            <a:r>
              <a:rPr lang="de-DE" dirty="0"/>
              <a:t> </a:t>
            </a:r>
            <a:r>
              <a:rPr lang="de-DE" dirty="0" err="1"/>
              <a:t>can</a:t>
            </a:r>
            <a:r>
              <a:rPr lang="de-DE" dirty="0"/>
              <a:t> </a:t>
            </a:r>
            <a:r>
              <a:rPr lang="de-DE" dirty="0" err="1"/>
              <a:t>be</a:t>
            </a:r>
            <a:r>
              <a:rPr lang="de-DE" dirty="0"/>
              <a:t> </a:t>
            </a:r>
            <a:r>
              <a:rPr lang="de-DE" dirty="0" err="1"/>
              <a:t>hidden</a:t>
            </a:r>
            <a:r>
              <a:rPr lang="de-DE" dirty="0"/>
              <a:t> (</a:t>
            </a:r>
            <a:r>
              <a:rPr lang="de-DE" dirty="0" err="1"/>
              <a:t>more</a:t>
            </a:r>
            <a:r>
              <a:rPr lang="de-DE" dirty="0"/>
              <a:t> </a:t>
            </a:r>
            <a:r>
              <a:rPr lang="de-DE" dirty="0" err="1"/>
              <a:t>space</a:t>
            </a:r>
            <a:r>
              <a:rPr lang="de-DE" dirty="0"/>
              <a:t> on </a:t>
            </a:r>
            <a:r>
              <a:rPr lang="de-DE" dirty="0" err="1"/>
              <a:t>the</a:t>
            </a:r>
            <a:r>
              <a:rPr lang="de-DE" dirty="0"/>
              <a:t> screen)</a:t>
            </a:r>
          </a:p>
        </p:txBody>
      </p:sp>
    </p:spTree>
    <p:extLst>
      <p:ext uri="{BB962C8B-B14F-4D97-AF65-F5344CB8AC3E}">
        <p14:creationId xmlns:p14="http://schemas.microsoft.com/office/powerpoint/2010/main" val="109618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dirty="0" err="1">
                <a:solidFill>
                  <a:srgbClr val="FFFFFF"/>
                </a:solidFill>
              </a:rPr>
              <a:t>What</a:t>
            </a:r>
            <a:r>
              <a:rPr lang="de-DE" dirty="0">
                <a:solidFill>
                  <a:srgbClr val="FFFFFF"/>
                </a:solidFill>
              </a:rPr>
              <a:t> </a:t>
            </a:r>
            <a:r>
              <a:rPr lang="de-DE" dirty="0" err="1">
                <a:solidFill>
                  <a:srgbClr val="FFFFFF"/>
                </a:solidFill>
              </a:rPr>
              <a:t>is</a:t>
            </a:r>
            <a:r>
              <a:rPr lang="de-DE" dirty="0">
                <a:solidFill>
                  <a:srgbClr val="FFFFFF"/>
                </a:solidFill>
              </a:rPr>
              <a:t> </a:t>
            </a:r>
            <a:r>
              <a:rPr lang="de-DE" dirty="0" err="1">
                <a:solidFill>
                  <a:srgbClr val="FFFFFF"/>
                </a:solidFill>
              </a:rPr>
              <a:t>the</a:t>
            </a:r>
            <a:r>
              <a:rPr lang="de-DE" dirty="0">
                <a:solidFill>
                  <a:srgbClr val="FFFFFF"/>
                </a:solidFill>
              </a:rPr>
              <a:t> Query Browser?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C9533298-A728-00AB-B486-8F3C5340D0A6}"/>
              </a:ext>
            </a:extLst>
          </p:cNvPr>
          <p:cNvSpPr>
            <a:spLocks noGrp="1"/>
          </p:cNvSpPr>
          <p:nvPr>
            <p:ph idx="1"/>
          </p:nvPr>
        </p:nvSpPr>
        <p:spPr>
          <a:xfrm>
            <a:off x="4447308" y="591344"/>
            <a:ext cx="6906491" cy="5585619"/>
          </a:xfrm>
        </p:spPr>
        <p:txBody>
          <a:bodyPr anchor="ctr">
            <a:normAutofit lnSpcReduction="10000"/>
          </a:bodyPr>
          <a:lstStyle/>
          <a:p>
            <a:pPr algn="l"/>
            <a:r>
              <a:rPr lang="en-US" b="0" i="0" dirty="0">
                <a:solidFill>
                  <a:srgbClr val="223548"/>
                </a:solidFill>
                <a:effectLst/>
                <a:highlight>
                  <a:srgbClr val="FFFFFF"/>
                </a:highlight>
                <a:latin typeface="72Brand"/>
              </a:rPr>
              <a:t>Query Browser can only show consumption views that were annotated as Analytical Query.</a:t>
            </a:r>
          </a:p>
          <a:p>
            <a:pPr algn="l"/>
            <a:r>
              <a:rPr lang="en-US" b="0" i="0" dirty="0">
                <a:solidFill>
                  <a:srgbClr val="223548"/>
                </a:solidFill>
                <a:effectLst/>
                <a:highlight>
                  <a:srgbClr val="FFFFFF"/>
                </a:highlight>
                <a:latin typeface="72Brand"/>
              </a:rPr>
              <a:t>The Query Browser application allows the business user, and also the end user, to select an Analytical Query and perform on-demand reporting on it. The analytical query is specified using a URL parameter, so that it is possible to create a tile that directly starts the analytical query.</a:t>
            </a:r>
          </a:p>
          <a:p>
            <a:pPr algn="l"/>
            <a:r>
              <a:rPr lang="en-US" b="0" i="0" dirty="0">
                <a:solidFill>
                  <a:srgbClr val="223548"/>
                </a:solidFill>
                <a:effectLst/>
                <a:highlight>
                  <a:srgbClr val="FFFFFF"/>
                </a:highlight>
                <a:latin typeface="72Brand"/>
              </a:rPr>
              <a:t>In the Query Browser, a long list of analytical queries is displayed. In real life, you will only work with some of these. You can search for the required query and mark it as a favorite.</a:t>
            </a:r>
          </a:p>
          <a:p>
            <a:endParaRPr lang="de-DE" dirty="0"/>
          </a:p>
        </p:txBody>
      </p:sp>
    </p:spTree>
    <p:extLst>
      <p:ext uri="{BB962C8B-B14F-4D97-AF65-F5344CB8AC3E}">
        <p14:creationId xmlns:p14="http://schemas.microsoft.com/office/powerpoint/2010/main" val="18024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dirty="0">
                <a:solidFill>
                  <a:srgbClr val="FFFFFF"/>
                </a:solidFill>
              </a:rPr>
              <a:t>Call </a:t>
            </a:r>
            <a:r>
              <a:rPr lang="de-DE" dirty="0" err="1">
                <a:solidFill>
                  <a:srgbClr val="FFFFFF"/>
                </a:solidFill>
              </a:rPr>
              <a:t>the</a:t>
            </a:r>
            <a:r>
              <a:rPr lang="de-DE" dirty="0">
                <a:solidFill>
                  <a:srgbClr val="FFFFFF"/>
                </a:solidFill>
              </a:rPr>
              <a:t> Query Browser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Inhaltsplatzhalter 3">
            <a:extLst>
              <a:ext uri="{FF2B5EF4-FFF2-40B4-BE49-F238E27FC236}">
                <a16:creationId xmlns:a16="http://schemas.microsoft.com/office/drawing/2014/main" id="{45BC5DC9-000F-E9F1-BB6C-BB40038F8E32}"/>
              </a:ext>
            </a:extLst>
          </p:cNvPr>
          <p:cNvPicPr>
            <a:picLocks noGrp="1" noChangeAspect="1"/>
          </p:cNvPicPr>
          <p:nvPr>
            <p:ph idx="1"/>
          </p:nvPr>
        </p:nvPicPr>
        <p:blipFill>
          <a:blip r:embed="rId2"/>
          <a:stretch>
            <a:fillRect/>
          </a:stretch>
        </p:blipFill>
        <p:spPr>
          <a:xfrm>
            <a:off x="4436963" y="173308"/>
            <a:ext cx="6907212" cy="3210845"/>
          </a:xfrm>
          <a:prstGeom prst="rect">
            <a:avLst/>
          </a:prstGeom>
        </p:spPr>
      </p:pic>
      <p:pic>
        <p:nvPicPr>
          <p:cNvPr id="5" name="Grafik 4">
            <a:extLst>
              <a:ext uri="{FF2B5EF4-FFF2-40B4-BE49-F238E27FC236}">
                <a16:creationId xmlns:a16="http://schemas.microsoft.com/office/drawing/2014/main" id="{0417B5A0-C89B-14B1-2C3C-212312531D26}"/>
              </a:ext>
            </a:extLst>
          </p:cNvPr>
          <p:cNvPicPr>
            <a:picLocks noChangeAspect="1"/>
          </p:cNvPicPr>
          <p:nvPr/>
        </p:nvPicPr>
        <p:blipFill>
          <a:blip r:embed="rId3"/>
          <a:stretch>
            <a:fillRect/>
          </a:stretch>
        </p:blipFill>
        <p:spPr>
          <a:xfrm>
            <a:off x="4436963" y="3384153"/>
            <a:ext cx="7163163" cy="3390273"/>
          </a:xfrm>
          <a:prstGeom prst="rect">
            <a:avLst/>
          </a:prstGeom>
        </p:spPr>
      </p:pic>
    </p:spTree>
    <p:extLst>
      <p:ext uri="{BB962C8B-B14F-4D97-AF65-F5344CB8AC3E}">
        <p14:creationId xmlns:p14="http://schemas.microsoft.com/office/powerpoint/2010/main" val="119871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dirty="0">
                <a:solidFill>
                  <a:srgbClr val="FFFFFF"/>
                </a:solidFill>
              </a:rPr>
              <a:t>Call </a:t>
            </a:r>
            <a:r>
              <a:rPr lang="de-DE" dirty="0" err="1">
                <a:solidFill>
                  <a:srgbClr val="FFFFFF"/>
                </a:solidFill>
              </a:rPr>
              <a:t>the</a:t>
            </a:r>
            <a:r>
              <a:rPr lang="de-DE" dirty="0">
                <a:solidFill>
                  <a:srgbClr val="FFFFFF"/>
                </a:solidFill>
              </a:rPr>
              <a:t> Query Browser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74942220-6029-B868-80D3-E5A07BB0A8BF}"/>
              </a:ext>
            </a:extLst>
          </p:cNvPr>
          <p:cNvPicPr>
            <a:picLocks noChangeAspect="1"/>
          </p:cNvPicPr>
          <p:nvPr/>
        </p:nvPicPr>
        <p:blipFill>
          <a:blip r:embed="rId2"/>
          <a:stretch>
            <a:fillRect/>
          </a:stretch>
        </p:blipFill>
        <p:spPr>
          <a:xfrm>
            <a:off x="4403254" y="0"/>
            <a:ext cx="6119423" cy="3390273"/>
          </a:xfrm>
          <a:prstGeom prst="rect">
            <a:avLst/>
          </a:prstGeom>
        </p:spPr>
      </p:pic>
      <p:pic>
        <p:nvPicPr>
          <p:cNvPr id="9" name="Grafik 8">
            <a:extLst>
              <a:ext uri="{FF2B5EF4-FFF2-40B4-BE49-F238E27FC236}">
                <a16:creationId xmlns:a16="http://schemas.microsoft.com/office/drawing/2014/main" id="{79D512F6-C0C3-E14D-035D-2A3ACE0973FD}"/>
              </a:ext>
            </a:extLst>
          </p:cNvPr>
          <p:cNvPicPr>
            <a:picLocks noChangeAspect="1"/>
          </p:cNvPicPr>
          <p:nvPr/>
        </p:nvPicPr>
        <p:blipFill>
          <a:blip r:embed="rId3"/>
          <a:stretch>
            <a:fillRect/>
          </a:stretch>
        </p:blipFill>
        <p:spPr>
          <a:xfrm>
            <a:off x="4301881" y="3731412"/>
            <a:ext cx="7637154" cy="2649723"/>
          </a:xfrm>
          <a:prstGeom prst="rect">
            <a:avLst/>
          </a:prstGeom>
        </p:spPr>
      </p:pic>
    </p:spTree>
    <p:extLst>
      <p:ext uri="{BB962C8B-B14F-4D97-AF65-F5344CB8AC3E}">
        <p14:creationId xmlns:p14="http://schemas.microsoft.com/office/powerpoint/2010/main" val="15594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6A150BD-C90B-618D-F16F-F16CFBB5DC7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Day 2</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5">
            <a:extLst>
              <a:ext uri="{FF2B5EF4-FFF2-40B4-BE49-F238E27FC236}">
                <a16:creationId xmlns:a16="http://schemas.microsoft.com/office/drawing/2014/main" id="{F2CB697A-CB90-0250-81D2-2358A8FB380E}"/>
              </a:ext>
            </a:extLst>
          </p:cNvPr>
          <p:cNvSpPr txBox="1">
            <a:spLocks/>
          </p:cNvSpPr>
          <p:nvPr/>
        </p:nvSpPr>
        <p:spPr>
          <a:xfrm>
            <a:off x="5325201" y="552091"/>
            <a:ext cx="6224335" cy="543153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200" dirty="0"/>
              <a:t>Brief review </a:t>
            </a:r>
            <a:r>
              <a:rPr lang="de-DE" sz="2200" dirty="0" err="1"/>
              <a:t>of</a:t>
            </a:r>
            <a:r>
              <a:rPr lang="de-DE" sz="2200" dirty="0"/>
              <a:t> </a:t>
            </a:r>
            <a:r>
              <a:rPr lang="de-DE" sz="2200" dirty="0" err="1"/>
              <a:t>day</a:t>
            </a:r>
            <a:r>
              <a:rPr lang="de-DE" sz="2200" dirty="0"/>
              <a:t> 1</a:t>
            </a:r>
          </a:p>
          <a:p>
            <a:r>
              <a:rPr lang="de-DE" sz="2200" dirty="0"/>
              <a:t>Questions?</a:t>
            </a:r>
          </a:p>
        </p:txBody>
      </p:sp>
    </p:spTree>
    <p:extLst>
      <p:ext uri="{BB962C8B-B14F-4D97-AF65-F5344CB8AC3E}">
        <p14:creationId xmlns:p14="http://schemas.microsoft.com/office/powerpoint/2010/main" val="52343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255918-AC6E-B8AA-DA85-71F1451F3820}"/>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dirty="0">
                <a:solidFill>
                  <a:schemeClr val="tx1"/>
                </a:solidFill>
                <a:latin typeface="+mj-lt"/>
                <a:ea typeface="+mj-ea"/>
                <a:cs typeface="+mj-cs"/>
              </a:rPr>
              <a:t>Query Browser</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4C8CB4-B582-D1E0-6B39-6818889F40B9}"/>
              </a:ext>
            </a:extLst>
          </p:cNvPr>
          <p:cNvSpPr>
            <a:spLocks noGrp="1"/>
          </p:cNvSpPr>
          <p:nvPr>
            <p:ph idx="1"/>
          </p:nvPr>
        </p:nvSpPr>
        <p:spPr>
          <a:xfrm>
            <a:off x="7928114" y="1232452"/>
            <a:ext cx="3200400" cy="3850919"/>
          </a:xfrm>
        </p:spPr>
        <p:txBody>
          <a:bodyPr vert="horz" lIns="91440" tIns="45720" rIns="91440" bIns="45720" rtlCol="0" anchor="b">
            <a:normAutofit/>
          </a:bodyPr>
          <a:lstStyle/>
          <a:p>
            <a:pPr marL="0" indent="0">
              <a:buNone/>
            </a:pPr>
            <a:r>
              <a:rPr lang="en-US" sz="2400" kern="1200" dirty="0">
                <a:solidFill>
                  <a:srgbClr val="FFFFFF"/>
                </a:solidFill>
                <a:latin typeface="+mn-lt"/>
                <a:ea typeface="+mn-ea"/>
                <a:cs typeface="+mn-cs"/>
              </a:rPr>
              <a:t>Jumps are defined via IMG /UI2/SEMOBJ</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89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Create </a:t>
            </a:r>
            <a:r>
              <a:rPr lang="de-DE" sz="4400" dirty="0" err="1"/>
              <a:t>analytical</a:t>
            </a:r>
            <a:r>
              <a:rPr lang="de-DE" sz="4400" dirty="0"/>
              <a:t> </a:t>
            </a:r>
            <a:r>
              <a:rPr lang="de-DE" sz="4400" dirty="0" err="1"/>
              <a:t>query</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err="1"/>
              <a:t>Practical</a:t>
            </a:r>
            <a:r>
              <a:rPr lang="de-DE" dirty="0"/>
              <a:t> </a:t>
            </a:r>
            <a:r>
              <a:rPr lang="de-DE" dirty="0" err="1"/>
              <a:t>exercise</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9360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Basic structure of an analytical query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7BDE1FF-3081-62C7-C003-3C4C8A344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494392"/>
            <a:ext cx="7214616" cy="384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3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E2429F-AA3D-89DB-2878-AC0C70809E9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Cube</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C1FF5EC7-30DD-F685-B0B2-363C175413B9}"/>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r>
              <a:rPr lang="en-US" sz="2200" dirty="0"/>
              <a:t>Without the annotation of the #Cube data category, no projection can be created as an analytical query.</a:t>
            </a:r>
          </a:p>
        </p:txBody>
      </p:sp>
      <p:pic>
        <p:nvPicPr>
          <p:cNvPr id="7" name="Inhaltsplatzhalter 6">
            <a:extLst>
              <a:ext uri="{FF2B5EF4-FFF2-40B4-BE49-F238E27FC236}">
                <a16:creationId xmlns:a16="http://schemas.microsoft.com/office/drawing/2014/main" id="{C672938B-7B4F-5271-8604-0DD91C5910AD}"/>
              </a:ext>
            </a:extLst>
          </p:cNvPr>
          <p:cNvPicPr>
            <a:picLocks noGrp="1" noChangeAspect="1"/>
          </p:cNvPicPr>
          <p:nvPr>
            <p:ph sz="half" idx="2"/>
          </p:nvPr>
        </p:nvPicPr>
        <p:blipFill>
          <a:blip r:embed="rId2"/>
          <a:stretch>
            <a:fillRect/>
          </a:stretch>
        </p:blipFill>
        <p:spPr>
          <a:xfrm>
            <a:off x="630936" y="3247057"/>
            <a:ext cx="10917936" cy="2047110"/>
          </a:xfrm>
          <a:prstGeom prst="rect">
            <a:avLst/>
          </a:prstGeom>
        </p:spPr>
      </p:pic>
    </p:spTree>
    <p:extLst>
      <p:ext uri="{BB962C8B-B14F-4D97-AF65-F5344CB8AC3E}">
        <p14:creationId xmlns:p14="http://schemas.microsoft.com/office/powerpoint/2010/main" val="356656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40716FA-38D9-40DF-DD73-986206484DF0}"/>
              </a:ext>
            </a:extLst>
          </p:cNvPr>
          <p:cNvSpPr>
            <a:spLocks noGrp="1"/>
          </p:cNvSpPr>
          <p:nvPr>
            <p:ph type="title"/>
          </p:nvPr>
        </p:nvSpPr>
        <p:spPr>
          <a:xfrm>
            <a:off x="638881" y="457200"/>
            <a:ext cx="10909640" cy="1368614"/>
          </a:xfrm>
        </p:spPr>
        <p:txBody>
          <a:bodyPr vert="horz" lIns="91440" tIns="45720" rIns="91440" bIns="45720" rtlCol="0" anchor="ctr">
            <a:normAutofit fontScale="90000"/>
          </a:bodyPr>
          <a:lstStyle/>
          <a:p>
            <a:pPr algn="ctr"/>
            <a:br>
              <a:rPr lang="en-US" sz="6600" dirty="0"/>
            </a:br>
            <a:br>
              <a:rPr lang="en-US" sz="6600" dirty="0"/>
            </a:br>
            <a:r>
              <a:rPr lang="en-US" sz="6600" dirty="0"/>
              <a:t>Analytical Query:</a:t>
            </a:r>
            <a:br>
              <a:rPr lang="en-US" sz="6600" dirty="0"/>
            </a:br>
            <a:r>
              <a:rPr lang="en-US" sz="6600" dirty="0"/>
              <a:t>New vs. old</a:t>
            </a:r>
            <a:br>
              <a:rPr lang="en-US" sz="6600" dirty="0"/>
            </a:br>
            <a:br>
              <a:rPr lang="en-US" sz="6600" dirty="0"/>
            </a:br>
            <a:endParaRPr lang="en-US" sz="6600" dirty="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Inhaltsplatzhalter 5">
            <a:extLst>
              <a:ext uri="{FF2B5EF4-FFF2-40B4-BE49-F238E27FC236}">
                <a16:creationId xmlns:a16="http://schemas.microsoft.com/office/drawing/2014/main" id="{B977DBCB-374E-5E91-F0D4-B73340057887}"/>
              </a:ext>
            </a:extLst>
          </p:cNvPr>
          <p:cNvPicPr>
            <a:picLocks noGrp="1" noChangeAspect="1"/>
          </p:cNvPicPr>
          <p:nvPr>
            <p:ph sz="half" idx="2"/>
          </p:nvPr>
        </p:nvPicPr>
        <p:blipFill>
          <a:blip r:embed="rId3"/>
          <a:stretch>
            <a:fillRect/>
          </a:stretch>
        </p:blipFill>
        <p:spPr>
          <a:xfrm>
            <a:off x="2538138" y="2033471"/>
            <a:ext cx="6552821" cy="2391780"/>
          </a:xfrm>
          <a:prstGeom prst="rect">
            <a:avLst/>
          </a:prstGeom>
        </p:spPr>
      </p:pic>
      <p:pic>
        <p:nvPicPr>
          <p:cNvPr id="7" name="Inhaltsplatzhalter 6">
            <a:extLst>
              <a:ext uri="{FF2B5EF4-FFF2-40B4-BE49-F238E27FC236}">
                <a16:creationId xmlns:a16="http://schemas.microsoft.com/office/drawing/2014/main" id="{647F63B6-6A0C-4E73-8DAB-1C1449D05D2E}"/>
              </a:ext>
            </a:extLst>
          </p:cNvPr>
          <p:cNvPicPr>
            <a:picLocks noGrp="1" noChangeAspect="1"/>
          </p:cNvPicPr>
          <p:nvPr>
            <p:ph sz="quarter" idx="4"/>
          </p:nvPr>
        </p:nvPicPr>
        <p:blipFill>
          <a:blip r:embed="rId4"/>
          <a:stretch>
            <a:fillRect/>
          </a:stretch>
        </p:blipFill>
        <p:spPr>
          <a:xfrm>
            <a:off x="2364527" y="4425251"/>
            <a:ext cx="7458348" cy="1976462"/>
          </a:xfrm>
          <a:prstGeom prst="rect">
            <a:avLst/>
          </a:prstGeom>
        </p:spPr>
      </p:pic>
    </p:spTree>
    <p:extLst>
      <p:ext uri="{BB962C8B-B14F-4D97-AF65-F5344CB8AC3E}">
        <p14:creationId xmlns:p14="http://schemas.microsoft.com/office/powerpoint/2010/main" val="124194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08EA1D79-FA18-2FD3-7F16-D42CAC7E3E9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7">
            <a:extLst>
              <a:ext uri="{FF2B5EF4-FFF2-40B4-BE49-F238E27FC236}">
                <a16:creationId xmlns:a16="http://schemas.microsoft.com/office/drawing/2014/main" id="{7097558A-0BC2-F339-686B-C613043252AC}"/>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r>
              <a:rPr lang="en-US" sz="1500" dirty="0"/>
              <a:t>Create a view of the data category Cube.</a:t>
            </a:r>
          </a:p>
          <a:p>
            <a:r>
              <a:rPr lang="en-US" sz="1500" dirty="0"/>
              <a:t>Use the select from the code snippet including associations.</a:t>
            </a:r>
          </a:p>
          <a:p>
            <a:r>
              <a:rPr lang="en-US" sz="1500" dirty="0"/>
              <a:t>Can you implement the join conditions as associations? Or do you need the associations at all? Use the data preview to help you.</a:t>
            </a:r>
          </a:p>
        </p:txBody>
      </p:sp>
      <p:pic>
        <p:nvPicPr>
          <p:cNvPr id="10" name="Inhaltsplatzhalter 9">
            <a:extLst>
              <a:ext uri="{FF2B5EF4-FFF2-40B4-BE49-F238E27FC236}">
                <a16:creationId xmlns:a16="http://schemas.microsoft.com/office/drawing/2014/main" id="{13E4A5E3-3CA2-4364-DE87-C20FF245F6BA}"/>
              </a:ext>
            </a:extLst>
          </p:cNvPr>
          <p:cNvPicPr>
            <a:picLocks noGrp="1" noChangeAspect="1"/>
          </p:cNvPicPr>
          <p:nvPr>
            <p:ph sz="half" idx="2"/>
          </p:nvPr>
        </p:nvPicPr>
        <p:blipFill>
          <a:blip r:embed="rId2"/>
          <a:stretch>
            <a:fillRect/>
          </a:stretch>
        </p:blipFill>
        <p:spPr>
          <a:xfrm>
            <a:off x="630936" y="3792953"/>
            <a:ext cx="10917936" cy="955317"/>
          </a:xfrm>
          <a:prstGeom prst="rect">
            <a:avLst/>
          </a:prstGeom>
        </p:spPr>
      </p:pic>
    </p:spTree>
    <p:extLst>
      <p:ext uri="{BB962C8B-B14F-4D97-AF65-F5344CB8AC3E}">
        <p14:creationId xmlns:p14="http://schemas.microsoft.com/office/powerpoint/2010/main" val="386963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2D00F3E2-1518-BA2B-EC52-FA2B34058E9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5B239B6-7189-8760-A372-1D33D09C26F8}"/>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Create a </a:t>
            </a:r>
            <a:r>
              <a:rPr lang="de-DE" sz="2200" dirty="0" err="1"/>
              <a:t>Consumption</a:t>
            </a:r>
            <a:r>
              <a:rPr lang="de-DE" sz="2200" dirty="0"/>
              <a:t> View </a:t>
            </a:r>
            <a:r>
              <a:rPr lang="de-DE" sz="2200" dirty="0" err="1"/>
              <a:t>as</a:t>
            </a:r>
            <a:r>
              <a:rPr lang="de-DE" sz="2200" dirty="0"/>
              <a:t> an </a:t>
            </a:r>
            <a:r>
              <a:rPr lang="de-DE" sz="2200" dirty="0" err="1"/>
              <a:t>analytical</a:t>
            </a:r>
            <a:r>
              <a:rPr lang="de-DE" sz="2200" dirty="0"/>
              <a:t> </a:t>
            </a:r>
            <a:r>
              <a:rPr lang="de-DE" sz="2200" dirty="0" err="1"/>
              <a:t>query</a:t>
            </a:r>
            <a:r>
              <a:rPr lang="de-DE" sz="2200" dirty="0"/>
              <a:t>.</a:t>
            </a:r>
          </a:p>
          <a:p>
            <a:pPr marL="457200" indent="-457200">
              <a:buAutoNum type="arabicPeriod"/>
            </a:pPr>
            <a:r>
              <a:rPr lang="de-DE" sz="2200" dirty="0"/>
              <a:t>Check </a:t>
            </a:r>
            <a:r>
              <a:rPr lang="de-DE" sz="2200" dirty="0" err="1"/>
              <a:t>this</a:t>
            </a:r>
            <a:r>
              <a:rPr lang="de-DE" sz="2200" dirty="0"/>
              <a:t> </a:t>
            </a:r>
            <a:r>
              <a:rPr lang="de-DE" sz="2200" dirty="0" err="1"/>
              <a:t>using</a:t>
            </a:r>
            <a:r>
              <a:rPr lang="de-DE" sz="2200" dirty="0"/>
              <a:t> </a:t>
            </a:r>
            <a:r>
              <a:rPr lang="de-DE" sz="2200" dirty="0" err="1"/>
              <a:t>the</a:t>
            </a:r>
            <a:r>
              <a:rPr lang="de-DE" sz="2200" dirty="0"/>
              <a:t> Query Browser.</a:t>
            </a:r>
          </a:p>
          <a:p>
            <a:pPr marL="457200" indent="-457200">
              <a:buAutoNum type="arabicPeriod"/>
            </a:pPr>
            <a:r>
              <a:rPr lang="de-DE" sz="2200" dirty="0"/>
              <a:t>Are </a:t>
            </a:r>
            <a:r>
              <a:rPr lang="de-DE" sz="2200" dirty="0" err="1"/>
              <a:t>the</a:t>
            </a:r>
            <a:r>
              <a:rPr lang="de-DE" sz="2200" dirty="0"/>
              <a:t> </a:t>
            </a:r>
            <a:r>
              <a:rPr lang="de-DE" sz="2200" dirty="0" err="1"/>
              <a:t>fields</a:t>
            </a:r>
            <a:r>
              <a:rPr lang="de-DE" sz="2200" dirty="0"/>
              <a:t> </a:t>
            </a:r>
            <a:r>
              <a:rPr lang="de-DE" sz="2200" dirty="0" err="1"/>
              <a:t>displayed</a:t>
            </a:r>
            <a:r>
              <a:rPr lang="de-DE" sz="2200" dirty="0"/>
              <a:t> </a:t>
            </a:r>
            <a:r>
              <a:rPr lang="de-DE" sz="2200" dirty="0" err="1"/>
              <a:t>correctly</a:t>
            </a:r>
            <a:r>
              <a:rPr lang="de-DE" sz="2200" dirty="0"/>
              <a:t> </a:t>
            </a:r>
            <a:r>
              <a:rPr lang="de-DE" sz="2200" dirty="0" err="1"/>
              <a:t>as</a:t>
            </a:r>
            <a:r>
              <a:rPr lang="de-DE" sz="2200" dirty="0"/>
              <a:t> KPIs / </a:t>
            </a:r>
            <a:r>
              <a:rPr lang="de-DE" sz="2200" dirty="0" err="1"/>
              <a:t>key</a:t>
            </a:r>
            <a:r>
              <a:rPr lang="de-DE" sz="2200" dirty="0"/>
              <a:t> </a:t>
            </a:r>
            <a:r>
              <a:rPr lang="de-DE" sz="2200" dirty="0" err="1"/>
              <a:t>figures</a:t>
            </a:r>
            <a:r>
              <a:rPr lang="de-DE" sz="2200" dirty="0"/>
              <a:t>? </a:t>
            </a:r>
            <a:r>
              <a:rPr lang="de-DE" sz="2200" dirty="0" err="1"/>
              <a:t>If</a:t>
            </a:r>
            <a:r>
              <a:rPr lang="de-DE" sz="2200" dirty="0"/>
              <a:t> not, check </a:t>
            </a:r>
            <a:r>
              <a:rPr lang="de-DE" sz="2200" dirty="0" err="1"/>
              <a:t>the</a:t>
            </a:r>
            <a:r>
              <a:rPr lang="de-DE" sz="2200" dirty="0"/>
              <a:t> </a:t>
            </a:r>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Semantics</a:t>
            </a:r>
            <a:endParaRPr lang="de-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897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4B7DFC-BC37-6063-0340-A0A75D0EC9C2}"/>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14B8C1E-311F-E76C-BD8C-2797E55FE2E7}"/>
              </a:ext>
            </a:extLst>
          </p:cNvPr>
          <p:cNvSpPr>
            <a:spLocks noGrp="1"/>
          </p:cNvSpPr>
          <p:nvPr>
            <p:ph sz="half" idx="1"/>
          </p:nvPr>
        </p:nvSpPr>
        <p:spPr>
          <a:xfrm>
            <a:off x="4654295" y="502920"/>
            <a:ext cx="6894576" cy="1463040"/>
          </a:xfrm>
        </p:spPr>
        <p:txBody>
          <a:bodyPr vert="horz" lIns="91440" tIns="45720" rIns="91440" bIns="45720" rtlCol="0" anchor="ctr">
            <a:normAutofit fontScale="92500" lnSpcReduction="10000"/>
          </a:bodyPr>
          <a:lstStyle/>
          <a:p>
            <a:r>
              <a:rPr lang="en-US" sz="1400" dirty="0"/>
              <a:t>Use the CDS function currency conversion in the cube.</a:t>
            </a:r>
          </a:p>
          <a:p>
            <a:r>
              <a:rPr lang="en-US" sz="1400" dirty="0"/>
              <a:t>Use a parameter of the data type </a:t>
            </a:r>
            <a:r>
              <a:rPr lang="en-US" sz="1400" dirty="0" err="1">
                <a:latin typeface="Courier New" panose="02070309020205020404" pitchFamily="49" charset="0"/>
                <a:cs typeface="Courier New" panose="02070309020205020404" pitchFamily="49" charset="0"/>
              </a:rPr>
              <a:t>vdm_v_display_currency</a:t>
            </a:r>
            <a:r>
              <a:rPr lang="en-US" sz="1400" dirty="0">
                <a:latin typeface="Courier New" panose="02070309020205020404" pitchFamily="49" charset="0"/>
                <a:cs typeface="Courier New" panose="02070309020205020404" pitchFamily="49" charset="0"/>
              </a:rPr>
              <a:t> </a:t>
            </a:r>
            <a:r>
              <a:rPr lang="en-US" sz="1400" dirty="0"/>
              <a:t>to pass the currency.</a:t>
            </a:r>
          </a:p>
          <a:p>
            <a:r>
              <a:rPr lang="en-US" sz="1400" dirty="0"/>
              <a:t>Don't forget to link the currency field using </a:t>
            </a:r>
            <a:r>
              <a:rPr lang="en-US" sz="1400" dirty="0">
                <a:latin typeface="Courier New" panose="02070309020205020404" pitchFamily="49" charset="0"/>
                <a:cs typeface="Courier New" panose="02070309020205020404" pitchFamily="49" charset="0"/>
              </a:rPr>
              <a:t>@Semantics.</a:t>
            </a:r>
          </a:p>
          <a:p>
            <a:r>
              <a:rPr lang="en-US" sz="1400" dirty="0"/>
              <a:t>Does the parameter also have to be specified in the Consumption View?</a:t>
            </a:r>
          </a:p>
          <a:p>
            <a:r>
              <a:rPr lang="en-US" sz="1400" dirty="0"/>
              <a:t>Add default values: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Consumption.defaultValue</a:t>
            </a:r>
            <a:r>
              <a:rPr lang="en-US" sz="1400" dirty="0">
                <a:latin typeface="Courier New" panose="02070309020205020404" pitchFamily="49" charset="0"/>
                <a:cs typeface="Courier New" panose="02070309020205020404" pitchFamily="49" charset="0"/>
              </a:rPr>
              <a:t>: 'EUR'</a:t>
            </a:r>
          </a:p>
        </p:txBody>
      </p:sp>
      <p:pic>
        <p:nvPicPr>
          <p:cNvPr id="5" name="Inhaltsplatzhalter 4">
            <a:extLst>
              <a:ext uri="{FF2B5EF4-FFF2-40B4-BE49-F238E27FC236}">
                <a16:creationId xmlns:a16="http://schemas.microsoft.com/office/drawing/2014/main" id="{C131FE73-D960-565A-B01E-972AE5540972}"/>
              </a:ext>
            </a:extLst>
          </p:cNvPr>
          <p:cNvPicPr>
            <a:picLocks noGrp="1" noChangeAspect="1"/>
          </p:cNvPicPr>
          <p:nvPr>
            <p:ph sz="half" idx="2"/>
          </p:nvPr>
        </p:nvPicPr>
        <p:blipFill>
          <a:blip r:embed="rId2"/>
          <a:stretch>
            <a:fillRect/>
          </a:stretch>
        </p:blipFill>
        <p:spPr>
          <a:xfrm>
            <a:off x="630936" y="2523742"/>
            <a:ext cx="10917936" cy="3493739"/>
          </a:xfrm>
          <a:prstGeom prst="rect">
            <a:avLst/>
          </a:prstGeom>
        </p:spPr>
      </p:pic>
    </p:spTree>
    <p:extLst>
      <p:ext uri="{BB962C8B-B14F-4D97-AF65-F5344CB8AC3E}">
        <p14:creationId xmlns:p14="http://schemas.microsoft.com/office/powerpoint/2010/main" val="341653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4980AC8-362D-6CFC-D072-E38A140E788B}"/>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0886986-6CF9-B500-F815-BF75BB742D23}"/>
              </a:ext>
            </a:extLst>
          </p:cNvPr>
          <p:cNvSpPr>
            <a:spLocks noGrp="1"/>
          </p:cNvSpPr>
          <p:nvPr>
            <p:ph idx="1"/>
          </p:nvPr>
        </p:nvSpPr>
        <p:spPr>
          <a:xfrm>
            <a:off x="5126418" y="552091"/>
            <a:ext cx="6224335" cy="5431536"/>
          </a:xfrm>
        </p:spPr>
        <p:txBody>
          <a:bodyPr anchor="ctr">
            <a:normAutofit/>
          </a:bodyPr>
          <a:lstStyle/>
          <a:p>
            <a:r>
              <a:rPr lang="de-DE" sz="2200" dirty="0"/>
              <a:t>Use </a:t>
            </a:r>
            <a:r>
              <a:rPr lang="de-DE" sz="2200" dirty="0" err="1"/>
              <a:t>the</a:t>
            </a:r>
            <a:r>
              <a:rPr lang="de-DE" sz="2200" dirty="0"/>
              <a:t> </a:t>
            </a:r>
            <a:r>
              <a:rPr lang="de-DE" sz="2200" dirty="0" err="1"/>
              <a:t>following</a:t>
            </a:r>
            <a:r>
              <a:rPr lang="de-DE" sz="2200" dirty="0"/>
              <a:t> </a:t>
            </a:r>
            <a:r>
              <a:rPr lang="de-DE" sz="2200" dirty="0" err="1"/>
              <a:t>filter</a:t>
            </a:r>
            <a:r>
              <a:rPr lang="de-DE" sz="2200" dirty="0"/>
              <a:t> </a:t>
            </a:r>
            <a:r>
              <a:rPr lang="de-DE" sz="2200" dirty="0" err="1"/>
              <a:t>annotation</a:t>
            </a:r>
            <a:r>
              <a:rPr lang="de-DE" sz="2200" dirty="0"/>
              <a:t> in </a:t>
            </a:r>
            <a:r>
              <a:rPr lang="de-DE" sz="2200" dirty="0" err="1"/>
              <a:t>your</a:t>
            </a:r>
            <a:r>
              <a:rPr lang="de-DE" sz="2200" dirty="0"/>
              <a:t> </a:t>
            </a:r>
            <a:r>
              <a:rPr lang="de-DE" sz="2200" dirty="0" err="1"/>
              <a:t>Consumption</a:t>
            </a:r>
            <a:r>
              <a:rPr lang="de-DE" sz="2200" dirty="0"/>
              <a:t> View(Analytical Query) </a:t>
            </a:r>
            <a:r>
              <a:rPr lang="de-DE" sz="2200" dirty="0" err="1"/>
              <a:t>for</a:t>
            </a:r>
            <a:r>
              <a:rPr lang="de-DE" sz="2200" dirty="0"/>
              <a:t> </a:t>
            </a:r>
            <a:r>
              <a:rPr lang="de-DE" sz="2200" dirty="0" err="1"/>
              <a:t>four</a:t>
            </a:r>
            <a:r>
              <a:rPr lang="de-DE" sz="2200" dirty="0"/>
              <a:t> </a:t>
            </a:r>
            <a:r>
              <a:rPr lang="de-DE" sz="2200" dirty="0" err="1"/>
              <a:t>meaningful</a:t>
            </a:r>
            <a:r>
              <a:rPr lang="de-DE" sz="2200" dirty="0"/>
              <a:t> </a:t>
            </a:r>
            <a:r>
              <a:rPr lang="de-DE" sz="2200" dirty="0" err="1"/>
              <a:t>fields</a:t>
            </a:r>
            <a:r>
              <a:rPr lang="de-DE" sz="2200" dirty="0"/>
              <a:t>. Use </a:t>
            </a:r>
            <a:r>
              <a:rPr lang="de-DE" sz="2200" dirty="0" err="1"/>
              <a:t>the</a:t>
            </a:r>
            <a:r>
              <a:rPr lang="de-DE" sz="2200" dirty="0"/>
              <a:t> different </a:t>
            </a:r>
            <a:r>
              <a:rPr lang="de-DE" sz="2200" dirty="0" err="1"/>
              <a:t>selection</a:t>
            </a:r>
            <a:r>
              <a:rPr lang="de-DE" sz="2200" dirty="0"/>
              <a:t> </a:t>
            </a:r>
            <a:r>
              <a:rPr lang="de-DE" sz="2200" dirty="0" err="1"/>
              <a:t>types</a:t>
            </a:r>
            <a:r>
              <a:rPr lang="de-DE" sz="2200" dirty="0"/>
              <a:t>.</a:t>
            </a:r>
          </a:p>
          <a:p>
            <a:r>
              <a:rPr lang="de-DE" sz="2200" dirty="0"/>
              <a:t>Open and </a:t>
            </a:r>
            <a:r>
              <a:rPr lang="de-DE" sz="2200" dirty="0" err="1"/>
              <a:t>test</a:t>
            </a:r>
            <a:r>
              <a:rPr lang="de-DE" sz="2200" dirty="0"/>
              <a:t> </a:t>
            </a:r>
            <a:r>
              <a:rPr lang="de-DE" sz="2200" dirty="0" err="1"/>
              <a:t>the</a:t>
            </a:r>
            <a:r>
              <a:rPr lang="de-DE" sz="2200" dirty="0"/>
              <a:t> </a:t>
            </a:r>
            <a:r>
              <a:rPr lang="de-DE" sz="2200" dirty="0" err="1"/>
              <a:t>query</a:t>
            </a:r>
            <a:r>
              <a:rPr lang="de-DE" sz="2200" dirty="0"/>
              <a:t> in </a:t>
            </a:r>
            <a:r>
              <a:rPr lang="de-DE" sz="2200" dirty="0" err="1"/>
              <a:t>the</a:t>
            </a:r>
            <a:r>
              <a:rPr lang="de-DE" sz="2200" dirty="0"/>
              <a:t> </a:t>
            </a:r>
            <a:r>
              <a:rPr lang="de-DE" sz="2200" dirty="0" err="1"/>
              <a:t>viewer</a:t>
            </a:r>
            <a:r>
              <a:rPr lang="de-DE" sz="2200" dirty="0"/>
              <a:t>. </a:t>
            </a:r>
          </a:p>
          <a:p>
            <a:r>
              <a:rPr lang="de-DE" sz="2200" b="1" dirty="0"/>
              <a:t>Additional </a:t>
            </a:r>
            <a:r>
              <a:rPr lang="de-DE" sz="2200" b="1" dirty="0" err="1"/>
              <a:t>task</a:t>
            </a:r>
            <a:r>
              <a:rPr lang="de-DE" sz="2200" b="1" dirty="0"/>
              <a:t>: </a:t>
            </a:r>
            <a:r>
              <a:rPr lang="de-DE" sz="2200" dirty="0"/>
              <a:t>Do </a:t>
            </a:r>
            <a:r>
              <a:rPr lang="de-DE" sz="2200" dirty="0" err="1"/>
              <a:t>your</a:t>
            </a:r>
            <a:r>
              <a:rPr lang="de-DE" sz="2200" dirty="0"/>
              <a:t> </a:t>
            </a:r>
            <a:r>
              <a:rPr lang="de-DE" sz="2200" dirty="0" err="1"/>
              <a:t>selection</a:t>
            </a:r>
            <a:r>
              <a:rPr lang="de-DE" sz="2200" dirty="0"/>
              <a:t> </a:t>
            </a:r>
            <a:r>
              <a:rPr lang="de-DE" sz="2200" dirty="0" err="1"/>
              <a:t>fields</a:t>
            </a:r>
            <a:r>
              <a:rPr lang="de-DE" sz="2200" dirty="0"/>
              <a:t> </a:t>
            </a:r>
            <a:r>
              <a:rPr lang="de-DE" sz="2200" dirty="0" err="1"/>
              <a:t>have</a:t>
            </a:r>
            <a:r>
              <a:rPr lang="de-DE" sz="2200" dirty="0"/>
              <a:t> a </a:t>
            </a:r>
            <a:r>
              <a:rPr lang="de-DE" sz="2200" dirty="0" err="1"/>
              <a:t>search</a:t>
            </a:r>
            <a:r>
              <a:rPr lang="de-DE" sz="2200" dirty="0"/>
              <a:t> </a:t>
            </a:r>
            <a:r>
              <a:rPr lang="de-DE" sz="2200" dirty="0" err="1"/>
              <a:t>help</a:t>
            </a:r>
            <a:r>
              <a:rPr lang="de-DE" sz="2200" dirty="0"/>
              <a:t>? </a:t>
            </a:r>
            <a:r>
              <a:rPr lang="de-DE" sz="2200" dirty="0" err="1"/>
              <a:t>If</a:t>
            </a:r>
            <a:r>
              <a:rPr lang="de-DE" sz="2200" dirty="0"/>
              <a:t> not, find out </a:t>
            </a:r>
            <a:r>
              <a:rPr lang="de-DE" sz="2200" dirty="0" err="1"/>
              <a:t>about</a:t>
            </a:r>
            <a:r>
              <a:rPr lang="de-DE" sz="2200" dirty="0"/>
              <a:t> a possible </a:t>
            </a:r>
            <a:r>
              <a:rPr lang="de-DE" sz="2200" dirty="0" err="1"/>
              <a:t>annotation</a:t>
            </a:r>
            <a:r>
              <a:rPr lang="de-DE" sz="2200" dirty="0"/>
              <a:t>. </a:t>
            </a:r>
            <a:r>
              <a:rPr lang="de-DE" sz="2200" dirty="0" err="1"/>
              <a:t>Before</a:t>
            </a:r>
            <a:r>
              <a:rPr lang="de-DE" sz="2200" dirty="0"/>
              <a:t> </a:t>
            </a:r>
            <a:r>
              <a:rPr lang="de-DE" sz="2200" dirty="0" err="1"/>
              <a:t>you</a:t>
            </a:r>
            <a:r>
              <a:rPr lang="de-DE" sz="2200" dirty="0"/>
              <a:t> </a:t>
            </a:r>
            <a:r>
              <a:rPr lang="de-DE" sz="2200" dirty="0" err="1"/>
              <a:t>implement</a:t>
            </a:r>
            <a:r>
              <a:rPr lang="de-DE" sz="2200" dirty="0"/>
              <a:t> </a:t>
            </a:r>
            <a:r>
              <a:rPr lang="de-DE" sz="2200" dirty="0" err="1"/>
              <a:t>this</a:t>
            </a:r>
            <a:r>
              <a:rPr lang="de-DE" sz="2200" dirty="0"/>
              <a:t>, </a:t>
            </a:r>
            <a:r>
              <a:rPr lang="de-DE" sz="2200" dirty="0" err="1"/>
              <a:t>discuss</a:t>
            </a:r>
            <a:r>
              <a:rPr lang="de-DE" sz="2200" dirty="0"/>
              <a:t> </a:t>
            </a:r>
            <a:r>
              <a:rPr lang="de-DE" sz="2200" dirty="0" err="1"/>
              <a:t>it</a:t>
            </a:r>
            <a:r>
              <a:rPr lang="de-DE" sz="2200" dirty="0"/>
              <a:t> </a:t>
            </a:r>
            <a:r>
              <a:rPr lang="de-DE" sz="2200" dirty="0" err="1"/>
              <a:t>briefly</a:t>
            </a:r>
            <a:r>
              <a:rPr lang="de-DE" sz="2200" dirty="0"/>
              <a:t>.</a:t>
            </a:r>
          </a:p>
        </p:txBody>
      </p:sp>
      <p:pic>
        <p:nvPicPr>
          <p:cNvPr id="6" name="Inhaltsplatzhalter 4">
            <a:extLst>
              <a:ext uri="{FF2B5EF4-FFF2-40B4-BE49-F238E27FC236}">
                <a16:creationId xmlns:a16="http://schemas.microsoft.com/office/drawing/2014/main" id="{BB8397CE-CFA0-64D8-641B-DDCB97AF852E}"/>
              </a:ext>
            </a:extLst>
          </p:cNvPr>
          <p:cNvPicPr>
            <a:picLocks noChangeAspect="1"/>
          </p:cNvPicPr>
          <p:nvPr/>
        </p:nvPicPr>
        <p:blipFill>
          <a:blip r:embed="rId2"/>
          <a:stretch>
            <a:fillRect/>
          </a:stretch>
        </p:blipFill>
        <p:spPr>
          <a:xfrm>
            <a:off x="384786" y="5908430"/>
            <a:ext cx="11419380" cy="549279"/>
          </a:xfrm>
          <a:prstGeom prst="rect">
            <a:avLst/>
          </a:prstGeom>
        </p:spPr>
      </p:pic>
    </p:spTree>
    <p:extLst>
      <p:ext uri="{BB962C8B-B14F-4D97-AF65-F5344CB8AC3E}">
        <p14:creationId xmlns:p14="http://schemas.microsoft.com/office/powerpoint/2010/main" val="173010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F3B07D9-5395-B843-6DC9-38960C940D7C}"/>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489F21C-0D89-0331-FFD0-F1230302B8A3}"/>
              </a:ext>
            </a:extLst>
          </p:cNvPr>
          <p:cNvSpPr>
            <a:spLocks noGrp="1"/>
          </p:cNvSpPr>
          <p:nvPr>
            <p:ph idx="1"/>
          </p:nvPr>
        </p:nvSpPr>
        <p:spPr>
          <a:xfrm>
            <a:off x="5126418" y="552091"/>
            <a:ext cx="6224335" cy="5431536"/>
          </a:xfrm>
        </p:spPr>
        <p:txBody>
          <a:bodyPr anchor="ctr">
            <a:normAutofit/>
          </a:bodyPr>
          <a:lstStyle/>
          <a:p>
            <a:r>
              <a:rPr lang="de-DE" sz="2200" dirty="0"/>
              <a:t>Set a </a:t>
            </a:r>
            <a:r>
              <a:rPr lang="de-DE" sz="2200" dirty="0" err="1"/>
              <a:t>default</a:t>
            </a:r>
            <a:r>
              <a:rPr lang="de-DE" sz="2200" dirty="0"/>
              <a:t> </a:t>
            </a:r>
            <a:r>
              <a:rPr lang="de-DE" sz="2200" dirty="0" err="1"/>
              <a:t>value</a:t>
            </a:r>
            <a:r>
              <a:rPr lang="de-DE" sz="2200" dirty="0"/>
              <a:t> </a:t>
            </a:r>
            <a:r>
              <a:rPr lang="de-DE" sz="2200" dirty="0" err="1"/>
              <a:t>for</a:t>
            </a:r>
            <a:r>
              <a:rPr lang="de-DE" sz="2200" dirty="0"/>
              <a:t> a </a:t>
            </a:r>
            <a:r>
              <a:rPr lang="de-DE" sz="2200" dirty="0" err="1"/>
              <a:t>meaningful</a:t>
            </a:r>
            <a:r>
              <a:rPr lang="de-DE" sz="2200" dirty="0"/>
              <a:t> </a:t>
            </a:r>
            <a:r>
              <a:rPr lang="de-DE" sz="2200" dirty="0" err="1"/>
              <a:t>filter</a:t>
            </a:r>
            <a:br>
              <a:rPr lang="de-DE" sz="2200" dirty="0"/>
            </a:br>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Consumption</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filter</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selectionType</a:t>
            </a:r>
            <a:r>
              <a:rPr lang="de-DE" sz="2200" dirty="0">
                <a:latin typeface="Courier New" panose="02070309020205020404" pitchFamily="49" charset="0"/>
                <a:cs typeface="Courier New" panose="02070309020205020404" pitchFamily="49" charset="0"/>
              </a:rPr>
              <a:t>: #SINGLE, </a:t>
            </a:r>
            <a:r>
              <a:rPr lang="de-DE" sz="2200" dirty="0" err="1">
                <a:latin typeface="Courier New" panose="02070309020205020404" pitchFamily="49" charset="0"/>
                <a:cs typeface="Courier New" panose="02070309020205020404" pitchFamily="49" charset="0"/>
              </a:rPr>
              <a:t>multipleSelections</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true</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defaultValue</a:t>
            </a:r>
            <a:r>
              <a:rPr lang="de-DE" sz="2200" dirty="0">
                <a:latin typeface="Courier New" panose="02070309020205020404" pitchFamily="49" charset="0"/>
                <a:cs typeface="Courier New" panose="02070309020205020404" pitchFamily="49" charset="0"/>
              </a:rPr>
              <a:t>: '0001' } }</a:t>
            </a:r>
          </a:p>
        </p:txBody>
      </p:sp>
    </p:spTree>
    <p:extLst>
      <p:ext uri="{BB962C8B-B14F-4D97-AF65-F5344CB8AC3E}">
        <p14:creationId xmlns:p14="http://schemas.microsoft.com/office/powerpoint/2010/main" val="250826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6">
            <a:extLst>
              <a:ext uri="{FF2B5EF4-FFF2-40B4-BE49-F238E27FC236}">
                <a16:creationId xmlns:a16="http://schemas.microsoft.com/office/drawing/2014/main" id="{A0619938-6347-9BE4-E102-D010C7D00F96}"/>
              </a:ext>
            </a:extLst>
          </p:cNvPr>
          <p:cNvSpPr txBox="1">
            <a:spLocks/>
          </p:cNvSpPr>
          <p:nvPr/>
        </p:nvSpPr>
        <p:spPr>
          <a:xfrm>
            <a:off x="5144705" y="580883"/>
            <a:ext cx="6206047" cy="2430617"/>
          </a:xfrm>
          <a:prstGeom prst="rect">
            <a:avLst/>
          </a:prstGeom>
          <a:solidFill>
            <a:schemeClr val="accent1">
              <a:alpha val="26000"/>
            </a:schemeClr>
          </a:solidFill>
          <a:ln>
            <a:solidFill>
              <a:schemeClr val="accent1">
                <a:shade val="1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3D3106-6958-DB6B-2122-DC068C43447A}"/>
              </a:ext>
            </a:extLst>
          </p:cNvPr>
          <p:cNvSpPr>
            <a:spLocks noGrp="1"/>
          </p:cNvSpPr>
          <p:nvPr>
            <p:ph type="title"/>
          </p:nvPr>
        </p:nvSpPr>
        <p:spPr>
          <a:xfrm>
            <a:off x="466345" y="548640"/>
            <a:ext cx="4308773" cy="5431536"/>
          </a:xfrm>
        </p:spPr>
        <p:txBody>
          <a:bodyPr>
            <a:normAutofit/>
          </a:bodyPr>
          <a:lstStyle/>
          <a:p>
            <a:r>
              <a:rPr lang="de-DE" sz="5400" dirty="0"/>
              <a:t>Agenda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6A5F91F0-8EED-3ECD-B673-DF7F9C5D1BE4}"/>
              </a:ext>
            </a:extLst>
          </p:cNvPr>
          <p:cNvSpPr>
            <a:spLocks noGrp="1"/>
          </p:cNvSpPr>
          <p:nvPr>
            <p:ph idx="1"/>
          </p:nvPr>
        </p:nvSpPr>
        <p:spPr>
          <a:xfrm>
            <a:off x="5144705" y="777453"/>
            <a:ext cx="6224335" cy="5431536"/>
          </a:xfrm>
        </p:spPr>
        <p:txBody>
          <a:bodyPr anchor="ctr">
            <a:normAutofit/>
          </a:bodyPr>
          <a:lstStyle/>
          <a:p>
            <a:pPr marL="0" indent="0">
              <a:buNone/>
            </a:pPr>
            <a:r>
              <a:rPr lang="de-DE" sz="2200" dirty="0"/>
              <a:t>Day 1 – Modelling </a:t>
            </a:r>
            <a:r>
              <a:rPr lang="de-DE" sz="2200" dirty="0" err="1"/>
              <a:t>of</a:t>
            </a:r>
            <a:r>
              <a:rPr lang="de-DE" sz="2200" dirty="0"/>
              <a:t> CDS Views</a:t>
            </a:r>
          </a:p>
          <a:p>
            <a:pPr marL="914400" lvl="1" indent="-457200">
              <a:buAutoNum type="arabicPeriod"/>
            </a:pPr>
            <a:r>
              <a:rPr lang="de-DE" sz="1800" dirty="0" err="1"/>
              <a:t>Object</a:t>
            </a:r>
            <a:r>
              <a:rPr lang="de-DE" sz="1800" dirty="0"/>
              <a:t> </a:t>
            </a:r>
            <a:r>
              <a:rPr lang="de-DE" sz="1800" dirty="0" err="1"/>
              <a:t>oriented</a:t>
            </a:r>
            <a:r>
              <a:rPr lang="de-DE" sz="1800" dirty="0"/>
              <a:t> Model and Clean Core</a:t>
            </a:r>
          </a:p>
          <a:p>
            <a:pPr marL="914400" lvl="1" indent="-457200">
              <a:buAutoNum type="arabicPeriod"/>
            </a:pPr>
            <a:r>
              <a:rPr lang="de-DE" sz="1800" dirty="0"/>
              <a:t>Work </a:t>
            </a:r>
            <a:r>
              <a:rPr lang="de-DE" sz="1800" dirty="0" err="1"/>
              <a:t>with</a:t>
            </a:r>
            <a:r>
              <a:rPr lang="de-DE" sz="1800" dirty="0"/>
              <a:t> CDS Views</a:t>
            </a:r>
          </a:p>
          <a:p>
            <a:pPr marL="914400" lvl="1" indent="-457200">
              <a:buAutoNum type="arabicPeriod"/>
            </a:pPr>
            <a:r>
              <a:rPr lang="de-DE" sz="1800" dirty="0"/>
              <a:t>Implement </a:t>
            </a:r>
            <a:r>
              <a:rPr lang="de-DE" sz="1800" dirty="0" err="1"/>
              <a:t>data</a:t>
            </a:r>
            <a:r>
              <a:rPr lang="de-DE" sz="1800" dirty="0"/>
              <a:t> </a:t>
            </a:r>
            <a:r>
              <a:rPr lang="de-DE" sz="1800" dirty="0" err="1"/>
              <a:t>model</a:t>
            </a:r>
            <a:r>
              <a:rPr lang="de-DE" sz="1800" dirty="0"/>
              <a:t> on DB </a:t>
            </a:r>
            <a:r>
              <a:rPr lang="de-DE" sz="1800" dirty="0" err="1"/>
              <a:t>tables</a:t>
            </a:r>
            <a:endParaRPr lang="de-DE" sz="1800" dirty="0"/>
          </a:p>
          <a:p>
            <a:pPr marL="914400" lvl="1" indent="-457200">
              <a:buAutoNum type="arabicPeriod"/>
            </a:pPr>
            <a:r>
              <a:rPr lang="de-DE" sz="1800" dirty="0"/>
              <a:t>CDS View </a:t>
            </a:r>
            <a:r>
              <a:rPr lang="de-DE" sz="1800" dirty="0" err="1"/>
              <a:t>Entities</a:t>
            </a:r>
            <a:endParaRPr lang="de-DE" sz="1800" dirty="0"/>
          </a:p>
          <a:p>
            <a:pPr marL="914400" lvl="1" indent="-457200">
              <a:buAutoNum type="arabicPeriod"/>
            </a:pPr>
            <a:r>
              <a:rPr lang="de-DE" sz="1800" dirty="0"/>
              <a:t>Business Objects out </a:t>
            </a:r>
            <a:r>
              <a:rPr lang="de-DE" sz="1800" dirty="0" err="1"/>
              <a:t>of</a:t>
            </a:r>
            <a:r>
              <a:rPr lang="de-DE" sz="1800" dirty="0"/>
              <a:t> CDS View </a:t>
            </a:r>
            <a:r>
              <a:rPr lang="de-DE" sz="1800" dirty="0" err="1"/>
              <a:t>Entities</a:t>
            </a:r>
            <a:endParaRPr lang="de-DE" sz="1800" dirty="0"/>
          </a:p>
          <a:p>
            <a:pPr marL="914400" lvl="1" indent="-457200">
              <a:buAutoNum type="arabicPeriod"/>
            </a:pPr>
            <a:r>
              <a:rPr lang="de-DE" sz="1800" dirty="0"/>
              <a:t>CDS View </a:t>
            </a:r>
            <a:r>
              <a:rPr lang="de-DE" sz="1800" dirty="0" err="1"/>
              <a:t>Selections</a:t>
            </a:r>
            <a:r>
              <a:rPr lang="de-DE" sz="1800" dirty="0"/>
              <a:t> and SQL Features</a:t>
            </a:r>
          </a:p>
          <a:p>
            <a:pPr marL="457200" lvl="1" indent="0">
              <a:buNone/>
            </a:pPr>
            <a:endParaRPr lang="de-DE" sz="1800" dirty="0"/>
          </a:p>
          <a:p>
            <a:pPr marL="0" indent="0">
              <a:buNone/>
            </a:pPr>
            <a:r>
              <a:rPr lang="de-DE" sz="2200" dirty="0"/>
              <a:t>Day 2 – </a:t>
            </a:r>
            <a:r>
              <a:rPr lang="de-DE" sz="2200" dirty="0" err="1"/>
              <a:t>Extend</a:t>
            </a:r>
            <a:r>
              <a:rPr lang="de-DE" sz="2200" dirty="0"/>
              <a:t>, Project and </a:t>
            </a:r>
            <a:r>
              <a:rPr lang="de-DE" sz="2200" dirty="0" err="1"/>
              <a:t>consume</a:t>
            </a:r>
            <a:r>
              <a:rPr lang="de-DE" sz="2200" dirty="0"/>
              <a:t> CDS Views</a:t>
            </a:r>
          </a:p>
          <a:p>
            <a:pPr marL="914400" lvl="1" indent="-457200">
              <a:buAutoNum type="arabicPeriod"/>
            </a:pPr>
            <a:r>
              <a:rPr lang="de-DE" sz="1800" dirty="0" err="1"/>
              <a:t>Extend</a:t>
            </a:r>
            <a:r>
              <a:rPr lang="de-DE" sz="1800" dirty="0"/>
              <a:t> CDS Views</a:t>
            </a:r>
          </a:p>
          <a:p>
            <a:pPr marL="914400" lvl="1" indent="-457200">
              <a:buAutoNum type="arabicPeriod"/>
            </a:pPr>
            <a:r>
              <a:rPr lang="de-DE" sz="1800" dirty="0" err="1"/>
              <a:t>Consumption</a:t>
            </a:r>
            <a:r>
              <a:rPr lang="de-DE" sz="1800" dirty="0"/>
              <a:t> </a:t>
            </a:r>
            <a:r>
              <a:rPr lang="de-DE" sz="1800" dirty="0" err="1"/>
              <a:t>views</a:t>
            </a:r>
            <a:endParaRPr lang="de-DE" sz="1800" dirty="0"/>
          </a:p>
          <a:p>
            <a:pPr marL="914400" lvl="1" indent="-457200">
              <a:buFont typeface="Arial" panose="020B0604020202020204" pitchFamily="34" charset="0"/>
              <a:buAutoNum type="arabicPeriod"/>
            </a:pPr>
            <a:r>
              <a:rPr lang="de-DE" sz="1800" dirty="0"/>
              <a:t>CDS Data Cubes und Analytical </a:t>
            </a:r>
            <a:r>
              <a:rPr lang="de-DE" sz="1800" dirty="0" err="1"/>
              <a:t>Queries</a:t>
            </a:r>
            <a:endParaRPr lang="de-DE" sz="1800" dirty="0"/>
          </a:p>
          <a:p>
            <a:pPr marL="914400" lvl="1" indent="-457200">
              <a:buAutoNum type="arabicPeriod"/>
            </a:pPr>
            <a:r>
              <a:rPr lang="de-DE" sz="1800" dirty="0"/>
              <a:t>AMDP </a:t>
            </a:r>
            <a:r>
              <a:rPr lang="de-DE" sz="1800" dirty="0" err="1"/>
              <a:t>Functions</a:t>
            </a:r>
            <a:endParaRPr lang="de-DE" sz="1800" dirty="0"/>
          </a:p>
          <a:p>
            <a:pPr marL="914400" lvl="1" indent="-457200">
              <a:buAutoNum type="arabicPeriod"/>
            </a:pPr>
            <a:r>
              <a:rPr lang="de-DE" sz="1800" dirty="0"/>
              <a:t>Create and </a:t>
            </a:r>
            <a:r>
              <a:rPr lang="de-DE" sz="1800" dirty="0" err="1"/>
              <a:t>reference</a:t>
            </a:r>
            <a:r>
              <a:rPr lang="de-DE" sz="1800" dirty="0"/>
              <a:t> CDS Value </a:t>
            </a:r>
            <a:r>
              <a:rPr lang="de-DE" sz="1800" dirty="0" err="1"/>
              <a:t>help</a:t>
            </a:r>
            <a:endParaRPr lang="de-DE" sz="1800" dirty="0"/>
          </a:p>
          <a:p>
            <a:pPr marL="914400" lvl="1" indent="-457200">
              <a:buAutoNum type="arabicPeriod"/>
            </a:pPr>
            <a:r>
              <a:rPr lang="de-DE" sz="1800" dirty="0" err="1"/>
              <a:t>Consume</a:t>
            </a:r>
            <a:r>
              <a:rPr lang="de-DE" sz="1800" dirty="0"/>
              <a:t> CDS Views (via </a:t>
            </a:r>
            <a:r>
              <a:rPr lang="de-DE" sz="1800" dirty="0" err="1"/>
              <a:t>OData</a:t>
            </a:r>
            <a:r>
              <a:rPr lang="de-DE" sz="1800" dirty="0"/>
              <a:t> Services, Web-Preview)</a:t>
            </a:r>
          </a:p>
          <a:p>
            <a:pPr marL="457200" indent="-457200">
              <a:buAutoNum type="arabicPeriod"/>
            </a:pPr>
            <a:endParaRPr lang="de-DE" sz="2200" dirty="0"/>
          </a:p>
        </p:txBody>
      </p:sp>
      <p:sp>
        <p:nvSpPr>
          <p:cNvPr id="3" name="Textplatzhalter 6">
            <a:extLst>
              <a:ext uri="{FF2B5EF4-FFF2-40B4-BE49-F238E27FC236}">
                <a16:creationId xmlns:a16="http://schemas.microsoft.com/office/drawing/2014/main" id="{796120AA-CD4E-8425-4336-A1BBF1CDBD71}"/>
              </a:ext>
            </a:extLst>
          </p:cNvPr>
          <p:cNvSpPr txBox="1">
            <a:spLocks/>
          </p:cNvSpPr>
          <p:nvPr/>
        </p:nvSpPr>
        <p:spPr>
          <a:xfrm>
            <a:off x="5089838" y="482598"/>
            <a:ext cx="6224335" cy="2749832"/>
          </a:xfrm>
          <a:prstGeom prst="rect">
            <a:avLst/>
          </a:prstGeom>
          <a:solidFill>
            <a:schemeClr val="bg2">
              <a:alpha val="60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Textplatzhalter 6">
            <a:extLst>
              <a:ext uri="{FF2B5EF4-FFF2-40B4-BE49-F238E27FC236}">
                <a16:creationId xmlns:a16="http://schemas.microsoft.com/office/drawing/2014/main" id="{02800056-76ED-195E-2087-AD173792EBDF}"/>
              </a:ext>
            </a:extLst>
          </p:cNvPr>
          <p:cNvSpPr txBox="1">
            <a:spLocks/>
          </p:cNvSpPr>
          <p:nvPr/>
        </p:nvSpPr>
        <p:spPr>
          <a:xfrm>
            <a:off x="5089839" y="3330715"/>
            <a:ext cx="6224335" cy="2749832"/>
          </a:xfrm>
          <a:prstGeom prst="rect">
            <a:avLst/>
          </a:prstGeom>
          <a:noFill/>
          <a:ln>
            <a:solidFill>
              <a:schemeClr val="accent6"/>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9582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ADFC62-D053-1669-7995-CB154FEA2708}"/>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045FE-8745-E0FE-4A07-50781E1B4EC6}"/>
              </a:ext>
            </a:extLst>
          </p:cNvPr>
          <p:cNvSpPr>
            <a:spLocks noGrp="1"/>
          </p:cNvSpPr>
          <p:nvPr>
            <p:ph idx="1"/>
          </p:nvPr>
        </p:nvSpPr>
        <p:spPr>
          <a:xfrm>
            <a:off x="838200" y="1929384"/>
            <a:ext cx="10515600" cy="4251960"/>
          </a:xfrm>
        </p:spPr>
        <p:txBody>
          <a:bodyPr>
            <a:normAutofit/>
          </a:bodyPr>
          <a:lstStyle/>
          <a:p>
            <a:r>
              <a:rPr lang="de-DE" sz="2000" dirty="0"/>
              <a:t>Analyse </a:t>
            </a:r>
            <a:r>
              <a:rPr lang="de-DE" sz="2000" dirty="0" err="1"/>
              <a:t>the</a:t>
            </a:r>
            <a:r>
              <a:rPr lang="de-DE" sz="2000" dirty="0"/>
              <a:t> </a:t>
            </a:r>
            <a:r>
              <a:rPr lang="de-DE" sz="2000" dirty="0" err="1"/>
              <a:t>following</a:t>
            </a:r>
            <a:r>
              <a:rPr lang="de-DE" sz="2000" dirty="0"/>
              <a:t> </a:t>
            </a:r>
            <a:r>
              <a:rPr lang="de-DE" sz="2000" dirty="0" err="1"/>
              <a:t>coding</a:t>
            </a:r>
            <a:r>
              <a:rPr lang="de-DE" sz="2000" dirty="0"/>
              <a:t> and </a:t>
            </a:r>
            <a:r>
              <a:rPr lang="de-DE" sz="2000" dirty="0" err="1"/>
              <a:t>use</a:t>
            </a:r>
            <a:r>
              <a:rPr lang="de-DE" sz="2000" dirty="0"/>
              <a:t> </a:t>
            </a:r>
            <a:r>
              <a:rPr lang="de-DE" sz="2000" dirty="0" err="1"/>
              <a:t>it</a:t>
            </a:r>
            <a:r>
              <a:rPr lang="de-DE" sz="2000" dirty="0"/>
              <a:t> </a:t>
            </a:r>
            <a:r>
              <a:rPr lang="de-DE" sz="2000" dirty="0" err="1"/>
              <a:t>sensibly</a:t>
            </a:r>
            <a:r>
              <a:rPr lang="de-DE" sz="2000" dirty="0"/>
              <a:t> in </a:t>
            </a:r>
            <a:r>
              <a:rPr lang="de-DE" sz="2000" dirty="0" err="1"/>
              <a:t>your</a:t>
            </a:r>
            <a:r>
              <a:rPr lang="de-DE" sz="2000" dirty="0"/>
              <a:t> </a:t>
            </a:r>
            <a:r>
              <a:rPr lang="de-DE" sz="2000" dirty="0" err="1"/>
              <a:t>Consumption</a:t>
            </a:r>
            <a:r>
              <a:rPr lang="de-DE" sz="2000" dirty="0"/>
              <a:t> View.</a:t>
            </a:r>
          </a:p>
          <a:p>
            <a:r>
              <a:rPr lang="de-DE" sz="2000" dirty="0"/>
              <a:t>Check </a:t>
            </a:r>
            <a:r>
              <a:rPr lang="de-DE" sz="2000" dirty="0" err="1"/>
              <a:t>the</a:t>
            </a:r>
            <a:r>
              <a:rPr lang="de-DE" sz="2000" dirty="0"/>
              <a:t> </a:t>
            </a:r>
            <a:r>
              <a:rPr lang="de-DE" sz="2000" dirty="0" err="1"/>
              <a:t>meaningfulness</a:t>
            </a:r>
            <a:r>
              <a:rPr lang="de-DE" sz="2000" dirty="0"/>
              <a:t> </a:t>
            </a:r>
            <a:r>
              <a:rPr lang="de-DE" sz="2000" dirty="0" err="1"/>
              <a:t>of</a:t>
            </a:r>
            <a:r>
              <a:rPr lang="de-DE" sz="2000" dirty="0"/>
              <a:t> </a:t>
            </a:r>
            <a:r>
              <a:rPr lang="de-DE" sz="2000" dirty="0" err="1"/>
              <a:t>the</a:t>
            </a:r>
            <a:r>
              <a:rPr lang="de-DE" sz="2000" dirty="0"/>
              <a:t> </a:t>
            </a:r>
            <a:r>
              <a:rPr lang="de-DE" sz="2000" dirty="0" err="1"/>
              <a:t>fields</a:t>
            </a:r>
            <a:r>
              <a:rPr lang="de-DE" sz="2000" dirty="0"/>
              <a:t> </a:t>
            </a:r>
            <a:r>
              <a:rPr lang="de-DE" sz="2000" dirty="0" err="1"/>
              <a:t>used</a:t>
            </a:r>
            <a:r>
              <a:rPr lang="de-DE" sz="2000" dirty="0"/>
              <a:t> </a:t>
            </a:r>
            <a:r>
              <a:rPr lang="de-DE" sz="2000" dirty="0" err="1"/>
              <a:t>from</a:t>
            </a:r>
            <a:r>
              <a:rPr lang="de-DE" sz="2000" dirty="0"/>
              <a:t> </a:t>
            </a:r>
            <a:r>
              <a:rPr lang="de-DE" sz="2000" dirty="0" err="1"/>
              <a:t>the</a:t>
            </a:r>
            <a:r>
              <a:rPr lang="de-DE" sz="2000" dirty="0"/>
              <a:t> </a:t>
            </a:r>
            <a:r>
              <a:rPr lang="de-DE" sz="2000" dirty="0" err="1"/>
              <a:t>I_LastMonthDate</a:t>
            </a:r>
            <a:r>
              <a:rPr lang="de-DE" sz="2000" dirty="0"/>
              <a:t> </a:t>
            </a:r>
            <a:r>
              <a:rPr lang="de-DE" sz="2000" dirty="0" err="1"/>
              <a:t>view</a:t>
            </a:r>
            <a:r>
              <a:rPr lang="de-DE" sz="2000" dirty="0"/>
              <a:t>.</a:t>
            </a:r>
          </a:p>
          <a:p>
            <a:endParaRPr lang="de-DE" sz="2000" dirty="0"/>
          </a:p>
          <a:p>
            <a:pPr marL="0" indent="0">
              <a:buNone/>
            </a:pP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Consumption</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filter</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selectionType</a:t>
            </a:r>
            <a:r>
              <a:rPr lang="de-DE" sz="1600" dirty="0">
                <a:latin typeface="Courier New" panose="02070309020205020404" pitchFamily="49" charset="0"/>
                <a:cs typeface="Courier New" panose="02070309020205020404" pitchFamily="49" charset="0"/>
              </a:rPr>
              <a:t>: #INTERVAL}, </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derivation</a:t>
            </a: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lookupEntity</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I_LastMonthDate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LastMonthStartDateTime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resultElementHigh</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ABAPMaximumDateTime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binding</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targetElement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CalendarDate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type: #SYSTEM_FIELD, </a:t>
            </a:r>
            <a:r>
              <a:rPr lang="de-DE" sz="1600" dirty="0" err="1">
                <a:latin typeface="Courier New" panose="02070309020205020404" pitchFamily="49" charset="0"/>
                <a:cs typeface="Courier New" panose="02070309020205020404" pitchFamily="49" charset="0"/>
              </a:rPr>
              <a:t>value</a:t>
            </a:r>
            <a:r>
              <a:rPr lang="de-DE" sz="1600" dirty="0">
                <a:latin typeface="Courier New" panose="02070309020205020404" pitchFamily="49" charset="0"/>
                <a:cs typeface="Courier New" panose="02070309020205020404" pitchFamily="49" charset="0"/>
              </a:rPr>
              <a:t>: '#SYSTEM_DATE'}]}}</a:t>
            </a:r>
          </a:p>
        </p:txBody>
      </p:sp>
    </p:spTree>
    <p:extLst>
      <p:ext uri="{BB962C8B-B14F-4D97-AF65-F5344CB8AC3E}">
        <p14:creationId xmlns:p14="http://schemas.microsoft.com/office/powerpoint/2010/main" val="3617230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688AF88-0FFF-F5D1-3A16-9D8CA91F025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976AAAA-E988-E260-9195-9A596B325BA7}"/>
              </a:ext>
            </a:extLst>
          </p:cNvPr>
          <p:cNvSpPr>
            <a:spLocks noGrp="1"/>
          </p:cNvSpPr>
          <p:nvPr>
            <p:ph idx="1"/>
          </p:nvPr>
        </p:nvSpPr>
        <p:spPr>
          <a:xfrm>
            <a:off x="5126418" y="552091"/>
            <a:ext cx="6224335" cy="5431536"/>
          </a:xfrm>
        </p:spPr>
        <p:txBody>
          <a:bodyPr anchor="ctr">
            <a:normAutofit/>
          </a:bodyPr>
          <a:lstStyle/>
          <a:p>
            <a:r>
              <a:rPr lang="de-DE" sz="2200" dirty="0" err="1"/>
              <a:t>What</a:t>
            </a:r>
            <a:r>
              <a:rPr lang="de-DE" sz="2200" dirty="0"/>
              <a:t> </a:t>
            </a:r>
            <a:r>
              <a:rPr lang="de-DE" sz="2200" dirty="0" err="1"/>
              <a:t>can</a:t>
            </a:r>
            <a:r>
              <a:rPr lang="de-DE" sz="2200" dirty="0"/>
              <a:t> </a:t>
            </a:r>
            <a:r>
              <a:rPr lang="de-DE" sz="2200" dirty="0" err="1"/>
              <a:t>you</a:t>
            </a:r>
            <a:r>
              <a:rPr lang="de-DE" sz="2200" dirty="0"/>
              <a:t> </a:t>
            </a:r>
            <a:r>
              <a:rPr lang="de-DE" sz="2200" dirty="0" err="1"/>
              <a:t>use</a:t>
            </a:r>
            <a:r>
              <a:rPr lang="de-DE" sz="2200" dirty="0"/>
              <a:t> </a:t>
            </a:r>
            <a:r>
              <a:rPr lang="de-DE" sz="2200" dirty="0" err="1"/>
              <a:t>the</a:t>
            </a:r>
            <a:r>
              <a:rPr lang="de-DE" sz="2200" dirty="0"/>
              <a:t> </a:t>
            </a:r>
            <a:r>
              <a:rPr lang="de-DE" sz="2200" dirty="0" err="1"/>
              <a:t>following</a:t>
            </a:r>
            <a:r>
              <a:rPr lang="de-DE" sz="2200" dirty="0"/>
              <a:t> </a:t>
            </a:r>
            <a:r>
              <a:rPr lang="de-DE" sz="2200" dirty="0" err="1"/>
              <a:t>annotation</a:t>
            </a:r>
            <a:r>
              <a:rPr lang="de-DE" sz="2200" dirty="0"/>
              <a:t> </a:t>
            </a:r>
            <a:r>
              <a:rPr lang="de-DE" sz="2200" dirty="0" err="1"/>
              <a:t>for</a:t>
            </a:r>
            <a:r>
              <a:rPr lang="de-DE" sz="2200" dirty="0"/>
              <a:t>?</a:t>
            </a:r>
            <a:br>
              <a:rPr lang="de-DE" sz="2200" dirty="0"/>
            </a:br>
            <a:br>
              <a:rPr lang="de-DE" sz="2200" dirty="0"/>
            </a:br>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EndUserText</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label</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Warenempänger</a:t>
            </a:r>
            <a:r>
              <a:rPr lang="de-DE" sz="2200" dirty="0">
                <a:latin typeface="Courier New" panose="02070309020205020404" pitchFamily="49" charset="0"/>
                <a:cs typeface="Courier New" panose="02070309020205020404" pitchFamily="49" charset="0"/>
              </a:rPr>
              <a:t> PLZ', </a:t>
            </a:r>
            <a:r>
              <a:rPr lang="de-DE" sz="2200" dirty="0" err="1">
                <a:latin typeface="Courier New" panose="02070309020205020404" pitchFamily="49" charset="0"/>
                <a:cs typeface="Courier New" panose="02070309020205020404" pitchFamily="49" charset="0"/>
              </a:rPr>
              <a:t>quickInfo</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Warenempänger</a:t>
            </a:r>
            <a:r>
              <a:rPr lang="de-DE" sz="2200" dirty="0">
                <a:latin typeface="Courier New" panose="02070309020205020404" pitchFamily="49" charset="0"/>
                <a:cs typeface="Courier New" panose="02070309020205020404" pitchFamily="49" charset="0"/>
              </a:rPr>
              <a:t> PLZ‘ }</a:t>
            </a:r>
          </a:p>
          <a:p>
            <a:pPr marL="0" indent="0">
              <a:buNone/>
            </a:pPr>
            <a:endParaRPr lang="de-DE" sz="2200" dirty="0"/>
          </a:p>
          <a:p>
            <a:r>
              <a:rPr lang="de-DE" sz="2200" dirty="0" err="1"/>
              <a:t>Translate</a:t>
            </a:r>
            <a:r>
              <a:rPr lang="de-DE" sz="2200" dirty="0"/>
              <a:t> </a:t>
            </a:r>
            <a:r>
              <a:rPr lang="de-DE" sz="2200" dirty="0" err="1"/>
              <a:t>the</a:t>
            </a:r>
            <a:r>
              <a:rPr lang="de-DE" sz="2200" dirty="0"/>
              <a:t> </a:t>
            </a:r>
            <a:r>
              <a:rPr lang="de-DE" sz="2200" dirty="0" err="1"/>
              <a:t>text</a:t>
            </a:r>
            <a:r>
              <a:rPr lang="de-DE" sz="2200" dirty="0"/>
              <a:t> </a:t>
            </a:r>
            <a:r>
              <a:rPr lang="de-DE" sz="2200" dirty="0" err="1"/>
              <a:t>using</a:t>
            </a:r>
            <a:r>
              <a:rPr lang="de-DE" sz="2200" dirty="0"/>
              <a:t> SAP Note 2815059 (PDF in GitHub)</a:t>
            </a:r>
          </a:p>
        </p:txBody>
      </p:sp>
    </p:spTree>
    <p:extLst>
      <p:ext uri="{BB962C8B-B14F-4D97-AF65-F5344CB8AC3E}">
        <p14:creationId xmlns:p14="http://schemas.microsoft.com/office/powerpoint/2010/main" val="269707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F17A18-65A2-CB78-D0B6-B9FFC908A042}"/>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B903D48-4228-4518-27BD-61BA8BB37EB0}"/>
              </a:ext>
            </a:extLst>
          </p:cNvPr>
          <p:cNvSpPr>
            <a:spLocks noGrp="1"/>
          </p:cNvSpPr>
          <p:nvPr>
            <p:ph idx="1"/>
          </p:nvPr>
        </p:nvSpPr>
        <p:spPr>
          <a:xfrm>
            <a:off x="838200" y="1929384"/>
            <a:ext cx="10515600" cy="4251960"/>
          </a:xfrm>
        </p:spPr>
        <p:txBody>
          <a:bodyPr>
            <a:normAutofit/>
          </a:bodyPr>
          <a:lstStyle/>
          <a:p>
            <a:pPr marL="0" indent="0">
              <a:buNone/>
            </a:pPr>
            <a:r>
              <a:rPr lang="de-DE" sz="2200" dirty="0"/>
              <a:t>Find out </a:t>
            </a:r>
            <a:r>
              <a:rPr lang="de-DE" sz="2200" dirty="0" err="1"/>
              <a:t>what</a:t>
            </a:r>
            <a:r>
              <a:rPr lang="de-DE" sz="2200" dirty="0"/>
              <a:t> </a:t>
            </a:r>
            <a:r>
              <a:rPr lang="de-DE" sz="2200" dirty="0" err="1"/>
              <a:t>the</a:t>
            </a:r>
            <a:r>
              <a:rPr lang="de-DE" sz="2200" dirty="0"/>
              <a:t> </a:t>
            </a:r>
            <a:r>
              <a:rPr lang="de-DE" sz="2200" dirty="0" err="1"/>
              <a:t>following</a:t>
            </a:r>
            <a:r>
              <a:rPr lang="de-DE" sz="2200" dirty="0"/>
              <a:t> </a:t>
            </a:r>
            <a:r>
              <a:rPr lang="de-DE" sz="2200" dirty="0" err="1"/>
              <a:t>annotations</a:t>
            </a:r>
            <a:r>
              <a:rPr lang="de-DE" sz="2200" dirty="0"/>
              <a:t> </a:t>
            </a:r>
            <a:r>
              <a:rPr lang="de-DE" sz="2200" dirty="0" err="1"/>
              <a:t>are</a:t>
            </a:r>
            <a:r>
              <a:rPr lang="de-DE" sz="2200" dirty="0"/>
              <a:t> </a:t>
            </a:r>
            <a:r>
              <a:rPr lang="de-DE" sz="2200" dirty="0" err="1"/>
              <a:t>for</a:t>
            </a:r>
            <a:endParaRPr lang="de-DE" sz="2200" dirty="0"/>
          </a:p>
          <a:p>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AnalyticsDetails.query.axis</a:t>
            </a:r>
            <a:r>
              <a:rPr lang="de-DE" sz="2200" dirty="0">
                <a:latin typeface="Courier New" panose="02070309020205020404" pitchFamily="49" charset="0"/>
                <a:cs typeface="Courier New" panose="02070309020205020404" pitchFamily="49" charset="0"/>
              </a:rPr>
              <a:t> : #ROWS</a:t>
            </a:r>
          </a:p>
          <a:p>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AnalyticsDetails.query.hidden</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true</a:t>
            </a:r>
            <a:endParaRPr lang="de-DE" sz="2200" dirty="0">
              <a:latin typeface="Courier New" panose="02070309020205020404" pitchFamily="49" charset="0"/>
              <a:cs typeface="Courier New" panose="02070309020205020404" pitchFamily="49" charset="0"/>
            </a:endParaRPr>
          </a:p>
          <a:p>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ObjectModel.foreignKey.association</a:t>
            </a:r>
            <a:r>
              <a:rPr lang="de-DE" sz="2200" dirty="0">
                <a:latin typeface="Courier New" panose="02070309020205020404" pitchFamily="49" charset="0"/>
                <a:cs typeface="Courier New" panose="02070309020205020404" pitchFamily="49" charset="0"/>
              </a:rPr>
              <a:t>: '_</a:t>
            </a:r>
            <a:r>
              <a:rPr lang="de-DE" sz="2200" dirty="0" err="1">
                <a:latin typeface="Courier New" panose="02070309020205020404" pitchFamily="49" charset="0"/>
                <a:cs typeface="Courier New" panose="02070309020205020404" pitchFamily="49" charset="0"/>
              </a:rPr>
              <a:t>TranspChargeLocalCurrency</a:t>
            </a:r>
            <a:r>
              <a:rPr lang="de-DE"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421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a:t>Hands On - Together</a:t>
            </a:r>
            <a:endParaRPr lang="en-US" sz="6600" kern="1200" dirty="0">
              <a:solidFill>
                <a:schemeClr val="tx1"/>
              </a:solidFill>
              <a:latin typeface="+mj-lt"/>
              <a:ea typeface="+mj-ea"/>
              <a:cs typeface="+mj-cs"/>
            </a:endParaRP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Creating a Fiori / </a:t>
            </a:r>
            <a:r>
              <a:rPr lang="en-US" sz="2400" kern="1200" dirty="0" err="1">
                <a:solidFill>
                  <a:schemeClr val="tx1"/>
                </a:solidFill>
                <a:latin typeface="+mn-lt"/>
                <a:ea typeface="+mn-ea"/>
                <a:cs typeface="+mn-cs"/>
              </a:rPr>
              <a:t>Webdynpro</a:t>
            </a:r>
            <a:r>
              <a:rPr lang="en-US" sz="2400" kern="1200" dirty="0">
                <a:solidFill>
                  <a:schemeClr val="tx1"/>
                </a:solidFill>
                <a:latin typeface="+mn-lt"/>
                <a:ea typeface="+mn-ea"/>
                <a:cs typeface="+mn-cs"/>
              </a:rPr>
              <a:t> Tile for the Fiori Launchpad</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EA6FE7F-6132-BF40-FD6A-AB47CC9A2D39}"/>
              </a:ext>
            </a:extLst>
          </p:cNvPr>
          <p:cNvPicPr>
            <a:picLocks noChangeAspect="1"/>
          </p:cNvPicPr>
          <p:nvPr/>
        </p:nvPicPr>
        <p:blipFill>
          <a:blip r:embed="rId2"/>
          <a:stretch>
            <a:fillRect/>
          </a:stretch>
        </p:blipFill>
        <p:spPr>
          <a:xfrm>
            <a:off x="606490" y="451381"/>
            <a:ext cx="7025951" cy="2215145"/>
          </a:xfrm>
          <a:prstGeom prst="rect">
            <a:avLst/>
          </a:prstGeom>
        </p:spPr>
      </p:pic>
      <p:pic>
        <p:nvPicPr>
          <p:cNvPr id="6" name="Grafik 5">
            <a:extLst>
              <a:ext uri="{FF2B5EF4-FFF2-40B4-BE49-F238E27FC236}">
                <a16:creationId xmlns:a16="http://schemas.microsoft.com/office/drawing/2014/main" id="{30929499-AABD-3E2F-F303-62129A1D92D6}"/>
              </a:ext>
            </a:extLst>
          </p:cNvPr>
          <p:cNvPicPr>
            <a:picLocks noChangeAspect="1"/>
          </p:cNvPicPr>
          <p:nvPr/>
        </p:nvPicPr>
        <p:blipFill>
          <a:blip r:embed="rId3"/>
          <a:stretch>
            <a:fillRect/>
          </a:stretch>
        </p:blipFill>
        <p:spPr>
          <a:xfrm>
            <a:off x="6315330" y="748044"/>
            <a:ext cx="5035421" cy="2571136"/>
          </a:xfrm>
          <a:prstGeom prst="rect">
            <a:avLst/>
          </a:prstGeom>
        </p:spPr>
      </p:pic>
    </p:spTree>
    <p:extLst>
      <p:ext uri="{BB962C8B-B14F-4D97-AF65-F5344CB8AC3E}">
        <p14:creationId xmlns:p14="http://schemas.microsoft.com/office/powerpoint/2010/main" val="34695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Advanced</a:t>
            </a:r>
            <a:r>
              <a:rPr lang="de-DE" sz="4400" dirty="0"/>
              <a:t> </a:t>
            </a:r>
            <a:r>
              <a:rPr lang="de-DE" sz="4400" dirty="0" err="1"/>
              <a:t>Concepts</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err="1"/>
              <a:t>Practical</a:t>
            </a:r>
            <a:r>
              <a:rPr lang="de-DE" dirty="0"/>
              <a:t> </a:t>
            </a:r>
            <a:r>
              <a:rPr lang="de-DE" dirty="0" err="1"/>
              <a:t>exercise</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09074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Database </a:t>
            </a:r>
            <a:r>
              <a:rPr lang="de-DE" sz="4400" dirty="0" err="1"/>
              <a:t>Specific</a:t>
            </a:r>
            <a:r>
              <a:rPr lang="de-DE" sz="4400" dirty="0"/>
              <a:t> Features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AMDP (Table </a:t>
            </a:r>
            <a:r>
              <a:rPr lang="de-DE" dirty="0" err="1"/>
              <a:t>Functions</a:t>
            </a:r>
            <a:r>
              <a:rPr lang="de-DE" dirty="0"/>
              <a:t>)</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71770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6D1127-8AB4-BF73-4E92-17D234478ABA}"/>
              </a:ext>
            </a:extLst>
          </p:cNvPr>
          <p:cNvSpPr>
            <a:spLocks noGrp="1"/>
          </p:cNvSpPr>
          <p:nvPr>
            <p:ph type="title"/>
          </p:nvPr>
        </p:nvSpPr>
        <p:spPr>
          <a:xfrm>
            <a:off x="640080" y="325369"/>
            <a:ext cx="4368602" cy="1956841"/>
          </a:xfrm>
        </p:spPr>
        <p:txBody>
          <a:bodyPr anchor="b">
            <a:normAutofit/>
          </a:bodyPr>
          <a:lstStyle/>
          <a:p>
            <a:r>
              <a:rPr lang="de-DE" sz="5400" dirty="0"/>
              <a:t>AMDP- </a:t>
            </a:r>
            <a:r>
              <a:rPr lang="de-DE" sz="5400" dirty="0" err="1"/>
              <a:t>Functions</a:t>
            </a:r>
            <a:endParaRPr lang="de-DE" sz="5400" dirty="0"/>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AABB2FD-F522-7AA4-9987-A96ACCDD8D2E}"/>
              </a:ext>
            </a:extLst>
          </p:cNvPr>
          <p:cNvSpPr>
            <a:spLocks noGrp="1"/>
          </p:cNvSpPr>
          <p:nvPr>
            <p:ph idx="1"/>
          </p:nvPr>
        </p:nvSpPr>
        <p:spPr>
          <a:xfrm>
            <a:off x="640080" y="2872899"/>
            <a:ext cx="4243589" cy="3320668"/>
          </a:xfrm>
        </p:spPr>
        <p:txBody>
          <a:bodyPr>
            <a:normAutofit/>
          </a:bodyPr>
          <a:lstStyle/>
          <a:p>
            <a:pPr marL="0" indent="0">
              <a:buNone/>
            </a:pPr>
            <a:r>
              <a:rPr lang="de-DE" sz="1500" i="0" u="none" strike="noStrike" dirty="0">
                <a:effectLst/>
                <a:latin typeface="Arial" panose="020B0604020202020204" pitchFamily="34" charset="0"/>
              </a:rPr>
              <a:t>AMDP (</a:t>
            </a:r>
            <a:r>
              <a:rPr lang="de-DE" sz="1500" i="0" u="none" strike="noStrike" dirty="0" err="1">
                <a:effectLst/>
                <a:latin typeface="Arial" panose="020B0604020202020204" pitchFamily="34" charset="0"/>
              </a:rPr>
              <a:t>acronym</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for</a:t>
            </a:r>
            <a:r>
              <a:rPr lang="de-DE" sz="1500" i="0" u="none" strike="noStrike" dirty="0">
                <a:effectLst/>
                <a:latin typeface="Arial" panose="020B0604020202020204" pitchFamily="34" charset="0"/>
              </a:rPr>
              <a:t> ABAP </a:t>
            </a:r>
            <a:r>
              <a:rPr lang="de-DE" sz="1500" i="0" u="none" strike="noStrike" dirty="0" err="1">
                <a:effectLst/>
                <a:latin typeface="Arial" panose="020B0604020202020204" pitchFamily="34" charset="0"/>
              </a:rPr>
              <a:t>Managed</a:t>
            </a:r>
            <a:r>
              <a:rPr lang="de-DE" sz="1500" i="0" u="none" strike="noStrike" dirty="0">
                <a:effectLst/>
                <a:latin typeface="Arial" panose="020B0604020202020204" pitchFamily="34" charset="0"/>
              </a:rPr>
              <a:t> Database </a:t>
            </a:r>
            <a:r>
              <a:rPr lang="de-DE" sz="1500" i="0" u="none" strike="noStrike" dirty="0" err="1">
                <a:effectLst/>
                <a:latin typeface="Arial" panose="020B0604020202020204" pitchFamily="34" charset="0"/>
              </a:rPr>
              <a:t>Procedures</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originally</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referred</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to</a:t>
            </a:r>
            <a:r>
              <a:rPr lang="de-DE" sz="1500" i="0" u="none" strike="noStrike" dirty="0">
                <a:effectLst/>
                <a:latin typeface="Arial" panose="020B0604020202020204" pitchFamily="34" charset="0"/>
              </a:rPr>
              <a:t> an SAP "</a:t>
            </a:r>
            <a:r>
              <a:rPr lang="de-DE" sz="1500" i="0" u="none" strike="noStrike" dirty="0" err="1">
                <a:effectLst/>
                <a:latin typeface="Arial" panose="020B0604020202020204" pitchFamily="34" charset="0"/>
              </a:rPr>
              <a:t>framework</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for</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defining</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implementing</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managing</a:t>
            </a:r>
            <a:r>
              <a:rPr lang="de-DE" sz="1500" i="0" u="none" strike="noStrike" dirty="0">
                <a:effectLst/>
                <a:latin typeface="Arial" panose="020B0604020202020204" pitchFamily="34" charset="0"/>
              </a:rPr>
              <a:t> and </a:t>
            </a:r>
            <a:r>
              <a:rPr lang="de-DE" sz="1500" i="0" u="none" strike="noStrike" dirty="0" err="1">
                <a:effectLst/>
                <a:latin typeface="Arial" panose="020B0604020202020204" pitchFamily="34" charset="0"/>
              </a:rPr>
              <a:t>calling</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database</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procedures</a:t>
            </a:r>
            <a:r>
              <a:rPr lang="de-DE" sz="1500" i="0" u="none" strike="noStrike" dirty="0">
                <a:effectLst/>
                <a:latin typeface="Arial" panose="020B0604020202020204" pitchFamily="34" charset="0"/>
              </a:rPr>
              <a:t> in </a:t>
            </a:r>
            <a:r>
              <a:rPr lang="de-DE" sz="1500" i="0" u="none" strike="noStrike" dirty="0" err="1">
                <a:effectLst/>
                <a:latin typeface="Arial" panose="020B0604020202020204" pitchFamily="34" charset="0"/>
              </a:rPr>
              <a:t>the</a:t>
            </a:r>
            <a:r>
              <a:rPr lang="de-DE" sz="1500" i="0" u="none" strike="noStrike" dirty="0">
                <a:effectLst/>
                <a:latin typeface="Arial" panose="020B0604020202020204" pitchFamily="34" charset="0"/>
              </a:rPr>
              <a:t> SAP HANA </a:t>
            </a:r>
            <a:r>
              <a:rPr lang="de-DE" sz="1500" i="0" u="none" strike="noStrike" dirty="0" err="1">
                <a:effectLst/>
                <a:latin typeface="Arial" panose="020B0604020202020204" pitchFamily="34" charset="0"/>
              </a:rPr>
              <a:t>database</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from</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the</a:t>
            </a:r>
            <a:r>
              <a:rPr lang="de-DE" sz="1500" i="0" u="none" strike="noStrike" dirty="0">
                <a:effectLst/>
                <a:latin typeface="Arial" panose="020B0604020202020204" pitchFamily="34" charset="0"/>
              </a:rPr>
              <a:t> ABAP </a:t>
            </a:r>
            <a:r>
              <a:rPr lang="de-DE" sz="1500" i="0" u="none" strike="noStrike" dirty="0" err="1">
                <a:effectLst/>
                <a:latin typeface="Arial" panose="020B0604020202020204" pitchFamily="34" charset="0"/>
              </a:rPr>
              <a:t>application</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server</a:t>
            </a:r>
            <a:r>
              <a:rPr lang="de-DE" sz="1500" i="0" u="none" strike="noStrike" dirty="0">
                <a:effectLst/>
                <a:latin typeface="Arial" panose="020B0604020202020204" pitchFamily="34" charset="0"/>
              </a:rPr>
              <a:t>. Support </a:t>
            </a:r>
            <a:r>
              <a:rPr lang="de-DE" sz="1500" i="0" u="none" strike="noStrike" dirty="0" err="1">
                <a:effectLst/>
                <a:latin typeface="Arial" panose="020B0604020202020204" pitchFamily="34" charset="0"/>
              </a:rPr>
              <a:t>for</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database</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functions</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has</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now</a:t>
            </a:r>
            <a:r>
              <a:rPr lang="de-DE" sz="1500" i="0" u="none" strike="noStrike" dirty="0">
                <a:effectLst/>
                <a:latin typeface="Arial" panose="020B0604020202020204" pitchFamily="34" charset="0"/>
              </a:rPr>
              <a:t> also </a:t>
            </a:r>
            <a:r>
              <a:rPr lang="de-DE" sz="1500" i="0" u="none" strike="noStrike" dirty="0" err="1">
                <a:effectLst/>
                <a:latin typeface="Arial" panose="020B0604020202020204" pitchFamily="34" charset="0"/>
              </a:rPr>
              <a:t>been</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added</a:t>
            </a:r>
            <a:r>
              <a:rPr lang="de-DE" sz="1500" i="0" u="none" strike="noStrike" dirty="0">
                <a:effectLst/>
                <a:latin typeface="Arial" panose="020B0604020202020204" pitchFamily="34" charset="0"/>
              </a:rPr>
              <a:t>. The </a:t>
            </a:r>
            <a:r>
              <a:rPr lang="de-DE" sz="1500" i="0" u="none" strike="noStrike" dirty="0" err="1">
                <a:effectLst/>
                <a:latin typeface="Arial" panose="020B0604020202020204" pitchFamily="34" charset="0"/>
              </a:rPr>
              <a:t>implementation</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takes</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place</a:t>
            </a:r>
            <a:r>
              <a:rPr lang="de-DE" sz="1500" i="0" u="none" strike="noStrike" dirty="0">
                <a:effectLst/>
                <a:latin typeface="Arial" panose="020B0604020202020204" pitchFamily="34" charset="0"/>
              </a:rPr>
              <a:t> in </a:t>
            </a:r>
            <a:r>
              <a:rPr lang="de-DE" sz="1500" i="0" u="none" strike="noStrike" dirty="0" err="1">
                <a:effectLst/>
                <a:latin typeface="Arial" panose="020B0604020202020204" pitchFamily="34" charset="0"/>
              </a:rPr>
              <a:t>SQLScript</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the</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query</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language</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for</a:t>
            </a:r>
            <a:r>
              <a:rPr lang="de-DE" sz="1500" i="0" u="none" strike="noStrike" dirty="0">
                <a:effectLst/>
                <a:latin typeface="Arial" panose="020B0604020202020204" pitchFamily="34" charset="0"/>
              </a:rPr>
              <a:t> </a:t>
            </a:r>
            <a:r>
              <a:rPr lang="de-DE" sz="1500" i="0" u="none" strike="noStrike" dirty="0" err="1">
                <a:effectLst/>
                <a:latin typeface="Arial" panose="020B0604020202020204" pitchFamily="34" charset="0"/>
              </a:rPr>
              <a:t>the</a:t>
            </a:r>
            <a:r>
              <a:rPr lang="de-DE" sz="1500" i="0" u="none" strike="noStrike" dirty="0">
                <a:effectLst/>
                <a:latin typeface="Arial" panose="020B0604020202020204" pitchFamily="34" charset="0"/>
              </a:rPr>
              <a:t> SAP HANA </a:t>
            </a:r>
            <a:r>
              <a:rPr lang="de-DE" sz="1500" i="0" u="none" strike="noStrike" dirty="0" err="1">
                <a:effectLst/>
                <a:latin typeface="Arial" panose="020B0604020202020204" pitchFamily="34" charset="0"/>
              </a:rPr>
              <a:t>database</a:t>
            </a:r>
            <a:r>
              <a:rPr lang="de-DE" sz="1500" i="0" u="none" strike="noStrike" dirty="0">
                <a:effectLst/>
                <a:latin typeface="Arial" panose="020B0604020202020204" pitchFamily="34" charset="0"/>
              </a:rPr>
              <a:t>.</a:t>
            </a:r>
            <a:endParaRPr lang="de-DE" sz="1500" baseline="30000" dirty="0">
              <a:highlight>
                <a:srgbClr val="FFFFFF"/>
              </a:highlight>
              <a:latin typeface="Arial" panose="020B0604020202020204" pitchFamily="34" charset="0"/>
            </a:endParaRPr>
          </a:p>
          <a:p>
            <a:pPr marL="0" indent="0">
              <a:buNone/>
            </a:pPr>
            <a:r>
              <a:rPr lang="de-DE" sz="1500" baseline="30000" dirty="0">
                <a:highlight>
                  <a:srgbClr val="FFFFFF"/>
                </a:highlight>
                <a:latin typeface="Arial" panose="020B0604020202020204" pitchFamily="34" charset="0"/>
              </a:rPr>
              <a:t>Quelle Wikipedia</a:t>
            </a:r>
            <a:endParaRPr lang="de-DE" sz="1500" dirty="0"/>
          </a:p>
        </p:txBody>
      </p:sp>
      <p:pic>
        <p:nvPicPr>
          <p:cNvPr id="5" name="Picture 4" descr="Ausrufezeichen vor gelbem Hintergrund">
            <a:extLst>
              <a:ext uri="{FF2B5EF4-FFF2-40B4-BE49-F238E27FC236}">
                <a16:creationId xmlns:a16="http://schemas.microsoft.com/office/drawing/2014/main" id="{ECD252CF-9DDD-ACF9-28BD-71924D6AE04F}"/>
              </a:ext>
            </a:extLst>
          </p:cNvPr>
          <p:cNvPicPr>
            <a:picLocks noChangeAspect="1"/>
          </p:cNvPicPr>
          <p:nvPr/>
        </p:nvPicPr>
        <p:blipFill rotWithShape="1">
          <a:blip r:embed="rId2"/>
          <a:srcRect l="18386" r="63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8168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F70CF56-31AF-5BC9-A68B-68056E9E97ED}"/>
              </a:ext>
            </a:extLst>
          </p:cNvPr>
          <p:cNvSpPr>
            <a:spLocks noGrp="1"/>
          </p:cNvSpPr>
          <p:nvPr>
            <p:ph type="title"/>
          </p:nvPr>
        </p:nvSpPr>
        <p:spPr>
          <a:xfrm>
            <a:off x="630936" y="640823"/>
            <a:ext cx="3419856" cy="5583148"/>
          </a:xfrm>
        </p:spPr>
        <p:txBody>
          <a:bodyPr anchor="ctr">
            <a:normAutofit/>
          </a:bodyPr>
          <a:lstStyle/>
          <a:p>
            <a:r>
              <a:rPr lang="de-DE" sz="5400" dirty="0" err="1"/>
              <a:t>Structure</a:t>
            </a:r>
            <a:r>
              <a:rPr lang="de-DE" sz="5400" dirty="0"/>
              <a:t> AMDP</a:t>
            </a:r>
          </a:p>
        </p:txBody>
      </p:sp>
      <p:sp>
        <p:nvSpPr>
          <p:cNvPr id="205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19BCDBA-2816-BAA9-F38B-6A09219152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50291"/>
            <a:ext cx="6894576" cy="3274922"/>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11487006-3B91-AA6B-FB17-8BBC32D24775}"/>
              </a:ext>
            </a:extLst>
          </p:cNvPr>
          <p:cNvSpPr>
            <a:spLocks noGrp="1"/>
          </p:cNvSpPr>
          <p:nvPr>
            <p:ph idx="1"/>
          </p:nvPr>
        </p:nvSpPr>
        <p:spPr>
          <a:xfrm>
            <a:off x="4654296" y="4798577"/>
            <a:ext cx="6894576" cy="1428487"/>
          </a:xfrm>
        </p:spPr>
        <p:txBody>
          <a:bodyPr anchor="t">
            <a:normAutofit/>
          </a:bodyPr>
          <a:lstStyle/>
          <a:p>
            <a:r>
              <a:rPr lang="en-US" sz="2200" dirty="0"/>
              <a:t>CDS View serves as a wrapper </a:t>
            </a:r>
          </a:p>
          <a:p>
            <a:r>
              <a:rPr lang="en-US" sz="2200" dirty="0"/>
              <a:t>Table Function has to be implemented by a class method.</a:t>
            </a:r>
          </a:p>
        </p:txBody>
      </p:sp>
    </p:spTree>
    <p:extLst>
      <p:ext uri="{BB962C8B-B14F-4D97-AF65-F5344CB8AC3E}">
        <p14:creationId xmlns:p14="http://schemas.microsoft.com/office/powerpoint/2010/main" val="1442572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B3C8A5-3905-B277-3C5A-D42B6CDC2AC9}"/>
              </a:ext>
            </a:extLst>
          </p:cNvPr>
          <p:cNvSpPr>
            <a:spLocks noGrp="1"/>
          </p:cNvSpPr>
          <p:nvPr>
            <p:ph type="title"/>
          </p:nvPr>
        </p:nvSpPr>
        <p:spPr>
          <a:xfrm>
            <a:off x="838200" y="365125"/>
            <a:ext cx="10515600" cy="1325563"/>
          </a:xfrm>
        </p:spPr>
        <p:txBody>
          <a:bodyPr>
            <a:normAutofit/>
          </a:bodyPr>
          <a:lstStyle/>
          <a:p>
            <a:r>
              <a:rPr lang="de-DE" sz="5400"/>
              <a:t>AMDP</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DFF757C-5D67-255F-97DD-FE01EBEE9B9A}"/>
              </a:ext>
            </a:extLst>
          </p:cNvPr>
          <p:cNvSpPr>
            <a:spLocks noGrp="1"/>
          </p:cNvSpPr>
          <p:nvPr>
            <p:ph idx="1"/>
          </p:nvPr>
        </p:nvSpPr>
        <p:spPr>
          <a:xfrm>
            <a:off x="838200" y="1929384"/>
            <a:ext cx="10515600" cy="4251960"/>
          </a:xfrm>
        </p:spPr>
        <p:txBody>
          <a:bodyPr>
            <a:normAutofit/>
          </a:bodyPr>
          <a:lstStyle/>
          <a:p>
            <a:r>
              <a:rPr lang="de-DE" sz="2200" dirty="0" err="1"/>
              <a:t>Example</a:t>
            </a:r>
            <a:r>
              <a:rPr lang="de-DE" sz="2200" dirty="0"/>
              <a:t> </a:t>
            </a:r>
            <a:r>
              <a:rPr lang="de-DE" sz="2200" dirty="0" err="1"/>
              <a:t>of</a:t>
            </a:r>
            <a:r>
              <a:rPr lang="de-DE" sz="2200" dirty="0"/>
              <a:t> </a:t>
            </a:r>
            <a:r>
              <a:rPr lang="de-DE" sz="2200" dirty="0" err="1"/>
              <a:t>use</a:t>
            </a:r>
            <a:r>
              <a:rPr lang="de-DE" sz="2200" dirty="0"/>
              <a:t> in </a:t>
            </a:r>
            <a:r>
              <a:rPr lang="de-DE" sz="2200" dirty="0" err="1"/>
              <a:t>standard</a:t>
            </a:r>
            <a:r>
              <a:rPr lang="de-DE" sz="2200" dirty="0"/>
              <a:t> CL_CS_BOM_AMDP</a:t>
            </a:r>
          </a:p>
          <a:p>
            <a:r>
              <a:rPr lang="de-DE" sz="2200" dirty="0"/>
              <a:t>In </a:t>
            </a:r>
            <a:r>
              <a:rPr lang="de-DE" sz="2200" dirty="0" err="1"/>
              <a:t>the</a:t>
            </a:r>
            <a:r>
              <a:rPr lang="de-DE" sz="2200" dirty="0"/>
              <a:t> AMDP </a:t>
            </a:r>
            <a:r>
              <a:rPr lang="de-DE" sz="2200" dirty="0" err="1"/>
              <a:t>class</a:t>
            </a:r>
            <a:r>
              <a:rPr lang="de-DE" sz="2200" dirty="0"/>
              <a:t> </a:t>
            </a:r>
            <a:r>
              <a:rPr lang="de-DE" sz="2200" dirty="0" err="1"/>
              <a:t>method</a:t>
            </a:r>
            <a:r>
              <a:rPr lang="de-DE" sz="2200" dirty="0"/>
              <a:t>, IF_CS_BOM_AMDP </a:t>
            </a:r>
            <a:r>
              <a:rPr lang="de-DE" sz="2200" dirty="0" err="1"/>
              <a:t>must</a:t>
            </a:r>
            <a:r>
              <a:rPr lang="de-DE" sz="2200" dirty="0"/>
              <a:t> </a:t>
            </a:r>
            <a:r>
              <a:rPr lang="de-DE" sz="2200" dirty="0" err="1"/>
              <a:t>be</a:t>
            </a:r>
            <a:r>
              <a:rPr lang="de-DE" sz="2200" dirty="0"/>
              <a:t> </a:t>
            </a:r>
            <a:r>
              <a:rPr lang="de-DE" sz="2200" dirty="0" err="1"/>
              <a:t>specified</a:t>
            </a:r>
            <a:r>
              <a:rPr lang="de-DE" sz="2200" dirty="0"/>
              <a:t> </a:t>
            </a:r>
            <a:r>
              <a:rPr lang="de-DE" sz="2200" dirty="0" err="1"/>
              <a:t>as</a:t>
            </a:r>
            <a:r>
              <a:rPr lang="de-DE" sz="2200" dirty="0"/>
              <a:t> </a:t>
            </a:r>
            <a:r>
              <a:rPr lang="de-DE" sz="2200" dirty="0" err="1"/>
              <a:t>the</a:t>
            </a:r>
            <a:r>
              <a:rPr lang="de-DE" sz="2200" dirty="0"/>
              <a:t> interface.</a:t>
            </a:r>
          </a:p>
        </p:txBody>
      </p:sp>
    </p:spTree>
    <p:extLst>
      <p:ext uri="{BB962C8B-B14F-4D97-AF65-F5344CB8AC3E}">
        <p14:creationId xmlns:p14="http://schemas.microsoft.com/office/powerpoint/2010/main" val="492327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84A54D-D105-D4F4-811F-B954889BD7E4}"/>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F93309A-A7C0-8095-CA52-A29F1E2DC4D5}"/>
              </a:ext>
            </a:extLst>
          </p:cNvPr>
          <p:cNvSpPr>
            <a:spLocks noGrp="1"/>
          </p:cNvSpPr>
          <p:nvPr>
            <p:ph idx="1"/>
          </p:nvPr>
        </p:nvSpPr>
        <p:spPr>
          <a:xfrm>
            <a:off x="5126418" y="552091"/>
            <a:ext cx="6224335" cy="5431536"/>
          </a:xfrm>
        </p:spPr>
        <p:txBody>
          <a:bodyPr anchor="ctr">
            <a:normAutofit/>
          </a:bodyPr>
          <a:lstStyle/>
          <a:p>
            <a:r>
              <a:rPr lang="de-DE" sz="1700" dirty="0"/>
              <a:t>Create a </a:t>
            </a:r>
            <a:r>
              <a:rPr lang="de-DE" sz="1700" dirty="0" err="1"/>
              <a:t>table</a:t>
            </a:r>
            <a:r>
              <a:rPr lang="de-DE" sz="1700" dirty="0"/>
              <a:t> </a:t>
            </a:r>
            <a:r>
              <a:rPr lang="de-DE" sz="1700" dirty="0" err="1"/>
              <a:t>function</a:t>
            </a:r>
            <a:r>
              <a:rPr lang="de-DE" sz="1700" dirty="0"/>
              <a:t> </a:t>
            </a:r>
            <a:r>
              <a:rPr lang="de-DE" sz="1700" dirty="0" err="1"/>
              <a:t>with</a:t>
            </a:r>
            <a:r>
              <a:rPr lang="de-DE" sz="1700" dirty="0"/>
              <a:t> </a:t>
            </a:r>
            <a:r>
              <a:rPr lang="de-DE" sz="1700" dirty="0" err="1"/>
              <a:t>parameters</a:t>
            </a:r>
            <a:r>
              <a:rPr lang="de-DE" sz="1700" dirty="0"/>
              <a:t> (</a:t>
            </a:r>
            <a:r>
              <a:rPr lang="de-DE" sz="1700" dirty="0" err="1"/>
              <a:t>as</a:t>
            </a:r>
            <a:r>
              <a:rPr lang="de-DE" sz="1700" dirty="0"/>
              <a:t> </a:t>
            </a:r>
            <a:r>
              <a:rPr lang="de-DE" sz="1700" dirty="0" err="1"/>
              <a:t>data</a:t>
            </a:r>
            <a:r>
              <a:rPr lang="de-DE" sz="1700" dirty="0"/>
              <a:t> </a:t>
            </a:r>
            <a:r>
              <a:rPr lang="de-DE" sz="1700" dirty="0" err="1"/>
              <a:t>definition</a:t>
            </a:r>
            <a:r>
              <a:rPr lang="de-DE" sz="1700" dirty="0"/>
              <a:t>). Use a </a:t>
            </a:r>
            <a:r>
              <a:rPr lang="de-DE" sz="1700" dirty="0" err="1"/>
              <a:t>name</a:t>
            </a:r>
            <a:r>
              <a:rPr lang="de-DE" sz="1700" dirty="0"/>
              <a:t> </a:t>
            </a:r>
            <a:r>
              <a:rPr lang="de-DE" sz="1700" dirty="0" err="1"/>
              <a:t>similar</a:t>
            </a:r>
            <a:r>
              <a:rPr lang="de-DE" sz="1700" dirty="0"/>
              <a:t> </a:t>
            </a:r>
            <a:r>
              <a:rPr lang="de-DE" sz="1700" dirty="0" err="1"/>
              <a:t>to</a:t>
            </a:r>
            <a:r>
              <a:rPr lang="de-DE" sz="1700" dirty="0"/>
              <a:t> </a:t>
            </a:r>
            <a:r>
              <a:rPr lang="de-DE" sz="1700" dirty="0" err="1"/>
              <a:t>Z_TableFunctionCountry</a:t>
            </a:r>
            <a:r>
              <a:rPr lang="de-DE" sz="1700" dirty="0"/>
              <a:t>.</a:t>
            </a:r>
          </a:p>
          <a:p>
            <a:r>
              <a:rPr lang="de-DE" sz="1700" dirty="0"/>
              <a:t>Use a </a:t>
            </a:r>
            <a:r>
              <a:rPr lang="de-DE" sz="1700" dirty="0" err="1"/>
              <a:t>parameter</a:t>
            </a:r>
            <a:br>
              <a:rPr lang="de-DE" sz="1700" dirty="0"/>
            </a:br>
            <a:r>
              <a:rPr lang="de-DE" sz="1700" dirty="0">
                <a:latin typeface="Courier New" panose="02070309020205020404" pitchFamily="49" charset="0"/>
                <a:cs typeface="Courier New" panose="02070309020205020404" pitchFamily="49" charset="0"/>
              </a:rPr>
              <a:t>@</a:t>
            </a:r>
            <a:r>
              <a:rPr lang="de-DE" sz="1700" dirty="0" err="1">
                <a:latin typeface="Courier New" panose="02070309020205020404" pitchFamily="49" charset="0"/>
                <a:cs typeface="Courier New" panose="02070309020205020404" pitchFamily="49" charset="0"/>
              </a:rPr>
              <a:t>Environment.systemField</a:t>
            </a:r>
            <a:r>
              <a:rPr lang="de-DE" sz="1700" dirty="0">
                <a:latin typeface="Courier New" panose="02070309020205020404" pitchFamily="49" charset="0"/>
                <a:cs typeface="Courier New" panose="02070309020205020404" pitchFamily="49" charset="0"/>
              </a:rPr>
              <a:t>: #CLIENT</a:t>
            </a:r>
            <a:br>
              <a:rPr lang="de-DE" sz="1700" dirty="0">
                <a:latin typeface="Courier New" panose="02070309020205020404" pitchFamily="49" charset="0"/>
                <a:cs typeface="Courier New" panose="02070309020205020404" pitchFamily="49" charset="0"/>
              </a:rPr>
            </a:br>
            <a:r>
              <a:rPr lang="de-DE" sz="1700" dirty="0" err="1">
                <a:latin typeface="Courier New" panose="02070309020205020404" pitchFamily="49" charset="0"/>
                <a:cs typeface="Courier New" panose="02070309020205020404" pitchFamily="49" charset="0"/>
              </a:rPr>
              <a:t>P_SAPClient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endParaRPr lang="de-DE" sz="1700" dirty="0">
              <a:latin typeface="Courier New" panose="02070309020205020404" pitchFamily="49" charset="0"/>
              <a:cs typeface="Courier New" panose="02070309020205020404" pitchFamily="49" charset="0"/>
            </a:endParaRPr>
          </a:p>
          <a:p>
            <a:r>
              <a:rPr lang="de-DE" sz="1700" dirty="0" err="1"/>
              <a:t>Define</a:t>
            </a:r>
            <a:r>
              <a:rPr lang="de-DE" sz="1700" dirty="0"/>
              <a:t> </a:t>
            </a:r>
            <a:r>
              <a:rPr lang="de-DE" sz="1700" dirty="0" err="1"/>
              <a:t>the</a:t>
            </a:r>
            <a:r>
              <a:rPr lang="de-DE" sz="1700" dirty="0"/>
              <a:t> </a:t>
            </a:r>
            <a:r>
              <a:rPr lang="de-DE" sz="1700" dirty="0" err="1"/>
              <a:t>following</a:t>
            </a:r>
            <a:r>
              <a:rPr lang="de-DE" sz="1700" dirty="0"/>
              <a:t> </a:t>
            </a:r>
            <a:r>
              <a:rPr lang="de-DE" sz="1700" dirty="0" err="1"/>
              <a:t>fields</a:t>
            </a:r>
            <a:endParaRPr lang="de-DE" sz="1700" dirty="0"/>
          </a:p>
          <a:p>
            <a:pPr lvl="1"/>
            <a:r>
              <a:rPr lang="de-DE" sz="1700" dirty="0" err="1">
                <a:latin typeface="Courier New" panose="02070309020205020404" pitchFamily="49" charset="0"/>
                <a:cs typeface="Courier New" panose="02070309020205020404" pitchFamily="49" charset="0"/>
              </a:rPr>
              <a:t>mandt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r>
              <a:rPr lang="de-DE" sz="1700" dirty="0">
                <a:latin typeface="Courier New" panose="02070309020205020404" pitchFamily="49" charset="0"/>
                <a:cs typeface="Courier New" panose="02070309020205020404" pitchFamily="49" charset="0"/>
              </a:rPr>
              <a:t>;</a:t>
            </a:r>
          </a:p>
          <a:p>
            <a:pPr lvl="1"/>
            <a:r>
              <a:rPr lang="de-DE" sz="1700" dirty="0">
                <a:latin typeface="Courier New" panose="02070309020205020404" pitchFamily="49" charset="0"/>
                <a:cs typeface="Courier New" panose="02070309020205020404" pitchFamily="49" charset="0"/>
              </a:rPr>
              <a:t>Country                   : land1_gp;</a:t>
            </a:r>
          </a:p>
          <a:p>
            <a:pPr lvl="1"/>
            <a:r>
              <a:rPr lang="de-DE" sz="1700" dirty="0" err="1">
                <a:latin typeface="Courier New" panose="02070309020205020404" pitchFamily="49" charset="0"/>
                <a:cs typeface="Courier New" panose="02070309020205020404" pitchFamily="49" charset="0"/>
              </a:rPr>
              <a:t>CountryThreeLetterISOCode</a:t>
            </a:r>
            <a:r>
              <a:rPr lang="de-DE" sz="1700" dirty="0">
                <a:latin typeface="Courier New" panose="02070309020205020404" pitchFamily="49" charset="0"/>
                <a:cs typeface="Courier New" panose="02070309020205020404" pitchFamily="49" charset="0"/>
              </a:rPr>
              <a:t> : intca3;</a:t>
            </a:r>
          </a:p>
          <a:p>
            <a:pPr lvl="1"/>
            <a:r>
              <a:rPr lang="de-DE" sz="1700" dirty="0" err="1">
                <a:latin typeface="Courier New" panose="02070309020205020404" pitchFamily="49" charset="0"/>
                <a:cs typeface="Courier New" panose="02070309020205020404" pitchFamily="49" charset="0"/>
              </a:rPr>
              <a:t>CountryThreeDigitISOCode</a:t>
            </a:r>
            <a:r>
              <a:rPr lang="de-DE" sz="1700" dirty="0">
                <a:latin typeface="Courier New" panose="02070309020205020404" pitchFamily="49" charset="0"/>
                <a:cs typeface="Courier New" panose="02070309020205020404" pitchFamily="49" charset="0"/>
              </a:rPr>
              <a:t>  : intcn3;</a:t>
            </a:r>
          </a:p>
          <a:p>
            <a:pPr lvl="1"/>
            <a:r>
              <a:rPr lang="de-DE" sz="1700" dirty="0" err="1">
                <a:latin typeface="Courier New" panose="02070309020205020404" pitchFamily="49" charset="0"/>
                <a:cs typeface="Courier New" panose="02070309020205020404" pitchFamily="49" charset="0"/>
              </a:rPr>
              <a:t>CountryISOCode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intca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CountryCurrency</a:t>
            </a:r>
            <a:r>
              <a:rPr lang="de-DE" sz="1700" dirty="0">
                <a:latin typeface="Courier New" panose="02070309020205020404" pitchFamily="49" charset="0"/>
                <a:cs typeface="Courier New" panose="02070309020205020404" pitchFamily="49" charset="0"/>
              </a:rPr>
              <a:t>           : waers_005;</a:t>
            </a:r>
          </a:p>
          <a:p>
            <a:pPr lvl="1"/>
            <a:r>
              <a:rPr lang="de-DE" sz="1700" dirty="0" err="1">
                <a:latin typeface="Courier New" panose="02070309020205020404" pitchFamily="49" charset="0"/>
                <a:cs typeface="Courier New" panose="02070309020205020404" pitchFamily="49" charset="0"/>
              </a:rPr>
              <a:t>IndexBasedCurrency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curin</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HardCurrency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curha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TaxCalculationProcedure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kalsm_d</a:t>
            </a:r>
            <a:r>
              <a:rPr lang="de-DE" sz="1700" dirty="0">
                <a:latin typeface="Courier New" panose="02070309020205020404" pitchFamily="49" charset="0"/>
                <a:cs typeface="Courier New" panose="02070309020205020404" pitchFamily="49" charset="0"/>
              </a:rPr>
              <a:t>;</a:t>
            </a:r>
          </a:p>
          <a:p>
            <a:endParaRPr lang="de-DE" sz="1700" dirty="0"/>
          </a:p>
        </p:txBody>
      </p:sp>
    </p:spTree>
    <p:extLst>
      <p:ext uri="{BB962C8B-B14F-4D97-AF65-F5344CB8AC3E}">
        <p14:creationId xmlns:p14="http://schemas.microsoft.com/office/powerpoint/2010/main" val="332048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CDS </a:t>
            </a:r>
            <a:r>
              <a:rPr lang="de-DE" sz="4400" dirty="0" err="1"/>
              <a:t>Extensions</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err="1"/>
              <a:t>Practical</a:t>
            </a:r>
            <a:r>
              <a:rPr lang="de-DE" dirty="0"/>
              <a:t> </a:t>
            </a:r>
            <a:r>
              <a:rPr lang="de-DE" dirty="0" err="1"/>
              <a:t>exercise</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7820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200E04-3900-F141-C189-A0464BA45B69}"/>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1CC5E14-3C72-408C-40D6-2AFA84FF3806}"/>
              </a:ext>
            </a:extLst>
          </p:cNvPr>
          <p:cNvSpPr>
            <a:spLocks noGrp="1"/>
          </p:cNvSpPr>
          <p:nvPr>
            <p:ph idx="1"/>
          </p:nvPr>
        </p:nvSpPr>
        <p:spPr>
          <a:xfrm>
            <a:off x="5126418" y="552091"/>
            <a:ext cx="6224335" cy="5431536"/>
          </a:xfrm>
        </p:spPr>
        <p:txBody>
          <a:bodyPr anchor="ctr">
            <a:normAutofit/>
          </a:bodyPr>
          <a:lstStyle/>
          <a:p>
            <a:r>
              <a:rPr lang="de-DE" sz="2200" dirty="0"/>
              <a:t>Implement an AMDP </a:t>
            </a:r>
            <a:r>
              <a:rPr lang="de-DE" sz="2200" dirty="0" err="1"/>
              <a:t>class</a:t>
            </a:r>
            <a:endParaRPr lang="de-DE" sz="2200" dirty="0"/>
          </a:p>
          <a:p>
            <a:r>
              <a:rPr lang="de-DE" sz="2200" dirty="0"/>
              <a:t>Use ZCL_TABLE_FUNCTION_COUNTRY </a:t>
            </a:r>
            <a:r>
              <a:rPr lang="de-DE" sz="2200" dirty="0" err="1"/>
              <a:t>as</a:t>
            </a:r>
            <a:r>
              <a:rPr lang="de-DE" sz="2200" dirty="0"/>
              <a:t> a </a:t>
            </a:r>
            <a:r>
              <a:rPr lang="de-DE" sz="2200" dirty="0" err="1"/>
              <a:t>template</a:t>
            </a:r>
            <a:endParaRPr lang="de-DE" sz="2200" dirty="0"/>
          </a:p>
        </p:txBody>
      </p:sp>
    </p:spTree>
    <p:extLst>
      <p:ext uri="{BB962C8B-B14F-4D97-AF65-F5344CB8AC3E}">
        <p14:creationId xmlns:p14="http://schemas.microsoft.com/office/powerpoint/2010/main" val="3232404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96791AE-81F8-609C-3DA7-F74D05769245}"/>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6BD70D65-16EA-DAD7-2BBC-8E61DFE5D90E}"/>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Create a CDS </a:t>
            </a:r>
            <a:r>
              <a:rPr lang="de-DE" sz="2200" dirty="0" err="1"/>
              <a:t>view</a:t>
            </a:r>
            <a:r>
              <a:rPr lang="de-DE" sz="2200" dirty="0"/>
              <a:t> </a:t>
            </a:r>
            <a:r>
              <a:rPr lang="de-DE" sz="2200" dirty="0" err="1"/>
              <a:t>entity</a:t>
            </a:r>
            <a:r>
              <a:rPr lang="de-DE" sz="2200" dirty="0"/>
              <a:t> </a:t>
            </a:r>
            <a:r>
              <a:rPr lang="de-DE" sz="2200" dirty="0" err="1"/>
              <a:t>as</a:t>
            </a:r>
            <a:r>
              <a:rPr lang="de-DE" sz="2200" dirty="0"/>
              <a:t> a </a:t>
            </a:r>
            <a:r>
              <a:rPr lang="de-DE" sz="2200" dirty="0" err="1"/>
              <a:t>select</a:t>
            </a:r>
            <a:r>
              <a:rPr lang="de-DE" sz="2200" dirty="0"/>
              <a:t> on </a:t>
            </a:r>
            <a:r>
              <a:rPr lang="de-DE" sz="2200" dirty="0" err="1"/>
              <a:t>the</a:t>
            </a:r>
            <a:r>
              <a:rPr lang="de-DE" sz="2200" dirty="0"/>
              <a:t> </a:t>
            </a:r>
            <a:r>
              <a:rPr lang="de-DE" sz="2200" dirty="0" err="1"/>
              <a:t>table</a:t>
            </a:r>
            <a:r>
              <a:rPr lang="de-DE" sz="2200" dirty="0"/>
              <a:t> </a:t>
            </a:r>
            <a:r>
              <a:rPr lang="de-DE" sz="2200" dirty="0" err="1"/>
              <a:t>function</a:t>
            </a:r>
            <a:r>
              <a:rPr lang="de-DE" sz="2200" dirty="0"/>
              <a:t> </a:t>
            </a:r>
            <a:r>
              <a:rPr lang="de-DE" sz="2200" dirty="0" err="1"/>
              <a:t>you</a:t>
            </a:r>
            <a:r>
              <a:rPr lang="de-DE" sz="2200" dirty="0"/>
              <a:t> </a:t>
            </a:r>
            <a:r>
              <a:rPr lang="de-DE" sz="2200" dirty="0" err="1"/>
              <a:t>created</a:t>
            </a:r>
            <a:r>
              <a:rPr lang="de-DE" sz="2200" dirty="0"/>
              <a:t>. </a:t>
            </a:r>
          </a:p>
          <a:p>
            <a:pPr marL="457200" indent="-457200">
              <a:buAutoNum type="arabicPeriod"/>
            </a:pPr>
            <a:r>
              <a:rPr lang="de-DE" sz="2200" dirty="0" err="1"/>
              <a:t>Don't</a:t>
            </a:r>
            <a:r>
              <a:rPr lang="de-DE" sz="2200" dirty="0"/>
              <a:t> </a:t>
            </a:r>
            <a:r>
              <a:rPr lang="de-DE" sz="2200" dirty="0" err="1"/>
              <a:t>forget</a:t>
            </a:r>
            <a:r>
              <a:rPr lang="de-DE" sz="2200" dirty="0"/>
              <a:t> </a:t>
            </a:r>
            <a:r>
              <a:rPr lang="de-DE" sz="2200" dirty="0" err="1"/>
              <a:t>the</a:t>
            </a:r>
            <a:r>
              <a:rPr lang="de-DE" sz="2200" dirty="0"/>
              <a:t> </a:t>
            </a:r>
            <a:r>
              <a:rPr lang="de-DE" sz="2200" dirty="0" err="1"/>
              <a:t>parameter</a:t>
            </a:r>
            <a:r>
              <a:rPr lang="de-DE" sz="2200" dirty="0"/>
              <a:t>.</a:t>
            </a:r>
          </a:p>
        </p:txBody>
      </p:sp>
    </p:spTree>
    <p:extLst>
      <p:ext uri="{BB962C8B-B14F-4D97-AF65-F5344CB8AC3E}">
        <p14:creationId xmlns:p14="http://schemas.microsoft.com/office/powerpoint/2010/main" val="1112068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65CB71-8693-7263-E0ED-0152095AB247}"/>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FB6F24EB-0714-0009-9E9A-CD4F0B2D6E19}"/>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Use </a:t>
            </a:r>
            <a:r>
              <a:rPr lang="de-DE" sz="2200" dirty="0" err="1"/>
              <a:t>another</a:t>
            </a:r>
            <a:r>
              <a:rPr lang="de-DE" sz="2200" dirty="0"/>
              <a:t> </a:t>
            </a:r>
            <a:r>
              <a:rPr lang="de-DE" sz="2200" dirty="0" err="1"/>
              <a:t>or</a:t>
            </a:r>
            <a:r>
              <a:rPr lang="de-DE" sz="2200" dirty="0"/>
              <a:t> a different </a:t>
            </a:r>
            <a:r>
              <a:rPr lang="de-DE" sz="2200" dirty="0" err="1"/>
              <a:t>transfer</a:t>
            </a:r>
            <a:r>
              <a:rPr lang="de-DE" sz="2200" dirty="0"/>
              <a:t> </a:t>
            </a:r>
            <a:r>
              <a:rPr lang="de-DE" sz="2200" dirty="0" err="1"/>
              <a:t>parameter</a:t>
            </a:r>
            <a:r>
              <a:rPr lang="de-DE" sz="2200" dirty="0"/>
              <a:t>.</a:t>
            </a:r>
          </a:p>
          <a:p>
            <a:pPr marL="457200" indent="-457200">
              <a:buAutoNum type="arabicPeriod"/>
            </a:pPr>
            <a:endParaRPr lang="de-DE" sz="2200" dirty="0"/>
          </a:p>
        </p:txBody>
      </p:sp>
    </p:spTree>
    <p:extLst>
      <p:ext uri="{BB962C8B-B14F-4D97-AF65-F5344CB8AC3E}">
        <p14:creationId xmlns:p14="http://schemas.microsoft.com/office/powerpoint/2010/main" val="10137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342AA7-64A2-B1DA-384E-F71F0883806D}"/>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9C0B571-8167-DF3D-FA91-13CEB1E1D4B4}"/>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Look </a:t>
            </a:r>
            <a:r>
              <a:rPr lang="de-DE" sz="2200" dirty="0" err="1"/>
              <a:t>again</a:t>
            </a:r>
            <a:r>
              <a:rPr lang="de-DE" sz="2200" dirty="0"/>
              <a:t> on </a:t>
            </a:r>
            <a:r>
              <a:rPr lang="de-DE" sz="2200" dirty="0" err="1"/>
              <a:t>your</a:t>
            </a:r>
            <a:r>
              <a:rPr lang="de-DE" sz="2200" dirty="0"/>
              <a:t> CDS </a:t>
            </a:r>
            <a:r>
              <a:rPr lang="de-DE" sz="2200" dirty="0" err="1"/>
              <a:t>entity</a:t>
            </a:r>
            <a:r>
              <a:rPr lang="de-DE" sz="2200" dirty="0"/>
              <a:t> </a:t>
            </a:r>
            <a:r>
              <a:rPr lang="de-DE" sz="2200" dirty="0" err="1"/>
              <a:t>view</a:t>
            </a:r>
            <a:r>
              <a:rPr lang="de-DE" sz="2200" dirty="0"/>
              <a:t> </a:t>
            </a:r>
            <a:r>
              <a:rPr lang="de-DE" sz="2200" dirty="0" err="1"/>
              <a:t>selecting</a:t>
            </a:r>
            <a:r>
              <a:rPr lang="de-DE" sz="2200" dirty="0"/>
              <a:t> from </a:t>
            </a:r>
            <a:r>
              <a:rPr lang="de-DE" sz="2200" dirty="0" err="1"/>
              <a:t>table</a:t>
            </a:r>
            <a:r>
              <a:rPr lang="de-DE" sz="2200" dirty="0"/>
              <a:t> </a:t>
            </a:r>
            <a:r>
              <a:rPr lang="de-DE" sz="2200" dirty="0" err="1"/>
              <a:t>function</a:t>
            </a:r>
            <a:endParaRPr lang="de-DE" sz="2200" dirty="0"/>
          </a:p>
          <a:p>
            <a:pPr marL="457200" indent="-457200">
              <a:buAutoNum type="arabicPeriod"/>
            </a:pPr>
            <a:r>
              <a:rPr lang="de-DE" sz="2200" dirty="0"/>
              <a:t>Add </a:t>
            </a:r>
            <a:r>
              <a:rPr lang="de-DE" sz="2200" dirty="0" err="1"/>
              <a:t>the</a:t>
            </a:r>
            <a:r>
              <a:rPr lang="de-DE" sz="2200" dirty="0"/>
              <a:t> </a:t>
            </a:r>
            <a:r>
              <a:rPr lang="de-DE" sz="2200" dirty="0" err="1"/>
              <a:t>following</a:t>
            </a:r>
            <a:r>
              <a:rPr lang="de-DE" sz="2200" dirty="0"/>
              <a:t> </a:t>
            </a:r>
            <a:r>
              <a:rPr lang="de-DE" sz="2200" dirty="0" err="1"/>
              <a:t>associations</a:t>
            </a:r>
            <a:r>
              <a:rPr lang="de-DE" sz="2200" dirty="0"/>
              <a:t> </a:t>
            </a:r>
            <a:r>
              <a:rPr lang="de-DE" sz="2200" dirty="0" err="1"/>
              <a:t>to</a:t>
            </a:r>
            <a:r>
              <a:rPr lang="de-DE" sz="2200" dirty="0"/>
              <a:t> </a:t>
            </a:r>
            <a:r>
              <a:rPr lang="de-DE" sz="2200" dirty="0" err="1"/>
              <a:t>your</a:t>
            </a:r>
            <a:r>
              <a:rPr lang="de-DE" sz="2200" dirty="0"/>
              <a:t> CDS </a:t>
            </a:r>
            <a:r>
              <a:rPr lang="de-DE" sz="2200" dirty="0" err="1"/>
              <a:t>entity</a:t>
            </a:r>
            <a:r>
              <a:rPr lang="de-DE" sz="2200" dirty="0"/>
              <a:t> </a:t>
            </a:r>
            <a:r>
              <a:rPr lang="de-DE" sz="2200" dirty="0" err="1"/>
              <a:t>view</a:t>
            </a:r>
            <a:r>
              <a:rPr lang="de-DE" sz="2200" dirty="0"/>
              <a:t>:</a:t>
            </a:r>
          </a:p>
          <a:p>
            <a:pPr lvl="1"/>
            <a:r>
              <a:rPr lang="de-DE" sz="1800" dirty="0"/>
              <a:t>0..* </a:t>
            </a:r>
            <a:r>
              <a:rPr lang="de-DE" sz="1800" dirty="0" err="1"/>
              <a:t>for</a:t>
            </a:r>
            <a:r>
              <a:rPr lang="de-DE" sz="1800" dirty="0"/>
              <a:t> </a:t>
            </a:r>
            <a:r>
              <a:rPr lang="de-DE" sz="1800" dirty="0" err="1"/>
              <a:t>I_CountryText</a:t>
            </a:r>
            <a:r>
              <a:rPr lang="de-DE" sz="1800" dirty="0"/>
              <a:t> </a:t>
            </a:r>
          </a:p>
          <a:p>
            <a:pPr lvl="1"/>
            <a:r>
              <a:rPr lang="de-DE" sz="1800" dirty="0"/>
              <a:t>0..1 </a:t>
            </a:r>
            <a:r>
              <a:rPr lang="de-DE" sz="1800" dirty="0" err="1"/>
              <a:t>for</a:t>
            </a:r>
            <a:r>
              <a:rPr lang="de-DE" sz="1800" dirty="0"/>
              <a:t> </a:t>
            </a:r>
            <a:r>
              <a:rPr lang="de-DE" sz="1800" dirty="0" err="1"/>
              <a:t>I_Currency</a:t>
            </a:r>
            <a:endParaRPr lang="de-DE" sz="1800" dirty="0"/>
          </a:p>
          <a:p>
            <a:pPr lvl="1"/>
            <a:endParaRPr lang="de-DE" sz="1800" dirty="0"/>
          </a:p>
          <a:p>
            <a:pPr marL="457200" indent="-457200">
              <a:buFont typeface="Arial" panose="020B0604020202020204" pitchFamily="34" charset="0"/>
              <a:buAutoNum type="arabicPeriod"/>
            </a:pPr>
            <a:r>
              <a:rPr lang="de-DE" sz="2000" dirty="0"/>
              <a:t>Display </a:t>
            </a:r>
            <a:r>
              <a:rPr lang="de-DE" sz="2000" dirty="0" err="1"/>
              <a:t>the</a:t>
            </a:r>
            <a:r>
              <a:rPr lang="de-DE" sz="2000" dirty="0"/>
              <a:t> </a:t>
            </a:r>
            <a:r>
              <a:rPr lang="de-DE" sz="2000" dirty="0" err="1"/>
              <a:t>associated</a:t>
            </a:r>
            <a:r>
              <a:rPr lang="de-DE" sz="2000" dirty="0"/>
              <a:t> </a:t>
            </a:r>
            <a:r>
              <a:rPr lang="de-DE" sz="2000" dirty="0" err="1"/>
              <a:t>text</a:t>
            </a:r>
            <a:r>
              <a:rPr lang="de-DE" sz="2000" dirty="0"/>
              <a:t>.</a:t>
            </a:r>
          </a:p>
          <a:p>
            <a:pPr marL="457200" indent="-457200">
              <a:buFont typeface="Arial" panose="020B0604020202020204" pitchFamily="34" charset="0"/>
              <a:buAutoNum type="arabicPeriod"/>
            </a:pPr>
            <a:r>
              <a:rPr lang="de-DE" sz="2000" dirty="0"/>
              <a:t>Use </a:t>
            </a:r>
            <a:r>
              <a:rPr lang="de-DE" sz="2000" dirty="0" err="1"/>
              <a:t>I_Currency</a:t>
            </a:r>
            <a:r>
              <a:rPr lang="de-DE" sz="2000" dirty="0"/>
              <a:t> </a:t>
            </a:r>
            <a:r>
              <a:rPr lang="de-DE" sz="2000" dirty="0" err="1"/>
              <a:t>for</a:t>
            </a:r>
            <a:r>
              <a:rPr lang="de-DE" sz="2000" dirty="0"/>
              <a:t> a </a:t>
            </a:r>
            <a:r>
              <a:rPr lang="de-DE" sz="2000" dirty="0" err="1"/>
              <a:t>foreign</a:t>
            </a:r>
            <a:r>
              <a:rPr lang="de-DE" sz="2000" dirty="0"/>
              <a:t> </a:t>
            </a:r>
            <a:r>
              <a:rPr lang="de-DE" sz="2000" dirty="0" err="1"/>
              <a:t>key</a:t>
            </a:r>
            <a:r>
              <a:rPr lang="de-DE" sz="2000" dirty="0"/>
              <a:t> </a:t>
            </a:r>
            <a:r>
              <a:rPr lang="de-DE" sz="2000" dirty="0" err="1"/>
              <a:t>association</a:t>
            </a:r>
            <a:r>
              <a:rPr lang="de-DE" sz="2000" dirty="0"/>
              <a:t>.</a:t>
            </a:r>
          </a:p>
          <a:p>
            <a:endParaRPr lang="de-DE" sz="2200" dirty="0"/>
          </a:p>
        </p:txBody>
      </p:sp>
    </p:spTree>
    <p:extLst>
      <p:ext uri="{BB962C8B-B14F-4D97-AF65-F5344CB8AC3E}">
        <p14:creationId xmlns:p14="http://schemas.microsoft.com/office/powerpoint/2010/main" val="207402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Consuming</a:t>
            </a:r>
            <a:r>
              <a:rPr lang="de-DE" sz="4400" dirty="0"/>
              <a:t> CDS </a:t>
            </a:r>
            <a:r>
              <a:rPr lang="de-DE" sz="4400" dirty="0" err="1"/>
              <a:t>views</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ALV IDA and OData</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755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ALV IDA (ABAP List Viewer Integrated Data Access – Display data of a CDS view in an ALV grid using an ABAP report)</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3F4134-20AE-1F72-11CF-0FD87982583D}"/>
              </a:ext>
            </a:extLst>
          </p:cNvPr>
          <p:cNvSpPr>
            <a:spLocks noGrp="1"/>
          </p:cNvSpPr>
          <p:nvPr>
            <p:ph type="title"/>
          </p:nvPr>
        </p:nvSpPr>
        <p:spPr>
          <a:xfrm>
            <a:off x="5297762" y="329184"/>
            <a:ext cx="6251110" cy="1783080"/>
          </a:xfrm>
        </p:spPr>
        <p:txBody>
          <a:bodyPr anchor="b">
            <a:normAutofit/>
          </a:bodyPr>
          <a:lstStyle/>
          <a:p>
            <a:r>
              <a:rPr lang="de-DE" sz="5400"/>
              <a:t>OData</a:t>
            </a:r>
          </a:p>
        </p:txBody>
      </p:sp>
      <p:pic>
        <p:nvPicPr>
          <p:cNvPr id="29" name="Picture 4" descr="Ausrufezeichen vor gelbem Hintergrund">
            <a:extLst>
              <a:ext uri="{FF2B5EF4-FFF2-40B4-BE49-F238E27FC236}">
                <a16:creationId xmlns:a16="http://schemas.microsoft.com/office/drawing/2014/main" id="{420FE617-BA4F-B1E5-0F3C-39441865D264}"/>
              </a:ext>
            </a:extLst>
          </p:cNvPr>
          <p:cNvPicPr>
            <a:picLocks noChangeAspect="1"/>
          </p:cNvPicPr>
          <p:nvPr/>
        </p:nvPicPr>
        <p:blipFill rotWithShape="1">
          <a:blip r:embed="rId3"/>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ED7895-1E5F-2CD6-F19E-2CB6CCE0AF18}"/>
              </a:ext>
            </a:extLst>
          </p:cNvPr>
          <p:cNvSpPr>
            <a:spLocks noGrp="1"/>
          </p:cNvSpPr>
          <p:nvPr>
            <p:ph idx="1"/>
          </p:nvPr>
        </p:nvSpPr>
        <p:spPr>
          <a:xfrm>
            <a:off x="5297762" y="2706624"/>
            <a:ext cx="6251110" cy="3483864"/>
          </a:xfrm>
        </p:spPr>
        <p:txBody>
          <a:bodyPr>
            <a:normAutofit/>
          </a:bodyPr>
          <a:lstStyle/>
          <a:p>
            <a:pPr marL="0" indent="0">
              <a:buNone/>
            </a:pPr>
            <a:r>
              <a:rPr lang="de-DE" sz="1900" b="0" i="0" u="none" strike="noStrike" dirty="0">
                <a:effectLst/>
                <a:highlight>
                  <a:srgbClr val="FFFFFF"/>
                </a:highlight>
                <a:latin typeface="Arial" panose="020B0604020202020204" pitchFamily="34" charset="0"/>
              </a:rPr>
              <a:t>The Open Data Protocol (OData) </a:t>
            </a:r>
            <a:r>
              <a:rPr lang="de-DE" sz="1900" b="0" i="0" u="none" strike="noStrike" dirty="0" err="1">
                <a:effectLst/>
                <a:highlight>
                  <a:srgbClr val="FFFFFF"/>
                </a:highlight>
                <a:latin typeface="Arial" panose="020B0604020202020204" pitchFamily="34" charset="0"/>
              </a:rPr>
              <a:t>is</a:t>
            </a:r>
            <a:r>
              <a:rPr lang="de-DE" sz="1900" b="0" i="0" u="none" strike="noStrike" dirty="0">
                <a:effectLst/>
                <a:highlight>
                  <a:srgbClr val="FFFFFF"/>
                </a:highlight>
                <a:latin typeface="Arial" panose="020B0604020202020204" pitchFamily="34" charset="0"/>
              </a:rPr>
              <a:t> an HTTP-</a:t>
            </a:r>
            <a:r>
              <a:rPr lang="de-DE" sz="1900" b="0" i="0" u="none" strike="noStrike" dirty="0" err="1">
                <a:effectLst/>
                <a:highlight>
                  <a:srgbClr val="FFFFFF"/>
                </a:highlight>
                <a:latin typeface="Arial" panose="020B0604020202020204" pitchFamily="34" charset="0"/>
              </a:rPr>
              <a:t>based</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protocol</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published</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under</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Microsoft's</a:t>
            </a:r>
            <a:r>
              <a:rPr lang="de-DE" sz="1900" b="0" i="0" u="none" strike="noStrike" dirty="0">
                <a:effectLst/>
                <a:highlight>
                  <a:srgbClr val="FFFFFF"/>
                </a:highlight>
                <a:latin typeface="Arial" panose="020B0604020202020204" pitchFamily="34" charset="0"/>
              </a:rPr>
              <a:t> Open </a:t>
            </a:r>
            <a:r>
              <a:rPr lang="de-DE" sz="1900" b="0" i="0" u="none" strike="noStrike" dirty="0" err="1">
                <a:effectLst/>
                <a:highlight>
                  <a:srgbClr val="FFFFFF"/>
                </a:highlight>
                <a:latin typeface="Arial" panose="020B0604020202020204" pitchFamily="34" charset="0"/>
              </a:rPr>
              <a:t>Specification</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Promise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for</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data</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access</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between</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compatible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software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systems</a:t>
            </a:r>
            <a:r>
              <a:rPr lang="de-DE" sz="1900" b="0" i="0" u="none" strike="noStrike" dirty="0">
                <a:effectLst/>
                <a:highlight>
                  <a:srgbClr val="FFFFFF"/>
                </a:highlight>
                <a:latin typeface="Arial" panose="020B0604020202020204" pitchFamily="34" charset="0"/>
              </a:rPr>
              <a:t> in </a:t>
            </a:r>
            <a:r>
              <a:rPr lang="de-DE" sz="1900" b="0" i="0" u="none" strike="noStrike" dirty="0" err="1">
                <a:effectLst/>
                <a:highlight>
                  <a:srgbClr val="FFFFFF"/>
                </a:highlight>
                <a:latin typeface="Arial" panose="020B0604020202020204" pitchFamily="34" charset="0"/>
              </a:rPr>
              <a:t>order</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to</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enable</a:t>
            </a:r>
            <a:r>
              <a:rPr lang="de-DE" sz="1900" b="0" i="0" u="none" strike="noStrike" dirty="0">
                <a:effectLst/>
                <a:highlight>
                  <a:srgbClr val="FFFFFF"/>
                </a:highlight>
                <a:latin typeface="Arial" panose="020B0604020202020204" pitchFamily="34" charset="0"/>
              </a:rPr>
              <a:t> CRUD </a:t>
            </a:r>
            <a:r>
              <a:rPr lang="de-DE" sz="1900" b="0" i="0" u="none" strike="noStrike" dirty="0" err="1">
                <a:effectLst/>
                <a:highlight>
                  <a:srgbClr val="FFFFFF"/>
                </a:highlight>
                <a:latin typeface="Arial" panose="020B0604020202020204" pitchFamily="34" charset="0"/>
              </a:rPr>
              <a:t>operations</a:t>
            </a:r>
            <a:r>
              <a:rPr lang="de-DE" sz="1900" b="0" i="0" u="none" strike="noStrike" dirty="0">
                <a:effectLst/>
                <a:highlight>
                  <a:srgbClr val="FFFFFF"/>
                </a:highlight>
                <a:latin typeface="Arial" panose="020B0604020202020204" pitchFamily="34" charset="0"/>
              </a:rPr>
              <a:t> in </a:t>
            </a:r>
            <a:r>
              <a:rPr lang="de-DE" sz="1900" b="0" i="0" u="none" strike="noStrike" dirty="0" err="1">
                <a:effectLst/>
                <a:highlight>
                  <a:srgbClr val="FFFFFF"/>
                </a:highlight>
                <a:latin typeface="Arial" panose="020B0604020202020204" pitchFamily="34" charset="0"/>
              </a:rPr>
              <a:t>these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systems</a:t>
            </a:r>
            <a:r>
              <a:rPr lang="de-DE" sz="1900" b="0" i="0" u="none" strike="noStrike" dirty="0">
                <a:effectLst/>
                <a:highlight>
                  <a:srgbClr val="FFFFFF"/>
                </a:highlight>
                <a:latin typeface="Arial" panose="020B0604020202020204" pitchFamily="34" charset="0"/>
              </a:rPr>
              <a:t>. Building on </a:t>
            </a:r>
            <a:r>
              <a:rPr lang="de-DE" sz="1900" b="0" i="0" u="none" strike="noStrike" dirty="0" err="1">
                <a:effectLst/>
                <a:highlight>
                  <a:srgbClr val="FFFFFF"/>
                </a:highlight>
                <a:latin typeface="Arial" panose="020B0604020202020204" pitchFamily="34" charset="0"/>
              </a:rPr>
              <a:t>older</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protocols</a:t>
            </a:r>
            <a:r>
              <a:rPr lang="de-DE" sz="1900" b="0" i="0" u="none" strike="noStrike" dirty="0">
                <a:effectLst/>
                <a:highlight>
                  <a:srgbClr val="FFFFFF"/>
                </a:highlight>
                <a:latin typeface="Arial" panose="020B0604020202020204" pitchFamily="34" charset="0"/>
              </a:rPr>
              <a:t> such </a:t>
            </a:r>
            <a:r>
              <a:rPr lang="de-DE" sz="1900" b="0" i="0" u="none" strike="noStrike" dirty="0" err="1">
                <a:effectLst/>
                <a:highlight>
                  <a:srgbClr val="FFFFFF"/>
                </a:highlight>
                <a:latin typeface="Arial" panose="020B0604020202020204" pitchFamily="34" charset="0"/>
              </a:rPr>
              <a:t>as</a:t>
            </a:r>
            <a:r>
              <a:rPr lang="de-DE" sz="1900" b="0" i="0" u="none" strike="noStrike" dirty="0">
                <a:effectLst/>
                <a:highlight>
                  <a:srgbClr val="FFFFFF"/>
                </a:highlight>
                <a:latin typeface="Arial" panose="020B0604020202020204" pitchFamily="34" charset="0"/>
              </a:rPr>
              <a:t> ODBC and JDBC, OData </a:t>
            </a:r>
            <a:r>
              <a:rPr lang="de-DE" sz="1900" b="0" i="0" u="none" strike="noStrike" dirty="0" err="1">
                <a:effectLst/>
                <a:highlight>
                  <a:srgbClr val="FFFFFF"/>
                </a:highlight>
                <a:latin typeface="Arial" panose="020B0604020202020204" pitchFamily="34" charset="0"/>
              </a:rPr>
              <a:t>can</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be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integrated</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within</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cloud</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services</a:t>
            </a:r>
            <a:r>
              <a:rPr lang="de-DE" sz="1900" b="0" i="0" u="none" strike="noStrike" dirty="0">
                <a:effectLst/>
                <a:highlight>
                  <a:srgbClr val="FFFFFF"/>
                </a:highlight>
                <a:latin typeface="Arial" panose="020B0604020202020204" pitchFamily="34" charset="0"/>
              </a:rPr>
              <a:t> (Azure), MySQL, Java and Rails, </a:t>
            </a:r>
            <a:r>
              <a:rPr lang="de-DE" sz="1900" b="0" i="0" u="none" strike="noStrike" dirty="0" err="1">
                <a:effectLst/>
                <a:highlight>
                  <a:srgbClr val="FFFFFF"/>
                </a:highlight>
                <a:latin typeface="Arial" panose="020B0604020202020204" pitchFamily="34" charset="0"/>
              </a:rPr>
              <a:t>among</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others</a:t>
            </a:r>
            <a:r>
              <a:rPr lang="de-DE" sz="1900" b="0" i="0" u="none" strike="noStrike" dirty="0">
                <a:effectLst/>
                <a:highlight>
                  <a:srgbClr val="FFFFFF"/>
                </a:highlight>
                <a:latin typeface="Arial" panose="020B0604020202020204" pitchFamily="34" charset="0"/>
              </a:rPr>
              <a:t>, and </a:t>
            </a:r>
            <a:r>
              <a:rPr lang="de-DE" sz="1900" b="0" i="0" u="none" strike="noStrike" dirty="0" err="1">
                <a:effectLst/>
                <a:highlight>
                  <a:srgbClr val="FFFFFF"/>
                </a:highlight>
                <a:latin typeface="Arial" panose="020B0604020202020204" pitchFamily="34" charset="0"/>
              </a:rPr>
              <a:t>is</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able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to</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provide</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standardised</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semantics</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for</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data</a:t>
            </a:r>
            <a:r>
              <a:rPr lang="de-DE" sz="1900" b="0" i="0" u="none" strike="noStrike" dirty="0">
                <a:effectLst/>
                <a:highlight>
                  <a:srgbClr val="FFFFFF"/>
                </a:highlight>
                <a:latin typeface="Arial" panose="020B0604020202020204" pitchFamily="34" charset="0"/>
              </a:rPr>
              <a:t> </a:t>
            </a:r>
            <a:r>
              <a:rPr lang="de-DE" sz="1900" b="0" i="0" u="none" strike="noStrike" dirty="0" err="1">
                <a:effectLst/>
                <a:highlight>
                  <a:srgbClr val="FFFFFF"/>
                </a:highlight>
                <a:latin typeface="Arial" panose="020B0604020202020204" pitchFamily="34" charset="0"/>
              </a:rPr>
              <a:t>exchange</a:t>
            </a:r>
            <a:r>
              <a:rPr lang="de-DE" sz="1900" b="0" i="0" u="none" strike="noStrike" dirty="0">
                <a:effectLst/>
                <a:highlight>
                  <a:srgbClr val="FFFFFF"/>
                </a:highlight>
                <a:latin typeface="Arial" panose="020B0604020202020204" pitchFamily="34" charset="0"/>
              </a:rPr>
              <a:t> in client-server </a:t>
            </a:r>
            <a:r>
              <a:rPr lang="de-DE" sz="1900" b="0" i="0" u="none" strike="noStrike" dirty="0" err="1">
                <a:effectLst/>
                <a:highlight>
                  <a:srgbClr val="FFFFFF"/>
                </a:highlight>
                <a:latin typeface="Arial" panose="020B0604020202020204" pitchFamily="34" charset="0"/>
              </a:rPr>
              <a:t>communication</a:t>
            </a:r>
            <a:r>
              <a:rPr lang="de-DE" sz="1900" b="0" i="0" u="none" strike="noStrike" dirty="0">
                <a:effectLst/>
                <a:highlight>
                  <a:srgbClr val="FFFFFF"/>
                </a:highlight>
                <a:latin typeface="Arial" panose="020B0604020202020204" pitchFamily="34" charset="0"/>
              </a:rPr>
              <a:t>.</a:t>
            </a:r>
            <a:br>
              <a:rPr lang="de-DE" sz="1900" b="0" i="0" u="none" strike="noStrike" dirty="0">
                <a:effectLst/>
                <a:highlight>
                  <a:srgbClr val="FFFFFF"/>
                </a:highlight>
                <a:latin typeface="Arial" panose="020B0604020202020204" pitchFamily="34" charset="0"/>
              </a:rPr>
            </a:br>
            <a:br>
              <a:rPr lang="de-DE" sz="1900" b="0" i="0" u="none" strike="noStrike" dirty="0">
                <a:effectLst/>
                <a:highlight>
                  <a:srgbClr val="FFFFFF"/>
                </a:highlight>
                <a:latin typeface="Arial" panose="020B0604020202020204" pitchFamily="34" charset="0"/>
              </a:rPr>
            </a:br>
            <a:r>
              <a:rPr lang="de-DE" sz="2000" baseline="30000" dirty="0">
                <a:highlight>
                  <a:srgbClr val="FFFFFF"/>
                </a:highlight>
                <a:latin typeface="Arial" panose="020B0604020202020204" pitchFamily="34" charset="0"/>
              </a:rPr>
              <a:t>Quelle Wikipedia</a:t>
            </a:r>
            <a:endParaRPr lang="de-DE" sz="2000" dirty="0"/>
          </a:p>
        </p:txBody>
      </p:sp>
    </p:spTree>
    <p:extLst>
      <p:ext uri="{BB962C8B-B14F-4D97-AF65-F5344CB8AC3E}">
        <p14:creationId xmlns:p14="http://schemas.microsoft.com/office/powerpoint/2010/main" val="1009846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E5FC0C-8FE8-03CE-96E0-FF61BE77F15E}"/>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1A7718-FC44-75BB-219D-527328D4FD36}"/>
              </a:ext>
            </a:extLst>
          </p:cNvPr>
          <p:cNvSpPr>
            <a:spLocks noGrp="1"/>
          </p:cNvSpPr>
          <p:nvPr>
            <p:ph idx="1"/>
          </p:nvPr>
        </p:nvSpPr>
        <p:spPr>
          <a:xfrm>
            <a:off x="5126418" y="552091"/>
            <a:ext cx="6224335" cy="5431536"/>
          </a:xfrm>
        </p:spPr>
        <p:txBody>
          <a:bodyPr anchor="ctr">
            <a:normAutofit/>
          </a:bodyPr>
          <a:lstStyle/>
          <a:p>
            <a:r>
              <a:rPr lang="de-DE" sz="2200" dirty="0"/>
              <a:t>Implement </a:t>
            </a:r>
            <a:r>
              <a:rPr lang="de-DE" sz="2200" dirty="0" err="1"/>
              <a:t>the</a:t>
            </a:r>
            <a:r>
              <a:rPr lang="de-DE" sz="2200" dirty="0"/>
              <a:t> source code </a:t>
            </a:r>
            <a:r>
              <a:rPr lang="de-DE" sz="2200" dirty="0" err="1"/>
              <a:t>from</a:t>
            </a:r>
            <a:r>
              <a:rPr lang="de-DE" sz="2200" dirty="0"/>
              <a:t> </a:t>
            </a:r>
            <a:r>
              <a:rPr lang="de-DE" sz="2200" dirty="0" err="1"/>
              <a:t>the</a:t>
            </a:r>
            <a:r>
              <a:rPr lang="de-DE" sz="2200" dirty="0"/>
              <a:t> GIT</a:t>
            </a:r>
          </a:p>
        </p:txBody>
      </p:sp>
    </p:spTree>
    <p:extLst>
      <p:ext uri="{BB962C8B-B14F-4D97-AF65-F5344CB8AC3E}">
        <p14:creationId xmlns:p14="http://schemas.microsoft.com/office/powerpoint/2010/main" val="32261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E6FEC15-1768-E9D4-A1BF-2F2847570BBB}"/>
              </a:ext>
            </a:extLst>
          </p:cNvPr>
          <p:cNvSpPr>
            <a:spLocks noGrp="1"/>
          </p:cNvSpPr>
          <p:nvPr>
            <p:ph type="title"/>
          </p:nvPr>
        </p:nvSpPr>
        <p:spPr>
          <a:xfrm>
            <a:off x="838200" y="365125"/>
            <a:ext cx="10515600" cy="1325563"/>
          </a:xfrm>
        </p:spPr>
        <p:txBody>
          <a:bodyPr>
            <a:normAutofit/>
          </a:bodyPr>
          <a:lstStyle/>
          <a:p>
            <a:r>
              <a:rPr lang="de-DE" sz="5400" dirty="0"/>
              <a:t>Hands On - </a:t>
            </a:r>
            <a:r>
              <a:rPr lang="de-DE" sz="5400" dirty="0" err="1"/>
              <a:t>Together</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0A9E1EF-1E05-42DE-6C15-3169EA383596}"/>
              </a:ext>
            </a:extLst>
          </p:cNvPr>
          <p:cNvSpPr>
            <a:spLocks noGrp="1"/>
          </p:cNvSpPr>
          <p:nvPr>
            <p:ph idx="1"/>
          </p:nvPr>
        </p:nvSpPr>
        <p:spPr>
          <a:xfrm>
            <a:off x="838200" y="1929384"/>
            <a:ext cx="10515600" cy="4251960"/>
          </a:xfrm>
        </p:spPr>
        <p:txBody>
          <a:bodyPr>
            <a:normAutofit/>
          </a:bodyPr>
          <a:lstStyle/>
          <a:p>
            <a:r>
              <a:rPr lang="de-DE" sz="2200" dirty="0" err="1"/>
              <a:t>Creating</a:t>
            </a:r>
            <a:r>
              <a:rPr lang="de-DE" sz="2200" dirty="0"/>
              <a:t> a simple OData </a:t>
            </a:r>
            <a:r>
              <a:rPr lang="de-DE" sz="2200" dirty="0" err="1"/>
              <a:t>service</a:t>
            </a:r>
            <a:endParaRPr lang="de-DE" sz="2200" dirty="0"/>
          </a:p>
          <a:p>
            <a:r>
              <a:rPr lang="de-DE" sz="2200" dirty="0" err="1"/>
              <a:t>Important</a:t>
            </a:r>
            <a:r>
              <a:rPr lang="de-DE" sz="2200" dirty="0"/>
              <a:t> SAP </a:t>
            </a:r>
            <a:r>
              <a:rPr lang="de-DE" sz="2200" dirty="0" err="1"/>
              <a:t>transaction</a:t>
            </a:r>
            <a:r>
              <a:rPr lang="de-DE" sz="2200" dirty="0"/>
              <a:t> </a:t>
            </a:r>
            <a:r>
              <a:rPr lang="de-DE" sz="2200" dirty="0" err="1"/>
              <a:t>to</a:t>
            </a:r>
            <a:r>
              <a:rPr lang="de-DE" sz="2200" dirty="0"/>
              <a:t> publish </a:t>
            </a:r>
            <a:r>
              <a:rPr lang="de-DE" sz="2200" dirty="0" err="1"/>
              <a:t>OData</a:t>
            </a:r>
            <a:r>
              <a:rPr lang="de-DE" sz="2200" dirty="0"/>
              <a:t> Services : /IWFND/V4_Admin (</a:t>
            </a:r>
            <a:r>
              <a:rPr lang="de-DE" sz="2200" dirty="0" err="1"/>
              <a:t>OData</a:t>
            </a:r>
            <a:r>
              <a:rPr lang="de-DE" sz="2200" dirty="0"/>
              <a:t> V4)</a:t>
            </a:r>
          </a:p>
        </p:txBody>
      </p:sp>
    </p:spTree>
    <p:extLst>
      <p:ext uri="{BB962C8B-B14F-4D97-AF65-F5344CB8AC3E}">
        <p14:creationId xmlns:p14="http://schemas.microsoft.com/office/powerpoint/2010/main" val="3415092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4C3EDC-C43F-228F-A42F-772DBE468D94}"/>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91DB4-6260-C845-B59F-C031F0C3B4DB}"/>
              </a:ext>
            </a:extLst>
          </p:cNvPr>
          <p:cNvSpPr>
            <a:spLocks noGrp="1"/>
          </p:cNvSpPr>
          <p:nvPr>
            <p:ph idx="1"/>
          </p:nvPr>
        </p:nvSpPr>
        <p:spPr>
          <a:xfrm>
            <a:off x="838200" y="1929384"/>
            <a:ext cx="10515600" cy="4251960"/>
          </a:xfrm>
        </p:spPr>
        <p:txBody>
          <a:bodyPr>
            <a:normAutofit lnSpcReduction="10000"/>
          </a:bodyPr>
          <a:lstStyle/>
          <a:p>
            <a:pPr marL="457200" indent="-457200">
              <a:buAutoNum type="arabicPeriod"/>
            </a:pPr>
            <a:r>
              <a:rPr lang="de-DE" sz="2200" dirty="0" err="1"/>
              <a:t>What</a:t>
            </a:r>
            <a:r>
              <a:rPr lang="de-DE" sz="2200" dirty="0"/>
              <a:t> do I </a:t>
            </a:r>
            <a:r>
              <a:rPr lang="de-DE" sz="2200" dirty="0" err="1"/>
              <a:t>have</a:t>
            </a:r>
            <a:r>
              <a:rPr lang="de-DE" sz="2200" dirty="0"/>
              <a:t> </a:t>
            </a:r>
            <a:r>
              <a:rPr lang="de-DE" sz="2200" dirty="0" err="1"/>
              <a:t>to</a:t>
            </a:r>
            <a:r>
              <a:rPr lang="de-DE" sz="2200" dirty="0"/>
              <a:t> </a:t>
            </a:r>
            <a:r>
              <a:rPr lang="de-DE" sz="2200" dirty="0" err="1"/>
              <a:t>consider</a:t>
            </a:r>
            <a:r>
              <a:rPr lang="de-DE" sz="2200" dirty="0"/>
              <a:t> </a:t>
            </a:r>
            <a:r>
              <a:rPr lang="de-DE" sz="2200" dirty="0" err="1"/>
              <a:t>with</a:t>
            </a:r>
            <a:r>
              <a:rPr lang="de-DE" sz="2200" dirty="0"/>
              <a:t> different </a:t>
            </a:r>
            <a:r>
              <a:rPr lang="de-DE" sz="2200" dirty="0" err="1"/>
              <a:t>consumers</a:t>
            </a:r>
            <a:r>
              <a:rPr lang="de-DE" sz="2200" dirty="0"/>
              <a:t> </a:t>
            </a:r>
            <a:r>
              <a:rPr lang="de-DE" sz="2200" dirty="0" err="1"/>
              <a:t>regarding</a:t>
            </a:r>
            <a:r>
              <a:rPr lang="de-DE" sz="2200" dirty="0"/>
              <a:t> </a:t>
            </a:r>
            <a:r>
              <a:rPr lang="de-DE" sz="2200" dirty="0" err="1"/>
              <a:t>annotations</a:t>
            </a:r>
            <a:endParaRPr lang="de-DE" sz="2200" dirty="0"/>
          </a:p>
          <a:p>
            <a:pPr marL="457200" indent="-457200">
              <a:buAutoNum type="arabicPeriod"/>
            </a:pPr>
            <a:r>
              <a:rPr lang="de-DE" sz="2200" dirty="0" err="1"/>
              <a:t>How</a:t>
            </a:r>
            <a:r>
              <a:rPr lang="de-DE" sz="2200" dirty="0"/>
              <a:t> do I </a:t>
            </a:r>
            <a:r>
              <a:rPr lang="de-DE" sz="2200" dirty="0" err="1"/>
              <a:t>translate</a:t>
            </a:r>
            <a:r>
              <a:rPr lang="de-DE" sz="2200" dirty="0"/>
              <a:t> </a:t>
            </a:r>
            <a:r>
              <a:rPr lang="de-DE" sz="2200" dirty="0" err="1"/>
              <a:t>texts</a:t>
            </a:r>
            <a:r>
              <a:rPr lang="de-DE" sz="2200" dirty="0"/>
              <a:t> </a:t>
            </a:r>
            <a:r>
              <a:rPr lang="de-DE" sz="2200" dirty="0" err="1"/>
              <a:t>for</a:t>
            </a:r>
            <a:r>
              <a:rPr lang="de-DE" sz="2200" dirty="0"/>
              <a:t> end </a:t>
            </a:r>
            <a:r>
              <a:rPr lang="de-DE" sz="2200" dirty="0" err="1"/>
              <a:t>users</a:t>
            </a:r>
            <a:r>
              <a:rPr lang="de-DE" sz="2200" dirty="0"/>
              <a:t>?</a:t>
            </a:r>
          </a:p>
          <a:p>
            <a:pPr marL="457200" indent="-457200">
              <a:buAutoNum type="arabicPeriod"/>
            </a:pPr>
            <a:r>
              <a:rPr lang="de-DE" sz="2200" dirty="0" err="1"/>
              <a:t>Which</a:t>
            </a:r>
            <a:r>
              <a:rPr lang="de-DE" sz="2200" dirty="0"/>
              <a:t> </a:t>
            </a:r>
            <a:r>
              <a:rPr lang="de-DE" sz="2200" dirty="0" err="1"/>
              <a:t>objects</a:t>
            </a:r>
            <a:r>
              <a:rPr lang="de-DE" sz="2200" dirty="0"/>
              <a:t> do I </a:t>
            </a:r>
            <a:r>
              <a:rPr lang="de-DE" sz="2200" dirty="0" err="1"/>
              <a:t>need</a:t>
            </a:r>
            <a:r>
              <a:rPr lang="de-DE" sz="2200" dirty="0"/>
              <a:t> </a:t>
            </a:r>
            <a:r>
              <a:rPr lang="de-DE" sz="2200" dirty="0" err="1"/>
              <a:t>for</a:t>
            </a:r>
            <a:r>
              <a:rPr lang="de-DE" sz="2200" dirty="0"/>
              <a:t> AMDP / </a:t>
            </a:r>
            <a:r>
              <a:rPr lang="de-DE" sz="2200" dirty="0" err="1"/>
              <a:t>table</a:t>
            </a:r>
            <a:r>
              <a:rPr lang="de-DE" sz="2200" dirty="0"/>
              <a:t> </a:t>
            </a:r>
            <a:r>
              <a:rPr lang="de-DE" sz="2200" dirty="0" err="1"/>
              <a:t>functions</a:t>
            </a:r>
            <a:r>
              <a:rPr lang="de-DE" sz="2200" dirty="0"/>
              <a:t>?</a:t>
            </a:r>
          </a:p>
          <a:p>
            <a:pPr marL="457200" indent="-457200">
              <a:buAutoNum type="arabicPeriod"/>
            </a:pPr>
            <a:r>
              <a:rPr lang="de-DE" sz="2200" dirty="0" err="1"/>
              <a:t>What</a:t>
            </a:r>
            <a:r>
              <a:rPr lang="de-DE" sz="2200" dirty="0"/>
              <a:t> CDS View </a:t>
            </a:r>
            <a:r>
              <a:rPr lang="de-DE" sz="2200" dirty="0" err="1"/>
              <a:t>extension</a:t>
            </a:r>
            <a:r>
              <a:rPr lang="de-DE" sz="2200" dirty="0"/>
              <a:t> </a:t>
            </a:r>
            <a:r>
              <a:rPr lang="de-DE" sz="2200" dirty="0" err="1"/>
              <a:t>categories</a:t>
            </a:r>
            <a:r>
              <a:rPr lang="de-DE" sz="2200" dirty="0"/>
              <a:t> </a:t>
            </a:r>
            <a:r>
              <a:rPr lang="de-DE" sz="2200" dirty="0" err="1"/>
              <a:t>are</a:t>
            </a:r>
            <a:r>
              <a:rPr lang="de-DE" sz="2200" dirty="0"/>
              <a:t> </a:t>
            </a:r>
            <a:r>
              <a:rPr lang="de-DE" sz="2200" dirty="0" err="1"/>
              <a:t>there</a:t>
            </a:r>
            <a:r>
              <a:rPr lang="de-DE" sz="2200" dirty="0"/>
              <a:t>?</a:t>
            </a:r>
          </a:p>
          <a:p>
            <a:pPr marL="457200" indent="-457200">
              <a:buAutoNum type="arabicPeriod"/>
            </a:pPr>
            <a:r>
              <a:rPr lang="de-DE" sz="2200" dirty="0" err="1"/>
              <a:t>What</a:t>
            </a:r>
            <a:r>
              <a:rPr lang="de-DE" sz="2200" dirty="0"/>
              <a:t> </a:t>
            </a:r>
            <a:r>
              <a:rPr lang="de-DE" sz="2200" dirty="0" err="1"/>
              <a:t>is</a:t>
            </a:r>
            <a:r>
              <a:rPr lang="de-DE" sz="2200" dirty="0"/>
              <a:t> </a:t>
            </a:r>
            <a:r>
              <a:rPr lang="de-DE" sz="2200" dirty="0" err="1"/>
              <a:t>the</a:t>
            </a:r>
            <a:r>
              <a:rPr lang="de-DE" sz="2200" dirty="0"/>
              <a:t> </a:t>
            </a:r>
            <a:r>
              <a:rPr lang="de-DE" sz="2200" dirty="0" err="1"/>
              <a:t>name</a:t>
            </a:r>
            <a:r>
              <a:rPr lang="de-DE" sz="2200" dirty="0"/>
              <a:t> </a:t>
            </a:r>
            <a:r>
              <a:rPr lang="de-DE" sz="2200" dirty="0" err="1"/>
              <a:t>of</a:t>
            </a:r>
            <a:r>
              <a:rPr lang="de-DE" sz="2200" dirty="0"/>
              <a:t> </a:t>
            </a:r>
            <a:r>
              <a:rPr lang="de-DE" sz="2200" dirty="0" err="1"/>
              <a:t>the</a:t>
            </a:r>
            <a:r>
              <a:rPr lang="de-DE" sz="2200" dirty="0"/>
              <a:t> SAP </a:t>
            </a:r>
            <a:r>
              <a:rPr lang="de-DE" sz="2200" dirty="0" err="1"/>
              <a:t>transaction</a:t>
            </a:r>
            <a:r>
              <a:rPr lang="de-DE" sz="2200" dirty="0"/>
              <a:t> </a:t>
            </a:r>
            <a:r>
              <a:rPr lang="de-DE" sz="2200" dirty="0" err="1"/>
              <a:t>for</a:t>
            </a:r>
            <a:r>
              <a:rPr lang="de-DE" sz="2200" dirty="0"/>
              <a:t> </a:t>
            </a:r>
            <a:r>
              <a:rPr lang="de-DE" sz="2200" dirty="0" err="1"/>
              <a:t>the</a:t>
            </a:r>
            <a:r>
              <a:rPr lang="de-DE" sz="2200" dirty="0"/>
              <a:t> FIORI Launchpad?</a:t>
            </a:r>
          </a:p>
          <a:p>
            <a:pPr marL="457200" indent="-457200">
              <a:buAutoNum type="arabicPeriod"/>
            </a:pPr>
            <a:r>
              <a:rPr lang="de-DE" sz="2200" dirty="0" err="1"/>
              <a:t>What</a:t>
            </a:r>
            <a:r>
              <a:rPr lang="de-DE" sz="2200" dirty="0"/>
              <a:t> </a:t>
            </a:r>
            <a:r>
              <a:rPr lang="de-DE" sz="2200" dirty="0" err="1"/>
              <a:t>is</a:t>
            </a:r>
            <a:r>
              <a:rPr lang="de-DE" sz="2200" dirty="0"/>
              <a:t> </a:t>
            </a:r>
            <a:r>
              <a:rPr lang="de-DE" sz="2200" dirty="0" err="1"/>
              <a:t>the</a:t>
            </a:r>
            <a:r>
              <a:rPr lang="de-DE" sz="2200" dirty="0"/>
              <a:t> </a:t>
            </a:r>
            <a:r>
              <a:rPr lang="de-DE" sz="2200" dirty="0" err="1"/>
              <a:t>name</a:t>
            </a:r>
            <a:r>
              <a:rPr lang="de-DE" sz="2200" dirty="0"/>
              <a:t> </a:t>
            </a:r>
            <a:r>
              <a:rPr lang="de-DE" sz="2200" dirty="0" err="1"/>
              <a:t>of</a:t>
            </a:r>
            <a:r>
              <a:rPr lang="de-DE" sz="2200" dirty="0"/>
              <a:t> </a:t>
            </a:r>
            <a:r>
              <a:rPr lang="de-DE" sz="2200" dirty="0" err="1"/>
              <a:t>the</a:t>
            </a:r>
            <a:r>
              <a:rPr lang="de-DE" sz="2200" dirty="0"/>
              <a:t> SAP </a:t>
            </a:r>
            <a:r>
              <a:rPr lang="de-DE" sz="2200" dirty="0" err="1"/>
              <a:t>transaction</a:t>
            </a:r>
            <a:r>
              <a:rPr lang="de-DE" sz="2200" dirty="0"/>
              <a:t> </a:t>
            </a:r>
            <a:r>
              <a:rPr lang="de-DE" sz="2200" dirty="0" err="1"/>
              <a:t>for</a:t>
            </a:r>
            <a:r>
              <a:rPr lang="de-DE" sz="2200" dirty="0"/>
              <a:t> </a:t>
            </a:r>
            <a:r>
              <a:rPr lang="de-DE" sz="2200" dirty="0" err="1"/>
              <a:t>publishing</a:t>
            </a:r>
            <a:r>
              <a:rPr lang="de-DE" sz="2200" dirty="0"/>
              <a:t> an </a:t>
            </a:r>
            <a:r>
              <a:rPr lang="de-DE" sz="2200" dirty="0" err="1"/>
              <a:t>OData</a:t>
            </a:r>
            <a:r>
              <a:rPr lang="de-DE" sz="2200" dirty="0"/>
              <a:t> V4 </a:t>
            </a:r>
            <a:r>
              <a:rPr lang="de-DE" sz="2200" dirty="0" err="1"/>
              <a:t>service</a:t>
            </a:r>
            <a:r>
              <a:rPr lang="de-DE" sz="2200" dirty="0"/>
              <a:t> in </a:t>
            </a:r>
            <a:r>
              <a:rPr lang="de-DE" sz="2200" dirty="0" err="1"/>
              <a:t>local</a:t>
            </a:r>
            <a:r>
              <a:rPr lang="de-DE" sz="2200" dirty="0"/>
              <a:t> </a:t>
            </a:r>
            <a:r>
              <a:rPr lang="de-DE" sz="2200" dirty="0" err="1"/>
              <a:t>or</a:t>
            </a:r>
            <a:r>
              <a:rPr lang="de-DE" sz="2200" dirty="0"/>
              <a:t> </a:t>
            </a:r>
            <a:r>
              <a:rPr lang="de-DE" sz="2200" dirty="0" err="1"/>
              <a:t>productive</a:t>
            </a:r>
            <a:r>
              <a:rPr lang="de-DE" sz="2200" dirty="0"/>
              <a:t> </a:t>
            </a:r>
            <a:r>
              <a:rPr lang="de-DE" sz="2200" dirty="0" err="1"/>
              <a:t>systems</a:t>
            </a:r>
            <a:r>
              <a:rPr lang="de-DE" sz="2200" dirty="0"/>
              <a:t>?</a:t>
            </a:r>
          </a:p>
          <a:p>
            <a:pPr marL="457200" indent="-457200">
              <a:buAutoNum type="arabicPeriod"/>
            </a:pPr>
            <a:r>
              <a:rPr lang="de-DE" sz="2200" dirty="0" err="1"/>
              <a:t>What</a:t>
            </a:r>
            <a:r>
              <a:rPr lang="de-DE" sz="2200" dirty="0"/>
              <a:t> </a:t>
            </a:r>
            <a:r>
              <a:rPr lang="de-DE" sz="2200" dirty="0" err="1"/>
              <a:t>are</a:t>
            </a:r>
            <a:r>
              <a:rPr lang="de-DE" sz="2200" dirty="0"/>
              <a:t> </a:t>
            </a:r>
            <a:r>
              <a:rPr lang="de-DE" sz="2200" dirty="0" err="1"/>
              <a:t>the</a:t>
            </a:r>
            <a:r>
              <a:rPr lang="de-DE" sz="2200" dirty="0"/>
              <a:t> </a:t>
            </a:r>
            <a:r>
              <a:rPr lang="de-DE" sz="2200" dirty="0" err="1"/>
              <a:t>minimum</a:t>
            </a:r>
            <a:r>
              <a:rPr lang="de-DE" sz="2200" dirty="0"/>
              <a:t> </a:t>
            </a:r>
            <a:r>
              <a:rPr lang="de-DE" sz="2200" dirty="0" err="1"/>
              <a:t>objects</a:t>
            </a:r>
            <a:r>
              <a:rPr lang="de-DE" sz="2200" dirty="0"/>
              <a:t> I </a:t>
            </a:r>
            <a:r>
              <a:rPr lang="de-DE" sz="2200" dirty="0" err="1"/>
              <a:t>need</a:t>
            </a:r>
            <a:r>
              <a:rPr lang="de-DE" sz="2200" dirty="0"/>
              <a:t> </a:t>
            </a:r>
            <a:r>
              <a:rPr lang="de-DE" sz="2200" dirty="0" err="1"/>
              <a:t>to</a:t>
            </a:r>
            <a:r>
              <a:rPr lang="de-DE" sz="2200" dirty="0"/>
              <a:t> </a:t>
            </a:r>
            <a:r>
              <a:rPr lang="de-DE" sz="2200" dirty="0" err="1"/>
              <a:t>create</a:t>
            </a:r>
            <a:r>
              <a:rPr lang="de-DE" sz="2200" dirty="0"/>
              <a:t> </a:t>
            </a:r>
            <a:r>
              <a:rPr lang="de-DE" sz="2200" dirty="0" err="1"/>
              <a:t>for</a:t>
            </a:r>
            <a:r>
              <a:rPr lang="de-DE" sz="2200" dirty="0"/>
              <a:t> an OData </a:t>
            </a:r>
            <a:r>
              <a:rPr lang="de-DE" sz="2200" dirty="0" err="1"/>
              <a:t>service</a:t>
            </a:r>
            <a:r>
              <a:rPr lang="de-DE" sz="2200" dirty="0"/>
              <a:t>?</a:t>
            </a:r>
          </a:p>
          <a:p>
            <a:pPr marL="457200" indent="-457200">
              <a:buAutoNum type="arabicPeriod"/>
            </a:pPr>
            <a:r>
              <a:rPr lang="de-DE" sz="2200" dirty="0" err="1"/>
              <a:t>What</a:t>
            </a:r>
            <a:r>
              <a:rPr lang="de-DE" sz="2200" dirty="0"/>
              <a:t> </a:t>
            </a:r>
            <a:r>
              <a:rPr lang="de-DE" sz="2200" dirty="0" err="1"/>
              <a:t>is</a:t>
            </a:r>
            <a:r>
              <a:rPr lang="de-DE" sz="2200" dirty="0"/>
              <a:t> </a:t>
            </a:r>
            <a:r>
              <a:rPr lang="de-DE" sz="2200" dirty="0" err="1"/>
              <a:t>the</a:t>
            </a:r>
            <a:r>
              <a:rPr lang="de-DE" sz="2200" dirty="0"/>
              <a:t> </a:t>
            </a:r>
            <a:r>
              <a:rPr lang="de-DE" sz="2200" dirty="0" err="1"/>
              <a:t>basic</a:t>
            </a:r>
            <a:r>
              <a:rPr lang="de-DE" sz="2200" dirty="0"/>
              <a:t> </a:t>
            </a:r>
            <a:r>
              <a:rPr lang="de-DE" sz="2200" dirty="0" err="1"/>
              <a:t>structure</a:t>
            </a:r>
            <a:r>
              <a:rPr lang="de-DE" sz="2200" dirty="0"/>
              <a:t> </a:t>
            </a:r>
            <a:r>
              <a:rPr lang="de-DE" sz="2200" dirty="0" err="1"/>
              <a:t>for</a:t>
            </a:r>
            <a:r>
              <a:rPr lang="de-DE" sz="2200" dirty="0"/>
              <a:t> CDS </a:t>
            </a:r>
            <a:r>
              <a:rPr lang="de-DE" sz="2200" dirty="0" err="1"/>
              <a:t>Consumption</a:t>
            </a:r>
            <a:r>
              <a:rPr lang="de-DE" sz="2200" dirty="0"/>
              <a:t> </a:t>
            </a:r>
            <a:r>
              <a:rPr lang="de-DE" sz="2200" dirty="0" err="1"/>
              <a:t>views</a:t>
            </a:r>
            <a:r>
              <a:rPr lang="de-DE" sz="2200" dirty="0"/>
              <a:t> (</a:t>
            </a:r>
            <a:r>
              <a:rPr lang="de-DE" sz="2200" dirty="0" err="1"/>
              <a:t>marked</a:t>
            </a:r>
            <a:r>
              <a:rPr lang="de-DE" sz="2200" dirty="0"/>
              <a:t> </a:t>
            </a:r>
            <a:r>
              <a:rPr lang="de-DE" sz="2200" dirty="0" err="1"/>
              <a:t>as</a:t>
            </a:r>
            <a:r>
              <a:rPr lang="de-DE" sz="2200" dirty="0"/>
              <a:t> Analytical </a:t>
            </a:r>
            <a:r>
              <a:rPr lang="de-DE" sz="2200" dirty="0" err="1"/>
              <a:t>Queries</a:t>
            </a:r>
            <a:r>
              <a:rPr lang="de-DE" sz="2200" dirty="0"/>
              <a:t>) ?</a:t>
            </a:r>
          </a:p>
          <a:p>
            <a:pPr marL="457200" indent="-457200">
              <a:buAutoNum type="arabicPeriod"/>
            </a:pPr>
            <a:r>
              <a:rPr lang="de-DE" sz="2200" dirty="0" err="1"/>
              <a:t>How</a:t>
            </a:r>
            <a:r>
              <a:rPr lang="de-DE" sz="2200" dirty="0"/>
              <a:t> </a:t>
            </a:r>
            <a:r>
              <a:rPr lang="de-DE" sz="2200" dirty="0" err="1"/>
              <a:t>is</a:t>
            </a:r>
            <a:r>
              <a:rPr lang="de-DE" sz="2200" dirty="0"/>
              <a:t> </a:t>
            </a:r>
            <a:r>
              <a:rPr lang="de-DE" sz="2200" dirty="0" err="1"/>
              <a:t>the</a:t>
            </a:r>
            <a:r>
              <a:rPr lang="de-DE" sz="2200" dirty="0"/>
              <a:t> </a:t>
            </a:r>
            <a:r>
              <a:rPr lang="de-DE" sz="2200" dirty="0" err="1"/>
              <a:t>order</a:t>
            </a:r>
            <a:r>
              <a:rPr lang="de-DE" sz="2200" dirty="0"/>
              <a:t> </a:t>
            </a:r>
            <a:r>
              <a:rPr lang="de-DE" sz="2200" dirty="0" err="1"/>
              <a:t>of</a:t>
            </a:r>
            <a:r>
              <a:rPr lang="de-DE" sz="2200" dirty="0"/>
              <a:t> </a:t>
            </a:r>
            <a:r>
              <a:rPr lang="de-DE" sz="2200" dirty="0" err="1"/>
              <a:t>the</a:t>
            </a:r>
            <a:r>
              <a:rPr lang="de-DE" sz="2200" dirty="0"/>
              <a:t> </a:t>
            </a:r>
            <a:r>
              <a:rPr lang="de-DE" sz="2200" dirty="0" err="1"/>
              <a:t>fields</a:t>
            </a:r>
            <a:r>
              <a:rPr lang="de-DE" sz="2200" dirty="0"/>
              <a:t> in a Analytical </a:t>
            </a:r>
            <a:r>
              <a:rPr lang="de-DE" sz="2200" dirty="0" err="1"/>
              <a:t>query</a:t>
            </a:r>
            <a:r>
              <a:rPr lang="de-DE" sz="2200" dirty="0"/>
              <a:t> </a:t>
            </a:r>
            <a:r>
              <a:rPr lang="de-DE" sz="2200" dirty="0" err="1"/>
              <a:t>determined</a:t>
            </a:r>
            <a:r>
              <a:rPr lang="de-DE" sz="2200" dirty="0"/>
              <a:t>?</a:t>
            </a:r>
          </a:p>
        </p:txBody>
      </p:sp>
    </p:spTree>
    <p:extLst>
      <p:ext uri="{BB962C8B-B14F-4D97-AF65-F5344CB8AC3E}">
        <p14:creationId xmlns:p14="http://schemas.microsoft.com/office/powerpoint/2010/main" val="346570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B7424A39-1F80-A16B-5262-A7104E1FF193}"/>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Views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723BB2F9-EED4-CF93-B597-D6A8629B4339}"/>
              </a:ext>
            </a:extLst>
          </p:cNvPr>
          <p:cNvSpPr>
            <a:spLocks noGrp="1"/>
          </p:cNvSpPr>
          <p:nvPr>
            <p:ph idx="1"/>
          </p:nvPr>
        </p:nvSpPr>
        <p:spPr>
          <a:xfrm>
            <a:off x="838200" y="1929384"/>
            <a:ext cx="10515600" cy="4251960"/>
          </a:xfrm>
        </p:spPr>
        <p:txBody>
          <a:bodyPr>
            <a:normAutofit/>
          </a:bodyPr>
          <a:lstStyle/>
          <a:p>
            <a:r>
              <a:rPr lang="de-DE" sz="2200" dirty="0"/>
              <a:t>A CDS </a:t>
            </a:r>
            <a:r>
              <a:rPr lang="de-DE" sz="2200" dirty="0" err="1"/>
              <a:t>view</a:t>
            </a:r>
            <a:r>
              <a:rPr lang="de-DE" sz="2200" dirty="0"/>
              <a:t> </a:t>
            </a:r>
            <a:r>
              <a:rPr lang="de-DE" sz="2200" dirty="0" err="1"/>
              <a:t>extension</a:t>
            </a:r>
            <a:r>
              <a:rPr lang="de-DE" sz="2200" dirty="0"/>
              <a:t> </a:t>
            </a:r>
            <a:r>
              <a:rPr lang="de-DE" sz="2200" dirty="0" err="1"/>
              <a:t>can</a:t>
            </a:r>
            <a:r>
              <a:rPr lang="de-DE" sz="2200" dirty="0"/>
              <a:t> </a:t>
            </a:r>
            <a:r>
              <a:rPr lang="de-DE" sz="2200" dirty="0" err="1"/>
              <a:t>be</a:t>
            </a:r>
            <a:r>
              <a:rPr lang="de-DE" sz="2200" dirty="0"/>
              <a:t> </a:t>
            </a:r>
            <a:r>
              <a:rPr lang="de-DE" sz="2200" dirty="0" err="1"/>
              <a:t>compared</a:t>
            </a:r>
            <a:r>
              <a:rPr lang="de-DE" sz="2200" dirty="0"/>
              <a:t> </a:t>
            </a:r>
            <a:r>
              <a:rPr lang="de-DE" sz="2200" dirty="0" err="1"/>
              <a:t>with</a:t>
            </a:r>
            <a:r>
              <a:rPr lang="de-DE" sz="2200" dirty="0"/>
              <a:t> APPEND STRUCTURE in ABAP Dictionary Table.</a:t>
            </a:r>
          </a:p>
          <a:p>
            <a:r>
              <a:rPr lang="de-DE" sz="2200" u="none" strike="noStrike" dirty="0">
                <a:effectLst/>
                <a:latin typeface="inherit"/>
              </a:rPr>
              <a:t>Via </a:t>
            </a:r>
            <a:r>
              <a:rPr lang="de-DE" sz="2200" b="1" i="1" u="none" strike="noStrike" dirty="0">
                <a:effectLst/>
                <a:latin typeface="inherit"/>
              </a:rPr>
              <a:t>New &gt; Other Repository </a:t>
            </a:r>
            <a:r>
              <a:rPr lang="de-DE" sz="2200" b="1" i="1" u="none" strike="noStrike" dirty="0" err="1">
                <a:effectLst/>
                <a:latin typeface="inherit"/>
              </a:rPr>
              <a:t>Object</a:t>
            </a:r>
            <a:r>
              <a:rPr lang="de-DE" sz="2200" b="1" i="1" u="none" strike="noStrike" dirty="0">
                <a:effectLst/>
                <a:latin typeface="inherit"/>
              </a:rPr>
              <a:t> … &gt; Data Definition</a:t>
            </a:r>
          </a:p>
          <a:p>
            <a:r>
              <a:rPr lang="de-DE" sz="2200" dirty="0">
                <a:latin typeface="inherit"/>
              </a:rPr>
              <a:t>Note </a:t>
            </a:r>
            <a:r>
              <a:rPr lang="de-DE" sz="2200" dirty="0" err="1">
                <a:latin typeface="inherit"/>
              </a:rPr>
              <a:t>the</a:t>
            </a:r>
            <a:r>
              <a:rPr lang="de-DE" sz="2200" dirty="0">
                <a:latin typeface="inherit"/>
              </a:rPr>
              <a:t> </a:t>
            </a:r>
            <a:r>
              <a:rPr lang="de-DE" sz="2200" dirty="0" err="1">
                <a:latin typeface="inherit"/>
              </a:rPr>
              <a:t>following</a:t>
            </a:r>
            <a:br>
              <a:rPr lang="de-DE" sz="2200" dirty="0">
                <a:latin typeface="inherit"/>
              </a:rPr>
            </a:br>
            <a:r>
              <a:rPr lang="de-DE" sz="2200" dirty="0">
                <a:effectLst/>
                <a:latin typeface="Courier New" panose="02070309020205020404" pitchFamily="49" charset="0"/>
                <a:cs typeface="Courier New" panose="02070309020205020404" pitchFamily="49" charset="0"/>
              </a:rPr>
              <a:t>@</a:t>
            </a:r>
            <a:r>
              <a:rPr lang="de-DE" sz="2200" dirty="0" err="1">
                <a:effectLst/>
                <a:latin typeface="Courier New" panose="02070309020205020404" pitchFamily="49" charset="0"/>
                <a:cs typeface="Courier New" panose="02070309020205020404" pitchFamily="49" charset="0"/>
              </a:rPr>
              <a:t>AbapCatalog.viewEnhancementCategory</a:t>
            </a:r>
            <a:r>
              <a:rPr lang="de-DE" sz="2200" dirty="0">
                <a:effectLst/>
                <a:latin typeface="Courier New" panose="02070309020205020404" pitchFamily="49" charset="0"/>
                <a:cs typeface="Courier New" panose="02070309020205020404" pitchFamily="49" charset="0"/>
              </a:rPr>
              <a:t>:[#...]</a:t>
            </a:r>
          </a:p>
          <a:p>
            <a:pPr lvl="1"/>
            <a:r>
              <a:rPr lang="de-DE" sz="2200" strike="noStrike" dirty="0">
                <a:effectLst/>
                <a:latin typeface="inherit"/>
              </a:rPr>
              <a:t>#NONE - </a:t>
            </a:r>
            <a:r>
              <a:rPr lang="de-DE" sz="2200" strike="noStrike" dirty="0" err="1">
                <a:effectLst/>
                <a:latin typeface="inherit"/>
              </a:rPr>
              <a:t>No</a:t>
            </a:r>
            <a:r>
              <a:rPr lang="de-DE" sz="2200" strike="noStrike" dirty="0">
                <a:effectLst/>
                <a:latin typeface="inherit"/>
              </a:rPr>
              <a:t> </a:t>
            </a:r>
            <a:r>
              <a:rPr lang="de-DE" sz="2200" strike="noStrike" dirty="0" err="1">
                <a:effectLst/>
                <a:latin typeface="inherit"/>
              </a:rPr>
              <a:t>extension</a:t>
            </a:r>
            <a:endParaRPr lang="de-DE" sz="2200" strike="noStrike" dirty="0">
              <a:effectLst/>
              <a:latin typeface="inherit"/>
            </a:endParaRPr>
          </a:p>
          <a:p>
            <a:pPr lvl="1"/>
            <a:r>
              <a:rPr lang="de-DE" sz="2200" strike="noStrike" dirty="0">
                <a:effectLst/>
                <a:latin typeface="inherit"/>
              </a:rPr>
              <a:t>#PROJECTION_LIST - </a:t>
            </a:r>
            <a:r>
              <a:rPr lang="de-DE" sz="2200" strike="noStrike" dirty="0" err="1">
                <a:effectLst/>
                <a:latin typeface="inherit"/>
              </a:rPr>
              <a:t>Extensions</a:t>
            </a:r>
            <a:r>
              <a:rPr lang="de-DE" sz="2200" strike="noStrike" dirty="0">
                <a:effectLst/>
                <a:latin typeface="inherit"/>
              </a:rPr>
              <a:t> </a:t>
            </a:r>
            <a:r>
              <a:rPr lang="de-DE" sz="2200" strike="noStrike" dirty="0" err="1">
                <a:effectLst/>
                <a:latin typeface="inherit"/>
              </a:rPr>
              <a:t>of</a:t>
            </a:r>
            <a:r>
              <a:rPr lang="de-DE" sz="2200" strike="noStrike" dirty="0">
                <a:effectLst/>
                <a:latin typeface="inherit"/>
              </a:rPr>
              <a:t> </a:t>
            </a:r>
            <a:r>
              <a:rPr lang="de-DE" sz="2200" strike="noStrike" dirty="0" err="1">
                <a:effectLst/>
                <a:latin typeface="inherit"/>
              </a:rPr>
              <a:t>the</a:t>
            </a:r>
            <a:r>
              <a:rPr lang="de-DE" sz="2200" strike="noStrike" dirty="0">
                <a:effectLst/>
                <a:latin typeface="inherit"/>
              </a:rPr>
              <a:t> SELECT </a:t>
            </a:r>
            <a:r>
              <a:rPr lang="de-DE" sz="2200" strike="noStrike" dirty="0" err="1">
                <a:effectLst/>
                <a:latin typeface="inherit"/>
              </a:rPr>
              <a:t>list</a:t>
            </a:r>
            <a:r>
              <a:rPr lang="de-DE" sz="2200" strike="noStrike" dirty="0">
                <a:effectLst/>
                <a:latin typeface="inherit"/>
              </a:rPr>
              <a:t>/additional </a:t>
            </a:r>
            <a:r>
              <a:rPr lang="de-DE" sz="2200" strike="noStrike" dirty="0" err="1">
                <a:effectLst/>
                <a:latin typeface="inherit"/>
              </a:rPr>
              <a:t>associations</a:t>
            </a:r>
            <a:endParaRPr lang="de-DE" sz="2200" strike="noStrike" dirty="0">
              <a:effectLst/>
              <a:latin typeface="inherit"/>
            </a:endParaRPr>
          </a:p>
          <a:p>
            <a:pPr lvl="1"/>
            <a:r>
              <a:rPr lang="de-DE" sz="2200" strike="noStrike" dirty="0">
                <a:effectLst/>
                <a:latin typeface="inherit"/>
              </a:rPr>
              <a:t>#GROUPBY- </a:t>
            </a:r>
            <a:r>
              <a:rPr lang="de-DE" sz="2200" strike="noStrike" dirty="0" err="1">
                <a:effectLst/>
                <a:latin typeface="inherit"/>
              </a:rPr>
              <a:t>Aggregated</a:t>
            </a:r>
            <a:r>
              <a:rPr lang="de-DE" sz="2200" strike="noStrike" dirty="0">
                <a:effectLst/>
                <a:latin typeface="inherit"/>
              </a:rPr>
              <a:t> </a:t>
            </a:r>
            <a:r>
              <a:rPr lang="de-DE" sz="2200" strike="noStrike" dirty="0" err="1">
                <a:effectLst/>
                <a:latin typeface="inherit"/>
              </a:rPr>
              <a:t>or</a:t>
            </a:r>
            <a:r>
              <a:rPr lang="de-DE" sz="2200" strike="noStrike" dirty="0">
                <a:effectLst/>
                <a:latin typeface="inherit"/>
              </a:rPr>
              <a:t> non-</a:t>
            </a:r>
            <a:r>
              <a:rPr lang="de-DE" sz="2200" strike="noStrike" dirty="0" err="1">
                <a:effectLst/>
                <a:latin typeface="inherit"/>
              </a:rPr>
              <a:t>aggregated</a:t>
            </a:r>
            <a:r>
              <a:rPr lang="de-DE" sz="2200" strike="noStrike" dirty="0">
                <a:effectLst/>
                <a:latin typeface="inherit"/>
              </a:rPr>
              <a:t> </a:t>
            </a:r>
            <a:r>
              <a:rPr lang="de-DE" sz="2200" strike="noStrike" dirty="0" err="1">
                <a:effectLst/>
                <a:latin typeface="inherit"/>
              </a:rPr>
              <a:t>elements</a:t>
            </a:r>
            <a:r>
              <a:rPr lang="de-DE" sz="2200" strike="noStrike" dirty="0">
                <a:effectLst/>
                <a:latin typeface="inherit"/>
              </a:rPr>
              <a:t> </a:t>
            </a:r>
          </a:p>
          <a:p>
            <a:pPr lvl="1"/>
            <a:r>
              <a:rPr lang="de-DE" sz="2200" strike="noStrike" dirty="0">
                <a:effectLst/>
                <a:latin typeface="inherit"/>
              </a:rPr>
              <a:t>#UNION - </a:t>
            </a:r>
            <a:r>
              <a:rPr lang="de-DE" sz="2200" strike="noStrike" dirty="0" err="1">
                <a:effectLst/>
                <a:latin typeface="inherit"/>
              </a:rPr>
              <a:t>Extensions</a:t>
            </a:r>
            <a:r>
              <a:rPr lang="de-DE" sz="2200" strike="noStrike" dirty="0">
                <a:effectLst/>
                <a:latin typeface="inherit"/>
              </a:rPr>
              <a:t> </a:t>
            </a:r>
            <a:r>
              <a:rPr lang="de-DE" sz="2200" strike="noStrike" dirty="0" err="1">
                <a:effectLst/>
                <a:latin typeface="inherit"/>
              </a:rPr>
              <a:t>to</a:t>
            </a:r>
            <a:r>
              <a:rPr lang="de-DE" sz="2200" strike="noStrike" dirty="0">
                <a:effectLst/>
                <a:latin typeface="inherit"/>
              </a:rPr>
              <a:t> </a:t>
            </a:r>
            <a:r>
              <a:rPr lang="de-DE" sz="2200" strike="noStrike" dirty="0" err="1">
                <a:effectLst/>
                <a:latin typeface="inherit"/>
              </a:rPr>
              <a:t>the</a:t>
            </a:r>
            <a:r>
              <a:rPr lang="de-DE" sz="2200" strike="noStrike" dirty="0">
                <a:effectLst/>
                <a:latin typeface="inherit"/>
              </a:rPr>
              <a:t> SELECT </a:t>
            </a:r>
            <a:r>
              <a:rPr lang="de-DE" sz="2200" strike="noStrike" dirty="0" err="1">
                <a:effectLst/>
                <a:latin typeface="inherit"/>
              </a:rPr>
              <a:t>list</a:t>
            </a:r>
            <a:r>
              <a:rPr lang="de-DE" sz="2200" strike="noStrike" dirty="0">
                <a:effectLst/>
                <a:latin typeface="inherit"/>
              </a:rPr>
              <a:t> </a:t>
            </a:r>
            <a:r>
              <a:rPr lang="de-DE" sz="2200" strike="noStrike" dirty="0" err="1">
                <a:effectLst/>
                <a:latin typeface="inherit"/>
              </a:rPr>
              <a:t>of</a:t>
            </a:r>
            <a:r>
              <a:rPr lang="de-DE" sz="2200" strike="noStrike" dirty="0">
                <a:effectLst/>
                <a:latin typeface="inherit"/>
              </a:rPr>
              <a:t> a CDS </a:t>
            </a:r>
            <a:r>
              <a:rPr lang="de-DE" sz="2200" strike="noStrike" dirty="0" err="1">
                <a:effectLst/>
                <a:latin typeface="inherit"/>
              </a:rPr>
              <a:t>view</a:t>
            </a:r>
            <a:r>
              <a:rPr lang="de-DE" sz="2200" strike="noStrike" dirty="0">
                <a:effectLst/>
                <a:latin typeface="inherit"/>
              </a:rPr>
              <a:t> </a:t>
            </a:r>
            <a:r>
              <a:rPr lang="de-DE" sz="2200" strike="noStrike" dirty="0" err="1">
                <a:effectLst/>
                <a:latin typeface="inherit"/>
              </a:rPr>
              <a:t>with</a:t>
            </a:r>
            <a:r>
              <a:rPr lang="de-DE" sz="2200" strike="noStrike" dirty="0">
                <a:effectLst/>
                <a:latin typeface="inherit"/>
              </a:rPr>
              <a:t> a UNION </a:t>
            </a:r>
            <a:r>
              <a:rPr lang="de-DE" sz="2200" strike="noStrike" dirty="0" err="1">
                <a:effectLst/>
                <a:latin typeface="inherit"/>
              </a:rPr>
              <a:t>clause</a:t>
            </a:r>
            <a:endParaRPr lang="de-DE" sz="2200" dirty="0"/>
          </a:p>
        </p:txBody>
      </p:sp>
    </p:spTree>
    <p:extLst>
      <p:ext uri="{BB962C8B-B14F-4D97-AF65-F5344CB8AC3E}">
        <p14:creationId xmlns:p14="http://schemas.microsoft.com/office/powerpoint/2010/main" val="37444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15C119-E38A-89DA-1704-101E6DDF2087}"/>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CDS Views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E6729C0-E2D0-62EB-D526-E99C72F6CEB2}"/>
              </a:ext>
            </a:extLst>
          </p:cNvPr>
          <p:cNvSpPr>
            <a:spLocks noGrp="1"/>
          </p:cNvSpPr>
          <p:nvPr>
            <p:ph idx="1"/>
          </p:nvPr>
        </p:nvSpPr>
        <p:spPr>
          <a:xfrm>
            <a:off x="838200" y="1929384"/>
            <a:ext cx="10515600" cy="4251960"/>
          </a:xfrm>
        </p:spPr>
        <p:txBody>
          <a:bodyPr>
            <a:normAutofit/>
          </a:bodyPr>
          <a:lstStyle/>
          <a:p>
            <a:pPr marL="0" indent="0">
              <a:buNone/>
            </a:pPr>
            <a:r>
              <a:rPr lang="de-DE" sz="2200" dirty="0"/>
              <a:t>CDS </a:t>
            </a:r>
            <a:r>
              <a:rPr lang="de-DE" sz="2200" dirty="0" err="1"/>
              <a:t>Extensions</a:t>
            </a:r>
            <a:r>
              <a:rPr lang="de-DE" sz="2200" dirty="0"/>
              <a:t> </a:t>
            </a:r>
            <a:r>
              <a:rPr lang="de-DE" sz="2200" dirty="0" err="1"/>
              <a:t>can</a:t>
            </a:r>
            <a:r>
              <a:rPr lang="de-DE" sz="2200" dirty="0"/>
              <a:t> </a:t>
            </a:r>
            <a:r>
              <a:rPr lang="de-DE" sz="2200" dirty="0" err="1"/>
              <a:t>contain</a:t>
            </a:r>
            <a:endParaRPr lang="de-DE" sz="2200" dirty="0"/>
          </a:p>
          <a:p>
            <a:r>
              <a:rPr lang="de-DE" sz="2200" dirty="0"/>
              <a:t>Literals, </a:t>
            </a:r>
            <a:r>
              <a:rPr lang="de-DE" sz="2200" dirty="0" err="1"/>
              <a:t>fields</a:t>
            </a:r>
            <a:r>
              <a:rPr lang="de-DE" sz="2200" dirty="0"/>
              <a:t>, </a:t>
            </a:r>
            <a:r>
              <a:rPr lang="de-DE" sz="2200" dirty="0" err="1"/>
              <a:t>expressions</a:t>
            </a:r>
            <a:r>
              <a:rPr lang="de-DE" sz="2200" dirty="0"/>
              <a:t>, </a:t>
            </a:r>
            <a:r>
              <a:rPr lang="de-DE" sz="2200" dirty="0" err="1"/>
              <a:t>functions</a:t>
            </a:r>
            <a:r>
              <a:rPr lang="de-DE" sz="2200" dirty="0"/>
              <a:t>, ...</a:t>
            </a:r>
          </a:p>
          <a:p>
            <a:r>
              <a:rPr lang="de-DE" sz="2200" dirty="0"/>
              <a:t>Parameters</a:t>
            </a:r>
          </a:p>
          <a:p>
            <a:r>
              <a:rPr lang="de-DE" sz="2200" dirty="0" err="1"/>
              <a:t>Associations</a:t>
            </a:r>
            <a:r>
              <a:rPr lang="de-DE" sz="2200" dirty="0"/>
              <a:t> and </a:t>
            </a:r>
            <a:r>
              <a:rPr lang="de-DE" sz="2200" dirty="0" err="1"/>
              <a:t>paths</a:t>
            </a:r>
            <a:endParaRPr lang="de-DE" sz="2200" dirty="0"/>
          </a:p>
          <a:p>
            <a:r>
              <a:rPr lang="de-DE" sz="2200" dirty="0" err="1"/>
              <a:t>Grouping</a:t>
            </a:r>
            <a:r>
              <a:rPr lang="de-DE" sz="2200" dirty="0"/>
              <a:t> (</a:t>
            </a:r>
            <a:r>
              <a:rPr lang="de-DE" sz="2200" dirty="0" err="1"/>
              <a:t>if</a:t>
            </a:r>
            <a:r>
              <a:rPr lang="de-DE" sz="2200" dirty="0"/>
              <a:t> </a:t>
            </a:r>
            <a:r>
              <a:rPr lang="de-DE" sz="2200" dirty="0" err="1"/>
              <a:t>the</a:t>
            </a:r>
            <a:r>
              <a:rPr lang="de-DE" sz="2200" dirty="0"/>
              <a:t> </a:t>
            </a:r>
            <a:r>
              <a:rPr lang="de-DE" sz="2200" dirty="0" err="1"/>
              <a:t>base</a:t>
            </a:r>
            <a:r>
              <a:rPr lang="de-DE" sz="2200" dirty="0"/>
              <a:t> </a:t>
            </a:r>
            <a:r>
              <a:rPr lang="de-DE" sz="2200" dirty="0" err="1"/>
              <a:t>view</a:t>
            </a:r>
            <a:r>
              <a:rPr lang="de-DE" sz="2200" dirty="0"/>
              <a:t> </a:t>
            </a:r>
            <a:r>
              <a:rPr lang="de-DE" sz="2200" dirty="0" err="1"/>
              <a:t>group</a:t>
            </a:r>
            <a:r>
              <a:rPr lang="de-DE" sz="2200" dirty="0"/>
              <a:t> </a:t>
            </a:r>
            <a:r>
              <a:rPr lang="de-DE" sz="2200" dirty="0" err="1"/>
              <a:t>contains</a:t>
            </a:r>
            <a:r>
              <a:rPr lang="de-DE" sz="2200" dirty="0"/>
              <a:t> </a:t>
            </a:r>
            <a:r>
              <a:rPr lang="de-DE" sz="2200" dirty="0" err="1"/>
              <a:t>by</a:t>
            </a:r>
            <a:r>
              <a:rPr lang="de-DE" sz="2200" dirty="0"/>
              <a:t>)</a:t>
            </a:r>
          </a:p>
          <a:p>
            <a:r>
              <a:rPr lang="de-DE" sz="2200" dirty="0"/>
              <a:t>UNION</a:t>
            </a:r>
          </a:p>
          <a:p>
            <a:pPr marL="0" indent="0">
              <a:buNone/>
            </a:pPr>
            <a:endParaRPr lang="de-DE" sz="2200" dirty="0" err="1"/>
          </a:p>
        </p:txBody>
      </p:sp>
    </p:spTree>
    <p:extLst>
      <p:ext uri="{BB962C8B-B14F-4D97-AF65-F5344CB8AC3E}">
        <p14:creationId xmlns:p14="http://schemas.microsoft.com/office/powerpoint/2010/main" val="316897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ADBBFC-EA4F-95CE-4A43-8BACEB70274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Examples of CDS extensions</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nhaltsplatzhalter 11">
            <a:extLst>
              <a:ext uri="{FF2B5EF4-FFF2-40B4-BE49-F238E27FC236}">
                <a16:creationId xmlns:a16="http://schemas.microsoft.com/office/drawing/2014/main" id="{911B8E46-7908-7128-5B25-F32E190A6F27}"/>
              </a:ext>
            </a:extLst>
          </p:cNvPr>
          <p:cNvPicPr>
            <a:picLocks noGrp="1" noChangeAspect="1"/>
          </p:cNvPicPr>
          <p:nvPr>
            <p:ph sz="half" idx="1"/>
          </p:nvPr>
        </p:nvPicPr>
        <p:blipFill>
          <a:blip r:embed="rId3"/>
          <a:stretch>
            <a:fillRect/>
          </a:stretch>
        </p:blipFill>
        <p:spPr>
          <a:xfrm>
            <a:off x="320040" y="3140156"/>
            <a:ext cx="5614416" cy="2610703"/>
          </a:xfrm>
          <a:prstGeom prst="rect">
            <a:avLst/>
          </a:prstGeom>
        </p:spPr>
      </p:pic>
      <p:pic>
        <p:nvPicPr>
          <p:cNvPr id="13" name="Inhaltsplatzhalter 12">
            <a:extLst>
              <a:ext uri="{FF2B5EF4-FFF2-40B4-BE49-F238E27FC236}">
                <a16:creationId xmlns:a16="http://schemas.microsoft.com/office/drawing/2014/main" id="{55FBE0F9-03DA-3DD7-5BDA-3E922D7817C1}"/>
              </a:ext>
            </a:extLst>
          </p:cNvPr>
          <p:cNvPicPr>
            <a:picLocks noGrp="1" noChangeAspect="1"/>
          </p:cNvPicPr>
          <p:nvPr>
            <p:ph sz="half" idx="2"/>
          </p:nvPr>
        </p:nvPicPr>
        <p:blipFill>
          <a:blip r:embed="rId4"/>
          <a:stretch>
            <a:fillRect/>
          </a:stretch>
        </p:blipFill>
        <p:spPr>
          <a:xfrm>
            <a:off x="5934456" y="3848976"/>
            <a:ext cx="5934456" cy="1261071"/>
          </a:xfrm>
          <a:prstGeom prst="rect">
            <a:avLst/>
          </a:prstGeom>
        </p:spPr>
      </p:pic>
    </p:spTree>
    <p:extLst>
      <p:ext uri="{BB962C8B-B14F-4D97-AF65-F5344CB8AC3E}">
        <p14:creationId xmlns:p14="http://schemas.microsoft.com/office/powerpoint/2010/main" val="352600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AF0579F9-25A9-5130-6678-75BEF3D00715}"/>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A6BDAE5-A546-138E-1A7F-0E0CC3ACE17F}"/>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Create a CDS </a:t>
            </a:r>
            <a:r>
              <a:rPr lang="de-DE" sz="2200" dirty="0" err="1"/>
              <a:t>view</a:t>
            </a:r>
            <a:r>
              <a:rPr lang="de-DE" sz="2200" dirty="0"/>
              <a:t> and a CDS </a:t>
            </a:r>
            <a:r>
              <a:rPr lang="de-DE" sz="2200" dirty="0" err="1"/>
              <a:t>view</a:t>
            </a:r>
            <a:r>
              <a:rPr lang="de-DE" sz="2200" dirty="0"/>
              <a:t> </a:t>
            </a:r>
            <a:r>
              <a:rPr lang="de-DE" sz="2200" dirty="0" err="1"/>
              <a:t>entity</a:t>
            </a:r>
            <a:r>
              <a:rPr lang="de-DE" sz="2200" dirty="0"/>
              <a:t> </a:t>
            </a:r>
            <a:r>
              <a:rPr lang="de-DE" sz="2200" dirty="0" err="1"/>
              <a:t>for</a:t>
            </a:r>
            <a:r>
              <a:rPr lang="de-DE" sz="2200" dirty="0"/>
              <a:t> </a:t>
            </a:r>
            <a:r>
              <a:rPr lang="de-DE" sz="2200" dirty="0" err="1"/>
              <a:t>the</a:t>
            </a:r>
            <a:r>
              <a:rPr lang="de-DE" sz="2200" dirty="0"/>
              <a:t> SFLIGHT </a:t>
            </a:r>
            <a:r>
              <a:rPr lang="de-DE" sz="2200" dirty="0" err="1"/>
              <a:t>table</a:t>
            </a:r>
            <a:r>
              <a:rPr lang="de-DE" sz="2200" dirty="0"/>
              <a:t>.</a:t>
            </a:r>
          </a:p>
          <a:p>
            <a:pPr marL="457200" indent="-457200">
              <a:buAutoNum type="arabicPeriod"/>
            </a:pPr>
            <a:r>
              <a:rPr lang="de-DE" sz="2200" dirty="0" err="1"/>
              <a:t>Extend</a:t>
            </a:r>
            <a:r>
              <a:rPr lang="de-DE" sz="2200" dirty="0"/>
              <a:t> </a:t>
            </a:r>
            <a:r>
              <a:rPr lang="de-DE" sz="2200" dirty="0" err="1"/>
              <a:t>each</a:t>
            </a:r>
            <a:r>
              <a:rPr lang="de-DE" sz="2200" dirty="0"/>
              <a:t> </a:t>
            </a:r>
            <a:r>
              <a:rPr lang="de-DE" sz="2200" dirty="0" err="1"/>
              <a:t>of</a:t>
            </a:r>
            <a:r>
              <a:rPr lang="de-DE" sz="2200" dirty="0"/>
              <a:t> </a:t>
            </a:r>
            <a:r>
              <a:rPr lang="de-DE" sz="2200" dirty="0" err="1"/>
              <a:t>these</a:t>
            </a:r>
            <a:r>
              <a:rPr lang="de-DE" sz="2200" dirty="0"/>
              <a:t> </a:t>
            </a:r>
            <a:r>
              <a:rPr lang="de-DE" sz="2200" dirty="0" err="1"/>
              <a:t>views</a:t>
            </a:r>
            <a:r>
              <a:rPr lang="de-DE" sz="2200" dirty="0"/>
              <a:t> </a:t>
            </a:r>
            <a:r>
              <a:rPr lang="de-DE" sz="2200" dirty="0" err="1"/>
              <a:t>with</a:t>
            </a:r>
            <a:r>
              <a:rPr lang="de-DE" sz="2200" dirty="0"/>
              <a:t> a CDS </a:t>
            </a:r>
            <a:r>
              <a:rPr lang="de-DE" sz="2200" dirty="0" err="1"/>
              <a:t>extension</a:t>
            </a:r>
            <a:r>
              <a:rPr lang="de-DE" sz="2200" dirty="0"/>
              <a:t>.</a:t>
            </a:r>
          </a:p>
          <a:p>
            <a:pPr marL="457200" indent="-457200">
              <a:buAutoNum type="arabicPeriod"/>
            </a:pPr>
            <a:r>
              <a:rPr lang="de-DE" sz="2200" dirty="0"/>
              <a:t>Test </a:t>
            </a:r>
            <a:r>
              <a:rPr lang="de-DE" sz="2200" dirty="0" err="1"/>
              <a:t>the</a:t>
            </a:r>
            <a:r>
              <a:rPr lang="de-DE" sz="2200" dirty="0"/>
              <a:t> CDS </a:t>
            </a:r>
            <a:r>
              <a:rPr lang="de-DE" sz="2200" dirty="0" err="1"/>
              <a:t>using</a:t>
            </a:r>
            <a:r>
              <a:rPr lang="de-DE" sz="2200" dirty="0"/>
              <a:t> a separate </a:t>
            </a:r>
            <a:r>
              <a:rPr lang="de-DE" sz="2200" dirty="0" err="1"/>
              <a:t>view</a:t>
            </a:r>
            <a:r>
              <a:rPr lang="de-DE" sz="2200" dirty="0"/>
              <a:t>.</a:t>
            </a:r>
          </a:p>
          <a:p>
            <a:pPr marL="457200" indent="-457200">
              <a:buAutoNum type="arabicPeriod"/>
            </a:pPr>
            <a:r>
              <a:rPr lang="de-DE" sz="2200" dirty="0"/>
              <a:t>Can </a:t>
            </a:r>
            <a:r>
              <a:rPr lang="de-DE" sz="2200" dirty="0" err="1"/>
              <a:t>you</a:t>
            </a:r>
            <a:r>
              <a:rPr lang="de-DE" sz="2200" dirty="0"/>
              <a:t> </a:t>
            </a:r>
            <a:r>
              <a:rPr lang="de-DE" sz="2200" dirty="0" err="1"/>
              <a:t>create</a:t>
            </a:r>
            <a:r>
              <a:rPr lang="de-DE" sz="2200" dirty="0"/>
              <a:t> an </a:t>
            </a:r>
            <a:r>
              <a:rPr lang="de-DE" sz="2200" dirty="0" err="1"/>
              <a:t>extension</a:t>
            </a:r>
            <a:r>
              <a:rPr lang="de-DE" sz="2200" dirty="0"/>
              <a:t> </a:t>
            </a:r>
            <a:r>
              <a:rPr lang="de-DE" sz="2200" dirty="0" err="1"/>
              <a:t>if</a:t>
            </a:r>
            <a:r>
              <a:rPr lang="de-DE" sz="2200" dirty="0"/>
              <a:t> </a:t>
            </a:r>
            <a:r>
              <a:rPr lang="de-DE" sz="2200" dirty="0" err="1"/>
              <a:t>no</a:t>
            </a:r>
            <a:r>
              <a:rPr lang="de-DE" sz="2200" dirty="0"/>
              <a:t> </a:t>
            </a:r>
            <a:r>
              <a:rPr lang="de-DE" sz="2200" dirty="0" err="1"/>
              <a:t>extension</a:t>
            </a:r>
            <a:r>
              <a:rPr lang="de-DE" sz="2200" dirty="0"/>
              <a:t> </a:t>
            </a:r>
            <a:r>
              <a:rPr lang="de-DE" sz="2200" dirty="0" err="1"/>
              <a:t>category</a:t>
            </a:r>
            <a:r>
              <a:rPr lang="de-DE" sz="2200" dirty="0"/>
              <a:t> </a:t>
            </a:r>
            <a:r>
              <a:rPr lang="de-DE" sz="2200" dirty="0" err="1"/>
              <a:t>exists</a:t>
            </a:r>
            <a:r>
              <a:rPr lang="de-DE" sz="2200" dirty="0"/>
              <a:t>?</a:t>
            </a:r>
          </a:p>
        </p:txBody>
      </p:sp>
    </p:spTree>
    <p:extLst>
      <p:ext uri="{BB962C8B-B14F-4D97-AF65-F5344CB8AC3E}">
        <p14:creationId xmlns:p14="http://schemas.microsoft.com/office/powerpoint/2010/main" val="95244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Consumption</a:t>
            </a:r>
            <a:r>
              <a:rPr lang="de-DE" sz="4400" dirty="0"/>
              <a:t> Views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err="1"/>
              <a:t>Practical</a:t>
            </a:r>
            <a:r>
              <a:rPr lang="de-DE" dirty="0"/>
              <a:t> </a:t>
            </a:r>
            <a:r>
              <a:rPr lang="de-DE" dirty="0" err="1"/>
              <a:t>exercise</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195150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4526</Words>
  <Application>Microsoft Office PowerPoint</Application>
  <PresentationFormat>Breitbild</PresentationFormat>
  <Paragraphs>507</Paragraphs>
  <Slides>49</Slides>
  <Notes>11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49</vt:i4>
      </vt:variant>
    </vt:vector>
  </HeadingPairs>
  <TitlesOfParts>
    <vt:vector size="59" baseType="lpstr">
      <vt:lpstr>72 Brand Variable</vt:lpstr>
      <vt:lpstr>72Brand</vt:lpstr>
      <vt:lpstr>Aptos</vt:lpstr>
      <vt:lpstr>Aptos Display</vt:lpstr>
      <vt:lpstr>Arial</vt:lpstr>
      <vt:lpstr>Consolas</vt:lpstr>
      <vt:lpstr>Courier New</vt:lpstr>
      <vt:lpstr>inherit</vt:lpstr>
      <vt:lpstr>Segoe WPC</vt:lpstr>
      <vt:lpstr>Office</vt:lpstr>
      <vt:lpstr>Data Modeling with Core Data Services</vt:lpstr>
      <vt:lpstr>Day 2</vt:lpstr>
      <vt:lpstr>Agenda</vt:lpstr>
      <vt:lpstr>CDS Extensions</vt:lpstr>
      <vt:lpstr>Extend SAP (Standard) Views</vt:lpstr>
      <vt:lpstr>Extend SAP (Standard) CDS Views</vt:lpstr>
      <vt:lpstr>Examples of CDS extensions</vt:lpstr>
      <vt:lpstr>Hands On</vt:lpstr>
      <vt:lpstr>Consumption Views</vt:lpstr>
      <vt:lpstr>Hands On</vt:lpstr>
      <vt:lpstr>Development Workflow</vt:lpstr>
      <vt:lpstr>Consumption views</vt:lpstr>
      <vt:lpstr>Consumption views</vt:lpstr>
      <vt:lpstr>Query Browser</vt:lpstr>
      <vt:lpstr>Hands On</vt:lpstr>
      <vt:lpstr>What is the Query Browser?</vt:lpstr>
      <vt:lpstr>What is the Query Browser?</vt:lpstr>
      <vt:lpstr>Call the Query Browser</vt:lpstr>
      <vt:lpstr>Call the Query Browser</vt:lpstr>
      <vt:lpstr>Query Browser</vt:lpstr>
      <vt:lpstr>Create analytical query</vt:lpstr>
      <vt:lpstr>Basic structure of an analytical query </vt:lpstr>
      <vt:lpstr>Cube</vt:lpstr>
      <vt:lpstr>  Analytical Query: New vs. old  </vt:lpstr>
      <vt:lpstr>Hands on</vt:lpstr>
      <vt:lpstr>Hands on</vt:lpstr>
      <vt:lpstr>Hands On</vt:lpstr>
      <vt:lpstr>Hands On</vt:lpstr>
      <vt:lpstr>Hands on</vt:lpstr>
      <vt:lpstr>Hands on</vt:lpstr>
      <vt:lpstr>Hands On</vt:lpstr>
      <vt:lpstr>Hands On</vt:lpstr>
      <vt:lpstr>Hands On - Together</vt:lpstr>
      <vt:lpstr>Advanced Concepts</vt:lpstr>
      <vt:lpstr>Database Specific Features</vt:lpstr>
      <vt:lpstr>AMDP- Functions</vt:lpstr>
      <vt:lpstr>Structure AMDP</vt:lpstr>
      <vt:lpstr>AMDP</vt:lpstr>
      <vt:lpstr>Hands On</vt:lpstr>
      <vt:lpstr>Hands On</vt:lpstr>
      <vt:lpstr>Hands On</vt:lpstr>
      <vt:lpstr>Hands On</vt:lpstr>
      <vt:lpstr>Hands On</vt:lpstr>
      <vt:lpstr>Consuming CDS views</vt:lpstr>
      <vt:lpstr>Hands On</vt:lpstr>
      <vt:lpstr>OData</vt:lpstr>
      <vt:lpstr>Hands On</vt:lpstr>
      <vt:lpstr>Hands On - Together</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164</cp:revision>
  <dcterms:created xsi:type="dcterms:W3CDTF">2024-05-22T07:20:18Z</dcterms:created>
  <dcterms:modified xsi:type="dcterms:W3CDTF">2024-08-22T12:59:07Z</dcterms:modified>
</cp:coreProperties>
</file>