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2" r:id="rId2"/>
    <p:sldId id="290" r:id="rId3"/>
    <p:sldId id="319" r:id="rId4"/>
    <p:sldId id="375" r:id="rId5"/>
    <p:sldId id="376" r:id="rId6"/>
    <p:sldId id="324" r:id="rId7"/>
    <p:sldId id="327" r:id="rId8"/>
    <p:sldId id="328" r:id="rId9"/>
    <p:sldId id="335" r:id="rId10"/>
    <p:sldId id="329" r:id="rId11"/>
    <p:sldId id="330" r:id="rId12"/>
    <p:sldId id="331" r:id="rId13"/>
    <p:sldId id="372" r:id="rId14"/>
    <p:sldId id="332" r:id="rId15"/>
    <p:sldId id="336" r:id="rId16"/>
    <p:sldId id="337" r:id="rId17"/>
    <p:sldId id="374" r:id="rId18"/>
    <p:sldId id="338" r:id="rId19"/>
    <p:sldId id="368" r:id="rId20"/>
    <p:sldId id="369" r:id="rId21"/>
    <p:sldId id="370" r:id="rId22"/>
    <p:sldId id="366" r:id="rId23"/>
    <p:sldId id="367" r:id="rId24"/>
    <p:sldId id="339" r:id="rId25"/>
    <p:sldId id="334" r:id="rId26"/>
    <p:sldId id="356" r:id="rId27"/>
    <p:sldId id="371" r:id="rId28"/>
    <p:sldId id="365"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76" autoAdjust="0"/>
    <p:restoredTop sz="92686" autoAdjust="0"/>
  </p:normalViewPr>
  <p:slideViewPr>
    <p:cSldViewPr snapToGrid="0">
      <p:cViewPr varScale="1">
        <p:scale>
          <a:sx n="103" d="100"/>
          <a:sy n="103" d="100"/>
        </p:scale>
        <p:origin x="14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38D3B4-0BD7-47CD-BDE6-39673E0CB082}"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F7607DC8-CC6F-4C9C-AB28-3EF25B67C73F}">
      <dgm:prSet/>
      <dgm:spPr/>
      <dgm:t>
        <a:bodyPr/>
        <a:lstStyle/>
        <a:p>
          <a:r>
            <a:rPr lang="de-DE" b="0" i="0" dirty="0"/>
            <a:t>The SAP Clean Core Model </a:t>
          </a:r>
          <a:r>
            <a:rPr lang="de-DE" b="0" i="0" dirty="0" err="1"/>
            <a:t>is</a:t>
          </a:r>
          <a:r>
            <a:rPr lang="de-DE" b="0" i="0" dirty="0"/>
            <a:t> a </a:t>
          </a:r>
          <a:r>
            <a:rPr lang="de-DE" b="0" i="0" dirty="0" err="1"/>
            <a:t>concept</a:t>
          </a:r>
          <a:r>
            <a:rPr lang="de-DE" b="0" i="0" dirty="0"/>
            <a:t> </a:t>
          </a:r>
          <a:r>
            <a:rPr lang="de-DE" b="0" i="0" dirty="0" err="1"/>
            <a:t>that</a:t>
          </a:r>
          <a:r>
            <a:rPr lang="de-DE" b="0" i="0" dirty="0"/>
            <a:t> </a:t>
          </a:r>
          <a:r>
            <a:rPr lang="de-DE" b="0" i="0" dirty="0" err="1"/>
            <a:t>aims</a:t>
          </a:r>
          <a:r>
            <a:rPr lang="de-DE" b="0" i="0" dirty="0"/>
            <a:t> </a:t>
          </a:r>
          <a:r>
            <a:rPr lang="de-DE" b="0" i="0" dirty="0" err="1"/>
            <a:t>to</a:t>
          </a:r>
          <a:r>
            <a:rPr lang="de-DE" b="0" i="0" dirty="0"/>
            <a:t> </a:t>
          </a:r>
          <a:r>
            <a:rPr lang="de-DE" b="0" i="0" dirty="0" err="1"/>
            <a:t>ensure</a:t>
          </a:r>
          <a:r>
            <a:rPr lang="de-DE" b="0" i="0" dirty="0"/>
            <a:t> </a:t>
          </a:r>
          <a:r>
            <a:rPr lang="de-DE" b="0" i="0" dirty="0" err="1"/>
            <a:t>the</a:t>
          </a:r>
          <a:r>
            <a:rPr lang="de-DE" b="0" i="0" dirty="0"/>
            <a:t> </a:t>
          </a:r>
          <a:r>
            <a:rPr lang="de-DE" b="0" i="0" dirty="0" err="1"/>
            <a:t>integrity</a:t>
          </a:r>
          <a:r>
            <a:rPr lang="de-DE" b="0" i="0" dirty="0"/>
            <a:t> and </a:t>
          </a:r>
          <a:r>
            <a:rPr lang="de-DE" b="0" i="0" dirty="0" err="1"/>
            <a:t>efficiency</a:t>
          </a:r>
          <a:r>
            <a:rPr lang="de-DE" b="0" i="0" dirty="0"/>
            <a:t> </a:t>
          </a:r>
          <a:r>
            <a:rPr lang="de-DE" b="0" i="0" dirty="0" err="1"/>
            <a:t>of</a:t>
          </a:r>
          <a:r>
            <a:rPr lang="de-DE" b="0" i="0" dirty="0"/>
            <a:t> SAP S4/Hana </a:t>
          </a:r>
          <a:r>
            <a:rPr lang="de-DE" b="0" i="0" dirty="0" err="1"/>
            <a:t>systems</a:t>
          </a:r>
          <a:r>
            <a:rPr lang="de-DE" b="0" i="0" dirty="0"/>
            <a:t>.</a:t>
          </a:r>
          <a:endParaRPr lang="en-US" dirty="0"/>
        </a:p>
      </dgm:t>
    </dgm:pt>
    <dgm:pt modelId="{6390A922-0388-4501-A3BD-B673589434E7}" type="parTrans" cxnId="{2AD77DE2-DEBE-4A7F-AC15-E08FB72FAE96}">
      <dgm:prSet/>
      <dgm:spPr/>
      <dgm:t>
        <a:bodyPr/>
        <a:lstStyle/>
        <a:p>
          <a:endParaRPr lang="en-US"/>
        </a:p>
      </dgm:t>
    </dgm:pt>
    <dgm:pt modelId="{51B452C0-D9DB-4D1E-B63A-150416E7D1E8}" type="sibTrans" cxnId="{2AD77DE2-DEBE-4A7F-AC15-E08FB72FAE96}">
      <dgm:prSet/>
      <dgm:spPr/>
      <dgm:t>
        <a:bodyPr/>
        <a:lstStyle/>
        <a:p>
          <a:endParaRPr lang="en-US"/>
        </a:p>
      </dgm:t>
    </dgm:pt>
    <dgm:pt modelId="{0C5956D0-F5AF-4284-B15A-32ECA4ECEC53}">
      <dgm:prSet/>
      <dgm:spPr/>
      <dgm:t>
        <a:bodyPr/>
        <a:lstStyle/>
        <a:p>
          <a:endParaRPr lang="en-US" dirty="0"/>
        </a:p>
      </dgm:t>
    </dgm:pt>
    <dgm:pt modelId="{D03FBF94-EBA4-48BF-BA87-A5870F540681}" type="parTrans" cxnId="{329A46E8-21E6-4300-9B62-F36077B77C84}">
      <dgm:prSet/>
      <dgm:spPr/>
      <dgm:t>
        <a:bodyPr/>
        <a:lstStyle/>
        <a:p>
          <a:endParaRPr lang="en-US"/>
        </a:p>
      </dgm:t>
    </dgm:pt>
    <dgm:pt modelId="{FD52EA06-B0B8-4A39-B679-72DE1E4E5B86}" type="sibTrans" cxnId="{329A46E8-21E6-4300-9B62-F36077B77C84}">
      <dgm:prSet/>
      <dgm:spPr/>
      <dgm:t>
        <a:bodyPr/>
        <a:lstStyle/>
        <a:p>
          <a:endParaRPr lang="en-US"/>
        </a:p>
      </dgm:t>
    </dgm:pt>
    <dgm:pt modelId="{43CE4B73-9A23-1246-A1F4-2092CDB5A5A0}" type="pres">
      <dgm:prSet presAssocID="{4F38D3B4-0BD7-47CD-BDE6-39673E0CB082}" presName="linear" presStyleCnt="0">
        <dgm:presLayoutVars>
          <dgm:animLvl val="lvl"/>
          <dgm:resizeHandles val="exact"/>
        </dgm:presLayoutVars>
      </dgm:prSet>
      <dgm:spPr/>
    </dgm:pt>
    <dgm:pt modelId="{84C41805-F20B-F74D-854A-EDE5ED4066C5}" type="pres">
      <dgm:prSet presAssocID="{F7607DC8-CC6F-4C9C-AB28-3EF25B67C73F}" presName="parentText" presStyleLbl="node1" presStyleIdx="0" presStyleCnt="1">
        <dgm:presLayoutVars>
          <dgm:chMax val="0"/>
          <dgm:bulletEnabled val="1"/>
        </dgm:presLayoutVars>
      </dgm:prSet>
      <dgm:spPr/>
    </dgm:pt>
    <dgm:pt modelId="{3FB2F9C5-B45C-B747-89DA-D5F11CC9F709}" type="pres">
      <dgm:prSet presAssocID="{F7607DC8-CC6F-4C9C-AB28-3EF25B67C73F}" presName="childText" presStyleLbl="revTx" presStyleIdx="0" presStyleCnt="1">
        <dgm:presLayoutVars>
          <dgm:bulletEnabled val="1"/>
        </dgm:presLayoutVars>
      </dgm:prSet>
      <dgm:spPr/>
    </dgm:pt>
  </dgm:ptLst>
  <dgm:cxnLst>
    <dgm:cxn modelId="{C5264145-76E5-A84D-8B1D-F0D4CD60DB25}" type="presOf" srcId="{0C5956D0-F5AF-4284-B15A-32ECA4ECEC53}" destId="{3FB2F9C5-B45C-B747-89DA-D5F11CC9F709}" srcOrd="0" destOrd="0" presId="urn:microsoft.com/office/officeart/2005/8/layout/vList2"/>
    <dgm:cxn modelId="{18CD0459-3E1B-9A49-8339-1CEB3A1EBE7D}" type="presOf" srcId="{4F38D3B4-0BD7-47CD-BDE6-39673E0CB082}" destId="{43CE4B73-9A23-1246-A1F4-2092CDB5A5A0}" srcOrd="0" destOrd="0" presId="urn:microsoft.com/office/officeart/2005/8/layout/vList2"/>
    <dgm:cxn modelId="{A4C7A5B3-C2BD-9941-ABBE-8699C6AA2955}" type="presOf" srcId="{F7607DC8-CC6F-4C9C-AB28-3EF25B67C73F}" destId="{84C41805-F20B-F74D-854A-EDE5ED4066C5}" srcOrd="0" destOrd="0" presId="urn:microsoft.com/office/officeart/2005/8/layout/vList2"/>
    <dgm:cxn modelId="{2AD77DE2-DEBE-4A7F-AC15-E08FB72FAE96}" srcId="{4F38D3B4-0BD7-47CD-BDE6-39673E0CB082}" destId="{F7607DC8-CC6F-4C9C-AB28-3EF25B67C73F}" srcOrd="0" destOrd="0" parTransId="{6390A922-0388-4501-A3BD-B673589434E7}" sibTransId="{51B452C0-D9DB-4D1E-B63A-150416E7D1E8}"/>
    <dgm:cxn modelId="{329A46E8-21E6-4300-9B62-F36077B77C84}" srcId="{F7607DC8-CC6F-4C9C-AB28-3EF25B67C73F}" destId="{0C5956D0-F5AF-4284-B15A-32ECA4ECEC53}" srcOrd="0" destOrd="0" parTransId="{D03FBF94-EBA4-48BF-BA87-A5870F540681}" sibTransId="{FD52EA06-B0B8-4A39-B679-72DE1E4E5B86}"/>
    <dgm:cxn modelId="{B9D2F514-C69F-2548-B2C9-10A6360F01BE}" type="presParOf" srcId="{43CE4B73-9A23-1246-A1F4-2092CDB5A5A0}" destId="{84C41805-F20B-F74D-854A-EDE5ED4066C5}" srcOrd="0" destOrd="0" presId="urn:microsoft.com/office/officeart/2005/8/layout/vList2"/>
    <dgm:cxn modelId="{EB00C753-8E62-F940-B15A-4409DD69AB9F}" type="presParOf" srcId="{43CE4B73-9A23-1246-A1F4-2092CDB5A5A0}" destId="{3FB2F9C5-B45C-B747-89DA-D5F11CC9F70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41805-F20B-F74D-854A-EDE5ED4066C5}">
      <dsp:nvSpPr>
        <dsp:cNvPr id="0" name=""/>
        <dsp:cNvSpPr/>
      </dsp:nvSpPr>
      <dsp:spPr>
        <a:xfrm>
          <a:off x="0" y="239740"/>
          <a:ext cx="5257800" cy="311687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de-DE" sz="3600" b="0" i="0" kern="1200" dirty="0"/>
            <a:t>The SAP Clean Core Model </a:t>
          </a:r>
          <a:r>
            <a:rPr lang="de-DE" sz="3600" b="0" i="0" kern="1200" dirty="0" err="1"/>
            <a:t>is</a:t>
          </a:r>
          <a:r>
            <a:rPr lang="de-DE" sz="3600" b="0" i="0" kern="1200" dirty="0"/>
            <a:t> a </a:t>
          </a:r>
          <a:r>
            <a:rPr lang="de-DE" sz="3600" b="0" i="0" kern="1200" dirty="0" err="1"/>
            <a:t>concept</a:t>
          </a:r>
          <a:r>
            <a:rPr lang="de-DE" sz="3600" b="0" i="0" kern="1200" dirty="0"/>
            <a:t> </a:t>
          </a:r>
          <a:r>
            <a:rPr lang="de-DE" sz="3600" b="0" i="0" kern="1200" dirty="0" err="1"/>
            <a:t>that</a:t>
          </a:r>
          <a:r>
            <a:rPr lang="de-DE" sz="3600" b="0" i="0" kern="1200" dirty="0"/>
            <a:t> </a:t>
          </a:r>
          <a:r>
            <a:rPr lang="de-DE" sz="3600" b="0" i="0" kern="1200" dirty="0" err="1"/>
            <a:t>aims</a:t>
          </a:r>
          <a:r>
            <a:rPr lang="de-DE" sz="3600" b="0" i="0" kern="1200" dirty="0"/>
            <a:t> </a:t>
          </a:r>
          <a:r>
            <a:rPr lang="de-DE" sz="3600" b="0" i="0" kern="1200" dirty="0" err="1"/>
            <a:t>to</a:t>
          </a:r>
          <a:r>
            <a:rPr lang="de-DE" sz="3600" b="0" i="0" kern="1200" dirty="0"/>
            <a:t> </a:t>
          </a:r>
          <a:r>
            <a:rPr lang="de-DE" sz="3600" b="0" i="0" kern="1200" dirty="0" err="1"/>
            <a:t>ensure</a:t>
          </a:r>
          <a:r>
            <a:rPr lang="de-DE" sz="3600" b="0" i="0" kern="1200" dirty="0"/>
            <a:t> </a:t>
          </a:r>
          <a:r>
            <a:rPr lang="de-DE" sz="3600" b="0" i="0" kern="1200" dirty="0" err="1"/>
            <a:t>the</a:t>
          </a:r>
          <a:r>
            <a:rPr lang="de-DE" sz="3600" b="0" i="0" kern="1200" dirty="0"/>
            <a:t> </a:t>
          </a:r>
          <a:r>
            <a:rPr lang="de-DE" sz="3600" b="0" i="0" kern="1200" dirty="0" err="1"/>
            <a:t>integrity</a:t>
          </a:r>
          <a:r>
            <a:rPr lang="de-DE" sz="3600" b="0" i="0" kern="1200" dirty="0"/>
            <a:t> and </a:t>
          </a:r>
          <a:r>
            <a:rPr lang="de-DE" sz="3600" b="0" i="0" kern="1200" dirty="0" err="1"/>
            <a:t>efficiency</a:t>
          </a:r>
          <a:r>
            <a:rPr lang="de-DE" sz="3600" b="0" i="0" kern="1200" dirty="0"/>
            <a:t> </a:t>
          </a:r>
          <a:r>
            <a:rPr lang="de-DE" sz="3600" b="0" i="0" kern="1200" dirty="0" err="1"/>
            <a:t>of</a:t>
          </a:r>
          <a:r>
            <a:rPr lang="de-DE" sz="3600" b="0" i="0" kern="1200" dirty="0"/>
            <a:t> SAP S4/Hana </a:t>
          </a:r>
          <a:r>
            <a:rPr lang="de-DE" sz="3600" b="0" i="0" kern="1200" dirty="0" err="1"/>
            <a:t>systems</a:t>
          </a:r>
          <a:r>
            <a:rPr lang="de-DE" sz="3600" b="0" i="0" kern="1200" dirty="0"/>
            <a:t>.</a:t>
          </a:r>
          <a:endParaRPr lang="en-US" sz="3600" kern="1200" dirty="0"/>
        </a:p>
      </dsp:txBody>
      <dsp:txXfrm>
        <a:off x="152153" y="391893"/>
        <a:ext cx="4953494" cy="2812573"/>
      </dsp:txXfrm>
    </dsp:sp>
    <dsp:sp modelId="{3FB2F9C5-B45C-B747-89DA-D5F11CC9F709}">
      <dsp:nvSpPr>
        <dsp:cNvPr id="0" name=""/>
        <dsp:cNvSpPr/>
      </dsp:nvSpPr>
      <dsp:spPr>
        <a:xfrm>
          <a:off x="0" y="3356620"/>
          <a:ext cx="5257800"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45720" rIns="256032" bIns="45720" numCol="1" spcCol="1270" anchor="t" anchorCtr="0">
          <a:noAutofit/>
        </a:bodyPr>
        <a:lstStyle/>
        <a:p>
          <a:pPr marL="285750" lvl="1" indent="-285750" algn="l" defTabSz="1244600">
            <a:lnSpc>
              <a:spcPct val="90000"/>
            </a:lnSpc>
            <a:spcBef>
              <a:spcPct val="0"/>
            </a:spcBef>
            <a:spcAft>
              <a:spcPct val="20000"/>
            </a:spcAft>
            <a:buChar char="•"/>
          </a:pPr>
          <a:endParaRPr lang="en-US" sz="2800" kern="1200" dirty="0"/>
        </a:p>
      </dsp:txBody>
      <dsp:txXfrm>
        <a:off x="0" y="3356620"/>
        <a:ext cx="5257800" cy="5961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D8E7-E4ED-C44E-8758-E77C2E550289}" type="datetimeFigureOut">
              <a:rPr lang="de-DE" smtClean="0"/>
              <a:t>02.09.2024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8601-5E09-0E4C-A79E-D4DC8377D91B}" type="slidenum">
              <a:rPr lang="de-DE" smtClean="0"/>
              <a:t>‹Nr.›</a:t>
            </a:fld>
            <a:endParaRPr lang="de-DE"/>
          </a:p>
        </p:txBody>
      </p:sp>
    </p:spTree>
    <p:extLst>
      <p:ext uri="{BB962C8B-B14F-4D97-AF65-F5344CB8AC3E}">
        <p14:creationId xmlns:p14="http://schemas.microsoft.com/office/powerpoint/2010/main" val="39873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mj-lt"/>
              <a:buAutoNum type="arabicPeriod"/>
            </a:pPr>
            <a:r>
              <a:rPr lang="de-DE" b="1" i="0" dirty="0">
                <a:solidFill>
                  <a:srgbClr val="CCCCCC"/>
                </a:solidFill>
                <a:effectLst/>
                <a:highlight>
                  <a:srgbClr val="181818"/>
                </a:highlight>
                <a:latin typeface="Segoe WPC"/>
              </a:rPr>
              <a:t>Entwicklungsobjekte im ABAP RAP Programmiermodell und ihre Aufgaben: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CDS Views (Core Data Services Views):</a:t>
            </a:r>
            <a:r>
              <a:rPr lang="de-DE" b="0" i="0" dirty="0">
                <a:solidFill>
                  <a:srgbClr val="CCCCCC"/>
                </a:solidFill>
                <a:effectLst/>
                <a:highlight>
                  <a:srgbClr val="181818"/>
                </a:highlight>
                <a:latin typeface="Segoe WPC"/>
              </a:rPr>
              <a:t> Datenmodellierungsschicht, die verwendet wird, um die Datenstruktur zu definieren und Daten aus der Datenbank abzufragen. Sie dienen als Grundlage für die Datenexposition und -manipulation.</a:t>
            </a:r>
          </a:p>
          <a:p>
            <a:pPr marL="742950" lvl="1" indent="-285750" algn="l">
              <a:buFont typeface="+mj-lt"/>
              <a:buAutoNum type="arabicPeriod"/>
            </a:pP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Definition:</a:t>
            </a:r>
            <a:r>
              <a:rPr lang="de-DE" b="0" i="0" dirty="0">
                <a:solidFill>
                  <a:srgbClr val="CCCCCC"/>
                </a:solidFill>
                <a:effectLst/>
                <a:highlight>
                  <a:srgbClr val="181818"/>
                </a:highlight>
                <a:latin typeface="Segoe WPC"/>
              </a:rPr>
              <a:t> Definiert das Verhalten (CRUD-Operationen und Aktionen) eines Business Objects. Es spezifiziert, welche Operationen auf den Daten ausgeführt werden können.</a:t>
            </a:r>
          </a:p>
          <a:p>
            <a:pPr marL="742950" lvl="1" indent="-285750" algn="l">
              <a:buFont typeface="+mj-lt"/>
              <a:buAutoNum type="arabicPeriod"/>
            </a:pP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Implementation:</a:t>
            </a:r>
            <a:r>
              <a:rPr lang="de-DE" b="0" i="0" dirty="0">
                <a:solidFill>
                  <a:srgbClr val="CCCCCC"/>
                </a:solidFill>
                <a:effectLst/>
                <a:highlight>
                  <a:srgbClr val="181818"/>
                </a:highlight>
                <a:latin typeface="Segoe WPC"/>
              </a:rPr>
              <a:t> Implementiert die in der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Definition spezifizierten Verhaltensweisen. In einem </a:t>
            </a:r>
            <a:r>
              <a:rPr lang="de-DE" b="0" i="0" dirty="0" err="1">
                <a:solidFill>
                  <a:srgbClr val="CCCCCC"/>
                </a:solidFill>
                <a:effectLst/>
                <a:highlight>
                  <a:srgbClr val="181818"/>
                </a:highlight>
                <a:latin typeface="Segoe WPC"/>
              </a:rPr>
              <a:t>unmanaged</a:t>
            </a:r>
            <a:r>
              <a:rPr lang="de-DE" b="0" i="0" dirty="0">
                <a:solidFill>
                  <a:srgbClr val="CCCCCC"/>
                </a:solidFill>
                <a:effectLst/>
                <a:highlight>
                  <a:srgbClr val="181818"/>
                </a:highlight>
                <a:latin typeface="Segoe WPC"/>
              </a:rPr>
              <a:t> Szenario schreibt der Entwickler den Code, der die Logik für die CRUD-Operationen und Aktionen enthält.</a:t>
            </a:r>
          </a:p>
          <a:p>
            <a:pPr marL="742950" lvl="1" indent="-285750" algn="l">
              <a:buFont typeface="+mj-lt"/>
              <a:buAutoNum type="arabicPeriod"/>
            </a:pPr>
            <a:r>
              <a:rPr lang="de-DE" b="1" i="0" dirty="0">
                <a:solidFill>
                  <a:srgbClr val="CCCCCC"/>
                </a:solidFill>
                <a:effectLst/>
                <a:highlight>
                  <a:srgbClr val="181818"/>
                </a:highlight>
                <a:latin typeface="Segoe WPC"/>
              </a:rPr>
              <a:t>Service Definition:</a:t>
            </a:r>
            <a:r>
              <a:rPr lang="de-DE" b="0" i="0" dirty="0">
                <a:solidFill>
                  <a:srgbClr val="CCCCCC"/>
                </a:solidFill>
                <a:effectLst/>
                <a:highlight>
                  <a:srgbClr val="181818"/>
                </a:highlight>
                <a:latin typeface="Segoe WPC"/>
              </a:rPr>
              <a:t> Definiert einen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 der die CDS Views und das definierte Verhalten nach außen hin als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V4 Service exponiert.</a:t>
            </a:r>
          </a:p>
          <a:p>
            <a:pPr marL="742950" lvl="1" indent="-285750" algn="l">
              <a:buFont typeface="+mj-lt"/>
              <a:buAutoNum type="arabicPeriod"/>
            </a:pPr>
            <a:r>
              <a:rPr lang="de-DE" b="1" i="0" dirty="0">
                <a:solidFill>
                  <a:srgbClr val="CCCCCC"/>
                </a:solidFill>
                <a:effectLst/>
                <a:highlight>
                  <a:srgbClr val="181818"/>
                </a:highlight>
                <a:latin typeface="Segoe WPC"/>
              </a:rPr>
              <a:t>Service Binding:</a:t>
            </a:r>
            <a:r>
              <a:rPr lang="de-DE" b="0" i="0" dirty="0">
                <a:solidFill>
                  <a:srgbClr val="CCCCCC"/>
                </a:solidFill>
                <a:effectLst/>
                <a:highlight>
                  <a:srgbClr val="181818"/>
                </a:highlight>
                <a:latin typeface="Segoe WPC"/>
              </a:rPr>
              <a:t> Bindet die Service Definition an einen spezifischen Endpunkt, wodurch der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 verfügbar gemacht wird. Es definiert auch, ob der Service im Entwicklungs-, Qualitätssicherungs- oder Produktionsmodus läuft.</a:t>
            </a:r>
          </a:p>
          <a:p>
            <a:pPr marL="742950" lvl="1" indent="-285750" algn="l">
              <a:buFont typeface="+mj-lt"/>
              <a:buAutoNum type="arabicPeriod"/>
            </a:pPr>
            <a:r>
              <a:rPr lang="de-DE" b="1" i="0" dirty="0">
                <a:solidFill>
                  <a:srgbClr val="CCCCCC"/>
                </a:solidFill>
                <a:effectLst/>
                <a:highlight>
                  <a:srgbClr val="181818"/>
                </a:highlight>
                <a:latin typeface="Segoe WPC"/>
              </a:rPr>
              <a:t>Fiori Elements/UI5 Anwendungen:</a:t>
            </a:r>
            <a:r>
              <a:rPr lang="de-DE" b="0" i="0" dirty="0">
                <a:solidFill>
                  <a:srgbClr val="CCCCCC"/>
                </a:solidFill>
                <a:effectLst/>
                <a:highlight>
                  <a:srgbClr val="181818"/>
                </a:highlight>
                <a:latin typeface="Segoe WPC"/>
              </a:rPr>
              <a:t> Nutzen die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 um Benutzeroberflächen zu erstellen, die es den Endbenutzern ermöglichen, mit den Daten und Geschäftslogiken zu interagieren.</a:t>
            </a:r>
          </a:p>
          <a:p>
            <a:pPr algn="l">
              <a:buFont typeface="+mj-lt"/>
              <a:buAutoNum type="arabicPeriod"/>
            </a:pPr>
            <a:r>
              <a:rPr lang="de-DE" b="1" i="0" dirty="0">
                <a:solidFill>
                  <a:srgbClr val="CCCCCC"/>
                </a:solidFill>
                <a:effectLst/>
                <a:highlight>
                  <a:srgbClr val="181818"/>
                </a:highlight>
                <a:latin typeface="Segoe WPC"/>
              </a:rPr>
              <a:t>Zusammenhang und Abhängigkeiten zwischen den Entwicklungsobjekten: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CDS Views</a:t>
            </a:r>
            <a:r>
              <a:rPr lang="de-DE" b="0" i="0" dirty="0">
                <a:solidFill>
                  <a:srgbClr val="CCCCCC"/>
                </a:solidFill>
                <a:effectLst/>
                <a:highlight>
                  <a:srgbClr val="181818"/>
                </a:highlight>
                <a:latin typeface="Segoe WPC"/>
              </a:rPr>
              <a:t> bilden die Grundlage und sind die Datenquelle für </a:t>
            </a:r>
            <a:r>
              <a:rPr lang="de-DE" b="1" i="0" dirty="0">
                <a:solidFill>
                  <a:srgbClr val="CCCCCC"/>
                </a:solidFill>
                <a:effectLst/>
                <a:highlight>
                  <a:srgbClr val="181818"/>
                </a:highlight>
                <a:latin typeface="Segoe WPC"/>
              </a:rPr>
              <a:t>Service </a:t>
            </a:r>
            <a:r>
              <a:rPr lang="de-DE" b="1" i="0" dirty="0" err="1">
                <a:solidFill>
                  <a:srgbClr val="CCCCCC"/>
                </a:solidFill>
                <a:effectLst/>
                <a:highlight>
                  <a:srgbClr val="181818"/>
                </a:highlight>
                <a:latin typeface="Segoe WPC"/>
              </a:rPr>
              <a:t>Definitions</a:t>
            </a:r>
            <a:r>
              <a:rPr lang="de-DE" b="0" i="0" dirty="0">
                <a:solidFill>
                  <a:srgbClr val="CCCCCC"/>
                </a:solidFill>
                <a:effectLst/>
                <a:highlight>
                  <a:srgbClr val="181818"/>
                </a:highlight>
                <a:latin typeface="Segoe WPC"/>
              </a:rPr>
              <a:t> und indirekt für </a:t>
            </a: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Definitions</a:t>
            </a:r>
            <a:r>
              <a:rPr lang="de-DE" b="0" i="0" dirty="0">
                <a:solidFill>
                  <a:srgbClr val="CCCCCC"/>
                </a:solidFill>
                <a:effectLst/>
                <a:highlight>
                  <a:srgbClr val="181818"/>
                </a:highlight>
                <a:latin typeface="Segoe WPC"/>
              </a:rPr>
              <a:t>.</a:t>
            </a:r>
          </a:p>
          <a:p>
            <a:pPr marL="742950" lvl="1" indent="-285750" algn="l">
              <a:buFont typeface="+mj-lt"/>
              <a:buAutoNum type="arabicPeriod"/>
            </a:pP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Definitions</a:t>
            </a:r>
            <a:r>
              <a:rPr lang="de-DE" b="0" i="0" dirty="0">
                <a:solidFill>
                  <a:srgbClr val="CCCCCC"/>
                </a:solidFill>
                <a:effectLst/>
                <a:highlight>
                  <a:srgbClr val="181818"/>
                </a:highlight>
                <a:latin typeface="Segoe WPC"/>
              </a:rPr>
              <a:t> sind direkt mit </a:t>
            </a:r>
            <a:r>
              <a:rPr lang="de-DE" b="1" i="0" dirty="0">
                <a:solidFill>
                  <a:srgbClr val="CCCCCC"/>
                </a:solidFill>
                <a:effectLst/>
                <a:highlight>
                  <a:srgbClr val="181818"/>
                </a:highlight>
                <a:latin typeface="Segoe WPC"/>
              </a:rPr>
              <a:t>CDS Views</a:t>
            </a:r>
            <a:r>
              <a:rPr lang="de-DE" b="0" i="0" dirty="0">
                <a:solidFill>
                  <a:srgbClr val="CCCCCC"/>
                </a:solidFill>
                <a:effectLst/>
                <a:highlight>
                  <a:srgbClr val="181818"/>
                </a:highlight>
                <a:latin typeface="Segoe WPC"/>
              </a:rPr>
              <a:t> verbunden, da sie das Verhalten für die durch die CDS Views bereitgestellten Entitäten definieren.</a:t>
            </a:r>
          </a:p>
          <a:p>
            <a:pPr marL="742950" lvl="1" indent="-285750" algn="l">
              <a:buFont typeface="+mj-lt"/>
              <a:buAutoNum type="arabicPeriod"/>
            </a:pP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Implementations</a:t>
            </a:r>
            <a:r>
              <a:rPr lang="de-DE" b="0" i="0" dirty="0">
                <a:solidFill>
                  <a:srgbClr val="CCCCCC"/>
                </a:solidFill>
                <a:effectLst/>
                <a:highlight>
                  <a:srgbClr val="181818"/>
                </a:highlight>
                <a:latin typeface="Segoe WPC"/>
              </a:rPr>
              <a:t> setzen die in den </a:t>
            </a: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Definitions</a:t>
            </a:r>
            <a:r>
              <a:rPr lang="de-DE" b="0" i="0" dirty="0">
                <a:solidFill>
                  <a:srgbClr val="CCCCCC"/>
                </a:solidFill>
                <a:effectLst/>
                <a:highlight>
                  <a:srgbClr val="181818"/>
                </a:highlight>
                <a:latin typeface="Segoe WPC"/>
              </a:rPr>
              <a:t> definierten Verhaltensweisen um und hängen daher direkt von diesen ab.</a:t>
            </a:r>
          </a:p>
          <a:p>
            <a:pPr marL="742950" lvl="1" indent="-285750" algn="l">
              <a:buFont typeface="+mj-lt"/>
              <a:buAutoNum type="arabicPeriod"/>
            </a:pPr>
            <a:r>
              <a:rPr lang="de-DE" b="1" i="0" dirty="0">
                <a:solidFill>
                  <a:srgbClr val="CCCCCC"/>
                </a:solidFill>
                <a:effectLst/>
                <a:highlight>
                  <a:srgbClr val="181818"/>
                </a:highlight>
                <a:latin typeface="Segoe WPC"/>
              </a:rPr>
              <a:t>Service </a:t>
            </a:r>
            <a:r>
              <a:rPr lang="de-DE" b="1" i="0" dirty="0" err="1">
                <a:solidFill>
                  <a:srgbClr val="CCCCCC"/>
                </a:solidFill>
                <a:effectLst/>
                <a:highlight>
                  <a:srgbClr val="181818"/>
                </a:highlight>
                <a:latin typeface="Segoe WPC"/>
              </a:rPr>
              <a:t>Definitions</a:t>
            </a:r>
            <a:r>
              <a:rPr lang="de-DE" b="0" i="0" dirty="0">
                <a:solidFill>
                  <a:srgbClr val="CCCCCC"/>
                </a:solidFill>
                <a:effectLst/>
                <a:highlight>
                  <a:srgbClr val="181818"/>
                </a:highlight>
                <a:latin typeface="Segoe WPC"/>
              </a:rPr>
              <a:t> hängen von </a:t>
            </a:r>
            <a:r>
              <a:rPr lang="de-DE" b="1" i="0" dirty="0">
                <a:solidFill>
                  <a:srgbClr val="CCCCCC"/>
                </a:solidFill>
                <a:effectLst/>
                <a:highlight>
                  <a:srgbClr val="181818"/>
                </a:highlight>
                <a:latin typeface="Segoe WPC"/>
              </a:rPr>
              <a:t>CDS Views</a:t>
            </a:r>
            <a:r>
              <a:rPr lang="de-DE" b="0" i="0" dirty="0">
                <a:solidFill>
                  <a:srgbClr val="CCCCCC"/>
                </a:solidFill>
                <a:effectLst/>
                <a:highlight>
                  <a:srgbClr val="181818"/>
                </a:highlight>
                <a:latin typeface="Segoe WPC"/>
              </a:rPr>
              <a:t> ab, da sie definieren, welche Daten und Operationen über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 exponiert werden.</a:t>
            </a:r>
          </a:p>
          <a:p>
            <a:pPr marL="742950" lvl="1" indent="-285750" algn="l">
              <a:buFont typeface="+mj-lt"/>
              <a:buAutoNum type="arabicPeriod"/>
            </a:pPr>
            <a:r>
              <a:rPr lang="de-DE" b="1" i="0" dirty="0">
                <a:solidFill>
                  <a:srgbClr val="CCCCCC"/>
                </a:solidFill>
                <a:effectLst/>
                <a:highlight>
                  <a:srgbClr val="181818"/>
                </a:highlight>
                <a:latin typeface="Segoe WPC"/>
              </a:rPr>
              <a:t>Service </a:t>
            </a:r>
            <a:r>
              <a:rPr lang="de-DE" b="1" i="0" dirty="0" err="1">
                <a:solidFill>
                  <a:srgbClr val="CCCCCC"/>
                </a:solidFill>
                <a:effectLst/>
                <a:highlight>
                  <a:srgbClr val="181818"/>
                </a:highlight>
                <a:latin typeface="Segoe WPC"/>
              </a:rPr>
              <a:t>Bindings</a:t>
            </a:r>
            <a:r>
              <a:rPr lang="de-DE" b="0" i="0" dirty="0">
                <a:solidFill>
                  <a:srgbClr val="CCCCCC"/>
                </a:solidFill>
                <a:effectLst/>
                <a:highlight>
                  <a:srgbClr val="181818"/>
                </a:highlight>
                <a:latin typeface="Segoe WPC"/>
              </a:rPr>
              <a:t> machen die in den </a:t>
            </a:r>
            <a:r>
              <a:rPr lang="de-DE" b="1" i="0" dirty="0">
                <a:solidFill>
                  <a:srgbClr val="CCCCCC"/>
                </a:solidFill>
                <a:effectLst/>
                <a:highlight>
                  <a:srgbClr val="181818"/>
                </a:highlight>
                <a:latin typeface="Segoe WPC"/>
              </a:rPr>
              <a:t>Service </a:t>
            </a:r>
            <a:r>
              <a:rPr lang="de-DE" b="1" i="0" dirty="0" err="1">
                <a:solidFill>
                  <a:srgbClr val="CCCCCC"/>
                </a:solidFill>
                <a:effectLst/>
                <a:highlight>
                  <a:srgbClr val="181818"/>
                </a:highlight>
                <a:latin typeface="Segoe WPC"/>
              </a:rPr>
              <a:t>Definitions</a:t>
            </a:r>
            <a:r>
              <a:rPr lang="de-DE" b="0" i="0" dirty="0">
                <a:solidFill>
                  <a:srgbClr val="CCCCCC"/>
                </a:solidFill>
                <a:effectLst/>
                <a:highlight>
                  <a:srgbClr val="181818"/>
                </a:highlight>
                <a:latin typeface="Segoe WPC"/>
              </a:rPr>
              <a:t> definierten Services verfügbar und sind daher direkt von diesen abhängig.</a:t>
            </a:r>
          </a:p>
          <a:p>
            <a:pPr marL="742950" lvl="1" indent="-285750" algn="l">
              <a:buFont typeface="+mj-lt"/>
              <a:buAutoNum type="arabicPeriod"/>
            </a:pPr>
            <a:r>
              <a:rPr lang="de-DE" b="1" i="0" dirty="0">
                <a:solidFill>
                  <a:srgbClr val="CCCCCC"/>
                </a:solidFill>
                <a:effectLst/>
                <a:highlight>
                  <a:srgbClr val="181818"/>
                </a:highlight>
                <a:latin typeface="Segoe WPC"/>
              </a:rPr>
              <a:t>Fiori Elements/UI5 Anwendungen</a:t>
            </a:r>
            <a:r>
              <a:rPr lang="de-DE" b="0" i="0" dirty="0">
                <a:solidFill>
                  <a:srgbClr val="CCCCCC"/>
                </a:solidFill>
                <a:effectLst/>
                <a:highlight>
                  <a:srgbClr val="181818"/>
                </a:highlight>
                <a:latin typeface="Segoe WPC"/>
              </a:rPr>
              <a:t> sind von den über </a:t>
            </a:r>
            <a:r>
              <a:rPr lang="de-DE" b="1" i="0" dirty="0">
                <a:solidFill>
                  <a:srgbClr val="CCCCCC"/>
                </a:solidFill>
                <a:effectLst/>
                <a:highlight>
                  <a:srgbClr val="181818"/>
                </a:highlight>
                <a:latin typeface="Segoe WPC"/>
              </a:rPr>
              <a:t>Service </a:t>
            </a:r>
            <a:r>
              <a:rPr lang="de-DE" b="1" i="0" dirty="0" err="1">
                <a:solidFill>
                  <a:srgbClr val="CCCCCC"/>
                </a:solidFill>
                <a:effectLst/>
                <a:highlight>
                  <a:srgbClr val="181818"/>
                </a:highlight>
                <a:latin typeface="Segoe WPC"/>
              </a:rPr>
              <a:t>Bindings</a:t>
            </a:r>
            <a:r>
              <a:rPr lang="de-DE" b="0" i="0" dirty="0">
                <a:solidFill>
                  <a:srgbClr val="CCCCCC"/>
                </a:solidFill>
                <a:effectLst/>
                <a:highlight>
                  <a:srgbClr val="181818"/>
                </a:highlight>
                <a:latin typeface="Segoe WPC"/>
              </a:rPr>
              <a:t> verfügbaren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 abhängig, da sie diese nutzen, um Benutzeroberflächen zu erstellen.</a:t>
            </a:r>
          </a:p>
          <a:p>
            <a:pPr algn="l">
              <a:buFont typeface="+mj-lt"/>
              <a:buAutoNum type="arabicPeriod"/>
            </a:pPr>
            <a:r>
              <a:rPr lang="de-DE" b="1" i="0" dirty="0">
                <a:solidFill>
                  <a:srgbClr val="CCCCCC"/>
                </a:solidFill>
                <a:effectLst/>
                <a:highlight>
                  <a:srgbClr val="181818"/>
                </a:highlight>
                <a:latin typeface="Segoe WPC"/>
              </a:rPr>
              <a:t>Verfügbare Programmierschnittstellen (APIs) im ABAP RAP Modell:</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err="1">
                <a:solidFill>
                  <a:srgbClr val="CCCCCC"/>
                </a:solidFill>
                <a:effectLst/>
                <a:highlight>
                  <a:srgbClr val="181818"/>
                </a:highlight>
                <a:latin typeface="Segoe WPC"/>
              </a:rPr>
              <a:t>OData</a:t>
            </a:r>
            <a:r>
              <a:rPr lang="de-DE" b="1" i="0" dirty="0">
                <a:solidFill>
                  <a:srgbClr val="CCCCCC"/>
                </a:solidFill>
                <a:effectLst/>
                <a:highlight>
                  <a:srgbClr val="181818"/>
                </a:highlight>
                <a:latin typeface="Segoe WPC"/>
              </a:rPr>
              <a:t> V4:</a:t>
            </a:r>
            <a:r>
              <a:rPr lang="de-DE" b="0" i="0" dirty="0">
                <a:solidFill>
                  <a:srgbClr val="CCCCCC"/>
                </a:solidFill>
                <a:effectLst/>
                <a:highlight>
                  <a:srgbClr val="181818"/>
                </a:highlight>
                <a:latin typeface="Segoe WPC"/>
              </a:rPr>
              <a:t> Standardisierte API für die Exposition von Geschäftsdaten und -logiken über HTTP. Wird verwendet, um CRUD-Operationen und weitere Geschäftslogiken über das Web zugänglich zu machen.</a:t>
            </a:r>
          </a:p>
          <a:p>
            <a:pPr marL="742950" lvl="1" indent="-285750" algn="l">
              <a:buFont typeface="+mj-lt"/>
              <a:buAutoNum type="arabicPeriod"/>
            </a:pPr>
            <a:r>
              <a:rPr lang="de-DE" b="1" i="0" dirty="0">
                <a:solidFill>
                  <a:srgbClr val="CCCCCC"/>
                </a:solidFill>
                <a:effectLst/>
                <a:highlight>
                  <a:srgbClr val="181818"/>
                </a:highlight>
                <a:latin typeface="Segoe WPC"/>
              </a:rPr>
              <a:t>ABAP </a:t>
            </a:r>
            <a:r>
              <a:rPr lang="de-DE" b="1" i="0" dirty="0" err="1">
                <a:solidFill>
                  <a:srgbClr val="CCCCCC"/>
                </a:solidFill>
                <a:effectLst/>
                <a:highlight>
                  <a:srgbClr val="181818"/>
                </a:highlight>
                <a:latin typeface="Segoe WPC"/>
              </a:rPr>
              <a:t>RESTful</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Application</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Programming</a:t>
            </a:r>
            <a:r>
              <a:rPr lang="de-DE" b="1" i="0" dirty="0">
                <a:solidFill>
                  <a:srgbClr val="CCCCCC"/>
                </a:solidFill>
                <a:effectLst/>
                <a:highlight>
                  <a:srgbClr val="181818"/>
                </a:highlight>
                <a:latin typeface="Segoe WPC"/>
              </a:rPr>
              <a:t> Model (RAP) APIs:</a:t>
            </a:r>
            <a:r>
              <a:rPr lang="de-DE" b="0" i="0" dirty="0">
                <a:solidFill>
                  <a:srgbClr val="CCCCCC"/>
                </a:solidFill>
                <a:effectLst/>
                <a:highlight>
                  <a:srgbClr val="181818"/>
                </a:highlight>
                <a:latin typeface="Segoe WPC"/>
              </a:rPr>
              <a:t> Eine Sammlung von ABAP-Klassen und -Interfaces, die für die Implementierung der Geschäftslogik in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Implementations</a:t>
            </a:r>
            <a:r>
              <a:rPr lang="de-DE" b="0" i="0" dirty="0">
                <a:solidFill>
                  <a:srgbClr val="CCCCCC"/>
                </a:solidFill>
                <a:effectLst/>
                <a:highlight>
                  <a:srgbClr val="181818"/>
                </a:highlight>
                <a:latin typeface="Segoe WPC"/>
              </a:rPr>
              <a:t> verwendet werden. Diese APIs ermöglichen es, komplexe Geschäftslogiken effizient zu implementieren.</a:t>
            </a:r>
          </a:p>
          <a:p>
            <a:pPr marL="742950" lvl="1" indent="-285750" algn="l">
              <a:buFont typeface="+mj-lt"/>
              <a:buAutoNum type="arabicPeriod"/>
            </a:pPr>
            <a:r>
              <a:rPr lang="de-DE" b="1" i="0" dirty="0">
                <a:solidFill>
                  <a:srgbClr val="CCCCCC"/>
                </a:solidFill>
                <a:effectLst/>
                <a:highlight>
                  <a:srgbClr val="181818"/>
                </a:highlight>
                <a:latin typeface="Segoe WPC"/>
              </a:rPr>
              <a:t>SAP Fiori Elements und SAPUI5 Framework APIs:</a:t>
            </a:r>
            <a:r>
              <a:rPr lang="de-DE" b="0" i="0" dirty="0">
                <a:solidFill>
                  <a:srgbClr val="CCCCCC"/>
                </a:solidFill>
                <a:effectLst/>
                <a:highlight>
                  <a:srgbClr val="181818"/>
                </a:highlight>
                <a:latin typeface="Segoe WPC"/>
              </a:rPr>
              <a:t> Bieten eine reiche Sammlung von UI-Controls und -Patterns, die für die Entwicklung von responsiven Benutzeroberflächen verwendet werden können. Diese APIs erleichtern die Entwicklung von Frontend-Anwendungen, die mit den über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exponierten Backend-Daten interagieren.</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a:t>
            </a:fld>
            <a:endParaRPr lang="de-DE"/>
          </a:p>
        </p:txBody>
      </p:sp>
    </p:spTree>
    <p:extLst>
      <p:ext uri="{BB962C8B-B14F-4D97-AF65-F5344CB8AC3E}">
        <p14:creationId xmlns:p14="http://schemas.microsoft.com/office/powerpoint/2010/main" val="4026410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1" i="0" dirty="0">
                <a:solidFill>
                  <a:srgbClr val="CCCCCC"/>
                </a:solidFill>
                <a:effectLst/>
                <a:highlight>
                  <a:srgbClr val="181818"/>
                </a:highlight>
                <a:latin typeface="Segoe WPC"/>
              </a:rPr>
              <a:t>Classic </a:t>
            </a:r>
            <a:r>
              <a:rPr lang="de-DE" b="1" i="0" dirty="0" err="1">
                <a:solidFill>
                  <a:srgbClr val="CCCCCC"/>
                </a:solidFill>
                <a:effectLst/>
                <a:highlight>
                  <a:srgbClr val="181818"/>
                </a:highlight>
                <a:latin typeface="Segoe WPC"/>
              </a:rPr>
              <a:t>Application</a:t>
            </a:r>
            <a:r>
              <a:rPr lang="de-DE" b="1" i="0" dirty="0">
                <a:solidFill>
                  <a:srgbClr val="CCCCCC"/>
                </a:solidFill>
                <a:effectLst/>
                <a:highlight>
                  <a:srgbClr val="181818"/>
                </a:highlight>
                <a:latin typeface="Segoe WPC"/>
              </a:rPr>
              <a:t> Development </a:t>
            </a:r>
            <a:r>
              <a:rPr lang="de-DE" b="1" i="0" dirty="0" err="1">
                <a:solidFill>
                  <a:srgbClr val="CCCCCC"/>
                </a:solidFill>
                <a:effectLst/>
                <a:highlight>
                  <a:srgbClr val="181818"/>
                </a:highlight>
                <a:latin typeface="Segoe WPC"/>
              </a:rPr>
              <a:t>with</a:t>
            </a:r>
            <a:r>
              <a:rPr lang="de-DE" b="1" i="0" dirty="0">
                <a:solidFill>
                  <a:srgbClr val="CCCCCC"/>
                </a:solidFill>
                <a:effectLst/>
                <a:highlight>
                  <a:srgbClr val="181818"/>
                </a:highlight>
                <a:latin typeface="Segoe WPC"/>
              </a:rPr>
              <a:t> ABAP:</a:t>
            </a:r>
            <a:endParaRPr lang="de-DE" b="0" i="0" dirty="0">
              <a:solidFill>
                <a:srgbClr val="CCCCCC"/>
              </a:solidFill>
              <a:effectLst/>
              <a:highlight>
                <a:srgbClr val="181818"/>
              </a:highlight>
              <a:latin typeface="Segoe WPC"/>
            </a:endParaRPr>
          </a:p>
          <a:p>
            <a:pPr algn="l">
              <a:buFont typeface="Arial" panose="020B0604020202020204" pitchFamily="34" charset="0"/>
              <a:buChar char="•"/>
            </a:pPr>
            <a:r>
              <a:rPr lang="de-DE" b="1" i="0" dirty="0">
                <a:solidFill>
                  <a:srgbClr val="CCCCCC"/>
                </a:solidFill>
                <a:effectLst/>
                <a:highlight>
                  <a:srgbClr val="181818"/>
                </a:highlight>
                <a:latin typeface="Segoe WPC"/>
              </a:rPr>
              <a:t>Funktionsweise:</a:t>
            </a:r>
            <a:r>
              <a:rPr lang="de-DE" b="0" i="0" dirty="0">
                <a:solidFill>
                  <a:srgbClr val="CCCCCC"/>
                </a:solidFill>
                <a:effectLst/>
                <a:highlight>
                  <a:srgbClr val="181818"/>
                </a:highlight>
                <a:latin typeface="Segoe WPC"/>
              </a:rPr>
              <a:t> Dieses Modell basiert auf der Verwendung von ABAP (</a:t>
            </a:r>
            <a:r>
              <a:rPr lang="de-DE" b="0" i="0" dirty="0" err="1">
                <a:solidFill>
                  <a:srgbClr val="CCCCCC"/>
                </a:solidFill>
                <a:effectLst/>
                <a:highlight>
                  <a:srgbClr val="181818"/>
                </a:highlight>
                <a:latin typeface="Segoe WPC"/>
              </a:rPr>
              <a:t>Advanced</a:t>
            </a:r>
            <a:r>
              <a:rPr lang="de-DE" b="0" i="0" dirty="0">
                <a:solidFill>
                  <a:srgbClr val="CCCCCC"/>
                </a:solidFill>
                <a:effectLst/>
                <a:highlight>
                  <a:srgbClr val="181818"/>
                </a:highlight>
                <a:latin typeface="Segoe WPC"/>
              </a:rPr>
              <a:t> Business </a:t>
            </a:r>
            <a:r>
              <a:rPr lang="de-DE" b="0" i="0" dirty="0" err="1">
                <a:solidFill>
                  <a:srgbClr val="CCCCCC"/>
                </a:solidFill>
                <a:effectLst/>
                <a:highlight>
                  <a:srgbClr val="181818"/>
                </a:highlight>
                <a:latin typeface="Segoe WPC"/>
              </a:rPr>
              <a:t>Application</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Programming</a:t>
            </a:r>
            <a:r>
              <a:rPr lang="de-DE" b="0" i="0" dirty="0">
                <a:solidFill>
                  <a:srgbClr val="CCCCCC"/>
                </a:solidFill>
                <a:effectLst/>
                <a:highlight>
                  <a:srgbClr val="181818"/>
                </a:highlight>
                <a:latin typeface="Segoe WPC"/>
              </a:rPr>
              <a:t>) für die Entwicklung von SAP-Anwendungen. Es umfasst die direkte Manipulation von Datenbanktabellen über Open SQL, die Erstellung von Reports, die Entwicklung von Dialogprogrammen (Transaktionen) mit Screen Painter und Menu Painter, und die Nutzung von klassischen Techniken wie Batch-Input oder BAPIs (Business </a:t>
            </a:r>
            <a:r>
              <a:rPr lang="de-DE" b="0" i="0" dirty="0" err="1">
                <a:solidFill>
                  <a:srgbClr val="CCCCCC"/>
                </a:solidFill>
                <a:effectLst/>
                <a:highlight>
                  <a:srgbClr val="181818"/>
                </a:highlight>
                <a:latin typeface="Segoe WPC"/>
              </a:rPr>
              <a:t>Application</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Programming</a:t>
            </a:r>
            <a:r>
              <a:rPr lang="de-DE" b="0" i="0" dirty="0">
                <a:solidFill>
                  <a:srgbClr val="CCCCCC"/>
                </a:solidFill>
                <a:effectLst/>
                <a:highlight>
                  <a:srgbClr val="181818"/>
                </a:highlight>
                <a:latin typeface="Segoe WPC"/>
              </a:rPr>
              <a:t> Interfaces) für externe Kommunikation. Die Geschäftslogik wird in ABAP-Modulen (Funktionsbausteinen) oder Klassen implementiert, und die Benutzeroberfläche wird oft mit SAP GUI (</a:t>
            </a:r>
            <a:r>
              <a:rPr lang="de-DE" b="0" i="0" dirty="0" err="1">
                <a:solidFill>
                  <a:srgbClr val="CCCCCC"/>
                </a:solidFill>
                <a:effectLst/>
                <a:highlight>
                  <a:srgbClr val="181818"/>
                </a:highlight>
                <a:latin typeface="Segoe WPC"/>
              </a:rPr>
              <a:t>Graphical</a:t>
            </a:r>
            <a:r>
              <a:rPr lang="de-DE" b="0" i="0" dirty="0">
                <a:solidFill>
                  <a:srgbClr val="CCCCCC"/>
                </a:solidFill>
                <a:effectLst/>
                <a:highlight>
                  <a:srgbClr val="181818"/>
                </a:highlight>
                <a:latin typeface="Segoe WPC"/>
              </a:rPr>
              <a:t> User Interface) gestaltet.</a:t>
            </a:r>
          </a:p>
          <a:p>
            <a:pPr algn="l"/>
            <a:r>
              <a:rPr lang="de-DE" b="1" i="0" dirty="0">
                <a:solidFill>
                  <a:srgbClr val="CCCCCC"/>
                </a:solidFill>
                <a:effectLst/>
                <a:highlight>
                  <a:srgbClr val="181818"/>
                </a:highlight>
                <a:latin typeface="Segoe WPC"/>
              </a:rPr>
              <a:t>Business </a:t>
            </a:r>
            <a:r>
              <a:rPr lang="de-DE" b="1" i="0" dirty="0" err="1">
                <a:solidFill>
                  <a:srgbClr val="CCCCCC"/>
                </a:solidFill>
                <a:effectLst/>
                <a:highlight>
                  <a:srgbClr val="181818"/>
                </a:highlight>
                <a:latin typeface="Segoe WPC"/>
              </a:rPr>
              <a:t>Object</a:t>
            </a:r>
            <a:r>
              <a:rPr lang="de-DE" b="1" i="0" dirty="0">
                <a:solidFill>
                  <a:srgbClr val="CCCCCC"/>
                </a:solidFill>
                <a:effectLst/>
                <a:highlight>
                  <a:srgbClr val="181818"/>
                </a:highlight>
                <a:latin typeface="Segoe WPC"/>
              </a:rPr>
              <a:t> Processing Framework (BOPF):</a:t>
            </a:r>
            <a:endParaRPr lang="de-DE" b="0" i="0" dirty="0">
              <a:solidFill>
                <a:srgbClr val="CCCCCC"/>
              </a:solidFill>
              <a:effectLst/>
              <a:highlight>
                <a:srgbClr val="181818"/>
              </a:highlight>
              <a:latin typeface="Segoe WPC"/>
            </a:endParaRPr>
          </a:p>
          <a:p>
            <a:pPr algn="l">
              <a:buFont typeface="Arial" panose="020B0604020202020204" pitchFamily="34" charset="0"/>
              <a:buChar char="•"/>
            </a:pPr>
            <a:r>
              <a:rPr lang="de-DE" b="1" i="0" dirty="0">
                <a:solidFill>
                  <a:srgbClr val="CCCCCC"/>
                </a:solidFill>
                <a:effectLst/>
                <a:highlight>
                  <a:srgbClr val="181818"/>
                </a:highlight>
                <a:latin typeface="Segoe WPC"/>
              </a:rPr>
              <a:t>Funktionsweise:</a:t>
            </a:r>
            <a:r>
              <a:rPr lang="de-DE" b="0" i="0" dirty="0">
                <a:solidFill>
                  <a:srgbClr val="CCCCCC"/>
                </a:solidFill>
                <a:effectLst/>
                <a:highlight>
                  <a:srgbClr val="181818"/>
                </a:highlight>
                <a:latin typeface="Segoe WPC"/>
              </a:rPr>
              <a:t> BOPF ist ein Framework für die Entwicklung von Business-Objekten und deren Prozesslogik in SAP-Anwendungen. Es bietet eine standardisierte Architektur zur Modellierung von Geschäftsobjekten, einschließlich ihrer Struktur, Verhaltensweisen (Operationen) und Beziehungen. BOPF automatisiert viele Aspekte der Anwendungsentwicklung, wie Transaktionsverarbeitung, Zustandsmanagement, Validierungen und Autorisierungsprüfungen. Entwickler definieren Business-Objekte und deren Logik deklarativ, und das Framework generiert die notwendige Infrastruktur zur Laufzeit. BOPF integriert sich nahtlos mit SAP Fiori für die UI-Entwicklung und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 für die Exposition der Geschäftslogik als Web Services.</a:t>
            </a:r>
          </a:p>
          <a:p>
            <a:pPr algn="l"/>
            <a:endParaRPr lang="de-DE" b="1" i="0" dirty="0">
              <a:solidFill>
                <a:srgbClr val="CCCCCC"/>
              </a:solidFill>
              <a:effectLst/>
              <a:highlight>
                <a:srgbClr val="181818"/>
              </a:highlight>
              <a:latin typeface="Segoe WPC"/>
            </a:endParaRPr>
          </a:p>
          <a:p>
            <a:pPr algn="l"/>
            <a:r>
              <a:rPr lang="de-DE" b="1" i="0" dirty="0">
                <a:solidFill>
                  <a:srgbClr val="CCCCCC"/>
                </a:solidFill>
                <a:effectLst/>
                <a:highlight>
                  <a:srgbClr val="181818"/>
                </a:highlight>
                <a:latin typeface="Segoe WPC"/>
              </a:rPr>
              <a:t>ABAP </a:t>
            </a:r>
            <a:r>
              <a:rPr lang="de-DE" b="1" i="0" dirty="0" err="1">
                <a:solidFill>
                  <a:srgbClr val="CCCCCC"/>
                </a:solidFill>
                <a:effectLst/>
                <a:highlight>
                  <a:srgbClr val="181818"/>
                </a:highlight>
                <a:latin typeface="Segoe WPC"/>
              </a:rPr>
              <a:t>RESTful</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Application</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Programming</a:t>
            </a:r>
            <a:r>
              <a:rPr lang="de-DE" b="1" i="0" dirty="0">
                <a:solidFill>
                  <a:srgbClr val="CCCCCC"/>
                </a:solidFill>
                <a:effectLst/>
                <a:highlight>
                  <a:srgbClr val="181818"/>
                </a:highlight>
                <a:latin typeface="Segoe WPC"/>
              </a:rPr>
              <a:t> Model (RAP):</a:t>
            </a:r>
            <a:endParaRPr lang="de-DE" b="0" i="0" dirty="0">
              <a:solidFill>
                <a:srgbClr val="CCCCCC"/>
              </a:solidFill>
              <a:effectLst/>
              <a:highlight>
                <a:srgbClr val="181818"/>
              </a:highlight>
              <a:latin typeface="Segoe WPC"/>
            </a:endParaRPr>
          </a:p>
          <a:p>
            <a:pPr algn="l">
              <a:buFont typeface="Arial" panose="020B0604020202020204" pitchFamily="34" charset="0"/>
              <a:buChar char="•"/>
            </a:pPr>
            <a:r>
              <a:rPr lang="de-DE" b="1" i="0" dirty="0">
                <a:solidFill>
                  <a:srgbClr val="CCCCCC"/>
                </a:solidFill>
                <a:effectLst/>
                <a:highlight>
                  <a:srgbClr val="181818"/>
                </a:highlight>
                <a:latin typeface="Segoe WPC"/>
              </a:rPr>
              <a:t>Funktionsweise:</a:t>
            </a:r>
            <a:r>
              <a:rPr lang="de-DE" b="0" i="0" dirty="0">
                <a:solidFill>
                  <a:srgbClr val="CCCCCC"/>
                </a:solidFill>
                <a:effectLst/>
                <a:highlight>
                  <a:srgbClr val="181818"/>
                </a:highlight>
                <a:latin typeface="Segoe WPC"/>
              </a:rPr>
              <a:t> RAP ist das neueste Programmiermodell von SAP für die Entwicklung von Fiori-Anwendungen und </a:t>
            </a:r>
            <a:r>
              <a:rPr lang="de-DE" b="0" i="0" dirty="0" err="1">
                <a:solidFill>
                  <a:srgbClr val="CCCCCC"/>
                </a:solidFill>
                <a:effectLst/>
                <a:highlight>
                  <a:srgbClr val="181818"/>
                </a:highlight>
                <a:latin typeface="Segoe WPC"/>
              </a:rPr>
              <a:t>RESTful</a:t>
            </a:r>
            <a:r>
              <a:rPr lang="de-DE" b="0" i="0" dirty="0">
                <a:solidFill>
                  <a:srgbClr val="CCCCCC"/>
                </a:solidFill>
                <a:effectLst/>
                <a:highlight>
                  <a:srgbClr val="181818"/>
                </a:highlight>
                <a:latin typeface="Segoe WPC"/>
              </a:rPr>
              <a:t> Services. Es basiert auf modernen Designprinzipien wie dem Model-View-Controller (MVC) Muster, und es unterstützt sowohl On-</a:t>
            </a:r>
            <a:r>
              <a:rPr lang="de-DE" b="0" i="0" dirty="0" err="1">
                <a:solidFill>
                  <a:srgbClr val="CCCCCC"/>
                </a:solidFill>
                <a:effectLst/>
                <a:highlight>
                  <a:srgbClr val="181818"/>
                </a:highlight>
                <a:latin typeface="Segoe WPC"/>
              </a:rPr>
              <a:t>Premise</a:t>
            </a:r>
            <a:r>
              <a:rPr lang="de-DE" b="0" i="0" dirty="0">
                <a:solidFill>
                  <a:srgbClr val="CCCCCC"/>
                </a:solidFill>
                <a:effectLst/>
                <a:highlight>
                  <a:srgbClr val="181818"/>
                </a:highlight>
                <a:latin typeface="Segoe WPC"/>
              </a:rPr>
              <a:t> als auch Cloud-Entwicklungen. RAP verwendet CDS (Core Data Services) für die Datenmodellierung und -abfrage,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Definitions</a:t>
            </a:r>
            <a:r>
              <a:rPr lang="de-DE" b="0" i="0" dirty="0">
                <a:solidFill>
                  <a:srgbClr val="CCCCCC"/>
                </a:solidFill>
                <a:effectLst/>
                <a:highlight>
                  <a:srgbClr val="181818"/>
                </a:highlight>
                <a:latin typeface="Segoe WPC"/>
              </a:rPr>
              <a:t> für die Geschäftslogik und Service </a:t>
            </a:r>
            <a:r>
              <a:rPr lang="de-DE" b="0" i="0" dirty="0" err="1">
                <a:solidFill>
                  <a:srgbClr val="CCCCCC"/>
                </a:solidFill>
                <a:effectLst/>
                <a:highlight>
                  <a:srgbClr val="181818"/>
                </a:highlight>
                <a:latin typeface="Segoe WPC"/>
              </a:rPr>
              <a:t>Definitions</a:t>
            </a:r>
            <a:r>
              <a:rPr lang="de-DE" b="0" i="0" dirty="0">
                <a:solidFill>
                  <a:srgbClr val="CCCCCC"/>
                </a:solidFill>
                <a:effectLst/>
                <a:highlight>
                  <a:srgbClr val="181818"/>
                </a:highlight>
                <a:latin typeface="Segoe WPC"/>
              </a:rPr>
              <a:t>/</a:t>
            </a:r>
            <a:r>
              <a:rPr lang="de-DE" b="0" i="0" dirty="0" err="1">
                <a:solidFill>
                  <a:srgbClr val="CCCCCC"/>
                </a:solidFill>
                <a:effectLst/>
                <a:highlight>
                  <a:srgbClr val="181818"/>
                </a:highlight>
                <a:latin typeface="Segoe WPC"/>
              </a:rPr>
              <a:t>Bindings</a:t>
            </a:r>
            <a:r>
              <a:rPr lang="de-DE" b="0" i="0" dirty="0">
                <a:solidFill>
                  <a:srgbClr val="CCCCCC"/>
                </a:solidFill>
                <a:effectLst/>
                <a:highlight>
                  <a:srgbClr val="181818"/>
                </a:highlight>
                <a:latin typeface="Segoe WPC"/>
              </a:rPr>
              <a:t> für die Exposition von Daten und Logik als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 Es ermöglicht eine effiziente Entwicklung durch die Trennung von Datenmodell, Geschäftslogik und Benutzeroberfläche. RAP unterstützt sowohl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als auch </a:t>
            </a:r>
            <a:r>
              <a:rPr lang="de-DE" b="0" i="0" dirty="0" err="1">
                <a:solidFill>
                  <a:srgbClr val="CCCCCC"/>
                </a:solidFill>
                <a:effectLst/>
                <a:highlight>
                  <a:srgbClr val="181818"/>
                </a:highlight>
                <a:latin typeface="Segoe WPC"/>
              </a:rPr>
              <a:t>Unmanaged</a:t>
            </a:r>
            <a:r>
              <a:rPr lang="de-DE" b="0" i="0" dirty="0">
                <a:solidFill>
                  <a:srgbClr val="CCCCCC"/>
                </a:solidFill>
                <a:effectLst/>
                <a:highlight>
                  <a:srgbClr val="181818"/>
                </a:highlight>
                <a:latin typeface="Segoe WPC"/>
              </a:rPr>
              <a:t> Szenarien, wobei im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Szenario das Framework viele Aspekte der Anwendungsentwicklung automatisiert, während im </a:t>
            </a:r>
            <a:r>
              <a:rPr lang="de-DE" b="0" i="0" dirty="0" err="1">
                <a:solidFill>
                  <a:srgbClr val="CCCCCC"/>
                </a:solidFill>
                <a:effectLst/>
                <a:highlight>
                  <a:srgbClr val="181818"/>
                </a:highlight>
                <a:latin typeface="Segoe WPC"/>
              </a:rPr>
              <a:t>Unmanaged</a:t>
            </a:r>
            <a:r>
              <a:rPr lang="de-DE" b="0" i="0" dirty="0">
                <a:solidFill>
                  <a:srgbClr val="CCCCCC"/>
                </a:solidFill>
                <a:effectLst/>
                <a:highlight>
                  <a:srgbClr val="181818"/>
                </a:highlight>
                <a:latin typeface="Segoe WPC"/>
              </a:rPr>
              <a:t> Szenario der Entwickler mehr Kontrolle über die Implementierung hat.</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8</a:t>
            </a:fld>
            <a:endParaRPr lang="de-DE"/>
          </a:p>
        </p:txBody>
      </p:sp>
    </p:spTree>
    <p:extLst>
      <p:ext uri="{BB962C8B-B14F-4D97-AF65-F5344CB8AC3E}">
        <p14:creationId xmlns:p14="http://schemas.microsoft.com/office/powerpoint/2010/main" val="103196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CCCCCC"/>
                </a:solidFill>
                <a:effectLst/>
                <a:highlight>
                  <a:srgbClr val="181818"/>
                </a:highlight>
                <a:latin typeface="Segoe WPC"/>
              </a:rPr>
              <a:t>Um im Rahmen des SAP Clean Core Models im Tier 1 ein benutzerdefiniertes Feld zu einer Datenbanktabelle oder einem CDS-View hinzuzufügen, sollte man die Erweiterungsmöglichkeiten nutzen, die SAP bietet, ohne direkte Änderungen an der Originaltabelle oder dem Original-CDS-View vorzunehmen. Hier sind zwei Beispiele, wie man dies erreichen kann:</a:t>
            </a:r>
          </a:p>
          <a:p>
            <a:pPr algn="l"/>
            <a:r>
              <a:rPr lang="de-DE" b="1" i="0" dirty="0">
                <a:solidFill>
                  <a:srgbClr val="CCCCCC"/>
                </a:solidFill>
                <a:effectLst/>
                <a:highlight>
                  <a:srgbClr val="181818"/>
                </a:highlight>
                <a:latin typeface="Segoe WPC"/>
              </a:rPr>
              <a:t>Beispiel 1: Hinzufügen eines benutzerdefinierten Feldes zu einem CDS-View</a:t>
            </a:r>
          </a:p>
          <a:p>
            <a:pPr algn="l"/>
            <a:r>
              <a:rPr lang="de-DE" b="0" i="0" dirty="0">
                <a:solidFill>
                  <a:srgbClr val="CCCCCC"/>
                </a:solidFill>
                <a:effectLst/>
                <a:highlight>
                  <a:srgbClr val="181818"/>
                </a:highlight>
                <a:latin typeface="Segoe WPC"/>
              </a:rPr>
              <a:t>Um ein benutzerdefiniertes Feld zu einem CDS-View hinzuzufügen, kann man die Erweiterungsfähigkeiten von CDS-Views nutzen, indem man einen Erweiterungs-View erstellt. Dieser Ansatz ermöglicht es, zusätzliche Felder oder Logik zu einem bestehenden CDS-View hinzuzufügen, ohne den ursprünglichen View zu ändern.</a:t>
            </a:r>
          </a:p>
          <a:p>
            <a:pPr algn="l"/>
            <a:r>
              <a:rPr lang="de-DE" b="0" i="0" dirty="0">
                <a:solidFill>
                  <a:srgbClr val="CCCCCC"/>
                </a:solidFill>
                <a:effectLst/>
                <a:highlight>
                  <a:srgbClr val="181818"/>
                </a:highlight>
                <a:latin typeface="Consolas" panose="020B0609020204030204" pitchFamily="49" charset="0"/>
              </a:rPr>
              <a:t>@AbapCatalog.sqlViewAppendName: 'ZMYEXT_CDS'</a:t>
            </a:r>
          </a:p>
          <a:p>
            <a:pPr algn="l"/>
            <a:r>
              <a:rPr lang="de-DE" b="0" i="0" dirty="0" err="1">
                <a:solidFill>
                  <a:srgbClr val="CCCCCC"/>
                </a:solidFill>
                <a:effectLst/>
                <a:highlight>
                  <a:srgbClr val="181818"/>
                </a:highlight>
                <a:latin typeface="Consolas" panose="020B0609020204030204" pitchFamily="49" charset="0"/>
              </a:rPr>
              <a:t>extend</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view</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I_ExistingCDSView</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with</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ZMyExtendedCDSView</a:t>
            </a:r>
            <a:r>
              <a:rPr lang="de-DE" b="0" i="0" dirty="0">
                <a:solidFill>
                  <a:srgbClr val="CCCCCC"/>
                </a:solidFill>
                <a:effectLst/>
                <a:highlight>
                  <a:srgbClr val="181818"/>
                </a:highlight>
                <a:latin typeface="Consolas" panose="020B0609020204030204" pitchFamily="49" charset="0"/>
              </a:rPr>
              <a:t> {</a:t>
            </a:r>
          </a:p>
          <a:p>
            <a:pPr algn="l"/>
            <a:r>
              <a:rPr lang="de-DE" b="0" i="0" dirty="0">
                <a:solidFill>
                  <a:srgbClr val="CCCCCC"/>
                </a:solidFill>
                <a:effectLst/>
                <a:highlight>
                  <a:srgbClr val="181818"/>
                </a:highlight>
                <a:latin typeface="Consolas" panose="020B0609020204030204" pitchFamily="49" charset="0"/>
              </a:rPr>
              <a:t>  @UI.lineItem: [{ </a:t>
            </a:r>
            <a:r>
              <a:rPr lang="de-DE" b="0" i="0" dirty="0" err="1">
                <a:solidFill>
                  <a:srgbClr val="CCCCCC"/>
                </a:solidFill>
                <a:effectLst/>
                <a:highlight>
                  <a:srgbClr val="181818"/>
                </a:highlight>
                <a:latin typeface="Consolas" panose="020B0609020204030204" pitchFamily="49" charset="0"/>
              </a:rPr>
              <a:t>position</a:t>
            </a:r>
            <a:r>
              <a:rPr lang="de-DE" b="0" i="0" dirty="0">
                <a:solidFill>
                  <a:srgbClr val="CCCCCC"/>
                </a:solidFill>
                <a:effectLst/>
                <a:highlight>
                  <a:srgbClr val="181818"/>
                </a:highlight>
                <a:latin typeface="Consolas" panose="020B0609020204030204" pitchFamily="49" charset="0"/>
              </a:rPr>
              <a:t>: 10 }]</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my_custom_field</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Segoe WPC"/>
              </a:rPr>
              <a:t>In diesem Beispiel wird </a:t>
            </a:r>
            <a:r>
              <a:rPr lang="de-DE" b="0" i="0" dirty="0" err="1">
                <a:solidFill>
                  <a:srgbClr val="CCCCCC"/>
                </a:solidFill>
                <a:effectLst/>
                <a:highlight>
                  <a:srgbClr val="181818"/>
                </a:highlight>
                <a:latin typeface="Segoe WPC"/>
              </a:rPr>
              <a:t>I_ExistingCDSView</a:t>
            </a:r>
            <a:r>
              <a:rPr lang="de-DE" b="0" i="0" dirty="0">
                <a:solidFill>
                  <a:srgbClr val="CCCCCC"/>
                </a:solidFill>
                <a:effectLst/>
                <a:highlight>
                  <a:srgbClr val="181818"/>
                </a:highlight>
                <a:latin typeface="Segoe WPC"/>
              </a:rPr>
              <a:t> durch </a:t>
            </a:r>
            <a:r>
              <a:rPr lang="de-DE" b="0" i="0" dirty="0" err="1">
                <a:solidFill>
                  <a:srgbClr val="CCCCCC"/>
                </a:solidFill>
                <a:effectLst/>
                <a:highlight>
                  <a:srgbClr val="181818"/>
                </a:highlight>
                <a:latin typeface="Segoe WPC"/>
              </a:rPr>
              <a:t>ZMyExtendedCDSView</a:t>
            </a:r>
            <a:r>
              <a:rPr lang="de-DE" b="0" i="0" dirty="0">
                <a:solidFill>
                  <a:srgbClr val="CCCCCC"/>
                </a:solidFill>
                <a:effectLst/>
                <a:highlight>
                  <a:srgbClr val="181818"/>
                </a:highlight>
                <a:latin typeface="Segoe WPC"/>
              </a:rPr>
              <a:t> erweitert, indem ein neues Feld </a:t>
            </a:r>
            <a:r>
              <a:rPr lang="de-DE" b="0" i="0" dirty="0" err="1">
                <a:solidFill>
                  <a:srgbClr val="CCCCCC"/>
                </a:solidFill>
                <a:effectLst/>
                <a:highlight>
                  <a:srgbClr val="181818"/>
                </a:highlight>
                <a:latin typeface="Segoe WPC"/>
              </a:rPr>
              <a:t>my_custom_field</a:t>
            </a:r>
            <a:r>
              <a:rPr lang="de-DE" b="0" i="0" dirty="0">
                <a:solidFill>
                  <a:srgbClr val="CCCCCC"/>
                </a:solidFill>
                <a:effectLst/>
                <a:highlight>
                  <a:srgbClr val="181818"/>
                </a:highlight>
                <a:latin typeface="Segoe WPC"/>
              </a:rPr>
              <a:t> hinzugefügt wird. Das Annotation @AbapCatalog.sqlViewAppendName gibt den Namen der SQL-View an, die im ABAP Dictionary erstellt wird, um die Erweiterung zu unterstützen.</a:t>
            </a:r>
          </a:p>
          <a:p>
            <a:pPr algn="l"/>
            <a:r>
              <a:rPr lang="de-DE" b="1" i="0" dirty="0">
                <a:solidFill>
                  <a:srgbClr val="CCCCCC"/>
                </a:solidFill>
                <a:effectLst/>
                <a:highlight>
                  <a:srgbClr val="181818"/>
                </a:highlight>
                <a:latin typeface="Segoe WPC"/>
              </a:rPr>
              <a:t>Beispiel 2: Hinzufügen eines benutzerdefinierten Feldes zu einer Datenbanktabelle über das Custom Fields Framework</a:t>
            </a:r>
          </a:p>
          <a:p>
            <a:pPr algn="l"/>
            <a:r>
              <a:rPr lang="de-DE" b="0" i="0" dirty="0">
                <a:solidFill>
                  <a:srgbClr val="CCCCCC"/>
                </a:solidFill>
                <a:effectLst/>
                <a:highlight>
                  <a:srgbClr val="181818"/>
                </a:highlight>
                <a:latin typeface="Segoe WPC"/>
              </a:rPr>
              <a:t>Für Datenbanktabellen empfiehlt SAP die Nutzung des Custom Fields Frameworks, um benutzerdefinierte Felder hinzuzufügen. Dieses Verfahren ermöglicht es, benutzerdefinierte Felder zu Standard- oder Custom-Tabellen hinzuzufügen, ohne die Tabellendefinition direkt zu ändern.</a:t>
            </a:r>
          </a:p>
          <a:p>
            <a:pPr algn="l"/>
            <a:r>
              <a:rPr lang="de-DE" b="0" i="0" dirty="0">
                <a:solidFill>
                  <a:srgbClr val="CCCCCC"/>
                </a:solidFill>
                <a:effectLst/>
                <a:highlight>
                  <a:srgbClr val="181818"/>
                </a:highlight>
                <a:latin typeface="Segoe WPC"/>
              </a:rPr>
              <a:t>Das Hinzufügen eines benutzerdefinierten Feldes über das Custom Fields Framework erfolgt typischerweise über die Fiori-App „Custom Fields and </a:t>
            </a:r>
            <a:r>
              <a:rPr lang="de-DE" b="0" i="0" dirty="0" err="1">
                <a:solidFill>
                  <a:srgbClr val="CCCCCC"/>
                </a:solidFill>
                <a:effectLst/>
                <a:highlight>
                  <a:srgbClr val="181818"/>
                </a:highlight>
                <a:latin typeface="Segoe WPC"/>
              </a:rPr>
              <a:t>Logic</a:t>
            </a:r>
            <a:r>
              <a:rPr lang="de-DE" b="0" i="0" dirty="0">
                <a:solidFill>
                  <a:srgbClr val="CCCCCC"/>
                </a:solidFill>
                <a:effectLst/>
                <a:highlight>
                  <a:srgbClr val="181818"/>
                </a:highlight>
                <a:latin typeface="Segoe WPC"/>
              </a:rPr>
              <a:t>“. Hier sind die Schritte im Überblick:</a:t>
            </a:r>
          </a:p>
          <a:p>
            <a:pPr algn="l">
              <a:buFont typeface="+mj-lt"/>
              <a:buAutoNum type="arabicPeriod"/>
            </a:pPr>
            <a:r>
              <a:rPr lang="de-DE" b="0" i="0" dirty="0">
                <a:solidFill>
                  <a:srgbClr val="CCCCCC"/>
                </a:solidFill>
                <a:effectLst/>
                <a:highlight>
                  <a:srgbClr val="181818"/>
                </a:highlight>
                <a:latin typeface="Segoe WPC"/>
              </a:rPr>
              <a:t>Öffnen Sie die Fiori-App „Custom Fields and </a:t>
            </a:r>
            <a:r>
              <a:rPr lang="de-DE" b="0" i="0" dirty="0" err="1">
                <a:solidFill>
                  <a:srgbClr val="CCCCCC"/>
                </a:solidFill>
                <a:effectLst/>
                <a:highlight>
                  <a:srgbClr val="181818"/>
                </a:highlight>
                <a:latin typeface="Segoe WPC"/>
              </a:rPr>
              <a:t>Logic</a:t>
            </a:r>
            <a:r>
              <a:rPr lang="de-DE" b="0" i="0" dirty="0">
                <a:solidFill>
                  <a:srgbClr val="CCCCCC"/>
                </a:solidFill>
                <a:effectLst/>
                <a:highlight>
                  <a:srgbClr val="181818"/>
                </a:highlight>
                <a:latin typeface="Segoe WPC"/>
              </a:rPr>
              <a:t>“.</a:t>
            </a:r>
          </a:p>
          <a:p>
            <a:pPr algn="l">
              <a:buFont typeface="+mj-lt"/>
              <a:buAutoNum type="arabicPeriod"/>
            </a:pPr>
            <a:r>
              <a:rPr lang="de-DE" b="0" i="0" dirty="0">
                <a:solidFill>
                  <a:srgbClr val="CCCCCC"/>
                </a:solidFill>
                <a:effectLst/>
                <a:highlight>
                  <a:srgbClr val="181818"/>
                </a:highlight>
                <a:latin typeface="Segoe WPC"/>
              </a:rPr>
              <a:t>Wählen Sie „Custom Fields“ und klicken Sie auf „Add Field“.</a:t>
            </a:r>
          </a:p>
          <a:p>
            <a:pPr algn="l">
              <a:buFont typeface="+mj-lt"/>
              <a:buAutoNum type="arabicPeriod"/>
            </a:pPr>
            <a:r>
              <a:rPr lang="de-DE" b="0" i="0" dirty="0">
                <a:solidFill>
                  <a:srgbClr val="CCCCCC"/>
                </a:solidFill>
                <a:effectLst/>
                <a:highlight>
                  <a:srgbClr val="181818"/>
                </a:highlight>
                <a:latin typeface="Segoe WPC"/>
              </a:rPr>
              <a:t>Wählen Sie die Datenbanktabelle oder den Business </a:t>
            </a:r>
            <a:r>
              <a:rPr lang="de-DE" b="0" i="0" dirty="0" err="1">
                <a:solidFill>
                  <a:srgbClr val="CCCCCC"/>
                </a:solidFill>
                <a:effectLst/>
                <a:highlight>
                  <a:srgbClr val="181818"/>
                </a:highlight>
                <a:latin typeface="Segoe WPC"/>
              </a:rPr>
              <a:t>Context</a:t>
            </a:r>
            <a:r>
              <a:rPr lang="de-DE" b="0" i="0" dirty="0">
                <a:solidFill>
                  <a:srgbClr val="CCCCCC"/>
                </a:solidFill>
                <a:effectLst/>
                <a:highlight>
                  <a:srgbClr val="181818"/>
                </a:highlight>
                <a:latin typeface="Segoe WPC"/>
              </a:rPr>
              <a:t>, zu dem das Feld hinzugefügt werden soll.</a:t>
            </a:r>
          </a:p>
          <a:p>
            <a:pPr algn="l">
              <a:buFont typeface="+mj-lt"/>
              <a:buAutoNum type="arabicPeriod"/>
            </a:pPr>
            <a:r>
              <a:rPr lang="de-DE" b="0" i="0" dirty="0">
                <a:solidFill>
                  <a:srgbClr val="CCCCCC"/>
                </a:solidFill>
                <a:effectLst/>
                <a:highlight>
                  <a:srgbClr val="181818"/>
                </a:highlight>
                <a:latin typeface="Segoe WPC"/>
              </a:rPr>
              <a:t>Geben Sie die Felddefinition an (Name, Datentyp, Länge usw.).</a:t>
            </a:r>
          </a:p>
          <a:p>
            <a:pPr algn="l">
              <a:buFont typeface="+mj-lt"/>
              <a:buAutoNum type="arabicPeriod"/>
            </a:pPr>
            <a:r>
              <a:rPr lang="de-DE" b="0" i="0" dirty="0">
                <a:solidFill>
                  <a:srgbClr val="CCCCCC"/>
                </a:solidFill>
                <a:effectLst/>
                <a:highlight>
                  <a:srgbClr val="181818"/>
                </a:highlight>
                <a:latin typeface="Segoe WPC"/>
              </a:rPr>
              <a:t>Aktivieren Sie das Feld und die zugehörigen UIs oder Services, in denen das Feld angezeigt werden soll.</a:t>
            </a:r>
          </a:p>
          <a:p>
            <a:pPr algn="l"/>
            <a:r>
              <a:rPr lang="de-DE" b="0" i="0" dirty="0">
                <a:solidFill>
                  <a:srgbClr val="CCCCCC"/>
                </a:solidFill>
                <a:effectLst/>
                <a:highlight>
                  <a:srgbClr val="181818"/>
                </a:highlight>
                <a:latin typeface="Segoe WPC"/>
              </a:rPr>
              <a:t>Dieser Prozess erzeugt das benutzerdefinierte Feld im System, ohne dass direkte Änderungen an der Datenbanktabelle erforderlich sind. Das Framework kümmert sich um die Integration des Feldes in die gewählten Anwendungen und Schnittstellen.</a:t>
            </a:r>
          </a:p>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7602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Tier 1: Choice and standard for extensions and custom apps, also in SAP BTP</a:t>
            </a:r>
          </a:p>
          <a:p>
            <a:r>
              <a:rPr lang="en-US" dirty="0"/>
              <a:t>Tier 2: Use (via wrapper classes) if no public SAP API is available. Replace as soon as public SAP API is available. </a:t>
            </a:r>
          </a:p>
          <a:p>
            <a:r>
              <a:rPr lang="en-US" dirty="0"/>
              <a:t>Tier 3: For legacy ABAP or extensions that cannot use Tier1 Tier2. Avoid and reduce, if possible replace these extensions (usually in the SAP core) as soon as </a:t>
            </a:r>
            <a:r>
              <a:rPr lang="en-US" dirty="0" err="1"/>
              <a:t>possibleWill</a:t>
            </a:r>
            <a:r>
              <a:rPr lang="en-US" dirty="0"/>
              <a:t> be replaced in the cloud in SAP BTP</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787850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363636"/>
                </a:solidFill>
                <a:effectLst/>
                <a:highlight>
                  <a:srgbClr val="F6E0D5"/>
                </a:highlight>
                <a:latin typeface="Benton Sans"/>
              </a:rPr>
              <a:t>We will first define the classic CDS data model and then enhance it to define the business object structure.</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31575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mj-lt"/>
              <a:buAutoNum type="arabicPeriod"/>
            </a:pPr>
            <a:r>
              <a:rPr lang="en-US" b="1" i="0" dirty="0">
                <a:solidFill>
                  <a:srgbClr val="CCCCCC"/>
                </a:solidFill>
                <a:effectLst/>
                <a:highlight>
                  <a:srgbClr val="181818"/>
                </a:highlight>
                <a:latin typeface="Segoe WPC"/>
              </a:rPr>
              <a:t>Technological innovations of S/4HANA:In-memory database: SAP HANA enables real-time analyses and </a:t>
            </a:r>
            <a:r>
              <a:rPr lang="en-US" b="1" i="0" dirty="0" err="1">
                <a:solidFill>
                  <a:srgbClr val="CCCCCC"/>
                </a:solidFill>
                <a:effectLst/>
                <a:highlight>
                  <a:srgbClr val="181818"/>
                </a:highlight>
                <a:latin typeface="Segoe WPC"/>
              </a:rPr>
              <a:t>transactions.Fiori</a:t>
            </a:r>
            <a:r>
              <a:rPr lang="en-US" b="1" i="0" dirty="0">
                <a:solidFill>
                  <a:srgbClr val="CCCCCC"/>
                </a:solidFill>
                <a:effectLst/>
                <a:highlight>
                  <a:srgbClr val="181818"/>
                </a:highlight>
                <a:latin typeface="Segoe WPC"/>
              </a:rPr>
              <a:t> UX: A modern, role-based user interface for an improved user </a:t>
            </a:r>
            <a:r>
              <a:rPr lang="en-US" b="1" i="0" dirty="0" err="1">
                <a:solidFill>
                  <a:srgbClr val="CCCCCC"/>
                </a:solidFill>
                <a:effectLst/>
                <a:highlight>
                  <a:srgbClr val="181818"/>
                </a:highlight>
                <a:latin typeface="Segoe WPC"/>
              </a:rPr>
              <a:t>experience.Simplified</a:t>
            </a:r>
            <a:r>
              <a:rPr lang="en-US" b="1" i="0" dirty="0">
                <a:solidFill>
                  <a:srgbClr val="CCCCCC"/>
                </a:solidFill>
                <a:effectLst/>
                <a:highlight>
                  <a:srgbClr val="181818"/>
                </a:highlight>
                <a:latin typeface="Segoe WPC"/>
              </a:rPr>
              <a:t> data models: Reduction of data redundancy and </a:t>
            </a:r>
            <a:r>
              <a:rPr lang="en-US" b="1" i="0" dirty="0" err="1">
                <a:solidFill>
                  <a:srgbClr val="CCCCCC"/>
                </a:solidFill>
                <a:effectLst/>
                <a:highlight>
                  <a:srgbClr val="181818"/>
                </a:highlight>
                <a:latin typeface="Segoe WPC"/>
              </a:rPr>
              <a:t>complexity.Extended</a:t>
            </a:r>
            <a:r>
              <a:rPr lang="en-US" b="1" i="0" dirty="0">
                <a:solidFill>
                  <a:srgbClr val="CCCCCC"/>
                </a:solidFill>
                <a:effectLst/>
                <a:highlight>
                  <a:srgbClr val="181818"/>
                </a:highlight>
                <a:latin typeface="Segoe WPC"/>
              </a:rPr>
              <a:t> analysis functions: Integrated analysis and reporting </a:t>
            </a:r>
            <a:r>
              <a:rPr lang="en-US" b="1" i="0" dirty="0" err="1">
                <a:solidFill>
                  <a:srgbClr val="CCCCCC"/>
                </a:solidFill>
                <a:effectLst/>
                <a:highlight>
                  <a:srgbClr val="181818"/>
                </a:highlight>
                <a:latin typeface="Segoe WPC"/>
              </a:rPr>
              <a:t>functions.Cloud</a:t>
            </a:r>
            <a:r>
              <a:rPr lang="en-US" b="1" i="0" dirty="0">
                <a:solidFill>
                  <a:srgbClr val="CCCCCC"/>
                </a:solidFill>
                <a:effectLst/>
                <a:highlight>
                  <a:srgbClr val="181818"/>
                </a:highlight>
                <a:latin typeface="Segoe WPC"/>
              </a:rPr>
              <a:t> readiness: Support for on-premise, cloud and hybrid </a:t>
            </a:r>
            <a:r>
              <a:rPr lang="en-US" b="1" i="0" dirty="0" err="1">
                <a:solidFill>
                  <a:srgbClr val="CCCCCC"/>
                </a:solidFill>
                <a:effectLst/>
                <a:highlight>
                  <a:srgbClr val="181818"/>
                </a:highlight>
                <a:latin typeface="Segoe WPC"/>
              </a:rPr>
              <a:t>deployments.Advanced</a:t>
            </a:r>
            <a:r>
              <a:rPr lang="en-US" b="1" i="0" dirty="0">
                <a:solidFill>
                  <a:srgbClr val="CCCCCC"/>
                </a:solidFill>
                <a:effectLst/>
                <a:highlight>
                  <a:srgbClr val="181818"/>
                </a:highlight>
                <a:latin typeface="Segoe WPC"/>
              </a:rPr>
              <a:t> Application Programming Interfaces (APIs): Enables integration with other systems and technologies.</a:t>
            </a:r>
          </a:p>
          <a:p>
            <a:pPr algn="l">
              <a:buFont typeface="+mj-lt"/>
              <a:buAutoNum type="arabicPeriod"/>
            </a:pPr>
            <a:r>
              <a:rPr lang="en-US" b="1" i="0" dirty="0" err="1">
                <a:solidFill>
                  <a:srgbClr val="CCCCCC"/>
                </a:solidFill>
                <a:effectLst/>
                <a:highlight>
                  <a:srgbClr val="181818"/>
                </a:highlight>
                <a:latin typeface="Segoe WPC"/>
              </a:rPr>
              <a:t>CRUD:Stands</a:t>
            </a:r>
            <a:r>
              <a:rPr lang="en-US" b="1" i="0" dirty="0">
                <a:solidFill>
                  <a:srgbClr val="CCCCCC"/>
                </a:solidFill>
                <a:effectLst/>
                <a:highlight>
                  <a:srgbClr val="181818"/>
                </a:highlight>
                <a:latin typeface="Segoe WPC"/>
              </a:rPr>
              <a:t> for create, read, update, delete. These are the four basic functions that are implemented in database applications to manage data.</a:t>
            </a:r>
          </a:p>
          <a:p>
            <a:pPr algn="l">
              <a:buFont typeface="+mj-lt"/>
              <a:buAutoNum type="arabicPeriod"/>
            </a:pPr>
            <a:r>
              <a:rPr lang="en-US" b="1" i="0" dirty="0">
                <a:solidFill>
                  <a:srgbClr val="CCCCCC"/>
                </a:solidFill>
                <a:effectLst/>
                <a:highlight>
                  <a:srgbClr val="181818"/>
                </a:highlight>
                <a:latin typeface="Segoe WPC"/>
              </a:rPr>
              <a:t>Difference between Managed and Unmanaged Scenario in the SAP RAP Model:</a:t>
            </a:r>
          </a:p>
          <a:p>
            <a:pPr lvl="1" algn="l">
              <a:buFont typeface="+mj-lt"/>
              <a:buAutoNum type="arabicPeriod"/>
            </a:pPr>
            <a:r>
              <a:rPr lang="en-US" b="1" i="0" dirty="0">
                <a:solidFill>
                  <a:srgbClr val="CCCCCC"/>
                </a:solidFill>
                <a:effectLst/>
                <a:highlight>
                  <a:srgbClr val="181818"/>
                </a:highlight>
                <a:latin typeface="Segoe WPC"/>
              </a:rPr>
              <a:t>Managed Scenario: SAP takes over the lifecycle management of the application, including database operations. The developer concentrates on the business logic, while SAP automates the CRUD operations.</a:t>
            </a:r>
          </a:p>
          <a:p>
            <a:pPr lvl="1" algn="l">
              <a:buFont typeface="+mj-lt"/>
              <a:buAutoNum type="arabicPeriod"/>
            </a:pPr>
            <a:r>
              <a:rPr lang="en-US" b="1" i="0" dirty="0">
                <a:solidFill>
                  <a:srgbClr val="CCCCCC"/>
                </a:solidFill>
                <a:effectLst/>
                <a:highlight>
                  <a:srgbClr val="181818"/>
                </a:highlight>
                <a:latin typeface="Segoe WPC"/>
              </a:rPr>
              <a:t>Unmanaged Scenario: The developer has full control and is responsible for implementing the entire business logic, including CRUD operations. This offers more flexibility, but also requires more development effort.</a:t>
            </a:r>
          </a:p>
          <a:p>
            <a:pPr algn="l">
              <a:buFont typeface="+mj-lt"/>
              <a:buAutoNum type="arabicPeriod"/>
            </a:pPr>
            <a:r>
              <a:rPr lang="de-DE" b="1" i="0" dirty="0">
                <a:solidFill>
                  <a:srgbClr val="CCCCCC"/>
                </a:solidFill>
                <a:effectLst/>
                <a:highlight>
                  <a:srgbClr val="181818"/>
                </a:highlight>
                <a:latin typeface="Segoe WPC"/>
              </a:rPr>
              <a:t>Tier 1, 2 und 3 Erlaubnisse:</a:t>
            </a:r>
          </a:p>
          <a:p>
            <a:pPr algn="l">
              <a:buFont typeface="+mj-lt"/>
              <a:buAutoNum type="arabicPeriod"/>
            </a:pPr>
            <a:r>
              <a:rPr lang="en-US" b="0" i="0" dirty="0">
                <a:solidFill>
                  <a:srgbClr val="CCCCCC"/>
                </a:solidFill>
                <a:effectLst/>
                <a:highlight>
                  <a:srgbClr val="181818"/>
                </a:highlight>
                <a:latin typeface="Segoe WPC"/>
              </a:rPr>
              <a:t> Tier 1: Cloud Expansion </a:t>
            </a:r>
            <a:r>
              <a:rPr lang="en-US" b="0" i="0" dirty="0" err="1">
                <a:solidFill>
                  <a:srgbClr val="CCCCCC"/>
                </a:solidFill>
                <a:effectLst/>
                <a:highlight>
                  <a:srgbClr val="181818"/>
                </a:highlight>
                <a:latin typeface="Segoe WPC"/>
              </a:rPr>
              <a:t>ModelFeatures:Cloud</a:t>
            </a:r>
            <a:r>
              <a:rPr lang="en-US" b="0" i="0" dirty="0">
                <a:solidFill>
                  <a:srgbClr val="CCCCCC"/>
                </a:solidFill>
                <a:effectLst/>
                <a:highlight>
                  <a:srgbClr val="181818"/>
                </a:highlight>
                <a:latin typeface="Segoe WPC"/>
              </a:rPr>
              <a:t> Development Model: Focus on development within the cloud environment using cloud-native technologies and </a:t>
            </a:r>
            <a:r>
              <a:rPr lang="en-US" b="0" i="0" dirty="0" err="1">
                <a:solidFill>
                  <a:srgbClr val="CCCCCC"/>
                </a:solidFill>
                <a:effectLst/>
                <a:highlight>
                  <a:srgbClr val="181818"/>
                </a:highlight>
                <a:latin typeface="Segoe WPC"/>
              </a:rPr>
              <a:t>practices.Authorised</a:t>
            </a:r>
            <a:r>
              <a:rPr lang="en-US" b="0" i="0" dirty="0">
                <a:solidFill>
                  <a:srgbClr val="CCCCCC"/>
                </a:solidFill>
                <a:effectLst/>
                <a:highlight>
                  <a:srgbClr val="181818"/>
                </a:highlight>
                <a:latin typeface="Segoe WPC"/>
              </a:rPr>
              <a:t> ABAP cloud object types: Only certain object types that are suitable for the cloud environment may be used. These include, in particular, artefacts of the ABAP RESTful Application Programming Model (RAP), such as CDS views, ABAP Managed Database Procedures (AMDPs) and service </a:t>
            </a:r>
            <a:r>
              <a:rPr lang="en-US" b="0" i="0" dirty="0" err="1">
                <a:solidFill>
                  <a:srgbClr val="CCCCCC"/>
                </a:solidFill>
                <a:effectLst/>
                <a:highlight>
                  <a:srgbClr val="181818"/>
                </a:highlight>
                <a:latin typeface="Segoe WPC"/>
              </a:rPr>
              <a:t>definitions.Syntax</a:t>
            </a:r>
            <a:r>
              <a:rPr lang="en-US" b="0" i="0" dirty="0">
                <a:solidFill>
                  <a:srgbClr val="CCCCCC"/>
                </a:solidFill>
                <a:effectLst/>
                <a:highlight>
                  <a:srgbClr val="181818"/>
                </a:highlight>
                <a:latin typeface="Segoe WPC"/>
              </a:rPr>
              <a:t> check: The ABAP cloud language and the use of released APIs are enforced by a strict syntax check to ensure compliance with cloud development </a:t>
            </a:r>
            <a:r>
              <a:rPr lang="en-US" b="0" i="0" dirty="0" err="1">
                <a:solidFill>
                  <a:srgbClr val="CCCCCC"/>
                </a:solidFill>
                <a:effectLst/>
                <a:highlight>
                  <a:srgbClr val="181818"/>
                </a:highlight>
                <a:latin typeface="Segoe WPC"/>
              </a:rPr>
              <a:t>standards.Development</a:t>
            </a:r>
            <a:r>
              <a:rPr lang="en-US" b="0" i="0" dirty="0">
                <a:solidFill>
                  <a:srgbClr val="CCCCCC"/>
                </a:solidFill>
                <a:effectLst/>
                <a:highlight>
                  <a:srgbClr val="181818"/>
                </a:highlight>
                <a:latin typeface="Segoe WPC"/>
              </a:rPr>
              <a:t> tool: Eclipse or the ABAP Development Tools (ADT) are used as the main development environment.	</a:t>
            </a:r>
          </a:p>
          <a:p>
            <a:pPr algn="l">
              <a:buFont typeface="+mj-lt"/>
              <a:buAutoNum type="arabicPeriod"/>
            </a:pPr>
            <a:r>
              <a:rPr lang="en-US" b="0" i="0" dirty="0">
                <a:solidFill>
                  <a:srgbClr val="CCCCCC"/>
                </a:solidFill>
                <a:effectLst/>
                <a:highlight>
                  <a:srgbClr val="181818"/>
                </a:highlight>
                <a:latin typeface="Segoe WPC"/>
              </a:rPr>
              <a:t> Tier 2: Cloud API </a:t>
            </a:r>
            <a:r>
              <a:rPr lang="en-US" b="0" i="0" dirty="0" err="1">
                <a:solidFill>
                  <a:srgbClr val="CCCCCC"/>
                </a:solidFill>
                <a:effectLst/>
                <a:highlight>
                  <a:srgbClr val="181818"/>
                </a:highlight>
                <a:latin typeface="Segoe WPC"/>
              </a:rPr>
              <a:t>enablementFeatures:Integration</a:t>
            </a:r>
            <a:r>
              <a:rPr lang="en-US" b="0" i="0" dirty="0">
                <a:solidFill>
                  <a:srgbClr val="CCCCCC"/>
                </a:solidFill>
                <a:effectLst/>
                <a:highlight>
                  <a:srgbClr val="181818"/>
                </a:highlight>
                <a:latin typeface="Segoe WPC"/>
              </a:rPr>
              <a:t> of non-enabled APIs: In cases where direct access to SAP standard functionality is required that is not available via released APIs, this tier enables the integration of such APIs. This includes, for example, access to BAPIs or </a:t>
            </a:r>
            <a:r>
              <a:rPr lang="en-US" b="0" i="0" dirty="0" err="1">
                <a:solidFill>
                  <a:srgbClr val="CCCCCC"/>
                </a:solidFill>
                <a:effectLst/>
                <a:highlight>
                  <a:srgbClr val="181818"/>
                </a:highlight>
                <a:latin typeface="Segoe WPC"/>
              </a:rPr>
              <a:t>SAPscript</a:t>
            </a:r>
            <a:r>
              <a:rPr lang="en-US" b="0" i="0" dirty="0">
                <a:solidFill>
                  <a:srgbClr val="CCCCCC"/>
                </a:solidFill>
                <a:effectLst/>
                <a:highlight>
                  <a:srgbClr val="181818"/>
                </a:highlight>
                <a:latin typeface="Segoe WPC"/>
              </a:rPr>
              <a:t> texts that are not officially released for cloud </a:t>
            </a:r>
            <a:r>
              <a:rPr lang="en-US" b="0" i="0" dirty="0" err="1">
                <a:solidFill>
                  <a:srgbClr val="CCCCCC"/>
                </a:solidFill>
                <a:effectLst/>
                <a:highlight>
                  <a:srgbClr val="181818"/>
                </a:highlight>
                <a:latin typeface="Segoe WPC"/>
              </a:rPr>
              <a:t>developments.Bridge</a:t>
            </a:r>
            <a:r>
              <a:rPr lang="en-US" b="0" i="0" dirty="0">
                <a:solidFill>
                  <a:srgbClr val="CCCCCC"/>
                </a:solidFill>
                <a:effectLst/>
                <a:highlight>
                  <a:srgbClr val="181818"/>
                </a:highlight>
                <a:latin typeface="Segoe WPC"/>
              </a:rPr>
              <a:t> between cloud and on-premise: Tier 2 serves as a bridge to integrate on-premise functionalities into cloud-based extensions while maintaining core integrity and security.</a:t>
            </a:r>
          </a:p>
          <a:p>
            <a:pPr algn="l">
              <a:buFont typeface="+mj-lt"/>
              <a:buAutoNum type="arabicPeriod"/>
            </a:pPr>
            <a:r>
              <a:rPr lang="en-US" b="0" i="0" dirty="0">
                <a:solidFill>
                  <a:srgbClr val="CCCCCC"/>
                </a:solidFill>
                <a:effectLst/>
                <a:highlight>
                  <a:srgbClr val="181818"/>
                </a:highlight>
                <a:latin typeface="Segoe WPC"/>
              </a:rPr>
              <a:t>Tier 3: Classic ABAP </a:t>
            </a:r>
            <a:r>
              <a:rPr lang="en-US" b="0" i="0" dirty="0" err="1">
                <a:solidFill>
                  <a:srgbClr val="CCCCCC"/>
                </a:solidFill>
                <a:effectLst/>
                <a:highlight>
                  <a:srgbClr val="181818"/>
                </a:highlight>
                <a:latin typeface="Segoe WPC"/>
              </a:rPr>
              <a:t>ExtensionsFeatures:Traditional</a:t>
            </a:r>
            <a:r>
              <a:rPr lang="en-US" b="0" i="0" dirty="0">
                <a:solidFill>
                  <a:srgbClr val="CCCCCC"/>
                </a:solidFill>
                <a:effectLst/>
                <a:highlight>
                  <a:srgbClr val="181818"/>
                </a:highlight>
                <a:latin typeface="Segoe WPC"/>
              </a:rPr>
              <a:t> ABAP development: This tier allows the use of traditional ABAP development methods and techniques for extensions that cannot or should not be migrated to the </a:t>
            </a:r>
            <a:r>
              <a:rPr lang="en-US" b="0" i="0" dirty="0" err="1">
                <a:solidFill>
                  <a:srgbClr val="CCCCCC"/>
                </a:solidFill>
                <a:effectLst/>
                <a:highlight>
                  <a:srgbClr val="181818"/>
                </a:highlight>
                <a:latin typeface="Segoe WPC"/>
              </a:rPr>
              <a:t>cloud.Extension</a:t>
            </a:r>
            <a:r>
              <a:rPr lang="en-US" b="0" i="0" dirty="0">
                <a:solidFill>
                  <a:srgbClr val="CCCCCC"/>
                </a:solidFill>
                <a:effectLst/>
                <a:highlight>
                  <a:srgbClr val="181818"/>
                </a:highlight>
                <a:latin typeface="Segoe WPC"/>
              </a:rPr>
              <a:t> of the SAP core: In Tier 3, </a:t>
            </a:r>
            <a:r>
              <a:rPr lang="en-US" b="0" i="0" dirty="0" err="1">
                <a:solidFill>
                  <a:srgbClr val="CCCCCC"/>
                </a:solidFill>
                <a:effectLst/>
                <a:highlight>
                  <a:srgbClr val="181818"/>
                </a:highlight>
                <a:latin typeface="Segoe WPC"/>
              </a:rPr>
              <a:t>customisations</a:t>
            </a:r>
            <a:r>
              <a:rPr lang="en-US" b="0" i="0" dirty="0">
                <a:solidFill>
                  <a:srgbClr val="CCCCCC"/>
                </a:solidFill>
                <a:effectLst/>
                <a:highlight>
                  <a:srgbClr val="181818"/>
                </a:highlight>
                <a:latin typeface="Segoe WPC"/>
              </a:rPr>
              <a:t> and extensions are performed directly in the SAP core or in close connection with it, which requires detailed knowledge of SAP standard functionality and </a:t>
            </a:r>
            <a:r>
              <a:rPr lang="en-US" b="0" i="0" dirty="0" err="1">
                <a:solidFill>
                  <a:srgbClr val="CCCCCC"/>
                </a:solidFill>
                <a:effectLst/>
                <a:highlight>
                  <a:srgbClr val="181818"/>
                </a:highlight>
                <a:latin typeface="Segoe WPC"/>
              </a:rPr>
              <a:t>architecture.Restrictions</a:t>
            </a:r>
            <a:r>
              <a:rPr lang="en-US" b="0" i="0" dirty="0">
                <a:solidFill>
                  <a:srgbClr val="CCCCCC"/>
                </a:solidFill>
                <a:effectLst/>
                <a:highlight>
                  <a:srgbClr val="181818"/>
                </a:highlight>
                <a:latin typeface="Segoe WPC"/>
              </a:rPr>
              <a:t> on upgrades: While this tier offers the greatest flexibility in development, it can also lead to challenges with SAP upgrades, as </a:t>
            </a:r>
            <a:r>
              <a:rPr lang="en-US" b="0" i="0" dirty="0" err="1">
                <a:solidFill>
                  <a:srgbClr val="CCCCCC"/>
                </a:solidFill>
                <a:effectLst/>
                <a:highlight>
                  <a:srgbClr val="181818"/>
                </a:highlight>
                <a:latin typeface="Segoe WPC"/>
              </a:rPr>
              <a:t>customisations</a:t>
            </a:r>
            <a:r>
              <a:rPr lang="en-US" b="0" i="0" dirty="0">
                <a:solidFill>
                  <a:srgbClr val="CCCCCC"/>
                </a:solidFill>
                <a:effectLst/>
                <a:highlight>
                  <a:srgbClr val="181818"/>
                </a:highlight>
                <a:latin typeface="Segoe WPC"/>
              </a:rPr>
              <a:t> and enhancements can cause conflicts with new SAP releases.</a:t>
            </a:r>
          </a:p>
          <a:p>
            <a:pPr algn="l">
              <a:buFont typeface="+mj-lt"/>
              <a:buAutoNum type="arabicPeriod"/>
            </a:pPr>
            <a:endParaRPr lang="de-DE" b="0" i="0" dirty="0">
              <a:solidFill>
                <a:srgbClr val="CCCCCC"/>
              </a:solidFill>
              <a:effectLst/>
              <a:highlight>
                <a:srgbClr val="181818"/>
              </a:highlight>
              <a:latin typeface="Segoe WPC"/>
            </a:endParaRPr>
          </a:p>
          <a:p>
            <a:pPr algn="l">
              <a:buFont typeface="+mj-lt"/>
              <a:buAutoNum type="arabicPeriod"/>
            </a:pPr>
            <a:r>
              <a:rPr lang="de-DE" b="1" i="0" dirty="0">
                <a:solidFill>
                  <a:srgbClr val="CCCCCC"/>
                </a:solidFill>
                <a:effectLst/>
                <a:highlight>
                  <a:srgbClr val="181818"/>
                </a:highlight>
                <a:latin typeface="Segoe WPC"/>
              </a:rPr>
              <a:t>SAP Implementierungs-Workflow:</a:t>
            </a:r>
            <a:endParaRPr lang="de-DE" b="0" i="0" dirty="0">
              <a:solidFill>
                <a:srgbClr val="CCCCCC"/>
              </a:solidFill>
              <a:effectLst/>
              <a:highlight>
                <a:srgbClr val="181818"/>
              </a:highlight>
              <a:latin typeface="Segoe WPC"/>
            </a:endParaRPr>
          </a:p>
          <a:p>
            <a:pPr lvl="1" algn="l">
              <a:buFont typeface="+mj-lt"/>
              <a:buNone/>
            </a:pPr>
            <a:r>
              <a:rPr lang="de-DE" b="1" i="0" dirty="0">
                <a:solidFill>
                  <a:srgbClr val="CCCCCC"/>
                </a:solidFill>
                <a:effectLst/>
                <a:highlight>
                  <a:srgbClr val="181818"/>
                </a:highlight>
                <a:latin typeface="Segoe WPC"/>
              </a:rPr>
              <a:t>Anlegen eines CDS Views:</a:t>
            </a:r>
            <a:endParaRPr lang="de-DE" b="0" i="0" dirty="0">
              <a:solidFill>
                <a:srgbClr val="CCCCCC"/>
              </a:solidFill>
              <a:effectLst/>
              <a:highlight>
                <a:srgbClr val="181818"/>
              </a:highlight>
              <a:latin typeface="Segoe WPC"/>
            </a:endParaRPr>
          </a:p>
          <a:p>
            <a:pPr marL="457200" lvl="1" indent="0" algn="l">
              <a:buFont typeface="+mj-lt"/>
              <a:buNone/>
            </a:pPr>
            <a:r>
              <a:rPr lang="de-DE" b="0" i="0" dirty="0">
                <a:solidFill>
                  <a:srgbClr val="CCCCCC"/>
                </a:solidFill>
                <a:effectLst/>
                <a:highlight>
                  <a:srgbClr val="181818"/>
                </a:highlight>
                <a:latin typeface="Segoe WPC"/>
              </a:rPr>
              <a:t>Erstellen Sie einen CDS View im ABAP Development Tools (ADT) in </a:t>
            </a:r>
            <a:r>
              <a:rPr lang="de-DE" b="0" i="0" dirty="0" err="1">
                <a:solidFill>
                  <a:srgbClr val="CCCCCC"/>
                </a:solidFill>
                <a:effectLst/>
                <a:highlight>
                  <a:srgbClr val="181818"/>
                </a:highlight>
                <a:latin typeface="Segoe WPC"/>
              </a:rPr>
              <a:t>Eclipse</a:t>
            </a:r>
            <a:r>
              <a:rPr lang="de-DE" b="0" i="0" dirty="0">
                <a:solidFill>
                  <a:srgbClr val="CCCCCC"/>
                </a:solidFill>
                <a:effectLst/>
                <a:highlight>
                  <a:srgbClr val="181818"/>
                </a:highlight>
                <a:latin typeface="Segoe WPC"/>
              </a:rPr>
              <a:t>, um Ihre Geschäftsdaten zu modellieren. Dieser dient als Datenmodell für Ihr Business </a:t>
            </a:r>
            <a:r>
              <a:rPr lang="de-DE" b="0" i="0" dirty="0" err="1">
                <a:solidFill>
                  <a:srgbClr val="CCCCCC"/>
                </a:solidFill>
                <a:effectLst/>
                <a:highlight>
                  <a:srgbClr val="181818"/>
                </a:highlight>
                <a:latin typeface="Segoe WPC"/>
              </a:rPr>
              <a:t>Object</a:t>
            </a:r>
            <a:r>
              <a:rPr lang="de-DE" b="0" i="0" dirty="0">
                <a:solidFill>
                  <a:srgbClr val="CCCCCC"/>
                </a:solidFill>
                <a:effectLst/>
                <a:highlight>
                  <a:srgbClr val="181818"/>
                </a:highlight>
                <a:latin typeface="Segoe WPC"/>
              </a:rPr>
              <a:t>.</a:t>
            </a:r>
          </a:p>
          <a:p>
            <a:pPr lvl="1" algn="l">
              <a:buFont typeface="+mj-lt"/>
              <a:buNone/>
            </a:pPr>
            <a:r>
              <a:rPr lang="de-DE" b="1" i="0" dirty="0">
                <a:solidFill>
                  <a:srgbClr val="CCCCCC"/>
                </a:solidFill>
                <a:effectLst/>
                <a:highlight>
                  <a:srgbClr val="181818"/>
                </a:highlight>
                <a:latin typeface="Segoe WPC"/>
              </a:rPr>
              <a:t>Definition der Geschäftslogik:</a:t>
            </a:r>
            <a:endParaRPr lang="de-DE" b="0" i="0" dirty="0">
              <a:solidFill>
                <a:srgbClr val="CCCCCC"/>
              </a:solidFill>
              <a:effectLst/>
              <a:highlight>
                <a:srgbClr val="181818"/>
              </a:highlight>
              <a:latin typeface="Segoe WPC"/>
            </a:endParaRPr>
          </a:p>
          <a:p>
            <a:pPr marL="457200" lvl="1" indent="0" algn="l">
              <a:buFont typeface="+mj-lt"/>
              <a:buNone/>
            </a:pPr>
            <a:r>
              <a:rPr lang="de-DE" b="0" i="0" dirty="0">
                <a:solidFill>
                  <a:srgbClr val="CCCCCC"/>
                </a:solidFill>
                <a:effectLst/>
                <a:highlight>
                  <a:srgbClr val="181818"/>
                </a:highlight>
                <a:latin typeface="Segoe WPC"/>
              </a:rPr>
              <a:t>Implementieren Sie Geschäftslogik durch das Hinzufügen von </a:t>
            </a:r>
            <a:r>
              <a:rPr lang="de-DE" b="0" i="0" dirty="0" err="1">
                <a:solidFill>
                  <a:srgbClr val="CCCCCC"/>
                </a:solidFill>
                <a:effectLst/>
                <a:highlight>
                  <a:srgbClr val="181818"/>
                </a:highlight>
                <a:latin typeface="Segoe WPC"/>
              </a:rPr>
              <a:t>Annotations</a:t>
            </a:r>
            <a:r>
              <a:rPr lang="de-DE" b="0" i="0" dirty="0">
                <a:solidFill>
                  <a:srgbClr val="CCCCCC"/>
                </a:solidFill>
                <a:effectLst/>
                <a:highlight>
                  <a:srgbClr val="181818"/>
                </a:highlight>
                <a:latin typeface="Segoe WPC"/>
              </a:rPr>
              <a:t> im CDS View für Berechtigungen, Validierungen und Berechnungen.</a:t>
            </a:r>
          </a:p>
          <a:p>
            <a:pPr marL="457200" lvl="1" indent="0" algn="l">
              <a:buFont typeface="+mj-lt"/>
              <a:buNone/>
            </a:pPr>
            <a:r>
              <a:rPr lang="de-DE" b="1" i="0" dirty="0">
                <a:solidFill>
                  <a:srgbClr val="CCCCCC"/>
                </a:solidFill>
                <a:effectLst/>
                <a:highlight>
                  <a:srgbClr val="181818"/>
                </a:highlight>
                <a:latin typeface="Segoe WPC"/>
              </a:rPr>
              <a:t>Erstellung eines </a:t>
            </a: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Definitions</a:t>
            </a:r>
            <a:r>
              <a:rPr lang="de-DE" b="1" i="0" dirty="0">
                <a:solidFill>
                  <a:srgbClr val="CCCCCC"/>
                </a:solidFill>
                <a:effectLst/>
                <a:highlight>
                  <a:srgbClr val="181818"/>
                </a:highlight>
                <a:latin typeface="Segoe WPC"/>
              </a:rPr>
              <a:t>:</a:t>
            </a:r>
            <a:endParaRPr lang="de-DE" b="0" i="0" dirty="0">
              <a:solidFill>
                <a:srgbClr val="CCCCCC"/>
              </a:solidFill>
              <a:effectLst/>
              <a:highlight>
                <a:srgbClr val="181818"/>
              </a:highlight>
              <a:latin typeface="Segoe WPC"/>
            </a:endParaRPr>
          </a:p>
          <a:p>
            <a:pPr marL="457200" lvl="1" indent="0" algn="l">
              <a:buFont typeface="+mj-lt"/>
              <a:buNone/>
            </a:pPr>
            <a:r>
              <a:rPr lang="de-DE" b="0" i="0" dirty="0">
                <a:solidFill>
                  <a:srgbClr val="CCCCCC"/>
                </a:solidFill>
                <a:effectLst/>
                <a:highlight>
                  <a:srgbClr val="181818"/>
                </a:highlight>
                <a:latin typeface="Segoe WPC"/>
              </a:rPr>
              <a:t>Definieren Sie ein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Model für das CDS View, um CRUD-Operationen (Create, Read, Update, Delete) und Aktionen zu spezifizieren, die auf dem Business </a:t>
            </a:r>
            <a:r>
              <a:rPr lang="de-DE" b="0" i="0" dirty="0" err="1">
                <a:solidFill>
                  <a:srgbClr val="CCCCCC"/>
                </a:solidFill>
                <a:effectLst/>
                <a:highlight>
                  <a:srgbClr val="181818"/>
                </a:highlight>
                <a:latin typeface="Segoe WPC"/>
              </a:rPr>
              <a:t>Object</a:t>
            </a:r>
            <a:r>
              <a:rPr lang="de-DE" b="0" i="0" dirty="0">
                <a:solidFill>
                  <a:srgbClr val="CCCCCC"/>
                </a:solidFill>
                <a:effectLst/>
                <a:highlight>
                  <a:srgbClr val="181818"/>
                </a:highlight>
                <a:latin typeface="Segoe WPC"/>
              </a:rPr>
              <a:t> ausgeführt werden können.</a:t>
            </a:r>
          </a:p>
          <a:p>
            <a:pPr marL="457200" lvl="1" indent="0" algn="l">
              <a:buFont typeface="+mj-lt"/>
              <a:buNone/>
            </a:pPr>
            <a:r>
              <a:rPr lang="de-DE" b="1" i="0" dirty="0">
                <a:solidFill>
                  <a:srgbClr val="CCCCCC"/>
                </a:solidFill>
                <a:effectLst/>
                <a:highlight>
                  <a:srgbClr val="181818"/>
                </a:highlight>
                <a:latin typeface="Segoe WPC"/>
              </a:rPr>
              <a:t>Implementierung des </a:t>
            </a:r>
            <a:r>
              <a:rPr lang="de-DE" b="1" i="0" dirty="0" err="1">
                <a:solidFill>
                  <a:srgbClr val="CCCCCC"/>
                </a:solidFill>
                <a:effectLst/>
                <a:highlight>
                  <a:srgbClr val="181818"/>
                </a:highlight>
                <a:latin typeface="Segoe WPC"/>
              </a:rPr>
              <a:t>Behavior</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Implementations</a:t>
            </a:r>
            <a:r>
              <a:rPr lang="de-DE" b="1" i="0" dirty="0">
                <a:solidFill>
                  <a:srgbClr val="CCCCCC"/>
                </a:solidFill>
                <a:effectLst/>
                <a:highlight>
                  <a:srgbClr val="181818"/>
                </a:highlight>
                <a:latin typeface="Segoe WPC"/>
              </a:rPr>
              <a:t>:</a:t>
            </a:r>
            <a:endParaRPr lang="de-DE" b="0" i="0" dirty="0">
              <a:solidFill>
                <a:srgbClr val="CCCCCC"/>
              </a:solidFill>
              <a:effectLst/>
              <a:highlight>
                <a:srgbClr val="181818"/>
              </a:highlight>
              <a:latin typeface="Segoe WPC"/>
            </a:endParaRPr>
          </a:p>
          <a:p>
            <a:pPr marL="457200" lvl="1" indent="0" algn="l">
              <a:buFont typeface="+mj-lt"/>
              <a:buNone/>
            </a:pPr>
            <a:r>
              <a:rPr lang="de-DE" b="0" i="0" dirty="0">
                <a:solidFill>
                  <a:srgbClr val="CCCCCC"/>
                </a:solidFill>
                <a:effectLst/>
                <a:highlight>
                  <a:srgbClr val="181818"/>
                </a:highlight>
                <a:latin typeface="Segoe WPC"/>
              </a:rPr>
              <a:t>Für ein </a:t>
            </a:r>
            <a:r>
              <a:rPr lang="de-DE" b="0" i="0" dirty="0" err="1">
                <a:solidFill>
                  <a:srgbClr val="CCCCCC"/>
                </a:solidFill>
                <a:effectLst/>
                <a:highlight>
                  <a:srgbClr val="181818"/>
                </a:highlight>
                <a:latin typeface="Segoe WPC"/>
              </a:rPr>
              <a:t>unmanaged</a:t>
            </a:r>
            <a:r>
              <a:rPr lang="de-DE" b="0" i="0" dirty="0">
                <a:solidFill>
                  <a:srgbClr val="CCCCCC"/>
                </a:solidFill>
                <a:effectLst/>
                <a:highlight>
                  <a:srgbClr val="181818"/>
                </a:highlight>
                <a:latin typeface="Segoe WPC"/>
              </a:rPr>
              <a:t> Scenario implementieren Sie die Geschäftslogik in ABAP-Klassen, die das Verhalten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des Business Objects definieren.</a:t>
            </a:r>
          </a:p>
          <a:p>
            <a:pPr marL="457200" lvl="1" indent="0" algn="l">
              <a:buFont typeface="+mj-lt"/>
              <a:buNone/>
            </a:pPr>
            <a:r>
              <a:rPr lang="de-DE" b="1" i="0" dirty="0">
                <a:solidFill>
                  <a:srgbClr val="CCCCCC"/>
                </a:solidFill>
                <a:effectLst/>
                <a:highlight>
                  <a:srgbClr val="181818"/>
                </a:highlight>
                <a:latin typeface="Segoe WPC"/>
              </a:rPr>
              <a:t>Service Definition und Binding:</a:t>
            </a:r>
            <a:endParaRPr lang="de-DE" b="0" i="0" dirty="0">
              <a:solidFill>
                <a:srgbClr val="CCCCCC"/>
              </a:solidFill>
              <a:effectLst/>
              <a:highlight>
                <a:srgbClr val="181818"/>
              </a:highlight>
              <a:latin typeface="Segoe WPC"/>
            </a:endParaRPr>
          </a:p>
          <a:p>
            <a:pPr marL="457200" lvl="1" indent="0" algn="l">
              <a:buFont typeface="+mj-lt"/>
              <a:buNone/>
            </a:pPr>
            <a:r>
              <a:rPr lang="de-DE" b="0" i="0" dirty="0">
                <a:solidFill>
                  <a:srgbClr val="CCCCCC"/>
                </a:solidFill>
                <a:effectLst/>
                <a:highlight>
                  <a:srgbClr val="181818"/>
                </a:highlight>
                <a:latin typeface="Segoe WPC"/>
              </a:rPr>
              <a:t>Erstellen Sie eine Service Definition und ein Service Binding, um Ihr Business </a:t>
            </a:r>
            <a:r>
              <a:rPr lang="de-DE" b="0" i="0" dirty="0" err="1">
                <a:solidFill>
                  <a:srgbClr val="CCCCCC"/>
                </a:solidFill>
                <a:effectLst/>
                <a:highlight>
                  <a:srgbClr val="181818"/>
                </a:highlight>
                <a:latin typeface="Segoe WPC"/>
              </a:rPr>
              <a:t>Object</a:t>
            </a:r>
            <a:r>
              <a:rPr lang="de-DE" b="0" i="0" dirty="0">
                <a:solidFill>
                  <a:srgbClr val="CCCCCC"/>
                </a:solidFill>
                <a:effectLst/>
                <a:highlight>
                  <a:srgbClr val="181818"/>
                </a:highlight>
                <a:latin typeface="Segoe WPC"/>
              </a:rPr>
              <a:t> als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 verfügbar zu machen. Dies ermöglicht den Zugriff auf das Business </a:t>
            </a:r>
            <a:r>
              <a:rPr lang="de-DE" b="0" i="0" dirty="0" err="1">
                <a:solidFill>
                  <a:srgbClr val="CCCCCC"/>
                </a:solidFill>
                <a:effectLst/>
                <a:highlight>
                  <a:srgbClr val="181818"/>
                </a:highlight>
                <a:latin typeface="Segoe WPC"/>
              </a:rPr>
              <a:t>Object</a:t>
            </a:r>
            <a:r>
              <a:rPr lang="de-DE" b="0" i="0" dirty="0">
                <a:solidFill>
                  <a:srgbClr val="CCCCCC"/>
                </a:solidFill>
                <a:effectLst/>
                <a:highlight>
                  <a:srgbClr val="181818"/>
                </a:highlight>
                <a:latin typeface="Segoe WPC"/>
              </a:rPr>
              <a:t> über HTTP-Protokolle.</a:t>
            </a:r>
          </a:p>
          <a:p>
            <a:pPr marL="457200" lvl="1" indent="0" algn="l">
              <a:buFont typeface="+mj-lt"/>
              <a:buNone/>
            </a:pPr>
            <a:r>
              <a:rPr lang="de-DE" b="1" i="0" dirty="0">
                <a:solidFill>
                  <a:srgbClr val="CCCCCC"/>
                </a:solidFill>
                <a:effectLst/>
                <a:highlight>
                  <a:srgbClr val="181818"/>
                </a:highlight>
                <a:latin typeface="Segoe WPC"/>
              </a:rPr>
              <a:t>UI Entwicklung:</a:t>
            </a:r>
            <a:endParaRPr lang="de-DE" b="0" i="0" dirty="0">
              <a:solidFill>
                <a:srgbClr val="CCCCCC"/>
              </a:solidFill>
              <a:effectLst/>
              <a:highlight>
                <a:srgbClr val="181818"/>
              </a:highlight>
              <a:latin typeface="Segoe WPC"/>
            </a:endParaRPr>
          </a:p>
          <a:p>
            <a:pPr marL="457200" lvl="1" indent="0" algn="l">
              <a:buFont typeface="+mj-lt"/>
              <a:buNone/>
            </a:pPr>
            <a:r>
              <a:rPr lang="de-DE" b="0" i="0" dirty="0">
                <a:solidFill>
                  <a:srgbClr val="CCCCCC"/>
                </a:solidFill>
                <a:effectLst/>
                <a:highlight>
                  <a:srgbClr val="181818"/>
                </a:highlight>
                <a:latin typeface="Segoe WPC"/>
              </a:rPr>
              <a:t>Entwickeln Sie eine Benutzeroberfläche mit SAP Fiori Elements oder SAPUI5, die den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 nutzt, um das Business </a:t>
            </a:r>
            <a:r>
              <a:rPr lang="de-DE" b="0" i="0" dirty="0" err="1">
                <a:solidFill>
                  <a:srgbClr val="CCCCCC"/>
                </a:solidFill>
                <a:effectLst/>
                <a:highlight>
                  <a:srgbClr val="181818"/>
                </a:highlight>
                <a:latin typeface="Segoe WPC"/>
              </a:rPr>
              <a:t>Object</a:t>
            </a:r>
            <a:r>
              <a:rPr lang="de-DE" b="0" i="0" dirty="0">
                <a:solidFill>
                  <a:srgbClr val="CCCCCC"/>
                </a:solidFill>
                <a:effectLst/>
                <a:highlight>
                  <a:srgbClr val="181818"/>
                </a:highlight>
                <a:latin typeface="Segoe WPC"/>
              </a:rPr>
              <a:t> darzustellen und Interaktionen zu ermöglichen.</a:t>
            </a:r>
          </a:p>
          <a:p>
            <a:pPr marL="457200" lvl="1" indent="0" algn="l">
              <a:buFont typeface="+mj-lt"/>
              <a:buNone/>
            </a:pPr>
            <a:r>
              <a:rPr lang="de-DE" b="1" i="0" dirty="0">
                <a:solidFill>
                  <a:srgbClr val="CCCCCC"/>
                </a:solidFill>
                <a:effectLst/>
                <a:highlight>
                  <a:srgbClr val="181818"/>
                </a:highlight>
                <a:latin typeface="Segoe WPC"/>
              </a:rPr>
              <a:t>Bereitstellung und Test:</a:t>
            </a:r>
            <a:endParaRPr lang="de-DE" b="0" i="0" dirty="0">
              <a:solidFill>
                <a:srgbClr val="CCCCCC"/>
              </a:solidFill>
              <a:effectLst/>
              <a:highlight>
                <a:srgbClr val="181818"/>
              </a:highlight>
              <a:latin typeface="Segoe WPC"/>
            </a:endParaRPr>
          </a:p>
          <a:p>
            <a:pPr marL="457200" lvl="1" indent="0" algn="l">
              <a:buFont typeface="+mj-lt"/>
              <a:buNone/>
            </a:pPr>
            <a:r>
              <a:rPr lang="de-DE" b="0" i="0" dirty="0">
                <a:solidFill>
                  <a:srgbClr val="CCCCCC"/>
                </a:solidFill>
                <a:effectLst/>
                <a:highlight>
                  <a:srgbClr val="181818"/>
                </a:highlight>
                <a:latin typeface="Segoe WPC"/>
              </a:rPr>
              <a:t>Bereitstellung des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 und der UI auf einem SAP-Server. Führen Sie Tests durch, um sicherzustellen, dass das Business </a:t>
            </a:r>
            <a:r>
              <a:rPr lang="de-DE" b="0" i="0" dirty="0" err="1">
                <a:solidFill>
                  <a:srgbClr val="CCCCCC"/>
                </a:solidFill>
                <a:effectLst/>
                <a:highlight>
                  <a:srgbClr val="181818"/>
                </a:highlight>
                <a:latin typeface="Segoe WPC"/>
              </a:rPr>
              <a:t>Object</a:t>
            </a:r>
            <a:r>
              <a:rPr lang="de-DE" b="0" i="0" dirty="0">
                <a:solidFill>
                  <a:srgbClr val="CCCCCC"/>
                </a:solidFill>
                <a:effectLst/>
                <a:highlight>
                  <a:srgbClr val="181818"/>
                </a:highlight>
                <a:latin typeface="Segoe WPC"/>
              </a:rPr>
              <a:t> wie erwartet funktioniert.</a:t>
            </a:r>
          </a:p>
          <a:p>
            <a:pPr marL="457200" lvl="1" indent="0" algn="l">
              <a:buFont typeface="+mj-lt"/>
              <a:buNone/>
            </a:pPr>
            <a:r>
              <a:rPr lang="de-DE" b="1" i="0" dirty="0">
                <a:solidFill>
                  <a:srgbClr val="CCCCCC"/>
                </a:solidFill>
                <a:effectLst/>
                <a:highlight>
                  <a:srgbClr val="181818"/>
                </a:highlight>
                <a:latin typeface="Segoe WPC"/>
              </a:rPr>
              <a:t>Transport ins Zielsystem:</a:t>
            </a:r>
            <a:endParaRPr lang="de-DE" b="0" i="0" dirty="0">
              <a:solidFill>
                <a:srgbClr val="CCCCCC"/>
              </a:solidFill>
              <a:effectLst/>
              <a:highlight>
                <a:srgbClr val="181818"/>
              </a:highlight>
              <a:latin typeface="Segoe WPC"/>
            </a:endParaRPr>
          </a:p>
          <a:p>
            <a:pPr marL="457200" lvl="1" indent="0" algn="l">
              <a:buFont typeface="+mj-lt"/>
              <a:buNone/>
            </a:pPr>
            <a:r>
              <a:rPr lang="de-DE" b="0" i="0" dirty="0">
                <a:solidFill>
                  <a:srgbClr val="CCCCCC"/>
                </a:solidFill>
                <a:effectLst/>
                <a:highlight>
                  <a:srgbClr val="181818"/>
                </a:highlight>
                <a:latin typeface="Segoe WPC"/>
              </a:rPr>
              <a:t>Nach erfolgreichen Tests transportieren Sie die Entwicklungen in das Qualitätssicherungs- und schließlich in das Produktionssystem.</a:t>
            </a:r>
          </a:p>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43645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02.09.2024</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02.09.2024</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02.09.2024</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02.09.2024</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02.09.2024</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02.09.2024</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02.09.2024</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02.09.2024</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02.09.2024</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02.09.2024</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02.09.2024</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02.09.2024</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a:solidFill>
                  <a:schemeClr val="tx1">
                    <a:lumMod val="85000"/>
                    <a:lumOff val="15000"/>
                  </a:schemeClr>
                </a:solidFill>
              </a:rPr>
              <a:t>ABAP RESTful Application Programming Model</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654AFE3-ED9B-EC90-0655-5AB5B39B5582}"/>
              </a:ext>
            </a:extLst>
          </p:cNvPr>
          <p:cNvSpPr>
            <a:spLocks noGrp="1"/>
          </p:cNvSpPr>
          <p:nvPr>
            <p:ph type="title"/>
          </p:nvPr>
        </p:nvSpPr>
        <p:spPr>
          <a:xfrm>
            <a:off x="841248" y="548640"/>
            <a:ext cx="3600860" cy="5431536"/>
          </a:xfrm>
        </p:spPr>
        <p:txBody>
          <a:bodyPr>
            <a:normAutofit/>
          </a:bodyPr>
          <a:lstStyle/>
          <a:p>
            <a:r>
              <a:rPr lang="de-DE" sz="3400" dirty="0"/>
              <a:t>RAP </a:t>
            </a:r>
            <a:r>
              <a:rPr lang="de-DE" sz="3400" dirty="0" err="1"/>
              <a:t>transaction</a:t>
            </a:r>
            <a:r>
              <a:rPr lang="de-DE" sz="3400" dirty="0"/>
              <a:t> </a:t>
            </a:r>
            <a:r>
              <a:rPr lang="de-DE" sz="3400" dirty="0" err="1"/>
              <a:t>model</a:t>
            </a:r>
            <a:br>
              <a:rPr lang="de-DE" sz="3400" dirty="0"/>
            </a:br>
            <a:br>
              <a:rPr lang="de-DE" sz="3400" dirty="0"/>
            </a:br>
            <a:br>
              <a:rPr lang="de-DE" sz="3400" dirty="0"/>
            </a:br>
            <a:br>
              <a:rPr lang="de-DE" sz="3400" dirty="0"/>
            </a:br>
            <a:br>
              <a:rPr lang="de-DE" sz="3400" dirty="0"/>
            </a:br>
            <a:br>
              <a:rPr lang="de-DE" sz="3400" dirty="0"/>
            </a:br>
            <a:br>
              <a:rPr lang="de-DE" sz="3400" dirty="0"/>
            </a:br>
            <a:endParaRPr lang="de-DE" sz="34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EE9D3BE-0CFD-35AA-2150-6F60CC19F3EE}"/>
              </a:ext>
            </a:extLst>
          </p:cNvPr>
          <p:cNvSpPr>
            <a:spLocks noGrp="1"/>
          </p:cNvSpPr>
          <p:nvPr>
            <p:ph idx="1"/>
          </p:nvPr>
        </p:nvSpPr>
        <p:spPr>
          <a:xfrm>
            <a:off x="5126418" y="552091"/>
            <a:ext cx="6224335" cy="5431536"/>
          </a:xfrm>
        </p:spPr>
        <p:txBody>
          <a:bodyPr anchor="ctr">
            <a:normAutofit/>
          </a:bodyPr>
          <a:lstStyle/>
          <a:p>
            <a:r>
              <a:rPr lang="de-DE" sz="1400" b="1" i="0" u="none" strike="noStrike" dirty="0">
                <a:effectLst/>
                <a:latin typeface="-apple-system"/>
              </a:rPr>
              <a:t>Interaction </a:t>
            </a:r>
            <a:r>
              <a:rPr lang="de-DE" sz="1400" b="1" i="0" u="none" strike="noStrike" dirty="0" err="1">
                <a:effectLst/>
                <a:latin typeface="-apple-system"/>
              </a:rPr>
              <a:t>phase</a:t>
            </a:r>
            <a:endParaRPr lang="de-DE" sz="1400" b="0" i="0" u="none" strike="noStrike" dirty="0">
              <a:effectLst/>
              <a:latin typeface="-apple-system"/>
            </a:endParaRPr>
          </a:p>
          <a:p>
            <a:pPr lvl="1"/>
            <a:r>
              <a:rPr lang="de-DE" sz="1400" b="0" i="0" u="none" strike="noStrike" dirty="0">
                <a:effectLst/>
                <a:latin typeface="-apple-system"/>
              </a:rPr>
              <a:t>In </a:t>
            </a:r>
            <a:r>
              <a:rPr lang="de-DE" sz="1400" b="0" i="0" u="none" strike="noStrike" dirty="0" err="1">
                <a:effectLst/>
                <a:latin typeface="-apple-system"/>
              </a:rPr>
              <a:t>this</a:t>
            </a:r>
            <a:r>
              <a:rPr lang="de-DE" sz="1400" b="0" i="0" u="none" strike="noStrike" dirty="0">
                <a:effectLst/>
                <a:latin typeface="-apple-system"/>
              </a:rPr>
              <a:t> </a:t>
            </a:r>
            <a:r>
              <a:rPr lang="de-DE" sz="1400" b="0" i="0" u="none" strike="noStrike" dirty="0" err="1">
                <a:effectLst/>
                <a:latin typeface="-apple-system"/>
              </a:rPr>
              <a:t>phase</a:t>
            </a:r>
            <a:r>
              <a:rPr lang="de-DE" sz="1400" b="0" i="0" u="none" strike="noStrike" dirty="0">
                <a:effectLst/>
                <a:latin typeface="-apple-system"/>
              </a:rPr>
              <a:t>, </a:t>
            </a:r>
            <a:r>
              <a:rPr lang="de-DE" sz="1400" b="0" i="0" u="none" strike="noStrike" dirty="0" err="1">
                <a:effectLst/>
                <a:latin typeface="-apple-system"/>
              </a:rPr>
              <a:t>operations</a:t>
            </a:r>
            <a:r>
              <a:rPr lang="de-DE" sz="1400" b="0" i="0" u="none" strike="noStrike" dirty="0">
                <a:effectLst/>
                <a:latin typeface="-apple-system"/>
              </a:rPr>
              <a:t> </a:t>
            </a:r>
            <a:r>
              <a:rPr lang="de-DE" sz="1400" b="0" i="0" u="none" strike="noStrike" dirty="0" err="1">
                <a:effectLst/>
                <a:latin typeface="-apple-system"/>
              </a:rPr>
              <a:t>are</a:t>
            </a:r>
            <a:r>
              <a:rPr lang="de-DE" sz="1400" b="0" i="0" u="none" strike="noStrike" dirty="0">
                <a:effectLst/>
                <a:latin typeface="-apple-system"/>
              </a:rPr>
              <a:t> </a:t>
            </a:r>
            <a:r>
              <a:rPr lang="de-DE" sz="1400" b="0" i="0" u="none" strike="noStrike" dirty="0" err="1">
                <a:effectLst/>
                <a:latin typeface="-apple-system"/>
              </a:rPr>
              <a:t>performed</a:t>
            </a:r>
            <a:r>
              <a:rPr lang="de-DE" sz="1400" b="0" i="0" u="none" strike="noStrike" dirty="0">
                <a:effectLst/>
                <a:latin typeface="-apple-system"/>
              </a:rPr>
              <a:t> on a </a:t>
            </a:r>
            <a:r>
              <a:rPr lang="de-DE" sz="1400" b="0" i="0" u="none" strike="noStrike" dirty="0" err="1">
                <a:effectLst/>
                <a:latin typeface="-apple-system"/>
              </a:rPr>
              <a:t>business</a:t>
            </a:r>
            <a:r>
              <a:rPr lang="de-DE" sz="1400" b="0" i="0" u="none" strike="noStrike" dirty="0">
                <a:effectLst/>
                <a:latin typeface="-apple-system"/>
              </a:rPr>
              <a:t> </a:t>
            </a:r>
            <a:r>
              <a:rPr lang="de-DE" sz="1400" b="0" i="0" u="none" strike="noStrike" dirty="0" err="1">
                <a:effectLst/>
                <a:latin typeface="-apple-system"/>
              </a:rPr>
              <a:t>object</a:t>
            </a:r>
            <a:r>
              <a:rPr lang="de-DE" sz="1400" b="0" i="0" u="none" strike="noStrike" dirty="0">
                <a:effectLst/>
                <a:latin typeface="-apple-system"/>
              </a:rPr>
              <a:t> </a:t>
            </a:r>
            <a:r>
              <a:rPr lang="de-DE" sz="1400" b="0" i="0" u="none" strike="noStrike" dirty="0" err="1">
                <a:effectLst/>
                <a:latin typeface="-apple-system"/>
              </a:rPr>
              <a:t>instance</a:t>
            </a:r>
            <a:r>
              <a:rPr lang="de-DE" sz="1400" b="0" i="0" u="none" strike="noStrike" dirty="0">
                <a:effectLst/>
                <a:latin typeface="-apple-system"/>
              </a:rPr>
              <a:t>. </a:t>
            </a:r>
            <a:r>
              <a:rPr lang="de-DE" sz="1400" b="0" i="0" u="none" strike="noStrike" dirty="0" err="1">
                <a:effectLst/>
                <a:latin typeface="-apple-system"/>
              </a:rPr>
              <a:t>Examples</a:t>
            </a:r>
            <a:r>
              <a:rPr lang="de-DE" sz="1400" b="0" i="0" u="none" strike="noStrike" dirty="0">
                <a:effectLst/>
                <a:latin typeface="-apple-system"/>
              </a:rPr>
              <a:t> </a:t>
            </a:r>
            <a:r>
              <a:rPr lang="de-DE" sz="1400" b="0" i="0" u="none" strike="noStrike" dirty="0" err="1">
                <a:effectLst/>
                <a:latin typeface="-apple-system"/>
              </a:rPr>
              <a:t>include</a:t>
            </a:r>
            <a:r>
              <a:rPr lang="de-DE" sz="1400" b="0" i="0" u="none" strike="noStrike" dirty="0">
                <a:effectLst/>
                <a:latin typeface="-apple-system"/>
              </a:rPr>
              <a:t> </a:t>
            </a:r>
            <a:r>
              <a:rPr lang="de-DE" sz="1400" b="0" i="0" u="none" strike="noStrike" dirty="0" err="1">
                <a:effectLst/>
                <a:latin typeface="-apple-system"/>
              </a:rPr>
              <a:t>creating</a:t>
            </a:r>
            <a:r>
              <a:rPr lang="de-DE" sz="1400" b="0" i="0" u="none" strike="noStrike" dirty="0">
                <a:effectLst/>
                <a:latin typeface="-apple-system"/>
              </a:rPr>
              <a:t> </a:t>
            </a:r>
            <a:r>
              <a:rPr lang="de-DE" sz="1400" b="0" i="0" u="none" strike="noStrike" dirty="0" err="1">
                <a:effectLst/>
                <a:latin typeface="-apple-system"/>
              </a:rPr>
              <a:t>or</a:t>
            </a:r>
            <a:r>
              <a:rPr lang="de-DE" sz="1400" b="0" i="0" u="none" strike="noStrike" dirty="0">
                <a:effectLst/>
                <a:latin typeface="-apple-system"/>
              </a:rPr>
              <a:t> </a:t>
            </a:r>
            <a:r>
              <a:rPr lang="de-DE" sz="1400" b="0" i="0" u="none" strike="noStrike" dirty="0" err="1">
                <a:effectLst/>
                <a:latin typeface="-apple-system"/>
              </a:rPr>
              <a:t>changing</a:t>
            </a:r>
            <a:r>
              <a:rPr lang="de-DE" sz="1400" b="0" i="0" u="none" strike="noStrike" dirty="0">
                <a:effectLst/>
                <a:latin typeface="-apple-system"/>
              </a:rPr>
              <a:t> an item.</a:t>
            </a:r>
          </a:p>
          <a:p>
            <a:pPr lvl="1"/>
            <a:r>
              <a:rPr lang="de-DE" sz="1400" b="0" i="0" u="none" strike="noStrike" dirty="0">
                <a:effectLst/>
                <a:latin typeface="-apple-system"/>
              </a:rPr>
              <a:t>The </a:t>
            </a:r>
            <a:r>
              <a:rPr lang="de-DE" sz="1400" b="0" i="0" u="none" strike="noStrike" dirty="0" err="1">
                <a:effectLst/>
                <a:latin typeface="-apple-system"/>
              </a:rPr>
              <a:t>instances</a:t>
            </a:r>
            <a:r>
              <a:rPr lang="de-DE" sz="1400" b="0" i="0" u="none" strike="noStrike" dirty="0">
                <a:effectLst/>
                <a:latin typeface="-apple-system"/>
              </a:rPr>
              <a:t> </a:t>
            </a:r>
            <a:r>
              <a:rPr lang="de-DE" sz="1400" b="0" i="0" u="none" strike="noStrike" dirty="0" err="1">
                <a:effectLst/>
                <a:latin typeface="-apple-system"/>
              </a:rPr>
              <a:t>of</a:t>
            </a:r>
            <a:r>
              <a:rPr lang="de-DE" sz="1400" b="0" i="0" u="none" strike="noStrike" dirty="0">
                <a:effectLst/>
                <a:latin typeface="-apple-system"/>
              </a:rPr>
              <a:t> </a:t>
            </a:r>
            <a:r>
              <a:rPr lang="de-DE" sz="1400" b="0" i="0" u="none" strike="noStrike" dirty="0" err="1">
                <a:effectLst/>
                <a:latin typeface="-apple-system"/>
              </a:rPr>
              <a:t>the</a:t>
            </a:r>
            <a:r>
              <a:rPr lang="de-DE" sz="1400" b="0" i="0" u="none" strike="noStrike" dirty="0">
                <a:effectLst/>
                <a:latin typeface="-apple-system"/>
              </a:rPr>
              <a:t> </a:t>
            </a:r>
            <a:r>
              <a:rPr lang="de-DE" sz="1400" b="0" i="0" u="none" strike="noStrike" dirty="0" err="1">
                <a:effectLst/>
                <a:latin typeface="-apple-system"/>
              </a:rPr>
              <a:t>respective</a:t>
            </a:r>
            <a:r>
              <a:rPr lang="de-DE" sz="1400" b="0" i="0" u="none" strike="noStrike" dirty="0">
                <a:effectLst/>
                <a:latin typeface="-apple-system"/>
              </a:rPr>
              <a:t> CDS </a:t>
            </a:r>
            <a:r>
              <a:rPr lang="de-DE" sz="1400" b="0" i="0" u="none" strike="noStrike" dirty="0" err="1">
                <a:effectLst/>
                <a:latin typeface="-apple-system"/>
              </a:rPr>
              <a:t>entities</a:t>
            </a:r>
            <a:r>
              <a:rPr lang="de-DE" sz="1400" b="0" i="0" u="none" strike="noStrike" dirty="0">
                <a:effectLst/>
                <a:latin typeface="-apple-system"/>
              </a:rPr>
              <a:t> </a:t>
            </a:r>
            <a:r>
              <a:rPr lang="de-DE" sz="1400" b="0" i="0" u="none" strike="noStrike" dirty="0" err="1">
                <a:effectLst/>
                <a:latin typeface="-apple-system"/>
              </a:rPr>
              <a:t>are</a:t>
            </a:r>
            <a:r>
              <a:rPr lang="de-DE" sz="1400" b="0" i="0" u="none" strike="noStrike" dirty="0">
                <a:effectLst/>
                <a:latin typeface="-apple-system"/>
              </a:rPr>
              <a:t> </a:t>
            </a:r>
            <a:r>
              <a:rPr lang="de-DE" sz="1400" b="0" i="0" u="none" strike="noStrike" dirty="0" err="1">
                <a:effectLst/>
                <a:latin typeface="-apple-system"/>
              </a:rPr>
              <a:t>held</a:t>
            </a:r>
            <a:r>
              <a:rPr lang="de-DE" sz="1400" b="0" i="0" u="none" strike="noStrike" dirty="0">
                <a:effectLst/>
                <a:latin typeface="-apple-system"/>
              </a:rPr>
              <a:t> in </a:t>
            </a:r>
            <a:r>
              <a:rPr lang="de-DE" sz="1400" b="0" i="0" u="none" strike="noStrike" dirty="0" err="1">
                <a:effectLst/>
                <a:latin typeface="-apple-system"/>
              </a:rPr>
              <a:t>the</a:t>
            </a:r>
            <a:r>
              <a:rPr lang="de-DE" sz="1400" b="0" i="0" u="none" strike="noStrike" dirty="0">
                <a:effectLst/>
                <a:latin typeface="-apple-system"/>
              </a:rPr>
              <a:t> </a:t>
            </a:r>
            <a:r>
              <a:rPr lang="de-DE" sz="1400" b="0" i="0" u="none" strike="noStrike" dirty="0" err="1">
                <a:effectLst/>
                <a:latin typeface="-apple-system"/>
              </a:rPr>
              <a:t>transaction</a:t>
            </a:r>
            <a:r>
              <a:rPr lang="de-DE" sz="1400" b="0" i="0" u="none" strike="noStrike" dirty="0">
                <a:effectLst/>
                <a:latin typeface="-apple-system"/>
              </a:rPr>
              <a:t> </a:t>
            </a:r>
            <a:r>
              <a:rPr lang="de-DE" sz="1400" b="0" i="0" u="none" strike="noStrike" dirty="0" err="1">
                <a:effectLst/>
                <a:latin typeface="-apple-system"/>
              </a:rPr>
              <a:t>buffer</a:t>
            </a:r>
            <a:r>
              <a:rPr lang="de-DE" sz="1400" b="0" i="0" u="none" strike="noStrike" dirty="0">
                <a:effectLst/>
                <a:latin typeface="-apple-system"/>
              </a:rPr>
              <a:t>.</a:t>
            </a:r>
          </a:p>
          <a:p>
            <a:r>
              <a:rPr lang="de-DE" sz="1400" b="1" i="0" u="none" strike="noStrike" dirty="0">
                <a:effectLst/>
                <a:latin typeface="-apple-system"/>
              </a:rPr>
              <a:t>Memory </a:t>
            </a:r>
            <a:r>
              <a:rPr lang="de-DE" sz="1400" b="1" i="0" u="none" strike="noStrike" dirty="0" err="1">
                <a:effectLst/>
                <a:latin typeface="-apple-system"/>
              </a:rPr>
              <a:t>sequence</a:t>
            </a:r>
            <a:endParaRPr lang="de-DE" sz="1400" b="0" i="0" u="none" strike="noStrike" dirty="0">
              <a:effectLst/>
              <a:latin typeface="-apple-system"/>
            </a:endParaRPr>
          </a:p>
          <a:p>
            <a:pPr lvl="1"/>
            <a:r>
              <a:rPr lang="de-DE" sz="1400" b="0" i="0" u="none" strike="noStrike" dirty="0">
                <a:effectLst/>
                <a:latin typeface="-apple-system"/>
              </a:rPr>
              <a:t>After </a:t>
            </a:r>
            <a:r>
              <a:rPr lang="de-DE" sz="1400" b="0" i="0" u="none" strike="noStrike" dirty="0" err="1">
                <a:effectLst/>
                <a:latin typeface="-apple-system"/>
              </a:rPr>
              <a:t>the</a:t>
            </a:r>
            <a:r>
              <a:rPr lang="de-DE" sz="1400" b="0" i="0" u="none" strike="noStrike" dirty="0">
                <a:effectLst/>
                <a:latin typeface="-apple-system"/>
              </a:rPr>
              <a:t> </a:t>
            </a:r>
            <a:r>
              <a:rPr lang="de-DE" sz="1400" b="0" i="0" u="none" strike="noStrike" dirty="0" err="1">
                <a:effectLst/>
                <a:latin typeface="-apple-system"/>
              </a:rPr>
              <a:t>interaction</a:t>
            </a:r>
            <a:r>
              <a:rPr lang="de-DE" sz="1400" b="0" i="0" u="none" strike="noStrike" dirty="0">
                <a:effectLst/>
                <a:latin typeface="-apple-system"/>
              </a:rPr>
              <a:t> </a:t>
            </a:r>
            <a:r>
              <a:rPr lang="de-DE" sz="1400" b="0" i="0" u="none" strike="noStrike" dirty="0" err="1">
                <a:effectLst/>
                <a:latin typeface="-apple-system"/>
              </a:rPr>
              <a:t>phase</a:t>
            </a:r>
            <a:r>
              <a:rPr lang="de-DE" sz="1400" b="0" i="0" u="none" strike="noStrike" dirty="0">
                <a:effectLst/>
                <a:latin typeface="-apple-system"/>
              </a:rPr>
              <a:t>, </a:t>
            </a:r>
            <a:r>
              <a:rPr lang="de-DE" sz="1400" b="0" i="0" u="none" strike="noStrike" dirty="0" err="1">
                <a:effectLst/>
                <a:latin typeface="-apple-system"/>
              </a:rPr>
              <a:t>the</a:t>
            </a:r>
            <a:r>
              <a:rPr lang="de-DE" sz="1400" b="0" i="0" u="none" strike="noStrike" dirty="0">
                <a:effectLst/>
                <a:latin typeface="-apple-system"/>
              </a:rPr>
              <a:t> </a:t>
            </a:r>
            <a:r>
              <a:rPr lang="de-DE" sz="1400" b="0" i="0" u="none" strike="noStrike" dirty="0" err="1">
                <a:effectLst/>
                <a:latin typeface="-apple-system"/>
              </a:rPr>
              <a:t>storage</a:t>
            </a:r>
            <a:r>
              <a:rPr lang="de-DE" sz="1400" b="0" i="0" u="none" strike="noStrike" dirty="0">
                <a:effectLst/>
                <a:latin typeface="-apple-system"/>
              </a:rPr>
              <a:t> </a:t>
            </a:r>
            <a:r>
              <a:rPr lang="de-DE" sz="1400" b="0" i="0" u="none" strike="noStrike" dirty="0" err="1">
                <a:effectLst/>
                <a:latin typeface="-apple-system"/>
              </a:rPr>
              <a:t>sequence</a:t>
            </a:r>
            <a:r>
              <a:rPr lang="de-DE" sz="1400" b="0" i="0" u="none" strike="noStrike" dirty="0">
                <a:effectLst/>
                <a:latin typeface="-apple-system"/>
              </a:rPr>
              <a:t> </a:t>
            </a:r>
            <a:r>
              <a:rPr lang="de-DE" sz="1400" b="0" i="0" u="none" strike="noStrike" dirty="0" err="1">
                <a:effectLst/>
                <a:latin typeface="-apple-system"/>
              </a:rPr>
              <a:t>is</a:t>
            </a:r>
            <a:r>
              <a:rPr lang="de-DE" sz="1400" b="0" i="0" u="none" strike="noStrike" dirty="0">
                <a:effectLst/>
                <a:latin typeface="-apple-system"/>
              </a:rPr>
              <a:t> </a:t>
            </a:r>
            <a:r>
              <a:rPr lang="de-DE" sz="1400" b="0" i="0" u="none" strike="noStrike" dirty="0" err="1">
                <a:effectLst/>
                <a:latin typeface="-apple-system"/>
              </a:rPr>
              <a:t>triggered</a:t>
            </a:r>
            <a:r>
              <a:rPr lang="de-DE" sz="1400" b="0" i="0" u="none" strike="noStrike" dirty="0">
                <a:effectLst/>
                <a:latin typeface="-apple-system"/>
              </a:rPr>
              <a:t> </a:t>
            </a:r>
            <a:r>
              <a:rPr lang="de-DE" sz="1400" b="0" i="0" u="none" strike="noStrike" dirty="0" err="1">
                <a:effectLst/>
                <a:latin typeface="-apple-system"/>
              </a:rPr>
              <a:t>by</a:t>
            </a:r>
            <a:r>
              <a:rPr lang="de-DE" sz="1400" b="0" i="0" u="none" strike="noStrike" dirty="0">
                <a:effectLst/>
                <a:latin typeface="-apple-system"/>
              </a:rPr>
              <a:t> a </a:t>
            </a:r>
            <a:r>
              <a:rPr lang="de-DE" sz="1400" b="0" i="0" u="none" strike="noStrike" dirty="0" err="1">
                <a:effectLst/>
                <a:latin typeface="-apple-system"/>
              </a:rPr>
              <a:t>commit</a:t>
            </a:r>
            <a:r>
              <a:rPr lang="de-DE" sz="1400" b="0" i="0" u="none" strike="noStrike" dirty="0">
                <a:effectLst/>
                <a:latin typeface="-apple-system"/>
              </a:rPr>
              <a:t>.</a:t>
            </a:r>
          </a:p>
          <a:p>
            <a:pPr lvl="1"/>
            <a:r>
              <a:rPr lang="de-DE" sz="1400" b="0" i="0" u="none" strike="noStrike" dirty="0">
                <a:effectLst/>
                <a:latin typeface="-apple-system"/>
              </a:rPr>
              <a:t>The </a:t>
            </a:r>
            <a:r>
              <a:rPr lang="de-DE" sz="1400" b="0" i="0" u="none" strike="noStrike" dirty="0" err="1">
                <a:effectLst/>
                <a:latin typeface="-apple-system"/>
              </a:rPr>
              <a:t>state</a:t>
            </a:r>
            <a:r>
              <a:rPr lang="de-DE" sz="1400" b="0" i="0" u="none" strike="noStrike" dirty="0">
                <a:effectLst/>
                <a:latin typeface="-apple-system"/>
              </a:rPr>
              <a:t> </a:t>
            </a:r>
            <a:r>
              <a:rPr lang="de-DE" sz="1400" b="0" i="0" u="none" strike="noStrike" dirty="0" err="1">
                <a:effectLst/>
                <a:latin typeface="-apple-system"/>
              </a:rPr>
              <a:t>of</a:t>
            </a:r>
            <a:r>
              <a:rPr lang="de-DE" sz="1400" b="0" i="0" u="none" strike="noStrike" dirty="0">
                <a:effectLst/>
                <a:latin typeface="-apple-system"/>
              </a:rPr>
              <a:t> </a:t>
            </a:r>
            <a:r>
              <a:rPr lang="de-DE" sz="1400" b="0" i="0" u="none" strike="noStrike" dirty="0" err="1">
                <a:effectLst/>
                <a:latin typeface="-apple-system"/>
              </a:rPr>
              <a:t>the</a:t>
            </a:r>
            <a:r>
              <a:rPr lang="de-DE" sz="1400" b="0" i="0" u="none" strike="noStrike" dirty="0">
                <a:effectLst/>
                <a:latin typeface="-apple-system"/>
              </a:rPr>
              <a:t> </a:t>
            </a:r>
            <a:r>
              <a:rPr lang="de-DE" sz="1400" b="0" i="0" u="none" strike="noStrike" dirty="0" err="1">
                <a:effectLst/>
                <a:latin typeface="-apple-system"/>
              </a:rPr>
              <a:t>transactional</a:t>
            </a:r>
            <a:r>
              <a:rPr lang="de-DE" sz="1400" b="0" i="0" u="none" strike="noStrike" dirty="0">
                <a:effectLst/>
                <a:latin typeface="-apple-system"/>
              </a:rPr>
              <a:t> </a:t>
            </a:r>
            <a:r>
              <a:rPr lang="de-DE" sz="1400" b="0" i="0" u="none" strike="noStrike" dirty="0" err="1">
                <a:effectLst/>
                <a:latin typeface="-apple-system"/>
              </a:rPr>
              <a:t>buffer</a:t>
            </a:r>
            <a:r>
              <a:rPr lang="de-DE" sz="1400" b="0" i="0" u="none" strike="noStrike" dirty="0">
                <a:effectLst/>
                <a:latin typeface="-apple-system"/>
              </a:rPr>
              <a:t> </a:t>
            </a:r>
            <a:r>
              <a:rPr lang="de-DE" sz="1400" b="0" i="0" u="none" strike="noStrike" dirty="0" err="1">
                <a:effectLst/>
                <a:latin typeface="-apple-system"/>
              </a:rPr>
              <a:t>is</a:t>
            </a:r>
            <a:r>
              <a:rPr lang="de-DE" sz="1400" b="0" i="0" u="none" strike="noStrike" dirty="0">
                <a:effectLst/>
                <a:latin typeface="-apple-system"/>
              </a:rPr>
              <a:t> </a:t>
            </a:r>
            <a:r>
              <a:rPr lang="de-DE" sz="1400" b="0" i="0" u="none" strike="noStrike" dirty="0" err="1">
                <a:effectLst/>
                <a:latin typeface="-apple-system"/>
              </a:rPr>
              <a:t>persistently</a:t>
            </a:r>
            <a:r>
              <a:rPr lang="de-DE" sz="1400" b="0" i="0" u="none" strike="noStrike" dirty="0">
                <a:effectLst/>
                <a:latin typeface="-apple-system"/>
              </a:rPr>
              <a:t> </a:t>
            </a:r>
            <a:r>
              <a:rPr lang="de-DE" sz="1400" b="0" i="0" u="none" strike="noStrike" dirty="0" err="1">
                <a:effectLst/>
                <a:latin typeface="-apple-system"/>
              </a:rPr>
              <a:t>written</a:t>
            </a:r>
            <a:r>
              <a:rPr lang="de-DE" sz="1400" b="0" i="0" u="none" strike="noStrike" dirty="0">
                <a:effectLst/>
                <a:latin typeface="-apple-system"/>
              </a:rPr>
              <a:t> </a:t>
            </a:r>
            <a:r>
              <a:rPr lang="de-DE" sz="1400" b="0" i="0" u="none" strike="noStrike" dirty="0" err="1">
                <a:effectLst/>
                <a:latin typeface="-apple-system"/>
              </a:rPr>
              <a:t>to</a:t>
            </a:r>
            <a:r>
              <a:rPr lang="de-DE" sz="1400" b="0" i="0" u="none" strike="noStrike" dirty="0">
                <a:effectLst/>
                <a:latin typeface="-apple-system"/>
              </a:rPr>
              <a:t> </a:t>
            </a:r>
            <a:r>
              <a:rPr lang="de-DE" sz="1400" b="0" i="0" u="none" strike="noStrike" dirty="0" err="1">
                <a:effectLst/>
                <a:latin typeface="-apple-system"/>
              </a:rPr>
              <a:t>the</a:t>
            </a:r>
            <a:r>
              <a:rPr lang="de-DE" sz="1400" b="0" i="0" u="none" strike="noStrike" dirty="0">
                <a:effectLst/>
                <a:latin typeface="-apple-system"/>
              </a:rPr>
              <a:t> </a:t>
            </a:r>
            <a:r>
              <a:rPr lang="de-DE" sz="1400" b="0" i="0" u="none" strike="noStrike" dirty="0" err="1">
                <a:effectLst/>
                <a:latin typeface="-apple-system"/>
              </a:rPr>
              <a:t>database</a:t>
            </a:r>
            <a:r>
              <a:rPr lang="de-DE" sz="1400" b="0" i="0" u="none" strike="noStrike" dirty="0">
                <a:effectLst/>
                <a:latin typeface="-apple-system"/>
              </a:rPr>
              <a:t>.</a:t>
            </a:r>
          </a:p>
          <a:p>
            <a:pPr lvl="1"/>
            <a:r>
              <a:rPr lang="de-DE" sz="1400" b="0" i="0" u="none" strike="noStrike" dirty="0">
                <a:effectLst/>
                <a:latin typeface="-apple-system"/>
              </a:rPr>
              <a:t>The </a:t>
            </a:r>
            <a:r>
              <a:rPr lang="de-DE" sz="1400" b="0" i="0" u="none" strike="noStrike" dirty="0" err="1">
                <a:effectLst/>
                <a:latin typeface="-apple-system"/>
              </a:rPr>
              <a:t>transactional</a:t>
            </a:r>
            <a:r>
              <a:rPr lang="de-DE" sz="1400" b="0" i="0" u="none" strike="noStrike" dirty="0">
                <a:effectLst/>
                <a:latin typeface="-apple-system"/>
              </a:rPr>
              <a:t> </a:t>
            </a:r>
            <a:r>
              <a:rPr lang="de-DE" sz="1400" b="0" i="0" u="none" strike="noStrike" dirty="0" err="1">
                <a:effectLst/>
                <a:latin typeface="-apple-system"/>
              </a:rPr>
              <a:t>buffer</a:t>
            </a:r>
            <a:r>
              <a:rPr lang="de-DE" sz="1400" b="0" i="0" u="none" strike="noStrike" dirty="0">
                <a:effectLst/>
                <a:latin typeface="-apple-system"/>
              </a:rPr>
              <a:t> </a:t>
            </a:r>
            <a:r>
              <a:rPr lang="de-DE" sz="1400" b="0" i="0" u="none" strike="noStrike" dirty="0" err="1">
                <a:effectLst/>
                <a:latin typeface="-apple-system"/>
              </a:rPr>
              <a:t>stores</a:t>
            </a:r>
            <a:r>
              <a:rPr lang="de-DE" sz="1400" b="0" i="0" u="none" strike="noStrike" dirty="0">
                <a:effectLst/>
                <a:latin typeface="-apple-system"/>
              </a:rPr>
              <a:t> </a:t>
            </a:r>
            <a:r>
              <a:rPr lang="de-DE" sz="1400" b="0" i="0" u="none" strike="noStrike" dirty="0" err="1">
                <a:effectLst/>
                <a:latin typeface="-apple-system"/>
              </a:rPr>
              <a:t>instances</a:t>
            </a:r>
            <a:r>
              <a:rPr lang="de-DE" sz="1400" b="0" i="0" u="none" strike="noStrike" dirty="0">
                <a:effectLst/>
                <a:latin typeface="-apple-system"/>
              </a:rPr>
              <a:t> </a:t>
            </a:r>
            <a:r>
              <a:rPr lang="de-DE" sz="1400" b="0" i="0" u="none" strike="noStrike" dirty="0" err="1">
                <a:effectLst/>
                <a:latin typeface="-apple-system"/>
              </a:rPr>
              <a:t>of</a:t>
            </a:r>
            <a:r>
              <a:rPr lang="de-DE" sz="1400" b="0" i="0" u="none" strike="noStrike" dirty="0">
                <a:effectLst/>
                <a:latin typeface="-apple-system"/>
              </a:rPr>
              <a:t> CDS </a:t>
            </a:r>
            <a:r>
              <a:rPr lang="de-DE" sz="1400" b="0" i="0" u="none" strike="noStrike" dirty="0" err="1">
                <a:effectLst/>
                <a:latin typeface="-apple-system"/>
              </a:rPr>
              <a:t>entities</a:t>
            </a:r>
            <a:r>
              <a:rPr lang="de-DE" sz="1400" b="0" i="0" u="none" strike="noStrike" dirty="0">
                <a:effectLst/>
                <a:latin typeface="-apple-system"/>
              </a:rPr>
              <a:t> </a:t>
            </a:r>
            <a:r>
              <a:rPr lang="de-DE" sz="1400" b="0" i="0" u="none" strike="noStrike" dirty="0" err="1">
                <a:effectLst/>
                <a:latin typeface="-apple-system"/>
              </a:rPr>
              <a:t>that</a:t>
            </a:r>
            <a:r>
              <a:rPr lang="de-DE" sz="1400" b="0" i="0" u="none" strike="noStrike" dirty="0">
                <a:effectLst/>
                <a:latin typeface="-apple-system"/>
              </a:rPr>
              <a:t> </a:t>
            </a:r>
            <a:r>
              <a:rPr lang="de-DE" sz="1400" b="0" i="0" u="none" strike="noStrike" dirty="0" err="1">
                <a:effectLst/>
                <a:latin typeface="-apple-system"/>
              </a:rPr>
              <a:t>have</a:t>
            </a:r>
            <a:r>
              <a:rPr lang="de-DE" sz="1400" b="0" i="0" u="none" strike="noStrike" dirty="0">
                <a:effectLst/>
                <a:latin typeface="-apple-system"/>
              </a:rPr>
              <a:t> </a:t>
            </a:r>
            <a:r>
              <a:rPr lang="de-DE" sz="1400" b="0" i="0" u="none" strike="noStrike" dirty="0" err="1">
                <a:effectLst/>
                <a:latin typeface="-apple-system"/>
              </a:rPr>
              <a:t>been</a:t>
            </a:r>
            <a:r>
              <a:rPr lang="de-DE" sz="1400" b="0" i="0" u="none" strike="noStrike" dirty="0">
                <a:effectLst/>
                <a:latin typeface="-apple-system"/>
              </a:rPr>
              <a:t> </a:t>
            </a:r>
            <a:r>
              <a:rPr lang="de-DE" sz="1400" b="0" i="0" u="none" strike="noStrike" dirty="0" err="1">
                <a:effectLst/>
                <a:latin typeface="-apple-system"/>
              </a:rPr>
              <a:t>created</a:t>
            </a:r>
            <a:r>
              <a:rPr lang="de-DE" sz="1400" b="0" i="0" u="none" strike="noStrike" dirty="0">
                <a:effectLst/>
                <a:latin typeface="-apple-system"/>
              </a:rPr>
              <a:t>, </a:t>
            </a:r>
            <a:r>
              <a:rPr lang="de-DE" sz="1400" b="0" i="0" u="none" strike="noStrike" dirty="0" err="1">
                <a:effectLst/>
                <a:latin typeface="-apple-system"/>
              </a:rPr>
              <a:t>changed</a:t>
            </a:r>
            <a:r>
              <a:rPr lang="de-DE" sz="1400" b="0" i="0" u="none" strike="noStrike" dirty="0">
                <a:effectLst/>
                <a:latin typeface="-apple-system"/>
              </a:rPr>
              <a:t> </a:t>
            </a:r>
            <a:r>
              <a:rPr lang="de-DE" sz="1400" b="0" i="0" u="none" strike="noStrike" dirty="0" err="1">
                <a:effectLst/>
                <a:latin typeface="-apple-system"/>
              </a:rPr>
              <a:t>or</a:t>
            </a:r>
            <a:r>
              <a:rPr lang="de-DE" sz="1400" b="0" i="0" u="none" strike="noStrike" dirty="0">
                <a:effectLst/>
                <a:latin typeface="-apple-system"/>
              </a:rPr>
              <a:t> </a:t>
            </a:r>
            <a:r>
              <a:rPr lang="de-DE" sz="1400" b="0" i="0" u="none" strike="noStrike" dirty="0" err="1">
                <a:effectLst/>
                <a:latin typeface="-apple-system"/>
              </a:rPr>
              <a:t>deleted</a:t>
            </a:r>
            <a:r>
              <a:rPr lang="de-DE" sz="1400" b="0" i="0" u="none" strike="noStrike" dirty="0">
                <a:effectLst/>
                <a:latin typeface="-apple-system"/>
              </a:rPr>
              <a:t> (</a:t>
            </a:r>
            <a:r>
              <a:rPr lang="de-DE" sz="1400" b="0" i="0" u="none" strike="noStrike" dirty="0" err="1">
                <a:effectLst/>
                <a:latin typeface="-apple-system"/>
              </a:rPr>
              <a:t>modify</a:t>
            </a:r>
            <a:r>
              <a:rPr lang="de-DE" sz="1400" b="0" i="0" u="none" strike="noStrike" dirty="0">
                <a:effectLst/>
                <a:latin typeface="-apple-system"/>
              </a:rPr>
              <a:t>).</a:t>
            </a:r>
          </a:p>
          <a:p>
            <a:pPr lvl="1"/>
            <a:r>
              <a:rPr lang="de-DE" sz="1400" b="0" i="0" u="none" strike="noStrike" dirty="0">
                <a:effectLst/>
                <a:latin typeface="-apple-system"/>
              </a:rPr>
              <a:t>The </a:t>
            </a:r>
            <a:r>
              <a:rPr lang="de-DE" sz="1400" b="0" i="0" u="none" strike="noStrike" dirty="0" err="1">
                <a:effectLst/>
                <a:latin typeface="-apple-system"/>
              </a:rPr>
              <a:t>transactional</a:t>
            </a:r>
            <a:r>
              <a:rPr lang="de-DE" sz="1400" b="0" i="0" u="none" strike="noStrike" dirty="0">
                <a:effectLst/>
                <a:latin typeface="-apple-system"/>
              </a:rPr>
              <a:t> </a:t>
            </a:r>
            <a:r>
              <a:rPr lang="de-DE" sz="1400" b="0" i="0" u="none" strike="noStrike" dirty="0" err="1">
                <a:effectLst/>
                <a:latin typeface="-apple-system"/>
              </a:rPr>
              <a:t>buffer</a:t>
            </a:r>
            <a:r>
              <a:rPr lang="de-DE" sz="1400" b="0" i="0" u="none" strike="noStrike" dirty="0">
                <a:effectLst/>
                <a:latin typeface="-apple-system"/>
              </a:rPr>
              <a:t> </a:t>
            </a:r>
            <a:r>
              <a:rPr lang="de-DE" sz="1400" b="0" i="0" u="none" strike="noStrike" dirty="0" err="1">
                <a:effectLst/>
                <a:latin typeface="-apple-system"/>
              </a:rPr>
              <a:t>is</a:t>
            </a:r>
            <a:r>
              <a:rPr lang="de-DE" sz="1400" b="0" i="0" u="none" strike="noStrike" dirty="0">
                <a:effectLst/>
                <a:latin typeface="-apple-system"/>
              </a:rPr>
              <a:t> not </a:t>
            </a:r>
            <a:r>
              <a:rPr lang="de-DE" sz="1400" b="0" i="0" u="none" strike="noStrike" dirty="0" err="1">
                <a:effectLst/>
                <a:latin typeface="-apple-system"/>
              </a:rPr>
              <a:t>retained</a:t>
            </a:r>
            <a:r>
              <a:rPr lang="de-DE" sz="1400" b="0" i="0" u="none" strike="noStrike" dirty="0">
                <a:effectLst/>
                <a:latin typeface="-apple-system"/>
              </a:rPr>
              <a:t> </a:t>
            </a:r>
            <a:r>
              <a:rPr lang="de-DE" sz="1400" b="0" i="0" u="none" strike="noStrike" dirty="0" err="1">
                <a:effectLst/>
                <a:latin typeface="-apple-system"/>
              </a:rPr>
              <a:t>across</a:t>
            </a:r>
            <a:r>
              <a:rPr lang="de-DE" sz="1400" b="0" i="0" u="none" strike="noStrike" dirty="0">
                <a:effectLst/>
                <a:latin typeface="-apple-system"/>
              </a:rPr>
              <a:t> multiple </a:t>
            </a:r>
            <a:r>
              <a:rPr lang="de-DE" sz="1400" b="0" i="0" u="none" strike="noStrike" dirty="0" err="1">
                <a:effectLst/>
                <a:latin typeface="-apple-system"/>
              </a:rPr>
              <a:t>requests</a:t>
            </a:r>
            <a:r>
              <a:rPr lang="de-DE" sz="1400" b="0" i="0" u="none" strike="noStrike" dirty="0">
                <a:effectLst/>
                <a:latin typeface="-apple-system"/>
              </a:rPr>
              <a:t> in </a:t>
            </a:r>
            <a:r>
              <a:rPr lang="de-DE" sz="1400" b="0" i="0" u="none" strike="noStrike" dirty="0" err="1">
                <a:effectLst/>
                <a:latin typeface="-apple-system"/>
              </a:rPr>
              <a:t>order</a:t>
            </a:r>
            <a:r>
              <a:rPr lang="de-DE" sz="1400" b="0" i="0" u="none" strike="noStrike" dirty="0">
                <a:effectLst/>
                <a:latin typeface="-apple-system"/>
              </a:rPr>
              <a:t> </a:t>
            </a:r>
            <a:r>
              <a:rPr lang="de-DE" sz="1400" b="0" i="0" u="none" strike="noStrike" dirty="0" err="1">
                <a:effectLst/>
                <a:latin typeface="-apple-system"/>
              </a:rPr>
              <a:t>to</a:t>
            </a:r>
            <a:r>
              <a:rPr lang="de-DE" sz="1400" b="0" i="0" u="none" strike="noStrike" dirty="0">
                <a:effectLst/>
                <a:latin typeface="-apple-system"/>
              </a:rPr>
              <a:t> </a:t>
            </a:r>
            <a:r>
              <a:rPr lang="de-DE" sz="1400" b="0" i="0" u="none" strike="noStrike" dirty="0" err="1">
                <a:effectLst/>
                <a:latin typeface="-apple-system"/>
              </a:rPr>
              <a:t>maintain</a:t>
            </a:r>
            <a:r>
              <a:rPr lang="de-DE" sz="1400" b="0" i="0" u="none" strike="noStrike" dirty="0">
                <a:effectLst/>
                <a:latin typeface="-apple-system"/>
              </a:rPr>
              <a:t> </a:t>
            </a:r>
            <a:r>
              <a:rPr lang="de-DE" sz="1400" b="0" i="0" u="none" strike="noStrike" dirty="0" err="1">
                <a:effectLst/>
                <a:latin typeface="-apple-system"/>
              </a:rPr>
              <a:t>the</a:t>
            </a:r>
            <a:r>
              <a:rPr lang="de-DE" sz="1400" b="0" i="0" u="none" strike="noStrike" dirty="0">
                <a:effectLst/>
                <a:latin typeface="-apple-system"/>
              </a:rPr>
              <a:t> REST </a:t>
            </a:r>
            <a:r>
              <a:rPr lang="de-DE" sz="1400" b="0" i="0" u="none" strike="noStrike" dirty="0" err="1">
                <a:effectLst/>
                <a:latin typeface="-apple-system"/>
              </a:rPr>
              <a:t>principle</a:t>
            </a:r>
            <a:r>
              <a:rPr lang="de-DE" sz="1400" b="0" i="0" u="none" strike="noStrike" dirty="0">
                <a:effectLst/>
                <a:latin typeface="-apple-system"/>
              </a:rPr>
              <a:t> </a:t>
            </a:r>
            <a:r>
              <a:rPr lang="de-DE" sz="1400" b="0" i="0" u="none" strike="noStrike" dirty="0" err="1">
                <a:effectLst/>
                <a:latin typeface="-apple-system"/>
              </a:rPr>
              <a:t>of</a:t>
            </a:r>
            <a:r>
              <a:rPr lang="de-DE" sz="1400" b="0" i="0" u="none" strike="noStrike" dirty="0">
                <a:effectLst/>
                <a:latin typeface="-apple-system"/>
              </a:rPr>
              <a:t> </a:t>
            </a:r>
            <a:r>
              <a:rPr lang="de-DE" sz="1400" b="0" i="0" u="none" strike="noStrike" dirty="0" err="1">
                <a:effectLst/>
                <a:latin typeface="-apple-system"/>
              </a:rPr>
              <a:t>stateless</a:t>
            </a:r>
            <a:r>
              <a:rPr lang="de-DE" sz="1400" b="0" i="0" u="none" strike="noStrike" dirty="0">
                <a:effectLst/>
                <a:latin typeface="-apple-system"/>
              </a:rPr>
              <a:t> </a:t>
            </a:r>
            <a:r>
              <a:rPr lang="de-DE" sz="1400" b="0" i="0" u="none" strike="noStrike" dirty="0" err="1">
                <a:effectLst/>
                <a:latin typeface="-apple-system"/>
              </a:rPr>
              <a:t>communication</a:t>
            </a:r>
            <a:r>
              <a:rPr lang="de-DE" sz="1400" b="0" i="0" u="none" strike="noStrike" dirty="0">
                <a:effectLst/>
                <a:latin typeface="-apple-system"/>
              </a:rPr>
              <a:t>.</a:t>
            </a:r>
          </a:p>
          <a:p>
            <a:r>
              <a:rPr lang="de-DE" sz="1800" b="1" i="0" u="none" strike="noStrike" dirty="0" err="1">
                <a:effectLst/>
                <a:latin typeface="-apple-system"/>
              </a:rPr>
              <a:t>Draft</a:t>
            </a:r>
            <a:r>
              <a:rPr lang="de-DE" sz="1800" b="1" i="0" u="none" strike="noStrike" dirty="0">
                <a:effectLst/>
                <a:latin typeface="-apple-system"/>
              </a:rPr>
              <a:t> </a:t>
            </a:r>
            <a:r>
              <a:rPr lang="de-DE" sz="1800" b="1" i="0" u="none" strike="noStrike" dirty="0" err="1">
                <a:effectLst/>
                <a:latin typeface="-apple-system"/>
              </a:rPr>
              <a:t>handling</a:t>
            </a:r>
            <a:r>
              <a:rPr lang="de-DE" sz="1800" b="0" i="0" u="none" strike="noStrike" dirty="0">
                <a:effectLst/>
                <a:latin typeface="-apple-system"/>
              </a:rPr>
              <a:t> in </a:t>
            </a:r>
            <a:r>
              <a:rPr lang="de-DE" sz="1800" b="0" i="0" u="none" strike="noStrike" dirty="0" err="1">
                <a:effectLst/>
                <a:latin typeface="-apple-system"/>
              </a:rPr>
              <a:t>the</a:t>
            </a:r>
            <a:r>
              <a:rPr lang="de-DE" sz="1800" b="0" i="0" u="none" strike="noStrike" dirty="0">
                <a:effectLst/>
                <a:latin typeface="-apple-system"/>
              </a:rPr>
              <a:t> RAP </a:t>
            </a:r>
            <a:r>
              <a:rPr lang="de-DE" sz="1800" b="0" i="0" u="none" strike="noStrike" dirty="0" err="1">
                <a:effectLst/>
                <a:latin typeface="-apple-system"/>
              </a:rPr>
              <a:t>makes</a:t>
            </a:r>
            <a:r>
              <a:rPr lang="de-DE" sz="1800" b="0" i="0" u="none" strike="noStrike" dirty="0">
                <a:effectLst/>
                <a:latin typeface="-apple-system"/>
              </a:rPr>
              <a:t> </a:t>
            </a:r>
            <a:r>
              <a:rPr lang="de-DE" sz="1800" b="0" i="0" u="none" strike="noStrike" dirty="0" err="1">
                <a:effectLst/>
                <a:latin typeface="-apple-system"/>
              </a:rPr>
              <a:t>it</a:t>
            </a:r>
            <a:r>
              <a:rPr lang="de-DE" sz="1800" b="0" i="0" u="none" strike="noStrike" dirty="0">
                <a:effectLst/>
                <a:latin typeface="-apple-system"/>
              </a:rPr>
              <a:t> possible </a:t>
            </a:r>
            <a:r>
              <a:rPr lang="de-DE" sz="1800" b="0" i="0" u="none" strike="noStrike" dirty="0" err="1">
                <a:effectLst/>
                <a:latin typeface="-apple-system"/>
              </a:rPr>
              <a:t>to</a:t>
            </a:r>
            <a:r>
              <a:rPr lang="de-DE" sz="1800" b="0" i="0" u="none" strike="noStrike" dirty="0">
                <a:effectLst/>
                <a:latin typeface="-apple-system"/>
              </a:rPr>
              <a:t> </a:t>
            </a:r>
            <a:r>
              <a:rPr lang="de-DE" sz="1800" b="0" i="0" u="none" strike="noStrike" dirty="0" err="1">
                <a:effectLst/>
                <a:latin typeface="-apple-system"/>
              </a:rPr>
              <a:t>temporarily</a:t>
            </a:r>
            <a:r>
              <a:rPr lang="de-DE" sz="1800" b="0" i="0" u="none" strike="noStrike" dirty="0">
                <a:effectLst/>
                <a:latin typeface="-apple-system"/>
              </a:rPr>
              <a:t> </a:t>
            </a:r>
            <a:r>
              <a:rPr lang="de-DE" sz="1800" b="0" i="0" u="none" strike="noStrike" dirty="0" err="1">
                <a:effectLst/>
                <a:latin typeface="-apple-system"/>
              </a:rPr>
              <a:t>store</a:t>
            </a:r>
            <a:r>
              <a:rPr lang="de-DE" sz="1800" b="0" i="0" u="none" strike="noStrike" dirty="0">
                <a:effectLst/>
                <a:latin typeface="-apple-system"/>
              </a:rPr>
              <a:t> </a:t>
            </a:r>
            <a:r>
              <a:rPr lang="de-DE" sz="1800" b="0" i="0" u="none" strike="noStrike" dirty="0" err="1">
                <a:effectLst/>
                <a:latin typeface="-apple-system"/>
              </a:rPr>
              <a:t>the</a:t>
            </a:r>
            <a:r>
              <a:rPr lang="de-DE" sz="1800" b="0" i="0" u="none" strike="noStrike" dirty="0">
                <a:effectLst/>
                <a:latin typeface="-apple-system"/>
              </a:rPr>
              <a:t> </a:t>
            </a:r>
            <a:r>
              <a:rPr lang="de-DE" sz="1800" b="0" i="0" u="none" strike="noStrike" dirty="0" err="1">
                <a:effectLst/>
                <a:latin typeface="-apple-system"/>
              </a:rPr>
              <a:t>state</a:t>
            </a:r>
            <a:r>
              <a:rPr lang="de-DE" sz="1800" b="0" i="0" u="none" strike="noStrike" dirty="0">
                <a:effectLst/>
                <a:latin typeface="-apple-system"/>
              </a:rPr>
              <a:t> </a:t>
            </a:r>
            <a:r>
              <a:rPr lang="de-DE" sz="1800" b="0" i="0" u="none" strike="noStrike" dirty="0" err="1">
                <a:effectLst/>
                <a:latin typeface="-apple-system"/>
              </a:rPr>
              <a:t>of</a:t>
            </a:r>
            <a:r>
              <a:rPr lang="de-DE" sz="1800" b="0" i="0" u="none" strike="noStrike" dirty="0">
                <a:effectLst/>
                <a:latin typeface="-apple-system"/>
              </a:rPr>
              <a:t> </a:t>
            </a:r>
            <a:r>
              <a:rPr lang="de-DE" sz="1800" b="0" i="0" u="none" strike="noStrike" dirty="0" err="1">
                <a:effectLst/>
                <a:latin typeface="-apple-system"/>
              </a:rPr>
              <a:t>the</a:t>
            </a:r>
            <a:r>
              <a:rPr lang="de-DE" sz="1800" b="0" i="0" u="none" strike="noStrike" dirty="0">
                <a:effectLst/>
                <a:latin typeface="-apple-system"/>
              </a:rPr>
              <a:t> </a:t>
            </a:r>
            <a:r>
              <a:rPr lang="de-DE" sz="1800" b="0" i="0" u="none" strike="noStrike" dirty="0" err="1">
                <a:effectLst/>
                <a:latin typeface="-apple-system"/>
              </a:rPr>
              <a:t>transaction</a:t>
            </a:r>
            <a:r>
              <a:rPr lang="de-DE" sz="1800" b="0" i="0" u="none" strike="noStrike" dirty="0">
                <a:effectLst/>
                <a:latin typeface="-apple-system"/>
              </a:rPr>
              <a:t> </a:t>
            </a:r>
            <a:r>
              <a:rPr lang="de-DE" sz="1800" b="0" i="0" u="none" strike="noStrike" dirty="0" err="1">
                <a:effectLst/>
                <a:latin typeface="-apple-system"/>
              </a:rPr>
              <a:t>buffer</a:t>
            </a:r>
            <a:r>
              <a:rPr lang="de-DE" sz="1800" b="0" i="0" u="none" strike="noStrike" dirty="0">
                <a:effectLst/>
                <a:latin typeface="-apple-system"/>
              </a:rPr>
              <a:t> </a:t>
            </a:r>
            <a:r>
              <a:rPr lang="de-DE" sz="1800" b="0" i="0" u="none" strike="noStrike" dirty="0" err="1">
                <a:effectLst/>
                <a:latin typeface="-apple-system"/>
              </a:rPr>
              <a:t>with</a:t>
            </a:r>
            <a:r>
              <a:rPr lang="de-DE" sz="1800" b="0" i="0" u="none" strike="noStrike" dirty="0">
                <a:effectLst/>
                <a:latin typeface="-apple-system"/>
              </a:rPr>
              <a:t> </a:t>
            </a:r>
            <a:r>
              <a:rPr lang="de-DE" sz="1800" b="0" i="0" u="none" strike="noStrike" dirty="0" err="1">
                <a:effectLst/>
                <a:latin typeface="-apple-system"/>
              </a:rPr>
              <a:t>inconsistent</a:t>
            </a:r>
            <a:r>
              <a:rPr lang="de-DE" sz="1800" b="0" i="0" u="none" strike="noStrike" dirty="0">
                <a:effectLst/>
                <a:latin typeface="-apple-system"/>
              </a:rPr>
              <a:t> </a:t>
            </a:r>
            <a:r>
              <a:rPr lang="de-DE" sz="1800" b="0" i="0" u="none" strike="noStrike" dirty="0" err="1">
                <a:effectLst/>
                <a:latin typeface="-apple-system"/>
              </a:rPr>
              <a:t>application</a:t>
            </a:r>
            <a:r>
              <a:rPr lang="de-DE" sz="1800" b="0" i="0" u="none" strike="noStrike" dirty="0">
                <a:effectLst/>
                <a:latin typeface="-apple-system"/>
              </a:rPr>
              <a:t> </a:t>
            </a:r>
            <a:r>
              <a:rPr lang="de-DE" sz="1800" b="0" i="0" u="none" strike="noStrike" dirty="0" err="1">
                <a:effectLst/>
                <a:latin typeface="-apple-system"/>
              </a:rPr>
              <a:t>data</a:t>
            </a:r>
            <a:r>
              <a:rPr lang="de-DE" sz="1800" b="0" i="0" u="none" strike="noStrike" dirty="0">
                <a:effectLst/>
                <a:latin typeface="-apple-system"/>
              </a:rPr>
              <a:t> in </a:t>
            </a:r>
            <a:r>
              <a:rPr lang="de-DE" sz="1800" b="0" i="0" u="none" strike="noStrike" dirty="0" err="1">
                <a:effectLst/>
                <a:latin typeface="-apple-system"/>
              </a:rPr>
              <a:t>the</a:t>
            </a:r>
            <a:r>
              <a:rPr lang="de-DE" sz="1800" b="0" i="0" u="none" strike="noStrike" dirty="0">
                <a:effectLst/>
                <a:latin typeface="-apple-system"/>
              </a:rPr>
              <a:t> </a:t>
            </a:r>
            <a:r>
              <a:rPr lang="de-DE" sz="1800" b="0" i="0" u="none" strike="noStrike" dirty="0" err="1">
                <a:effectLst/>
                <a:latin typeface="-apple-system"/>
              </a:rPr>
              <a:t>database</a:t>
            </a:r>
            <a:r>
              <a:rPr lang="de-DE" sz="1800" b="0" i="0" u="none" strike="noStrike" dirty="0">
                <a:effectLst/>
                <a:latin typeface="-apple-system"/>
              </a:rPr>
              <a:t>. This </a:t>
            </a:r>
            <a:r>
              <a:rPr lang="de-DE" sz="1800" b="0" i="0" u="none" strike="noStrike" dirty="0" err="1">
                <a:effectLst/>
                <a:latin typeface="-apple-system"/>
              </a:rPr>
              <a:t>allows</a:t>
            </a:r>
            <a:r>
              <a:rPr lang="de-DE" sz="1800" b="0" i="0" u="none" strike="noStrike" dirty="0">
                <a:effectLst/>
                <a:latin typeface="-apple-system"/>
              </a:rPr>
              <a:t> </a:t>
            </a:r>
            <a:r>
              <a:rPr lang="de-DE" sz="1800" b="0" i="0" u="none" strike="noStrike" dirty="0" err="1">
                <a:effectLst/>
                <a:latin typeface="-apple-system"/>
              </a:rPr>
              <a:t>users</a:t>
            </a:r>
            <a:r>
              <a:rPr lang="de-DE" sz="1800" b="0" i="0" u="none" strike="noStrike" dirty="0">
                <a:effectLst/>
                <a:latin typeface="-apple-system"/>
              </a:rPr>
              <a:t> </a:t>
            </a:r>
            <a:r>
              <a:rPr lang="de-DE" sz="1800" b="0" i="0" u="none" strike="noStrike" dirty="0" err="1">
                <a:effectLst/>
                <a:latin typeface="-apple-system"/>
              </a:rPr>
              <a:t>to</a:t>
            </a:r>
            <a:r>
              <a:rPr lang="de-DE" sz="1800" b="0" i="0" u="none" strike="noStrike" dirty="0">
                <a:effectLst/>
                <a:latin typeface="-apple-system"/>
              </a:rPr>
              <a:t> </a:t>
            </a:r>
            <a:r>
              <a:rPr lang="de-DE" sz="1800" b="0" i="0" u="none" strike="noStrike" dirty="0" err="1">
                <a:effectLst/>
                <a:latin typeface="-apple-system"/>
              </a:rPr>
              <a:t>continue</a:t>
            </a:r>
            <a:r>
              <a:rPr lang="de-DE" sz="1800" b="0" i="0" u="none" strike="noStrike" dirty="0">
                <a:effectLst/>
                <a:latin typeface="-apple-system"/>
              </a:rPr>
              <a:t> </a:t>
            </a:r>
            <a:r>
              <a:rPr lang="de-DE" sz="1800" b="0" i="0" u="none" strike="noStrike" dirty="0" err="1">
                <a:effectLst/>
                <a:latin typeface="-apple-system"/>
              </a:rPr>
              <a:t>their</a:t>
            </a:r>
            <a:r>
              <a:rPr lang="de-DE" sz="1800" b="0" i="0" u="none" strike="noStrike" dirty="0">
                <a:effectLst/>
                <a:latin typeface="-apple-system"/>
              </a:rPr>
              <a:t> </a:t>
            </a:r>
            <a:r>
              <a:rPr lang="de-DE" sz="1800" b="0" i="0" u="none" strike="noStrike" dirty="0" err="1">
                <a:effectLst/>
                <a:latin typeface="-apple-system"/>
              </a:rPr>
              <a:t>work</a:t>
            </a:r>
            <a:r>
              <a:rPr lang="de-DE" sz="1800" b="0" i="0" u="none" strike="noStrike" dirty="0">
                <a:effectLst/>
                <a:latin typeface="-apple-system"/>
              </a:rPr>
              <a:t> </a:t>
            </a:r>
            <a:r>
              <a:rPr lang="de-DE" sz="1800" b="0" i="0" u="none" strike="noStrike" dirty="0" err="1">
                <a:effectLst/>
                <a:latin typeface="-apple-system"/>
              </a:rPr>
              <a:t>independently</a:t>
            </a:r>
            <a:r>
              <a:rPr lang="de-DE" sz="1800" b="0" i="0" u="none" strike="noStrike" dirty="0">
                <a:effectLst/>
                <a:latin typeface="-apple-system"/>
              </a:rPr>
              <a:t> </a:t>
            </a:r>
            <a:r>
              <a:rPr lang="de-DE" sz="1800" b="0" i="0" u="none" strike="noStrike" dirty="0" err="1">
                <a:effectLst/>
                <a:latin typeface="-apple-system"/>
              </a:rPr>
              <a:t>of</a:t>
            </a:r>
            <a:r>
              <a:rPr lang="de-DE" sz="1800" b="0" i="0" u="none" strike="noStrike" dirty="0">
                <a:effectLst/>
                <a:latin typeface="-apple-system"/>
              </a:rPr>
              <a:t> </a:t>
            </a:r>
            <a:r>
              <a:rPr lang="de-DE" sz="1800" b="0" i="0" u="none" strike="noStrike" dirty="0" err="1">
                <a:effectLst/>
                <a:latin typeface="-apple-system"/>
              </a:rPr>
              <a:t>the</a:t>
            </a:r>
            <a:r>
              <a:rPr lang="de-DE" sz="1800" b="0" i="0" u="none" strike="noStrike" dirty="0">
                <a:effectLst/>
                <a:latin typeface="-apple-system"/>
              </a:rPr>
              <a:t> end </a:t>
            </a:r>
            <a:r>
              <a:rPr lang="de-DE" sz="1800" b="0" i="0" u="none" strike="noStrike" dirty="0" err="1">
                <a:effectLst/>
                <a:latin typeface="-apple-system"/>
              </a:rPr>
              <a:t>device</a:t>
            </a:r>
            <a:r>
              <a:rPr lang="de-DE" sz="1800" b="0" i="0" u="none" strike="noStrike" dirty="0">
                <a:effectLst/>
                <a:latin typeface="-apple-system"/>
              </a:rPr>
              <a:t>. The RAP </a:t>
            </a:r>
            <a:r>
              <a:rPr lang="de-DE" sz="1800" b="0" i="0" u="none" strike="noStrike" dirty="0" err="1">
                <a:effectLst/>
                <a:latin typeface="-apple-system"/>
              </a:rPr>
              <a:t>runtime</a:t>
            </a:r>
            <a:r>
              <a:rPr lang="de-DE" sz="1800" b="0" i="0" u="none" strike="noStrike" dirty="0">
                <a:effectLst/>
                <a:latin typeface="-apple-system"/>
              </a:rPr>
              <a:t> fully </a:t>
            </a:r>
            <a:r>
              <a:rPr lang="de-DE" sz="1800" b="0" i="0" u="none" strike="noStrike" dirty="0" err="1">
                <a:effectLst/>
                <a:latin typeface="-apple-system"/>
              </a:rPr>
              <a:t>implements</a:t>
            </a:r>
            <a:r>
              <a:rPr lang="de-DE" sz="1800" b="0" i="0" u="none" strike="noStrike" dirty="0">
                <a:effectLst/>
                <a:latin typeface="-apple-system"/>
              </a:rPr>
              <a:t> </a:t>
            </a:r>
            <a:r>
              <a:rPr lang="de-DE" sz="1800" b="0" i="0" u="none" strike="noStrike" dirty="0" err="1">
                <a:effectLst/>
                <a:latin typeface="-apple-system"/>
              </a:rPr>
              <a:t>this</a:t>
            </a:r>
            <a:r>
              <a:rPr lang="de-DE" sz="1800" b="0" i="0" u="none" strike="noStrike" dirty="0">
                <a:effectLst/>
                <a:latin typeface="-apple-system"/>
              </a:rPr>
              <a:t> </a:t>
            </a:r>
            <a:r>
              <a:rPr lang="de-DE" sz="1800" b="0" i="0" u="none" strike="noStrike" dirty="0" err="1">
                <a:effectLst/>
                <a:latin typeface="-apple-system"/>
              </a:rPr>
              <a:t>functionality</a:t>
            </a:r>
            <a:r>
              <a:rPr lang="de-DE" sz="1800" b="0" i="0" u="none" strike="noStrike" dirty="0">
                <a:effectLst/>
                <a:latin typeface="-apple-system"/>
              </a:rPr>
              <a:t>.</a:t>
            </a:r>
          </a:p>
        </p:txBody>
      </p:sp>
      <p:pic>
        <p:nvPicPr>
          <p:cNvPr id="7" name="Grafik 6">
            <a:extLst>
              <a:ext uri="{FF2B5EF4-FFF2-40B4-BE49-F238E27FC236}">
                <a16:creationId xmlns:a16="http://schemas.microsoft.com/office/drawing/2014/main" id="{84B7C074-58F8-9A3D-3815-C8F4E657FC0F}"/>
              </a:ext>
            </a:extLst>
          </p:cNvPr>
          <p:cNvPicPr>
            <a:picLocks noChangeAspect="1"/>
          </p:cNvPicPr>
          <p:nvPr/>
        </p:nvPicPr>
        <p:blipFill>
          <a:blip r:embed="rId2"/>
          <a:stretch>
            <a:fillRect/>
          </a:stretch>
        </p:blipFill>
        <p:spPr>
          <a:xfrm>
            <a:off x="841247" y="2446401"/>
            <a:ext cx="3343275" cy="3533775"/>
          </a:xfrm>
          <a:prstGeom prst="rect">
            <a:avLst/>
          </a:prstGeom>
        </p:spPr>
      </p:pic>
    </p:spTree>
    <p:extLst>
      <p:ext uri="{BB962C8B-B14F-4D97-AF65-F5344CB8AC3E}">
        <p14:creationId xmlns:p14="http://schemas.microsoft.com/office/powerpoint/2010/main" val="1765503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el 1">
            <a:extLst>
              <a:ext uri="{FF2B5EF4-FFF2-40B4-BE49-F238E27FC236}">
                <a16:creationId xmlns:a16="http://schemas.microsoft.com/office/drawing/2014/main" id="{F809A9B2-E7A6-7D53-6D4B-85063794178D}"/>
              </a:ext>
            </a:extLst>
          </p:cNvPr>
          <p:cNvSpPr>
            <a:spLocks noGrp="1"/>
          </p:cNvSpPr>
          <p:nvPr>
            <p:ph type="title"/>
          </p:nvPr>
        </p:nvSpPr>
        <p:spPr>
          <a:xfrm>
            <a:off x="841246" y="673770"/>
            <a:ext cx="3644489" cy="2414488"/>
          </a:xfrm>
        </p:spPr>
        <p:txBody>
          <a:bodyPr anchor="t">
            <a:normAutofit/>
          </a:bodyPr>
          <a:lstStyle/>
          <a:p>
            <a:r>
              <a:rPr lang="de-DE" sz="2600" dirty="0">
                <a:solidFill>
                  <a:srgbClr val="FFFFFF"/>
                </a:solidFill>
              </a:rPr>
              <a:t>Implementation </a:t>
            </a:r>
            <a:r>
              <a:rPr lang="de-DE" sz="2600" dirty="0" err="1">
                <a:solidFill>
                  <a:srgbClr val="FFFFFF"/>
                </a:solidFill>
              </a:rPr>
              <a:t>types</a:t>
            </a:r>
            <a:endParaRPr lang="de-DE" sz="2600" dirty="0">
              <a:solidFill>
                <a:srgbClr val="FFFFFF"/>
              </a:solidFill>
            </a:endParaRPr>
          </a:p>
        </p:txBody>
      </p:sp>
      <p:sp>
        <p:nvSpPr>
          <p:cNvPr id="3" name="Inhaltsplatzhalter 2">
            <a:extLst>
              <a:ext uri="{FF2B5EF4-FFF2-40B4-BE49-F238E27FC236}">
                <a16:creationId xmlns:a16="http://schemas.microsoft.com/office/drawing/2014/main" id="{34730A4B-2EDD-8247-11D7-960CE14D2D17}"/>
              </a:ext>
            </a:extLst>
          </p:cNvPr>
          <p:cNvSpPr>
            <a:spLocks noGrp="1"/>
          </p:cNvSpPr>
          <p:nvPr>
            <p:ph idx="1"/>
          </p:nvPr>
        </p:nvSpPr>
        <p:spPr>
          <a:xfrm>
            <a:off x="6095999" y="882315"/>
            <a:ext cx="5254754" cy="5294647"/>
          </a:xfrm>
        </p:spPr>
        <p:txBody>
          <a:bodyPr>
            <a:normAutofit/>
          </a:bodyPr>
          <a:lstStyle/>
          <a:p>
            <a:pPr marL="0" indent="0">
              <a:buNone/>
            </a:pPr>
            <a:r>
              <a:rPr lang="de-DE" sz="1700" b="1" i="0" u="none" strike="noStrike" dirty="0" err="1">
                <a:effectLst/>
                <a:latin typeface="-apple-system"/>
              </a:rPr>
              <a:t>Managed</a:t>
            </a:r>
            <a:r>
              <a:rPr lang="de-DE" sz="1700" b="1" i="0" u="none" strike="noStrike" dirty="0">
                <a:effectLst/>
                <a:latin typeface="-apple-system"/>
              </a:rPr>
              <a:t> Scenario</a:t>
            </a:r>
            <a:r>
              <a:rPr lang="de-DE" sz="1700" b="0" i="0" u="none" strike="noStrike" dirty="0">
                <a:effectLst/>
                <a:latin typeface="-apple-system"/>
              </a:rPr>
              <a:t>:</a:t>
            </a:r>
          </a:p>
          <a:p>
            <a:r>
              <a:rPr lang="de-DE" sz="1700" b="0" i="0" u="none" strike="noStrike" dirty="0">
                <a:effectLst/>
                <a:latin typeface="-apple-system"/>
              </a:rPr>
              <a:t>In </a:t>
            </a:r>
            <a:r>
              <a:rPr lang="de-DE" sz="1700" b="0" i="0" u="none" strike="noStrike" dirty="0" err="1">
                <a:effectLst/>
                <a:latin typeface="-apple-system"/>
              </a:rPr>
              <a:t>the</a:t>
            </a:r>
            <a:r>
              <a:rPr lang="de-DE" sz="1700" b="0" i="0" u="none" strike="noStrike" dirty="0">
                <a:effectLst/>
                <a:latin typeface="-apple-system"/>
              </a:rPr>
              <a:t> </a:t>
            </a:r>
            <a:r>
              <a:rPr lang="de-DE" sz="1700" b="0" i="0" u="none" strike="noStrike" dirty="0" err="1">
                <a:effectLst/>
                <a:latin typeface="-apple-system"/>
              </a:rPr>
              <a:t>Managed</a:t>
            </a:r>
            <a:r>
              <a:rPr lang="de-DE" sz="1700" b="0" i="0" u="none" strike="noStrike" dirty="0">
                <a:effectLst/>
                <a:latin typeface="-apple-system"/>
              </a:rPr>
              <a:t> Scenario, </a:t>
            </a:r>
            <a:r>
              <a:rPr lang="de-DE" sz="1700" b="0" i="0" u="none" strike="noStrike" dirty="0" err="1">
                <a:effectLst/>
                <a:latin typeface="-apple-system"/>
              </a:rPr>
              <a:t>you</a:t>
            </a:r>
            <a:r>
              <a:rPr lang="de-DE" sz="1700" b="0" i="0" u="none" strike="noStrike" dirty="0">
                <a:effectLst/>
                <a:latin typeface="-apple-system"/>
              </a:rPr>
              <a:t> </a:t>
            </a:r>
            <a:r>
              <a:rPr lang="de-DE" sz="1700" b="0" i="0" u="none" strike="noStrike" dirty="0" err="1">
                <a:effectLst/>
                <a:latin typeface="-apple-system"/>
              </a:rPr>
              <a:t>use</a:t>
            </a:r>
            <a:r>
              <a:rPr lang="de-DE" sz="1700" b="0" i="0" u="none" strike="noStrike" dirty="0">
                <a:effectLst/>
                <a:latin typeface="-apple-system"/>
              </a:rPr>
              <a:t> a </a:t>
            </a:r>
            <a:r>
              <a:rPr lang="de-DE" sz="1700" b="0" i="0" u="none" strike="noStrike" dirty="0" err="1">
                <a:effectLst/>
                <a:latin typeface="-apple-system"/>
              </a:rPr>
              <a:t>ready-made</a:t>
            </a:r>
            <a:r>
              <a:rPr lang="de-DE" sz="1700" b="0" i="0" u="none" strike="noStrike" dirty="0">
                <a:effectLst/>
                <a:latin typeface="-apple-system"/>
              </a:rPr>
              <a:t> </a:t>
            </a:r>
            <a:r>
              <a:rPr lang="de-DE" sz="1700" b="0" i="0" u="none" strike="noStrike" dirty="0" err="1">
                <a:effectLst/>
                <a:latin typeface="-apple-system"/>
              </a:rPr>
              <a:t>implementation</a:t>
            </a:r>
            <a:r>
              <a:rPr lang="de-DE" sz="1700" b="0" i="0" u="none" strike="noStrike" dirty="0">
                <a:effectLst/>
                <a:latin typeface="-apple-system"/>
              </a:rPr>
              <a:t> </a:t>
            </a:r>
            <a:r>
              <a:rPr lang="de-DE" sz="1700" b="0" i="0" u="none" strike="noStrike" dirty="0" err="1">
                <a:effectLst/>
                <a:latin typeface="-apple-system"/>
              </a:rPr>
              <a:t>of</a:t>
            </a:r>
            <a:r>
              <a:rPr lang="de-DE" sz="1700" b="0" i="0" u="none" strike="noStrike" dirty="0">
                <a:effectLst/>
                <a:latin typeface="-apple-system"/>
              </a:rPr>
              <a:t> </a:t>
            </a:r>
            <a:r>
              <a:rPr lang="de-DE" sz="1700" b="0" i="0" u="none" strike="noStrike" dirty="0" err="1">
                <a:effectLst/>
                <a:latin typeface="-apple-system"/>
              </a:rPr>
              <a:t>the</a:t>
            </a:r>
            <a:r>
              <a:rPr lang="de-DE" sz="1700" b="0" i="0" u="none" strike="noStrike" dirty="0">
                <a:effectLst/>
                <a:latin typeface="-apple-system"/>
              </a:rPr>
              <a:t> </a:t>
            </a:r>
            <a:r>
              <a:rPr lang="de-DE" sz="1700" b="0" i="0" u="none" strike="noStrike" dirty="0" err="1">
                <a:effectLst/>
                <a:latin typeface="-apple-system"/>
              </a:rPr>
              <a:t>business</a:t>
            </a:r>
            <a:r>
              <a:rPr lang="de-DE" sz="1700" b="0" i="0" u="none" strike="noStrike" dirty="0">
                <a:effectLst/>
                <a:latin typeface="-apple-system"/>
              </a:rPr>
              <a:t> </a:t>
            </a:r>
            <a:r>
              <a:rPr lang="de-DE" sz="1700" b="0" i="0" u="none" strike="noStrike" dirty="0" err="1">
                <a:effectLst/>
                <a:latin typeface="-apple-system"/>
              </a:rPr>
              <a:t>object</a:t>
            </a:r>
            <a:r>
              <a:rPr lang="de-DE" sz="1700" b="0" i="0" u="none" strike="noStrike" dirty="0">
                <a:effectLst/>
                <a:latin typeface="-apple-system"/>
              </a:rPr>
              <a:t>, </a:t>
            </a:r>
            <a:r>
              <a:rPr lang="de-DE" sz="1700" b="0" i="0" u="none" strike="noStrike" dirty="0" err="1">
                <a:effectLst/>
                <a:latin typeface="-apple-system"/>
              </a:rPr>
              <a:t>the</a:t>
            </a:r>
            <a:r>
              <a:rPr lang="de-DE" sz="1700" b="0" i="0" u="none" strike="noStrike" dirty="0">
                <a:effectLst/>
                <a:latin typeface="-apple-system"/>
              </a:rPr>
              <a:t> </a:t>
            </a:r>
            <a:r>
              <a:rPr lang="de-DE" sz="1700" b="0" i="0" u="none" strike="noStrike" dirty="0" err="1">
                <a:effectLst/>
                <a:latin typeface="-apple-system"/>
              </a:rPr>
              <a:t>Managed</a:t>
            </a:r>
            <a:r>
              <a:rPr lang="de-DE" sz="1700" b="0" i="0" u="none" strike="noStrike" dirty="0">
                <a:effectLst/>
                <a:latin typeface="-apple-system"/>
              </a:rPr>
              <a:t> BO Provider, </a:t>
            </a:r>
            <a:r>
              <a:rPr lang="de-DE" sz="1700" b="0" i="0" u="none" strike="noStrike" dirty="0" err="1">
                <a:effectLst/>
                <a:latin typeface="-apple-system"/>
              </a:rPr>
              <a:t>which</a:t>
            </a:r>
            <a:r>
              <a:rPr lang="de-DE" sz="1700" b="0" i="0" u="none" strike="noStrike" dirty="0">
                <a:effectLst/>
                <a:latin typeface="-apple-system"/>
              </a:rPr>
              <a:t> </a:t>
            </a:r>
            <a:r>
              <a:rPr lang="de-DE" sz="1700" b="0" i="0" u="none" strike="noStrike" dirty="0" err="1">
                <a:effectLst/>
                <a:latin typeface="-apple-system"/>
              </a:rPr>
              <a:t>is</a:t>
            </a:r>
            <a:r>
              <a:rPr lang="de-DE" sz="1700" b="0" i="0" u="none" strike="noStrike" dirty="0">
                <a:effectLst/>
                <a:latin typeface="-apple-system"/>
              </a:rPr>
              <a:t> </a:t>
            </a:r>
            <a:r>
              <a:rPr lang="de-DE" sz="1700" b="0" i="0" u="none" strike="noStrike" dirty="0" err="1">
                <a:effectLst/>
                <a:latin typeface="-apple-system"/>
              </a:rPr>
              <a:t>provided</a:t>
            </a:r>
            <a:r>
              <a:rPr lang="de-DE" sz="1700" b="0" i="0" u="none" strike="noStrike" dirty="0">
                <a:effectLst/>
                <a:latin typeface="-apple-system"/>
              </a:rPr>
              <a:t> </a:t>
            </a:r>
            <a:r>
              <a:rPr lang="de-DE" sz="1700" b="0" i="0" u="none" strike="noStrike" dirty="0" err="1">
                <a:effectLst/>
                <a:latin typeface="-apple-system"/>
              </a:rPr>
              <a:t>by</a:t>
            </a:r>
            <a:r>
              <a:rPr lang="de-DE" sz="1700" b="0" i="0" u="none" strike="noStrike" dirty="0">
                <a:effectLst/>
                <a:latin typeface="-apple-system"/>
              </a:rPr>
              <a:t> </a:t>
            </a:r>
            <a:r>
              <a:rPr lang="de-DE" sz="1700" b="0" i="0" u="none" strike="noStrike" dirty="0" err="1">
                <a:effectLst/>
                <a:latin typeface="-apple-system"/>
              </a:rPr>
              <a:t>the</a:t>
            </a:r>
            <a:r>
              <a:rPr lang="de-DE" sz="1700" b="0" i="0" u="none" strike="noStrike" dirty="0">
                <a:effectLst/>
                <a:latin typeface="-apple-system"/>
              </a:rPr>
              <a:t> RAP.</a:t>
            </a:r>
          </a:p>
          <a:p>
            <a:r>
              <a:rPr lang="de-DE" sz="1700" b="0" i="0" u="none" strike="noStrike" dirty="0">
                <a:effectLst/>
                <a:latin typeface="-apple-system"/>
              </a:rPr>
              <a:t>The </a:t>
            </a:r>
            <a:r>
              <a:rPr lang="de-DE" sz="1700" b="0" i="0" u="none" strike="noStrike" dirty="0" err="1">
                <a:effectLst/>
                <a:latin typeface="-apple-system"/>
              </a:rPr>
              <a:t>Managed</a:t>
            </a:r>
            <a:r>
              <a:rPr lang="de-DE" sz="1700" b="0" i="0" u="none" strike="noStrike" dirty="0">
                <a:effectLst/>
                <a:latin typeface="-apple-system"/>
              </a:rPr>
              <a:t> BO </a:t>
            </a:r>
            <a:r>
              <a:rPr lang="de-DE" sz="1700" b="0" i="0" u="none" strike="noStrike" dirty="0" err="1">
                <a:effectLst/>
                <a:latin typeface="-apple-system"/>
              </a:rPr>
              <a:t>provider</a:t>
            </a:r>
            <a:r>
              <a:rPr lang="de-DE" sz="1700" b="0" i="0" u="none" strike="noStrike" dirty="0">
                <a:effectLst/>
                <a:latin typeface="-apple-system"/>
              </a:rPr>
              <a:t> </a:t>
            </a:r>
            <a:r>
              <a:rPr lang="de-DE" sz="1700" b="0" i="0" u="none" strike="noStrike" dirty="0" err="1">
                <a:effectLst/>
                <a:latin typeface="-apple-system"/>
              </a:rPr>
              <a:t>realises</a:t>
            </a:r>
            <a:r>
              <a:rPr lang="de-DE" sz="1700" b="0" i="0" u="none" strike="noStrike" dirty="0">
                <a:effectLst/>
                <a:latin typeface="-apple-system"/>
              </a:rPr>
              <a:t> </a:t>
            </a:r>
            <a:r>
              <a:rPr lang="de-DE" sz="1700" b="0" i="0" u="none" strike="noStrike" dirty="0" err="1">
                <a:effectLst/>
                <a:latin typeface="-apple-system"/>
              </a:rPr>
              <a:t>standard</a:t>
            </a:r>
            <a:r>
              <a:rPr lang="de-DE" sz="1700" b="0" i="0" u="none" strike="noStrike" dirty="0">
                <a:effectLst/>
                <a:latin typeface="-apple-system"/>
              </a:rPr>
              <a:t> </a:t>
            </a:r>
            <a:r>
              <a:rPr lang="de-DE" sz="1700" b="0" i="0" u="none" strike="noStrike" dirty="0" err="1">
                <a:effectLst/>
                <a:latin typeface="-apple-system"/>
              </a:rPr>
              <a:t>operations</a:t>
            </a:r>
            <a:r>
              <a:rPr lang="de-DE" sz="1700" b="0" i="0" u="none" strike="noStrike" dirty="0">
                <a:effectLst/>
                <a:latin typeface="-apple-system"/>
              </a:rPr>
              <a:t> such </a:t>
            </a:r>
            <a:r>
              <a:rPr lang="de-DE" sz="1700" b="0" i="0" u="none" strike="noStrike" dirty="0" err="1">
                <a:effectLst/>
                <a:latin typeface="-apple-system"/>
              </a:rPr>
              <a:t>as</a:t>
            </a:r>
            <a:r>
              <a:rPr lang="de-DE" sz="1700" b="0" i="0" u="none" strike="noStrike" dirty="0">
                <a:effectLst/>
                <a:latin typeface="-apple-system"/>
              </a:rPr>
              <a:t> </a:t>
            </a:r>
            <a:r>
              <a:rPr lang="de-DE" sz="1700" b="0" i="0" u="none" strike="noStrike" dirty="0" err="1">
                <a:effectLst/>
                <a:latin typeface="-apple-system"/>
              </a:rPr>
              <a:t>creating</a:t>
            </a:r>
            <a:r>
              <a:rPr lang="de-DE" sz="1700" b="0" i="0" u="none" strike="noStrike" dirty="0">
                <a:effectLst/>
                <a:latin typeface="-apple-system"/>
              </a:rPr>
              <a:t>, </a:t>
            </a:r>
            <a:r>
              <a:rPr lang="de-DE" sz="1700" b="0" i="0" u="none" strike="noStrike" dirty="0" err="1">
                <a:effectLst/>
                <a:latin typeface="-apple-system"/>
              </a:rPr>
              <a:t>reading</a:t>
            </a:r>
            <a:r>
              <a:rPr lang="de-DE" sz="1700" b="0" i="0" u="none" strike="noStrike" dirty="0">
                <a:effectLst/>
                <a:latin typeface="-apple-system"/>
              </a:rPr>
              <a:t>, </a:t>
            </a:r>
            <a:r>
              <a:rPr lang="de-DE" sz="1700" b="0" i="0" u="none" strike="noStrike" dirty="0" err="1">
                <a:effectLst/>
                <a:latin typeface="-apple-system"/>
              </a:rPr>
              <a:t>updating</a:t>
            </a:r>
            <a:r>
              <a:rPr lang="de-DE" sz="1700" b="0" i="0" u="none" strike="noStrike" dirty="0">
                <a:effectLst/>
                <a:latin typeface="-apple-system"/>
              </a:rPr>
              <a:t> and </a:t>
            </a:r>
            <a:r>
              <a:rPr lang="de-DE" sz="1700" b="0" i="0" u="none" strike="noStrike" dirty="0" err="1">
                <a:effectLst/>
                <a:latin typeface="-apple-system"/>
              </a:rPr>
              <a:t>deleting</a:t>
            </a:r>
            <a:r>
              <a:rPr lang="de-DE" sz="1700" b="0" i="0" u="none" strike="noStrike" dirty="0">
                <a:effectLst/>
                <a:latin typeface="-apple-system"/>
              </a:rPr>
              <a:t> </a:t>
            </a:r>
            <a:r>
              <a:rPr lang="de-DE" sz="1700" b="0" i="0" u="none" strike="noStrike" dirty="0" err="1">
                <a:effectLst/>
                <a:latin typeface="-apple-system"/>
              </a:rPr>
              <a:t>instances</a:t>
            </a:r>
            <a:r>
              <a:rPr lang="de-DE" sz="1700" b="0" i="0" u="none" strike="noStrike" dirty="0">
                <a:effectLst/>
                <a:latin typeface="-apple-system"/>
              </a:rPr>
              <a:t> </a:t>
            </a:r>
            <a:r>
              <a:rPr lang="de-DE" sz="1700" b="0" i="0" u="none" strike="noStrike" dirty="0" err="1">
                <a:effectLst/>
                <a:latin typeface="-apple-system"/>
              </a:rPr>
              <a:t>of</a:t>
            </a:r>
            <a:r>
              <a:rPr lang="de-DE" sz="1700" b="0" i="0" u="none" strike="noStrike" dirty="0">
                <a:effectLst/>
                <a:latin typeface="-apple-system"/>
              </a:rPr>
              <a:t> </a:t>
            </a:r>
            <a:r>
              <a:rPr lang="de-DE" sz="1700" b="0" i="0" u="none" strike="noStrike" dirty="0" err="1">
                <a:effectLst/>
                <a:latin typeface="-apple-system"/>
              </a:rPr>
              <a:t>the</a:t>
            </a:r>
            <a:r>
              <a:rPr lang="de-DE" sz="1700" b="0" i="0" u="none" strike="noStrike" dirty="0">
                <a:effectLst/>
                <a:latin typeface="-apple-system"/>
              </a:rPr>
              <a:t> </a:t>
            </a:r>
            <a:r>
              <a:rPr lang="de-DE" sz="1700" b="0" i="0" u="none" strike="noStrike" dirty="0" err="1">
                <a:effectLst/>
                <a:latin typeface="-apple-system"/>
              </a:rPr>
              <a:t>respective</a:t>
            </a:r>
            <a:r>
              <a:rPr lang="de-DE" sz="1700" b="0" i="0" u="none" strike="noStrike" dirty="0">
                <a:effectLst/>
                <a:latin typeface="-apple-system"/>
              </a:rPr>
              <a:t> CDS </a:t>
            </a:r>
            <a:r>
              <a:rPr lang="de-DE" sz="1700" b="0" i="0" u="none" strike="noStrike" dirty="0" err="1">
                <a:effectLst/>
                <a:latin typeface="-apple-system"/>
              </a:rPr>
              <a:t>entity</a:t>
            </a:r>
            <a:r>
              <a:rPr lang="de-DE" sz="1700" b="0" i="0" u="none" strike="noStrike" dirty="0">
                <a:effectLst/>
                <a:latin typeface="-apple-system"/>
              </a:rPr>
              <a:t> </a:t>
            </a:r>
            <a:r>
              <a:rPr lang="de-DE" sz="1700" b="0" i="0" u="none" strike="noStrike" dirty="0" err="1">
                <a:effectLst/>
                <a:latin typeface="-apple-system"/>
              </a:rPr>
              <a:t>during</a:t>
            </a:r>
            <a:r>
              <a:rPr lang="de-DE" sz="1700" b="0" i="0" u="none" strike="noStrike" dirty="0">
                <a:effectLst/>
                <a:latin typeface="-apple-system"/>
              </a:rPr>
              <a:t> </a:t>
            </a:r>
            <a:r>
              <a:rPr lang="de-DE" sz="1700" b="0" i="0" u="none" strike="noStrike" dirty="0" err="1">
                <a:effectLst/>
                <a:latin typeface="-apple-system"/>
              </a:rPr>
              <a:t>the</a:t>
            </a:r>
            <a:r>
              <a:rPr lang="de-DE" sz="1700" b="0" i="0" u="none" strike="noStrike" dirty="0">
                <a:effectLst/>
                <a:latin typeface="-apple-system"/>
              </a:rPr>
              <a:t> </a:t>
            </a:r>
            <a:r>
              <a:rPr lang="de-DE" sz="1700" b="0" i="0" u="none" strike="noStrike" dirty="0" err="1">
                <a:effectLst/>
                <a:latin typeface="-apple-system"/>
              </a:rPr>
              <a:t>interaction</a:t>
            </a:r>
            <a:r>
              <a:rPr lang="de-DE" sz="1700" b="0" i="0" u="none" strike="noStrike" dirty="0">
                <a:effectLst/>
                <a:latin typeface="-apple-system"/>
              </a:rPr>
              <a:t> </a:t>
            </a:r>
            <a:r>
              <a:rPr lang="de-DE" sz="1700" b="0" i="0" u="none" strike="noStrike" dirty="0" err="1">
                <a:effectLst/>
                <a:latin typeface="-apple-system"/>
              </a:rPr>
              <a:t>phase</a:t>
            </a:r>
            <a:r>
              <a:rPr lang="de-DE" sz="1700" b="0" i="0" u="none" strike="noStrike" dirty="0">
                <a:effectLst/>
                <a:latin typeface="-apple-system"/>
              </a:rPr>
              <a:t> and </a:t>
            </a:r>
            <a:r>
              <a:rPr lang="de-DE" sz="1700" b="0" i="0" u="none" strike="noStrike" dirty="0" err="1">
                <a:effectLst/>
                <a:latin typeface="-apple-system"/>
              </a:rPr>
              <a:t>the</a:t>
            </a:r>
            <a:r>
              <a:rPr lang="de-DE" sz="1700" b="0" i="0" u="none" strike="noStrike" dirty="0">
                <a:effectLst/>
                <a:latin typeface="-apple-system"/>
              </a:rPr>
              <a:t> </a:t>
            </a:r>
            <a:r>
              <a:rPr lang="de-DE" sz="1700" b="0" i="0" u="none" strike="noStrike" dirty="0" err="1">
                <a:effectLst/>
                <a:latin typeface="-apple-system"/>
              </a:rPr>
              <a:t>storage</a:t>
            </a:r>
            <a:r>
              <a:rPr lang="de-DE" sz="1700" b="0" i="0" u="none" strike="noStrike" dirty="0">
                <a:effectLst/>
                <a:latin typeface="-apple-system"/>
              </a:rPr>
              <a:t> </a:t>
            </a:r>
            <a:r>
              <a:rPr lang="de-DE" sz="1700" b="0" i="0" u="none" strike="noStrike" dirty="0" err="1">
                <a:effectLst/>
                <a:latin typeface="-apple-system"/>
              </a:rPr>
              <a:t>sequence</a:t>
            </a:r>
            <a:r>
              <a:rPr lang="de-DE" sz="1700" b="0" i="0" u="none" strike="noStrike" dirty="0">
                <a:effectLst/>
                <a:latin typeface="-apple-system"/>
              </a:rPr>
              <a:t> (CRUD). </a:t>
            </a:r>
          </a:p>
          <a:p>
            <a:r>
              <a:rPr lang="de-DE" sz="1700" b="0" i="0" u="none" strike="noStrike" dirty="0">
                <a:effectLst/>
                <a:latin typeface="-apple-system"/>
              </a:rPr>
              <a:t>Handling </a:t>
            </a:r>
            <a:r>
              <a:rPr lang="de-DE" sz="1700" b="0" i="0" u="none" strike="noStrike" dirty="0" err="1">
                <a:effectLst/>
                <a:latin typeface="-apple-system"/>
              </a:rPr>
              <a:t>the</a:t>
            </a:r>
            <a:r>
              <a:rPr lang="de-DE" sz="1700" b="0" i="0" u="none" strike="noStrike" dirty="0">
                <a:effectLst/>
                <a:latin typeface="-apple-system"/>
              </a:rPr>
              <a:t> </a:t>
            </a:r>
            <a:r>
              <a:rPr lang="de-DE" sz="1700" b="0" i="0" u="none" strike="noStrike" dirty="0" err="1">
                <a:effectLst/>
                <a:latin typeface="-apple-system"/>
              </a:rPr>
              <a:t>transaction</a:t>
            </a:r>
            <a:r>
              <a:rPr lang="de-DE" sz="1700" b="0" i="0" u="none" strike="noStrike" dirty="0">
                <a:effectLst/>
                <a:latin typeface="-apple-system"/>
              </a:rPr>
              <a:t> </a:t>
            </a:r>
            <a:r>
              <a:rPr lang="de-DE" sz="1700" b="0" i="0" u="none" strike="noStrike" dirty="0" err="1">
                <a:effectLst/>
                <a:latin typeface="-apple-system"/>
              </a:rPr>
              <a:t>buffer</a:t>
            </a:r>
            <a:r>
              <a:rPr lang="de-DE" sz="1700" b="0" i="0" u="none" strike="noStrike" dirty="0">
                <a:effectLst/>
                <a:latin typeface="-apple-system"/>
              </a:rPr>
              <a:t> </a:t>
            </a:r>
            <a:r>
              <a:rPr lang="de-DE" sz="1700" b="0" i="0" u="none" strike="noStrike" dirty="0" err="1">
                <a:effectLst/>
                <a:latin typeface="-apple-system"/>
              </a:rPr>
              <a:t>is</a:t>
            </a:r>
            <a:r>
              <a:rPr lang="de-DE" sz="1700" b="0" i="0" u="none" strike="noStrike" dirty="0">
                <a:effectLst/>
                <a:latin typeface="-apple-system"/>
              </a:rPr>
              <a:t> also </a:t>
            </a:r>
            <a:r>
              <a:rPr lang="de-DE" sz="1700" b="0" i="0" u="none" strike="noStrike" dirty="0" err="1">
                <a:effectLst/>
                <a:latin typeface="-apple-system"/>
              </a:rPr>
              <a:t>part</a:t>
            </a:r>
            <a:r>
              <a:rPr lang="de-DE" sz="1700" b="0" i="0" u="none" strike="noStrike" dirty="0">
                <a:effectLst/>
                <a:latin typeface="-apple-system"/>
              </a:rPr>
              <a:t> </a:t>
            </a:r>
            <a:r>
              <a:rPr lang="de-DE" sz="1700" b="0" i="0" u="none" strike="noStrike" dirty="0" err="1">
                <a:effectLst/>
                <a:latin typeface="-apple-system"/>
              </a:rPr>
              <a:t>of</a:t>
            </a:r>
            <a:r>
              <a:rPr lang="de-DE" sz="1700" b="0" i="0" u="none" strike="noStrike" dirty="0">
                <a:effectLst/>
                <a:latin typeface="-apple-system"/>
              </a:rPr>
              <a:t> </a:t>
            </a:r>
            <a:r>
              <a:rPr lang="de-DE" sz="1700" b="0" i="0" u="none" strike="noStrike" dirty="0" err="1">
                <a:effectLst/>
                <a:latin typeface="-apple-system"/>
              </a:rPr>
              <a:t>the</a:t>
            </a:r>
            <a:r>
              <a:rPr lang="de-DE" sz="1700" b="0" i="0" u="none" strike="noStrike" dirty="0">
                <a:effectLst/>
                <a:latin typeface="-apple-system"/>
              </a:rPr>
              <a:t> </a:t>
            </a:r>
            <a:r>
              <a:rPr lang="de-DE" sz="1700" b="0" i="0" u="none" strike="noStrike" dirty="0" err="1">
                <a:effectLst/>
                <a:latin typeface="-apple-system"/>
              </a:rPr>
              <a:t>managed</a:t>
            </a:r>
            <a:r>
              <a:rPr lang="de-DE" sz="1700" b="0" i="0" u="none" strike="noStrike" dirty="0">
                <a:effectLst/>
                <a:latin typeface="-apple-system"/>
              </a:rPr>
              <a:t> </a:t>
            </a:r>
            <a:r>
              <a:rPr lang="de-DE" sz="1700" b="0" i="0" u="none" strike="noStrike" dirty="0" err="1">
                <a:effectLst/>
                <a:latin typeface="-apple-system"/>
              </a:rPr>
              <a:t>scenario</a:t>
            </a:r>
            <a:r>
              <a:rPr lang="de-DE" sz="1700" b="0" i="0" u="none" strike="noStrike" dirty="0">
                <a:effectLst/>
                <a:latin typeface="-apple-system"/>
              </a:rPr>
              <a:t>. </a:t>
            </a:r>
          </a:p>
          <a:p>
            <a:r>
              <a:rPr lang="de-DE" sz="1700" b="0" i="0" u="none" strike="noStrike" dirty="0" err="1">
                <a:effectLst/>
                <a:latin typeface="-apple-system"/>
              </a:rPr>
              <a:t>Optionally</a:t>
            </a:r>
            <a:r>
              <a:rPr lang="de-DE" sz="1700" b="0" i="0" u="none" strike="noStrike" dirty="0">
                <a:effectLst/>
                <a:latin typeface="-apple-system"/>
              </a:rPr>
              <a:t>, </a:t>
            </a:r>
            <a:r>
              <a:rPr lang="de-DE" sz="1700" b="0" i="0" u="none" strike="noStrike" dirty="0" err="1">
                <a:effectLst/>
                <a:latin typeface="-apple-system"/>
              </a:rPr>
              <a:t>you</a:t>
            </a:r>
            <a:r>
              <a:rPr lang="de-DE" sz="1700" b="0" i="0" u="none" strike="noStrike" dirty="0">
                <a:effectLst/>
                <a:latin typeface="-apple-system"/>
              </a:rPr>
              <a:t> </a:t>
            </a:r>
            <a:r>
              <a:rPr lang="de-DE" sz="1700" b="0" i="0" u="none" strike="noStrike" dirty="0" err="1">
                <a:effectLst/>
                <a:latin typeface="-apple-system"/>
              </a:rPr>
              <a:t>can</a:t>
            </a:r>
            <a:r>
              <a:rPr lang="de-DE" sz="1700" b="0" i="0" u="none" strike="noStrike" dirty="0">
                <a:effectLst/>
                <a:latin typeface="-apple-system"/>
              </a:rPr>
              <a:t> </a:t>
            </a:r>
            <a:r>
              <a:rPr lang="de-DE" sz="1700" b="0" i="0" u="none" strike="noStrike" dirty="0" err="1">
                <a:effectLst/>
                <a:latin typeface="-apple-system"/>
              </a:rPr>
              <a:t>add</a:t>
            </a:r>
            <a:r>
              <a:rPr lang="de-DE" sz="1700" b="0" i="0" u="none" strike="noStrike" dirty="0">
                <a:effectLst/>
                <a:latin typeface="-apple-system"/>
              </a:rPr>
              <a:t> </a:t>
            </a:r>
            <a:r>
              <a:rPr lang="de-DE" sz="1700" b="0" i="0" u="none" strike="noStrike" dirty="0" err="1">
                <a:effectLst/>
                <a:latin typeface="-apple-system"/>
              </a:rPr>
              <a:t>further</a:t>
            </a:r>
            <a:r>
              <a:rPr lang="de-DE" sz="1700" b="0" i="0" u="none" strike="noStrike" dirty="0">
                <a:effectLst/>
                <a:latin typeface="-apple-system"/>
              </a:rPr>
              <a:t> </a:t>
            </a:r>
            <a:r>
              <a:rPr lang="de-DE" sz="1700" b="0" i="0" u="none" strike="noStrike" dirty="0" err="1">
                <a:effectLst/>
                <a:latin typeface="-apple-system"/>
              </a:rPr>
              <a:t>logic</a:t>
            </a:r>
            <a:r>
              <a:rPr lang="de-DE" sz="1700" b="0" i="0" u="none" strike="noStrike" dirty="0">
                <a:effectLst/>
                <a:latin typeface="-apple-system"/>
              </a:rPr>
              <a:t> </a:t>
            </a:r>
            <a:r>
              <a:rPr lang="de-DE" sz="1700" b="0" i="0" u="none" strike="noStrike" dirty="0" err="1">
                <a:effectLst/>
                <a:latin typeface="-apple-system"/>
              </a:rPr>
              <a:t>to</a:t>
            </a:r>
            <a:r>
              <a:rPr lang="de-DE" sz="1700" b="0" i="0" u="none" strike="noStrike" dirty="0">
                <a:effectLst/>
                <a:latin typeface="-apple-system"/>
              </a:rPr>
              <a:t> </a:t>
            </a:r>
            <a:r>
              <a:rPr lang="de-DE" sz="1700" b="0" i="0" u="none" strike="noStrike" dirty="0" err="1">
                <a:effectLst/>
                <a:latin typeface="-apple-system"/>
              </a:rPr>
              <a:t>the</a:t>
            </a:r>
            <a:r>
              <a:rPr lang="de-DE" sz="1700" b="0" i="0" u="none" strike="noStrike" dirty="0">
                <a:effectLst/>
                <a:latin typeface="-apple-system"/>
              </a:rPr>
              <a:t> save </a:t>
            </a:r>
            <a:r>
              <a:rPr lang="de-DE" sz="1700" b="0" i="0" u="none" strike="noStrike" dirty="0" err="1">
                <a:effectLst/>
                <a:latin typeface="-apple-system"/>
              </a:rPr>
              <a:t>sequence</a:t>
            </a:r>
            <a:r>
              <a:rPr lang="de-DE" sz="1700" b="0" i="0" u="none" strike="noStrike" dirty="0">
                <a:effectLst/>
                <a:latin typeface="-apple-system"/>
              </a:rPr>
              <a:t> (Additional Save) </a:t>
            </a:r>
            <a:r>
              <a:rPr lang="de-DE" sz="1700" b="0" i="0" u="none" strike="noStrike" dirty="0" err="1">
                <a:effectLst/>
                <a:latin typeface="-apple-system"/>
              </a:rPr>
              <a:t>or</a:t>
            </a:r>
            <a:r>
              <a:rPr lang="de-DE" sz="1700" b="0" i="0" u="none" strike="noStrike" dirty="0">
                <a:effectLst/>
                <a:latin typeface="-apple-system"/>
              </a:rPr>
              <a:t> </a:t>
            </a:r>
            <a:r>
              <a:rPr lang="de-DE" sz="1700" b="0" i="0" u="none" strike="noStrike" dirty="0" err="1">
                <a:effectLst/>
                <a:latin typeface="-apple-system"/>
              </a:rPr>
              <a:t>implement</a:t>
            </a:r>
            <a:r>
              <a:rPr lang="de-DE" sz="1700" b="0" i="0" u="none" strike="noStrike" dirty="0">
                <a:effectLst/>
                <a:latin typeface="-apple-system"/>
              </a:rPr>
              <a:t> </a:t>
            </a:r>
            <a:r>
              <a:rPr lang="de-DE" sz="1700" b="0" i="0" u="none" strike="noStrike" dirty="0" err="1">
                <a:effectLst/>
                <a:latin typeface="-apple-system"/>
              </a:rPr>
              <a:t>it</a:t>
            </a:r>
            <a:r>
              <a:rPr lang="de-DE" sz="1700" b="0" i="0" u="none" strike="noStrike" dirty="0">
                <a:effectLst/>
                <a:latin typeface="-apple-system"/>
              </a:rPr>
              <a:t> </a:t>
            </a:r>
            <a:r>
              <a:rPr lang="de-DE" sz="1700" b="0" i="0" u="none" strike="noStrike" dirty="0" err="1">
                <a:effectLst/>
                <a:latin typeface="-apple-system"/>
              </a:rPr>
              <a:t>yourself</a:t>
            </a:r>
            <a:r>
              <a:rPr lang="de-DE" sz="1700" b="0" i="0" u="none" strike="noStrike" dirty="0">
                <a:effectLst/>
                <a:latin typeface="-apple-system"/>
              </a:rPr>
              <a:t> (</a:t>
            </a:r>
            <a:r>
              <a:rPr lang="de-DE" sz="1700" b="0" i="0" u="none" strike="noStrike" dirty="0" err="1">
                <a:effectLst/>
                <a:latin typeface="-apple-system"/>
              </a:rPr>
              <a:t>Unmanaged</a:t>
            </a:r>
            <a:r>
              <a:rPr lang="de-DE" sz="1700" b="0" i="0" u="none" strike="noStrike" dirty="0">
                <a:effectLst/>
                <a:latin typeface="-apple-system"/>
              </a:rPr>
              <a:t> Save).</a:t>
            </a:r>
          </a:p>
        </p:txBody>
      </p:sp>
    </p:spTree>
    <p:extLst>
      <p:ext uri="{BB962C8B-B14F-4D97-AF65-F5344CB8AC3E}">
        <p14:creationId xmlns:p14="http://schemas.microsoft.com/office/powerpoint/2010/main" val="3612061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el 1">
            <a:extLst>
              <a:ext uri="{FF2B5EF4-FFF2-40B4-BE49-F238E27FC236}">
                <a16:creationId xmlns:a16="http://schemas.microsoft.com/office/drawing/2014/main" id="{8130274E-E04C-764E-BBC1-0258CC09FCE3}"/>
              </a:ext>
            </a:extLst>
          </p:cNvPr>
          <p:cNvSpPr>
            <a:spLocks noGrp="1"/>
          </p:cNvSpPr>
          <p:nvPr>
            <p:ph type="title"/>
          </p:nvPr>
        </p:nvSpPr>
        <p:spPr>
          <a:xfrm>
            <a:off x="841246" y="673770"/>
            <a:ext cx="3644489" cy="2414488"/>
          </a:xfrm>
        </p:spPr>
        <p:txBody>
          <a:bodyPr anchor="t">
            <a:normAutofit/>
          </a:bodyPr>
          <a:lstStyle/>
          <a:p>
            <a:r>
              <a:rPr lang="de-DE" sz="2600" dirty="0">
                <a:solidFill>
                  <a:srgbClr val="FFFFFF"/>
                </a:solidFill>
              </a:rPr>
              <a:t>Implementation </a:t>
            </a:r>
            <a:r>
              <a:rPr lang="de-DE" sz="2600" dirty="0" err="1">
                <a:solidFill>
                  <a:srgbClr val="FFFFFF"/>
                </a:solidFill>
              </a:rPr>
              <a:t>types</a:t>
            </a:r>
            <a:endParaRPr lang="de-DE" sz="2600" dirty="0">
              <a:solidFill>
                <a:srgbClr val="FFFFFF"/>
              </a:solidFill>
            </a:endParaRPr>
          </a:p>
        </p:txBody>
      </p:sp>
      <p:sp>
        <p:nvSpPr>
          <p:cNvPr id="3" name="Inhaltsplatzhalter 2">
            <a:extLst>
              <a:ext uri="{FF2B5EF4-FFF2-40B4-BE49-F238E27FC236}">
                <a16:creationId xmlns:a16="http://schemas.microsoft.com/office/drawing/2014/main" id="{BE2FCD9C-B206-EEF6-FCC0-8049CD4E3765}"/>
              </a:ext>
            </a:extLst>
          </p:cNvPr>
          <p:cNvSpPr>
            <a:spLocks noGrp="1"/>
          </p:cNvSpPr>
          <p:nvPr>
            <p:ph idx="1"/>
          </p:nvPr>
        </p:nvSpPr>
        <p:spPr>
          <a:xfrm>
            <a:off x="6095999" y="882315"/>
            <a:ext cx="5254754" cy="5294647"/>
          </a:xfrm>
        </p:spPr>
        <p:txBody>
          <a:bodyPr>
            <a:normAutofit/>
          </a:bodyPr>
          <a:lstStyle/>
          <a:p>
            <a:pPr marL="0" indent="0">
              <a:buNone/>
            </a:pPr>
            <a:r>
              <a:rPr lang="de-DE" sz="1700" b="1" i="0" u="none" strike="noStrike" dirty="0" err="1">
                <a:effectLst/>
                <a:latin typeface="-apple-system"/>
              </a:rPr>
              <a:t>Unmanaged</a:t>
            </a:r>
            <a:r>
              <a:rPr lang="de-DE" sz="1700" b="1" i="0" u="none" strike="noStrike" dirty="0">
                <a:effectLst/>
                <a:latin typeface="-apple-system"/>
              </a:rPr>
              <a:t> Scenario</a:t>
            </a:r>
            <a:r>
              <a:rPr lang="de-DE" sz="1700" b="0" i="0" u="none" strike="noStrike" dirty="0">
                <a:effectLst/>
                <a:latin typeface="-apple-system"/>
              </a:rPr>
              <a:t>:</a:t>
            </a:r>
          </a:p>
          <a:p>
            <a:r>
              <a:rPr lang="de-DE" sz="1700" b="0" i="0" u="none" strike="noStrike" dirty="0">
                <a:effectLst/>
                <a:latin typeface="-apple-system"/>
              </a:rPr>
              <a:t>In </a:t>
            </a:r>
            <a:r>
              <a:rPr lang="de-DE" sz="1700" b="0" i="0" u="none" strike="noStrike" dirty="0" err="1">
                <a:effectLst/>
                <a:latin typeface="-apple-system"/>
              </a:rPr>
              <a:t>the</a:t>
            </a:r>
            <a:r>
              <a:rPr lang="de-DE" sz="1700" b="0" i="0" u="none" strike="noStrike" dirty="0">
                <a:effectLst/>
                <a:latin typeface="-apple-system"/>
              </a:rPr>
              <a:t> </a:t>
            </a:r>
            <a:r>
              <a:rPr lang="de-DE" sz="1700" b="0" i="0" u="none" strike="noStrike" dirty="0" err="1">
                <a:effectLst/>
                <a:latin typeface="-apple-system"/>
              </a:rPr>
              <a:t>unmanaged</a:t>
            </a:r>
            <a:r>
              <a:rPr lang="de-DE" sz="1700" b="0" i="0" u="none" strike="noStrike" dirty="0">
                <a:effectLst/>
                <a:latin typeface="-apple-system"/>
              </a:rPr>
              <a:t> </a:t>
            </a:r>
            <a:r>
              <a:rPr lang="de-DE" sz="1700" b="0" i="0" u="none" strike="noStrike" dirty="0" err="1">
                <a:effectLst/>
                <a:latin typeface="-apple-system"/>
              </a:rPr>
              <a:t>scenario</a:t>
            </a:r>
            <a:r>
              <a:rPr lang="de-DE" sz="1700" b="0" i="0" u="none" strike="noStrike" dirty="0">
                <a:effectLst/>
                <a:latin typeface="-apple-system"/>
              </a:rPr>
              <a:t>, </a:t>
            </a:r>
            <a:r>
              <a:rPr lang="de-DE" sz="1700" b="0" i="0" u="none" strike="noStrike" dirty="0" err="1">
                <a:effectLst/>
                <a:latin typeface="-apple-system"/>
              </a:rPr>
              <a:t>you</a:t>
            </a:r>
            <a:r>
              <a:rPr lang="de-DE" sz="1700" b="0" i="0" u="none" strike="noStrike" dirty="0">
                <a:effectLst/>
                <a:latin typeface="-apple-system"/>
              </a:rPr>
              <a:t> </a:t>
            </a:r>
            <a:r>
              <a:rPr lang="de-DE" sz="1700" b="0" i="0" u="none" strike="noStrike" dirty="0" err="1">
                <a:effectLst/>
                <a:latin typeface="-apple-system"/>
              </a:rPr>
              <a:t>can</a:t>
            </a:r>
            <a:r>
              <a:rPr lang="de-DE" sz="1700" b="0" i="0" u="none" strike="noStrike" dirty="0">
                <a:effectLst/>
                <a:latin typeface="-apple-system"/>
              </a:rPr>
              <a:t> </a:t>
            </a:r>
            <a:r>
              <a:rPr lang="de-DE" sz="1700" b="0" i="0" u="none" strike="noStrike" dirty="0" err="1">
                <a:effectLst/>
                <a:latin typeface="-apple-system"/>
              </a:rPr>
              <a:t>implement</a:t>
            </a:r>
            <a:r>
              <a:rPr lang="de-DE" sz="1700" b="0" i="0" u="none" strike="noStrike" dirty="0">
                <a:effectLst/>
                <a:latin typeface="-apple-system"/>
              </a:rPr>
              <a:t> </a:t>
            </a:r>
            <a:r>
              <a:rPr lang="de-DE" sz="1700" b="0" i="0" u="none" strike="noStrike" dirty="0" err="1">
                <a:effectLst/>
                <a:latin typeface="-apple-system"/>
              </a:rPr>
              <a:t>the</a:t>
            </a:r>
            <a:r>
              <a:rPr lang="de-DE" sz="1700" b="0" i="0" u="none" strike="noStrike" dirty="0">
                <a:effectLst/>
                <a:latin typeface="-apple-system"/>
              </a:rPr>
              <a:t> </a:t>
            </a:r>
            <a:r>
              <a:rPr lang="de-DE" sz="1700" b="0" i="0" u="none" strike="noStrike" dirty="0" err="1">
                <a:effectLst/>
                <a:latin typeface="-apple-system"/>
              </a:rPr>
              <a:t>standard</a:t>
            </a:r>
            <a:r>
              <a:rPr lang="de-DE" sz="1700" b="0" i="0" u="none" strike="noStrike" dirty="0">
                <a:effectLst/>
                <a:latin typeface="-apple-system"/>
              </a:rPr>
              <a:t> </a:t>
            </a:r>
            <a:r>
              <a:rPr lang="de-DE" sz="1700" b="0" i="0" u="none" strike="noStrike" dirty="0" err="1">
                <a:effectLst/>
                <a:latin typeface="-apple-system"/>
              </a:rPr>
              <a:t>functionality</a:t>
            </a:r>
            <a:r>
              <a:rPr lang="de-DE" sz="1700" b="0" i="0" u="none" strike="noStrike" dirty="0">
                <a:effectLst/>
                <a:latin typeface="-apple-system"/>
              </a:rPr>
              <a:t> </a:t>
            </a:r>
            <a:r>
              <a:rPr lang="de-DE" sz="1700" b="0" i="0" u="none" strike="noStrike" dirty="0" err="1">
                <a:effectLst/>
                <a:latin typeface="-apple-system"/>
              </a:rPr>
              <a:t>of</a:t>
            </a:r>
            <a:r>
              <a:rPr lang="de-DE" sz="1700" b="0" i="0" u="none" strike="noStrike" dirty="0">
                <a:effectLst/>
                <a:latin typeface="-apple-system"/>
              </a:rPr>
              <a:t> a </a:t>
            </a:r>
            <a:r>
              <a:rPr lang="de-DE" sz="1700" b="0" i="0" u="none" strike="noStrike" dirty="0" err="1">
                <a:effectLst/>
                <a:latin typeface="-apple-system"/>
              </a:rPr>
              <a:t>business</a:t>
            </a:r>
            <a:r>
              <a:rPr lang="de-DE" sz="1700" b="0" i="0" u="none" strike="noStrike" dirty="0">
                <a:effectLst/>
                <a:latin typeface="-apple-system"/>
              </a:rPr>
              <a:t> </a:t>
            </a:r>
            <a:r>
              <a:rPr lang="de-DE" sz="1700" b="0" i="0" u="none" strike="noStrike" dirty="0" err="1">
                <a:effectLst/>
                <a:latin typeface="-apple-system"/>
              </a:rPr>
              <a:t>object</a:t>
            </a:r>
            <a:r>
              <a:rPr lang="de-DE" sz="1700" b="0" i="0" u="none" strike="noStrike" dirty="0">
                <a:effectLst/>
                <a:latin typeface="-apple-system"/>
              </a:rPr>
              <a:t> </a:t>
            </a:r>
            <a:r>
              <a:rPr lang="de-DE" sz="1700" b="0" i="0" u="none" strike="noStrike" dirty="0" err="1">
                <a:effectLst/>
                <a:latin typeface="-apple-system"/>
              </a:rPr>
              <a:t>yourself</a:t>
            </a:r>
            <a:r>
              <a:rPr lang="de-DE" sz="1700" b="0" i="0" u="none" strike="noStrike" dirty="0">
                <a:effectLst/>
                <a:latin typeface="-apple-system"/>
              </a:rPr>
              <a:t>.</a:t>
            </a:r>
          </a:p>
          <a:p>
            <a:r>
              <a:rPr lang="de-DE" sz="1700" b="0" i="0" u="none" strike="noStrike" dirty="0">
                <a:effectLst/>
                <a:latin typeface="-apple-system"/>
              </a:rPr>
              <a:t>This </a:t>
            </a:r>
            <a:r>
              <a:rPr lang="de-DE" sz="1700" b="0" i="0" u="none" strike="noStrike" dirty="0" err="1">
                <a:effectLst/>
                <a:latin typeface="-apple-system"/>
              </a:rPr>
              <a:t>applies</a:t>
            </a:r>
            <a:r>
              <a:rPr lang="de-DE" sz="1700" b="0" i="0" u="none" strike="noStrike" dirty="0">
                <a:effectLst/>
                <a:latin typeface="-apple-system"/>
              </a:rPr>
              <a:t> </a:t>
            </a:r>
            <a:r>
              <a:rPr lang="de-DE" sz="1700" b="0" i="0" u="none" strike="noStrike" dirty="0" err="1">
                <a:effectLst/>
                <a:latin typeface="-apple-system"/>
              </a:rPr>
              <a:t>to</a:t>
            </a:r>
            <a:r>
              <a:rPr lang="de-DE" sz="1700" b="0" i="0" u="none" strike="noStrike" dirty="0">
                <a:effectLst/>
                <a:latin typeface="-apple-system"/>
              </a:rPr>
              <a:t> </a:t>
            </a:r>
            <a:r>
              <a:rPr lang="de-DE" sz="1700" b="0" i="0" u="none" strike="noStrike" dirty="0" err="1">
                <a:effectLst/>
                <a:latin typeface="-apple-system"/>
              </a:rPr>
              <a:t>both</a:t>
            </a:r>
            <a:r>
              <a:rPr lang="de-DE" sz="1700" b="0" i="0" u="none" strike="noStrike" dirty="0">
                <a:effectLst/>
                <a:latin typeface="-apple-system"/>
              </a:rPr>
              <a:t> </a:t>
            </a:r>
            <a:r>
              <a:rPr lang="de-DE" sz="1700" b="0" i="0" u="none" strike="noStrike" dirty="0" err="1">
                <a:effectLst/>
                <a:latin typeface="-apple-system"/>
              </a:rPr>
              <a:t>the</a:t>
            </a:r>
            <a:r>
              <a:rPr lang="de-DE" sz="1700" b="0" i="0" u="none" strike="noStrike" dirty="0">
                <a:effectLst/>
                <a:latin typeface="-apple-system"/>
              </a:rPr>
              <a:t> </a:t>
            </a:r>
            <a:r>
              <a:rPr lang="de-DE" sz="1700" b="0" i="0" u="none" strike="noStrike" dirty="0" err="1">
                <a:effectLst/>
                <a:latin typeface="-apple-system"/>
              </a:rPr>
              <a:t>interaction</a:t>
            </a:r>
            <a:r>
              <a:rPr lang="de-DE" sz="1700" b="0" i="0" u="none" strike="noStrike" dirty="0">
                <a:effectLst/>
                <a:latin typeface="-apple-system"/>
              </a:rPr>
              <a:t> </a:t>
            </a:r>
            <a:r>
              <a:rPr lang="de-DE" sz="1700" b="0" i="0" u="none" strike="noStrike" dirty="0" err="1">
                <a:effectLst/>
                <a:latin typeface="-apple-system"/>
              </a:rPr>
              <a:t>phase</a:t>
            </a:r>
            <a:r>
              <a:rPr lang="de-DE" sz="1700" b="0" i="0" u="none" strike="noStrike" dirty="0">
                <a:effectLst/>
                <a:latin typeface="-apple-system"/>
              </a:rPr>
              <a:t> </a:t>
            </a:r>
            <a:r>
              <a:rPr lang="de-DE" sz="1700" b="0" i="0" u="none" strike="noStrike" dirty="0" err="1">
                <a:effectLst/>
                <a:latin typeface="-apple-system"/>
              </a:rPr>
              <a:t>with</a:t>
            </a:r>
            <a:r>
              <a:rPr lang="de-DE" sz="1700" b="0" i="0" u="none" strike="noStrike" dirty="0">
                <a:effectLst/>
                <a:latin typeface="-apple-system"/>
              </a:rPr>
              <a:t> </a:t>
            </a:r>
            <a:r>
              <a:rPr lang="de-DE" sz="1700" b="0" i="0" u="none" strike="noStrike" dirty="0" err="1">
                <a:effectLst/>
                <a:latin typeface="-apple-system"/>
              </a:rPr>
              <a:t>the</a:t>
            </a:r>
            <a:r>
              <a:rPr lang="de-DE" sz="1700" b="0" i="0" u="none" strike="noStrike" dirty="0">
                <a:effectLst/>
                <a:latin typeface="-apple-system"/>
              </a:rPr>
              <a:t> </a:t>
            </a:r>
            <a:r>
              <a:rPr lang="de-DE" sz="1700" b="0" i="0" u="none" strike="noStrike" dirty="0" err="1">
                <a:effectLst/>
                <a:latin typeface="-apple-system"/>
              </a:rPr>
              <a:t>transaction</a:t>
            </a:r>
            <a:r>
              <a:rPr lang="de-DE" sz="1700" b="0" i="0" u="none" strike="noStrike" dirty="0">
                <a:effectLst/>
                <a:latin typeface="-apple-system"/>
              </a:rPr>
              <a:t> </a:t>
            </a:r>
            <a:r>
              <a:rPr lang="de-DE" sz="1700" b="0" i="0" u="none" strike="noStrike" dirty="0" err="1">
                <a:effectLst/>
                <a:latin typeface="-apple-system"/>
              </a:rPr>
              <a:t>buffer</a:t>
            </a:r>
            <a:r>
              <a:rPr lang="de-DE" sz="1700" b="0" i="0" u="none" strike="noStrike" dirty="0">
                <a:effectLst/>
                <a:latin typeface="-apple-system"/>
              </a:rPr>
              <a:t> and </a:t>
            </a:r>
            <a:r>
              <a:rPr lang="de-DE" sz="1700" b="0" i="0" u="none" strike="noStrike" dirty="0" err="1">
                <a:effectLst/>
                <a:latin typeface="-apple-system"/>
              </a:rPr>
              <a:t>the</a:t>
            </a:r>
            <a:r>
              <a:rPr lang="de-DE" sz="1700" b="0" i="0" u="none" strike="noStrike" dirty="0">
                <a:effectLst/>
                <a:latin typeface="-apple-system"/>
              </a:rPr>
              <a:t> </a:t>
            </a:r>
            <a:r>
              <a:rPr lang="de-DE" sz="1700" b="0" i="0" u="none" strike="noStrike" dirty="0" err="1">
                <a:effectLst/>
                <a:latin typeface="-apple-system"/>
              </a:rPr>
              <a:t>storage</a:t>
            </a:r>
            <a:r>
              <a:rPr lang="de-DE" sz="1700" b="0" i="0" u="none" strike="noStrike" dirty="0">
                <a:effectLst/>
                <a:latin typeface="-apple-system"/>
              </a:rPr>
              <a:t> </a:t>
            </a:r>
            <a:r>
              <a:rPr lang="de-DE" sz="1700" b="0" i="0" u="none" strike="noStrike" dirty="0" err="1">
                <a:effectLst/>
                <a:latin typeface="-apple-system"/>
              </a:rPr>
              <a:t>sequence</a:t>
            </a:r>
            <a:r>
              <a:rPr lang="de-DE" sz="1700" b="0" i="0" u="none" strike="noStrike" dirty="0">
                <a:effectLst/>
                <a:latin typeface="-apple-system"/>
              </a:rPr>
              <a:t>.</a:t>
            </a:r>
          </a:p>
          <a:p>
            <a:endParaRPr lang="de-DE" sz="1700" dirty="0"/>
          </a:p>
        </p:txBody>
      </p:sp>
    </p:spTree>
    <p:extLst>
      <p:ext uri="{BB962C8B-B14F-4D97-AF65-F5344CB8AC3E}">
        <p14:creationId xmlns:p14="http://schemas.microsoft.com/office/powerpoint/2010/main" val="3491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809A9B2-E7A6-7D53-6D4B-85063794178D}"/>
              </a:ext>
            </a:extLst>
          </p:cNvPr>
          <p:cNvSpPr>
            <a:spLocks noGrp="1"/>
          </p:cNvSpPr>
          <p:nvPr>
            <p:ph type="title"/>
          </p:nvPr>
        </p:nvSpPr>
        <p:spPr>
          <a:xfrm>
            <a:off x="841246" y="673770"/>
            <a:ext cx="3644489" cy="2414488"/>
          </a:xfrm>
        </p:spPr>
        <p:txBody>
          <a:bodyPr anchor="t">
            <a:normAutofit/>
          </a:bodyPr>
          <a:lstStyle/>
          <a:p>
            <a:r>
              <a:rPr lang="de-DE" sz="2600" dirty="0">
                <a:solidFill>
                  <a:srgbClr val="FFFFFF"/>
                </a:solidFill>
              </a:rPr>
              <a:t>Implementation </a:t>
            </a:r>
            <a:r>
              <a:rPr lang="de-DE" sz="2600" dirty="0" err="1">
                <a:solidFill>
                  <a:srgbClr val="FFFFFF"/>
                </a:solidFill>
              </a:rPr>
              <a:t>types</a:t>
            </a:r>
            <a:endParaRPr lang="de-DE" sz="2600" dirty="0">
              <a:solidFill>
                <a:srgbClr val="FFFFFF"/>
              </a:solidFill>
            </a:endParaRPr>
          </a:p>
        </p:txBody>
      </p:sp>
      <p:pic>
        <p:nvPicPr>
          <p:cNvPr id="5" name="Inhaltsplatzhalter 4">
            <a:extLst>
              <a:ext uri="{FF2B5EF4-FFF2-40B4-BE49-F238E27FC236}">
                <a16:creationId xmlns:a16="http://schemas.microsoft.com/office/drawing/2014/main" id="{F2CB9706-4864-030B-D820-409A48AF0D3C}"/>
              </a:ext>
            </a:extLst>
          </p:cNvPr>
          <p:cNvPicPr>
            <a:picLocks noGrp="1" noChangeAspect="1"/>
          </p:cNvPicPr>
          <p:nvPr>
            <p:ph idx="1"/>
          </p:nvPr>
        </p:nvPicPr>
        <p:blipFill>
          <a:blip r:embed="rId2"/>
          <a:stretch>
            <a:fillRect/>
          </a:stretch>
        </p:blipFill>
        <p:spPr>
          <a:xfrm>
            <a:off x="5574402" y="2337272"/>
            <a:ext cx="6614549" cy="3018500"/>
          </a:xfrm>
        </p:spPr>
      </p:pic>
    </p:spTree>
    <p:extLst>
      <p:ext uri="{BB962C8B-B14F-4D97-AF65-F5344CB8AC3E}">
        <p14:creationId xmlns:p14="http://schemas.microsoft.com/office/powerpoint/2010/main" val="1727789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7CDDC3A-29BC-39A8-93BC-B04C6321CFB5}"/>
              </a:ext>
            </a:extLst>
          </p:cNvPr>
          <p:cNvSpPr>
            <a:spLocks noGrp="1"/>
          </p:cNvSpPr>
          <p:nvPr>
            <p:ph type="title"/>
          </p:nvPr>
        </p:nvSpPr>
        <p:spPr>
          <a:xfrm>
            <a:off x="838200" y="365125"/>
            <a:ext cx="10515600" cy="1325563"/>
          </a:xfrm>
        </p:spPr>
        <p:txBody>
          <a:bodyPr>
            <a:normAutofit/>
          </a:bodyPr>
          <a:lstStyle/>
          <a:p>
            <a:r>
              <a:rPr lang="de-DE" sz="5400"/>
              <a:t>Entity Manipulation Language</a:t>
            </a:r>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FEFCF36-8ADD-BC76-8014-3525B608EDFF}"/>
              </a:ext>
            </a:extLst>
          </p:cNvPr>
          <p:cNvSpPr>
            <a:spLocks noGrp="1"/>
          </p:cNvSpPr>
          <p:nvPr>
            <p:ph idx="1"/>
          </p:nvPr>
        </p:nvSpPr>
        <p:spPr>
          <a:xfrm>
            <a:off x="838200" y="1929384"/>
            <a:ext cx="10515600" cy="4251960"/>
          </a:xfrm>
        </p:spPr>
        <p:txBody>
          <a:bodyPr>
            <a:normAutofit/>
          </a:bodyPr>
          <a:lstStyle/>
          <a:p>
            <a:pPr marL="0" indent="0">
              <a:buNone/>
            </a:pPr>
            <a:r>
              <a:rPr lang="de-DE" sz="1600" b="0" i="0" u="none" strike="noStrike" dirty="0">
                <a:effectLst/>
                <a:latin typeface="-apple-system"/>
              </a:rPr>
              <a:t>The Entity Manipulation Language (EML) </a:t>
            </a:r>
            <a:r>
              <a:rPr lang="de-DE" sz="1600" b="0" i="0" u="none" strike="noStrike" dirty="0" err="1">
                <a:effectLst/>
                <a:latin typeface="-apple-system"/>
              </a:rPr>
              <a:t>is</a:t>
            </a:r>
            <a:r>
              <a:rPr lang="de-DE" sz="1600" b="0" i="0" u="none" strike="noStrike" dirty="0">
                <a:effectLst/>
                <a:latin typeface="-apple-system"/>
              </a:rPr>
              <a:t> a </a:t>
            </a:r>
            <a:r>
              <a:rPr lang="de-DE" sz="1600" b="0" i="0" u="none" strike="noStrike" dirty="0" err="1">
                <a:effectLst/>
                <a:latin typeface="-apple-system"/>
              </a:rPr>
              <a:t>standardised</a:t>
            </a:r>
            <a:r>
              <a:rPr lang="de-DE" sz="1600" b="0" i="0" u="none" strike="noStrike" dirty="0">
                <a:effectLst/>
                <a:latin typeface="-apple-system"/>
              </a:rPr>
              <a:t>, type-safe </a:t>
            </a:r>
            <a:r>
              <a:rPr lang="en-US" sz="1600" b="0" i="0" u="none" strike="noStrike" dirty="0">
                <a:effectLst/>
                <a:latin typeface="-apple-system"/>
              </a:rPr>
              <a:t>API-based access to RAP BOs within and outside the RAP context </a:t>
            </a:r>
            <a:r>
              <a:rPr lang="de-DE" sz="1600" b="0" i="0" u="none" strike="noStrike" dirty="0" err="1">
                <a:effectLst/>
                <a:latin typeface="-apple-system"/>
              </a:rPr>
              <a:t>that</a:t>
            </a:r>
            <a:r>
              <a:rPr lang="de-DE" sz="1600" b="0" i="0" u="none" strike="noStrike" dirty="0">
                <a:effectLst/>
                <a:latin typeface="-apple-system"/>
              </a:rPr>
              <a:t> </a:t>
            </a:r>
            <a:r>
              <a:rPr lang="de-DE" sz="1600" b="0" i="0" u="none" strike="noStrike" dirty="0" err="1">
                <a:effectLst/>
                <a:latin typeface="-apple-system"/>
              </a:rPr>
              <a:t>is</a:t>
            </a:r>
            <a:r>
              <a:rPr lang="de-DE" sz="1600" b="0" i="0" u="none" strike="noStrike" dirty="0">
                <a:effectLst/>
                <a:latin typeface="-apple-system"/>
              </a:rPr>
              <a:t> </a:t>
            </a:r>
            <a:r>
              <a:rPr lang="de-DE" sz="1600" b="0" i="0" u="none" strike="noStrike" dirty="0" err="1">
                <a:effectLst/>
                <a:latin typeface="-apple-system"/>
              </a:rPr>
              <a:t>firmly</a:t>
            </a:r>
            <a:r>
              <a:rPr lang="de-DE" sz="1600" b="0" i="0" u="none" strike="noStrike" dirty="0">
                <a:effectLst/>
                <a:latin typeface="-apple-system"/>
              </a:rPr>
              <a:t> </a:t>
            </a:r>
            <a:r>
              <a:rPr lang="de-DE" sz="1600" b="0" i="0" u="none" strike="noStrike" dirty="0" err="1">
                <a:effectLst/>
                <a:latin typeface="-apple-system"/>
              </a:rPr>
              <a:t>anchored</a:t>
            </a:r>
            <a:r>
              <a:rPr lang="de-DE" sz="1600" b="0" i="0" u="none" strike="noStrike" dirty="0">
                <a:effectLst/>
                <a:latin typeface="-apple-system"/>
              </a:rPr>
              <a:t> in </a:t>
            </a:r>
            <a:r>
              <a:rPr lang="de-DE" sz="1600" b="0" i="0" u="none" strike="noStrike" dirty="0" err="1">
                <a:effectLst/>
                <a:latin typeface="-apple-system"/>
              </a:rPr>
              <a:t>the</a:t>
            </a:r>
            <a:r>
              <a:rPr lang="de-DE" sz="1600" b="0" i="0" u="none" strike="noStrike" dirty="0">
                <a:effectLst/>
                <a:latin typeface="-apple-system"/>
              </a:rPr>
              <a:t> ABAP </a:t>
            </a:r>
            <a:r>
              <a:rPr lang="de-DE" sz="1600" b="0" i="0" u="none" strike="noStrike" dirty="0" err="1">
                <a:effectLst/>
                <a:latin typeface="-apple-system"/>
              </a:rPr>
              <a:t>language</a:t>
            </a:r>
            <a:r>
              <a:rPr lang="de-DE" sz="1600" b="0" i="0" u="none" strike="noStrike" dirty="0">
                <a:effectLst/>
                <a:latin typeface="-apple-system"/>
              </a:rPr>
              <a:t> </a:t>
            </a:r>
            <a:r>
              <a:rPr lang="de-DE" sz="1600" b="0" i="0" u="none" strike="noStrike" dirty="0" err="1">
                <a:effectLst/>
                <a:latin typeface="-apple-system"/>
              </a:rPr>
              <a:t>scope</a:t>
            </a:r>
            <a:r>
              <a:rPr lang="de-DE" sz="1600" b="0" i="0" u="none" strike="noStrike" dirty="0">
                <a:effectLst/>
                <a:latin typeface="-apple-system"/>
              </a:rPr>
              <a:t>. </a:t>
            </a:r>
          </a:p>
          <a:p>
            <a:pPr marL="0" indent="0">
              <a:buNone/>
            </a:pPr>
            <a:r>
              <a:rPr lang="en-US" sz="1600" b="0" i="0" u="none" strike="noStrike" dirty="0">
                <a:effectLst/>
                <a:latin typeface="-apple-system"/>
              </a:rPr>
              <a:t>EML offers an SQL-like syntax that allows developers to implement the transactional behavior of RAP business objects. </a:t>
            </a:r>
            <a:r>
              <a:rPr lang="de-DE" sz="1600" b="0" i="0" u="none" strike="noStrike" dirty="0" err="1">
                <a:effectLst/>
                <a:latin typeface="-apple-system"/>
              </a:rPr>
              <a:t>It</a:t>
            </a:r>
            <a:r>
              <a:rPr lang="de-DE" sz="1600" b="0" i="0" u="none" strike="noStrike" dirty="0">
                <a:effectLst/>
                <a:latin typeface="-apple-system"/>
              </a:rPr>
              <a:t> </a:t>
            </a:r>
            <a:r>
              <a:rPr lang="de-DE" sz="1600" b="0" i="0" u="none" strike="noStrike" dirty="0" err="1">
                <a:effectLst/>
                <a:latin typeface="-apple-system"/>
              </a:rPr>
              <a:t>enables</a:t>
            </a:r>
            <a:r>
              <a:rPr lang="de-DE" sz="1600" b="0" i="0" u="none" strike="noStrike" dirty="0">
                <a:effectLst/>
                <a:latin typeface="-apple-system"/>
              </a:rPr>
              <a:t> </a:t>
            </a:r>
            <a:r>
              <a:rPr lang="de-DE" sz="1600" b="0" i="0" u="none" strike="noStrike" dirty="0" err="1">
                <a:effectLst/>
                <a:latin typeface="-apple-system"/>
              </a:rPr>
              <a:t>access</a:t>
            </a:r>
            <a:r>
              <a:rPr lang="de-DE" sz="1600" b="0" i="0" u="none" strike="noStrike" dirty="0">
                <a:effectLst/>
                <a:latin typeface="-apple-system"/>
              </a:rPr>
              <a:t> </a:t>
            </a:r>
            <a:r>
              <a:rPr lang="de-DE" sz="1600" b="0" i="0" u="none" strike="noStrike" dirty="0" err="1">
                <a:effectLst/>
                <a:latin typeface="-apple-system"/>
              </a:rPr>
              <a:t>to</a:t>
            </a:r>
            <a:r>
              <a:rPr lang="de-DE" sz="1600" b="0" i="0" u="none" strike="noStrike" dirty="0">
                <a:effectLst/>
                <a:latin typeface="-apple-system"/>
              </a:rPr>
              <a:t> </a:t>
            </a:r>
            <a:r>
              <a:rPr lang="de-DE" sz="1600" b="0" i="0" u="none" strike="noStrike" dirty="0" err="1">
                <a:effectLst/>
                <a:latin typeface="-apple-system"/>
              </a:rPr>
              <a:t>data</a:t>
            </a:r>
            <a:r>
              <a:rPr lang="de-DE" sz="1600" b="0" i="0" u="none" strike="noStrike" dirty="0">
                <a:effectLst/>
                <a:latin typeface="-apple-system"/>
              </a:rPr>
              <a:t> and </a:t>
            </a:r>
            <a:r>
              <a:rPr lang="de-DE" sz="1600" b="0" i="0" u="none" strike="noStrike" dirty="0" err="1">
                <a:effectLst/>
                <a:latin typeface="-apple-system"/>
              </a:rPr>
              <a:t>functionalities</a:t>
            </a:r>
            <a:r>
              <a:rPr lang="de-DE" sz="1600" b="0" i="0" u="none" strike="noStrike" dirty="0">
                <a:effectLst/>
                <a:latin typeface="-apple-system"/>
              </a:rPr>
              <a:t> </a:t>
            </a:r>
            <a:r>
              <a:rPr lang="de-DE" sz="1600" b="0" i="0" u="none" strike="noStrike" dirty="0" err="1">
                <a:effectLst/>
                <a:latin typeface="-apple-system"/>
              </a:rPr>
              <a:t>of</a:t>
            </a:r>
            <a:r>
              <a:rPr lang="de-DE" sz="1600" b="0" i="0" u="none" strike="noStrike" dirty="0">
                <a:effectLst/>
                <a:latin typeface="-apple-system"/>
              </a:rPr>
              <a:t> RAP </a:t>
            </a:r>
            <a:r>
              <a:rPr lang="de-DE" sz="1600" b="0" i="0" u="none" strike="noStrike" dirty="0" err="1">
                <a:effectLst/>
                <a:latin typeface="-apple-system"/>
              </a:rPr>
              <a:t>business</a:t>
            </a:r>
            <a:r>
              <a:rPr lang="de-DE" sz="1600" b="0" i="0" u="none" strike="noStrike" dirty="0">
                <a:effectLst/>
                <a:latin typeface="-apple-system"/>
              </a:rPr>
              <a:t> </a:t>
            </a:r>
            <a:r>
              <a:rPr lang="de-DE" sz="1600" b="0" i="0" u="none" strike="noStrike" dirty="0" err="1">
                <a:effectLst/>
                <a:latin typeface="-apple-system"/>
              </a:rPr>
              <a:t>objects</a:t>
            </a:r>
            <a:r>
              <a:rPr lang="de-DE" sz="1600" b="0" i="0" u="none" strike="noStrike" dirty="0">
                <a:effectLst/>
                <a:latin typeface="-apple-system"/>
              </a:rPr>
              <a:t>. </a:t>
            </a:r>
          </a:p>
          <a:p>
            <a:pPr marL="0" indent="0">
              <a:buNone/>
            </a:pPr>
            <a:r>
              <a:rPr lang="de-DE" sz="1600" b="0" i="0" u="none" strike="noStrike" dirty="0">
                <a:effectLst/>
                <a:latin typeface="-apple-system"/>
              </a:rPr>
              <a:t>Here </a:t>
            </a:r>
            <a:r>
              <a:rPr lang="de-DE" sz="1600" b="0" i="0" u="none" strike="noStrike" dirty="0" err="1">
                <a:effectLst/>
                <a:latin typeface="-apple-system"/>
              </a:rPr>
              <a:t>are</a:t>
            </a:r>
            <a:r>
              <a:rPr lang="de-DE" sz="1600" b="0" i="0" u="none" strike="noStrike" dirty="0">
                <a:effectLst/>
                <a:latin typeface="-apple-system"/>
              </a:rPr>
              <a:t> </a:t>
            </a:r>
            <a:r>
              <a:rPr lang="de-DE" sz="1600" b="0" i="0" u="none" strike="noStrike" dirty="0" err="1">
                <a:effectLst/>
                <a:latin typeface="-apple-system"/>
              </a:rPr>
              <a:t>the</a:t>
            </a:r>
            <a:r>
              <a:rPr lang="de-DE" sz="1600" b="0" i="0" u="none" strike="noStrike" dirty="0">
                <a:effectLst/>
                <a:latin typeface="-apple-system"/>
              </a:rPr>
              <a:t> </a:t>
            </a:r>
            <a:r>
              <a:rPr lang="de-DE" sz="1600" b="0" i="0" u="none" strike="noStrike" dirty="0" err="1">
                <a:effectLst/>
                <a:latin typeface="-apple-system"/>
              </a:rPr>
              <a:t>most</a:t>
            </a:r>
            <a:r>
              <a:rPr lang="de-DE" sz="1600" b="0" i="0" u="none" strike="noStrike" dirty="0">
                <a:effectLst/>
                <a:latin typeface="-apple-system"/>
              </a:rPr>
              <a:t> </a:t>
            </a:r>
            <a:r>
              <a:rPr lang="de-DE" sz="1600" b="0" i="0" u="none" strike="noStrike" dirty="0" err="1">
                <a:effectLst/>
                <a:latin typeface="-apple-system"/>
              </a:rPr>
              <a:t>important</a:t>
            </a:r>
            <a:r>
              <a:rPr lang="de-DE" sz="1600" b="0" i="0" u="none" strike="noStrike" dirty="0">
                <a:effectLst/>
                <a:latin typeface="-apple-system"/>
              </a:rPr>
              <a:t> </a:t>
            </a:r>
            <a:r>
              <a:rPr lang="de-DE" sz="1600" b="0" i="0" u="none" strike="noStrike" dirty="0" err="1">
                <a:effectLst/>
                <a:latin typeface="-apple-system"/>
              </a:rPr>
              <a:t>aspects</a:t>
            </a:r>
            <a:r>
              <a:rPr lang="de-DE" sz="1600" b="0" i="0" u="none" strike="noStrike" dirty="0">
                <a:effectLst/>
                <a:latin typeface="-apple-system"/>
              </a:rPr>
              <a:t> </a:t>
            </a:r>
            <a:r>
              <a:rPr lang="de-DE" sz="1600" b="0" i="0" u="none" strike="noStrike" dirty="0" err="1">
                <a:effectLst/>
                <a:latin typeface="-apple-system"/>
              </a:rPr>
              <a:t>of</a:t>
            </a:r>
            <a:r>
              <a:rPr lang="de-DE" sz="1600" b="0" i="0" u="none" strike="noStrike" dirty="0">
                <a:effectLst/>
                <a:latin typeface="-apple-system"/>
              </a:rPr>
              <a:t> EML:</a:t>
            </a:r>
          </a:p>
          <a:p>
            <a:pPr marL="0" indent="0">
              <a:buNone/>
            </a:pPr>
            <a:endParaRPr lang="de-DE" sz="1600" b="0" i="0" u="none" strike="noStrike" dirty="0">
              <a:effectLst/>
              <a:latin typeface="-apple-system"/>
            </a:endParaRPr>
          </a:p>
          <a:p>
            <a:r>
              <a:rPr lang="de-DE" sz="1600" b="1" i="0" u="none" strike="noStrike" dirty="0">
                <a:effectLst/>
                <a:latin typeface="-apple-system"/>
              </a:rPr>
              <a:t>MODIFY ENTITIES</a:t>
            </a:r>
            <a:endParaRPr lang="de-DE" sz="1600" b="0" i="0" u="none" strike="noStrike" dirty="0">
              <a:effectLst/>
              <a:latin typeface="-apple-system"/>
            </a:endParaRPr>
          </a:p>
          <a:p>
            <a:r>
              <a:rPr lang="de-DE" sz="1600" b="1" i="0" u="none" strike="noStrike" dirty="0">
                <a:effectLst/>
                <a:latin typeface="-apple-system"/>
              </a:rPr>
              <a:t>READ ENTITIES</a:t>
            </a:r>
          </a:p>
          <a:p>
            <a:r>
              <a:rPr lang="de-DE" sz="1600" b="1" dirty="0">
                <a:latin typeface="-apple-system"/>
              </a:rPr>
              <a:t>...</a:t>
            </a:r>
          </a:p>
          <a:p>
            <a:endParaRPr lang="de-DE" sz="1600" b="1" i="0" u="none" strike="noStrike" dirty="0">
              <a:effectLst/>
              <a:latin typeface="-apple-system"/>
            </a:endParaRPr>
          </a:p>
          <a:p>
            <a:pPr marL="0" indent="0">
              <a:buNone/>
            </a:pPr>
            <a:r>
              <a:rPr lang="de-DE" sz="1600" b="0" i="0" u="none" strike="noStrike" dirty="0">
                <a:effectLst/>
                <a:latin typeface="-apple-system"/>
              </a:rPr>
              <a:t>See </a:t>
            </a:r>
            <a:r>
              <a:rPr lang="de-DE" sz="1600" b="0" i="0" u="none" strike="noStrike" dirty="0" err="1">
                <a:effectLst/>
                <a:latin typeface="-apple-system"/>
              </a:rPr>
              <a:t>documentation</a:t>
            </a:r>
            <a:r>
              <a:rPr lang="de-DE" sz="1600" b="0" i="0" u="none" strike="noStrike" dirty="0">
                <a:effectLst/>
                <a:latin typeface="-apple-system"/>
              </a:rPr>
              <a:t> in </a:t>
            </a:r>
            <a:r>
              <a:rPr lang="de-DE" sz="1600" b="0" i="0" u="none" strike="noStrike" dirty="0" err="1">
                <a:effectLst/>
                <a:latin typeface="-apple-system"/>
              </a:rPr>
              <a:t>the</a:t>
            </a:r>
            <a:r>
              <a:rPr lang="de-DE" sz="1600" b="0" i="0" u="none" strike="noStrike" dirty="0">
                <a:effectLst/>
                <a:latin typeface="-apple-system"/>
              </a:rPr>
              <a:t> GIT</a:t>
            </a:r>
          </a:p>
        </p:txBody>
      </p:sp>
    </p:spTree>
    <p:extLst>
      <p:ext uri="{BB962C8B-B14F-4D97-AF65-F5344CB8AC3E}">
        <p14:creationId xmlns:p14="http://schemas.microsoft.com/office/powerpoint/2010/main" val="634186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err="1"/>
              <a:t>Introduction</a:t>
            </a:r>
            <a:endParaRPr lang="de-DE" sz="4400" dirty="0"/>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i="0" u="none" strike="noStrike" dirty="0">
                <a:solidFill>
                  <a:srgbClr val="111111"/>
                </a:solidFill>
                <a:effectLst/>
                <a:latin typeface="-apple-system"/>
              </a:rPr>
              <a:t>SAP Clean Core Model</a:t>
            </a:r>
            <a:endParaRPr lang="de-DE" dirty="0"/>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17531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Arc 3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066F26E6-47A7-5C27-9CB9-E4BDE03C074B}"/>
              </a:ext>
            </a:extLst>
          </p:cNvPr>
          <p:cNvSpPr>
            <a:spLocks noGrp="1"/>
          </p:cNvSpPr>
          <p:nvPr>
            <p:ph type="title"/>
          </p:nvPr>
        </p:nvSpPr>
        <p:spPr>
          <a:xfrm>
            <a:off x="838201" y="479493"/>
            <a:ext cx="5257800" cy="1325563"/>
          </a:xfrm>
        </p:spPr>
        <p:txBody>
          <a:bodyPr>
            <a:normAutofit/>
          </a:bodyPr>
          <a:lstStyle/>
          <a:p>
            <a:r>
              <a:rPr lang="de-DE"/>
              <a:t>SAP Clean Core Model</a:t>
            </a:r>
          </a:p>
        </p:txBody>
      </p:sp>
      <p:graphicFrame>
        <p:nvGraphicFramePr>
          <p:cNvPr id="25" name="Inhaltsplatzhalter 2">
            <a:extLst>
              <a:ext uri="{FF2B5EF4-FFF2-40B4-BE49-F238E27FC236}">
                <a16:creationId xmlns:a16="http://schemas.microsoft.com/office/drawing/2014/main" id="{E7845C51-9B9B-47E9-ADD2-2DAF7562747C}"/>
              </a:ext>
            </a:extLst>
          </p:cNvPr>
          <p:cNvGraphicFramePr>
            <a:graphicFrameLocks noGrp="1"/>
          </p:cNvGraphicFramePr>
          <p:nvPr>
            <p:ph idx="1"/>
            <p:extLst>
              <p:ext uri="{D42A27DB-BD31-4B8C-83A1-F6EECF244321}">
                <p14:modId xmlns:p14="http://schemas.microsoft.com/office/powerpoint/2010/main" val="1241094638"/>
              </p:ext>
            </p:extLst>
          </p:nvPr>
        </p:nvGraphicFramePr>
        <p:xfrm>
          <a:off x="838201" y="1984443"/>
          <a:ext cx="5257800" cy="4192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7018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7CDDC3A-29BC-39A8-93BC-B04C6321CFB5}"/>
              </a:ext>
            </a:extLst>
          </p:cNvPr>
          <p:cNvSpPr>
            <a:spLocks noGrp="1"/>
          </p:cNvSpPr>
          <p:nvPr>
            <p:ph type="title"/>
          </p:nvPr>
        </p:nvSpPr>
        <p:spPr>
          <a:xfrm>
            <a:off x="838200" y="365125"/>
            <a:ext cx="10515600" cy="1325563"/>
          </a:xfrm>
        </p:spPr>
        <p:txBody>
          <a:bodyPr>
            <a:normAutofit/>
          </a:bodyPr>
          <a:lstStyle/>
          <a:p>
            <a:r>
              <a:rPr lang="de-DE" sz="5400" dirty="0"/>
              <a:t>SAP Clean Core</a:t>
            </a:r>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0FEFCF36-8ADD-BC76-8014-3525B608EDFF}"/>
              </a:ext>
            </a:extLst>
          </p:cNvPr>
          <p:cNvSpPr>
            <a:spLocks noGrp="1"/>
          </p:cNvSpPr>
          <p:nvPr>
            <p:ph idx="1"/>
          </p:nvPr>
        </p:nvSpPr>
        <p:spPr>
          <a:xfrm>
            <a:off x="838200" y="1929384"/>
            <a:ext cx="10515600" cy="4251960"/>
          </a:xfrm>
        </p:spPr>
        <p:txBody>
          <a:bodyPr>
            <a:normAutofit/>
          </a:bodyPr>
          <a:lstStyle/>
          <a:p>
            <a:pPr marL="0" indent="0">
              <a:buNone/>
            </a:pPr>
            <a:r>
              <a:rPr lang="en-US" sz="1600" b="0" i="0" u="none" strike="noStrike" dirty="0">
                <a:effectLst/>
                <a:latin typeface="-apple-system"/>
              </a:rPr>
              <a:t>The SAP Clean Core Model is an approach designed to keep the core of the SAP system clean and free from custom modifications. This model emphasizes the use of standard SAP functionalities and extensions in a way that minimizes the impact on the core system. </a:t>
            </a:r>
          </a:p>
          <a:p>
            <a:pPr marL="0" indent="0">
              <a:buNone/>
            </a:pPr>
            <a:r>
              <a:rPr lang="en-US" sz="1600" b="0" i="0" u="none" strike="noStrike" dirty="0">
                <a:effectLst/>
                <a:latin typeface="-apple-system"/>
              </a:rPr>
              <a:t>The key principles of the SAP Clean Core Model include:</a:t>
            </a:r>
          </a:p>
          <a:p>
            <a:pPr marL="342900" indent="-342900">
              <a:buAutoNum type="arabicPeriod"/>
            </a:pPr>
            <a:r>
              <a:rPr lang="en-US" sz="1600" b="0" i="0" u="none" strike="noStrike" dirty="0">
                <a:effectLst/>
                <a:latin typeface="-apple-system"/>
              </a:rPr>
              <a:t>Use of Standard Features: Leveraging standard SAP functionalities and best practices to meet business requirements without modifying the core system.</a:t>
            </a:r>
          </a:p>
          <a:p>
            <a:pPr marL="342900" indent="-342900">
              <a:buAutoNum type="arabicPeriod"/>
            </a:pPr>
            <a:r>
              <a:rPr lang="en-US" sz="1600" b="0" i="0" u="none" strike="noStrike" dirty="0">
                <a:effectLst/>
                <a:latin typeface="-apple-system"/>
              </a:rPr>
              <a:t>Side-by-Side Extensions: Implementing custom extensions and enhancements outside the core system using SAP Business Technology Platform (BTP) or other external platforms. This allows for custom development without altering the core.</a:t>
            </a:r>
          </a:p>
          <a:p>
            <a:pPr marL="342900" indent="-342900">
              <a:buAutoNum type="arabicPeriod"/>
            </a:pPr>
            <a:r>
              <a:rPr lang="en-US" sz="1600" b="0" i="0" u="none" strike="noStrike" dirty="0">
                <a:effectLst/>
                <a:latin typeface="-apple-system"/>
              </a:rPr>
              <a:t>In-App Extensions: Utilizing in-app extensibility options provided by SAP, such as key user tools and developer extensibility, to make necessary adjustments within the application layer.</a:t>
            </a:r>
          </a:p>
          <a:p>
            <a:pPr marL="342900" indent="-342900">
              <a:buAutoNum type="arabicPeriod"/>
            </a:pPr>
            <a:r>
              <a:rPr lang="en-US" sz="1600" b="0" i="0" u="none" strike="noStrike" dirty="0">
                <a:effectLst/>
                <a:latin typeface="-apple-system"/>
              </a:rPr>
              <a:t>Decoupling Custom Code: Ensuring that custom code is decoupled from the core system to facilitate easier upgrades and maintenance.</a:t>
            </a:r>
          </a:p>
          <a:p>
            <a:pPr marL="342900" indent="-342900">
              <a:buAutoNum type="arabicPeriod"/>
            </a:pPr>
            <a:r>
              <a:rPr lang="en-US" sz="1600" b="0" i="0" u="none" strike="noStrike" dirty="0">
                <a:effectLst/>
                <a:latin typeface="-apple-system"/>
              </a:rPr>
              <a:t>Cloud Readiness: Preparing the system for cloud deployment by adhering to cloud-native principles and ensuring that customizations do not hinder cloud adoption.</a:t>
            </a:r>
            <a:endParaRPr lang="de-DE" sz="1600" b="0" i="0" u="none" strike="noStrike" dirty="0">
              <a:effectLst/>
              <a:latin typeface="-apple-system"/>
            </a:endParaRPr>
          </a:p>
        </p:txBody>
      </p:sp>
    </p:spTree>
    <p:extLst>
      <p:ext uri="{BB962C8B-B14F-4D97-AF65-F5344CB8AC3E}">
        <p14:creationId xmlns:p14="http://schemas.microsoft.com/office/powerpoint/2010/main" val="1268670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83CF82E-D120-CEEF-7BF6-C4969EA33F48}"/>
              </a:ext>
            </a:extLst>
          </p:cNvPr>
          <p:cNvSpPr>
            <a:spLocks noGrp="1"/>
          </p:cNvSpPr>
          <p:nvPr>
            <p:ph type="title"/>
          </p:nvPr>
        </p:nvSpPr>
        <p:spPr>
          <a:xfrm>
            <a:off x="686834" y="1153572"/>
            <a:ext cx="3200400" cy="4461163"/>
          </a:xfrm>
        </p:spPr>
        <p:txBody>
          <a:bodyPr>
            <a:normAutofit/>
          </a:bodyPr>
          <a:lstStyle/>
          <a:p>
            <a:r>
              <a:rPr lang="de-DE">
                <a:solidFill>
                  <a:srgbClr val="FFFFFF"/>
                </a:solidFill>
              </a:rPr>
              <a:t>SAP Clean Core Model</a:t>
            </a:r>
          </a:p>
        </p:txBody>
      </p:sp>
      <p:sp>
        <p:nvSpPr>
          <p:cNvPr id="29"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Inhaltsplatzhalter 2">
            <a:extLst>
              <a:ext uri="{FF2B5EF4-FFF2-40B4-BE49-F238E27FC236}">
                <a16:creationId xmlns:a16="http://schemas.microsoft.com/office/drawing/2014/main" id="{73A3B424-04C7-0C7C-7473-6318C8950088}"/>
              </a:ext>
            </a:extLst>
          </p:cNvPr>
          <p:cNvSpPr>
            <a:spLocks noGrp="1"/>
          </p:cNvSpPr>
          <p:nvPr>
            <p:ph idx="1"/>
          </p:nvPr>
        </p:nvSpPr>
        <p:spPr>
          <a:xfrm>
            <a:off x="4447308" y="591344"/>
            <a:ext cx="6906491" cy="5585619"/>
          </a:xfrm>
        </p:spPr>
        <p:txBody>
          <a:bodyPr anchor="ctr">
            <a:normAutofit/>
          </a:bodyPr>
          <a:lstStyle/>
          <a:p>
            <a:pPr marL="0" indent="0">
              <a:buNone/>
            </a:pPr>
            <a:r>
              <a:rPr lang="de-DE" sz="3200" i="0" u="none" strike="noStrike" dirty="0" err="1">
                <a:effectLst/>
                <a:latin typeface="-apple-system"/>
              </a:rPr>
              <a:t>Three</a:t>
            </a:r>
            <a:r>
              <a:rPr lang="de-DE" sz="3200" i="0" u="none" strike="noStrike" dirty="0">
                <a:effectLst/>
                <a:latin typeface="-apple-system"/>
              </a:rPr>
              <a:t> </a:t>
            </a:r>
            <a:r>
              <a:rPr lang="de-DE" sz="3200" i="0" u="none" strike="noStrike" dirty="0" err="1">
                <a:effectLst/>
                <a:latin typeface="-apple-system"/>
              </a:rPr>
              <a:t>tier</a:t>
            </a:r>
            <a:r>
              <a:rPr lang="de-DE" sz="3200" i="0" u="none" strike="noStrike" dirty="0">
                <a:effectLst/>
                <a:latin typeface="-apple-system"/>
              </a:rPr>
              <a:t> </a:t>
            </a:r>
            <a:r>
              <a:rPr lang="de-DE" sz="3200" i="0" u="none" strike="noStrike" dirty="0" err="1">
                <a:effectLst/>
                <a:latin typeface="-apple-system"/>
              </a:rPr>
              <a:t>model</a:t>
            </a:r>
            <a:r>
              <a:rPr lang="de-DE" sz="3200" i="0" u="none" strike="noStrike" dirty="0">
                <a:effectLst/>
                <a:latin typeface="-apple-system"/>
              </a:rPr>
              <a:t> </a:t>
            </a:r>
          </a:p>
          <a:p>
            <a:pPr marL="0" indent="0">
              <a:buNone/>
            </a:pPr>
            <a:endParaRPr lang="de-DE" sz="200" i="0" u="none" strike="noStrike" dirty="0">
              <a:effectLst/>
              <a:latin typeface="-apple-system"/>
            </a:endParaRPr>
          </a:p>
          <a:p>
            <a:r>
              <a:rPr lang="de-DE" sz="2000" b="1" i="0" u="none" strike="noStrike" dirty="0">
                <a:effectLst/>
                <a:latin typeface="-apple-system"/>
              </a:rPr>
              <a:t>Cloud </a:t>
            </a:r>
            <a:r>
              <a:rPr lang="de-DE" sz="2000" b="1" i="0" u="none" strike="noStrike" dirty="0" err="1">
                <a:effectLst/>
                <a:latin typeface="-apple-system"/>
              </a:rPr>
              <a:t>expansion</a:t>
            </a:r>
            <a:r>
              <a:rPr lang="de-DE" sz="2000" b="1" i="0" u="none" strike="noStrike" dirty="0">
                <a:effectLst/>
                <a:latin typeface="-apple-system"/>
              </a:rPr>
              <a:t> </a:t>
            </a:r>
            <a:r>
              <a:rPr lang="de-DE" sz="2000" b="1" i="0" u="none" strike="noStrike" dirty="0" err="1">
                <a:effectLst/>
                <a:latin typeface="-apple-system"/>
              </a:rPr>
              <a:t>model</a:t>
            </a:r>
            <a:r>
              <a:rPr lang="de-DE" sz="2000" b="1" i="0" u="none" strike="noStrike" dirty="0">
                <a:effectLst/>
                <a:latin typeface="-apple-system"/>
              </a:rPr>
              <a:t> (Tier 1) </a:t>
            </a:r>
          </a:p>
          <a:p>
            <a:r>
              <a:rPr lang="de-DE" sz="2000" b="1" i="0" u="none" strike="noStrike" dirty="0">
                <a:effectLst/>
                <a:latin typeface="-apple-system"/>
              </a:rPr>
              <a:t>Cloud-API-</a:t>
            </a:r>
            <a:r>
              <a:rPr lang="de-DE" sz="2000" b="1" i="0" u="none" strike="noStrike" dirty="0" err="1">
                <a:effectLst/>
                <a:latin typeface="-apple-system"/>
              </a:rPr>
              <a:t>Enablement</a:t>
            </a:r>
            <a:r>
              <a:rPr lang="de-DE" sz="2000" b="1" i="0" u="none" strike="noStrike" dirty="0">
                <a:effectLst/>
                <a:latin typeface="-apple-system"/>
              </a:rPr>
              <a:t> (Tier 2)</a:t>
            </a:r>
            <a:br>
              <a:rPr lang="de-DE" sz="2000" b="1" i="0" u="none" strike="noStrike" dirty="0">
                <a:effectLst/>
                <a:latin typeface="-apple-system"/>
              </a:rPr>
            </a:br>
            <a:r>
              <a:rPr lang="en-US" sz="2000" dirty="0">
                <a:latin typeface="-apple-system"/>
              </a:rPr>
              <a:t>APIs are used to connect external applications to the cloud and provide additional functionalities.</a:t>
            </a:r>
            <a:r>
              <a:rPr lang="de-DE" sz="2000" dirty="0">
                <a:latin typeface="-apple-system"/>
              </a:rPr>
              <a:t> </a:t>
            </a:r>
          </a:p>
          <a:p>
            <a:r>
              <a:rPr lang="de-DE" sz="2000" b="1" i="0" strike="noStrike" dirty="0">
                <a:effectLst/>
                <a:latin typeface="-apple-system"/>
              </a:rPr>
              <a:t>Classic ABAP </a:t>
            </a:r>
            <a:r>
              <a:rPr lang="de-DE" sz="2000" b="1" i="0" strike="noStrike" dirty="0" err="1">
                <a:effectLst/>
                <a:latin typeface="-apple-system"/>
              </a:rPr>
              <a:t>extensions</a:t>
            </a:r>
            <a:r>
              <a:rPr lang="de-DE" sz="2000" b="1" i="0" strike="noStrike" dirty="0">
                <a:effectLst/>
                <a:latin typeface="-apple-system"/>
              </a:rPr>
              <a:t> (Tier 3) </a:t>
            </a:r>
          </a:p>
          <a:p>
            <a:pPr marL="0" indent="0">
              <a:buNone/>
            </a:pPr>
            <a:endParaRPr lang="de-DE" sz="200" b="1" i="0" strike="noStrike" dirty="0">
              <a:effectLst/>
              <a:latin typeface="-apple-system"/>
            </a:endParaRPr>
          </a:p>
          <a:p>
            <a:pPr marL="0" indent="0">
              <a:buNone/>
            </a:pPr>
            <a:r>
              <a:rPr lang="de-DE" sz="2000" b="0" i="0" u="none" strike="noStrike" dirty="0">
                <a:effectLst/>
                <a:latin typeface="-apple-system"/>
              </a:rPr>
              <a:t>Overall, </a:t>
            </a:r>
            <a:r>
              <a:rPr lang="de-DE" sz="2000" b="0" i="0" u="none" strike="noStrike" dirty="0" err="1">
                <a:effectLst/>
                <a:latin typeface="-apple-system"/>
              </a:rPr>
              <a:t>the</a:t>
            </a:r>
            <a:r>
              <a:rPr lang="de-DE" sz="2000" b="0" i="0" u="none" strike="noStrike" dirty="0">
                <a:effectLst/>
                <a:latin typeface="-apple-system"/>
              </a:rPr>
              <a:t> Clean Core Model </a:t>
            </a:r>
            <a:r>
              <a:rPr lang="de-DE" sz="2000" b="0" i="0" u="none" strike="noStrike" dirty="0" err="1">
                <a:effectLst/>
                <a:latin typeface="-apple-system"/>
              </a:rPr>
              <a:t>aims</a:t>
            </a:r>
            <a:r>
              <a:rPr lang="de-DE" sz="2000" b="0" i="0" u="none" strike="noStrike" dirty="0">
                <a:effectLst/>
                <a:latin typeface="-apple-system"/>
              </a:rPr>
              <a:t> </a:t>
            </a:r>
            <a:r>
              <a:rPr lang="de-DE" sz="2000" b="0" i="0" u="none" strike="noStrike" dirty="0" err="1">
                <a:effectLst/>
                <a:latin typeface="-apple-system"/>
              </a:rPr>
              <a:t>to</a:t>
            </a:r>
            <a:r>
              <a:rPr lang="de-DE" sz="2000" b="0" i="0" u="none" strike="noStrike" dirty="0">
                <a:effectLst/>
                <a:latin typeface="-apple-system"/>
              </a:rPr>
              <a:t> </a:t>
            </a:r>
            <a:r>
              <a:rPr lang="de-DE" sz="2000" b="0" i="0" u="none" strike="noStrike" dirty="0" err="1">
                <a:effectLst/>
                <a:latin typeface="-apple-system"/>
              </a:rPr>
              <a:t>maintain</a:t>
            </a:r>
            <a:r>
              <a:rPr lang="de-DE" sz="2000" b="0" i="0" u="none" strike="noStrike" dirty="0">
                <a:effectLst/>
                <a:latin typeface="-apple-system"/>
              </a:rPr>
              <a:t> </a:t>
            </a:r>
            <a:r>
              <a:rPr lang="de-DE" sz="2000" b="0" i="0" u="none" strike="noStrike" dirty="0" err="1">
                <a:effectLst/>
                <a:latin typeface="-apple-system"/>
              </a:rPr>
              <a:t>system</a:t>
            </a:r>
            <a:r>
              <a:rPr lang="de-DE" sz="2000" b="0" i="0" u="none" strike="noStrike" dirty="0">
                <a:effectLst/>
                <a:latin typeface="-apple-system"/>
              </a:rPr>
              <a:t> </a:t>
            </a:r>
            <a:r>
              <a:rPr lang="de-DE" sz="2000" b="0" i="0" u="none" strike="noStrike" dirty="0" err="1">
                <a:effectLst/>
                <a:latin typeface="-apple-system"/>
              </a:rPr>
              <a:t>integrity</a:t>
            </a:r>
            <a:r>
              <a:rPr lang="de-DE" sz="2000" b="0" i="0" u="none" strike="noStrike" dirty="0">
                <a:effectLst/>
                <a:latin typeface="-apple-system"/>
              </a:rPr>
              <a:t>, </a:t>
            </a:r>
            <a:r>
              <a:rPr lang="de-DE" sz="2000" b="0" i="0" u="none" strike="noStrike" dirty="0" err="1">
                <a:effectLst/>
                <a:latin typeface="-apple-system"/>
              </a:rPr>
              <a:t>enable</a:t>
            </a:r>
            <a:r>
              <a:rPr lang="de-DE" sz="2000" b="0" i="0" u="none" strike="noStrike" dirty="0">
                <a:effectLst/>
                <a:latin typeface="-apple-system"/>
              </a:rPr>
              <a:t> </a:t>
            </a:r>
            <a:r>
              <a:rPr lang="de-DE" sz="2000" b="0" i="0" u="none" strike="noStrike" dirty="0" err="1">
                <a:effectLst/>
                <a:latin typeface="-apple-system"/>
              </a:rPr>
              <a:t>efficient</a:t>
            </a:r>
            <a:r>
              <a:rPr lang="de-DE" sz="2000" b="0" i="0" u="none" strike="noStrike" dirty="0">
                <a:effectLst/>
                <a:latin typeface="-apple-system"/>
              </a:rPr>
              <a:t> </a:t>
            </a:r>
            <a:r>
              <a:rPr lang="de-DE" sz="2000" b="0" i="0" u="none" strike="noStrike" dirty="0" err="1">
                <a:effectLst/>
                <a:latin typeface="-apple-system"/>
              </a:rPr>
              <a:t>upgrades</a:t>
            </a:r>
            <a:r>
              <a:rPr lang="de-DE" sz="2000" b="0" i="0" u="none" strike="noStrike" dirty="0">
                <a:effectLst/>
                <a:latin typeface="-apple-system"/>
              </a:rPr>
              <a:t> and </a:t>
            </a:r>
            <a:r>
              <a:rPr lang="de-DE" sz="2000" b="0" i="0" u="none" strike="noStrike" dirty="0" err="1">
                <a:effectLst/>
                <a:latin typeface="-apple-system"/>
              </a:rPr>
              <a:t>minimise</a:t>
            </a:r>
            <a:r>
              <a:rPr lang="de-DE" sz="2000" b="0" i="0" u="none" strike="noStrike" dirty="0">
                <a:effectLst/>
                <a:latin typeface="-apple-system"/>
              </a:rPr>
              <a:t> </a:t>
            </a:r>
            <a:r>
              <a:rPr lang="de-DE" sz="2000" b="0" i="0" u="none" strike="noStrike" dirty="0" err="1">
                <a:effectLst/>
                <a:latin typeface="-apple-system"/>
              </a:rPr>
              <a:t>the</a:t>
            </a:r>
            <a:r>
              <a:rPr lang="de-DE" sz="2000" b="0" i="0" u="none" strike="noStrike" dirty="0">
                <a:effectLst/>
                <a:latin typeface="-apple-system"/>
              </a:rPr>
              <a:t> </a:t>
            </a:r>
            <a:r>
              <a:rPr lang="de-DE" sz="2000" b="0" i="0" u="none" strike="noStrike" dirty="0" err="1">
                <a:effectLst/>
                <a:latin typeface="-apple-system"/>
              </a:rPr>
              <a:t>complexity</a:t>
            </a:r>
            <a:r>
              <a:rPr lang="de-DE" sz="2000" b="0" i="0" u="none" strike="noStrike" dirty="0">
                <a:effectLst/>
                <a:latin typeface="-apple-system"/>
              </a:rPr>
              <a:t> </a:t>
            </a:r>
            <a:r>
              <a:rPr lang="de-DE" sz="2000" b="0" i="0" u="none" strike="noStrike" dirty="0" err="1">
                <a:effectLst/>
                <a:latin typeface="-apple-system"/>
              </a:rPr>
              <a:t>of</a:t>
            </a:r>
            <a:r>
              <a:rPr lang="de-DE" sz="2000" b="0" i="0" u="none" strike="noStrike" dirty="0">
                <a:effectLst/>
                <a:latin typeface="-apple-system"/>
              </a:rPr>
              <a:t> </a:t>
            </a:r>
            <a:r>
              <a:rPr lang="de-DE" sz="2000" b="0" i="0" u="none" strike="noStrike" dirty="0" err="1">
                <a:effectLst/>
                <a:latin typeface="-apple-system"/>
              </a:rPr>
              <a:t>extensions</a:t>
            </a:r>
            <a:r>
              <a:rPr lang="de-DE" sz="2000" b="0" i="0" u="none" strike="noStrike" dirty="0">
                <a:effectLst/>
                <a:latin typeface="-apple-system"/>
              </a:rPr>
              <a:t>.</a:t>
            </a:r>
          </a:p>
        </p:txBody>
      </p:sp>
    </p:spTree>
    <p:extLst>
      <p:ext uri="{BB962C8B-B14F-4D97-AF65-F5344CB8AC3E}">
        <p14:creationId xmlns:p14="http://schemas.microsoft.com/office/powerpoint/2010/main" val="2668626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38F30CC-4177-F92D-F50E-946B9D8ECC42}"/>
              </a:ext>
            </a:extLst>
          </p:cNvPr>
          <p:cNvSpPr>
            <a:spLocks noGrp="1"/>
          </p:cNvSpPr>
          <p:nvPr>
            <p:ph type="title"/>
          </p:nvPr>
        </p:nvSpPr>
        <p:spPr>
          <a:xfrm>
            <a:off x="838200" y="365125"/>
            <a:ext cx="10515600" cy="1325563"/>
          </a:xfrm>
        </p:spPr>
        <p:txBody>
          <a:bodyPr>
            <a:normAutofit/>
          </a:bodyPr>
          <a:lstStyle/>
          <a:p>
            <a:r>
              <a:rPr lang="de-DE" sz="5400" dirty="0"/>
              <a:t>Tier 1 – Use </a:t>
            </a:r>
            <a:r>
              <a:rPr lang="de-DE" sz="5400" dirty="0" err="1"/>
              <a:t>cases</a:t>
            </a:r>
            <a:endParaRPr lang="de-DE"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6E8E5F21-A304-EE6A-1928-DE39AE0D38BB}"/>
              </a:ext>
            </a:extLst>
          </p:cNvPr>
          <p:cNvSpPr>
            <a:spLocks noGrp="1"/>
          </p:cNvSpPr>
          <p:nvPr>
            <p:ph idx="1"/>
          </p:nvPr>
        </p:nvSpPr>
        <p:spPr>
          <a:xfrm>
            <a:off x="838200" y="1929384"/>
            <a:ext cx="10515600" cy="4251960"/>
          </a:xfrm>
        </p:spPr>
        <p:txBody>
          <a:bodyPr>
            <a:normAutofit/>
          </a:bodyPr>
          <a:lstStyle/>
          <a:p>
            <a:r>
              <a:rPr lang="en-US" sz="2200" dirty="0"/>
              <a:t>Adding a user-defined field to a database table or a CDS view via a released procedure.</a:t>
            </a:r>
          </a:p>
          <a:p>
            <a:r>
              <a:rPr lang="en-US" sz="2200" dirty="0"/>
              <a:t>Implementation of a shared SAP </a:t>
            </a:r>
            <a:r>
              <a:rPr lang="en-US" sz="2200" dirty="0" err="1"/>
              <a:t>BAdI</a:t>
            </a:r>
            <a:endParaRPr lang="en-US" sz="2200" dirty="0"/>
          </a:p>
          <a:p>
            <a:r>
              <a:rPr lang="en-US" sz="2200" dirty="0"/>
              <a:t>Creating a </a:t>
            </a:r>
            <a:r>
              <a:rPr lang="en-US" sz="2200" dirty="0" err="1"/>
              <a:t>customised</a:t>
            </a:r>
            <a:r>
              <a:rPr lang="en-US" sz="2200" dirty="0"/>
              <a:t> ABAP RAP based SAP Fiori app.</a:t>
            </a:r>
            <a:endParaRPr lang="de-DE" sz="2200" dirty="0"/>
          </a:p>
        </p:txBody>
      </p:sp>
    </p:spTree>
    <p:extLst>
      <p:ext uri="{BB962C8B-B14F-4D97-AF65-F5344CB8AC3E}">
        <p14:creationId xmlns:p14="http://schemas.microsoft.com/office/powerpoint/2010/main" val="3230127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err="1"/>
              <a:t>Introduction</a:t>
            </a:r>
            <a:endParaRPr lang="de-DE" sz="4400" dirty="0"/>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Explanation </a:t>
            </a:r>
            <a:r>
              <a:rPr lang="de-DE" dirty="0" err="1"/>
              <a:t>of</a:t>
            </a:r>
            <a:r>
              <a:rPr lang="de-DE" dirty="0"/>
              <a:t> </a:t>
            </a:r>
            <a:r>
              <a:rPr lang="de-DE" dirty="0" err="1"/>
              <a:t>the</a:t>
            </a:r>
            <a:r>
              <a:rPr lang="de-DE" dirty="0"/>
              <a:t> </a:t>
            </a:r>
            <a:r>
              <a:rPr lang="de-DE" dirty="0" err="1"/>
              <a:t>concept</a:t>
            </a:r>
            <a:endParaRPr lang="de-DE" dirty="0"/>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75680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38F30CC-4177-F92D-F50E-946B9D8ECC42}"/>
              </a:ext>
            </a:extLst>
          </p:cNvPr>
          <p:cNvSpPr>
            <a:spLocks noGrp="1"/>
          </p:cNvSpPr>
          <p:nvPr>
            <p:ph type="title"/>
          </p:nvPr>
        </p:nvSpPr>
        <p:spPr>
          <a:xfrm>
            <a:off x="838200" y="365125"/>
            <a:ext cx="10515600" cy="1325563"/>
          </a:xfrm>
        </p:spPr>
        <p:txBody>
          <a:bodyPr>
            <a:normAutofit/>
          </a:bodyPr>
          <a:lstStyle/>
          <a:p>
            <a:r>
              <a:rPr lang="de-DE" sz="5400" dirty="0"/>
              <a:t>Tier 2 – Use </a:t>
            </a:r>
            <a:r>
              <a:rPr lang="de-DE" sz="5400" dirty="0" err="1"/>
              <a:t>cases</a:t>
            </a:r>
            <a:endParaRPr lang="de-DE"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6E8E5F21-A304-EE6A-1928-DE39AE0D38BB}"/>
              </a:ext>
            </a:extLst>
          </p:cNvPr>
          <p:cNvSpPr>
            <a:spLocks noGrp="1"/>
          </p:cNvSpPr>
          <p:nvPr>
            <p:ph idx="1"/>
          </p:nvPr>
        </p:nvSpPr>
        <p:spPr>
          <a:xfrm>
            <a:off x="838200" y="1929384"/>
            <a:ext cx="10515600" cy="4251960"/>
          </a:xfrm>
        </p:spPr>
        <p:txBody>
          <a:bodyPr>
            <a:normAutofit/>
          </a:bodyPr>
          <a:lstStyle/>
          <a:p>
            <a:r>
              <a:rPr lang="en-US" sz="2200" dirty="0"/>
              <a:t>Creation of a wrapper class around non-released SAP objects (e.g. BAPI)</a:t>
            </a:r>
          </a:p>
          <a:p>
            <a:r>
              <a:rPr lang="en-US" sz="2200" dirty="0"/>
              <a:t>Creation of a CDS view as a wrapper for a non-released SAP table or CDS view</a:t>
            </a:r>
          </a:p>
          <a:p>
            <a:r>
              <a:rPr lang="en-US" sz="2200" dirty="0"/>
              <a:t>Creating an ABAP RAP interface around non-released SAP objects.</a:t>
            </a:r>
            <a:endParaRPr lang="de-DE" sz="2200" dirty="0"/>
          </a:p>
        </p:txBody>
      </p:sp>
    </p:spTree>
    <p:extLst>
      <p:ext uri="{BB962C8B-B14F-4D97-AF65-F5344CB8AC3E}">
        <p14:creationId xmlns:p14="http://schemas.microsoft.com/office/powerpoint/2010/main" val="3333567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38F30CC-4177-F92D-F50E-946B9D8ECC42}"/>
              </a:ext>
            </a:extLst>
          </p:cNvPr>
          <p:cNvSpPr>
            <a:spLocks noGrp="1"/>
          </p:cNvSpPr>
          <p:nvPr>
            <p:ph type="title"/>
          </p:nvPr>
        </p:nvSpPr>
        <p:spPr>
          <a:xfrm>
            <a:off x="838200" y="365125"/>
            <a:ext cx="10515600" cy="1325563"/>
          </a:xfrm>
        </p:spPr>
        <p:txBody>
          <a:bodyPr>
            <a:normAutofit/>
          </a:bodyPr>
          <a:lstStyle/>
          <a:p>
            <a:r>
              <a:rPr lang="de-DE" sz="5400" dirty="0"/>
              <a:t>Tier 3 – Use </a:t>
            </a:r>
            <a:r>
              <a:rPr lang="de-DE" sz="5400" dirty="0" err="1"/>
              <a:t>cases</a:t>
            </a:r>
            <a:endParaRPr lang="de-DE"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6E8E5F21-A304-EE6A-1928-DE39AE0D38BB}"/>
              </a:ext>
            </a:extLst>
          </p:cNvPr>
          <p:cNvSpPr>
            <a:spLocks noGrp="1"/>
          </p:cNvSpPr>
          <p:nvPr>
            <p:ph idx="1"/>
          </p:nvPr>
        </p:nvSpPr>
        <p:spPr>
          <a:xfrm>
            <a:off x="838200" y="1929384"/>
            <a:ext cx="10515600" cy="4251960"/>
          </a:xfrm>
        </p:spPr>
        <p:txBody>
          <a:bodyPr>
            <a:normAutofit/>
          </a:bodyPr>
          <a:lstStyle/>
          <a:p>
            <a:r>
              <a:rPr lang="de-DE" sz="2200" dirty="0"/>
              <a:t>Implementation </a:t>
            </a:r>
            <a:r>
              <a:rPr lang="de-DE" sz="2200" dirty="0" err="1"/>
              <a:t>of</a:t>
            </a:r>
            <a:r>
              <a:rPr lang="de-DE" sz="2200" dirty="0"/>
              <a:t> a non-</a:t>
            </a:r>
            <a:r>
              <a:rPr lang="de-DE" sz="2200" dirty="0" err="1"/>
              <a:t>released</a:t>
            </a:r>
            <a:r>
              <a:rPr lang="de-DE" sz="2200" dirty="0"/>
              <a:t> </a:t>
            </a:r>
            <a:r>
              <a:rPr lang="de-DE" sz="2200" dirty="0" err="1"/>
              <a:t>BAdI</a:t>
            </a:r>
            <a:endParaRPr lang="de-DE" sz="2200" dirty="0"/>
          </a:p>
          <a:p>
            <a:r>
              <a:rPr lang="de-DE" sz="2200" dirty="0"/>
              <a:t>Extension </a:t>
            </a:r>
            <a:r>
              <a:rPr lang="de-DE" sz="2200" dirty="0" err="1"/>
              <a:t>of</a:t>
            </a:r>
            <a:r>
              <a:rPr lang="de-DE" sz="2200" dirty="0"/>
              <a:t> an SAP Fiori </a:t>
            </a:r>
            <a:r>
              <a:rPr lang="de-DE" sz="2200" dirty="0" err="1"/>
              <a:t>application</a:t>
            </a:r>
            <a:r>
              <a:rPr lang="de-DE" sz="2200" dirty="0"/>
              <a:t> </a:t>
            </a:r>
            <a:r>
              <a:rPr lang="de-DE" sz="2200" dirty="0" err="1"/>
              <a:t>based</a:t>
            </a:r>
            <a:r>
              <a:rPr lang="de-DE" sz="2200" dirty="0"/>
              <a:t> on </a:t>
            </a:r>
            <a:r>
              <a:rPr lang="de-DE" sz="2200" dirty="0" err="1"/>
              <a:t>the</a:t>
            </a:r>
            <a:r>
              <a:rPr lang="de-DE" sz="2200" dirty="0"/>
              <a:t> ABAP </a:t>
            </a:r>
            <a:r>
              <a:rPr lang="de-DE" sz="2200" dirty="0" err="1"/>
              <a:t>programming</a:t>
            </a:r>
            <a:r>
              <a:rPr lang="de-DE" sz="2200" dirty="0"/>
              <a:t> </a:t>
            </a:r>
            <a:r>
              <a:rPr lang="de-DE" sz="2200" dirty="0" err="1"/>
              <a:t>model</a:t>
            </a:r>
            <a:r>
              <a:rPr lang="de-DE" sz="2200" dirty="0"/>
              <a:t> </a:t>
            </a:r>
            <a:r>
              <a:rPr lang="de-DE" sz="2200" dirty="0" err="1"/>
              <a:t>for</a:t>
            </a:r>
            <a:r>
              <a:rPr lang="de-DE" sz="2200" dirty="0"/>
              <a:t> SAP Fiori (SEGW, BOPF, UI5)</a:t>
            </a:r>
          </a:p>
          <a:p>
            <a:r>
              <a:rPr lang="de-DE" sz="2200" dirty="0"/>
              <a:t>Extension </a:t>
            </a:r>
            <a:r>
              <a:rPr lang="de-DE" sz="2200" dirty="0" err="1"/>
              <a:t>of</a:t>
            </a:r>
            <a:r>
              <a:rPr lang="de-DE" sz="2200" dirty="0"/>
              <a:t> an SAP </a:t>
            </a:r>
            <a:r>
              <a:rPr lang="de-DE" sz="2200" dirty="0" err="1"/>
              <a:t>application</a:t>
            </a:r>
            <a:r>
              <a:rPr lang="de-DE" sz="2200" dirty="0"/>
              <a:t> </a:t>
            </a:r>
            <a:r>
              <a:rPr lang="de-DE" sz="2200" dirty="0" err="1"/>
              <a:t>with</a:t>
            </a:r>
            <a:r>
              <a:rPr lang="de-DE" sz="2200" dirty="0"/>
              <a:t> </a:t>
            </a:r>
            <a:r>
              <a:rPr lang="de-DE" sz="2200" dirty="0" err="1"/>
              <a:t>legacy</a:t>
            </a:r>
            <a:r>
              <a:rPr lang="de-DE" sz="2200" dirty="0"/>
              <a:t> UI technology, e.g. SAP GUI </a:t>
            </a:r>
            <a:r>
              <a:rPr lang="de-DE" sz="2200" dirty="0" err="1"/>
              <a:t>transaction</a:t>
            </a:r>
            <a:endParaRPr lang="de-DE" sz="2200" dirty="0"/>
          </a:p>
          <a:p>
            <a:r>
              <a:rPr lang="de-DE" sz="2200" dirty="0" err="1"/>
              <a:t>Modification</a:t>
            </a:r>
            <a:r>
              <a:rPr lang="de-DE" sz="2200" dirty="0"/>
              <a:t> </a:t>
            </a:r>
            <a:r>
              <a:rPr lang="de-DE" sz="2200" dirty="0" err="1"/>
              <a:t>of</a:t>
            </a:r>
            <a:r>
              <a:rPr lang="de-DE" sz="2200" dirty="0"/>
              <a:t> </a:t>
            </a:r>
            <a:r>
              <a:rPr lang="de-DE" sz="2200" dirty="0" err="1"/>
              <a:t>any</a:t>
            </a:r>
            <a:r>
              <a:rPr lang="de-DE" sz="2200" dirty="0"/>
              <a:t> SAP </a:t>
            </a:r>
            <a:r>
              <a:rPr lang="de-DE" sz="2200" dirty="0" err="1"/>
              <a:t>objects</a:t>
            </a:r>
            <a:r>
              <a:rPr lang="de-DE" sz="2200" dirty="0"/>
              <a:t>.</a:t>
            </a:r>
          </a:p>
        </p:txBody>
      </p:sp>
    </p:spTree>
    <p:extLst>
      <p:ext uri="{BB962C8B-B14F-4D97-AF65-F5344CB8AC3E}">
        <p14:creationId xmlns:p14="http://schemas.microsoft.com/office/powerpoint/2010/main" val="3831026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48651EE-51F0-1898-96F3-58D98C22B45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Three Tier Model</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Inhaltsplatzhalter 3">
            <a:extLst>
              <a:ext uri="{FF2B5EF4-FFF2-40B4-BE49-F238E27FC236}">
                <a16:creationId xmlns:a16="http://schemas.microsoft.com/office/drawing/2014/main" id="{6B4FA7FE-9F67-1BAA-40B3-557BCF756183}"/>
              </a:ext>
            </a:extLst>
          </p:cNvPr>
          <p:cNvPicPr>
            <a:picLocks noGrp="1" noChangeAspect="1"/>
          </p:cNvPicPr>
          <p:nvPr>
            <p:ph idx="1"/>
          </p:nvPr>
        </p:nvPicPr>
        <p:blipFill>
          <a:blip r:embed="rId3"/>
          <a:stretch>
            <a:fillRect/>
          </a:stretch>
        </p:blipFill>
        <p:spPr>
          <a:xfrm>
            <a:off x="3126212" y="1189622"/>
            <a:ext cx="8886133" cy="4109834"/>
          </a:xfrm>
          <a:prstGeom prst="rect">
            <a:avLst/>
          </a:prstGeom>
        </p:spPr>
      </p:pic>
    </p:spTree>
    <p:extLst>
      <p:ext uri="{BB962C8B-B14F-4D97-AF65-F5344CB8AC3E}">
        <p14:creationId xmlns:p14="http://schemas.microsoft.com/office/powerpoint/2010/main" val="1122350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8E28BC3-E766-1FAB-EE64-1E0760635F58}"/>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Hands On</a:t>
            </a:r>
          </a:p>
        </p:txBody>
      </p:sp>
      <p:sp>
        <p:nvSpPr>
          <p:cNvPr id="3" name="Inhaltsplatzhalter 2">
            <a:extLst>
              <a:ext uri="{FF2B5EF4-FFF2-40B4-BE49-F238E27FC236}">
                <a16:creationId xmlns:a16="http://schemas.microsoft.com/office/drawing/2014/main" id="{61AF2CE0-2B59-4403-89D2-452D5E1A30B7}"/>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Released Objects</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3385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err="1"/>
              <a:t>Introduction</a:t>
            </a:r>
            <a:endParaRPr lang="de-DE" sz="4400" dirty="0"/>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en-GB" sz="1800" dirty="0">
                <a:effectLst/>
                <a:latin typeface="Aptos" panose="020B0004020202020204" pitchFamily="34" charset="0"/>
                <a:ea typeface="Aptos" panose="020B0004020202020204" pitchFamily="34" charset="0"/>
                <a:cs typeface="Times New Roman" panose="02020603050405020304" pitchFamily="18" charset="0"/>
              </a:rPr>
              <a:t>Basic of RAP implementation</a:t>
            </a:r>
            <a:endParaRPr lang="de-DE" dirty="0"/>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506824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F7A710F-41D2-A712-7A17-8CFB51A6111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3100" kern="1200" dirty="0">
                <a:solidFill>
                  <a:schemeClr val="tx1"/>
                </a:solidFill>
                <a:latin typeface="+mj-lt"/>
                <a:ea typeface="+mj-ea"/>
                <a:cs typeface="+mj-cs"/>
              </a:rPr>
              <a:t>RAP Development Workflow</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870467EB-D1BE-81E8-0161-E9297CBF01CF}"/>
              </a:ext>
            </a:extLst>
          </p:cNvPr>
          <p:cNvPicPr>
            <a:picLocks noChangeAspect="1"/>
          </p:cNvPicPr>
          <p:nvPr/>
        </p:nvPicPr>
        <p:blipFill>
          <a:blip r:embed="rId2"/>
          <a:stretch>
            <a:fillRect/>
          </a:stretch>
        </p:blipFill>
        <p:spPr>
          <a:xfrm>
            <a:off x="5500005" y="692150"/>
            <a:ext cx="5715000" cy="5473700"/>
          </a:xfrm>
          <a:prstGeom prst="rect">
            <a:avLst/>
          </a:prstGeom>
        </p:spPr>
      </p:pic>
    </p:spTree>
    <p:extLst>
      <p:ext uri="{BB962C8B-B14F-4D97-AF65-F5344CB8AC3E}">
        <p14:creationId xmlns:p14="http://schemas.microsoft.com/office/powerpoint/2010/main" val="405974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el 3">
            <a:extLst>
              <a:ext uri="{FF2B5EF4-FFF2-40B4-BE49-F238E27FC236}">
                <a16:creationId xmlns:a16="http://schemas.microsoft.com/office/drawing/2014/main" id="{B3D9C7D4-DA70-C572-67AD-F73F6A1A83E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Business Object</a:t>
            </a:r>
          </a:p>
        </p:txBody>
      </p:sp>
      <p:sp>
        <p:nvSpPr>
          <p:cNvPr id="9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extplatzhalter 6">
            <a:extLst>
              <a:ext uri="{FF2B5EF4-FFF2-40B4-BE49-F238E27FC236}">
                <a16:creationId xmlns:a16="http://schemas.microsoft.com/office/drawing/2014/main" id="{68BF863A-080A-413F-73CA-153168F2DF15}"/>
              </a:ext>
            </a:extLst>
          </p:cNvPr>
          <p:cNvSpPr>
            <a:spLocks noGrp="1"/>
          </p:cNvSpPr>
          <p:nvPr>
            <p:ph type="body" sz="half" idx="2"/>
          </p:nvPr>
        </p:nvSpPr>
        <p:spPr>
          <a:xfrm>
            <a:off x="630936" y="2807208"/>
            <a:ext cx="3975898" cy="3693208"/>
          </a:xfrm>
          <a:noFill/>
          <a:ln>
            <a:noFill/>
          </a:ln>
        </p:spPr>
        <p:txBody>
          <a:bodyPr vert="horz" lIns="91440" tIns="45720" rIns="91440" bIns="45720" rtlCol="0" anchor="t">
            <a:normAutofit/>
          </a:bodyPr>
          <a:lstStyle/>
          <a:p>
            <a:pPr marL="285750" indent="-228600">
              <a:buFont typeface="Arial" panose="020B0604020202020204" pitchFamily="34" charset="0"/>
              <a:buChar char="•"/>
            </a:pPr>
            <a:r>
              <a:rPr lang="en-US" sz="1600" b="0" i="0" dirty="0">
                <a:solidFill>
                  <a:srgbClr val="223548"/>
                </a:solidFill>
                <a:effectLst/>
                <a:highlight>
                  <a:srgbClr val="FFFFFF"/>
                </a:highlight>
                <a:latin typeface="72Brand"/>
              </a:rPr>
              <a:t>In the ABAP RESTful application programming model, a business object defines a particular entity, such as a travel agency. </a:t>
            </a:r>
          </a:p>
          <a:p>
            <a:pPr marL="285750" indent="-228600">
              <a:buFont typeface="Arial" panose="020B0604020202020204" pitchFamily="34" charset="0"/>
              <a:buChar char="•"/>
            </a:pPr>
            <a:r>
              <a:rPr lang="en-US" sz="1600" b="0" i="0" dirty="0">
                <a:solidFill>
                  <a:srgbClr val="223548"/>
                </a:solidFill>
                <a:effectLst/>
                <a:highlight>
                  <a:srgbClr val="FFFFFF"/>
                </a:highlight>
                <a:latin typeface="72Brand"/>
              </a:rPr>
              <a:t>Definition has two parts</a:t>
            </a:r>
          </a:p>
          <a:p>
            <a:pPr marL="285750" indent="-228600">
              <a:buFont typeface="Arial" panose="020B0604020202020204" pitchFamily="34" charset="0"/>
              <a:buChar char="•"/>
            </a:pPr>
            <a:r>
              <a:rPr lang="en-US" dirty="0">
                <a:solidFill>
                  <a:srgbClr val="223548"/>
                </a:solidFill>
                <a:highlight>
                  <a:srgbClr val="FFFFFF"/>
                </a:highlight>
                <a:latin typeface="72Brand"/>
              </a:rPr>
              <a:t>1.) O</a:t>
            </a:r>
            <a:r>
              <a:rPr lang="en-US" sz="1600" b="0" i="0" dirty="0">
                <a:solidFill>
                  <a:srgbClr val="223548"/>
                </a:solidFill>
                <a:effectLst/>
                <a:highlight>
                  <a:srgbClr val="FFFFFF"/>
                </a:highlight>
                <a:latin typeface="72Brand"/>
              </a:rPr>
              <a:t>ne or more CDS views, which define the structure of the object or, in other words, the fields that it contains</a:t>
            </a:r>
          </a:p>
          <a:p>
            <a:pPr marL="285750" indent="-228600">
              <a:buFont typeface="Arial" panose="020B0604020202020204" pitchFamily="34" charset="0"/>
              <a:buChar char="•"/>
            </a:pPr>
            <a:r>
              <a:rPr lang="en-US" sz="1600" b="0" i="0" dirty="0">
                <a:solidFill>
                  <a:srgbClr val="223548"/>
                </a:solidFill>
                <a:effectLst/>
                <a:highlight>
                  <a:srgbClr val="FFFFFF"/>
                </a:highlight>
                <a:latin typeface="72Brand"/>
              </a:rPr>
              <a:t>2.) Behavior definition, which describes what you can do with the business object.</a:t>
            </a:r>
            <a:endParaRPr lang="en-US" sz="1400" dirty="0"/>
          </a:p>
        </p:txBody>
      </p:sp>
      <p:pic>
        <p:nvPicPr>
          <p:cNvPr id="3074" name="Picture 2">
            <a:extLst>
              <a:ext uri="{FF2B5EF4-FFF2-40B4-BE49-F238E27FC236}">
                <a16:creationId xmlns:a16="http://schemas.microsoft.com/office/drawing/2014/main" id="{A3C02285-4711-1842-E59C-25A6B6735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6116" y="1844255"/>
            <a:ext cx="6698324" cy="2981103"/>
          </a:xfrm>
          <a:prstGeom prst="rect">
            <a:avLst/>
          </a:prstGeom>
          <a:noFill/>
          <a:extLst>
            <a:ext uri="{909E8E84-426E-40DD-AFC4-6F175D3DCCD1}">
              <a14:hiddenFill xmlns:a14="http://schemas.microsoft.com/office/drawing/2010/main">
                <a:solidFill>
                  <a:srgbClr val="FFFFFF"/>
                </a:solidFill>
              </a14:hiddenFill>
            </a:ext>
          </a:extLst>
        </p:spPr>
      </p:pic>
      <p:sp>
        <p:nvSpPr>
          <p:cNvPr id="12" name="Textplatzhalter 6">
            <a:extLst>
              <a:ext uri="{FF2B5EF4-FFF2-40B4-BE49-F238E27FC236}">
                <a16:creationId xmlns:a16="http://schemas.microsoft.com/office/drawing/2014/main" id="{E06EE2C1-922C-F245-E00A-771B6A707138}"/>
              </a:ext>
            </a:extLst>
          </p:cNvPr>
          <p:cNvSpPr txBox="1">
            <a:spLocks/>
          </p:cNvSpPr>
          <p:nvPr/>
        </p:nvSpPr>
        <p:spPr>
          <a:xfrm>
            <a:off x="4782731" y="1425776"/>
            <a:ext cx="2340880" cy="3642612"/>
          </a:xfrm>
          <a:prstGeom prst="rect">
            <a:avLst/>
          </a:prstGeom>
          <a:solidFill>
            <a:schemeClr val="accent1">
              <a:alpha val="26000"/>
            </a:schemeClr>
          </a:solidFill>
          <a:ln>
            <a:no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5715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9" name="Textplatzhalter 6">
            <a:extLst>
              <a:ext uri="{FF2B5EF4-FFF2-40B4-BE49-F238E27FC236}">
                <a16:creationId xmlns:a16="http://schemas.microsoft.com/office/drawing/2014/main" id="{3E482D08-6B0A-319C-9E95-89D291B4B2AA}"/>
              </a:ext>
            </a:extLst>
          </p:cNvPr>
          <p:cNvSpPr txBox="1">
            <a:spLocks/>
          </p:cNvSpPr>
          <p:nvPr/>
        </p:nvSpPr>
        <p:spPr>
          <a:xfrm>
            <a:off x="4238671" y="1017595"/>
            <a:ext cx="3429000" cy="408181"/>
          </a:xfrm>
          <a:prstGeom prst="rect">
            <a:avLst/>
          </a:prstGeom>
          <a:solidFill>
            <a:schemeClr val="accent1">
              <a:alpha val="26000"/>
            </a:schemeClr>
          </a:solidFill>
          <a:ln>
            <a:solidFill>
              <a:schemeClr val="accent1">
                <a:shade val="15000"/>
              </a:schemeClr>
            </a:solid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1" u="none" strike="noStrike" kern="1200" cap="none" spc="0" normalizeH="0" baseline="0" noProof="0" dirty="0">
                <a:ln>
                  <a:noFill/>
                </a:ln>
                <a:solidFill>
                  <a:prstClr val="black"/>
                </a:solidFill>
                <a:effectLst/>
                <a:uLnTx/>
                <a:uFillTx/>
                <a:latin typeface="Aptos" panose="02110004020202020204"/>
                <a:ea typeface="+mn-ea"/>
                <a:cs typeface="+mn-cs"/>
              </a:rPr>
              <a:t>We deal with this topic today on Day 1</a:t>
            </a:r>
          </a:p>
          <a:p>
            <a:pPr marL="28575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42400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BD2FA14-319D-DB2F-E6CE-E8160E3BF65D}"/>
              </a:ext>
            </a:extLst>
          </p:cNvPr>
          <p:cNvSpPr>
            <a:spLocks noGrp="1"/>
          </p:cNvSpPr>
          <p:nvPr>
            <p:ph type="title"/>
          </p:nvPr>
        </p:nvSpPr>
        <p:spPr>
          <a:xfrm>
            <a:off x="838200" y="365125"/>
            <a:ext cx="10515600" cy="1325563"/>
          </a:xfrm>
        </p:spPr>
        <p:txBody>
          <a:bodyPr>
            <a:normAutofit/>
          </a:bodyPr>
          <a:lstStyle/>
          <a:p>
            <a:r>
              <a:rPr lang="de-DE" sz="5400"/>
              <a:t>Quiz</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1BE54DF2-41C9-929F-DC77-8C1015569BB2}"/>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en-US" sz="2200" dirty="0"/>
              <a:t>Name the technological innovations of S4Hana</a:t>
            </a:r>
          </a:p>
          <a:p>
            <a:pPr marL="457200" indent="-457200">
              <a:buAutoNum type="arabicPeriod"/>
            </a:pPr>
            <a:r>
              <a:rPr lang="en-US" sz="2200" dirty="0"/>
              <a:t>What does CRUD stand for?</a:t>
            </a:r>
          </a:p>
          <a:p>
            <a:pPr marL="457200" indent="-457200">
              <a:buAutoNum type="arabicPeriod"/>
            </a:pPr>
            <a:r>
              <a:rPr lang="en-US" sz="2200" dirty="0"/>
              <a:t>What is the difference between the managed and unmanaged scenario?</a:t>
            </a:r>
          </a:p>
          <a:p>
            <a:pPr marL="457200" indent="-457200">
              <a:buAutoNum type="arabicPeriod"/>
            </a:pPr>
            <a:r>
              <a:rPr lang="en-US" sz="2200" dirty="0"/>
              <a:t>What is allowed in Tier 1, 2 and 3?</a:t>
            </a:r>
          </a:p>
          <a:p>
            <a:pPr marL="457200" indent="-457200">
              <a:buAutoNum type="arabicPeriod"/>
            </a:pPr>
            <a:r>
              <a:rPr lang="en-US" sz="2200" dirty="0"/>
              <a:t>Name the individual steps of the ABAP RAP development/implementation workflow.</a:t>
            </a:r>
            <a:endParaRPr lang="de-DE" sz="2200" dirty="0"/>
          </a:p>
          <a:p>
            <a:endParaRPr lang="de-DE" sz="2200" dirty="0"/>
          </a:p>
        </p:txBody>
      </p:sp>
    </p:spTree>
    <p:extLst>
      <p:ext uri="{BB962C8B-B14F-4D97-AF65-F5344CB8AC3E}">
        <p14:creationId xmlns:p14="http://schemas.microsoft.com/office/powerpoint/2010/main" val="308808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9404D56-55BC-20F7-D0B6-02315EF0160C}"/>
              </a:ext>
            </a:extLst>
          </p:cNvPr>
          <p:cNvSpPr>
            <a:spLocks noGrp="1"/>
          </p:cNvSpPr>
          <p:nvPr>
            <p:ph type="title"/>
          </p:nvPr>
        </p:nvSpPr>
        <p:spPr>
          <a:xfrm>
            <a:off x="640080" y="325369"/>
            <a:ext cx="4368602" cy="1956841"/>
          </a:xfrm>
        </p:spPr>
        <p:txBody>
          <a:bodyPr anchor="b">
            <a:normAutofit/>
          </a:bodyPr>
          <a:lstStyle/>
          <a:p>
            <a:r>
              <a:rPr lang="de-DE" sz="5400"/>
              <a:t>Info</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8CC2487-103E-F62E-E707-CBFB07336CB8}"/>
              </a:ext>
            </a:extLst>
          </p:cNvPr>
          <p:cNvSpPr>
            <a:spLocks noGrp="1"/>
          </p:cNvSpPr>
          <p:nvPr>
            <p:ph idx="1"/>
          </p:nvPr>
        </p:nvSpPr>
        <p:spPr>
          <a:xfrm>
            <a:off x="640080" y="2872899"/>
            <a:ext cx="4243589" cy="3320668"/>
          </a:xfrm>
        </p:spPr>
        <p:txBody>
          <a:bodyPr>
            <a:normAutofit/>
          </a:bodyPr>
          <a:lstStyle/>
          <a:p>
            <a:pPr marL="0" indent="0">
              <a:buNone/>
            </a:pPr>
            <a:r>
              <a:rPr lang="de-DE" sz="2200" dirty="0"/>
              <a:t>The source </a:t>
            </a:r>
            <a:r>
              <a:rPr lang="de-DE" sz="2200" dirty="0" err="1"/>
              <a:t>texts</a:t>
            </a:r>
            <a:r>
              <a:rPr lang="de-DE" sz="2200" dirty="0"/>
              <a:t> </a:t>
            </a:r>
            <a:r>
              <a:rPr lang="de-DE" sz="2200" dirty="0" err="1"/>
              <a:t>for</a:t>
            </a:r>
            <a:r>
              <a:rPr lang="de-DE" sz="2200" dirty="0"/>
              <a:t> </a:t>
            </a:r>
            <a:r>
              <a:rPr lang="de-DE" sz="2200" dirty="0" err="1"/>
              <a:t>the</a:t>
            </a:r>
            <a:r>
              <a:rPr lang="de-DE" sz="2200" dirty="0"/>
              <a:t> </a:t>
            </a:r>
            <a:r>
              <a:rPr lang="de-DE" sz="2200" dirty="0" err="1"/>
              <a:t>exercises</a:t>
            </a:r>
            <a:r>
              <a:rPr lang="de-DE" sz="2200" dirty="0"/>
              <a:t> </a:t>
            </a:r>
            <a:r>
              <a:rPr lang="de-DE" sz="2200" dirty="0" err="1"/>
              <a:t>or</a:t>
            </a:r>
            <a:r>
              <a:rPr lang="de-DE" sz="2200" dirty="0"/>
              <a:t> sample </a:t>
            </a:r>
            <a:r>
              <a:rPr lang="de-DE" sz="2200" dirty="0" err="1"/>
              <a:t>solutions</a:t>
            </a:r>
            <a:r>
              <a:rPr lang="de-DE" sz="2200" dirty="0"/>
              <a:t> </a:t>
            </a:r>
            <a:r>
              <a:rPr lang="de-DE" sz="2200" dirty="0" err="1"/>
              <a:t>can</a:t>
            </a:r>
            <a:r>
              <a:rPr lang="de-DE" sz="2200" dirty="0"/>
              <a:t> </a:t>
            </a:r>
            <a:r>
              <a:rPr lang="de-DE" sz="2200" dirty="0" err="1"/>
              <a:t>be</a:t>
            </a:r>
            <a:r>
              <a:rPr lang="de-DE" sz="2200" dirty="0"/>
              <a:t> </a:t>
            </a:r>
            <a:r>
              <a:rPr lang="de-DE" sz="2200" dirty="0" err="1"/>
              <a:t>found</a:t>
            </a:r>
            <a:r>
              <a:rPr lang="de-DE" sz="2200" dirty="0"/>
              <a:t> on GitHub.</a:t>
            </a:r>
          </a:p>
        </p:txBody>
      </p:sp>
      <p:pic>
        <p:nvPicPr>
          <p:cNvPr id="5" name="Picture 4" descr="Aufbruch zu einer Reise alleine">
            <a:extLst>
              <a:ext uri="{FF2B5EF4-FFF2-40B4-BE49-F238E27FC236}">
                <a16:creationId xmlns:a16="http://schemas.microsoft.com/office/drawing/2014/main" id="{405D972B-858F-BF1E-2DD5-ECF918EBBB49}"/>
              </a:ext>
            </a:extLst>
          </p:cNvPr>
          <p:cNvPicPr>
            <a:picLocks noChangeAspect="1"/>
          </p:cNvPicPr>
          <p:nvPr/>
        </p:nvPicPr>
        <p:blipFill rotWithShape="1">
          <a:blip r:embed="rId2"/>
          <a:srcRect l="16803" r="79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704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DEE066C-69BC-1413-BC9B-DEDB4FFB8378}"/>
              </a:ext>
            </a:extLst>
          </p:cNvPr>
          <p:cNvSpPr>
            <a:spLocks noGrp="1"/>
          </p:cNvSpPr>
          <p:nvPr>
            <p:ph type="title"/>
          </p:nvPr>
        </p:nvSpPr>
        <p:spPr>
          <a:xfrm>
            <a:off x="5297762" y="329184"/>
            <a:ext cx="6251110" cy="1783080"/>
          </a:xfrm>
        </p:spPr>
        <p:txBody>
          <a:bodyPr anchor="b">
            <a:normAutofit/>
          </a:bodyPr>
          <a:lstStyle/>
          <a:p>
            <a:r>
              <a:rPr lang="de-DE" sz="5400" dirty="0" err="1"/>
              <a:t>Functions</a:t>
            </a:r>
            <a:r>
              <a:rPr lang="de-DE" sz="5400" dirty="0"/>
              <a:t> </a:t>
            </a:r>
            <a:r>
              <a:rPr lang="de-DE" sz="5400" dirty="0" err="1"/>
              <a:t>of</a:t>
            </a:r>
            <a:r>
              <a:rPr lang="de-DE" sz="5400" dirty="0"/>
              <a:t> a </a:t>
            </a:r>
            <a:r>
              <a:rPr lang="de-DE" sz="5400" dirty="0" err="1"/>
              <a:t>programming</a:t>
            </a:r>
            <a:r>
              <a:rPr lang="de-DE" sz="5400" dirty="0"/>
              <a:t> </a:t>
            </a:r>
            <a:r>
              <a:rPr lang="de-DE" sz="5400" dirty="0" err="1"/>
              <a:t>model</a:t>
            </a:r>
            <a:endParaRPr lang="de-DE" sz="5400" dirty="0"/>
          </a:p>
        </p:txBody>
      </p:sp>
      <p:pic>
        <p:nvPicPr>
          <p:cNvPr id="5" name="Picture 4" descr="Einer in der Menge">
            <a:extLst>
              <a:ext uri="{FF2B5EF4-FFF2-40B4-BE49-F238E27FC236}">
                <a16:creationId xmlns:a16="http://schemas.microsoft.com/office/drawing/2014/main" id="{435CABC8-CF22-AD92-15F6-769D6304EB74}"/>
              </a:ext>
            </a:extLst>
          </p:cNvPr>
          <p:cNvPicPr>
            <a:picLocks noChangeAspect="1"/>
          </p:cNvPicPr>
          <p:nvPr/>
        </p:nvPicPr>
        <p:blipFill rotWithShape="1">
          <a:blip r:embed="rId3"/>
          <a:srcRect l="28628" r="2043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AF99CF6-0C57-18AD-4D89-4078F5E28090}"/>
              </a:ext>
            </a:extLst>
          </p:cNvPr>
          <p:cNvSpPr>
            <a:spLocks noGrp="1"/>
          </p:cNvSpPr>
          <p:nvPr>
            <p:ph idx="1"/>
          </p:nvPr>
        </p:nvSpPr>
        <p:spPr>
          <a:xfrm>
            <a:off x="5297762" y="2706624"/>
            <a:ext cx="6251110" cy="3483864"/>
          </a:xfrm>
        </p:spPr>
        <p:txBody>
          <a:bodyPr>
            <a:normAutofit/>
          </a:bodyPr>
          <a:lstStyle/>
          <a:p>
            <a:r>
              <a:rPr lang="de-DE" sz="1700" i="0" u="none" strike="noStrike" dirty="0" err="1">
                <a:effectLst/>
                <a:latin typeface="-apple-system"/>
              </a:rPr>
              <a:t>Which</a:t>
            </a:r>
            <a:r>
              <a:rPr lang="de-DE" sz="1700" i="0" u="none" strike="noStrike" dirty="0">
                <a:effectLst/>
                <a:latin typeface="-apple-system"/>
              </a:rPr>
              <a:t> </a:t>
            </a:r>
            <a:r>
              <a:rPr lang="de-DE" sz="1700" i="0" u="none" strike="noStrike" dirty="0" err="1">
                <a:effectLst/>
                <a:latin typeface="-apple-system"/>
              </a:rPr>
              <a:t>development</a:t>
            </a:r>
            <a:r>
              <a:rPr lang="de-DE" sz="1700" i="0" u="none" strike="noStrike" dirty="0">
                <a:effectLst/>
                <a:latin typeface="-apple-system"/>
              </a:rPr>
              <a:t> </a:t>
            </a:r>
            <a:r>
              <a:rPr lang="de-DE" sz="1700" i="0" u="none" strike="noStrike" dirty="0" err="1">
                <a:effectLst/>
                <a:latin typeface="-apple-system"/>
              </a:rPr>
              <a:t>objects</a:t>
            </a:r>
            <a:r>
              <a:rPr lang="de-DE" sz="1700" i="0" u="none" strike="noStrike" dirty="0">
                <a:effectLst/>
                <a:latin typeface="-apple-system"/>
              </a:rPr>
              <a:t> </a:t>
            </a:r>
            <a:r>
              <a:rPr lang="de-DE" sz="1700" i="0" u="none" strike="noStrike" dirty="0" err="1">
                <a:effectLst/>
                <a:latin typeface="-apple-system"/>
              </a:rPr>
              <a:t>are</a:t>
            </a:r>
            <a:r>
              <a:rPr lang="de-DE" sz="1700" i="0" u="none" strike="noStrike" dirty="0">
                <a:effectLst/>
                <a:latin typeface="-apple-system"/>
              </a:rPr>
              <a:t> </a:t>
            </a:r>
            <a:r>
              <a:rPr lang="de-DE" sz="1700" i="0" u="none" strike="noStrike" dirty="0" err="1">
                <a:effectLst/>
                <a:latin typeface="-apple-system"/>
              </a:rPr>
              <a:t>used</a:t>
            </a:r>
            <a:r>
              <a:rPr lang="de-DE" sz="1700" i="0" u="none" strike="noStrike" dirty="0">
                <a:effectLst/>
                <a:latin typeface="-apple-system"/>
              </a:rPr>
              <a:t> </a:t>
            </a:r>
            <a:r>
              <a:rPr lang="de-DE" sz="1700" i="0" u="none" strike="noStrike" dirty="0" err="1">
                <a:effectLst/>
                <a:latin typeface="-apple-system"/>
              </a:rPr>
              <a:t>to</a:t>
            </a:r>
            <a:r>
              <a:rPr lang="de-DE" sz="1700" i="0" u="none" strike="noStrike" dirty="0">
                <a:effectLst/>
                <a:latin typeface="-apple-system"/>
              </a:rPr>
              <a:t> </a:t>
            </a:r>
            <a:r>
              <a:rPr lang="de-DE" sz="1700" i="0" u="none" strike="noStrike" dirty="0" err="1">
                <a:effectLst/>
                <a:latin typeface="-apple-system"/>
              </a:rPr>
              <a:t>realise</a:t>
            </a:r>
            <a:r>
              <a:rPr lang="de-DE" sz="1700" i="0" u="none" strike="noStrike" dirty="0">
                <a:effectLst/>
                <a:latin typeface="-apple-system"/>
              </a:rPr>
              <a:t> a </a:t>
            </a:r>
            <a:r>
              <a:rPr lang="de-DE" sz="1700" i="0" u="none" strike="noStrike" dirty="0" err="1">
                <a:effectLst/>
                <a:latin typeface="-apple-system"/>
              </a:rPr>
              <a:t>specific</a:t>
            </a:r>
            <a:r>
              <a:rPr lang="de-DE" sz="1700" i="0" u="none" strike="noStrike" dirty="0">
                <a:effectLst/>
                <a:latin typeface="-apple-system"/>
              </a:rPr>
              <a:t> </a:t>
            </a:r>
            <a:r>
              <a:rPr lang="de-DE" sz="1700" i="0" u="none" strike="noStrike" dirty="0" err="1">
                <a:effectLst/>
                <a:latin typeface="-apple-system"/>
              </a:rPr>
              <a:t>application</a:t>
            </a:r>
            <a:r>
              <a:rPr lang="de-DE" sz="1700" i="0" u="none" strike="noStrike" dirty="0">
                <a:effectLst/>
                <a:latin typeface="-apple-system"/>
              </a:rPr>
              <a:t> </a:t>
            </a:r>
            <a:r>
              <a:rPr lang="de-DE" sz="1700" i="0" u="none" strike="noStrike" dirty="0" err="1">
                <a:effectLst/>
                <a:latin typeface="-apple-system"/>
              </a:rPr>
              <a:t>or</a:t>
            </a:r>
            <a:r>
              <a:rPr lang="de-DE" sz="1700" i="0" u="none" strike="noStrike" dirty="0">
                <a:effectLst/>
                <a:latin typeface="-apple-system"/>
              </a:rPr>
              <a:t> </a:t>
            </a:r>
            <a:r>
              <a:rPr lang="de-DE" sz="1700" i="0" u="none" strike="noStrike" dirty="0" err="1">
                <a:effectLst/>
                <a:latin typeface="-apple-system"/>
              </a:rPr>
              <a:t>functionality</a:t>
            </a:r>
            <a:r>
              <a:rPr lang="de-DE" sz="1700" i="0" u="none" strike="noStrike" dirty="0">
                <a:effectLst/>
                <a:latin typeface="-apple-system"/>
              </a:rPr>
              <a:t>, and </a:t>
            </a:r>
            <a:r>
              <a:rPr lang="de-DE" sz="1700" i="0" u="none" strike="noStrike" dirty="0" err="1">
                <a:effectLst/>
                <a:latin typeface="-apple-system"/>
              </a:rPr>
              <a:t>what</a:t>
            </a:r>
            <a:r>
              <a:rPr lang="de-DE" sz="1700" i="0" u="none" strike="noStrike" dirty="0">
                <a:effectLst/>
                <a:latin typeface="-apple-system"/>
              </a:rPr>
              <a:t> </a:t>
            </a:r>
            <a:r>
              <a:rPr lang="de-DE" sz="1700" i="0" u="none" strike="noStrike" dirty="0" err="1">
                <a:effectLst/>
                <a:latin typeface="-apple-system"/>
              </a:rPr>
              <a:t>functions</a:t>
            </a:r>
            <a:r>
              <a:rPr lang="de-DE" sz="1700" i="0" u="none" strike="noStrike" dirty="0">
                <a:effectLst/>
                <a:latin typeface="-apple-system"/>
              </a:rPr>
              <a:t> do </a:t>
            </a:r>
            <a:r>
              <a:rPr lang="de-DE" sz="1700" i="0" u="none" strike="noStrike" dirty="0" err="1">
                <a:effectLst/>
                <a:latin typeface="-apple-system"/>
              </a:rPr>
              <a:t>these</a:t>
            </a:r>
            <a:r>
              <a:rPr lang="de-DE" sz="1700" i="0" u="none" strike="noStrike" dirty="0">
                <a:effectLst/>
                <a:latin typeface="-apple-system"/>
              </a:rPr>
              <a:t> </a:t>
            </a:r>
            <a:r>
              <a:rPr lang="de-DE" sz="1700" i="0" u="none" strike="noStrike" dirty="0" err="1">
                <a:effectLst/>
                <a:latin typeface="-apple-system"/>
              </a:rPr>
              <a:t>development</a:t>
            </a:r>
            <a:r>
              <a:rPr lang="de-DE" sz="1700" i="0" u="none" strike="noStrike" dirty="0">
                <a:effectLst/>
                <a:latin typeface="-apple-system"/>
              </a:rPr>
              <a:t> </a:t>
            </a:r>
            <a:r>
              <a:rPr lang="de-DE" sz="1700" i="0" u="none" strike="noStrike" dirty="0" err="1">
                <a:effectLst/>
                <a:latin typeface="-apple-system"/>
              </a:rPr>
              <a:t>objects</a:t>
            </a:r>
            <a:r>
              <a:rPr lang="de-DE" sz="1700" i="0" u="none" strike="noStrike" dirty="0">
                <a:effectLst/>
                <a:latin typeface="-apple-system"/>
              </a:rPr>
              <a:t> </a:t>
            </a:r>
            <a:r>
              <a:rPr lang="de-DE" sz="1700" i="0" u="none" strike="noStrike" dirty="0" err="1">
                <a:effectLst/>
                <a:latin typeface="-apple-system"/>
              </a:rPr>
              <a:t>have</a:t>
            </a:r>
            <a:r>
              <a:rPr lang="de-DE" sz="1700" i="0" u="none" strike="noStrike" dirty="0">
                <a:effectLst/>
                <a:latin typeface="-apple-system"/>
              </a:rPr>
              <a:t>?</a:t>
            </a:r>
          </a:p>
          <a:p>
            <a:r>
              <a:rPr lang="de-DE" sz="1700" i="0" u="none" strike="noStrike" dirty="0" err="1">
                <a:effectLst/>
                <a:latin typeface="-apple-system"/>
              </a:rPr>
              <a:t>How</a:t>
            </a:r>
            <a:r>
              <a:rPr lang="de-DE" sz="1700" i="0" u="none" strike="noStrike" dirty="0">
                <a:effectLst/>
                <a:latin typeface="-apple-system"/>
              </a:rPr>
              <a:t> </a:t>
            </a:r>
            <a:r>
              <a:rPr lang="de-DE" sz="1700" i="0" u="none" strike="noStrike" dirty="0" err="1">
                <a:effectLst/>
                <a:latin typeface="-apple-system"/>
              </a:rPr>
              <a:t>are</a:t>
            </a:r>
            <a:r>
              <a:rPr lang="de-DE" sz="1700" i="0" u="none" strike="noStrike" dirty="0">
                <a:effectLst/>
                <a:latin typeface="-apple-system"/>
              </a:rPr>
              <a:t> </a:t>
            </a:r>
            <a:r>
              <a:rPr lang="de-DE" sz="1700" i="0" u="none" strike="noStrike" dirty="0" err="1">
                <a:effectLst/>
                <a:latin typeface="-apple-system"/>
              </a:rPr>
              <a:t>these</a:t>
            </a:r>
            <a:r>
              <a:rPr lang="de-DE" sz="1700" i="0" u="none" strike="noStrike" dirty="0">
                <a:effectLst/>
                <a:latin typeface="-apple-system"/>
              </a:rPr>
              <a:t> </a:t>
            </a:r>
            <a:r>
              <a:rPr lang="de-DE" sz="1700" i="0" u="none" strike="noStrike" dirty="0" err="1">
                <a:effectLst/>
                <a:latin typeface="-apple-system"/>
              </a:rPr>
              <a:t>development</a:t>
            </a:r>
            <a:r>
              <a:rPr lang="de-DE" sz="1700" i="0" u="none" strike="noStrike" dirty="0">
                <a:effectLst/>
                <a:latin typeface="-apple-system"/>
              </a:rPr>
              <a:t> </a:t>
            </a:r>
            <a:r>
              <a:rPr lang="de-DE" sz="1700" i="0" u="none" strike="noStrike" dirty="0" err="1">
                <a:effectLst/>
                <a:latin typeface="-apple-system"/>
              </a:rPr>
              <a:t>objects</a:t>
            </a:r>
            <a:r>
              <a:rPr lang="de-DE" sz="1700" i="0" u="none" strike="noStrike" dirty="0">
                <a:effectLst/>
                <a:latin typeface="-apple-system"/>
              </a:rPr>
              <a:t> </a:t>
            </a:r>
            <a:r>
              <a:rPr lang="de-DE" sz="1700" i="0" u="none" strike="noStrike" dirty="0" err="1">
                <a:effectLst/>
                <a:latin typeface="-apple-system"/>
              </a:rPr>
              <a:t>related</a:t>
            </a:r>
            <a:r>
              <a:rPr lang="de-DE" sz="1700" i="0" u="none" strike="noStrike" dirty="0">
                <a:effectLst/>
                <a:latin typeface="-apple-system"/>
              </a:rPr>
              <a:t> and </a:t>
            </a:r>
            <a:r>
              <a:rPr lang="de-DE" sz="1700" i="0" u="none" strike="noStrike" dirty="0" err="1">
                <a:effectLst/>
                <a:latin typeface="-apple-system"/>
              </a:rPr>
              <a:t>how</a:t>
            </a:r>
            <a:r>
              <a:rPr lang="de-DE" sz="1700" i="0" u="none" strike="noStrike" dirty="0">
                <a:effectLst/>
                <a:latin typeface="-apple-system"/>
              </a:rPr>
              <a:t> do </a:t>
            </a:r>
            <a:r>
              <a:rPr lang="de-DE" sz="1700" i="0" u="none" strike="noStrike" dirty="0" err="1">
                <a:effectLst/>
                <a:latin typeface="-apple-system"/>
              </a:rPr>
              <a:t>they</a:t>
            </a:r>
            <a:r>
              <a:rPr lang="de-DE" sz="1700" i="0" u="none" strike="noStrike" dirty="0">
                <a:effectLst/>
                <a:latin typeface="-apple-system"/>
              </a:rPr>
              <a:t> </a:t>
            </a:r>
            <a:r>
              <a:rPr lang="de-DE" sz="1700" i="0" u="none" strike="noStrike" dirty="0" err="1">
                <a:effectLst/>
                <a:latin typeface="-apple-system"/>
              </a:rPr>
              <a:t>build</a:t>
            </a:r>
            <a:r>
              <a:rPr lang="de-DE" sz="1700" i="0" u="none" strike="noStrike" dirty="0">
                <a:effectLst/>
                <a:latin typeface="-apple-system"/>
              </a:rPr>
              <a:t> on </a:t>
            </a:r>
            <a:r>
              <a:rPr lang="de-DE" sz="1700" i="0" u="none" strike="noStrike" dirty="0" err="1">
                <a:effectLst/>
                <a:latin typeface="-apple-system"/>
              </a:rPr>
              <a:t>each</a:t>
            </a:r>
            <a:r>
              <a:rPr lang="de-DE" sz="1700" i="0" u="none" strike="noStrike" dirty="0">
                <a:effectLst/>
                <a:latin typeface="-apple-system"/>
              </a:rPr>
              <a:t> </a:t>
            </a:r>
            <a:r>
              <a:rPr lang="de-DE" sz="1700" i="0" u="none" strike="noStrike" dirty="0" err="1">
                <a:effectLst/>
                <a:latin typeface="-apple-system"/>
              </a:rPr>
              <a:t>other</a:t>
            </a:r>
            <a:r>
              <a:rPr lang="de-DE" sz="1700" i="0" u="none" strike="noStrike" dirty="0">
                <a:effectLst/>
                <a:latin typeface="-apple-system"/>
              </a:rPr>
              <a:t> (i.e. </a:t>
            </a:r>
            <a:r>
              <a:rPr lang="de-DE" sz="1700" i="0" u="none" strike="noStrike" dirty="0" err="1">
                <a:effectLst/>
                <a:latin typeface="-apple-system"/>
              </a:rPr>
              <a:t>what</a:t>
            </a:r>
            <a:r>
              <a:rPr lang="de-DE" sz="1700" i="0" u="none" strike="noStrike" dirty="0">
                <a:effectLst/>
                <a:latin typeface="-apple-system"/>
              </a:rPr>
              <a:t> </a:t>
            </a:r>
            <a:r>
              <a:rPr lang="de-DE" sz="1700" i="0" u="none" strike="noStrike" dirty="0" err="1">
                <a:effectLst/>
                <a:latin typeface="-apple-system"/>
              </a:rPr>
              <a:t>are</a:t>
            </a:r>
            <a:r>
              <a:rPr lang="de-DE" sz="1700" i="0" u="none" strike="noStrike" dirty="0">
                <a:effectLst/>
                <a:latin typeface="-apple-system"/>
              </a:rPr>
              <a:t> </a:t>
            </a:r>
            <a:r>
              <a:rPr lang="de-DE" sz="1700" i="0" u="none" strike="noStrike" dirty="0" err="1">
                <a:effectLst/>
                <a:latin typeface="-apple-system"/>
              </a:rPr>
              <a:t>the</a:t>
            </a:r>
            <a:r>
              <a:rPr lang="de-DE" sz="1700" i="0" u="none" strike="noStrike" dirty="0">
                <a:effectLst/>
                <a:latin typeface="-apple-system"/>
              </a:rPr>
              <a:t> </a:t>
            </a:r>
            <a:r>
              <a:rPr lang="de-DE" sz="1700" i="0" u="none" strike="noStrike" dirty="0" err="1">
                <a:effectLst/>
                <a:latin typeface="-apple-system"/>
              </a:rPr>
              <a:t>dependencies</a:t>
            </a:r>
            <a:r>
              <a:rPr lang="de-DE" sz="1700" i="0" u="none" strike="noStrike" dirty="0">
                <a:effectLst/>
                <a:latin typeface="-apple-system"/>
              </a:rPr>
              <a:t> </a:t>
            </a:r>
            <a:r>
              <a:rPr lang="de-DE" sz="1700" i="0" u="none" strike="noStrike" dirty="0" err="1">
                <a:effectLst/>
                <a:latin typeface="-apple-system"/>
              </a:rPr>
              <a:t>between</a:t>
            </a:r>
            <a:r>
              <a:rPr lang="de-DE" sz="1700" i="0" u="none" strike="noStrike" dirty="0">
                <a:effectLst/>
                <a:latin typeface="-apple-system"/>
              </a:rPr>
              <a:t> </a:t>
            </a:r>
            <a:r>
              <a:rPr lang="de-DE" sz="1700" i="0" u="none" strike="noStrike" dirty="0" err="1">
                <a:effectLst/>
                <a:latin typeface="-apple-system"/>
              </a:rPr>
              <a:t>the</a:t>
            </a:r>
            <a:r>
              <a:rPr lang="de-DE" sz="1700" i="0" u="none" strike="noStrike" dirty="0">
                <a:effectLst/>
                <a:latin typeface="-apple-system"/>
              </a:rPr>
              <a:t> </a:t>
            </a:r>
            <a:r>
              <a:rPr lang="de-DE" sz="1700" i="0" u="none" strike="noStrike" dirty="0" err="1">
                <a:effectLst/>
                <a:latin typeface="-apple-system"/>
              </a:rPr>
              <a:t>development</a:t>
            </a:r>
            <a:r>
              <a:rPr lang="de-DE" sz="1700" i="0" u="none" strike="noStrike" dirty="0">
                <a:effectLst/>
                <a:latin typeface="-apple-system"/>
              </a:rPr>
              <a:t> </a:t>
            </a:r>
            <a:r>
              <a:rPr lang="de-DE" sz="1700" i="0" u="none" strike="noStrike" dirty="0" err="1">
                <a:effectLst/>
                <a:latin typeface="-apple-system"/>
              </a:rPr>
              <a:t>objects</a:t>
            </a:r>
            <a:r>
              <a:rPr lang="de-DE" sz="1700" i="0" u="none" strike="noStrike" dirty="0">
                <a:effectLst/>
                <a:latin typeface="-apple-system"/>
              </a:rPr>
              <a:t>)?</a:t>
            </a:r>
          </a:p>
          <a:p>
            <a:r>
              <a:rPr lang="de-DE" sz="1700" i="0" u="none" strike="noStrike" dirty="0" err="1">
                <a:effectLst/>
                <a:latin typeface="-apple-system"/>
              </a:rPr>
              <a:t>Which</a:t>
            </a:r>
            <a:r>
              <a:rPr lang="de-DE" sz="1700" i="0" u="none" strike="noStrike" dirty="0">
                <a:effectLst/>
                <a:latin typeface="-apple-system"/>
              </a:rPr>
              <a:t> </a:t>
            </a:r>
            <a:r>
              <a:rPr lang="de-DE" sz="1700" i="0" u="none" strike="noStrike" dirty="0" err="1">
                <a:effectLst/>
                <a:latin typeface="-apple-system"/>
              </a:rPr>
              <a:t>programming</a:t>
            </a:r>
            <a:r>
              <a:rPr lang="de-DE" sz="1700" i="0" u="none" strike="noStrike" dirty="0">
                <a:effectLst/>
                <a:latin typeface="-apple-system"/>
              </a:rPr>
              <a:t> </a:t>
            </a:r>
            <a:r>
              <a:rPr lang="de-DE" sz="1700" i="0" u="none" strike="noStrike" dirty="0" err="1">
                <a:effectLst/>
                <a:latin typeface="-apple-system"/>
              </a:rPr>
              <a:t>interfaces</a:t>
            </a:r>
            <a:r>
              <a:rPr lang="de-DE" sz="1700" i="0" u="none" strike="noStrike" dirty="0">
                <a:effectLst/>
                <a:latin typeface="-apple-system"/>
              </a:rPr>
              <a:t> (APIs) </a:t>
            </a:r>
            <a:r>
              <a:rPr lang="de-DE" sz="1700" i="0" u="none" strike="noStrike" dirty="0" err="1">
                <a:effectLst/>
                <a:latin typeface="-apple-system"/>
              </a:rPr>
              <a:t>are</a:t>
            </a:r>
            <a:r>
              <a:rPr lang="de-DE" sz="1700" i="0" u="none" strike="noStrike" dirty="0">
                <a:effectLst/>
                <a:latin typeface="-apple-system"/>
              </a:rPr>
              <a:t> </a:t>
            </a:r>
            <a:r>
              <a:rPr lang="de-DE" sz="1700" i="0" u="none" strike="noStrike" dirty="0" err="1">
                <a:effectLst/>
                <a:latin typeface="-apple-system"/>
              </a:rPr>
              <a:t>available</a:t>
            </a:r>
            <a:r>
              <a:rPr lang="de-DE" sz="1700" i="0" u="none" strike="noStrike" dirty="0">
                <a:effectLst/>
                <a:latin typeface="-apple-system"/>
              </a:rPr>
              <a:t> </a:t>
            </a:r>
            <a:r>
              <a:rPr lang="de-DE" sz="1700" i="0" u="none" strike="noStrike" dirty="0" err="1">
                <a:effectLst/>
                <a:latin typeface="-apple-system"/>
              </a:rPr>
              <a:t>to</a:t>
            </a:r>
            <a:r>
              <a:rPr lang="de-DE" sz="1700" i="0" u="none" strike="noStrike" dirty="0">
                <a:effectLst/>
                <a:latin typeface="-apple-system"/>
              </a:rPr>
              <a:t> </a:t>
            </a:r>
            <a:r>
              <a:rPr lang="de-DE" sz="1700" i="0" u="none" strike="noStrike" dirty="0" err="1">
                <a:effectLst/>
                <a:latin typeface="-apple-system"/>
              </a:rPr>
              <a:t>realise</a:t>
            </a:r>
            <a:r>
              <a:rPr lang="de-DE" sz="1700" i="0" u="none" strike="noStrike" dirty="0">
                <a:effectLst/>
                <a:latin typeface="-apple-system"/>
              </a:rPr>
              <a:t> </a:t>
            </a:r>
            <a:r>
              <a:rPr lang="de-DE" sz="1700" i="0" u="none" strike="noStrike" dirty="0" err="1">
                <a:effectLst/>
                <a:latin typeface="-apple-system"/>
              </a:rPr>
              <a:t>typical</a:t>
            </a:r>
            <a:r>
              <a:rPr lang="de-DE" sz="1700" i="0" u="none" strike="noStrike" dirty="0">
                <a:effectLst/>
                <a:latin typeface="-apple-system"/>
              </a:rPr>
              <a:t> </a:t>
            </a:r>
            <a:r>
              <a:rPr lang="de-DE" sz="1700" i="0" u="none" strike="noStrike" dirty="0" err="1">
                <a:effectLst/>
                <a:latin typeface="-apple-system"/>
              </a:rPr>
              <a:t>application</a:t>
            </a:r>
            <a:r>
              <a:rPr lang="de-DE" sz="1700" i="0" u="none" strike="noStrike" dirty="0">
                <a:effectLst/>
                <a:latin typeface="-apple-system"/>
              </a:rPr>
              <a:t> </a:t>
            </a:r>
            <a:r>
              <a:rPr lang="de-DE" sz="1700" i="0" u="none" strike="noStrike" dirty="0" err="1">
                <a:effectLst/>
                <a:latin typeface="-apple-system"/>
              </a:rPr>
              <a:t>requirements</a:t>
            </a:r>
            <a:r>
              <a:rPr lang="de-DE" sz="1700" i="0" u="none" strike="noStrike" dirty="0">
                <a:effectLst/>
                <a:latin typeface="-apple-system"/>
              </a:rPr>
              <a:t> </a:t>
            </a:r>
            <a:r>
              <a:rPr lang="de-DE" sz="1700" i="0" u="none" strike="noStrike" dirty="0" err="1">
                <a:effectLst/>
                <a:latin typeface="-apple-system"/>
              </a:rPr>
              <a:t>or</a:t>
            </a:r>
            <a:r>
              <a:rPr lang="de-DE" sz="1700" i="0" u="none" strike="noStrike" dirty="0">
                <a:effectLst/>
                <a:latin typeface="-apple-system"/>
              </a:rPr>
              <a:t> </a:t>
            </a:r>
            <a:r>
              <a:rPr lang="de-DE" sz="1700" i="0" u="none" strike="noStrike" dirty="0" err="1">
                <a:effectLst/>
                <a:latin typeface="-apple-system"/>
              </a:rPr>
              <a:t>specific</a:t>
            </a:r>
            <a:r>
              <a:rPr lang="de-DE" sz="1700" i="0" u="none" strike="noStrike" dirty="0">
                <a:effectLst/>
                <a:latin typeface="-apple-system"/>
              </a:rPr>
              <a:t> </a:t>
            </a:r>
            <a:r>
              <a:rPr lang="de-DE" sz="1700" i="0" u="none" strike="noStrike" dirty="0" err="1">
                <a:effectLst/>
                <a:latin typeface="-apple-system"/>
              </a:rPr>
              <a:t>functionalities</a:t>
            </a:r>
            <a:r>
              <a:rPr lang="de-DE" sz="1700" i="0" u="none" strike="noStrike" dirty="0">
                <a:effectLst/>
                <a:latin typeface="-apple-system"/>
              </a:rPr>
              <a:t>? </a:t>
            </a:r>
          </a:p>
        </p:txBody>
      </p:sp>
    </p:spTree>
    <p:extLst>
      <p:ext uri="{BB962C8B-B14F-4D97-AF65-F5344CB8AC3E}">
        <p14:creationId xmlns:p14="http://schemas.microsoft.com/office/powerpoint/2010/main" val="418889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4DFC087-09E8-E7CD-2D4B-E53F0F941467}"/>
              </a:ext>
            </a:extLst>
          </p:cNvPr>
          <p:cNvSpPr>
            <a:spLocks noGrp="1"/>
          </p:cNvSpPr>
          <p:nvPr>
            <p:ph type="title"/>
          </p:nvPr>
        </p:nvSpPr>
        <p:spPr>
          <a:xfrm>
            <a:off x="686834" y="591344"/>
            <a:ext cx="3200400" cy="5585619"/>
          </a:xfrm>
        </p:spPr>
        <p:txBody>
          <a:bodyPr>
            <a:normAutofit/>
          </a:bodyPr>
          <a:lstStyle/>
          <a:p>
            <a:r>
              <a:rPr lang="de-DE" sz="2800" dirty="0" err="1">
                <a:solidFill>
                  <a:srgbClr val="FFFFFF"/>
                </a:solidFill>
              </a:rPr>
              <a:t>What</a:t>
            </a:r>
            <a:r>
              <a:rPr lang="de-DE" sz="2800" dirty="0">
                <a:solidFill>
                  <a:srgbClr val="FFFFFF"/>
                </a:solidFill>
              </a:rPr>
              <a:t> </a:t>
            </a:r>
            <a:r>
              <a:rPr lang="de-DE" sz="2800" dirty="0" err="1">
                <a:solidFill>
                  <a:srgbClr val="FFFFFF"/>
                </a:solidFill>
              </a:rPr>
              <a:t>is</a:t>
            </a:r>
            <a:r>
              <a:rPr lang="de-DE" sz="2800" dirty="0">
                <a:solidFill>
                  <a:srgbClr val="FFFFFF"/>
                </a:solidFill>
              </a:rPr>
              <a:t> RAP?</a:t>
            </a:r>
          </a:p>
        </p:txBody>
      </p:sp>
      <p:sp>
        <p:nvSpPr>
          <p:cNvPr id="15"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0703F553-162E-C044-0A4F-8BA6E035BF58}"/>
              </a:ext>
            </a:extLst>
          </p:cNvPr>
          <p:cNvSpPr>
            <a:spLocks noGrp="1"/>
          </p:cNvSpPr>
          <p:nvPr>
            <p:ph idx="1"/>
          </p:nvPr>
        </p:nvSpPr>
        <p:spPr>
          <a:xfrm>
            <a:off x="4447308" y="591344"/>
            <a:ext cx="6906491" cy="5585619"/>
          </a:xfrm>
        </p:spPr>
        <p:txBody>
          <a:bodyPr anchor="ctr">
            <a:normAutofit/>
          </a:bodyPr>
          <a:lstStyle/>
          <a:p>
            <a:r>
              <a:rPr lang="en-US" sz="1800" dirty="0">
                <a:latin typeface="-apple-system"/>
              </a:rPr>
              <a:t>The </a:t>
            </a:r>
            <a:r>
              <a:rPr lang="en-US" sz="1800" b="1" dirty="0">
                <a:latin typeface="-apple-system"/>
              </a:rPr>
              <a:t>ABAP RESTful Application Programming Model </a:t>
            </a:r>
            <a:r>
              <a:rPr lang="en-US" sz="1800" dirty="0">
                <a:latin typeface="-apple-system"/>
              </a:rPr>
              <a:t>(RAP) is an essential element of ABAP Cloud, the ABAP development model for building clean core compliant, cloud-ready business apps, services, and extensions on SAP BTP, SAP S/4HANA Cloud, and SAP S/4HANA. RAP is the heart of ABAP Cloud for building transactional SAP Fiori apps, OData-based services, and extensions.</a:t>
            </a:r>
          </a:p>
          <a:p>
            <a:r>
              <a:rPr lang="en-US" sz="1800" dirty="0">
                <a:latin typeface="-apple-system"/>
              </a:rPr>
              <a:t>RAP consists of a set of concepts, tools, languages, and powerful frameworks that help developers to build innovative, cloud-ready SAP Fiori applications, local and Web APIs; and to easily extend SAP standard applications on the ABAP platform, in the cloud as well as on-premise.</a:t>
            </a:r>
          </a:p>
          <a:p>
            <a:r>
              <a:rPr lang="en-US" sz="1800" dirty="0">
                <a:latin typeface="-apple-system"/>
              </a:rPr>
              <a:t>RAP offers a standardized development flow based on Core Data Services (CDS), the ABAP language, and business services in the modern, Eclipse-based ABAP Development Tools (ADT). </a:t>
            </a:r>
          </a:p>
          <a:p>
            <a:r>
              <a:rPr lang="en-US" sz="1800" dirty="0">
                <a:latin typeface="-apple-system"/>
              </a:rPr>
              <a:t>SAP uses ABAP RAP to build new standard business applications and to modernize existing ones, and recommends it to its customers and partners for their own custom developments. </a:t>
            </a:r>
          </a:p>
        </p:txBody>
      </p:sp>
    </p:spTree>
    <p:extLst>
      <p:ext uri="{BB962C8B-B14F-4D97-AF65-F5344CB8AC3E}">
        <p14:creationId xmlns:p14="http://schemas.microsoft.com/office/powerpoint/2010/main" val="431250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4DFC087-09E8-E7CD-2D4B-E53F0F941467}"/>
              </a:ext>
            </a:extLst>
          </p:cNvPr>
          <p:cNvSpPr>
            <a:spLocks noGrp="1"/>
          </p:cNvSpPr>
          <p:nvPr>
            <p:ph type="title"/>
          </p:nvPr>
        </p:nvSpPr>
        <p:spPr>
          <a:xfrm>
            <a:off x="686834" y="591344"/>
            <a:ext cx="3200400" cy="5585619"/>
          </a:xfrm>
        </p:spPr>
        <p:txBody>
          <a:bodyPr>
            <a:normAutofit/>
          </a:bodyPr>
          <a:lstStyle/>
          <a:p>
            <a:r>
              <a:rPr lang="de-DE" sz="2800" dirty="0" err="1">
                <a:solidFill>
                  <a:srgbClr val="FFFFFF"/>
                </a:solidFill>
              </a:rPr>
              <a:t>What</a:t>
            </a:r>
            <a:r>
              <a:rPr lang="de-DE" sz="2800" dirty="0">
                <a:solidFill>
                  <a:srgbClr val="FFFFFF"/>
                </a:solidFill>
              </a:rPr>
              <a:t> </a:t>
            </a:r>
            <a:r>
              <a:rPr lang="de-DE" sz="2800" dirty="0" err="1">
                <a:solidFill>
                  <a:srgbClr val="FFFFFF"/>
                </a:solidFill>
              </a:rPr>
              <a:t>is</a:t>
            </a:r>
            <a:r>
              <a:rPr lang="de-DE" sz="2800" dirty="0">
                <a:solidFill>
                  <a:srgbClr val="FFFFFF"/>
                </a:solidFill>
              </a:rPr>
              <a:t> RAP?</a:t>
            </a:r>
          </a:p>
        </p:txBody>
      </p:sp>
      <p:sp>
        <p:nvSpPr>
          <p:cNvPr id="15"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1026" name="Picture 2" descr="Big Picture ">
            <a:extLst>
              <a:ext uri="{FF2B5EF4-FFF2-40B4-BE49-F238E27FC236}">
                <a16:creationId xmlns:a16="http://schemas.microsoft.com/office/drawing/2014/main" id="{73A7BC3E-E834-B8CC-50AB-D039939F77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25289" y="838333"/>
            <a:ext cx="7894801" cy="4713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089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4DFC087-09E8-E7CD-2D4B-E53F0F941467}"/>
              </a:ext>
            </a:extLst>
          </p:cNvPr>
          <p:cNvSpPr>
            <a:spLocks noGrp="1"/>
          </p:cNvSpPr>
          <p:nvPr>
            <p:ph type="title"/>
          </p:nvPr>
        </p:nvSpPr>
        <p:spPr>
          <a:xfrm>
            <a:off x="686834" y="591344"/>
            <a:ext cx="3200400" cy="5585619"/>
          </a:xfrm>
        </p:spPr>
        <p:txBody>
          <a:bodyPr>
            <a:normAutofit/>
          </a:bodyPr>
          <a:lstStyle/>
          <a:p>
            <a:r>
              <a:rPr lang="de-DE" sz="2800" dirty="0" err="1">
                <a:solidFill>
                  <a:srgbClr val="FFFFFF"/>
                </a:solidFill>
              </a:rPr>
              <a:t>What</a:t>
            </a:r>
            <a:r>
              <a:rPr lang="de-DE" sz="2800" dirty="0">
                <a:solidFill>
                  <a:srgbClr val="FFFFFF"/>
                </a:solidFill>
              </a:rPr>
              <a:t> </a:t>
            </a:r>
            <a:r>
              <a:rPr lang="de-DE" sz="2800" dirty="0" err="1">
                <a:solidFill>
                  <a:srgbClr val="FFFFFF"/>
                </a:solidFill>
              </a:rPr>
              <a:t>is</a:t>
            </a:r>
            <a:r>
              <a:rPr lang="de-DE" sz="2800" dirty="0">
                <a:solidFill>
                  <a:srgbClr val="FFFFFF"/>
                </a:solidFill>
              </a:rPr>
              <a:t> REST and </a:t>
            </a:r>
            <a:r>
              <a:rPr lang="de-DE" sz="2800" dirty="0" err="1">
                <a:solidFill>
                  <a:srgbClr val="FFFFFF"/>
                </a:solidFill>
              </a:rPr>
              <a:t>its</a:t>
            </a:r>
            <a:r>
              <a:rPr lang="de-DE" sz="2800" dirty="0">
                <a:solidFill>
                  <a:srgbClr val="FFFFFF"/>
                </a:solidFill>
              </a:rPr>
              <a:t> </a:t>
            </a:r>
            <a:r>
              <a:rPr lang="de-DE" sz="2800" dirty="0" err="1">
                <a:solidFill>
                  <a:srgbClr val="FFFFFF"/>
                </a:solidFill>
              </a:rPr>
              <a:t>architecture</a:t>
            </a:r>
            <a:r>
              <a:rPr lang="de-DE" sz="2800" dirty="0">
                <a:solidFill>
                  <a:srgbClr val="FFFFFF"/>
                </a:solidFill>
              </a:rPr>
              <a:t> </a:t>
            </a:r>
            <a:r>
              <a:rPr lang="de-DE" sz="2800" dirty="0" err="1">
                <a:solidFill>
                  <a:srgbClr val="FFFFFF"/>
                </a:solidFill>
              </a:rPr>
              <a:t>principles</a:t>
            </a:r>
            <a:r>
              <a:rPr lang="de-DE" sz="2800" dirty="0">
                <a:solidFill>
                  <a:srgbClr val="FFFFFF"/>
                </a:solidFill>
              </a:rPr>
              <a:t>?</a:t>
            </a:r>
          </a:p>
        </p:txBody>
      </p:sp>
      <p:sp>
        <p:nvSpPr>
          <p:cNvPr id="15"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nhaltsplatzhalter 2">
            <a:extLst>
              <a:ext uri="{FF2B5EF4-FFF2-40B4-BE49-F238E27FC236}">
                <a16:creationId xmlns:a16="http://schemas.microsoft.com/office/drawing/2014/main" id="{0703F553-162E-C044-0A4F-8BA6E035BF58}"/>
              </a:ext>
            </a:extLst>
          </p:cNvPr>
          <p:cNvSpPr>
            <a:spLocks noGrp="1"/>
          </p:cNvSpPr>
          <p:nvPr>
            <p:ph idx="1"/>
          </p:nvPr>
        </p:nvSpPr>
        <p:spPr>
          <a:xfrm>
            <a:off x="4447308" y="591344"/>
            <a:ext cx="6906491" cy="5585619"/>
          </a:xfrm>
        </p:spPr>
        <p:txBody>
          <a:bodyPr anchor="ctr">
            <a:normAutofit/>
          </a:bodyPr>
          <a:lstStyle/>
          <a:p>
            <a:r>
              <a:rPr lang="en-US" sz="1300" b="1" i="0" u="none" strike="noStrike" dirty="0">
                <a:effectLst/>
                <a:latin typeface="-apple-system"/>
              </a:rPr>
              <a:t>REST</a:t>
            </a:r>
            <a:r>
              <a:rPr lang="en-US" sz="1300" i="0" u="none" strike="noStrike" dirty="0">
                <a:effectLst/>
                <a:latin typeface="-apple-system"/>
              </a:rPr>
              <a:t> (</a:t>
            </a:r>
            <a:r>
              <a:rPr lang="en-US" sz="1300" i="0" u="none" strike="noStrike" dirty="0" err="1">
                <a:effectLst/>
                <a:latin typeface="-apple-system"/>
              </a:rPr>
              <a:t>REpresentational</a:t>
            </a:r>
            <a:r>
              <a:rPr lang="en-US" sz="1300" i="0" u="none" strike="noStrike" dirty="0">
                <a:effectLst/>
                <a:latin typeface="-apple-system"/>
              </a:rPr>
              <a:t> State Transfer) is a software architectural style that defines a set of methods to build a web Application Programming Interface (API). </a:t>
            </a:r>
          </a:p>
          <a:p>
            <a:r>
              <a:rPr lang="en-US" sz="1300" b="1" i="0" u="none" strike="noStrike" dirty="0">
                <a:effectLst/>
                <a:latin typeface="-apple-system"/>
              </a:rPr>
              <a:t>REST </a:t>
            </a:r>
            <a:r>
              <a:rPr lang="en-US" sz="1300" i="0" u="none" strike="noStrike" dirty="0">
                <a:effectLst/>
                <a:latin typeface="-apple-system"/>
              </a:rPr>
              <a:t>is one of the most popular types of API, due to its simplicity and client-friendly nature</a:t>
            </a:r>
          </a:p>
          <a:p>
            <a:r>
              <a:rPr lang="en-US" sz="1300" b="1" dirty="0">
                <a:latin typeface="-apple-system"/>
              </a:rPr>
              <a:t>The principles are:</a:t>
            </a:r>
            <a:endParaRPr lang="en-US" sz="1300" b="1" i="0" u="none" strike="noStrike" dirty="0">
              <a:effectLst/>
              <a:latin typeface="-apple-system"/>
            </a:endParaRPr>
          </a:p>
          <a:p>
            <a:r>
              <a:rPr lang="de-DE" sz="1300" b="1" i="0" u="none" strike="noStrike" dirty="0" err="1">
                <a:effectLst/>
                <a:latin typeface="-apple-system"/>
              </a:rPr>
              <a:t>Statelessness</a:t>
            </a:r>
            <a:br>
              <a:rPr lang="de-DE" sz="1300" dirty="0">
                <a:latin typeface="-apple-system"/>
              </a:rPr>
            </a:br>
            <a:r>
              <a:rPr lang="de-DE" sz="1300" b="0" i="0" u="none" strike="noStrike" dirty="0">
                <a:effectLst/>
                <a:latin typeface="-apple-system"/>
              </a:rPr>
              <a:t>REST </a:t>
            </a:r>
            <a:r>
              <a:rPr lang="de-DE" sz="1300" b="0" i="0" u="none" strike="noStrike" dirty="0" err="1">
                <a:effectLst/>
                <a:latin typeface="-apple-system"/>
              </a:rPr>
              <a:t>is</a:t>
            </a:r>
            <a:r>
              <a:rPr lang="de-DE" sz="1300" b="0" i="0" u="none" strike="noStrike" dirty="0">
                <a:effectLst/>
                <a:latin typeface="-apple-system"/>
              </a:rPr>
              <a:t> </a:t>
            </a:r>
            <a:r>
              <a:rPr lang="de-DE" sz="1300" b="0" i="0" u="none" strike="noStrike" dirty="0" err="1">
                <a:effectLst/>
                <a:latin typeface="-apple-system"/>
              </a:rPr>
              <a:t>based</a:t>
            </a:r>
            <a:r>
              <a:rPr lang="de-DE" sz="1300" b="0" i="0" u="none" strike="noStrike" dirty="0">
                <a:effectLst/>
                <a:latin typeface="-apple-system"/>
              </a:rPr>
              <a:t> on </a:t>
            </a:r>
            <a:r>
              <a:rPr lang="de-DE" sz="1300" b="0" i="0" u="none" strike="noStrike" dirty="0" err="1">
                <a:effectLst/>
                <a:latin typeface="-apple-system"/>
              </a:rPr>
              <a:t>the</a:t>
            </a:r>
            <a:r>
              <a:rPr lang="de-DE" sz="1300" b="0" i="0" u="none" strike="noStrike" dirty="0">
                <a:effectLst/>
                <a:latin typeface="-apple-system"/>
              </a:rPr>
              <a:t> </a:t>
            </a:r>
            <a:r>
              <a:rPr lang="de-DE" sz="1300" b="0" i="0" u="none" strike="noStrike" dirty="0" err="1">
                <a:effectLst/>
                <a:latin typeface="-apple-system"/>
              </a:rPr>
              <a:t>principle</a:t>
            </a:r>
            <a:r>
              <a:rPr lang="de-DE" sz="1300" b="0" i="0" u="none" strike="noStrike" dirty="0">
                <a:effectLst/>
                <a:latin typeface="-apple-system"/>
              </a:rPr>
              <a:t> </a:t>
            </a:r>
            <a:r>
              <a:rPr lang="de-DE" sz="1300" b="0" i="0" u="none" strike="noStrike" dirty="0" err="1">
                <a:effectLst/>
                <a:latin typeface="-apple-system"/>
              </a:rPr>
              <a:t>of</a:t>
            </a:r>
            <a:r>
              <a:rPr lang="de-DE" sz="1300" b="0" i="0" u="none" strike="noStrike" dirty="0">
                <a:effectLst/>
                <a:latin typeface="-apple-system"/>
              </a:rPr>
              <a:t> </a:t>
            </a:r>
            <a:r>
              <a:rPr lang="de-DE" sz="1300" b="0" i="0" u="none" strike="noStrike" dirty="0" err="1">
                <a:effectLst/>
                <a:latin typeface="-apple-system"/>
              </a:rPr>
              <a:t>statelessness</a:t>
            </a:r>
            <a:r>
              <a:rPr lang="de-DE" sz="1300" b="0" i="0" u="none" strike="noStrike" dirty="0">
                <a:effectLst/>
                <a:latin typeface="-apple-system"/>
              </a:rPr>
              <a:t>. </a:t>
            </a:r>
            <a:r>
              <a:rPr lang="de-DE" sz="1300" b="0" i="0" u="none" strike="noStrike" dirty="0" err="1">
                <a:effectLst/>
                <a:latin typeface="-apple-system"/>
              </a:rPr>
              <a:t>Each</a:t>
            </a:r>
            <a:r>
              <a:rPr lang="de-DE" sz="1300" b="0" i="0" u="none" strike="noStrike" dirty="0">
                <a:effectLst/>
                <a:latin typeface="-apple-system"/>
              </a:rPr>
              <a:t> </a:t>
            </a:r>
            <a:r>
              <a:rPr lang="de-DE" sz="1300" b="0" i="0" u="none" strike="noStrike" dirty="0" err="1">
                <a:effectLst/>
                <a:latin typeface="-apple-system"/>
              </a:rPr>
              <a:t>request</a:t>
            </a:r>
            <a:r>
              <a:rPr lang="de-DE" sz="1300" b="0" i="0" u="none" strike="noStrike" dirty="0">
                <a:effectLst/>
                <a:latin typeface="-apple-system"/>
              </a:rPr>
              <a:t> </a:t>
            </a:r>
            <a:r>
              <a:rPr lang="de-DE" sz="1300" b="0" i="0" u="none" strike="noStrike" dirty="0" err="1">
                <a:effectLst/>
                <a:latin typeface="-apple-system"/>
              </a:rPr>
              <a:t>from</a:t>
            </a:r>
            <a:r>
              <a:rPr lang="de-DE" sz="1300" b="0" i="0" u="none" strike="noStrike" dirty="0">
                <a:effectLst/>
                <a:latin typeface="-apple-system"/>
              </a:rPr>
              <a:t> a </a:t>
            </a:r>
            <a:r>
              <a:rPr lang="de-DE" sz="1300" b="0" i="0" u="none" strike="noStrike" dirty="0" err="1">
                <a:effectLst/>
                <a:latin typeface="-apple-system"/>
              </a:rPr>
              <a:t>client</a:t>
            </a:r>
            <a:r>
              <a:rPr lang="de-DE" sz="1300" b="0" i="0" u="none" strike="noStrike" dirty="0">
                <a:effectLst/>
                <a:latin typeface="-apple-system"/>
              </a:rPr>
              <a:t> </a:t>
            </a:r>
            <a:r>
              <a:rPr lang="de-DE" sz="1300" b="0" i="0" u="none" strike="noStrike" dirty="0" err="1">
                <a:effectLst/>
                <a:latin typeface="-apple-system"/>
              </a:rPr>
              <a:t>to</a:t>
            </a:r>
            <a:r>
              <a:rPr lang="de-DE" sz="1300" b="0" i="0" u="none" strike="noStrike" dirty="0">
                <a:effectLst/>
                <a:latin typeface="-apple-system"/>
              </a:rPr>
              <a:t> </a:t>
            </a:r>
            <a:r>
              <a:rPr lang="de-DE" sz="1300" b="0" i="0" u="none" strike="noStrike" dirty="0" err="1">
                <a:effectLst/>
                <a:latin typeface="-apple-system"/>
              </a:rPr>
              <a:t>the</a:t>
            </a:r>
            <a:r>
              <a:rPr lang="de-DE" sz="1300" b="0" i="0" u="none" strike="noStrike" dirty="0">
                <a:effectLst/>
                <a:latin typeface="-apple-system"/>
              </a:rPr>
              <a:t> </a:t>
            </a:r>
            <a:r>
              <a:rPr lang="de-DE" sz="1300" b="0" i="0" u="none" strike="noStrike" dirty="0" err="1">
                <a:effectLst/>
                <a:latin typeface="-apple-system"/>
              </a:rPr>
              <a:t>server</a:t>
            </a:r>
            <a:r>
              <a:rPr lang="de-DE" sz="1300" b="0" i="0" u="none" strike="noStrike" dirty="0">
                <a:effectLst/>
                <a:latin typeface="-apple-system"/>
              </a:rPr>
              <a:t> </a:t>
            </a:r>
            <a:r>
              <a:rPr lang="de-DE" sz="1300" b="0" i="0" u="none" strike="noStrike" dirty="0" err="1">
                <a:effectLst/>
                <a:latin typeface="-apple-system"/>
              </a:rPr>
              <a:t>must</a:t>
            </a:r>
            <a:r>
              <a:rPr lang="de-DE" sz="1300" b="0" i="0" u="none" strike="noStrike" dirty="0">
                <a:effectLst/>
                <a:latin typeface="-apple-system"/>
              </a:rPr>
              <a:t> </a:t>
            </a:r>
            <a:r>
              <a:rPr lang="de-DE" sz="1300" b="0" i="0" u="none" strike="noStrike" dirty="0" err="1">
                <a:effectLst/>
                <a:latin typeface="-apple-system"/>
              </a:rPr>
              <a:t>be</a:t>
            </a:r>
            <a:r>
              <a:rPr lang="de-DE" sz="1300" b="0" i="0" u="none" strike="noStrike" dirty="0">
                <a:effectLst/>
                <a:latin typeface="-apple-system"/>
              </a:rPr>
              <a:t> </a:t>
            </a:r>
            <a:r>
              <a:rPr lang="de-DE" sz="1300" b="0" i="0" u="none" strike="noStrike" dirty="0" err="1">
                <a:effectLst/>
                <a:latin typeface="-apple-system"/>
              </a:rPr>
              <a:t>self-contained</a:t>
            </a:r>
            <a:r>
              <a:rPr lang="de-DE" sz="1300" b="0" i="0" u="none" strike="noStrike" dirty="0">
                <a:effectLst/>
                <a:latin typeface="-apple-system"/>
              </a:rPr>
              <a:t> and </a:t>
            </a:r>
            <a:r>
              <a:rPr lang="de-DE" sz="1300" b="0" i="0" u="none" strike="noStrike" dirty="0" err="1">
                <a:effectLst/>
                <a:latin typeface="-apple-system"/>
              </a:rPr>
              <a:t>complete</a:t>
            </a:r>
            <a:r>
              <a:rPr lang="de-DE" sz="1300" b="0" i="0" u="none" strike="noStrike" dirty="0">
                <a:effectLst/>
                <a:latin typeface="-apple-system"/>
              </a:rPr>
              <a:t>. The </a:t>
            </a:r>
            <a:r>
              <a:rPr lang="de-DE" sz="1300" b="0" i="0" u="none" strike="noStrike" dirty="0" err="1">
                <a:effectLst/>
                <a:latin typeface="-apple-system"/>
              </a:rPr>
              <a:t>server</a:t>
            </a:r>
            <a:r>
              <a:rPr lang="de-DE" sz="1300" b="0" i="0" u="none" strike="noStrike" dirty="0">
                <a:effectLst/>
                <a:latin typeface="-apple-system"/>
              </a:rPr>
              <a:t> </a:t>
            </a:r>
            <a:r>
              <a:rPr lang="de-DE" sz="1300" b="0" i="0" u="none" strike="noStrike" dirty="0" err="1">
                <a:effectLst/>
                <a:latin typeface="-apple-system"/>
              </a:rPr>
              <a:t>does</a:t>
            </a:r>
            <a:r>
              <a:rPr lang="de-DE" sz="1300" b="0" i="0" u="none" strike="noStrike" dirty="0">
                <a:effectLst/>
                <a:latin typeface="-apple-system"/>
              </a:rPr>
              <a:t> not </a:t>
            </a:r>
            <a:r>
              <a:rPr lang="de-DE" sz="1300" b="0" i="0" u="none" strike="noStrike" dirty="0" err="1">
                <a:effectLst/>
                <a:latin typeface="-apple-system"/>
              </a:rPr>
              <a:t>store</a:t>
            </a:r>
            <a:r>
              <a:rPr lang="de-DE" sz="1300" b="0" i="0" u="none" strike="noStrike" dirty="0">
                <a:effectLst/>
                <a:latin typeface="-apple-system"/>
              </a:rPr>
              <a:t> </a:t>
            </a:r>
            <a:r>
              <a:rPr lang="de-DE" sz="1300" b="0" i="0" u="none" strike="noStrike" dirty="0" err="1">
                <a:effectLst/>
                <a:latin typeface="-apple-system"/>
              </a:rPr>
              <a:t>any</a:t>
            </a:r>
            <a:r>
              <a:rPr lang="de-DE" sz="1300" b="0" i="0" u="none" strike="noStrike" dirty="0">
                <a:effectLst/>
                <a:latin typeface="-apple-system"/>
              </a:rPr>
              <a:t> </a:t>
            </a:r>
            <a:r>
              <a:rPr lang="de-DE" sz="1300" b="0" i="0" u="none" strike="noStrike" dirty="0" err="1">
                <a:effectLst/>
                <a:latin typeface="-apple-system"/>
              </a:rPr>
              <a:t>context</a:t>
            </a:r>
            <a:r>
              <a:rPr lang="de-DE" sz="1300" b="0" i="0" u="none" strike="noStrike" dirty="0">
                <a:effectLst/>
                <a:latin typeface="-apple-system"/>
              </a:rPr>
              <a:t> </a:t>
            </a:r>
            <a:r>
              <a:rPr lang="de-DE" sz="1300" b="0" i="0" u="none" strike="noStrike" dirty="0" err="1">
                <a:effectLst/>
                <a:latin typeface="-apple-system"/>
              </a:rPr>
              <a:t>information</a:t>
            </a:r>
            <a:r>
              <a:rPr lang="de-DE" sz="1300" b="0" i="0" u="none" strike="noStrike" dirty="0">
                <a:effectLst/>
                <a:latin typeface="-apple-system"/>
              </a:rPr>
              <a:t> </a:t>
            </a:r>
            <a:r>
              <a:rPr lang="de-DE" sz="1300" b="0" i="0" u="none" strike="noStrike" dirty="0" err="1">
                <a:effectLst/>
                <a:latin typeface="-apple-system"/>
              </a:rPr>
              <a:t>across</a:t>
            </a:r>
            <a:r>
              <a:rPr lang="de-DE" sz="1300" b="0" i="0" u="none" strike="noStrike" dirty="0">
                <a:effectLst/>
                <a:latin typeface="-apple-system"/>
              </a:rPr>
              <a:t> different </a:t>
            </a:r>
            <a:r>
              <a:rPr lang="de-DE" sz="1300" b="0" i="0" u="none" strike="noStrike" dirty="0" err="1">
                <a:effectLst/>
                <a:latin typeface="-apple-system"/>
              </a:rPr>
              <a:t>requests</a:t>
            </a:r>
            <a:r>
              <a:rPr lang="de-DE" sz="1300" b="0" i="0" u="none" strike="noStrike" dirty="0">
                <a:effectLst/>
                <a:latin typeface="-apple-system"/>
              </a:rPr>
              <a:t>.</a:t>
            </a:r>
          </a:p>
          <a:p>
            <a:r>
              <a:rPr lang="de-DE" sz="1300" b="1" i="0" u="none" strike="noStrike" dirty="0" err="1">
                <a:effectLst/>
                <a:latin typeface="-apple-system"/>
              </a:rPr>
              <a:t>Standardised</a:t>
            </a:r>
            <a:r>
              <a:rPr lang="de-DE" sz="1300" b="1" i="0" u="none" strike="noStrike" dirty="0">
                <a:effectLst/>
                <a:latin typeface="-apple-system"/>
              </a:rPr>
              <a:t> Interface</a:t>
            </a:r>
            <a:br>
              <a:rPr lang="de-DE" sz="1300" dirty="0">
                <a:latin typeface="-apple-system"/>
              </a:rPr>
            </a:br>
            <a:r>
              <a:rPr lang="de-DE" sz="1300" b="0" i="0" u="none" strike="noStrike" dirty="0">
                <a:effectLst/>
                <a:latin typeface="-apple-system"/>
              </a:rPr>
              <a:t>REST </a:t>
            </a:r>
            <a:r>
              <a:rPr lang="de-DE" sz="1300" b="0" i="0" u="none" strike="noStrike" dirty="0" err="1">
                <a:effectLst/>
                <a:latin typeface="-apple-system"/>
              </a:rPr>
              <a:t>requires</a:t>
            </a:r>
            <a:r>
              <a:rPr lang="de-DE" sz="1300" b="0" i="0" u="none" strike="noStrike" dirty="0">
                <a:effectLst/>
                <a:latin typeface="-apple-system"/>
              </a:rPr>
              <a:t> a </a:t>
            </a:r>
            <a:r>
              <a:rPr lang="de-DE" sz="1300" b="0" i="0" u="none" strike="noStrike" dirty="0" err="1">
                <a:effectLst/>
                <a:latin typeface="-apple-system"/>
              </a:rPr>
              <a:t>standardised</a:t>
            </a:r>
            <a:r>
              <a:rPr lang="de-DE" sz="1300" b="0" i="0" u="none" strike="noStrike" dirty="0">
                <a:effectLst/>
                <a:latin typeface="-apple-system"/>
              </a:rPr>
              <a:t> interface </a:t>
            </a:r>
            <a:r>
              <a:rPr lang="de-DE" sz="1300" b="0" i="0" u="none" strike="noStrike" dirty="0" err="1">
                <a:effectLst/>
                <a:latin typeface="-apple-system"/>
              </a:rPr>
              <a:t>for</a:t>
            </a:r>
            <a:r>
              <a:rPr lang="de-DE" sz="1300" b="0" i="0" u="none" strike="noStrike" dirty="0">
                <a:effectLst/>
                <a:latin typeface="-apple-system"/>
              </a:rPr>
              <a:t> </a:t>
            </a:r>
            <a:r>
              <a:rPr lang="de-DE" sz="1300" b="0" i="0" u="none" strike="noStrike" dirty="0" err="1">
                <a:effectLst/>
                <a:latin typeface="-apple-system"/>
              </a:rPr>
              <a:t>communication</a:t>
            </a:r>
            <a:r>
              <a:rPr lang="de-DE" sz="1300" b="0" i="0" u="none" strike="noStrike" dirty="0">
                <a:effectLst/>
                <a:latin typeface="-apple-system"/>
              </a:rPr>
              <a:t> </a:t>
            </a:r>
            <a:r>
              <a:rPr lang="de-DE" sz="1300" b="0" i="0" u="none" strike="noStrike" dirty="0" err="1">
                <a:effectLst/>
                <a:latin typeface="-apple-system"/>
              </a:rPr>
              <a:t>between</a:t>
            </a:r>
            <a:r>
              <a:rPr lang="de-DE" sz="1300" b="0" i="0" u="none" strike="noStrike" dirty="0">
                <a:effectLst/>
                <a:latin typeface="-apple-system"/>
              </a:rPr>
              <a:t> </a:t>
            </a:r>
            <a:r>
              <a:rPr lang="de-DE" sz="1300" b="0" i="0" u="none" strike="noStrike" dirty="0" err="1">
                <a:effectLst/>
                <a:latin typeface="-apple-system"/>
              </a:rPr>
              <a:t>client</a:t>
            </a:r>
            <a:r>
              <a:rPr lang="de-DE" sz="1300" b="0" i="0" u="none" strike="noStrike" dirty="0">
                <a:effectLst/>
                <a:latin typeface="-apple-system"/>
              </a:rPr>
              <a:t> and </a:t>
            </a:r>
            <a:r>
              <a:rPr lang="de-DE" sz="1300" b="0" i="0" u="none" strike="noStrike" dirty="0" err="1">
                <a:effectLst/>
                <a:latin typeface="-apple-system"/>
              </a:rPr>
              <a:t>server</a:t>
            </a:r>
            <a:r>
              <a:rPr lang="de-DE" sz="1300" b="0" i="0" u="none" strike="noStrike" dirty="0">
                <a:effectLst/>
                <a:latin typeface="-apple-system"/>
              </a:rPr>
              <a:t>. This interface </a:t>
            </a:r>
            <a:r>
              <a:rPr lang="de-DE" sz="1300" b="0" i="0" u="none" strike="noStrike" dirty="0" err="1">
                <a:effectLst/>
                <a:latin typeface="-apple-system"/>
              </a:rPr>
              <a:t>makes</a:t>
            </a:r>
            <a:r>
              <a:rPr lang="de-DE" sz="1300" b="0" i="0" u="none" strike="noStrike" dirty="0">
                <a:effectLst/>
                <a:latin typeface="-apple-system"/>
              </a:rPr>
              <a:t> </a:t>
            </a:r>
            <a:r>
              <a:rPr lang="de-DE" sz="1300" b="0" i="0" u="none" strike="noStrike" dirty="0" err="1">
                <a:effectLst/>
                <a:latin typeface="-apple-system"/>
              </a:rPr>
              <a:t>it</a:t>
            </a:r>
            <a:r>
              <a:rPr lang="de-DE" sz="1300" b="0" i="0" u="none" strike="noStrike" dirty="0">
                <a:effectLst/>
                <a:latin typeface="-apple-system"/>
              </a:rPr>
              <a:t> possible </a:t>
            </a:r>
            <a:r>
              <a:rPr lang="de-DE" sz="1300" b="0" i="0" u="none" strike="noStrike" dirty="0" err="1">
                <a:effectLst/>
                <a:latin typeface="-apple-system"/>
              </a:rPr>
              <a:t>to</a:t>
            </a:r>
            <a:r>
              <a:rPr lang="de-DE" sz="1300" b="0" i="0" u="none" strike="noStrike" dirty="0">
                <a:effectLst/>
                <a:latin typeface="-apple-system"/>
              </a:rPr>
              <a:t> </a:t>
            </a:r>
            <a:r>
              <a:rPr lang="de-DE" sz="1300" b="0" i="0" u="none" strike="noStrike" dirty="0" err="1">
                <a:effectLst/>
                <a:latin typeface="-apple-system"/>
              </a:rPr>
              <a:t>address</a:t>
            </a:r>
            <a:r>
              <a:rPr lang="de-DE" sz="1300" b="0" i="0" u="none" strike="noStrike" dirty="0">
                <a:effectLst/>
                <a:latin typeface="-apple-system"/>
              </a:rPr>
              <a:t> and </a:t>
            </a:r>
            <a:r>
              <a:rPr lang="de-DE" sz="1300" b="0" i="0" u="none" strike="noStrike" dirty="0" err="1">
                <a:effectLst/>
                <a:latin typeface="-apple-system"/>
              </a:rPr>
              <a:t>change</a:t>
            </a:r>
            <a:r>
              <a:rPr lang="de-DE" sz="1300" b="0" i="0" u="none" strike="noStrike" dirty="0">
                <a:effectLst/>
                <a:latin typeface="-apple-system"/>
              </a:rPr>
              <a:t> </a:t>
            </a:r>
            <a:r>
              <a:rPr lang="de-DE" sz="1300" b="0" i="0" u="none" strike="noStrike" dirty="0" err="1">
                <a:effectLst/>
                <a:latin typeface="-apple-system"/>
              </a:rPr>
              <a:t>resources</a:t>
            </a:r>
            <a:r>
              <a:rPr lang="de-DE" sz="1300" b="0" i="0" u="none" strike="noStrike" dirty="0">
                <a:effectLst/>
                <a:latin typeface="-apple-system"/>
              </a:rPr>
              <a:t> via URLs </a:t>
            </a:r>
            <a:r>
              <a:rPr lang="de-DE" sz="1300" b="0" i="0" u="none" strike="noStrike" dirty="0" err="1">
                <a:effectLst/>
                <a:latin typeface="-apple-system"/>
              </a:rPr>
              <a:t>without</a:t>
            </a:r>
            <a:r>
              <a:rPr lang="de-DE" sz="1300" b="0" i="0" u="none" strike="noStrike" dirty="0">
                <a:effectLst/>
                <a:latin typeface="-apple-system"/>
              </a:rPr>
              <a:t> </a:t>
            </a:r>
            <a:r>
              <a:rPr lang="de-DE" sz="1300" b="0" i="0" u="none" strike="noStrike" dirty="0" err="1">
                <a:effectLst/>
                <a:latin typeface="-apple-system"/>
              </a:rPr>
              <a:t>encoding</a:t>
            </a:r>
            <a:r>
              <a:rPr lang="de-DE" sz="1300" b="0" i="0" u="none" strike="noStrike" dirty="0">
                <a:effectLst/>
                <a:latin typeface="-apple-system"/>
              </a:rPr>
              <a:t> </a:t>
            </a:r>
            <a:r>
              <a:rPr lang="de-DE" sz="1300" b="0" i="0" u="none" strike="noStrike" dirty="0" err="1">
                <a:effectLst/>
                <a:latin typeface="-apple-system"/>
              </a:rPr>
              <a:t>method</a:t>
            </a:r>
            <a:r>
              <a:rPr lang="de-DE" sz="1300" b="0" i="0" u="none" strike="noStrike" dirty="0">
                <a:effectLst/>
                <a:latin typeface="-apple-system"/>
              </a:rPr>
              <a:t> </a:t>
            </a:r>
            <a:r>
              <a:rPr lang="de-DE" sz="1300" b="0" i="0" u="none" strike="noStrike" dirty="0" err="1">
                <a:effectLst/>
                <a:latin typeface="-apple-system"/>
              </a:rPr>
              <a:t>information</a:t>
            </a:r>
            <a:r>
              <a:rPr lang="de-DE" sz="1300" b="0" i="0" u="none" strike="noStrike" dirty="0">
                <a:effectLst/>
                <a:latin typeface="-apple-system"/>
              </a:rPr>
              <a:t> in </a:t>
            </a:r>
            <a:r>
              <a:rPr lang="de-DE" sz="1300" b="0" i="0" u="none" strike="noStrike" dirty="0" err="1">
                <a:effectLst/>
                <a:latin typeface="-apple-system"/>
              </a:rPr>
              <a:t>the</a:t>
            </a:r>
            <a:r>
              <a:rPr lang="de-DE" sz="1300" b="0" i="0" u="none" strike="noStrike" dirty="0">
                <a:effectLst/>
                <a:latin typeface="-apple-system"/>
              </a:rPr>
              <a:t> URLs.</a:t>
            </a:r>
          </a:p>
          <a:p>
            <a:r>
              <a:rPr lang="de-DE" sz="1300" b="1" i="0" u="none" strike="noStrike" dirty="0">
                <a:effectLst/>
                <a:latin typeface="-apple-system"/>
              </a:rPr>
              <a:t>Client-Server-</a:t>
            </a:r>
            <a:r>
              <a:rPr lang="de-DE" sz="1300" b="1" i="0" u="none" strike="noStrike" dirty="0" err="1">
                <a:effectLst/>
                <a:latin typeface="-apple-system"/>
              </a:rPr>
              <a:t>Architectur</a:t>
            </a:r>
            <a:br>
              <a:rPr lang="de-DE" sz="1300" dirty="0">
                <a:latin typeface="-apple-system"/>
              </a:rPr>
            </a:br>
            <a:r>
              <a:rPr lang="de-DE" sz="1300" b="0" i="0" u="none" strike="noStrike" dirty="0">
                <a:effectLst/>
                <a:latin typeface="-apple-system"/>
              </a:rPr>
              <a:t>REST </a:t>
            </a:r>
            <a:r>
              <a:rPr lang="de-DE" sz="1300" b="0" i="0" u="none" strike="noStrike" dirty="0" err="1">
                <a:effectLst/>
                <a:latin typeface="-apple-system"/>
              </a:rPr>
              <a:t>defines</a:t>
            </a:r>
            <a:r>
              <a:rPr lang="de-DE" sz="1300" b="0" i="0" u="none" strike="noStrike" dirty="0">
                <a:effectLst/>
                <a:latin typeface="-apple-system"/>
              </a:rPr>
              <a:t> a </a:t>
            </a:r>
            <a:r>
              <a:rPr lang="de-DE" sz="1300" b="0" i="0" u="none" strike="noStrike" dirty="0" err="1">
                <a:effectLst/>
                <a:latin typeface="-apple-system"/>
              </a:rPr>
              <a:t>clear</a:t>
            </a:r>
            <a:r>
              <a:rPr lang="de-DE" sz="1300" b="0" i="0" u="none" strike="noStrike" dirty="0">
                <a:effectLst/>
                <a:latin typeface="-apple-system"/>
              </a:rPr>
              <a:t> </a:t>
            </a:r>
            <a:r>
              <a:rPr lang="de-DE" sz="1300" b="0" i="0" u="none" strike="noStrike" dirty="0" err="1">
                <a:effectLst/>
                <a:latin typeface="-apple-system"/>
              </a:rPr>
              <a:t>separation</a:t>
            </a:r>
            <a:r>
              <a:rPr lang="de-DE" sz="1300" b="0" i="0" u="none" strike="noStrike" dirty="0">
                <a:effectLst/>
                <a:latin typeface="-apple-system"/>
              </a:rPr>
              <a:t> </a:t>
            </a:r>
            <a:r>
              <a:rPr lang="de-DE" sz="1300" b="0" i="0" u="none" strike="noStrike" dirty="0" err="1">
                <a:effectLst/>
                <a:latin typeface="-apple-system"/>
              </a:rPr>
              <a:t>between</a:t>
            </a:r>
            <a:r>
              <a:rPr lang="de-DE" sz="1300" b="0" i="0" u="none" strike="noStrike" dirty="0">
                <a:effectLst/>
                <a:latin typeface="-apple-system"/>
              </a:rPr>
              <a:t> </a:t>
            </a:r>
            <a:r>
              <a:rPr lang="de-DE" sz="1300" b="0" i="0" u="none" strike="noStrike" dirty="0" err="1">
                <a:effectLst/>
                <a:latin typeface="-apple-system"/>
              </a:rPr>
              <a:t>client</a:t>
            </a:r>
            <a:r>
              <a:rPr lang="de-DE" sz="1300" b="0" i="0" u="none" strike="noStrike" dirty="0">
                <a:effectLst/>
                <a:latin typeface="-apple-system"/>
              </a:rPr>
              <a:t> and </a:t>
            </a:r>
            <a:r>
              <a:rPr lang="de-DE" sz="1300" b="0" i="0" u="none" strike="noStrike" dirty="0" err="1">
                <a:effectLst/>
                <a:latin typeface="-apple-system"/>
              </a:rPr>
              <a:t>server</a:t>
            </a:r>
            <a:r>
              <a:rPr lang="de-DE" sz="1300" b="0" i="0" u="none" strike="noStrike" dirty="0">
                <a:effectLst/>
                <a:latin typeface="-apple-system"/>
              </a:rPr>
              <a:t>. Servers </a:t>
            </a:r>
            <a:r>
              <a:rPr lang="de-DE" sz="1300" b="0" i="0" u="none" strike="noStrike" dirty="0" err="1">
                <a:effectLst/>
                <a:latin typeface="-apple-system"/>
              </a:rPr>
              <a:t>provide</a:t>
            </a:r>
            <a:r>
              <a:rPr lang="de-DE" sz="1300" b="0" i="0" u="none" strike="noStrike" dirty="0">
                <a:effectLst/>
                <a:latin typeface="-apple-system"/>
              </a:rPr>
              <a:t> </a:t>
            </a:r>
            <a:r>
              <a:rPr lang="de-DE" sz="1300" b="0" i="0" u="none" strike="noStrike" dirty="0" err="1">
                <a:effectLst/>
                <a:latin typeface="-apple-system"/>
              </a:rPr>
              <a:t>services</a:t>
            </a:r>
            <a:r>
              <a:rPr lang="de-DE" sz="1300" b="0" i="0" u="none" strike="noStrike" dirty="0">
                <a:effectLst/>
                <a:latin typeface="-apple-system"/>
              </a:rPr>
              <a:t>, </a:t>
            </a:r>
            <a:r>
              <a:rPr lang="de-DE" sz="1300" b="0" i="0" u="none" strike="noStrike" dirty="0" err="1">
                <a:effectLst/>
                <a:latin typeface="-apple-system"/>
              </a:rPr>
              <a:t>while</a:t>
            </a:r>
            <a:r>
              <a:rPr lang="de-DE" sz="1300" b="0" i="0" u="none" strike="noStrike" dirty="0">
                <a:effectLst/>
                <a:latin typeface="-apple-system"/>
              </a:rPr>
              <a:t> </a:t>
            </a:r>
            <a:r>
              <a:rPr lang="de-DE" sz="1300" b="0" i="0" u="none" strike="noStrike" dirty="0" err="1">
                <a:effectLst/>
                <a:latin typeface="-apple-system"/>
              </a:rPr>
              <a:t>clients</a:t>
            </a:r>
            <a:r>
              <a:rPr lang="de-DE" sz="1300" b="0" i="0" u="none" strike="noStrike" dirty="0">
                <a:effectLst/>
                <a:latin typeface="-apple-system"/>
              </a:rPr>
              <a:t> </a:t>
            </a:r>
            <a:r>
              <a:rPr lang="de-DE" sz="1300" b="0" i="0" u="none" strike="noStrike" dirty="0" err="1">
                <a:effectLst/>
                <a:latin typeface="-apple-system"/>
              </a:rPr>
              <a:t>can</a:t>
            </a:r>
            <a:r>
              <a:rPr lang="de-DE" sz="1300" b="0" i="0" u="none" strike="noStrike" dirty="0">
                <a:effectLst/>
                <a:latin typeface="-apple-system"/>
              </a:rPr>
              <a:t> </a:t>
            </a:r>
            <a:r>
              <a:rPr lang="de-DE" sz="1300" b="0" i="0" u="none" strike="noStrike" dirty="0" err="1">
                <a:effectLst/>
                <a:latin typeface="-apple-system"/>
              </a:rPr>
              <a:t>use</a:t>
            </a:r>
            <a:r>
              <a:rPr lang="de-DE" sz="1300" b="0" i="0" u="none" strike="noStrike" dirty="0">
                <a:effectLst/>
                <a:latin typeface="-apple-system"/>
              </a:rPr>
              <a:t> </a:t>
            </a:r>
            <a:r>
              <a:rPr lang="de-DE" sz="1300" b="0" i="0" u="none" strike="noStrike" dirty="0" err="1">
                <a:effectLst/>
                <a:latin typeface="-apple-system"/>
              </a:rPr>
              <a:t>them</a:t>
            </a:r>
            <a:r>
              <a:rPr lang="de-DE" sz="1300" b="0" i="0" u="none" strike="noStrike" dirty="0">
                <a:effectLst/>
                <a:latin typeface="-apple-system"/>
              </a:rPr>
              <a:t>. Communication </a:t>
            </a:r>
            <a:r>
              <a:rPr lang="de-DE" sz="1300" b="0" i="0" u="none" strike="noStrike" dirty="0" err="1">
                <a:effectLst/>
                <a:latin typeface="-apple-system"/>
              </a:rPr>
              <a:t>takes</a:t>
            </a:r>
            <a:r>
              <a:rPr lang="de-DE" sz="1300" b="0" i="0" u="none" strike="noStrike" dirty="0">
                <a:effectLst/>
                <a:latin typeface="-apple-system"/>
              </a:rPr>
              <a:t> </a:t>
            </a:r>
            <a:r>
              <a:rPr lang="de-DE" sz="1300" b="0" i="0" u="none" strike="noStrike" dirty="0" err="1">
                <a:effectLst/>
                <a:latin typeface="-apple-system"/>
              </a:rPr>
              <a:t>place</a:t>
            </a:r>
            <a:r>
              <a:rPr lang="de-DE" sz="1300" b="0" i="0" u="none" strike="noStrike" dirty="0">
                <a:effectLst/>
                <a:latin typeface="-apple-system"/>
              </a:rPr>
              <a:t> via </a:t>
            </a:r>
            <a:r>
              <a:rPr lang="de-DE" sz="1300" b="0" i="0" u="none" strike="noStrike" dirty="0" err="1">
                <a:effectLst/>
                <a:latin typeface="-apple-system"/>
              </a:rPr>
              <a:t>standardised</a:t>
            </a:r>
            <a:r>
              <a:rPr lang="de-DE" sz="1300" b="0" i="0" u="none" strike="noStrike" dirty="0">
                <a:effectLst/>
                <a:latin typeface="-apple-system"/>
              </a:rPr>
              <a:t> </a:t>
            </a:r>
            <a:r>
              <a:rPr lang="de-DE" sz="1300" b="0" i="0" u="none" strike="noStrike" dirty="0" err="1">
                <a:effectLst/>
                <a:latin typeface="-apple-system"/>
              </a:rPr>
              <a:t>protocols</a:t>
            </a:r>
            <a:r>
              <a:rPr lang="de-DE" sz="1300" b="0" i="0" u="none" strike="noStrike" dirty="0">
                <a:effectLst/>
                <a:latin typeface="-apple-system"/>
              </a:rPr>
              <a:t> such </a:t>
            </a:r>
            <a:r>
              <a:rPr lang="de-DE" sz="1300" b="0" i="0" u="none" strike="noStrike" dirty="0" err="1">
                <a:effectLst/>
                <a:latin typeface="-apple-system"/>
              </a:rPr>
              <a:t>as</a:t>
            </a:r>
            <a:r>
              <a:rPr lang="de-DE" sz="1300" b="0" i="0" u="none" strike="noStrike" dirty="0">
                <a:effectLst/>
                <a:latin typeface="-apple-system"/>
              </a:rPr>
              <a:t> HTTP.</a:t>
            </a:r>
          </a:p>
          <a:p>
            <a:r>
              <a:rPr lang="de-DE" sz="1300" b="1" i="0" u="none" strike="noStrike" dirty="0">
                <a:effectLst/>
                <a:latin typeface="-apple-system"/>
              </a:rPr>
              <a:t>Layering</a:t>
            </a:r>
            <a:br>
              <a:rPr lang="de-DE" sz="1300" dirty="0">
                <a:latin typeface="-apple-system"/>
              </a:rPr>
            </a:br>
            <a:r>
              <a:rPr lang="de-DE" sz="1300" b="0" i="0" u="none" strike="noStrike" dirty="0">
                <a:effectLst/>
                <a:latin typeface="-apple-system"/>
              </a:rPr>
              <a:t>REST </a:t>
            </a:r>
            <a:r>
              <a:rPr lang="de-DE" sz="1300" b="0" i="0" u="none" strike="noStrike" dirty="0" err="1">
                <a:effectLst/>
                <a:latin typeface="-apple-system"/>
              </a:rPr>
              <a:t>allows</a:t>
            </a:r>
            <a:r>
              <a:rPr lang="de-DE" sz="1300" b="0" i="0" u="none" strike="noStrike" dirty="0">
                <a:effectLst/>
                <a:latin typeface="-apple-system"/>
              </a:rPr>
              <a:t> </a:t>
            </a:r>
            <a:r>
              <a:rPr lang="de-DE" sz="1300" b="0" i="0" u="none" strike="noStrike" dirty="0" err="1">
                <a:effectLst/>
                <a:latin typeface="-apple-system"/>
              </a:rPr>
              <a:t>the</a:t>
            </a:r>
            <a:r>
              <a:rPr lang="de-DE" sz="1300" b="0" i="0" u="none" strike="noStrike" dirty="0">
                <a:effectLst/>
                <a:latin typeface="-apple-system"/>
              </a:rPr>
              <a:t> </a:t>
            </a:r>
            <a:r>
              <a:rPr lang="de-DE" sz="1300" b="0" i="0" u="none" strike="noStrike" dirty="0" err="1">
                <a:effectLst/>
                <a:latin typeface="-apple-system"/>
              </a:rPr>
              <a:t>layering</a:t>
            </a:r>
            <a:r>
              <a:rPr lang="de-DE" sz="1300" b="0" i="0" u="none" strike="noStrike" dirty="0">
                <a:effectLst/>
                <a:latin typeface="-apple-system"/>
              </a:rPr>
              <a:t> </a:t>
            </a:r>
            <a:r>
              <a:rPr lang="de-DE" sz="1300" b="0" i="0" u="none" strike="noStrike" dirty="0" err="1">
                <a:effectLst/>
                <a:latin typeface="-apple-system"/>
              </a:rPr>
              <a:t>of</a:t>
            </a:r>
            <a:r>
              <a:rPr lang="de-DE" sz="1300" b="0" i="0" u="none" strike="noStrike" dirty="0">
                <a:effectLst/>
                <a:latin typeface="-apple-system"/>
              </a:rPr>
              <a:t> </a:t>
            </a:r>
            <a:r>
              <a:rPr lang="de-DE" sz="1300" b="0" i="0" u="none" strike="noStrike" dirty="0" err="1">
                <a:effectLst/>
                <a:latin typeface="-apple-system"/>
              </a:rPr>
              <a:t>systems</a:t>
            </a:r>
            <a:r>
              <a:rPr lang="de-DE" sz="1300" b="0" i="0" u="none" strike="noStrike" dirty="0">
                <a:effectLst/>
                <a:latin typeface="-apple-system"/>
              </a:rPr>
              <a:t>, </a:t>
            </a:r>
            <a:r>
              <a:rPr lang="de-DE" sz="1300" b="0" i="0" u="none" strike="noStrike" dirty="0" err="1">
                <a:effectLst/>
                <a:latin typeface="-apple-system"/>
              </a:rPr>
              <a:t>whereby</a:t>
            </a:r>
            <a:r>
              <a:rPr lang="de-DE" sz="1300" b="0" i="0" u="none" strike="noStrike" dirty="0">
                <a:effectLst/>
                <a:latin typeface="-apple-system"/>
              </a:rPr>
              <a:t> </a:t>
            </a:r>
            <a:r>
              <a:rPr lang="de-DE" sz="1300" b="0" i="0" u="none" strike="noStrike" dirty="0" err="1">
                <a:effectLst/>
                <a:latin typeface="-apple-system"/>
              </a:rPr>
              <a:t>client</a:t>
            </a:r>
            <a:r>
              <a:rPr lang="de-DE" sz="1300" b="0" i="0" u="none" strike="noStrike" dirty="0">
                <a:effectLst/>
                <a:latin typeface="-apple-system"/>
              </a:rPr>
              <a:t> and </a:t>
            </a:r>
            <a:r>
              <a:rPr lang="de-DE" sz="1300" b="0" i="0" u="none" strike="noStrike" dirty="0" err="1">
                <a:effectLst/>
                <a:latin typeface="-apple-system"/>
              </a:rPr>
              <a:t>server</a:t>
            </a:r>
            <a:r>
              <a:rPr lang="de-DE" sz="1300" b="0" i="0" u="none" strike="noStrike" dirty="0">
                <a:effectLst/>
                <a:latin typeface="-apple-system"/>
              </a:rPr>
              <a:t> </a:t>
            </a:r>
            <a:r>
              <a:rPr lang="de-DE" sz="1300" b="0" i="0" u="none" strike="noStrike" dirty="0" err="1">
                <a:effectLst/>
                <a:latin typeface="-apple-system"/>
              </a:rPr>
              <a:t>components</a:t>
            </a:r>
            <a:r>
              <a:rPr lang="de-DE" sz="1300" b="0" i="0" u="none" strike="noStrike" dirty="0">
                <a:effectLst/>
                <a:latin typeface="-apple-system"/>
              </a:rPr>
              <a:t> </a:t>
            </a:r>
            <a:r>
              <a:rPr lang="de-DE" sz="1300" b="0" i="0" u="none" strike="noStrike" dirty="0" err="1">
                <a:effectLst/>
                <a:latin typeface="-apple-system"/>
              </a:rPr>
              <a:t>can</a:t>
            </a:r>
            <a:r>
              <a:rPr lang="de-DE" sz="1300" b="0" i="0" u="none" strike="noStrike" dirty="0">
                <a:effectLst/>
                <a:latin typeface="-apple-system"/>
              </a:rPr>
              <a:t> </a:t>
            </a:r>
            <a:r>
              <a:rPr lang="de-DE" sz="1300" b="0" i="0" u="none" strike="noStrike" dirty="0" err="1">
                <a:effectLst/>
                <a:latin typeface="-apple-system"/>
              </a:rPr>
              <a:t>be</a:t>
            </a:r>
            <a:r>
              <a:rPr lang="de-DE" sz="1300" b="0" i="0" u="none" strike="noStrike" dirty="0">
                <a:effectLst/>
                <a:latin typeface="-apple-system"/>
              </a:rPr>
              <a:t> </a:t>
            </a:r>
            <a:r>
              <a:rPr lang="de-DE" sz="1300" b="0" i="0" u="none" strike="noStrike" dirty="0" err="1">
                <a:effectLst/>
                <a:latin typeface="-apple-system"/>
              </a:rPr>
              <a:t>arranged</a:t>
            </a:r>
            <a:r>
              <a:rPr lang="de-DE" sz="1300" b="0" i="0" u="none" strike="noStrike" dirty="0">
                <a:effectLst/>
                <a:latin typeface="-apple-system"/>
              </a:rPr>
              <a:t> in different </a:t>
            </a:r>
            <a:r>
              <a:rPr lang="de-DE" sz="1300" b="0" i="0" u="none" strike="noStrike" dirty="0" err="1">
                <a:effectLst/>
                <a:latin typeface="-apple-system"/>
              </a:rPr>
              <a:t>layers</a:t>
            </a:r>
            <a:r>
              <a:rPr lang="de-DE" sz="1300" b="0" i="0" u="none" strike="noStrike" dirty="0">
                <a:effectLst/>
                <a:latin typeface="-apple-system"/>
              </a:rPr>
              <a:t>. The </a:t>
            </a:r>
            <a:r>
              <a:rPr lang="de-DE" sz="1300" b="0" i="0" u="none" strike="noStrike" dirty="0" err="1">
                <a:effectLst/>
                <a:latin typeface="-apple-system"/>
              </a:rPr>
              <a:t>client</a:t>
            </a:r>
            <a:r>
              <a:rPr lang="de-DE" sz="1300" b="0" i="0" u="none" strike="noStrike" dirty="0">
                <a:effectLst/>
                <a:latin typeface="-apple-system"/>
              </a:rPr>
              <a:t> </a:t>
            </a:r>
            <a:r>
              <a:rPr lang="de-DE" sz="1300" b="0" i="0" u="none" strike="noStrike" dirty="0" err="1">
                <a:effectLst/>
                <a:latin typeface="-apple-system"/>
              </a:rPr>
              <a:t>does</a:t>
            </a:r>
            <a:r>
              <a:rPr lang="de-DE" sz="1300" b="0" i="0" u="none" strike="noStrike" dirty="0">
                <a:effectLst/>
                <a:latin typeface="-apple-system"/>
              </a:rPr>
              <a:t> not </a:t>
            </a:r>
            <a:r>
              <a:rPr lang="de-DE" sz="1300" b="0" i="0" u="none" strike="noStrike" dirty="0" err="1">
                <a:effectLst/>
                <a:latin typeface="-apple-system"/>
              </a:rPr>
              <a:t>need</a:t>
            </a:r>
            <a:r>
              <a:rPr lang="de-DE" sz="1300" b="0" i="0" u="none" strike="noStrike" dirty="0">
                <a:effectLst/>
                <a:latin typeface="-apple-system"/>
              </a:rPr>
              <a:t> </a:t>
            </a:r>
            <a:r>
              <a:rPr lang="de-DE" sz="1300" b="0" i="0" u="none" strike="noStrike" dirty="0" err="1">
                <a:effectLst/>
                <a:latin typeface="-apple-system"/>
              </a:rPr>
              <a:t>to</a:t>
            </a:r>
            <a:r>
              <a:rPr lang="de-DE" sz="1300" b="0" i="0" u="none" strike="noStrike" dirty="0">
                <a:effectLst/>
                <a:latin typeface="-apple-system"/>
              </a:rPr>
              <a:t> </a:t>
            </a:r>
            <a:r>
              <a:rPr lang="de-DE" sz="1300" b="0" i="0" u="none" strike="noStrike" dirty="0" err="1">
                <a:effectLst/>
                <a:latin typeface="-apple-system"/>
              </a:rPr>
              <a:t>know</a:t>
            </a:r>
            <a:r>
              <a:rPr lang="de-DE" sz="1300" b="0" i="0" u="none" strike="noStrike" dirty="0">
                <a:effectLst/>
                <a:latin typeface="-apple-system"/>
              </a:rPr>
              <a:t> </a:t>
            </a:r>
            <a:r>
              <a:rPr lang="de-DE" sz="1300" b="0" i="0" u="none" strike="noStrike" dirty="0" err="1">
                <a:effectLst/>
                <a:latin typeface="-apple-system"/>
              </a:rPr>
              <a:t>whether</a:t>
            </a:r>
            <a:r>
              <a:rPr lang="de-DE" sz="1300" b="0" i="0" u="none" strike="noStrike" dirty="0">
                <a:effectLst/>
                <a:latin typeface="-apple-system"/>
              </a:rPr>
              <a:t> a </a:t>
            </a:r>
            <a:r>
              <a:rPr lang="de-DE" sz="1300" b="0" i="0" u="none" strike="noStrike" dirty="0" err="1">
                <a:effectLst/>
                <a:latin typeface="-apple-system"/>
              </a:rPr>
              <a:t>response</a:t>
            </a:r>
            <a:r>
              <a:rPr lang="de-DE" sz="1300" b="0" i="0" u="none" strike="noStrike" dirty="0">
                <a:effectLst/>
                <a:latin typeface="-apple-system"/>
              </a:rPr>
              <a:t> </a:t>
            </a:r>
            <a:r>
              <a:rPr lang="de-DE" sz="1300" b="0" i="0" u="none" strike="noStrike" dirty="0" err="1">
                <a:effectLst/>
                <a:latin typeface="-apple-system"/>
              </a:rPr>
              <a:t>comes</a:t>
            </a:r>
            <a:r>
              <a:rPr lang="de-DE" sz="1300" b="0" i="0" u="none" strike="noStrike" dirty="0">
                <a:effectLst/>
                <a:latin typeface="-apple-system"/>
              </a:rPr>
              <a:t> </a:t>
            </a:r>
            <a:r>
              <a:rPr lang="de-DE" sz="1300" b="0" i="0" u="none" strike="noStrike" dirty="0" err="1">
                <a:effectLst/>
                <a:latin typeface="-apple-system"/>
              </a:rPr>
              <a:t>from</a:t>
            </a:r>
            <a:r>
              <a:rPr lang="de-DE" sz="1300" b="0" i="0" u="none" strike="noStrike" dirty="0">
                <a:effectLst/>
                <a:latin typeface="-apple-system"/>
              </a:rPr>
              <a:t> </a:t>
            </a:r>
            <a:r>
              <a:rPr lang="de-DE" sz="1300" b="0" i="0" u="none" strike="noStrike" dirty="0" err="1">
                <a:effectLst/>
                <a:latin typeface="-apple-system"/>
              </a:rPr>
              <a:t>the</a:t>
            </a:r>
            <a:r>
              <a:rPr lang="de-DE" sz="1300" b="0" i="0" u="none" strike="noStrike" dirty="0">
                <a:effectLst/>
                <a:latin typeface="-apple-system"/>
              </a:rPr>
              <a:t> original </a:t>
            </a:r>
            <a:r>
              <a:rPr lang="de-DE" sz="1300" b="0" i="0" u="none" strike="noStrike" dirty="0" err="1">
                <a:effectLst/>
                <a:latin typeface="-apple-system"/>
              </a:rPr>
              <a:t>server</a:t>
            </a:r>
            <a:r>
              <a:rPr lang="de-DE" sz="1300" b="0" i="0" u="none" strike="noStrike" dirty="0">
                <a:effectLst/>
                <a:latin typeface="-apple-system"/>
              </a:rPr>
              <a:t> </a:t>
            </a:r>
            <a:r>
              <a:rPr lang="de-DE" sz="1300" b="0" i="0" u="none" strike="noStrike" dirty="0" err="1">
                <a:effectLst/>
                <a:latin typeface="-apple-system"/>
              </a:rPr>
              <a:t>or</a:t>
            </a:r>
            <a:r>
              <a:rPr lang="de-DE" sz="1300" b="0" i="0" u="none" strike="noStrike" dirty="0">
                <a:effectLst/>
                <a:latin typeface="-apple-system"/>
              </a:rPr>
              <a:t> a </a:t>
            </a:r>
            <a:r>
              <a:rPr lang="de-DE" sz="1300" b="0" i="0" u="none" strike="noStrike" dirty="0" err="1">
                <a:effectLst/>
                <a:latin typeface="-apple-system"/>
              </a:rPr>
              <a:t>server</a:t>
            </a:r>
            <a:r>
              <a:rPr lang="de-DE" sz="1300" b="0" i="0" u="none" strike="noStrike" dirty="0">
                <a:effectLst/>
                <a:latin typeface="-apple-system"/>
              </a:rPr>
              <a:t> in a </a:t>
            </a:r>
            <a:r>
              <a:rPr lang="de-DE" sz="1300" b="0" i="0" u="none" strike="noStrike" dirty="0" err="1">
                <a:effectLst/>
                <a:latin typeface="-apple-system"/>
              </a:rPr>
              <a:t>middle</a:t>
            </a:r>
            <a:r>
              <a:rPr lang="de-DE" sz="1300" b="0" i="0" u="none" strike="noStrike" dirty="0">
                <a:effectLst/>
                <a:latin typeface="-apple-system"/>
              </a:rPr>
              <a:t> </a:t>
            </a:r>
            <a:r>
              <a:rPr lang="de-DE" sz="1300" b="0" i="0" u="none" strike="noStrike" dirty="0" err="1">
                <a:effectLst/>
                <a:latin typeface="-apple-system"/>
              </a:rPr>
              <a:t>layer</a:t>
            </a:r>
            <a:r>
              <a:rPr lang="de-DE" sz="1300" b="0" i="0" u="none" strike="noStrike" dirty="0">
                <a:effectLst/>
                <a:latin typeface="-apple-system"/>
              </a:rPr>
              <a:t>.</a:t>
            </a:r>
          </a:p>
          <a:p>
            <a:r>
              <a:rPr lang="de-DE" sz="1300" b="1" i="0" u="none" strike="noStrike" dirty="0">
                <a:effectLst/>
                <a:latin typeface="-apple-system"/>
              </a:rPr>
              <a:t>Caching</a:t>
            </a:r>
            <a:br>
              <a:rPr lang="de-DE" sz="1300" dirty="0">
                <a:latin typeface="-apple-system"/>
              </a:rPr>
            </a:br>
            <a:r>
              <a:rPr lang="de-DE" sz="1300" b="0" i="0" u="none" strike="noStrike" dirty="0">
                <a:effectLst/>
                <a:latin typeface="-apple-system"/>
              </a:rPr>
              <a:t>REST </a:t>
            </a:r>
            <a:r>
              <a:rPr lang="de-DE" sz="1300" b="0" i="0" u="none" strike="noStrike" dirty="0" err="1">
                <a:effectLst/>
                <a:latin typeface="-apple-system"/>
              </a:rPr>
              <a:t>enables</a:t>
            </a:r>
            <a:r>
              <a:rPr lang="de-DE" sz="1300" b="0" i="0" u="none" strike="noStrike" dirty="0">
                <a:effectLst/>
                <a:latin typeface="-apple-system"/>
              </a:rPr>
              <a:t> </a:t>
            </a:r>
            <a:r>
              <a:rPr lang="de-DE" sz="1300" b="0" i="0" u="none" strike="noStrike" dirty="0" err="1">
                <a:effectLst/>
                <a:latin typeface="-apple-system"/>
              </a:rPr>
              <a:t>the</a:t>
            </a:r>
            <a:r>
              <a:rPr lang="de-DE" sz="1300" b="0" i="0" u="none" strike="noStrike" dirty="0">
                <a:effectLst/>
                <a:latin typeface="-apple-system"/>
              </a:rPr>
              <a:t> </a:t>
            </a:r>
            <a:r>
              <a:rPr lang="de-DE" sz="1300" b="0" i="0" u="none" strike="noStrike" dirty="0" err="1">
                <a:effectLst/>
                <a:latin typeface="-apple-system"/>
              </a:rPr>
              <a:t>buffering</a:t>
            </a:r>
            <a:r>
              <a:rPr lang="de-DE" sz="1300" b="0" i="0" u="none" strike="noStrike" dirty="0">
                <a:effectLst/>
                <a:latin typeface="-apple-system"/>
              </a:rPr>
              <a:t> </a:t>
            </a:r>
            <a:r>
              <a:rPr lang="de-DE" sz="1300" b="0" i="0" u="none" strike="noStrike" dirty="0" err="1">
                <a:effectLst/>
                <a:latin typeface="-apple-system"/>
              </a:rPr>
              <a:t>of</a:t>
            </a:r>
            <a:r>
              <a:rPr lang="de-DE" sz="1300" b="0" i="0" u="none" strike="noStrike" dirty="0">
                <a:effectLst/>
                <a:latin typeface="-apple-system"/>
              </a:rPr>
              <a:t> </a:t>
            </a:r>
            <a:r>
              <a:rPr lang="de-DE" sz="1300" b="0" i="0" u="none" strike="noStrike" dirty="0" err="1">
                <a:effectLst/>
                <a:latin typeface="-apple-system"/>
              </a:rPr>
              <a:t>server</a:t>
            </a:r>
            <a:r>
              <a:rPr lang="de-DE" sz="1300" b="0" i="0" u="none" strike="noStrike" dirty="0">
                <a:effectLst/>
                <a:latin typeface="-apple-system"/>
              </a:rPr>
              <a:t> </a:t>
            </a:r>
            <a:r>
              <a:rPr lang="de-DE" sz="1300" b="0" i="0" u="none" strike="noStrike" dirty="0" err="1">
                <a:effectLst/>
                <a:latin typeface="-apple-system"/>
              </a:rPr>
              <a:t>responses</a:t>
            </a:r>
            <a:r>
              <a:rPr lang="de-DE" sz="1300" b="0" i="0" u="none" strike="noStrike" dirty="0">
                <a:effectLst/>
                <a:latin typeface="-apple-system"/>
              </a:rPr>
              <a:t> (</a:t>
            </a:r>
            <a:r>
              <a:rPr lang="de-DE" sz="1300" b="0" i="0" u="none" strike="noStrike" dirty="0" err="1">
                <a:effectLst/>
                <a:latin typeface="-apple-system"/>
              </a:rPr>
              <a:t>representations</a:t>
            </a:r>
            <a:r>
              <a:rPr lang="de-DE" sz="1300" b="0" i="0" u="none" strike="noStrike" dirty="0">
                <a:effectLst/>
                <a:latin typeface="-apple-system"/>
              </a:rPr>
              <a:t>) </a:t>
            </a:r>
            <a:r>
              <a:rPr lang="de-DE" sz="1300" b="0" i="0" u="none" strike="noStrike" dirty="0" err="1">
                <a:effectLst/>
                <a:latin typeface="-apple-system"/>
              </a:rPr>
              <a:t>with</a:t>
            </a:r>
            <a:r>
              <a:rPr lang="de-DE" sz="1300" b="0" i="0" u="none" strike="noStrike" dirty="0">
                <a:effectLst/>
                <a:latin typeface="-apple-system"/>
              </a:rPr>
              <a:t> </a:t>
            </a:r>
            <a:r>
              <a:rPr lang="de-DE" sz="1300" b="0" i="0" u="none" strike="noStrike" dirty="0" err="1">
                <a:effectLst/>
                <a:latin typeface="-apple-system"/>
              </a:rPr>
              <a:t>metadata</a:t>
            </a:r>
            <a:r>
              <a:rPr lang="de-DE" sz="1300" b="0" i="0" u="none" strike="noStrike" dirty="0">
                <a:effectLst/>
                <a:latin typeface="-apple-system"/>
              </a:rPr>
              <a:t> in </a:t>
            </a:r>
            <a:r>
              <a:rPr lang="de-DE" sz="1300" b="0" i="0" u="none" strike="noStrike" dirty="0" err="1">
                <a:effectLst/>
                <a:latin typeface="-apple-system"/>
              </a:rPr>
              <a:t>order</a:t>
            </a:r>
            <a:r>
              <a:rPr lang="de-DE" sz="1300" b="0" i="0" u="none" strike="noStrike" dirty="0">
                <a:effectLst/>
                <a:latin typeface="-apple-system"/>
              </a:rPr>
              <a:t> </a:t>
            </a:r>
            <a:r>
              <a:rPr lang="de-DE" sz="1300" b="0" i="0" u="none" strike="noStrike" dirty="0" err="1">
                <a:effectLst/>
                <a:latin typeface="-apple-system"/>
              </a:rPr>
              <a:t>to</a:t>
            </a:r>
            <a:r>
              <a:rPr lang="de-DE" sz="1300" b="0" i="0" u="none" strike="noStrike" dirty="0">
                <a:effectLst/>
                <a:latin typeface="-apple-system"/>
              </a:rPr>
              <a:t> </a:t>
            </a:r>
            <a:r>
              <a:rPr lang="de-DE" sz="1300" b="0" i="0" u="none" strike="noStrike" dirty="0" err="1">
                <a:effectLst/>
                <a:latin typeface="-apple-system"/>
              </a:rPr>
              <a:t>reduce</a:t>
            </a:r>
            <a:r>
              <a:rPr lang="de-DE" sz="1300" b="0" i="0" u="none" strike="noStrike" dirty="0">
                <a:effectLst/>
                <a:latin typeface="-apple-system"/>
              </a:rPr>
              <a:t> </a:t>
            </a:r>
            <a:r>
              <a:rPr lang="de-DE" sz="1300" b="0" i="0" u="none" strike="noStrike" dirty="0" err="1">
                <a:effectLst/>
                <a:latin typeface="-apple-system"/>
              </a:rPr>
              <a:t>the</a:t>
            </a:r>
            <a:r>
              <a:rPr lang="de-DE" sz="1300" b="0" i="0" u="none" strike="noStrike" dirty="0">
                <a:effectLst/>
                <a:latin typeface="-apple-system"/>
              </a:rPr>
              <a:t> network </a:t>
            </a:r>
            <a:r>
              <a:rPr lang="de-DE" sz="1300" b="0" i="0" u="none" strike="noStrike" dirty="0" err="1">
                <a:effectLst/>
                <a:latin typeface="-apple-system"/>
              </a:rPr>
              <a:t>load</a:t>
            </a:r>
            <a:r>
              <a:rPr lang="de-DE" sz="1300" b="0" i="0" u="none" strike="noStrike" dirty="0">
                <a:effectLst/>
                <a:latin typeface="-apple-system"/>
              </a:rPr>
              <a:t> and </a:t>
            </a:r>
            <a:r>
              <a:rPr lang="de-DE" sz="1300" b="0" i="0" u="none" strike="noStrike" dirty="0" err="1">
                <a:effectLst/>
                <a:latin typeface="-apple-system"/>
              </a:rPr>
              <a:t>improve</a:t>
            </a:r>
            <a:r>
              <a:rPr lang="de-DE" sz="1300" b="0" i="0" u="none" strike="noStrike" dirty="0">
                <a:effectLst/>
                <a:latin typeface="-apple-system"/>
              </a:rPr>
              <a:t> </a:t>
            </a:r>
            <a:r>
              <a:rPr lang="de-DE" sz="1300" b="0" i="0" u="none" strike="noStrike" dirty="0" err="1">
                <a:effectLst/>
                <a:latin typeface="-apple-system"/>
              </a:rPr>
              <a:t>response</a:t>
            </a:r>
            <a:r>
              <a:rPr lang="de-DE" sz="1300" b="0" i="0" u="none" strike="noStrike" dirty="0">
                <a:effectLst/>
                <a:latin typeface="-apple-system"/>
              </a:rPr>
              <a:t> </a:t>
            </a:r>
            <a:r>
              <a:rPr lang="de-DE" sz="1300" b="0" i="0" u="none" strike="noStrike" dirty="0" err="1">
                <a:effectLst/>
                <a:latin typeface="-apple-system"/>
              </a:rPr>
              <a:t>times</a:t>
            </a:r>
            <a:r>
              <a:rPr lang="de-DE" sz="1300" b="0" i="0" u="none" strike="noStrike" dirty="0">
                <a:effectLst/>
                <a:latin typeface="-apple-system"/>
              </a:rPr>
              <a:t>. </a:t>
            </a:r>
            <a:r>
              <a:rPr lang="de-DE" sz="1300" b="0" i="0" u="none" strike="noStrike" dirty="0" err="1">
                <a:effectLst/>
                <a:latin typeface="-apple-system"/>
              </a:rPr>
              <a:t>If</a:t>
            </a:r>
            <a:r>
              <a:rPr lang="de-DE" sz="1300" b="0" i="0" u="none" strike="noStrike" dirty="0">
                <a:effectLst/>
                <a:latin typeface="-apple-system"/>
              </a:rPr>
              <a:t> a </a:t>
            </a:r>
            <a:r>
              <a:rPr lang="de-DE" sz="1300" b="0" i="0" u="none" strike="noStrike" dirty="0" err="1">
                <a:effectLst/>
                <a:latin typeface="-apple-system"/>
              </a:rPr>
              <a:t>representation</a:t>
            </a:r>
            <a:r>
              <a:rPr lang="de-DE" sz="1300" b="0" i="0" u="none" strike="noStrike" dirty="0">
                <a:effectLst/>
                <a:latin typeface="-apple-system"/>
              </a:rPr>
              <a:t> </a:t>
            </a:r>
            <a:r>
              <a:rPr lang="de-DE" sz="1300" b="0" i="0" u="none" strike="noStrike" dirty="0" err="1">
                <a:effectLst/>
                <a:latin typeface="-apple-system"/>
              </a:rPr>
              <a:t>can</a:t>
            </a:r>
            <a:r>
              <a:rPr lang="de-DE" sz="1300" b="0" i="0" u="none" strike="noStrike" dirty="0">
                <a:effectLst/>
                <a:latin typeface="-apple-system"/>
              </a:rPr>
              <a:t> </a:t>
            </a:r>
            <a:r>
              <a:rPr lang="de-DE" sz="1300" b="0" i="0" u="none" strike="noStrike" dirty="0" err="1">
                <a:effectLst/>
                <a:latin typeface="-apple-system"/>
              </a:rPr>
              <a:t>be</a:t>
            </a:r>
            <a:r>
              <a:rPr lang="de-DE" sz="1300" b="0" i="0" u="none" strike="noStrike" dirty="0">
                <a:effectLst/>
                <a:latin typeface="-apple-system"/>
              </a:rPr>
              <a:t> </a:t>
            </a:r>
            <a:r>
              <a:rPr lang="de-DE" sz="1300" b="0" i="0" u="none" strike="noStrike" dirty="0" err="1">
                <a:effectLst/>
                <a:latin typeface="-apple-system"/>
              </a:rPr>
              <a:t>buffered</a:t>
            </a:r>
            <a:r>
              <a:rPr lang="de-DE" sz="1300" b="0" i="0" u="none" strike="noStrike" dirty="0">
                <a:effectLst/>
                <a:latin typeface="-apple-system"/>
              </a:rPr>
              <a:t>, </a:t>
            </a:r>
            <a:r>
              <a:rPr lang="de-DE" sz="1300" b="0" i="0" u="none" strike="noStrike" dirty="0" err="1">
                <a:effectLst/>
                <a:latin typeface="-apple-system"/>
              </a:rPr>
              <a:t>it</a:t>
            </a:r>
            <a:r>
              <a:rPr lang="de-DE" sz="1300" b="0" i="0" u="none" strike="noStrike" dirty="0">
                <a:effectLst/>
                <a:latin typeface="-apple-system"/>
              </a:rPr>
              <a:t> </a:t>
            </a:r>
            <a:r>
              <a:rPr lang="de-DE" sz="1300" b="0" i="0" u="none" strike="noStrike" dirty="0" err="1">
                <a:effectLst/>
                <a:latin typeface="-apple-system"/>
              </a:rPr>
              <a:t>can</a:t>
            </a:r>
            <a:r>
              <a:rPr lang="de-DE" sz="1300" b="0" i="0" u="none" strike="noStrike" dirty="0">
                <a:effectLst/>
                <a:latin typeface="-apple-system"/>
              </a:rPr>
              <a:t> </a:t>
            </a:r>
            <a:r>
              <a:rPr lang="de-DE" sz="1300" b="0" i="0" u="none" strike="noStrike" dirty="0" err="1">
                <a:effectLst/>
                <a:latin typeface="-apple-system"/>
              </a:rPr>
              <a:t>be</a:t>
            </a:r>
            <a:r>
              <a:rPr lang="de-DE" sz="1300" b="0" i="0" u="none" strike="noStrike" dirty="0">
                <a:effectLst/>
                <a:latin typeface="-apple-system"/>
              </a:rPr>
              <a:t> </a:t>
            </a:r>
            <a:r>
              <a:rPr lang="de-DE" sz="1300" b="0" i="0" u="none" strike="noStrike" dirty="0" err="1">
                <a:effectLst/>
                <a:latin typeface="-apple-system"/>
              </a:rPr>
              <a:t>reused</a:t>
            </a:r>
            <a:r>
              <a:rPr lang="de-DE" sz="1300" b="0" i="0" u="none" strike="noStrike" dirty="0">
                <a:effectLst/>
                <a:latin typeface="-apple-system"/>
              </a:rPr>
              <a:t> </a:t>
            </a:r>
            <a:r>
              <a:rPr lang="de-DE" sz="1300" b="0" i="0" u="none" strike="noStrike" dirty="0" err="1">
                <a:effectLst/>
                <a:latin typeface="-apple-system"/>
              </a:rPr>
              <a:t>as</a:t>
            </a:r>
            <a:r>
              <a:rPr lang="de-DE" sz="1300" b="0" i="0" u="none" strike="noStrike" dirty="0">
                <a:effectLst/>
                <a:latin typeface="-apple-system"/>
              </a:rPr>
              <a:t> a </a:t>
            </a:r>
            <a:r>
              <a:rPr lang="de-DE" sz="1300" b="0" i="0" u="none" strike="noStrike" dirty="0" err="1">
                <a:effectLst/>
                <a:latin typeface="-apple-system"/>
              </a:rPr>
              <a:t>result</a:t>
            </a:r>
            <a:r>
              <a:rPr lang="de-DE" sz="1300" b="0" i="0" u="none" strike="noStrike" dirty="0">
                <a:effectLst/>
                <a:latin typeface="-apple-system"/>
              </a:rPr>
              <a:t> </a:t>
            </a:r>
            <a:r>
              <a:rPr lang="de-DE" sz="1300" b="0" i="0" u="none" strike="noStrike" dirty="0" err="1">
                <a:effectLst/>
                <a:latin typeface="-apple-system"/>
              </a:rPr>
              <a:t>for</a:t>
            </a:r>
            <a:r>
              <a:rPr lang="de-DE" sz="1300" b="0" i="0" u="none" strike="noStrike" dirty="0">
                <a:effectLst/>
                <a:latin typeface="-apple-system"/>
              </a:rPr>
              <a:t> </a:t>
            </a:r>
            <a:r>
              <a:rPr lang="de-DE" sz="1300" b="0" i="0" u="none" strike="noStrike" dirty="0" err="1">
                <a:effectLst/>
                <a:latin typeface="-apple-system"/>
              </a:rPr>
              <a:t>similar</a:t>
            </a:r>
            <a:r>
              <a:rPr lang="de-DE" sz="1300" b="0" i="0" u="none" strike="noStrike" dirty="0">
                <a:effectLst/>
                <a:latin typeface="-apple-system"/>
              </a:rPr>
              <a:t> </a:t>
            </a:r>
            <a:r>
              <a:rPr lang="de-DE" sz="1300" b="0" i="0" u="none" strike="noStrike" dirty="0" err="1">
                <a:effectLst/>
                <a:latin typeface="-apple-system"/>
              </a:rPr>
              <a:t>client</a:t>
            </a:r>
            <a:r>
              <a:rPr lang="de-DE" sz="1300" b="0" i="0" u="none" strike="noStrike" dirty="0">
                <a:effectLst/>
                <a:latin typeface="-apple-system"/>
              </a:rPr>
              <a:t> </a:t>
            </a:r>
            <a:r>
              <a:rPr lang="de-DE" sz="1300" b="0" i="0" u="none" strike="noStrike" dirty="0" err="1">
                <a:effectLst/>
                <a:latin typeface="-apple-system"/>
              </a:rPr>
              <a:t>requests</a:t>
            </a:r>
            <a:r>
              <a:rPr lang="de-DE" sz="1300" b="0" i="0" u="none" strike="noStrike" dirty="0">
                <a:effectLst/>
                <a:latin typeface="-apple-system"/>
              </a:rPr>
              <a:t>.</a:t>
            </a:r>
          </a:p>
        </p:txBody>
      </p:sp>
    </p:spTree>
    <p:extLst>
      <p:ext uri="{BB962C8B-B14F-4D97-AF65-F5344CB8AC3E}">
        <p14:creationId xmlns:p14="http://schemas.microsoft.com/office/powerpoint/2010/main" val="225666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97F167C-EA70-FF0F-F323-126494283157}"/>
              </a:ext>
            </a:extLst>
          </p:cNvPr>
          <p:cNvSpPr>
            <a:spLocks noGrp="1"/>
          </p:cNvSpPr>
          <p:nvPr>
            <p:ph type="title"/>
          </p:nvPr>
        </p:nvSpPr>
        <p:spPr>
          <a:xfrm>
            <a:off x="838200" y="365125"/>
            <a:ext cx="10515600" cy="1325563"/>
          </a:xfrm>
        </p:spPr>
        <p:txBody>
          <a:bodyPr>
            <a:normAutofit/>
          </a:bodyPr>
          <a:lstStyle/>
          <a:p>
            <a:r>
              <a:rPr lang="de-DE" sz="4200" dirty="0"/>
              <a:t>Technological </a:t>
            </a:r>
            <a:r>
              <a:rPr lang="de-DE" sz="4200" dirty="0" err="1"/>
              <a:t>innovations</a:t>
            </a:r>
            <a:r>
              <a:rPr lang="de-DE" sz="4200" dirty="0"/>
              <a:t> </a:t>
            </a:r>
            <a:r>
              <a:rPr lang="de-DE" sz="4200" dirty="0" err="1"/>
              <a:t>with</a:t>
            </a:r>
            <a:r>
              <a:rPr lang="de-DE" sz="4200" dirty="0"/>
              <a:t> SAP S/4HANA</a:t>
            </a:r>
          </a:p>
        </p:txBody>
      </p:sp>
      <p:sp>
        <p:nvSpPr>
          <p:cNvPr id="4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A3717B52-2B6D-DA0E-0033-CD89516E531E}"/>
              </a:ext>
            </a:extLst>
          </p:cNvPr>
          <p:cNvSpPr>
            <a:spLocks noGrp="1"/>
          </p:cNvSpPr>
          <p:nvPr>
            <p:ph idx="1"/>
          </p:nvPr>
        </p:nvSpPr>
        <p:spPr>
          <a:xfrm>
            <a:off x="838200" y="1929384"/>
            <a:ext cx="10515600" cy="4251960"/>
          </a:xfrm>
        </p:spPr>
        <p:txBody>
          <a:bodyPr>
            <a:normAutofit/>
          </a:bodyPr>
          <a:lstStyle/>
          <a:p>
            <a:r>
              <a:rPr lang="de-DE" b="1" i="0" u="none" strike="noStrike" dirty="0">
                <a:effectLst/>
                <a:latin typeface="-apple-system"/>
              </a:rPr>
              <a:t>SAP-HANA-Database</a:t>
            </a:r>
          </a:p>
          <a:p>
            <a:r>
              <a:rPr lang="de-DE" b="1" i="0" u="none" strike="noStrike" dirty="0">
                <a:effectLst/>
                <a:latin typeface="-apple-system"/>
              </a:rPr>
              <a:t>Core Data Services (CDS) </a:t>
            </a:r>
          </a:p>
          <a:p>
            <a:r>
              <a:rPr lang="de-DE" b="1" i="0" u="none" strike="noStrike" dirty="0">
                <a:effectLst/>
                <a:latin typeface="-apple-system"/>
              </a:rPr>
              <a:t>SAP Gateway und </a:t>
            </a:r>
            <a:r>
              <a:rPr lang="de-DE" b="1" i="0" u="none" strike="noStrike" dirty="0" err="1">
                <a:effectLst/>
                <a:latin typeface="-apple-system"/>
              </a:rPr>
              <a:t>Odata</a:t>
            </a:r>
            <a:endParaRPr lang="de-DE" b="1" i="0" u="none" strike="noStrike" dirty="0">
              <a:effectLst/>
              <a:latin typeface="-apple-system"/>
            </a:endParaRPr>
          </a:p>
          <a:p>
            <a:r>
              <a:rPr lang="de-DE" b="1" i="0" u="none" strike="noStrike" dirty="0">
                <a:effectLst/>
                <a:latin typeface="-apple-system"/>
              </a:rPr>
              <a:t>SAP Fiori UI</a:t>
            </a:r>
          </a:p>
          <a:p>
            <a:r>
              <a:rPr lang="de-DE" b="1" i="0" u="none" strike="noStrike" dirty="0">
                <a:effectLst/>
                <a:latin typeface="-apple-system"/>
              </a:rPr>
              <a:t>SAP Fiori Launchpad</a:t>
            </a:r>
            <a:endParaRPr lang="de-DE" b="0" i="0" u="none" strike="noStrike" dirty="0">
              <a:effectLst/>
              <a:latin typeface="-apple-system"/>
            </a:endParaRPr>
          </a:p>
        </p:txBody>
      </p:sp>
    </p:spTree>
    <p:extLst>
      <p:ext uri="{BB962C8B-B14F-4D97-AF65-F5344CB8AC3E}">
        <p14:creationId xmlns:p14="http://schemas.microsoft.com/office/powerpoint/2010/main" val="2096618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F776A2D-74A9-5B50-790C-8534F51B028E}"/>
              </a:ext>
            </a:extLst>
          </p:cNvPr>
          <p:cNvSpPr>
            <a:spLocks noGrp="1"/>
          </p:cNvSpPr>
          <p:nvPr>
            <p:ph type="title"/>
          </p:nvPr>
        </p:nvSpPr>
        <p:spPr>
          <a:xfrm>
            <a:off x="838200" y="365125"/>
            <a:ext cx="10515600" cy="1325563"/>
          </a:xfrm>
        </p:spPr>
        <p:txBody>
          <a:bodyPr>
            <a:normAutofit/>
          </a:bodyPr>
          <a:lstStyle/>
          <a:p>
            <a:r>
              <a:rPr lang="de-DE" sz="4200" dirty="0"/>
              <a:t>Evolution </a:t>
            </a:r>
            <a:r>
              <a:rPr lang="de-DE" sz="4200" dirty="0" err="1"/>
              <a:t>of</a:t>
            </a:r>
            <a:r>
              <a:rPr lang="de-DE" sz="4200" dirty="0"/>
              <a:t> ABAP-</a:t>
            </a:r>
            <a:r>
              <a:rPr lang="de-DE" sz="4200" dirty="0" err="1"/>
              <a:t>based</a:t>
            </a:r>
            <a:r>
              <a:rPr lang="de-DE" sz="4200" dirty="0"/>
              <a:t> </a:t>
            </a:r>
            <a:r>
              <a:rPr lang="de-DE" sz="4200" dirty="0" err="1"/>
              <a:t>programming</a:t>
            </a:r>
            <a:r>
              <a:rPr lang="de-DE" sz="4200" dirty="0"/>
              <a:t> </a:t>
            </a:r>
            <a:r>
              <a:rPr lang="de-DE" sz="4200" dirty="0" err="1"/>
              <a:t>models</a:t>
            </a:r>
            <a:endParaRPr lang="de-DE" sz="4200" dirty="0"/>
          </a:p>
        </p:txBody>
      </p:sp>
      <p:sp>
        <p:nvSpPr>
          <p:cNvPr id="6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nhaltsplatzhalter 2">
            <a:extLst>
              <a:ext uri="{FF2B5EF4-FFF2-40B4-BE49-F238E27FC236}">
                <a16:creationId xmlns:a16="http://schemas.microsoft.com/office/drawing/2014/main" id="{05A1F1B0-3FD3-E1DC-86FF-4670D8B70F7C}"/>
              </a:ext>
            </a:extLst>
          </p:cNvPr>
          <p:cNvSpPr>
            <a:spLocks noGrp="1"/>
          </p:cNvSpPr>
          <p:nvPr>
            <p:ph idx="1"/>
          </p:nvPr>
        </p:nvSpPr>
        <p:spPr>
          <a:xfrm>
            <a:off x="838200" y="1929384"/>
            <a:ext cx="10515600" cy="4251960"/>
          </a:xfrm>
        </p:spPr>
        <p:txBody>
          <a:bodyPr>
            <a:normAutofit/>
          </a:bodyPr>
          <a:lstStyle/>
          <a:p>
            <a:pPr>
              <a:buFont typeface="+mj-lt"/>
              <a:buAutoNum type="arabicPeriod"/>
            </a:pPr>
            <a:r>
              <a:rPr lang="de-DE" b="1" i="0" u="none" strike="noStrike" dirty="0">
                <a:effectLst/>
                <a:latin typeface="-apple-system"/>
              </a:rPr>
              <a:t>Classic </a:t>
            </a:r>
            <a:r>
              <a:rPr lang="de-DE" b="1" i="0" u="none" strike="noStrike" dirty="0" err="1">
                <a:effectLst/>
                <a:latin typeface="-apple-system"/>
              </a:rPr>
              <a:t>application</a:t>
            </a:r>
            <a:r>
              <a:rPr lang="de-DE" b="1" i="0" u="none" strike="noStrike" dirty="0">
                <a:effectLst/>
                <a:latin typeface="-apple-system"/>
              </a:rPr>
              <a:t> </a:t>
            </a:r>
            <a:r>
              <a:rPr lang="de-DE" b="1" i="0" u="none" strike="noStrike" dirty="0" err="1">
                <a:effectLst/>
                <a:latin typeface="-apple-system"/>
              </a:rPr>
              <a:t>development</a:t>
            </a:r>
            <a:r>
              <a:rPr lang="de-DE" b="1" i="0" u="none" strike="noStrike" dirty="0">
                <a:effectLst/>
                <a:latin typeface="-apple-system"/>
              </a:rPr>
              <a:t> </a:t>
            </a:r>
            <a:r>
              <a:rPr lang="de-DE" b="1" i="0" u="none" strike="noStrike" dirty="0" err="1">
                <a:effectLst/>
                <a:latin typeface="-apple-system"/>
              </a:rPr>
              <a:t>with</a:t>
            </a:r>
            <a:r>
              <a:rPr lang="de-DE" b="1" i="0" u="none" strike="noStrike" dirty="0">
                <a:effectLst/>
                <a:latin typeface="-apple-system"/>
              </a:rPr>
              <a:t> ABAP </a:t>
            </a:r>
          </a:p>
          <a:p>
            <a:pPr>
              <a:buFont typeface="+mj-lt"/>
              <a:buAutoNum type="arabicPeriod"/>
            </a:pPr>
            <a:r>
              <a:rPr lang="de-DE" b="1" i="0" u="none" strike="noStrike" dirty="0">
                <a:effectLst/>
                <a:latin typeface="-apple-system"/>
              </a:rPr>
              <a:t>Business </a:t>
            </a:r>
            <a:r>
              <a:rPr lang="de-DE" b="1" i="0" u="none" strike="noStrike" dirty="0" err="1">
                <a:effectLst/>
                <a:latin typeface="-apple-system"/>
              </a:rPr>
              <a:t>Object</a:t>
            </a:r>
            <a:r>
              <a:rPr lang="de-DE" b="1" i="0" u="none" strike="noStrike" dirty="0">
                <a:effectLst/>
                <a:latin typeface="-apple-system"/>
              </a:rPr>
              <a:t> Processing Framework (BOPF)</a:t>
            </a:r>
            <a:r>
              <a:rPr lang="de-DE" b="0" i="0" u="none" strike="noStrike" dirty="0">
                <a:effectLst/>
                <a:latin typeface="-apple-system"/>
              </a:rPr>
              <a:t> </a:t>
            </a:r>
          </a:p>
          <a:p>
            <a:pPr>
              <a:buFont typeface="+mj-lt"/>
              <a:buAutoNum type="arabicPeriod"/>
            </a:pPr>
            <a:r>
              <a:rPr lang="de-DE" b="1" i="0" u="none" strike="noStrike" dirty="0">
                <a:effectLst/>
                <a:highlight>
                  <a:srgbClr val="00FF00"/>
                </a:highlight>
                <a:latin typeface="-apple-system"/>
              </a:rPr>
              <a:t>ABAP </a:t>
            </a:r>
            <a:r>
              <a:rPr lang="de-DE" b="1" i="0" u="none" strike="noStrike" dirty="0" err="1">
                <a:effectLst/>
                <a:highlight>
                  <a:srgbClr val="00FF00"/>
                </a:highlight>
                <a:latin typeface="-apple-system"/>
              </a:rPr>
              <a:t>RESTful</a:t>
            </a:r>
            <a:r>
              <a:rPr lang="de-DE" b="1" i="0" u="none" strike="noStrike" dirty="0">
                <a:effectLst/>
                <a:highlight>
                  <a:srgbClr val="00FF00"/>
                </a:highlight>
                <a:latin typeface="-apple-system"/>
              </a:rPr>
              <a:t> </a:t>
            </a:r>
            <a:r>
              <a:rPr lang="de-DE" b="1" i="0" u="none" strike="noStrike" dirty="0" err="1">
                <a:effectLst/>
                <a:highlight>
                  <a:srgbClr val="00FF00"/>
                </a:highlight>
                <a:latin typeface="-apple-system"/>
              </a:rPr>
              <a:t>Application</a:t>
            </a:r>
            <a:r>
              <a:rPr lang="de-DE" b="1" i="0" u="none" strike="noStrike" dirty="0">
                <a:effectLst/>
                <a:highlight>
                  <a:srgbClr val="00FF00"/>
                </a:highlight>
                <a:latin typeface="-apple-system"/>
              </a:rPr>
              <a:t> </a:t>
            </a:r>
            <a:r>
              <a:rPr lang="de-DE" b="1" i="0" u="none" strike="noStrike" dirty="0" err="1">
                <a:effectLst/>
                <a:highlight>
                  <a:srgbClr val="00FF00"/>
                </a:highlight>
                <a:latin typeface="-apple-system"/>
              </a:rPr>
              <a:t>Programming</a:t>
            </a:r>
            <a:r>
              <a:rPr lang="de-DE" b="1" i="0" u="none" strike="noStrike" dirty="0">
                <a:effectLst/>
                <a:highlight>
                  <a:srgbClr val="00FF00"/>
                </a:highlight>
                <a:latin typeface="-apple-system"/>
              </a:rPr>
              <a:t> Model (RAP)</a:t>
            </a:r>
            <a:endParaRPr lang="de-DE" b="0" i="0" u="none" strike="noStrike" dirty="0">
              <a:effectLst/>
              <a:highlight>
                <a:srgbClr val="00FF00"/>
              </a:highlight>
              <a:latin typeface="-apple-system"/>
            </a:endParaRPr>
          </a:p>
        </p:txBody>
      </p:sp>
    </p:spTree>
    <p:extLst>
      <p:ext uri="{BB962C8B-B14F-4D97-AF65-F5344CB8AC3E}">
        <p14:creationId xmlns:p14="http://schemas.microsoft.com/office/powerpoint/2010/main" val="385788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err="1"/>
              <a:t>Introduction</a:t>
            </a:r>
            <a:endParaRPr lang="de-DE" sz="4400" dirty="0"/>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Explanation </a:t>
            </a:r>
            <a:r>
              <a:rPr lang="de-DE" dirty="0" err="1"/>
              <a:t>of</a:t>
            </a:r>
            <a:r>
              <a:rPr lang="de-DE" dirty="0"/>
              <a:t> </a:t>
            </a:r>
            <a:r>
              <a:rPr lang="de-DE" dirty="0" err="1"/>
              <a:t>the</a:t>
            </a:r>
            <a:r>
              <a:rPr lang="de-DE" dirty="0"/>
              <a:t> </a:t>
            </a:r>
            <a:r>
              <a:rPr lang="de-DE" dirty="0" err="1"/>
              <a:t>architecture</a:t>
            </a:r>
            <a:endParaRPr lang="de-DE" dirty="0"/>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4520943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3605</Words>
  <Application>Microsoft Office PowerPoint</Application>
  <PresentationFormat>Breitbild</PresentationFormat>
  <Paragraphs>198</Paragraphs>
  <Slides>28</Slides>
  <Notes>6</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28</vt:i4>
      </vt:variant>
    </vt:vector>
  </HeadingPairs>
  <TitlesOfParts>
    <vt:vector size="38" baseType="lpstr">
      <vt:lpstr>72Brand</vt:lpstr>
      <vt:lpstr>-apple-system</vt:lpstr>
      <vt:lpstr>Aptos</vt:lpstr>
      <vt:lpstr>Aptos Display</vt:lpstr>
      <vt:lpstr>Arial</vt:lpstr>
      <vt:lpstr>Benton Sans</vt:lpstr>
      <vt:lpstr>Calibri</vt:lpstr>
      <vt:lpstr>Consolas</vt:lpstr>
      <vt:lpstr>Segoe WPC</vt:lpstr>
      <vt:lpstr>Office</vt:lpstr>
      <vt:lpstr>ABAP RESTful Application Programming Model</vt:lpstr>
      <vt:lpstr>Introduction</vt:lpstr>
      <vt:lpstr>Functions of a programming model</vt:lpstr>
      <vt:lpstr>What is RAP?</vt:lpstr>
      <vt:lpstr>What is RAP?</vt:lpstr>
      <vt:lpstr>What is REST and its architecture principles?</vt:lpstr>
      <vt:lpstr>Technological innovations with SAP S/4HANA</vt:lpstr>
      <vt:lpstr>Evolution of ABAP-based programming models</vt:lpstr>
      <vt:lpstr>Introduction</vt:lpstr>
      <vt:lpstr>RAP transaction model       </vt:lpstr>
      <vt:lpstr>Implementation types</vt:lpstr>
      <vt:lpstr>Implementation types</vt:lpstr>
      <vt:lpstr>Implementation types</vt:lpstr>
      <vt:lpstr>Entity Manipulation Language</vt:lpstr>
      <vt:lpstr>Introduction</vt:lpstr>
      <vt:lpstr>SAP Clean Core Model</vt:lpstr>
      <vt:lpstr>SAP Clean Core</vt:lpstr>
      <vt:lpstr>SAP Clean Core Model</vt:lpstr>
      <vt:lpstr>Tier 1 – Use cases</vt:lpstr>
      <vt:lpstr>Tier 2 – Use cases</vt:lpstr>
      <vt:lpstr>Tier 3 – Use cases</vt:lpstr>
      <vt:lpstr>Three Tier Model</vt:lpstr>
      <vt:lpstr>Hands On</vt:lpstr>
      <vt:lpstr>Introduction</vt:lpstr>
      <vt:lpstr>RAP Development Workflow</vt:lpstr>
      <vt:lpstr>Business Object</vt:lpstr>
      <vt:lpstr>Quiz</vt:lpstr>
      <vt:lpstr>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98</cp:revision>
  <dcterms:created xsi:type="dcterms:W3CDTF">2024-05-22T07:20:18Z</dcterms:created>
  <dcterms:modified xsi:type="dcterms:W3CDTF">2024-09-02T21:42:49Z</dcterms:modified>
</cp:coreProperties>
</file>