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332" r:id="rId2"/>
    <p:sldId id="282" r:id="rId3"/>
    <p:sldId id="256" r:id="rId4"/>
    <p:sldId id="372" r:id="rId5"/>
    <p:sldId id="392" r:id="rId6"/>
    <p:sldId id="393" r:id="rId7"/>
    <p:sldId id="388" r:id="rId8"/>
    <p:sldId id="258" r:id="rId9"/>
    <p:sldId id="257" r:id="rId10"/>
    <p:sldId id="387" r:id="rId11"/>
    <p:sldId id="259" r:id="rId12"/>
    <p:sldId id="261" r:id="rId13"/>
    <p:sldId id="260" r:id="rId14"/>
    <p:sldId id="262" r:id="rId15"/>
    <p:sldId id="263" r:id="rId16"/>
    <p:sldId id="268" r:id="rId17"/>
    <p:sldId id="384" r:id="rId18"/>
    <p:sldId id="264" r:id="rId19"/>
    <p:sldId id="265" r:id="rId20"/>
    <p:sldId id="385" r:id="rId21"/>
    <p:sldId id="394" r:id="rId22"/>
    <p:sldId id="383" r:id="rId23"/>
    <p:sldId id="266" r:id="rId24"/>
    <p:sldId id="267" r:id="rId25"/>
    <p:sldId id="380" r:id="rId26"/>
    <p:sldId id="391" r:id="rId27"/>
    <p:sldId id="382" r:id="rId28"/>
    <p:sldId id="381" r:id="rId29"/>
    <p:sldId id="379" r:id="rId30"/>
    <p:sldId id="389" r:id="rId31"/>
    <p:sldId id="390" r:id="rId32"/>
    <p:sldId id="273" r:id="rId33"/>
    <p:sldId id="274" r:id="rId34"/>
    <p:sldId id="275" r:id="rId35"/>
    <p:sldId id="276" r:id="rId36"/>
    <p:sldId id="277" r:id="rId37"/>
    <p:sldId id="278" r:id="rId38"/>
    <p:sldId id="279" r:id="rId39"/>
    <p:sldId id="283" r:id="rId40"/>
    <p:sldId id="311" r:id="rId41"/>
    <p:sldId id="395" r:id="rId42"/>
    <p:sldId id="396" r:id="rId43"/>
    <p:sldId id="284" r:id="rId44"/>
    <p:sldId id="285" r:id="rId45"/>
    <p:sldId id="286" r:id="rId46"/>
    <p:sldId id="338" r:id="rId4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E8D5"/>
    <a:srgbClr val="E2D5E8"/>
    <a:srgbClr val="DBE8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0" autoAdjust="0"/>
    <p:restoredTop sz="96283" autoAdjust="0"/>
  </p:normalViewPr>
  <p:slideViewPr>
    <p:cSldViewPr snapToGrid="0">
      <p:cViewPr varScale="1">
        <p:scale>
          <a:sx n="107" d="100"/>
          <a:sy n="107" d="100"/>
        </p:scale>
        <p:origin x="75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7EB487-D68B-47C1-91BC-71B0EC98011E}" type="datetimeFigureOut">
              <a:rPr lang="de-DE" smtClean="0"/>
              <a:t>03.09.2024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96F6BA-1ABB-4E5E-8486-8589C58E4267}" type="slidenum">
              <a:rPr lang="de-DE" smtClean="0"/>
              <a:t>‹Nr.›</a:t>
            </a:fld>
            <a:endParaRPr lang="de-DE"/>
          </a:p>
        </p:txBody>
      </p:sp>
    </p:spTree>
    <p:extLst>
      <p:ext uri="{BB962C8B-B14F-4D97-AF65-F5344CB8AC3E}">
        <p14:creationId xmlns:p14="http://schemas.microsoft.com/office/powerpoint/2010/main" val="1842449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F18994-5EF3-46D2-9267-0EAF83CF2B89}"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123899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Erklären!</a:t>
            </a:r>
            <a:br>
              <a:rPr lang="de-DE" dirty="0"/>
            </a:br>
            <a:r>
              <a:rPr lang="de-DE" dirty="0"/>
              <a:t>Müssen vorher verstehen, dass ZI_SFLIGZT BEHAVIOUR UND SBOOK in eine </a:t>
            </a:r>
            <a:r>
              <a:rPr lang="de-DE" dirty="0" err="1"/>
              <a:t>Beh.Def</a:t>
            </a:r>
            <a:r>
              <a:rPr lang="de-DE" dirty="0"/>
              <a:t>. gepackt werden</a:t>
            </a:r>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20A06C-E0E5-864E-BA5F-19FEDC59C6C5}"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914312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Erklären!</a:t>
            </a:r>
            <a:br>
              <a:rPr lang="de-DE" dirty="0"/>
            </a:br>
            <a:r>
              <a:rPr lang="de-DE" dirty="0"/>
              <a:t>TN müssen vorher verstehen, dass ZI_SFLIGHT BEHAVIOUR UND SBOOK in EINE </a:t>
            </a:r>
            <a:r>
              <a:rPr lang="de-DE" dirty="0" err="1"/>
              <a:t>Beh.Def</a:t>
            </a:r>
            <a:r>
              <a:rPr lang="de-DE" dirty="0"/>
              <a:t>. gepackt werden.</a:t>
            </a:r>
          </a:p>
          <a:p>
            <a:endParaRPr lang="de-DE" dirty="0"/>
          </a:p>
          <a:p>
            <a:r>
              <a:rPr lang="de-DE" dirty="0"/>
              <a:t>Rechte Maustastenklick auf die </a:t>
            </a:r>
            <a:r>
              <a:rPr lang="de-DE" dirty="0" err="1"/>
              <a:t>Consumption</a:t>
            </a:r>
            <a:r>
              <a:rPr lang="de-DE" dirty="0"/>
              <a:t> Root CDS </a:t>
            </a:r>
            <a:r>
              <a:rPr lang="de-DE" dirty="0" err="1"/>
              <a:t>Projection</a:t>
            </a:r>
            <a:r>
              <a:rPr lang="de-DE" dirty="0"/>
              <a:t> View.</a:t>
            </a:r>
          </a:p>
          <a:p>
            <a:endParaRPr lang="de-DE" dirty="0"/>
          </a:p>
          <a:p>
            <a:r>
              <a:rPr lang="de-DE" dirty="0"/>
              <a:t>Use </a:t>
            </a:r>
            <a:r>
              <a:rPr lang="de-DE" dirty="0" err="1"/>
              <a:t>Etag</a:t>
            </a:r>
            <a:r>
              <a:rPr lang="de-DE" dirty="0"/>
              <a:t> hinzufügen für Flight und für BOOK</a:t>
            </a:r>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20A06C-E0E5-864E-BA5F-19FEDC59C6C5}"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461741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Erklären!</a:t>
            </a:r>
            <a:br>
              <a:rPr lang="de-DE" dirty="0"/>
            </a:br>
            <a:r>
              <a:rPr lang="de-DE" dirty="0"/>
              <a:t>Müssen vorher verstehen, dass ZI_SFLIGZT BEHAVIOUR UND SBOOK in eine </a:t>
            </a:r>
            <a:r>
              <a:rPr lang="de-DE" dirty="0" err="1"/>
              <a:t>Beh.Def</a:t>
            </a:r>
            <a:r>
              <a:rPr lang="de-DE" dirty="0"/>
              <a:t>. gepackt werden</a:t>
            </a:r>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20A06C-E0E5-864E-BA5F-19FEDC59C6C5}"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56485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Auf Interface View rechte Maustaste Service </a:t>
            </a:r>
            <a:r>
              <a:rPr lang="de-DE" dirty="0" err="1"/>
              <a:t>Def</a:t>
            </a:r>
            <a:r>
              <a:rPr lang="de-DE" dirty="0"/>
              <a:t>.: Name ZUI_SFLIGHT. Dann alle Interface Views </a:t>
            </a:r>
            <a:r>
              <a:rPr lang="de-DE" dirty="0" err="1"/>
              <a:t>exposen</a:t>
            </a:r>
            <a:endParaRPr lang="de-DE" dirty="0"/>
          </a:p>
        </p:txBody>
      </p:sp>
      <p:sp>
        <p:nvSpPr>
          <p:cNvPr id="4" name="Foliennummernplatzhalter 3"/>
          <p:cNvSpPr>
            <a:spLocks noGrp="1"/>
          </p:cNvSpPr>
          <p:nvPr>
            <p:ph type="sldNum" sz="quarter" idx="5"/>
          </p:nvPr>
        </p:nvSpPr>
        <p:spPr/>
        <p:txBody>
          <a:bodyPr/>
          <a:lstStyle/>
          <a:p>
            <a:fld id="{3720A06C-E0E5-864E-BA5F-19FEDC59C6C5}" type="slidenum">
              <a:rPr lang="de-DE" smtClean="0"/>
              <a:t>26</a:t>
            </a:fld>
            <a:endParaRPr lang="de-DE"/>
          </a:p>
        </p:txBody>
      </p:sp>
    </p:spTree>
    <p:extLst>
      <p:ext uri="{BB962C8B-B14F-4D97-AF65-F5344CB8AC3E}">
        <p14:creationId xmlns:p14="http://schemas.microsoft.com/office/powerpoint/2010/main" val="1763233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Erklären!</a:t>
            </a:r>
            <a:br>
              <a:rPr lang="de-DE" dirty="0"/>
            </a:br>
            <a:r>
              <a:rPr lang="de-DE" dirty="0"/>
              <a:t>Müssen vorher verstehen, dass ZI_SFLIGZT BEHAVIOUR UND SBOOK in eine </a:t>
            </a:r>
            <a:r>
              <a:rPr lang="de-DE" dirty="0" err="1"/>
              <a:t>Beh.Def</a:t>
            </a:r>
            <a:r>
              <a:rPr lang="de-DE" dirty="0"/>
              <a:t>. gepackt werden</a:t>
            </a:r>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20A06C-E0E5-864E-BA5F-19FEDC59C6C5}"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165522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Rechte Maustaste auf Service Definition-&gt; Service Binding</a:t>
            </a:r>
          </a:p>
          <a:p>
            <a:r>
              <a:rPr lang="de-DE" dirty="0"/>
              <a:t>Binding Type </a:t>
            </a:r>
            <a:r>
              <a:rPr lang="de-DE" dirty="0" err="1"/>
              <a:t>Odata</a:t>
            </a:r>
            <a:r>
              <a:rPr lang="de-DE"/>
              <a:t> V4 UI</a:t>
            </a:r>
            <a:endParaRPr lang="de-DE" dirty="0"/>
          </a:p>
        </p:txBody>
      </p:sp>
      <p:sp>
        <p:nvSpPr>
          <p:cNvPr id="4" name="Foliennummernplatzhalter 3"/>
          <p:cNvSpPr>
            <a:spLocks noGrp="1"/>
          </p:cNvSpPr>
          <p:nvPr>
            <p:ph type="sldNum" sz="quarter" idx="5"/>
          </p:nvPr>
        </p:nvSpPr>
        <p:spPr/>
        <p:txBody>
          <a:bodyPr/>
          <a:lstStyle/>
          <a:p>
            <a:fld id="{3720A06C-E0E5-864E-BA5F-19FEDC59C6C5}" type="slidenum">
              <a:rPr lang="de-DE" smtClean="0"/>
              <a:t>28</a:t>
            </a:fld>
            <a:endParaRPr lang="de-DE"/>
          </a:p>
        </p:txBody>
      </p:sp>
    </p:spTree>
    <p:extLst>
      <p:ext uri="{BB962C8B-B14F-4D97-AF65-F5344CB8AC3E}">
        <p14:creationId xmlns:p14="http://schemas.microsoft.com/office/powerpoint/2010/main" val="1829767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Erklären!</a:t>
            </a:r>
            <a:br>
              <a:rPr lang="de-DE" dirty="0"/>
            </a:br>
            <a:r>
              <a:rPr lang="de-DE" dirty="0"/>
              <a:t>Müssen vorher verstehen, dass ZI_SFLIGZT BEHAVIOUR UND SBOOK in eine </a:t>
            </a:r>
            <a:r>
              <a:rPr lang="de-DE" dirty="0" err="1"/>
              <a:t>Beh.Def</a:t>
            </a:r>
            <a:r>
              <a:rPr lang="de-DE" dirty="0"/>
              <a:t>. gepackt werden</a:t>
            </a:r>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20A06C-E0E5-864E-BA5F-19FEDC59C6C5}"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3229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20A06C-E0E5-864E-BA5F-19FEDC59C6C5}"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382891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i="0" dirty="0">
                <a:solidFill>
                  <a:srgbClr val="CCCCCC"/>
                </a:solidFill>
                <a:effectLst/>
                <a:highlight>
                  <a:srgbClr val="181818"/>
                </a:highlight>
                <a:latin typeface="Segoe WPC"/>
              </a:rPr>
              <a:t>Zweck der </a:t>
            </a:r>
            <a:r>
              <a:rPr lang="de-DE" b="1" i="0" dirty="0" err="1">
                <a:solidFill>
                  <a:srgbClr val="CCCCCC"/>
                </a:solidFill>
                <a:effectLst/>
                <a:highlight>
                  <a:srgbClr val="181818"/>
                </a:highlight>
                <a:latin typeface="Segoe WPC"/>
              </a:rPr>
              <a:t>Metadata</a:t>
            </a:r>
            <a:r>
              <a:rPr lang="de-DE" b="1" i="0" dirty="0">
                <a:solidFill>
                  <a:srgbClr val="CCCCCC"/>
                </a:solidFill>
                <a:effectLst/>
                <a:highlight>
                  <a:srgbClr val="181818"/>
                </a:highlight>
                <a:latin typeface="Segoe WPC"/>
              </a:rPr>
              <a:t> Extension:</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Metadata</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Extensions</a:t>
            </a:r>
            <a:r>
              <a:rPr lang="de-DE" b="0" i="0" dirty="0">
                <a:solidFill>
                  <a:srgbClr val="CCCCCC"/>
                </a:solidFill>
                <a:effectLst/>
                <a:highlight>
                  <a:srgbClr val="181818"/>
                </a:highlight>
                <a:latin typeface="Segoe WPC"/>
              </a:rPr>
              <a:t> (Metadatenerweiterungen) werden verwendet, um zusätzliche Metadaten zu CDS-Views oder anderen RAP-Objekten hinzuzufügen, ohne die ursprüngliche Definition zu ändern. Sie ermöglichen die Anreicherung von CDS-Views mit zusätzlichen Informationen für UI-Annotationen, Sicherheitseinstellungen, Suchhilfen und mehr, um die Entwicklung von Fiori-Anwendungen und die Integration in das SAP-System zu erleichtern. Standard CDS Views können so erweitert und genutzt werden.</a:t>
            </a:r>
          </a:p>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20A06C-E0E5-864E-BA5F-19FEDC59C6C5}"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6672995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mj-lt"/>
              <a:buAutoNum type="arabicPeriod"/>
            </a:pPr>
            <a:r>
              <a:rPr lang="de-DE" b="1" i="0" dirty="0">
                <a:solidFill>
                  <a:srgbClr val="CCCCCC"/>
                </a:solidFill>
                <a:effectLst/>
                <a:highlight>
                  <a:srgbClr val="181818"/>
                </a:highlight>
                <a:latin typeface="Segoe WPC"/>
              </a:rPr>
              <a:t>Schritte des Implementierungsworkflows im SAP RAP Modell:</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1" i="0" dirty="0">
                <a:solidFill>
                  <a:srgbClr val="CCCCCC"/>
                </a:solidFill>
                <a:effectLst/>
                <a:highlight>
                  <a:srgbClr val="181818"/>
                </a:highlight>
                <a:latin typeface="Segoe WPC"/>
              </a:rPr>
              <a:t>Definition der Datenmodellierung:</a:t>
            </a:r>
            <a:r>
              <a:rPr lang="de-DE" b="0" i="0" dirty="0">
                <a:solidFill>
                  <a:srgbClr val="CCCCCC"/>
                </a:solidFill>
                <a:effectLst/>
                <a:highlight>
                  <a:srgbClr val="181818"/>
                </a:highlight>
                <a:latin typeface="Segoe WPC"/>
              </a:rPr>
              <a:t> Erstellung von CDS-Views (Core Data Services) für die Datenmodellierung, einschließlich der Definition von Geschäftsobjekten und deren Beziehungen.</a:t>
            </a:r>
          </a:p>
          <a:p>
            <a:pPr marL="742950" lvl="1" indent="-285750" algn="l">
              <a:buFont typeface="+mj-lt"/>
              <a:buAutoNum type="arabicPeriod"/>
            </a:pPr>
            <a:r>
              <a:rPr lang="de-DE" b="1" i="0" dirty="0">
                <a:solidFill>
                  <a:srgbClr val="CCCCCC"/>
                </a:solidFill>
                <a:effectLst/>
                <a:highlight>
                  <a:srgbClr val="181818"/>
                </a:highlight>
                <a:latin typeface="Segoe WPC"/>
              </a:rPr>
              <a:t>Erstellung der </a:t>
            </a:r>
            <a:r>
              <a:rPr lang="de-DE" b="1" i="0" dirty="0" err="1">
                <a:solidFill>
                  <a:srgbClr val="CCCCCC"/>
                </a:solidFill>
                <a:effectLst/>
                <a:highlight>
                  <a:srgbClr val="181818"/>
                </a:highlight>
                <a:latin typeface="Segoe WPC"/>
              </a:rPr>
              <a:t>Behavior</a:t>
            </a:r>
            <a:r>
              <a:rPr lang="de-DE" b="1" i="0" dirty="0">
                <a:solidFill>
                  <a:srgbClr val="CCCCCC"/>
                </a:solidFill>
                <a:effectLst/>
                <a:highlight>
                  <a:srgbClr val="181818"/>
                </a:highlight>
                <a:latin typeface="Segoe WPC"/>
              </a:rPr>
              <a:t> Definition:</a:t>
            </a:r>
            <a:r>
              <a:rPr lang="de-DE" b="0" i="0" dirty="0">
                <a:solidFill>
                  <a:srgbClr val="CCCCCC"/>
                </a:solidFill>
                <a:effectLst/>
                <a:highlight>
                  <a:srgbClr val="181818"/>
                </a:highlight>
                <a:latin typeface="Segoe WPC"/>
              </a:rPr>
              <a:t> Definition des Verhaltens der Geschäftsobjekte, einschließlich Operationen wie Erstellen, Lesen, Aktualisieren, Löschen (CRUD) und Business-Logik-Aktionen.</a:t>
            </a:r>
          </a:p>
          <a:p>
            <a:pPr marL="742950" lvl="1" indent="-285750" algn="l">
              <a:buFont typeface="+mj-lt"/>
              <a:buAutoNum type="arabicPeriod"/>
            </a:pPr>
            <a:r>
              <a:rPr lang="de-DE" b="1" i="0" dirty="0">
                <a:solidFill>
                  <a:srgbClr val="CCCCCC"/>
                </a:solidFill>
                <a:effectLst/>
                <a:highlight>
                  <a:srgbClr val="181818"/>
                </a:highlight>
                <a:latin typeface="Segoe WPC"/>
              </a:rPr>
              <a:t>Implementierung der </a:t>
            </a:r>
            <a:r>
              <a:rPr lang="de-DE" b="1" i="0" dirty="0" err="1">
                <a:solidFill>
                  <a:srgbClr val="CCCCCC"/>
                </a:solidFill>
                <a:effectLst/>
                <a:highlight>
                  <a:srgbClr val="181818"/>
                </a:highlight>
                <a:latin typeface="Segoe WPC"/>
              </a:rPr>
              <a:t>Behavior</a:t>
            </a:r>
            <a:r>
              <a:rPr lang="de-DE" b="1" i="0" dirty="0">
                <a:solidFill>
                  <a:srgbClr val="CCCCCC"/>
                </a:solidFill>
                <a:effectLst/>
                <a:highlight>
                  <a:srgbClr val="181818"/>
                </a:highlight>
                <a:latin typeface="Segoe WPC"/>
              </a:rPr>
              <a:t> Klasse:</a:t>
            </a:r>
            <a:r>
              <a:rPr lang="de-DE" b="0" i="0" dirty="0">
                <a:solidFill>
                  <a:srgbClr val="CCCCCC"/>
                </a:solidFill>
                <a:effectLst/>
                <a:highlight>
                  <a:srgbClr val="181818"/>
                </a:highlight>
                <a:latin typeface="Segoe WPC"/>
              </a:rPr>
              <a:t> Entwicklung der Logik für das definierte Verhalten in einer ABAP-Klasse, einschließlich der Implementierung von Validierungen, Determinationen und Aktionen.</a:t>
            </a:r>
          </a:p>
          <a:p>
            <a:pPr marL="742950" lvl="1" indent="-285750" algn="l">
              <a:buFont typeface="+mj-lt"/>
              <a:buAutoNum type="arabicPeriod"/>
            </a:pPr>
            <a:r>
              <a:rPr lang="de-DE" b="1" i="0" dirty="0">
                <a:solidFill>
                  <a:srgbClr val="CCCCCC"/>
                </a:solidFill>
                <a:effectLst/>
                <a:highlight>
                  <a:srgbClr val="181818"/>
                </a:highlight>
                <a:latin typeface="Segoe WPC"/>
              </a:rPr>
              <a:t>Service Definition und Service Binding:</a:t>
            </a:r>
            <a:r>
              <a:rPr lang="de-DE" b="0" i="0" dirty="0">
                <a:solidFill>
                  <a:srgbClr val="CCCCCC"/>
                </a:solidFill>
                <a:effectLst/>
                <a:highlight>
                  <a:srgbClr val="181818"/>
                </a:highlight>
                <a:latin typeface="Segoe WPC"/>
              </a:rPr>
              <a:t> Definition eines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-Services für das Geschäftsobjekt und Erstellung eines Service </a:t>
            </a:r>
            <a:r>
              <a:rPr lang="de-DE" b="0" i="0" dirty="0" err="1">
                <a:solidFill>
                  <a:srgbClr val="CCCCCC"/>
                </a:solidFill>
                <a:effectLst/>
                <a:highlight>
                  <a:srgbClr val="181818"/>
                </a:highlight>
                <a:latin typeface="Segoe WPC"/>
              </a:rPr>
              <a:t>Bindings</a:t>
            </a:r>
            <a:r>
              <a:rPr lang="de-DE" b="0" i="0" dirty="0">
                <a:solidFill>
                  <a:srgbClr val="CCCCCC"/>
                </a:solidFill>
                <a:effectLst/>
                <a:highlight>
                  <a:srgbClr val="181818"/>
                </a:highlight>
                <a:latin typeface="Segoe WPC"/>
              </a:rPr>
              <a:t>, um den Service verfügbar zu machen.</a:t>
            </a:r>
          </a:p>
          <a:p>
            <a:pPr marL="742950" lvl="1" indent="-285750" algn="l">
              <a:buFont typeface="+mj-lt"/>
              <a:buAutoNum type="arabicPeriod"/>
            </a:pPr>
            <a:r>
              <a:rPr lang="de-DE" b="1" i="0" dirty="0">
                <a:solidFill>
                  <a:srgbClr val="CCCCCC"/>
                </a:solidFill>
                <a:effectLst/>
                <a:highlight>
                  <a:srgbClr val="181818"/>
                </a:highlight>
                <a:latin typeface="Segoe WPC"/>
              </a:rPr>
              <a:t>UI-Entwicklung:</a:t>
            </a:r>
            <a:r>
              <a:rPr lang="de-DE" b="0" i="0" dirty="0">
                <a:solidFill>
                  <a:srgbClr val="CCCCCC"/>
                </a:solidFill>
                <a:effectLst/>
                <a:highlight>
                  <a:srgbClr val="181818"/>
                </a:highlight>
                <a:latin typeface="Segoe WPC"/>
              </a:rPr>
              <a:t> Entwicklung einer Benutzeroberfläche (UI), typischerweise mit SAP Fiori Elements, um die Interaktion mit dem Geschäftsobjekt über den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-Service zu ermöglichen.</a:t>
            </a:r>
          </a:p>
          <a:p>
            <a:pPr marL="742950" lvl="1" indent="-285750" algn="l">
              <a:buFont typeface="+mj-lt"/>
              <a:buAutoNum type="arabicPeriod"/>
            </a:pPr>
            <a:r>
              <a:rPr lang="de-DE" b="1" i="0" dirty="0">
                <a:solidFill>
                  <a:srgbClr val="CCCCCC"/>
                </a:solidFill>
                <a:effectLst/>
                <a:highlight>
                  <a:srgbClr val="181818"/>
                </a:highlight>
                <a:latin typeface="Segoe WPC"/>
              </a:rPr>
              <a:t>Testen und Debuggen:</a:t>
            </a:r>
            <a:r>
              <a:rPr lang="de-DE" b="0" i="0" dirty="0">
                <a:solidFill>
                  <a:srgbClr val="CCCCCC"/>
                </a:solidFill>
                <a:effectLst/>
                <a:highlight>
                  <a:srgbClr val="181818"/>
                </a:highlight>
                <a:latin typeface="Segoe WPC"/>
              </a:rPr>
              <a:t> Durchführung von Tests, um die korrekte Funktionsweise des Geschäftsobjekts und der Benutzeroberfläche zu überprüfen, einschließlich Debugging bei Bedarf.</a:t>
            </a:r>
          </a:p>
          <a:p>
            <a:pPr marL="742950" lvl="1" indent="-285750" algn="l">
              <a:buFont typeface="+mj-lt"/>
              <a:buAutoNum type="arabicPeriod"/>
            </a:pPr>
            <a:r>
              <a:rPr lang="de-DE" b="1" i="0" dirty="0" err="1">
                <a:solidFill>
                  <a:srgbClr val="CCCCCC"/>
                </a:solidFill>
                <a:effectLst/>
                <a:highlight>
                  <a:srgbClr val="181818"/>
                </a:highlight>
                <a:latin typeface="Segoe WPC"/>
              </a:rPr>
              <a:t>Deployment</a:t>
            </a:r>
            <a:r>
              <a:rPr lang="de-DE" b="1" i="0" dirty="0">
                <a:solidFill>
                  <a:srgbClr val="CCCCCC"/>
                </a:solidFill>
                <a:effectLst/>
                <a:highlight>
                  <a:srgbClr val="181818"/>
                </a:highlight>
                <a:latin typeface="Segoe WPC"/>
              </a:rPr>
              <a:t>:</a:t>
            </a:r>
            <a:r>
              <a:rPr lang="de-DE" b="0" i="0" dirty="0">
                <a:solidFill>
                  <a:srgbClr val="CCCCCC"/>
                </a:solidFill>
                <a:effectLst/>
                <a:highlight>
                  <a:srgbClr val="181818"/>
                </a:highlight>
                <a:latin typeface="Segoe WPC"/>
              </a:rPr>
              <a:t> Bereitstellung der Anwendung in der gewünschten Umgebung, um sie für Endbenutzer zugänglich zu machen.</a:t>
            </a:r>
          </a:p>
          <a:p>
            <a:pPr algn="l">
              <a:buFont typeface="+mj-lt"/>
              <a:buAutoNum type="arabicPeriod"/>
            </a:pPr>
            <a:r>
              <a:rPr lang="de-DE" b="1" i="0" dirty="0">
                <a:solidFill>
                  <a:srgbClr val="CCCCCC"/>
                </a:solidFill>
                <a:effectLst/>
                <a:highlight>
                  <a:srgbClr val="181818"/>
                </a:highlight>
                <a:latin typeface="Segoe WPC"/>
              </a:rPr>
              <a:t>Zweck der </a:t>
            </a:r>
            <a:r>
              <a:rPr lang="de-DE" b="1" i="0" dirty="0" err="1">
                <a:solidFill>
                  <a:srgbClr val="CCCCCC"/>
                </a:solidFill>
                <a:effectLst/>
                <a:highlight>
                  <a:srgbClr val="181818"/>
                </a:highlight>
                <a:latin typeface="Segoe WPC"/>
              </a:rPr>
              <a:t>Metadata</a:t>
            </a:r>
            <a:r>
              <a:rPr lang="de-DE" b="1" i="0" dirty="0">
                <a:solidFill>
                  <a:srgbClr val="CCCCCC"/>
                </a:solidFill>
                <a:effectLst/>
                <a:highlight>
                  <a:srgbClr val="181818"/>
                </a:highlight>
                <a:latin typeface="Segoe WPC"/>
              </a:rPr>
              <a:t> Extension:</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Metadata</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Extensions</a:t>
            </a:r>
            <a:r>
              <a:rPr lang="de-DE" b="0" i="0" dirty="0">
                <a:solidFill>
                  <a:srgbClr val="CCCCCC"/>
                </a:solidFill>
                <a:effectLst/>
                <a:highlight>
                  <a:srgbClr val="181818"/>
                </a:highlight>
                <a:latin typeface="Segoe WPC"/>
              </a:rPr>
              <a:t> (Metadatenerweiterungen) werden verwendet, um zusätzliche Metadaten zu CDS-Views oder anderen RAP-Objekten hinzuzufügen, ohne die ursprüngliche Definition zu ändern. Sie ermöglichen die Anreicherung von CDS-Views mit zusätzlichen Informationen für UI-Annotationen, Sicherheitseinstellungen, Suchhilfen und mehr, um die Entwicklung von Fiori-Anwendungen und die Integration in das SAP-System zu erleichtern.</a:t>
            </a:r>
          </a:p>
          <a:p>
            <a:pPr algn="l">
              <a:buFont typeface="+mj-lt"/>
              <a:buAutoNum type="arabicPeriod"/>
            </a:pPr>
            <a:r>
              <a:rPr lang="de-DE" b="1" i="0" dirty="0">
                <a:solidFill>
                  <a:srgbClr val="CCCCCC"/>
                </a:solidFill>
                <a:effectLst/>
                <a:highlight>
                  <a:srgbClr val="181818"/>
                </a:highlight>
                <a:latin typeface="Segoe WPC"/>
              </a:rPr>
              <a:t>Beim Hinzufügen einer eigenen Action zu einer BO zu beachten:</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1" i="0" dirty="0">
                <a:solidFill>
                  <a:srgbClr val="CCCCCC"/>
                </a:solidFill>
                <a:effectLst/>
                <a:highlight>
                  <a:srgbClr val="181818"/>
                </a:highlight>
                <a:latin typeface="Segoe WPC"/>
              </a:rPr>
              <a:t>Definition im </a:t>
            </a:r>
            <a:r>
              <a:rPr lang="de-DE" b="1" i="0" dirty="0" err="1">
                <a:solidFill>
                  <a:srgbClr val="CCCCCC"/>
                </a:solidFill>
                <a:effectLst/>
                <a:highlight>
                  <a:srgbClr val="181818"/>
                </a:highlight>
                <a:latin typeface="Segoe WPC"/>
              </a:rPr>
              <a:t>Behavior</a:t>
            </a:r>
            <a:r>
              <a:rPr lang="de-DE" b="1" i="0" dirty="0">
                <a:solidFill>
                  <a:srgbClr val="CCCCCC"/>
                </a:solidFill>
                <a:effectLst/>
                <a:highlight>
                  <a:srgbClr val="181818"/>
                </a:highlight>
                <a:latin typeface="Segoe WPC"/>
              </a:rPr>
              <a:t> Model:</a:t>
            </a:r>
            <a:r>
              <a:rPr lang="de-DE" b="0" i="0" dirty="0">
                <a:solidFill>
                  <a:srgbClr val="CCCCCC"/>
                </a:solidFill>
                <a:effectLst/>
                <a:highlight>
                  <a:srgbClr val="181818"/>
                </a:highlight>
                <a:latin typeface="Segoe WPC"/>
              </a:rPr>
              <a:t> Die Action muss im </a:t>
            </a:r>
            <a:r>
              <a:rPr lang="de-DE" b="0" i="0" dirty="0" err="1">
                <a:solidFill>
                  <a:srgbClr val="CCCCCC"/>
                </a:solidFill>
                <a:effectLst/>
                <a:highlight>
                  <a:srgbClr val="181818"/>
                </a:highlight>
                <a:latin typeface="Segoe WPC"/>
              </a:rPr>
              <a:t>Behavior</a:t>
            </a:r>
            <a:r>
              <a:rPr lang="de-DE" b="0" i="0" dirty="0">
                <a:solidFill>
                  <a:srgbClr val="CCCCCC"/>
                </a:solidFill>
                <a:effectLst/>
                <a:highlight>
                  <a:srgbClr val="181818"/>
                </a:highlight>
                <a:latin typeface="Segoe WPC"/>
              </a:rPr>
              <a:t> Model des Geschäftsobjekts definiert werden, einschließlich der Angabe, ob sie auf Instanz- oder Typ-Ebene operiert.</a:t>
            </a:r>
          </a:p>
          <a:p>
            <a:pPr marL="742950" lvl="1" indent="-285750" algn="l">
              <a:buFont typeface="+mj-lt"/>
              <a:buAutoNum type="arabicPeriod"/>
            </a:pPr>
            <a:r>
              <a:rPr lang="de-DE" b="1" i="0" dirty="0">
                <a:solidFill>
                  <a:srgbClr val="CCCCCC"/>
                </a:solidFill>
                <a:effectLst/>
                <a:highlight>
                  <a:srgbClr val="181818"/>
                </a:highlight>
                <a:latin typeface="Segoe WPC"/>
              </a:rPr>
              <a:t>Implementierung:</a:t>
            </a:r>
            <a:r>
              <a:rPr lang="de-DE" b="0" i="0" dirty="0">
                <a:solidFill>
                  <a:srgbClr val="CCCCCC"/>
                </a:solidFill>
                <a:effectLst/>
                <a:highlight>
                  <a:srgbClr val="181818"/>
                </a:highlight>
                <a:latin typeface="Segoe WPC"/>
              </a:rPr>
              <a:t> Die Logik der Action muss in der zugehörigen </a:t>
            </a:r>
            <a:r>
              <a:rPr lang="de-DE" b="0" i="0" dirty="0" err="1">
                <a:solidFill>
                  <a:srgbClr val="CCCCCC"/>
                </a:solidFill>
                <a:effectLst/>
                <a:highlight>
                  <a:srgbClr val="181818"/>
                </a:highlight>
                <a:latin typeface="Segoe WPC"/>
              </a:rPr>
              <a:t>Behavior</a:t>
            </a:r>
            <a:r>
              <a:rPr lang="de-DE" b="0" i="0" dirty="0">
                <a:solidFill>
                  <a:srgbClr val="CCCCCC"/>
                </a:solidFill>
                <a:effectLst/>
                <a:highlight>
                  <a:srgbClr val="181818"/>
                </a:highlight>
                <a:latin typeface="Segoe WPC"/>
              </a:rPr>
              <a:t> Implementierungsklasse implementiert werden. Dabei ist auf die korrekte Umsetzung der Geschäftslogik und die Einhaltung von Transaktionsgrenzen zu achten.</a:t>
            </a:r>
          </a:p>
          <a:p>
            <a:pPr marL="742950" lvl="1" indent="-285750" algn="l">
              <a:buFont typeface="+mj-lt"/>
              <a:buAutoNum type="arabicPeriod"/>
            </a:pPr>
            <a:r>
              <a:rPr lang="de-DE" b="1" i="0" dirty="0">
                <a:solidFill>
                  <a:srgbClr val="CCCCCC"/>
                </a:solidFill>
                <a:effectLst/>
                <a:highlight>
                  <a:srgbClr val="181818"/>
                </a:highlight>
                <a:latin typeface="Segoe WPC"/>
              </a:rPr>
              <a:t>Parameter und Rückgabewerte:</a:t>
            </a:r>
            <a:r>
              <a:rPr lang="de-DE" b="0" i="0" dirty="0">
                <a:solidFill>
                  <a:srgbClr val="CCCCCC"/>
                </a:solidFill>
                <a:effectLst/>
                <a:highlight>
                  <a:srgbClr val="181818"/>
                </a:highlight>
                <a:latin typeface="Segoe WPC"/>
              </a:rPr>
              <a:t> Die Definition muss Parameter und Rückgabewerte der Action berücksichtigen, um die Integration in die UI und andere Komponenten zu ermöglichen.</a:t>
            </a:r>
          </a:p>
          <a:p>
            <a:pPr marL="742950" lvl="1" indent="-285750" algn="l">
              <a:buFont typeface="+mj-lt"/>
              <a:buAutoNum type="arabicPeriod"/>
            </a:pPr>
            <a:r>
              <a:rPr lang="de-DE" b="1" i="0" dirty="0">
                <a:solidFill>
                  <a:srgbClr val="CCCCCC"/>
                </a:solidFill>
                <a:effectLst/>
                <a:highlight>
                  <a:srgbClr val="181818"/>
                </a:highlight>
                <a:latin typeface="Segoe WPC"/>
              </a:rPr>
              <a:t>Sicherheit:</a:t>
            </a:r>
            <a:r>
              <a:rPr lang="de-DE" b="0" i="0" dirty="0">
                <a:solidFill>
                  <a:srgbClr val="CCCCCC"/>
                </a:solidFill>
                <a:effectLst/>
                <a:highlight>
                  <a:srgbClr val="181818"/>
                </a:highlight>
                <a:latin typeface="Segoe WPC"/>
              </a:rPr>
              <a:t> Sicherheitsaspekte, wie Berechtigungsprüfungen, sollten berücksichtigt werden, um sicherzustellen, dass nur autorisierte Benutzer die Action ausführen können.</a:t>
            </a:r>
          </a:p>
          <a:p>
            <a:pPr algn="l">
              <a:buFont typeface="+mj-lt"/>
              <a:buAutoNum type="arabicPeriod"/>
            </a:pPr>
            <a:r>
              <a:rPr lang="de-DE" b="1" i="0" dirty="0">
                <a:solidFill>
                  <a:srgbClr val="CCCCCC"/>
                </a:solidFill>
                <a:effectLst/>
                <a:highlight>
                  <a:srgbClr val="181818"/>
                </a:highlight>
                <a:latin typeface="Segoe WPC"/>
              </a:rPr>
              <a:t>Implementiertes transaktionales Verhalten:</a:t>
            </a:r>
            <a:r>
              <a:rPr lang="de-DE" b="0" i="0" dirty="0">
                <a:solidFill>
                  <a:srgbClr val="CCCCCC"/>
                </a:solidFill>
                <a:effectLst/>
                <a:highlight>
                  <a:srgbClr val="181818"/>
                </a:highlight>
                <a:latin typeface="Segoe WPC"/>
              </a:rPr>
              <a:t> </a:t>
            </a:r>
          </a:p>
          <a:p>
            <a:pPr algn="l">
              <a:buFont typeface="+mj-lt"/>
              <a:buAutoNum type="arabicPeriod"/>
            </a:pPr>
            <a:r>
              <a:rPr lang="de-DE" b="0" i="0" dirty="0">
                <a:solidFill>
                  <a:srgbClr val="CCCCCC"/>
                </a:solidFill>
                <a:effectLst/>
                <a:highlight>
                  <a:srgbClr val="181818"/>
                </a:highlight>
                <a:latin typeface="Segoe WPC"/>
              </a:rPr>
              <a:t>Transaktionales Verhalten im SAP RAP (</a:t>
            </a:r>
            <a:r>
              <a:rPr lang="de-DE" b="0" i="0" dirty="0" err="1">
                <a:solidFill>
                  <a:srgbClr val="CCCCCC"/>
                </a:solidFill>
                <a:effectLst/>
                <a:highlight>
                  <a:srgbClr val="181818"/>
                </a:highlight>
                <a:latin typeface="Segoe WPC"/>
              </a:rPr>
              <a:t>Restful</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Application</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Programming</a:t>
            </a:r>
            <a:r>
              <a:rPr lang="de-DE" b="0" i="0" dirty="0">
                <a:solidFill>
                  <a:srgbClr val="CCCCCC"/>
                </a:solidFill>
                <a:effectLst/>
                <a:highlight>
                  <a:srgbClr val="181818"/>
                </a:highlight>
                <a:latin typeface="Segoe WPC"/>
              </a:rPr>
              <a:t>) Modell bezieht sich auf die Fähigkeit, Datenänderungen innerhalb einer logischen Arbeitseinheit (einer Transaktion) konsistent zu verwalten. Eine Transaktion folgt dem ACID-Prinzip (</a:t>
            </a:r>
            <a:r>
              <a:rPr lang="de-DE" b="0" i="0" dirty="0" err="1">
                <a:solidFill>
                  <a:srgbClr val="CCCCCC"/>
                </a:solidFill>
                <a:effectLst/>
                <a:highlight>
                  <a:srgbClr val="181818"/>
                </a:highlight>
                <a:latin typeface="Segoe WPC"/>
              </a:rPr>
              <a:t>Atomicity</a:t>
            </a:r>
            <a:r>
              <a:rPr lang="de-DE" b="0" i="0" dirty="0">
                <a:solidFill>
                  <a:srgbClr val="CCCCCC"/>
                </a:solidFill>
                <a:effectLst/>
                <a:highlight>
                  <a:srgbClr val="181818"/>
                </a:highlight>
                <a:latin typeface="Segoe WPC"/>
              </a:rPr>
              <a:t>, Consistency, Isolation, </a:t>
            </a:r>
            <a:r>
              <a:rPr lang="de-DE" b="0" i="0" dirty="0" err="1">
                <a:solidFill>
                  <a:srgbClr val="CCCCCC"/>
                </a:solidFill>
                <a:effectLst/>
                <a:highlight>
                  <a:srgbClr val="181818"/>
                </a:highlight>
                <a:latin typeface="Segoe WPC"/>
              </a:rPr>
              <a:t>Durability</a:t>
            </a:r>
            <a:r>
              <a:rPr lang="de-DE" b="0" i="0" dirty="0">
                <a:solidFill>
                  <a:srgbClr val="CCCCCC"/>
                </a:solidFill>
                <a:effectLst/>
                <a:highlight>
                  <a:srgbClr val="181818"/>
                </a:highlight>
                <a:latin typeface="Segoe WPC"/>
              </a:rPr>
              <a:t>), das sicherstellt, dass Operationen innerhalb der Transaktion entweder vollständig erfolgreich durchgeführt oder im Fehlerfall vollständig rückgängig gemacht (</a:t>
            </a:r>
            <a:r>
              <a:rPr lang="de-DE" b="0" i="0" dirty="0" err="1">
                <a:solidFill>
                  <a:srgbClr val="CCCCCC"/>
                </a:solidFill>
                <a:effectLst/>
                <a:highlight>
                  <a:srgbClr val="181818"/>
                </a:highlight>
                <a:latin typeface="Segoe WPC"/>
              </a:rPr>
              <a:t>rollback</a:t>
            </a:r>
            <a:r>
              <a:rPr lang="de-DE" b="0" i="0" dirty="0">
                <a:solidFill>
                  <a:srgbClr val="CCCCCC"/>
                </a:solidFill>
                <a:effectLst/>
                <a:highlight>
                  <a:srgbClr val="181818"/>
                </a:highlight>
                <a:latin typeface="Segoe WPC"/>
              </a:rPr>
              <a:t>) werden, um die Datenintegrität zu wahren.**Implementierung transaktionalen Verhaltens im SAP RAP Modell:**1. **Verwendung von </a:t>
            </a:r>
            <a:r>
              <a:rPr lang="de-DE" b="0" i="0" dirty="0" err="1">
                <a:solidFill>
                  <a:srgbClr val="CCCCCC"/>
                </a:solidFill>
                <a:effectLst/>
                <a:highlight>
                  <a:srgbClr val="181818"/>
                </a:highlight>
                <a:latin typeface="Segoe WPC"/>
              </a:rPr>
              <a:t>Managed</a:t>
            </a:r>
            <a:r>
              <a:rPr lang="de-DE" b="0" i="0" dirty="0">
                <a:solidFill>
                  <a:srgbClr val="CCCCCC"/>
                </a:solidFill>
                <a:effectLst/>
                <a:highlight>
                  <a:srgbClr val="181818"/>
                </a:highlight>
                <a:latin typeface="Segoe WPC"/>
              </a:rPr>
              <a:t> Transactions:**   - SAP RAP unterstützt </a:t>
            </a:r>
            <a:r>
              <a:rPr lang="de-DE" b="0" i="0" dirty="0" err="1">
                <a:solidFill>
                  <a:srgbClr val="CCCCCC"/>
                </a:solidFill>
                <a:effectLst/>
                <a:highlight>
                  <a:srgbClr val="181818"/>
                </a:highlight>
                <a:latin typeface="Segoe WPC"/>
              </a:rPr>
              <a:t>Managed</a:t>
            </a:r>
            <a:r>
              <a:rPr lang="de-DE" b="0" i="0" dirty="0">
                <a:solidFill>
                  <a:srgbClr val="CCCCCC"/>
                </a:solidFill>
                <a:effectLst/>
                <a:highlight>
                  <a:srgbClr val="181818"/>
                </a:highlight>
                <a:latin typeface="Segoe WPC"/>
              </a:rPr>
              <a:t> Transactions, bei denen das Framework die Transaktionsverwaltung übernimmt. Entwickler müssen sich nicht um das Öffnen, </a:t>
            </a:r>
            <a:r>
              <a:rPr lang="de-DE" b="0" i="0" dirty="0" err="1">
                <a:solidFill>
                  <a:srgbClr val="CCCCCC"/>
                </a:solidFill>
                <a:effectLst/>
                <a:highlight>
                  <a:srgbClr val="181818"/>
                </a:highlight>
                <a:latin typeface="Segoe WPC"/>
              </a:rPr>
              <a:t>Commiten</a:t>
            </a:r>
            <a:r>
              <a:rPr lang="de-DE" b="0" i="0" dirty="0">
                <a:solidFill>
                  <a:srgbClr val="CCCCCC"/>
                </a:solidFill>
                <a:effectLst/>
                <a:highlight>
                  <a:srgbClr val="181818"/>
                </a:highlight>
                <a:latin typeface="Segoe WPC"/>
              </a:rPr>
              <a:t> oder Zurückrollen von Transaktionen kümmern, da dies automatisch vom Framework gehandhabt wird.   - Beim Erstellen oder Ändern von Geschäftsobjekten über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-Services werden die entsprechenden CRUD-Operationen (Create, Read, Update, Delete) innerhalb einer </a:t>
            </a:r>
            <a:r>
              <a:rPr lang="de-DE" b="0" i="0" dirty="0" err="1">
                <a:solidFill>
                  <a:srgbClr val="CCCCCC"/>
                </a:solidFill>
                <a:effectLst/>
                <a:highlight>
                  <a:srgbClr val="181818"/>
                </a:highlight>
                <a:latin typeface="Segoe WPC"/>
              </a:rPr>
              <a:t>Managed</a:t>
            </a:r>
            <a:r>
              <a:rPr lang="de-DE" b="0" i="0" dirty="0">
                <a:solidFill>
                  <a:srgbClr val="CCCCCC"/>
                </a:solidFill>
                <a:effectLst/>
                <a:highlight>
                  <a:srgbClr val="181818"/>
                </a:highlight>
                <a:latin typeface="Segoe WPC"/>
              </a:rPr>
              <a:t> Transaction ausgeführt.2. **</a:t>
            </a:r>
            <a:r>
              <a:rPr lang="de-DE" b="0" i="0" dirty="0" err="1">
                <a:solidFill>
                  <a:srgbClr val="CCCCCC"/>
                </a:solidFill>
                <a:effectLst/>
                <a:highlight>
                  <a:srgbClr val="181818"/>
                </a:highlight>
                <a:latin typeface="Segoe WPC"/>
              </a:rPr>
              <a:t>Locking</a:t>
            </a:r>
            <a:r>
              <a:rPr lang="de-DE" b="0" i="0" dirty="0">
                <a:solidFill>
                  <a:srgbClr val="CCCCCC"/>
                </a:solidFill>
                <a:effectLst/>
                <a:highlight>
                  <a:srgbClr val="181818"/>
                </a:highlight>
                <a:latin typeface="Segoe WPC"/>
              </a:rPr>
              <a:t> Mechanismen:**   - Um die Datenkonsistenz bei gleichzeitigem Zugriff zu gewährleisten, verwendet SAP RAP </a:t>
            </a:r>
            <a:r>
              <a:rPr lang="de-DE" b="0" i="0" dirty="0" err="1">
                <a:solidFill>
                  <a:srgbClr val="CCCCCC"/>
                </a:solidFill>
                <a:effectLst/>
                <a:highlight>
                  <a:srgbClr val="181818"/>
                </a:highlight>
                <a:latin typeface="Segoe WPC"/>
              </a:rPr>
              <a:t>Locking</a:t>
            </a:r>
            <a:r>
              <a:rPr lang="de-DE" b="0" i="0" dirty="0">
                <a:solidFill>
                  <a:srgbClr val="CCCCCC"/>
                </a:solidFill>
                <a:effectLst/>
                <a:highlight>
                  <a:srgbClr val="181818"/>
                </a:highlight>
                <a:latin typeface="Segoe WPC"/>
              </a:rPr>
              <a:t>-Mechanismen. Diese verhindern, dass mehrere Benutzer gleichzeitig konfliktträchtige Änderungen an denselben Daten vornehmen.   - Optimistisches </a:t>
            </a:r>
            <a:r>
              <a:rPr lang="de-DE" b="0" i="0" dirty="0" err="1">
                <a:solidFill>
                  <a:srgbClr val="CCCCCC"/>
                </a:solidFill>
                <a:effectLst/>
                <a:highlight>
                  <a:srgbClr val="181818"/>
                </a:highlight>
                <a:latin typeface="Segoe WPC"/>
              </a:rPr>
              <a:t>Locking</a:t>
            </a:r>
            <a:r>
              <a:rPr lang="de-DE" b="0" i="0" dirty="0">
                <a:solidFill>
                  <a:srgbClr val="CCCCCC"/>
                </a:solidFill>
                <a:effectLst/>
                <a:highlight>
                  <a:srgbClr val="181818"/>
                </a:highlight>
                <a:latin typeface="Segoe WPC"/>
              </a:rPr>
              <a:t> wird oft verwendet, um zu prüfen, ob die zu ändernden Daten seit dem letzten Lesen verändert wurden, und um Konflikte zu vermeiden.3. **</a:t>
            </a:r>
            <a:r>
              <a:rPr lang="de-DE" b="0" i="0" dirty="0" err="1">
                <a:solidFill>
                  <a:srgbClr val="CCCCCC"/>
                </a:solidFill>
                <a:effectLst/>
                <a:highlight>
                  <a:srgbClr val="181818"/>
                </a:highlight>
                <a:latin typeface="Segoe WPC"/>
              </a:rPr>
              <a:t>Draft</a:t>
            </a:r>
            <a:r>
              <a:rPr lang="de-DE" b="0" i="0" dirty="0">
                <a:solidFill>
                  <a:srgbClr val="CCCCCC"/>
                </a:solidFill>
                <a:effectLst/>
                <a:highlight>
                  <a:srgbClr val="181818"/>
                </a:highlight>
                <a:latin typeface="Segoe WPC"/>
              </a:rPr>
              <a:t> Handling:**   - Das </a:t>
            </a:r>
            <a:r>
              <a:rPr lang="de-DE" b="0" i="0" dirty="0" err="1">
                <a:solidFill>
                  <a:srgbClr val="CCCCCC"/>
                </a:solidFill>
                <a:effectLst/>
                <a:highlight>
                  <a:srgbClr val="181818"/>
                </a:highlight>
                <a:latin typeface="Segoe WPC"/>
              </a:rPr>
              <a:t>Draft</a:t>
            </a:r>
            <a:r>
              <a:rPr lang="de-DE" b="0" i="0" dirty="0">
                <a:solidFill>
                  <a:srgbClr val="CCCCCC"/>
                </a:solidFill>
                <a:effectLst/>
                <a:highlight>
                  <a:srgbClr val="181818"/>
                </a:highlight>
                <a:latin typeface="Segoe WPC"/>
              </a:rPr>
              <a:t>-Konzept ermöglicht es Benutzern, Änderungen in einem vorläufigen Zustand zu speichern, ohne die Hauptdaten zu beeinflussen. Erst beim expliziten "Publish" oder "</a:t>
            </a:r>
            <a:r>
              <a:rPr lang="de-DE" b="0" i="0" dirty="0" err="1">
                <a:solidFill>
                  <a:srgbClr val="CCCCCC"/>
                </a:solidFill>
                <a:effectLst/>
                <a:highlight>
                  <a:srgbClr val="181818"/>
                </a:highlight>
                <a:latin typeface="Segoe WPC"/>
              </a:rPr>
              <a:t>Submit</a:t>
            </a:r>
            <a:r>
              <a:rPr lang="de-DE" b="0" i="0" dirty="0">
                <a:solidFill>
                  <a:srgbClr val="CCCCCC"/>
                </a:solidFill>
                <a:effectLst/>
                <a:highlight>
                  <a:srgbClr val="181818"/>
                </a:highlight>
                <a:latin typeface="Segoe WPC"/>
              </a:rPr>
              <a:t>" werden die Änderungen in einer Transaktion auf die Hauptdaten angewendet.   - Dies unterstützt ein transaktionales Verhalten, indem es eine klare Trennung zwischen vorläufigen Änderungen und endgültigen Commit-Vorgängen bietet.4. **Implementierung von Business-Logik in </a:t>
            </a:r>
            <a:r>
              <a:rPr lang="de-DE" b="0" i="0" dirty="0" err="1">
                <a:solidFill>
                  <a:srgbClr val="CCCCCC"/>
                </a:solidFill>
                <a:effectLst/>
                <a:highlight>
                  <a:srgbClr val="181818"/>
                </a:highlight>
                <a:latin typeface="Segoe WPC"/>
              </a:rPr>
              <a:t>Behavior</a:t>
            </a:r>
            <a:r>
              <a:rPr lang="de-DE" b="0" i="0" dirty="0">
                <a:solidFill>
                  <a:srgbClr val="CCCCCC"/>
                </a:solidFill>
                <a:effectLst/>
                <a:highlight>
                  <a:srgbClr val="181818"/>
                </a:highlight>
                <a:latin typeface="Segoe WPC"/>
              </a:rPr>
              <a:t> Definitionen:**   - In den </a:t>
            </a:r>
            <a:r>
              <a:rPr lang="de-DE" b="0" i="0" dirty="0" err="1">
                <a:solidFill>
                  <a:srgbClr val="CCCCCC"/>
                </a:solidFill>
                <a:effectLst/>
                <a:highlight>
                  <a:srgbClr val="181818"/>
                </a:highlight>
                <a:latin typeface="Segoe WPC"/>
              </a:rPr>
              <a:t>Behavior</a:t>
            </a:r>
            <a:r>
              <a:rPr lang="de-DE" b="0" i="0" dirty="0">
                <a:solidFill>
                  <a:srgbClr val="CCCCCC"/>
                </a:solidFill>
                <a:effectLst/>
                <a:highlight>
                  <a:srgbClr val="181818"/>
                </a:highlight>
                <a:latin typeface="Segoe WPC"/>
              </a:rPr>
              <a:t> Definitionen und Implementierungen können Entwickler spezifische Logik für Validierungen, Berechnungen und andere Geschäftsregeln definieren, die vor dem Speichern der Daten ausgeführt werden müssen.   - Diese Logik wird innerhalb der Transaktionsgrenzen ausgeführt, um die Konsistenz der Geschäftsregeln zu gewährleisten.5. **Ereignisgesteuerte Verarbeitung:**   - SAP RAP unterstützt ereignisgesteuerte Verarbeitung, bei der bestimmte Aktionen oder Side </a:t>
            </a:r>
            <a:r>
              <a:rPr lang="de-DE" b="0" i="0" dirty="0" err="1">
                <a:solidFill>
                  <a:srgbClr val="CCCCCC"/>
                </a:solidFill>
                <a:effectLst/>
                <a:highlight>
                  <a:srgbClr val="181818"/>
                </a:highlight>
                <a:latin typeface="Segoe WPC"/>
              </a:rPr>
              <a:t>Effects</a:t>
            </a:r>
            <a:r>
              <a:rPr lang="de-DE" b="0" i="0" dirty="0">
                <a:solidFill>
                  <a:srgbClr val="CCCCCC"/>
                </a:solidFill>
                <a:effectLst/>
                <a:highlight>
                  <a:srgbClr val="181818"/>
                </a:highlight>
                <a:latin typeface="Segoe WPC"/>
              </a:rPr>
              <a:t> als Reaktion auf Datenänderungen ausgelöst werden können. Diese Ereignisse werden innerhalb der Transaktionsgrenzen gehandhabt, um die Integrität der Geschäftslogik zu </a:t>
            </a:r>
            <a:r>
              <a:rPr lang="de-DE" b="0" i="0" dirty="0" err="1">
                <a:solidFill>
                  <a:srgbClr val="CCCCCC"/>
                </a:solidFill>
                <a:effectLst/>
                <a:highlight>
                  <a:srgbClr val="181818"/>
                </a:highlight>
                <a:latin typeface="Segoe WPC"/>
              </a:rPr>
              <a:t>sichern.Durch</a:t>
            </a:r>
            <a:r>
              <a:rPr lang="de-DE" b="0" i="0" dirty="0">
                <a:solidFill>
                  <a:srgbClr val="CCCCCC"/>
                </a:solidFill>
                <a:effectLst/>
                <a:highlight>
                  <a:srgbClr val="181818"/>
                </a:highlight>
                <a:latin typeface="Segoe WPC"/>
              </a:rPr>
              <a:t> die Kombination dieser Mechanismen ermöglicht das SAP RAP Modell eine robuste Implementierung transaktionalen Verhaltens, die die Datenintegrität und -konsistenz in Unternehmensanwendungen sicherstellt.</a:t>
            </a:r>
          </a:p>
          <a:p>
            <a:pPr algn="l">
              <a:buFont typeface="+mj-lt"/>
              <a:buAutoNum type="arabicPeriod"/>
            </a:pPr>
            <a:r>
              <a:rPr lang="de-DE" b="0" i="0" dirty="0">
                <a:solidFill>
                  <a:srgbClr val="CCCCCC"/>
                </a:solidFill>
                <a:effectLst/>
                <a:highlight>
                  <a:srgbClr val="181818"/>
                </a:highlight>
                <a:latin typeface="Segoe WPC"/>
              </a:rPr>
              <a:t>Implementiert wurden:</a:t>
            </a:r>
            <a:br>
              <a:rPr lang="de-DE" b="0" i="0" dirty="0">
                <a:solidFill>
                  <a:srgbClr val="CCCCCC"/>
                </a:solidFill>
                <a:effectLst/>
                <a:highlight>
                  <a:srgbClr val="181818"/>
                </a:highlight>
                <a:latin typeface="Segoe WPC"/>
              </a:rPr>
            </a:br>
            <a:r>
              <a:rPr lang="de-DE" b="0" i="0" dirty="0">
                <a:solidFill>
                  <a:srgbClr val="CCCCCC"/>
                </a:solidFill>
                <a:effectLst/>
                <a:highlight>
                  <a:srgbClr val="181818"/>
                </a:highlight>
                <a:latin typeface="Segoe WPC"/>
              </a:rPr>
              <a:t>Actions, </a:t>
            </a:r>
            <a:r>
              <a:rPr lang="de-DE" b="0" i="0" dirty="0" err="1">
                <a:solidFill>
                  <a:srgbClr val="CCCCCC"/>
                </a:solidFill>
                <a:effectLst/>
                <a:highlight>
                  <a:srgbClr val="181818"/>
                </a:highlight>
                <a:latin typeface="Segoe WPC"/>
              </a:rPr>
              <a:t>Validations</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Determinations</a:t>
            </a:r>
            <a:r>
              <a:rPr lang="de-DE" b="0" i="0" dirty="0">
                <a:solidFill>
                  <a:srgbClr val="CCCCCC"/>
                </a:solidFill>
                <a:effectLst/>
                <a:highlight>
                  <a:srgbClr val="181818"/>
                </a:highlight>
                <a:latin typeface="Segoe WPC"/>
              </a:rPr>
              <a:t>, Dynamic Feature Control</a:t>
            </a:r>
          </a:p>
          <a:p>
            <a:pPr algn="l">
              <a:buFont typeface="+mj-lt"/>
              <a:buAutoNum type="arabicPeriod"/>
            </a:pPr>
            <a:r>
              <a:rPr lang="de-DE" b="1" i="0" dirty="0" err="1">
                <a:solidFill>
                  <a:srgbClr val="CCCCCC"/>
                </a:solidFill>
                <a:effectLst/>
                <a:highlight>
                  <a:srgbClr val="181818"/>
                </a:highlight>
                <a:latin typeface="Segoe WPC"/>
              </a:rPr>
              <a:t>Behavior</a:t>
            </a:r>
            <a:r>
              <a:rPr lang="de-DE" b="1" i="0" dirty="0">
                <a:solidFill>
                  <a:srgbClr val="CCCCCC"/>
                </a:solidFill>
                <a:effectLst/>
                <a:highlight>
                  <a:srgbClr val="181818"/>
                </a:highlight>
                <a:latin typeface="Segoe WPC"/>
              </a:rPr>
              <a:t> Implementierung im lokalen Teil der Klasse:</a:t>
            </a:r>
            <a:r>
              <a:rPr lang="de-DE" b="0" i="0" dirty="0">
                <a:solidFill>
                  <a:srgbClr val="CCCCCC"/>
                </a:solidFill>
                <a:effectLst/>
                <a:highlight>
                  <a:srgbClr val="181818"/>
                </a:highlight>
                <a:latin typeface="Segoe WPC"/>
              </a:rPr>
              <a:t> Die Platzierung der </a:t>
            </a:r>
            <a:r>
              <a:rPr lang="de-DE" b="0" i="0" dirty="0" err="1">
                <a:solidFill>
                  <a:srgbClr val="CCCCCC"/>
                </a:solidFill>
                <a:effectLst/>
                <a:highlight>
                  <a:srgbClr val="181818"/>
                </a:highlight>
                <a:latin typeface="Segoe WPC"/>
              </a:rPr>
              <a:t>Behavior</a:t>
            </a:r>
            <a:r>
              <a:rPr lang="de-DE" b="0" i="0" dirty="0">
                <a:solidFill>
                  <a:srgbClr val="CCCCCC"/>
                </a:solidFill>
                <a:effectLst/>
                <a:highlight>
                  <a:srgbClr val="181818"/>
                </a:highlight>
                <a:latin typeface="Segoe WPC"/>
              </a:rPr>
              <a:t> Implementierung im lokalen Teil der Klasse (statt im globalen Teil) dient dazu, die Implementierungsdetails zu kapseln und die Wiederverwendbarkeit und Wartbarkeit des Codes zu verbessern. Lokale Implementierungen ermöglichen es, die Logik eng mit dem Geschäftsobjekt zu verknüpfen, was die Lesbarkeit und Verständlichkeit des Codes erhöht. Zudem fördert es die Prinzipien der Objektorientierung, indem es die Trennung von Schnittstelle (global) und Implementierung (lokal) </a:t>
            </a:r>
            <a:r>
              <a:rPr lang="de-DE" b="0" i="0">
                <a:solidFill>
                  <a:srgbClr val="CCCCCC"/>
                </a:solidFill>
                <a:effectLst/>
                <a:highlight>
                  <a:srgbClr val="181818"/>
                </a:highlight>
                <a:latin typeface="Segoe WPC"/>
              </a:rPr>
              <a:t>unterstützt.</a:t>
            </a:r>
            <a:br>
              <a:rPr lang="de-DE" b="0" i="0" dirty="0">
                <a:solidFill>
                  <a:srgbClr val="CCCCCC"/>
                </a:solidFill>
                <a:effectLst/>
                <a:highlight>
                  <a:srgbClr val="181818"/>
                </a:highlight>
                <a:latin typeface="Segoe WPC"/>
              </a:rPr>
            </a:br>
            <a:r>
              <a:rPr lang="en-US" b="0" i="0">
                <a:solidFill>
                  <a:srgbClr val="CCCCCC"/>
                </a:solidFill>
                <a:effectLst/>
                <a:highlight>
                  <a:srgbClr val="181818"/>
                </a:highlight>
                <a:latin typeface="Segoe WPC"/>
              </a:rPr>
              <a:t>By </a:t>
            </a:r>
            <a:r>
              <a:rPr lang="en-US" b="0" i="0" dirty="0">
                <a:solidFill>
                  <a:srgbClr val="CCCCCC"/>
                </a:solidFill>
                <a:effectLst/>
                <a:highlight>
                  <a:srgbClr val="181818"/>
                </a:highlight>
                <a:latin typeface="Segoe WPC"/>
              </a:rPr>
              <a:t>placing the behavior implementation in the local part of the behavior class, the ABAP RAP model promotes better encapsulation, flexibility, security, and performance. This approach aligns with modern software engineering principles, ensuring that the application is maintainable, extensible, and robust.</a:t>
            </a:r>
            <a:endParaRPr lang="de-DE" b="0" i="0" dirty="0">
              <a:solidFill>
                <a:srgbClr val="CCCCCC"/>
              </a:solidFill>
              <a:effectLst/>
              <a:highlight>
                <a:srgbClr val="181818"/>
              </a:highlight>
              <a:latin typeface="Segoe WPC"/>
            </a:endParaRPr>
          </a:p>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20A06C-E0E5-864E-BA5F-19FEDC59C6C5}"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526695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 Als klassischer DDIC-basierter CDS-View mit der Annotation @Analytics. </a:t>
            </a:r>
            <a:r>
              <a:rPr lang="de-DE" dirty="0" err="1"/>
              <a:t>query</a:t>
            </a:r>
            <a:r>
              <a:rPr lang="de-DE" dirty="0"/>
              <a:t>: </a:t>
            </a:r>
            <a:r>
              <a:rPr lang="de-DE" dirty="0" err="1"/>
              <a:t>true</a:t>
            </a:r>
            <a:r>
              <a:rPr lang="de-DE" dirty="0"/>
              <a:t>, der Daten von einem analytischen View selektiert. Diese Variante verwenden wir in den folgenden Beispielen, da sie auch in älteren Versionen der ABAP-Plattform verfügbar ist. </a:t>
            </a:r>
            <a:br>
              <a:rPr lang="de-DE" dirty="0"/>
            </a:br>
            <a:endParaRPr lang="de-DE" dirty="0"/>
          </a:p>
          <a:p>
            <a:r>
              <a:rPr lang="de-DE" dirty="0"/>
              <a:t>2.) Als CDS-View-Entität mit der Annotation @Analytics. </a:t>
            </a:r>
            <a:r>
              <a:rPr lang="de-DE" dirty="0" err="1"/>
              <a:t>query</a:t>
            </a:r>
            <a:r>
              <a:rPr lang="de-DE" dirty="0"/>
              <a:t>: </a:t>
            </a:r>
            <a:r>
              <a:rPr lang="de-DE" dirty="0" err="1"/>
              <a:t>true</a:t>
            </a:r>
            <a:r>
              <a:rPr lang="de-DE" dirty="0"/>
              <a:t>, die Daten von einem analytischen View selektiert. Diese Syntaxvariante ist technisch möglich, wir empfehlen aber, sie nicht zu verwenden.</a:t>
            </a:r>
          </a:p>
          <a:p>
            <a:br>
              <a:rPr lang="de-DE" dirty="0"/>
            </a:br>
            <a:r>
              <a:rPr lang="de-DE" dirty="0"/>
              <a:t>3.) Als transienter CDS-Projektions-View mit einem „Provider </a:t>
            </a:r>
            <a:r>
              <a:rPr lang="de-DE" dirty="0" err="1"/>
              <a:t>Contract</a:t>
            </a:r>
            <a:r>
              <a:rPr lang="de-DE" dirty="0"/>
              <a:t> </a:t>
            </a:r>
            <a:r>
              <a:rPr lang="de-DE" dirty="0" err="1"/>
              <a:t>analytical_query</a:t>
            </a:r>
            <a:r>
              <a:rPr lang="de-DE" dirty="0"/>
              <a:t>“. Diese Syntaxvariante steht erst seit 2022 zur Verfügung, wird aber von SAP empfohlen. Daher geben wir in den Beispielen auch diese neue Syntax an.</a:t>
            </a:r>
          </a:p>
          <a:p>
            <a:endParaRPr lang="de-DE" dirty="0"/>
          </a:p>
          <a:p>
            <a:r>
              <a:rPr lang="de-DE" dirty="0"/>
              <a:t>In allen drei Varianten selektiert eine analytische Query Daten von einem analytischen Cube- oder Dimensions-View. Dabei ist es unerheblich, ob es sich bei diesen um DDIC-basierte CDS-Views oder View-Entitäten handelt.</a:t>
            </a:r>
          </a:p>
          <a:p>
            <a:endParaRPr lang="de-DE" dirty="0"/>
          </a:p>
          <a:p>
            <a:r>
              <a:rPr lang="de-DE" dirty="0"/>
              <a:t>Einfache Query: </a:t>
            </a:r>
          </a:p>
          <a:p>
            <a:r>
              <a:rPr lang="de-DE" dirty="0"/>
              <a:t>@AbapCatalog.sqlViewName: 'ZB_SOIQ01'</a:t>
            </a:r>
          </a:p>
          <a:p>
            <a:r>
              <a:rPr lang="de-DE" dirty="0"/>
              <a:t>@EndUserText.label: 'Query 01 für Kundenauftragspositionen'</a:t>
            </a:r>
          </a:p>
          <a:p>
            <a:r>
              <a:rPr lang="de-DE" dirty="0"/>
              <a:t>@Analytics.query: </a:t>
            </a:r>
            <a:r>
              <a:rPr lang="de-DE" dirty="0" err="1"/>
              <a:t>true</a:t>
            </a:r>
            <a:endParaRPr lang="de-DE" dirty="0"/>
          </a:p>
          <a:p>
            <a:r>
              <a:rPr lang="de-DE" dirty="0" err="1"/>
              <a:t>define</a:t>
            </a:r>
            <a:r>
              <a:rPr lang="de-DE" dirty="0"/>
              <a:t> </a:t>
            </a:r>
            <a:r>
              <a:rPr lang="de-DE" dirty="0" err="1"/>
              <a:t>view</a:t>
            </a:r>
            <a:r>
              <a:rPr lang="de-DE" dirty="0"/>
              <a:t> ZB_SalesOrderItemQuery01</a:t>
            </a:r>
          </a:p>
          <a:p>
            <a:r>
              <a:rPr lang="de-DE" dirty="0"/>
              <a:t>  </a:t>
            </a:r>
            <a:r>
              <a:rPr lang="de-DE" dirty="0" err="1"/>
              <a:t>as</a:t>
            </a:r>
            <a:r>
              <a:rPr lang="de-DE" dirty="0"/>
              <a:t> </a:t>
            </a:r>
            <a:r>
              <a:rPr lang="de-DE" dirty="0" err="1"/>
              <a:t>select</a:t>
            </a:r>
            <a:r>
              <a:rPr lang="de-DE" dirty="0"/>
              <a:t> from ZB_SalesOrderItemCube01</a:t>
            </a:r>
          </a:p>
          <a:p>
            <a:r>
              <a:rPr lang="de-DE" dirty="0"/>
              <a:t>{</a:t>
            </a:r>
          </a:p>
          <a:p>
            <a:r>
              <a:rPr lang="de-DE" dirty="0"/>
              <a:t>  Material,</a:t>
            </a:r>
          </a:p>
          <a:p>
            <a:r>
              <a:rPr lang="de-DE" dirty="0"/>
              <a:t>  </a:t>
            </a:r>
            <a:r>
              <a:rPr lang="de-DE" dirty="0" err="1"/>
              <a:t>SoldToParty</a:t>
            </a:r>
            <a:r>
              <a:rPr lang="de-DE" dirty="0"/>
              <a:t>,</a:t>
            </a:r>
          </a:p>
          <a:p>
            <a:r>
              <a:rPr lang="de-DE" dirty="0"/>
              <a:t>  </a:t>
            </a:r>
            <a:r>
              <a:rPr lang="de-DE" dirty="0" err="1"/>
              <a:t>SoldToCountry</a:t>
            </a:r>
            <a:r>
              <a:rPr lang="de-DE" dirty="0"/>
              <a:t>,</a:t>
            </a:r>
          </a:p>
          <a:p>
            <a:r>
              <a:rPr lang="de-DE" dirty="0"/>
              <a:t>  </a:t>
            </a:r>
            <a:r>
              <a:rPr lang="de-DE" dirty="0" err="1"/>
              <a:t>OrderQuantity</a:t>
            </a:r>
            <a:r>
              <a:rPr lang="de-DE" dirty="0"/>
              <a:t>,</a:t>
            </a:r>
          </a:p>
          <a:p>
            <a:r>
              <a:rPr lang="de-DE" dirty="0"/>
              <a:t>  </a:t>
            </a:r>
            <a:r>
              <a:rPr lang="de-DE" dirty="0" err="1"/>
              <a:t>NetAmount</a:t>
            </a:r>
            <a:endParaRPr lang="de-DE" dirty="0"/>
          </a:p>
          <a:p>
            <a:r>
              <a:rPr lang="de-DE" dirty="0"/>
              <a:t>}</a:t>
            </a:r>
          </a:p>
          <a:p>
            <a:endParaRPr lang="de-DE" dirty="0"/>
          </a:p>
          <a:p>
            <a:br>
              <a:rPr lang="de-DE" dirty="0"/>
            </a:br>
            <a:br>
              <a:rPr lang="de-DE" dirty="0"/>
            </a:br>
            <a:r>
              <a:rPr lang="de-DE" dirty="0"/>
              <a:t>Die vollen analytischen Fähigkeiten Ihrer Query können Sie im </a:t>
            </a:r>
            <a:r>
              <a:rPr lang="de-DE" dirty="0" err="1"/>
              <a:t>Querymonitor</a:t>
            </a:r>
            <a:r>
              <a:rPr lang="de-DE" dirty="0"/>
              <a:t> testen (Transaktionscode RSRT): Melden Sie sich am SAP GUI an und starten Sie Transaktion RSRT. Geben Sie im Feld Query die Zeichen »2C« ein, direkt gefolgt vom SQL-View-Namen des CDS-Views, also »2CZB_SOIQ01«</a:t>
            </a:r>
          </a:p>
          <a:p>
            <a:r>
              <a:rPr lang="de-DE" dirty="0"/>
              <a:t>für Ihre erste analytische Query, wie in Abbildung 10.18 gezeigt. Wenn Sie die Query als CDS-View-Entität oder als CDS-Projektions-View definiert haben, geben Sie stattdessen »2C« gefolgt vom Namen des CDS-Views ein. Wenn der View mit @Analytics.technicalName annotiert ist, so geben Sie »2C« ein, gefolgt vom technischen Namen, der durch diese Annotation spezifiziert wird. Die Zeichen »2C« sind ein technisches Hilfsmittel zur Identifikation einer CDS-basierten analytischen Query und starten deren spezifische Interpretation und Ausführung.</a:t>
            </a:r>
          </a:p>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2803982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mj-lt"/>
              <a:buAutoNum type="arabicPeriod"/>
            </a:pPr>
            <a:r>
              <a:rPr lang="de-DE" b="0" i="0" dirty="0">
                <a:solidFill>
                  <a:srgbClr val="475E75"/>
                </a:solidFill>
                <a:effectLst/>
                <a:highlight>
                  <a:srgbClr val="FFFFFF"/>
                </a:highlight>
                <a:latin typeface="72" panose="020B0503030000000003" pitchFamily="34" charset="0"/>
              </a:rPr>
              <a:t>Seiteneffekte in derselben Entität bei einer Feldänderung</a:t>
            </a:r>
          </a:p>
          <a:p>
            <a:pPr algn="l">
              <a:buFont typeface="+mj-lt"/>
              <a:buAutoNum type="arabicPeriod"/>
            </a:pPr>
            <a:r>
              <a:rPr lang="de-DE" b="0" i="0" dirty="0">
                <a:solidFill>
                  <a:srgbClr val="475E75"/>
                </a:solidFill>
                <a:effectLst/>
                <a:highlight>
                  <a:srgbClr val="FFFFFF"/>
                </a:highlight>
                <a:latin typeface="72" panose="020B0503030000000003" pitchFamily="34" charset="0"/>
              </a:rPr>
              <a:t>Seiteneffekte in verschiedenen Entitäten bei einer Feldänderung</a:t>
            </a:r>
          </a:p>
          <a:p>
            <a:pPr algn="l">
              <a:buFont typeface="+mj-lt"/>
              <a:buAutoNum type="arabicPeriod"/>
            </a:pPr>
            <a:r>
              <a:rPr lang="de-DE" b="0" i="0" dirty="0">
                <a:solidFill>
                  <a:srgbClr val="475E75"/>
                </a:solidFill>
                <a:effectLst/>
                <a:highlight>
                  <a:srgbClr val="FFFFFF"/>
                </a:highlight>
                <a:latin typeface="72" panose="020B0503030000000003" pitchFamily="34" charset="0"/>
              </a:rPr>
              <a:t>Seiteneffekte in verschiedenen Entitäten bei einer benutzerdefinierten Aktion.</a:t>
            </a:r>
            <a:endParaRPr lang="en-US" b="0" i="0" dirty="0">
              <a:solidFill>
                <a:srgbClr val="475E75"/>
              </a:solidFill>
              <a:effectLst/>
              <a:highlight>
                <a:srgbClr val="FFFFFF"/>
              </a:highlight>
              <a:latin typeface="72" panose="020B0503030000000003" pitchFamily="34" charset="0"/>
            </a:endParaRPr>
          </a:p>
          <a:p>
            <a:pPr algn="l"/>
            <a:endParaRPr lang="en-US" dirty="0"/>
          </a:p>
          <a:p>
            <a:pPr algn="l"/>
            <a:r>
              <a:rPr lang="en-US" dirty="0" err="1"/>
              <a:t>Zum</a:t>
            </a:r>
            <a:r>
              <a:rPr lang="en-US" dirty="0"/>
              <a:t> </a:t>
            </a:r>
            <a:r>
              <a:rPr lang="en-US" dirty="0" err="1"/>
              <a:t>Beispiel</a:t>
            </a:r>
            <a:r>
              <a:rPr lang="en-US" dirty="0"/>
              <a:t>: </a:t>
            </a:r>
            <a:r>
              <a:rPr lang="en-US" dirty="0" err="1"/>
              <a:t>Gesamtsumme</a:t>
            </a:r>
            <a:r>
              <a:rPr lang="en-US" dirty="0"/>
              <a:t> </a:t>
            </a:r>
            <a:r>
              <a:rPr lang="en-US" dirty="0" err="1"/>
              <a:t>soll</a:t>
            </a:r>
            <a:r>
              <a:rPr lang="en-US" dirty="0"/>
              <a:t> </a:t>
            </a:r>
            <a:r>
              <a:rPr lang="en-US" dirty="0" err="1"/>
              <a:t>immer</a:t>
            </a:r>
            <a:r>
              <a:rPr lang="en-US" dirty="0"/>
              <a:t> </a:t>
            </a:r>
            <a:r>
              <a:rPr lang="en-US" dirty="0" err="1"/>
              <a:t>aktualisiert</a:t>
            </a:r>
            <a:r>
              <a:rPr lang="en-US" dirty="0"/>
              <a:t> </a:t>
            </a:r>
            <a:r>
              <a:rPr lang="en-US" dirty="0" err="1"/>
              <a:t>werden</a:t>
            </a:r>
            <a:r>
              <a:rPr lang="en-US" dirty="0"/>
              <a:t>, </a:t>
            </a:r>
            <a:r>
              <a:rPr lang="en-US" dirty="0" err="1"/>
              <a:t>wenn</a:t>
            </a:r>
            <a:r>
              <a:rPr lang="en-US" dirty="0"/>
              <a:t> Wert </a:t>
            </a:r>
            <a:r>
              <a:rPr lang="en-US" dirty="0" err="1"/>
              <a:t>hinzugefügt</a:t>
            </a:r>
            <a:r>
              <a:rPr lang="en-US" dirty="0"/>
              <a:t>/</a:t>
            </a:r>
            <a:r>
              <a:rPr lang="en-US" dirty="0" err="1"/>
              <a:t>geändert</a:t>
            </a:r>
            <a:r>
              <a:rPr lang="en-US" dirty="0"/>
              <a:t>/</a:t>
            </a:r>
            <a:r>
              <a:rPr lang="en-US" dirty="0" err="1"/>
              <a:t>gelöscht</a:t>
            </a:r>
            <a:r>
              <a:rPr lang="en-US" dirty="0"/>
              <a:t> </a:t>
            </a:r>
            <a:r>
              <a:rPr lang="en-US" dirty="0" err="1"/>
              <a:t>wird</a:t>
            </a:r>
            <a:r>
              <a:rPr lang="en-US" dirty="0"/>
              <a:t>.</a:t>
            </a:r>
          </a:p>
          <a:p>
            <a:pPr algn="l"/>
            <a:br>
              <a:rPr lang="en-US" dirty="0"/>
            </a:br>
            <a:br>
              <a:rPr lang="en-US" dirty="0"/>
            </a:br>
            <a:r>
              <a:rPr lang="en-US" dirty="0"/>
              <a:t>projection; </a:t>
            </a:r>
            <a:br>
              <a:rPr lang="en-US" dirty="0"/>
            </a:br>
            <a:r>
              <a:rPr lang="en-US" dirty="0"/>
              <a:t>strict </a:t>
            </a:r>
            <a:r>
              <a:rPr lang="en-US" dirty="0">
                <a:solidFill>
                  <a:srgbClr val="999999"/>
                </a:solidFill>
                <a:effectLst/>
              </a:rPr>
              <a:t>(</a:t>
            </a:r>
            <a:r>
              <a:rPr lang="en-US" dirty="0"/>
              <a:t> </a:t>
            </a:r>
            <a:r>
              <a:rPr lang="en-US" dirty="0">
                <a:solidFill>
                  <a:srgbClr val="990055"/>
                </a:solidFill>
                <a:effectLst/>
              </a:rPr>
              <a:t>2</a:t>
            </a:r>
            <a:r>
              <a:rPr lang="en-US" dirty="0"/>
              <a:t> </a:t>
            </a:r>
            <a:r>
              <a:rPr lang="en-US" dirty="0">
                <a:solidFill>
                  <a:srgbClr val="999999"/>
                </a:solidFill>
                <a:effectLst/>
              </a:rPr>
              <a:t>)</a:t>
            </a:r>
            <a:r>
              <a:rPr lang="en-US" dirty="0"/>
              <a:t>; </a:t>
            </a:r>
            <a:br>
              <a:rPr lang="en-US" dirty="0"/>
            </a:br>
            <a:r>
              <a:rPr lang="en-US" dirty="0"/>
              <a:t>use draft; </a:t>
            </a:r>
            <a:br>
              <a:rPr lang="en-US" dirty="0"/>
            </a:br>
            <a:r>
              <a:rPr lang="en-US" dirty="0"/>
              <a:t>use side effects; &lt;&lt;&lt;&lt;&lt;&lt;======= </a:t>
            </a:r>
            <a:br>
              <a:rPr lang="en-US" dirty="0"/>
            </a:br>
            <a:r>
              <a:rPr lang="en-US" dirty="0">
                <a:solidFill>
                  <a:srgbClr val="0077AA"/>
                </a:solidFill>
                <a:effectLst/>
              </a:rPr>
              <a:t>define</a:t>
            </a:r>
            <a:r>
              <a:rPr lang="en-US" dirty="0"/>
              <a:t> behavior </a:t>
            </a:r>
            <a:r>
              <a:rPr lang="en-US" dirty="0">
                <a:solidFill>
                  <a:srgbClr val="0077AA"/>
                </a:solidFill>
                <a:effectLst/>
              </a:rPr>
              <a:t>for</a:t>
            </a:r>
            <a:r>
              <a:rPr lang="en-US" dirty="0"/>
              <a:t> ZRK_SDE_C_TRAVEL </a:t>
            </a:r>
            <a:r>
              <a:rPr lang="en-US" dirty="0">
                <a:solidFill>
                  <a:srgbClr val="0077AA"/>
                </a:solidFill>
                <a:effectLst/>
              </a:rPr>
              <a:t>alias</a:t>
            </a:r>
            <a:r>
              <a:rPr lang="en-US" dirty="0"/>
              <a:t> Travel use </a:t>
            </a:r>
            <a:r>
              <a:rPr lang="en-US" dirty="0" err="1"/>
              <a:t>etag</a:t>
            </a:r>
            <a:r>
              <a:rPr lang="en-US" dirty="0"/>
              <a:t> </a:t>
            </a:r>
            <a:r>
              <a:rPr lang="en-US" dirty="0">
                <a:solidFill>
                  <a:srgbClr val="999999"/>
                </a:solidFill>
                <a:effectLst/>
              </a:rPr>
              <a:t>{</a:t>
            </a:r>
            <a:r>
              <a:rPr lang="en-US" dirty="0"/>
              <a:t> </a:t>
            </a:r>
            <a:br>
              <a:rPr lang="en-US" dirty="0">
                <a:solidFill>
                  <a:srgbClr val="0077AA"/>
                </a:solidFill>
                <a:effectLst/>
              </a:rPr>
            </a:br>
            <a:r>
              <a:rPr lang="en-US" dirty="0">
                <a:solidFill>
                  <a:srgbClr val="999999"/>
                </a:solidFill>
                <a:effectLst/>
              </a:rPr>
              <a:t>...</a:t>
            </a:r>
            <a:r>
              <a:rPr lang="en-US" dirty="0"/>
              <a:t> side effects </a:t>
            </a:r>
            <a:r>
              <a:rPr lang="en-US" dirty="0">
                <a:solidFill>
                  <a:srgbClr val="999999"/>
                </a:solidFill>
                <a:effectLst/>
              </a:rPr>
              <a:t>{</a:t>
            </a:r>
            <a:r>
              <a:rPr lang="en-US" dirty="0"/>
              <a:t> </a:t>
            </a:r>
            <a:r>
              <a:rPr lang="en-US" dirty="0">
                <a:solidFill>
                  <a:srgbClr val="0077AA"/>
                </a:solidFill>
                <a:effectLst/>
              </a:rPr>
              <a:t>field</a:t>
            </a:r>
            <a:r>
              <a:rPr lang="en-US" dirty="0"/>
              <a:t> </a:t>
            </a:r>
            <a:r>
              <a:rPr lang="en-US" dirty="0" err="1"/>
              <a:t>BookingFee</a:t>
            </a:r>
            <a:r>
              <a:rPr lang="en-US" dirty="0"/>
              <a:t> affects </a:t>
            </a:r>
            <a:r>
              <a:rPr lang="en-US" dirty="0">
                <a:solidFill>
                  <a:srgbClr val="0077AA"/>
                </a:solidFill>
                <a:effectLst/>
              </a:rPr>
              <a:t>field</a:t>
            </a:r>
            <a:r>
              <a:rPr lang="en-US" dirty="0"/>
              <a:t> </a:t>
            </a:r>
            <a:r>
              <a:rPr lang="en-US" dirty="0" err="1"/>
              <a:t>TotalPrice</a:t>
            </a:r>
            <a:r>
              <a:rPr lang="en-US" dirty="0"/>
              <a:t>; </a:t>
            </a:r>
            <a:r>
              <a:rPr lang="en-US" dirty="0">
                <a:solidFill>
                  <a:srgbClr val="999999"/>
                </a:solidFill>
                <a:effectLst/>
              </a:rPr>
              <a:t>}</a:t>
            </a:r>
          </a:p>
          <a:p>
            <a:pPr algn="l"/>
            <a:r>
              <a:rPr lang="en-US" dirty="0">
                <a:solidFill>
                  <a:srgbClr val="999999"/>
                </a:solidFill>
                <a:effectLst/>
              </a:rPr>
              <a:t>}</a:t>
            </a:r>
            <a:br>
              <a:rPr lang="en-US" dirty="0">
                <a:solidFill>
                  <a:srgbClr val="0077AA"/>
                </a:solidFill>
                <a:effectLst/>
              </a:rPr>
            </a:br>
            <a:r>
              <a:rPr lang="en-US" dirty="0">
                <a:solidFill>
                  <a:srgbClr val="0077AA"/>
                </a:solidFill>
                <a:effectLst/>
              </a:rPr>
              <a:t>define</a:t>
            </a:r>
            <a:r>
              <a:rPr lang="en-US" dirty="0"/>
              <a:t> behavior </a:t>
            </a:r>
            <a:r>
              <a:rPr lang="en-US" dirty="0">
                <a:solidFill>
                  <a:srgbClr val="0077AA"/>
                </a:solidFill>
                <a:effectLst/>
              </a:rPr>
              <a:t>for</a:t>
            </a:r>
            <a:r>
              <a:rPr lang="en-US" dirty="0"/>
              <a:t> </a:t>
            </a:r>
            <a:r>
              <a:rPr lang="en-US" dirty="0" err="1"/>
              <a:t>zrk_sde_i_booking</a:t>
            </a:r>
            <a:r>
              <a:rPr lang="en-US" dirty="0"/>
              <a:t> </a:t>
            </a:r>
            <a:r>
              <a:rPr lang="en-US" dirty="0">
                <a:solidFill>
                  <a:srgbClr val="0077AA"/>
                </a:solidFill>
                <a:effectLst/>
              </a:rPr>
              <a:t>alias</a:t>
            </a:r>
            <a:r>
              <a:rPr lang="en-US" dirty="0"/>
              <a:t> Booking </a:t>
            </a:r>
          </a:p>
          <a:p>
            <a:pPr algn="l"/>
            <a:r>
              <a:rPr lang="en-US" dirty="0">
                <a:solidFill>
                  <a:srgbClr val="999999"/>
                </a:solidFill>
                <a:effectLst/>
              </a:rPr>
              <a:t>...</a:t>
            </a:r>
            <a:r>
              <a:rPr lang="en-US" dirty="0"/>
              <a:t> side effects </a:t>
            </a:r>
            <a:r>
              <a:rPr lang="en-US" dirty="0">
                <a:solidFill>
                  <a:srgbClr val="999999"/>
                </a:solidFill>
                <a:effectLst/>
              </a:rPr>
              <a:t>{</a:t>
            </a:r>
            <a:r>
              <a:rPr lang="en-US" dirty="0"/>
              <a:t> </a:t>
            </a:r>
            <a:r>
              <a:rPr lang="en-US" dirty="0">
                <a:solidFill>
                  <a:srgbClr val="0077AA"/>
                </a:solidFill>
                <a:effectLst/>
              </a:rPr>
              <a:t>field</a:t>
            </a:r>
            <a:r>
              <a:rPr lang="en-US" dirty="0"/>
              <a:t> </a:t>
            </a:r>
            <a:r>
              <a:rPr lang="en-US" dirty="0" err="1"/>
              <a:t>FlightPrice</a:t>
            </a:r>
            <a:r>
              <a:rPr lang="en-US" dirty="0"/>
              <a:t> affects </a:t>
            </a:r>
            <a:r>
              <a:rPr lang="en-US" dirty="0">
                <a:solidFill>
                  <a:srgbClr val="0077AA"/>
                </a:solidFill>
                <a:effectLst/>
              </a:rPr>
              <a:t>field</a:t>
            </a:r>
            <a:r>
              <a:rPr lang="en-US" dirty="0"/>
              <a:t> _</a:t>
            </a:r>
            <a:r>
              <a:rPr lang="en-US" dirty="0" err="1"/>
              <a:t>Travel</a:t>
            </a:r>
            <a:r>
              <a:rPr lang="en-US" dirty="0" err="1">
                <a:solidFill>
                  <a:srgbClr val="999999"/>
                </a:solidFill>
                <a:effectLst/>
              </a:rPr>
              <a:t>.</a:t>
            </a:r>
            <a:r>
              <a:rPr lang="en-US" dirty="0" err="1"/>
              <a:t>TotalPrice</a:t>
            </a:r>
            <a:r>
              <a:rPr lang="en-US" dirty="0"/>
              <a:t>; action </a:t>
            </a:r>
            <a:r>
              <a:rPr lang="en-US" dirty="0" err="1"/>
              <a:t>Apply_Discount</a:t>
            </a:r>
            <a:r>
              <a:rPr lang="en-US" dirty="0"/>
              <a:t> affects </a:t>
            </a:r>
            <a:r>
              <a:rPr lang="en-US" dirty="0">
                <a:solidFill>
                  <a:srgbClr val="0077AA"/>
                </a:solidFill>
                <a:effectLst/>
              </a:rPr>
              <a:t>field</a:t>
            </a:r>
            <a:r>
              <a:rPr lang="en-US" dirty="0"/>
              <a:t> _</a:t>
            </a:r>
            <a:r>
              <a:rPr lang="en-US" dirty="0" err="1"/>
              <a:t>Travel</a:t>
            </a:r>
            <a:r>
              <a:rPr lang="en-US" dirty="0" err="1">
                <a:solidFill>
                  <a:srgbClr val="999999"/>
                </a:solidFill>
                <a:effectLst/>
              </a:rPr>
              <a:t>.</a:t>
            </a:r>
            <a:r>
              <a:rPr lang="en-US" dirty="0" err="1"/>
              <a:t>TotalPrice</a:t>
            </a:r>
            <a:r>
              <a:rPr lang="en-US" dirty="0"/>
              <a:t> ; </a:t>
            </a:r>
            <a:r>
              <a:rPr lang="en-US" dirty="0">
                <a:solidFill>
                  <a:srgbClr val="999999"/>
                </a:solidFill>
                <a:effectLst/>
              </a:rPr>
              <a:t>}</a:t>
            </a:r>
            <a:endParaRPr lang="de-DE" b="0" i="0" dirty="0">
              <a:solidFill>
                <a:srgbClr val="CCCCCC"/>
              </a:solidFill>
              <a:effectLst/>
              <a:highlight>
                <a:srgbClr val="181818"/>
              </a:highlight>
              <a:latin typeface="Segoe WPC"/>
            </a:endParaRPr>
          </a:p>
          <a:p>
            <a:pPr algn="l"/>
            <a:endParaRPr lang="de-DE" b="0" i="0" dirty="0">
              <a:solidFill>
                <a:srgbClr val="CCCCCC"/>
              </a:solidFill>
              <a:effectLst/>
              <a:highlight>
                <a:srgbClr val="181818"/>
              </a:highlight>
              <a:latin typeface="Segoe WPC"/>
            </a:endParaRPr>
          </a:p>
          <a:p>
            <a:pPr algn="l"/>
            <a:r>
              <a:rPr lang="de-DE" b="0" i="0" dirty="0">
                <a:solidFill>
                  <a:srgbClr val="CCCCCC"/>
                </a:solidFill>
                <a:effectLst/>
                <a:highlight>
                  <a:srgbClr val="181818"/>
                </a:highlight>
                <a:latin typeface="Segoe WPC"/>
              </a:rPr>
              <a:t>Side </a:t>
            </a:r>
            <a:r>
              <a:rPr lang="de-DE" b="0" i="0" dirty="0" err="1">
                <a:solidFill>
                  <a:srgbClr val="CCCCCC"/>
                </a:solidFill>
                <a:effectLst/>
                <a:highlight>
                  <a:srgbClr val="181818"/>
                </a:highlight>
                <a:latin typeface="Segoe WPC"/>
              </a:rPr>
              <a:t>Effects</a:t>
            </a:r>
            <a:r>
              <a:rPr lang="de-DE" b="0" i="0" dirty="0">
                <a:solidFill>
                  <a:srgbClr val="CCCCCC"/>
                </a:solidFill>
                <a:effectLst/>
                <a:highlight>
                  <a:srgbClr val="181818"/>
                </a:highlight>
                <a:latin typeface="Segoe WPC"/>
              </a:rPr>
              <a:t> im SAP RAP (</a:t>
            </a:r>
            <a:r>
              <a:rPr lang="de-DE" b="0" i="0" dirty="0" err="1">
                <a:solidFill>
                  <a:srgbClr val="CCCCCC"/>
                </a:solidFill>
                <a:effectLst/>
                <a:highlight>
                  <a:srgbClr val="181818"/>
                </a:highlight>
                <a:latin typeface="Segoe WPC"/>
              </a:rPr>
              <a:t>Restful</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Application</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Programming</a:t>
            </a:r>
            <a:r>
              <a:rPr lang="de-DE" b="0" i="0" dirty="0">
                <a:solidFill>
                  <a:srgbClr val="CCCCCC"/>
                </a:solidFill>
                <a:effectLst/>
                <a:highlight>
                  <a:srgbClr val="181818"/>
                </a:highlight>
                <a:latin typeface="Segoe WPC"/>
              </a:rPr>
              <a:t>) Modell beziehen sich auf Änderungen oder Effekte, die als Ergebnis einer Aktion oder Operation auf einem Geschäftsobjekt auftreten, welche wiederum Auswirkungen auf andere Teile des Geschäftsobjekts oder assoziierte Objekte haben. Diese Effekte sind besonders relevant in Szenarien, in denen die Konsistenz und die Integrität der Daten gewährleistet werden müssen.</a:t>
            </a:r>
          </a:p>
          <a:p>
            <a:pPr algn="l"/>
            <a:r>
              <a:rPr lang="de-DE" b="0" i="0" dirty="0">
                <a:solidFill>
                  <a:srgbClr val="CCCCCC"/>
                </a:solidFill>
                <a:effectLst/>
                <a:highlight>
                  <a:srgbClr val="181818"/>
                </a:highlight>
                <a:latin typeface="Segoe WPC"/>
              </a:rPr>
              <a:t>Im Kontext des SAP RAP Modells können Side </a:t>
            </a:r>
            <a:r>
              <a:rPr lang="de-DE" b="0" i="0" dirty="0" err="1">
                <a:solidFill>
                  <a:srgbClr val="CCCCCC"/>
                </a:solidFill>
                <a:effectLst/>
                <a:highlight>
                  <a:srgbClr val="181818"/>
                </a:highlight>
                <a:latin typeface="Segoe WPC"/>
              </a:rPr>
              <a:t>Effects</a:t>
            </a:r>
            <a:r>
              <a:rPr lang="de-DE" b="0" i="0" dirty="0">
                <a:solidFill>
                  <a:srgbClr val="CCCCCC"/>
                </a:solidFill>
                <a:effectLst/>
                <a:highlight>
                  <a:srgbClr val="181818"/>
                </a:highlight>
                <a:latin typeface="Segoe WPC"/>
              </a:rPr>
              <a:t> in verschiedenen Modi gehandhabt werden, wobei der "</a:t>
            </a:r>
            <a:r>
              <a:rPr lang="de-DE" b="0" i="0" dirty="0" err="1">
                <a:solidFill>
                  <a:srgbClr val="CCCCCC"/>
                </a:solidFill>
                <a:effectLst/>
                <a:highlight>
                  <a:srgbClr val="181818"/>
                </a:highlight>
                <a:latin typeface="Segoe WPC"/>
              </a:rPr>
              <a:t>Strict</a:t>
            </a:r>
            <a:r>
              <a:rPr lang="de-DE" b="0" i="0" dirty="0">
                <a:solidFill>
                  <a:srgbClr val="CCCCCC"/>
                </a:solidFill>
                <a:effectLst/>
                <a:highlight>
                  <a:srgbClr val="181818"/>
                </a:highlight>
                <a:latin typeface="Segoe WPC"/>
              </a:rPr>
              <a:t>(2)" Modus eine spezifische Art der Behandlung vorsieht. Im "</a:t>
            </a:r>
            <a:r>
              <a:rPr lang="de-DE" b="0" i="0" dirty="0" err="1">
                <a:solidFill>
                  <a:srgbClr val="CCCCCC"/>
                </a:solidFill>
                <a:effectLst/>
                <a:highlight>
                  <a:srgbClr val="181818"/>
                </a:highlight>
                <a:latin typeface="Segoe WPC"/>
              </a:rPr>
              <a:t>Strict</a:t>
            </a:r>
            <a:r>
              <a:rPr lang="de-DE" b="0" i="0" dirty="0">
                <a:solidFill>
                  <a:srgbClr val="CCCCCC"/>
                </a:solidFill>
                <a:effectLst/>
                <a:highlight>
                  <a:srgbClr val="181818"/>
                </a:highlight>
                <a:latin typeface="Segoe WPC"/>
              </a:rPr>
              <a:t>(2)" Modus werden Side </a:t>
            </a:r>
            <a:r>
              <a:rPr lang="de-DE" b="0" i="0" dirty="0" err="1">
                <a:solidFill>
                  <a:srgbClr val="CCCCCC"/>
                </a:solidFill>
                <a:effectLst/>
                <a:highlight>
                  <a:srgbClr val="181818"/>
                </a:highlight>
                <a:latin typeface="Segoe WPC"/>
              </a:rPr>
              <a:t>Effects</a:t>
            </a:r>
            <a:r>
              <a:rPr lang="de-DE" b="0" i="0" dirty="0">
                <a:solidFill>
                  <a:srgbClr val="CCCCCC"/>
                </a:solidFill>
                <a:effectLst/>
                <a:highlight>
                  <a:srgbClr val="181818"/>
                </a:highlight>
                <a:latin typeface="Segoe WPC"/>
              </a:rPr>
              <a:t> streng kontrolliert und müssen explizit definiert und behandelt werden. Dies bedeutet, dass alle potenziellen Nebeneffekte, die durch eine Aktion ausgelöst werden könnten, im Voraus identifiziert und im Rahmen der Implementierung der Geschäftslogik berücksichtigt werden müssen.</a:t>
            </a:r>
          </a:p>
          <a:p>
            <a:pPr algn="l"/>
            <a:r>
              <a:rPr lang="de-DE" b="1" i="0" dirty="0">
                <a:solidFill>
                  <a:srgbClr val="CCCCCC"/>
                </a:solidFill>
                <a:effectLst/>
                <a:highlight>
                  <a:srgbClr val="181818"/>
                </a:highlight>
                <a:latin typeface="Segoe WPC"/>
              </a:rPr>
              <a:t>Merkmale von Side </a:t>
            </a:r>
            <a:r>
              <a:rPr lang="de-DE" b="1" i="0" dirty="0" err="1">
                <a:solidFill>
                  <a:srgbClr val="CCCCCC"/>
                </a:solidFill>
                <a:effectLst/>
                <a:highlight>
                  <a:srgbClr val="181818"/>
                </a:highlight>
                <a:latin typeface="Segoe WPC"/>
              </a:rPr>
              <a:t>Effects</a:t>
            </a:r>
            <a:r>
              <a:rPr lang="de-DE" b="1" i="0" dirty="0">
                <a:solidFill>
                  <a:srgbClr val="CCCCCC"/>
                </a:solidFill>
                <a:effectLst/>
                <a:highlight>
                  <a:srgbClr val="181818"/>
                </a:highlight>
                <a:latin typeface="Segoe WPC"/>
              </a:rPr>
              <a:t> im </a:t>
            </a:r>
            <a:r>
              <a:rPr lang="de-DE" b="1" i="0" dirty="0" err="1">
                <a:solidFill>
                  <a:srgbClr val="CCCCCC"/>
                </a:solidFill>
                <a:effectLst/>
                <a:highlight>
                  <a:srgbClr val="181818"/>
                </a:highlight>
                <a:latin typeface="Segoe WPC"/>
              </a:rPr>
              <a:t>Strict</a:t>
            </a:r>
            <a:r>
              <a:rPr lang="de-DE" b="1" i="0" dirty="0">
                <a:solidFill>
                  <a:srgbClr val="CCCCCC"/>
                </a:solidFill>
                <a:effectLst/>
                <a:highlight>
                  <a:srgbClr val="181818"/>
                </a:highlight>
                <a:latin typeface="Segoe WPC"/>
              </a:rPr>
              <a:t>(2) Modus:</a:t>
            </a:r>
            <a:endParaRPr lang="de-DE" b="0" i="0" dirty="0">
              <a:solidFill>
                <a:srgbClr val="CCCCCC"/>
              </a:solidFill>
              <a:effectLst/>
              <a:highlight>
                <a:srgbClr val="181818"/>
              </a:highlight>
              <a:latin typeface="Segoe WPC"/>
            </a:endParaRPr>
          </a:p>
          <a:p>
            <a:pPr algn="l">
              <a:buFont typeface="+mj-lt"/>
              <a:buAutoNum type="arabicPeriod"/>
            </a:pPr>
            <a:r>
              <a:rPr lang="de-DE" b="1" i="0" dirty="0">
                <a:solidFill>
                  <a:srgbClr val="CCCCCC"/>
                </a:solidFill>
                <a:effectLst/>
                <a:highlight>
                  <a:srgbClr val="181818"/>
                </a:highlight>
                <a:latin typeface="Segoe WPC"/>
              </a:rPr>
              <a:t>Explizite Definition:</a:t>
            </a:r>
            <a:r>
              <a:rPr lang="de-DE" b="0" i="0" dirty="0">
                <a:solidFill>
                  <a:srgbClr val="CCCCCC"/>
                </a:solidFill>
                <a:effectLst/>
                <a:highlight>
                  <a:srgbClr val="181818"/>
                </a:highlight>
                <a:latin typeface="Segoe WPC"/>
              </a:rPr>
              <a:t> Entwickler müssen alle möglichen Side </a:t>
            </a:r>
            <a:r>
              <a:rPr lang="de-DE" b="0" i="0" dirty="0" err="1">
                <a:solidFill>
                  <a:srgbClr val="CCCCCC"/>
                </a:solidFill>
                <a:effectLst/>
                <a:highlight>
                  <a:srgbClr val="181818"/>
                </a:highlight>
                <a:latin typeface="Segoe WPC"/>
              </a:rPr>
              <a:t>Effects</a:t>
            </a:r>
            <a:r>
              <a:rPr lang="de-DE" b="0" i="0" dirty="0">
                <a:solidFill>
                  <a:srgbClr val="CCCCCC"/>
                </a:solidFill>
                <a:effectLst/>
                <a:highlight>
                  <a:srgbClr val="181818"/>
                </a:highlight>
                <a:latin typeface="Segoe WPC"/>
              </a:rPr>
              <a:t> explizit definieren und angeben, wie diese behandelt werden sollen. Dies erhöht die Transparenz und Vorhersehbarkeit der Geschäftslogik.</a:t>
            </a:r>
          </a:p>
          <a:p>
            <a:pPr algn="l">
              <a:buFont typeface="+mj-lt"/>
              <a:buAutoNum type="arabicPeriod"/>
            </a:pPr>
            <a:r>
              <a:rPr lang="de-DE" b="1" i="0" dirty="0">
                <a:solidFill>
                  <a:srgbClr val="CCCCCC"/>
                </a:solidFill>
                <a:effectLst/>
                <a:highlight>
                  <a:srgbClr val="181818"/>
                </a:highlight>
                <a:latin typeface="Segoe WPC"/>
              </a:rPr>
              <a:t>Kontrollierte Ausführung:</a:t>
            </a:r>
            <a:r>
              <a:rPr lang="de-DE" b="0" i="0" dirty="0">
                <a:solidFill>
                  <a:srgbClr val="CCCCCC"/>
                </a:solidFill>
                <a:effectLst/>
                <a:highlight>
                  <a:srgbClr val="181818"/>
                </a:highlight>
                <a:latin typeface="Segoe WPC"/>
              </a:rPr>
              <a:t> Side </a:t>
            </a:r>
            <a:r>
              <a:rPr lang="de-DE" b="0" i="0" dirty="0" err="1">
                <a:solidFill>
                  <a:srgbClr val="CCCCCC"/>
                </a:solidFill>
                <a:effectLst/>
                <a:highlight>
                  <a:srgbClr val="181818"/>
                </a:highlight>
                <a:latin typeface="Segoe WPC"/>
              </a:rPr>
              <a:t>Effects</a:t>
            </a:r>
            <a:r>
              <a:rPr lang="de-DE" b="0" i="0" dirty="0">
                <a:solidFill>
                  <a:srgbClr val="CCCCCC"/>
                </a:solidFill>
                <a:effectLst/>
                <a:highlight>
                  <a:srgbClr val="181818"/>
                </a:highlight>
                <a:latin typeface="Segoe WPC"/>
              </a:rPr>
              <a:t> werden in einer kontrollierten Umgebung ausgeführt, um sicherzustellen, dass sie nicht unbeabsichtigt weitere unerwünschte Effekte auslösen.</a:t>
            </a:r>
          </a:p>
          <a:p>
            <a:pPr algn="l">
              <a:buFont typeface="+mj-lt"/>
              <a:buAutoNum type="arabicPeriod"/>
            </a:pPr>
            <a:r>
              <a:rPr lang="de-DE" b="1" i="0" dirty="0">
                <a:solidFill>
                  <a:srgbClr val="CCCCCC"/>
                </a:solidFill>
                <a:effectLst/>
                <a:highlight>
                  <a:srgbClr val="181818"/>
                </a:highlight>
                <a:latin typeface="Segoe WPC"/>
              </a:rPr>
              <a:t>Konsistenzsicherung:</a:t>
            </a:r>
            <a:r>
              <a:rPr lang="de-DE" b="0" i="0" dirty="0">
                <a:solidFill>
                  <a:srgbClr val="CCCCCC"/>
                </a:solidFill>
                <a:effectLst/>
                <a:highlight>
                  <a:srgbClr val="181818"/>
                </a:highlight>
                <a:latin typeface="Segoe WPC"/>
              </a:rPr>
              <a:t> Der </a:t>
            </a:r>
            <a:r>
              <a:rPr lang="de-DE" b="0" i="0" dirty="0" err="1">
                <a:solidFill>
                  <a:srgbClr val="CCCCCC"/>
                </a:solidFill>
                <a:effectLst/>
                <a:highlight>
                  <a:srgbClr val="181818"/>
                </a:highlight>
                <a:latin typeface="Segoe WPC"/>
              </a:rPr>
              <a:t>Strict</a:t>
            </a:r>
            <a:r>
              <a:rPr lang="de-DE" b="0" i="0" dirty="0">
                <a:solidFill>
                  <a:srgbClr val="CCCCCC"/>
                </a:solidFill>
                <a:effectLst/>
                <a:highlight>
                  <a:srgbClr val="181818"/>
                </a:highlight>
                <a:latin typeface="Segoe WPC"/>
              </a:rPr>
              <a:t>(2) Modus hilft dabei, die Datenkonsistenz zu wahren, indem sichergestellt wird, dass alle Side </a:t>
            </a:r>
            <a:r>
              <a:rPr lang="de-DE" b="0" i="0" dirty="0" err="1">
                <a:solidFill>
                  <a:srgbClr val="CCCCCC"/>
                </a:solidFill>
                <a:effectLst/>
                <a:highlight>
                  <a:srgbClr val="181818"/>
                </a:highlight>
                <a:latin typeface="Segoe WPC"/>
              </a:rPr>
              <a:t>Effects</a:t>
            </a:r>
            <a:r>
              <a:rPr lang="de-DE" b="0" i="0" dirty="0">
                <a:solidFill>
                  <a:srgbClr val="CCCCCC"/>
                </a:solidFill>
                <a:effectLst/>
                <a:highlight>
                  <a:srgbClr val="181818"/>
                </a:highlight>
                <a:latin typeface="Segoe WPC"/>
              </a:rPr>
              <a:t> in Übereinstimmung mit den Geschäftsregeln und Datenintegritätsanforderungen behandelt werden.</a:t>
            </a:r>
          </a:p>
          <a:p>
            <a:pPr algn="l">
              <a:buFont typeface="+mj-lt"/>
              <a:buAutoNum type="arabicPeriod"/>
            </a:pPr>
            <a:r>
              <a:rPr lang="de-DE" b="1" i="0" dirty="0">
                <a:solidFill>
                  <a:srgbClr val="CCCCCC"/>
                </a:solidFill>
                <a:effectLst/>
                <a:highlight>
                  <a:srgbClr val="181818"/>
                </a:highlight>
                <a:latin typeface="Segoe WPC"/>
              </a:rPr>
              <a:t>Fehlerbehandlung:</a:t>
            </a:r>
            <a:r>
              <a:rPr lang="de-DE" b="0" i="0" dirty="0">
                <a:solidFill>
                  <a:srgbClr val="CCCCCC"/>
                </a:solidFill>
                <a:effectLst/>
                <a:highlight>
                  <a:srgbClr val="181818"/>
                </a:highlight>
                <a:latin typeface="Segoe WPC"/>
              </a:rPr>
              <a:t> Fehler, die während der Ausführung von Side </a:t>
            </a:r>
            <a:r>
              <a:rPr lang="de-DE" b="0" i="0" dirty="0" err="1">
                <a:solidFill>
                  <a:srgbClr val="CCCCCC"/>
                </a:solidFill>
                <a:effectLst/>
                <a:highlight>
                  <a:srgbClr val="181818"/>
                </a:highlight>
                <a:latin typeface="Segoe WPC"/>
              </a:rPr>
              <a:t>Effects</a:t>
            </a:r>
            <a:r>
              <a:rPr lang="de-DE" b="0" i="0" dirty="0">
                <a:solidFill>
                  <a:srgbClr val="CCCCCC"/>
                </a:solidFill>
                <a:effectLst/>
                <a:highlight>
                  <a:srgbClr val="181818"/>
                </a:highlight>
                <a:latin typeface="Segoe WPC"/>
              </a:rPr>
              <a:t> auftreten, müssen angemessen behandelt werden, um die Integrität des Gesamtsystems zu gewährleisten.</a:t>
            </a:r>
          </a:p>
          <a:p>
            <a:pPr algn="l">
              <a:buFont typeface="+mj-lt"/>
              <a:buAutoNum type="arabicPeriod"/>
            </a:pPr>
            <a:r>
              <a:rPr lang="de-DE" b="1" i="0" dirty="0">
                <a:solidFill>
                  <a:srgbClr val="CCCCCC"/>
                </a:solidFill>
                <a:effectLst/>
                <a:highlight>
                  <a:srgbClr val="181818"/>
                </a:highlight>
                <a:latin typeface="Segoe WPC"/>
              </a:rPr>
              <a:t>Performance-Überlegungen:</a:t>
            </a:r>
            <a:r>
              <a:rPr lang="de-DE" b="0" i="0" dirty="0">
                <a:solidFill>
                  <a:srgbClr val="CCCCCC"/>
                </a:solidFill>
                <a:effectLst/>
                <a:highlight>
                  <a:srgbClr val="181818"/>
                </a:highlight>
                <a:latin typeface="Segoe WPC"/>
              </a:rPr>
              <a:t> Da die explizite Handhabung von Side </a:t>
            </a:r>
            <a:r>
              <a:rPr lang="de-DE" b="0" i="0" dirty="0" err="1">
                <a:solidFill>
                  <a:srgbClr val="CCCCCC"/>
                </a:solidFill>
                <a:effectLst/>
                <a:highlight>
                  <a:srgbClr val="181818"/>
                </a:highlight>
                <a:latin typeface="Segoe WPC"/>
              </a:rPr>
              <a:t>Effects</a:t>
            </a:r>
            <a:r>
              <a:rPr lang="de-DE" b="0" i="0" dirty="0">
                <a:solidFill>
                  <a:srgbClr val="CCCCCC"/>
                </a:solidFill>
                <a:effectLst/>
                <a:highlight>
                  <a:srgbClr val="181818"/>
                </a:highlight>
                <a:latin typeface="Segoe WPC"/>
              </a:rPr>
              <a:t> zusätzliche Logik und möglicherweise zusätzliche Datenbankoperationen erfordert, müssen Entwickler die Auswirkungen auf die Performance berücksichtigen und optimieren.</a:t>
            </a:r>
          </a:p>
          <a:p>
            <a:pPr algn="l"/>
            <a:r>
              <a:rPr lang="de-DE" b="0" i="0" dirty="0">
                <a:solidFill>
                  <a:srgbClr val="CCCCCC"/>
                </a:solidFill>
                <a:effectLst/>
                <a:highlight>
                  <a:srgbClr val="181818"/>
                </a:highlight>
                <a:latin typeface="Segoe WPC"/>
              </a:rPr>
              <a:t>Der </a:t>
            </a:r>
            <a:r>
              <a:rPr lang="de-DE" b="0" i="0" dirty="0" err="1">
                <a:solidFill>
                  <a:srgbClr val="CCCCCC"/>
                </a:solidFill>
                <a:effectLst/>
                <a:highlight>
                  <a:srgbClr val="181818"/>
                </a:highlight>
                <a:latin typeface="Segoe WPC"/>
              </a:rPr>
              <a:t>Strict</a:t>
            </a:r>
            <a:r>
              <a:rPr lang="de-DE" b="0" i="0" dirty="0">
                <a:solidFill>
                  <a:srgbClr val="CCCCCC"/>
                </a:solidFill>
                <a:effectLst/>
                <a:highlight>
                  <a:srgbClr val="181818"/>
                </a:highlight>
                <a:latin typeface="Segoe WPC"/>
              </a:rPr>
              <a:t>(2) Modus im SAP RAP Modell fördert somit eine sorgfältige und durchdachte Implementierung von Geschäftslogik, die die Integrität und Konsistenz der Daten in komplexen Geschäftsanwendungen sicherstellt.</a:t>
            </a:r>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20A06C-E0E5-864E-BA5F-19FEDC59C6C5}"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43411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 Als klassischer DDIC-basierter CDS-View mit der Annotation @Analytics. </a:t>
            </a:r>
            <a:r>
              <a:rPr lang="de-DE" dirty="0" err="1"/>
              <a:t>query</a:t>
            </a:r>
            <a:r>
              <a:rPr lang="de-DE" dirty="0"/>
              <a:t>: </a:t>
            </a:r>
            <a:r>
              <a:rPr lang="de-DE" dirty="0" err="1"/>
              <a:t>true</a:t>
            </a:r>
            <a:r>
              <a:rPr lang="de-DE" dirty="0"/>
              <a:t>, der Daten von einem analytischen View selektiert. Diese Variante verwenden wir in den folgenden Beispielen, da sie auch in älteren Versionen der ABAP-Plattform verfügbar ist. </a:t>
            </a:r>
            <a:br>
              <a:rPr lang="de-DE" dirty="0"/>
            </a:br>
            <a:endParaRPr lang="de-DE" dirty="0"/>
          </a:p>
          <a:p>
            <a:r>
              <a:rPr lang="de-DE" dirty="0"/>
              <a:t>2.) Als CDS-View-Entität mit der Annotation @Analytics. </a:t>
            </a:r>
            <a:r>
              <a:rPr lang="de-DE" dirty="0" err="1"/>
              <a:t>query</a:t>
            </a:r>
            <a:r>
              <a:rPr lang="de-DE" dirty="0"/>
              <a:t>: </a:t>
            </a:r>
            <a:r>
              <a:rPr lang="de-DE" dirty="0" err="1"/>
              <a:t>true</a:t>
            </a:r>
            <a:r>
              <a:rPr lang="de-DE" dirty="0"/>
              <a:t>, die Daten von einem analytischen View selektiert. Diese Syntaxvariante ist technisch möglich, wir empfehlen aber, sie nicht zu verwenden.</a:t>
            </a:r>
          </a:p>
          <a:p>
            <a:br>
              <a:rPr lang="de-DE" dirty="0"/>
            </a:br>
            <a:r>
              <a:rPr lang="de-DE" dirty="0"/>
              <a:t>3.) Als transienter CDS-Projektions-View mit einem „Provider </a:t>
            </a:r>
            <a:r>
              <a:rPr lang="de-DE" dirty="0" err="1"/>
              <a:t>Contract</a:t>
            </a:r>
            <a:r>
              <a:rPr lang="de-DE" dirty="0"/>
              <a:t> </a:t>
            </a:r>
            <a:r>
              <a:rPr lang="de-DE" dirty="0" err="1"/>
              <a:t>analytical_query</a:t>
            </a:r>
            <a:r>
              <a:rPr lang="de-DE" dirty="0"/>
              <a:t>“. Diese Syntaxvariante steht erst seit 2022 zur Verfügung, wird aber von SAP empfohlen. Daher geben wir in den Beispielen auch diese neue Syntax an.</a:t>
            </a:r>
          </a:p>
          <a:p>
            <a:endParaRPr lang="de-DE" dirty="0"/>
          </a:p>
          <a:p>
            <a:r>
              <a:rPr lang="de-DE" dirty="0"/>
              <a:t>In allen drei Varianten selektiert eine analytische Query Daten von einem analytischen Cube- oder Dimensions-View. Dabei ist es unerheblich, ob es sich bei diesen um DDIC-basierte CDS-Views oder View-Entitäten handelt.</a:t>
            </a:r>
          </a:p>
          <a:p>
            <a:endParaRPr lang="de-DE" dirty="0"/>
          </a:p>
          <a:p>
            <a:r>
              <a:rPr lang="de-DE" dirty="0"/>
              <a:t>Einfache Query: </a:t>
            </a:r>
          </a:p>
          <a:p>
            <a:r>
              <a:rPr lang="de-DE" dirty="0"/>
              <a:t>@AbapCatalog.sqlViewName: 'ZB_SOIQ01'</a:t>
            </a:r>
          </a:p>
          <a:p>
            <a:r>
              <a:rPr lang="de-DE" dirty="0"/>
              <a:t>@EndUserText.label: 'Query 01 für Kundenauftragspositionen'</a:t>
            </a:r>
          </a:p>
          <a:p>
            <a:r>
              <a:rPr lang="de-DE" dirty="0"/>
              <a:t>@Analytics.query: </a:t>
            </a:r>
            <a:r>
              <a:rPr lang="de-DE" dirty="0" err="1"/>
              <a:t>true</a:t>
            </a:r>
            <a:endParaRPr lang="de-DE" dirty="0"/>
          </a:p>
          <a:p>
            <a:r>
              <a:rPr lang="de-DE" dirty="0" err="1"/>
              <a:t>define</a:t>
            </a:r>
            <a:r>
              <a:rPr lang="de-DE" dirty="0"/>
              <a:t> </a:t>
            </a:r>
            <a:r>
              <a:rPr lang="de-DE" dirty="0" err="1"/>
              <a:t>view</a:t>
            </a:r>
            <a:r>
              <a:rPr lang="de-DE" dirty="0"/>
              <a:t> ZB_SalesOrderItemQuery01</a:t>
            </a:r>
          </a:p>
          <a:p>
            <a:r>
              <a:rPr lang="de-DE" dirty="0"/>
              <a:t>  </a:t>
            </a:r>
            <a:r>
              <a:rPr lang="de-DE" dirty="0" err="1"/>
              <a:t>as</a:t>
            </a:r>
            <a:r>
              <a:rPr lang="de-DE" dirty="0"/>
              <a:t> </a:t>
            </a:r>
            <a:r>
              <a:rPr lang="de-DE" dirty="0" err="1"/>
              <a:t>select</a:t>
            </a:r>
            <a:r>
              <a:rPr lang="de-DE" dirty="0"/>
              <a:t> from ZB_SalesOrderItemCube01</a:t>
            </a:r>
          </a:p>
          <a:p>
            <a:r>
              <a:rPr lang="de-DE" dirty="0"/>
              <a:t>{</a:t>
            </a:r>
          </a:p>
          <a:p>
            <a:r>
              <a:rPr lang="de-DE" dirty="0"/>
              <a:t>  Material,</a:t>
            </a:r>
          </a:p>
          <a:p>
            <a:r>
              <a:rPr lang="de-DE" dirty="0"/>
              <a:t>  </a:t>
            </a:r>
            <a:r>
              <a:rPr lang="de-DE" dirty="0" err="1"/>
              <a:t>SoldToParty</a:t>
            </a:r>
            <a:r>
              <a:rPr lang="de-DE" dirty="0"/>
              <a:t>,</a:t>
            </a:r>
          </a:p>
          <a:p>
            <a:r>
              <a:rPr lang="de-DE" dirty="0"/>
              <a:t>  </a:t>
            </a:r>
            <a:r>
              <a:rPr lang="de-DE" dirty="0" err="1"/>
              <a:t>SoldToCountry</a:t>
            </a:r>
            <a:r>
              <a:rPr lang="de-DE" dirty="0"/>
              <a:t>,</a:t>
            </a:r>
          </a:p>
          <a:p>
            <a:r>
              <a:rPr lang="de-DE" dirty="0"/>
              <a:t>  </a:t>
            </a:r>
            <a:r>
              <a:rPr lang="de-DE" dirty="0" err="1"/>
              <a:t>OrderQuantity</a:t>
            </a:r>
            <a:r>
              <a:rPr lang="de-DE" dirty="0"/>
              <a:t>,</a:t>
            </a:r>
          </a:p>
          <a:p>
            <a:r>
              <a:rPr lang="de-DE" dirty="0"/>
              <a:t>  </a:t>
            </a:r>
            <a:r>
              <a:rPr lang="de-DE" dirty="0" err="1"/>
              <a:t>NetAmount</a:t>
            </a:r>
            <a:endParaRPr lang="de-DE" dirty="0"/>
          </a:p>
          <a:p>
            <a:r>
              <a:rPr lang="de-DE" dirty="0"/>
              <a:t>}</a:t>
            </a:r>
          </a:p>
          <a:p>
            <a:endParaRPr lang="de-DE" dirty="0"/>
          </a:p>
          <a:p>
            <a:br>
              <a:rPr lang="de-DE" dirty="0"/>
            </a:br>
            <a:br>
              <a:rPr lang="de-DE" dirty="0"/>
            </a:br>
            <a:r>
              <a:rPr lang="de-DE" dirty="0"/>
              <a:t>Die vollen analytischen Fähigkeiten Ihrer Query können Sie im </a:t>
            </a:r>
            <a:r>
              <a:rPr lang="de-DE" dirty="0" err="1"/>
              <a:t>Querymonitor</a:t>
            </a:r>
            <a:r>
              <a:rPr lang="de-DE" dirty="0"/>
              <a:t> testen (Transaktionscode RSRT): Melden Sie sich am SAP GUI an und starten Sie Transaktion RSRT. Geben Sie im Feld Query die Zeichen »2C« ein, direkt gefolgt vom SQL-View-Namen des CDS-Views, also »2CZB_SOIQ01«</a:t>
            </a:r>
          </a:p>
          <a:p>
            <a:r>
              <a:rPr lang="de-DE" dirty="0"/>
              <a:t>für Ihre erste analytische Query, wie in Abbildung 10.18 gezeigt. Wenn Sie die Query als CDS-View-Entität oder als CDS-Projektions-View definiert haben, geben Sie stattdessen »2C« gefolgt vom Namen des CDS-Views ein. Wenn der View mit @Analytics.technicalName annotiert ist, so geben Sie »2C« ein, gefolgt vom technischen Namen, der durch diese Annotation spezifiziert wird. Die Zeichen »2C« sind ein technisches Hilfsmittel zur Identifikation einer CDS-basierten analytischen Query und starten deren spezifische Interpretation und Ausführung.</a:t>
            </a:r>
          </a:p>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984383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 Als klassischer DDIC-basierter CDS-View mit der Annotation @Analytics. </a:t>
            </a:r>
            <a:r>
              <a:rPr lang="de-DE" dirty="0" err="1"/>
              <a:t>query</a:t>
            </a:r>
            <a:r>
              <a:rPr lang="de-DE" dirty="0"/>
              <a:t>: </a:t>
            </a:r>
            <a:r>
              <a:rPr lang="de-DE" dirty="0" err="1"/>
              <a:t>true</a:t>
            </a:r>
            <a:r>
              <a:rPr lang="de-DE" dirty="0"/>
              <a:t>, der Daten von einem analytischen View selektiert. Diese Variante verwenden wir in den folgenden Beispielen, da sie auch in älteren Versionen der ABAP-Plattform verfügbar ist. </a:t>
            </a:r>
            <a:br>
              <a:rPr lang="de-DE" dirty="0"/>
            </a:br>
            <a:endParaRPr lang="de-DE" dirty="0"/>
          </a:p>
          <a:p>
            <a:r>
              <a:rPr lang="de-DE" dirty="0"/>
              <a:t>2.) Als CDS-View-Entität mit der Annotation @Analytics. </a:t>
            </a:r>
            <a:r>
              <a:rPr lang="de-DE" dirty="0" err="1"/>
              <a:t>query</a:t>
            </a:r>
            <a:r>
              <a:rPr lang="de-DE" dirty="0"/>
              <a:t>: </a:t>
            </a:r>
            <a:r>
              <a:rPr lang="de-DE" dirty="0" err="1"/>
              <a:t>true</a:t>
            </a:r>
            <a:r>
              <a:rPr lang="de-DE" dirty="0"/>
              <a:t>, die Daten von einem analytischen View selektiert. Diese Syntaxvariante ist technisch möglich, wir empfehlen aber, sie nicht zu verwenden.</a:t>
            </a:r>
          </a:p>
          <a:p>
            <a:br>
              <a:rPr lang="de-DE" dirty="0"/>
            </a:br>
            <a:r>
              <a:rPr lang="de-DE" dirty="0"/>
              <a:t>3.) Als transienter CDS-Projektions-View mit einem „Provider </a:t>
            </a:r>
            <a:r>
              <a:rPr lang="de-DE" dirty="0" err="1"/>
              <a:t>Contract</a:t>
            </a:r>
            <a:r>
              <a:rPr lang="de-DE" dirty="0"/>
              <a:t> </a:t>
            </a:r>
            <a:r>
              <a:rPr lang="de-DE" dirty="0" err="1"/>
              <a:t>analytical_query</a:t>
            </a:r>
            <a:r>
              <a:rPr lang="de-DE" dirty="0"/>
              <a:t>“. Diese Syntaxvariante steht erst seit 2022 zur Verfügung, wird aber von SAP empfohlen. Daher geben wir in den Beispielen auch diese neue Syntax an.</a:t>
            </a:r>
          </a:p>
          <a:p>
            <a:endParaRPr lang="de-DE" dirty="0"/>
          </a:p>
          <a:p>
            <a:r>
              <a:rPr lang="de-DE" dirty="0"/>
              <a:t>In allen drei Varianten selektiert eine analytische Query Daten von einem analytischen Cube- oder Dimensions-View. Dabei ist es unerheblich, ob es sich bei diesen um DDIC-basierte CDS-Views oder View-Entitäten handelt.</a:t>
            </a:r>
          </a:p>
          <a:p>
            <a:endParaRPr lang="de-DE" dirty="0"/>
          </a:p>
          <a:p>
            <a:r>
              <a:rPr lang="de-DE" dirty="0"/>
              <a:t>Einfache Query: </a:t>
            </a:r>
          </a:p>
          <a:p>
            <a:r>
              <a:rPr lang="de-DE" dirty="0"/>
              <a:t>@AbapCatalog.sqlViewName: 'ZB_SOIQ01'</a:t>
            </a:r>
          </a:p>
          <a:p>
            <a:r>
              <a:rPr lang="de-DE" dirty="0"/>
              <a:t>@EndUserText.label: 'Query 01 für Kundenauftragspositionen'</a:t>
            </a:r>
          </a:p>
          <a:p>
            <a:r>
              <a:rPr lang="de-DE" dirty="0"/>
              <a:t>@Analytics.query: </a:t>
            </a:r>
            <a:r>
              <a:rPr lang="de-DE" dirty="0" err="1"/>
              <a:t>true</a:t>
            </a:r>
            <a:endParaRPr lang="de-DE" dirty="0"/>
          </a:p>
          <a:p>
            <a:r>
              <a:rPr lang="de-DE" dirty="0" err="1"/>
              <a:t>define</a:t>
            </a:r>
            <a:r>
              <a:rPr lang="de-DE" dirty="0"/>
              <a:t> </a:t>
            </a:r>
            <a:r>
              <a:rPr lang="de-DE" dirty="0" err="1"/>
              <a:t>view</a:t>
            </a:r>
            <a:r>
              <a:rPr lang="de-DE" dirty="0"/>
              <a:t> ZB_SalesOrderItemQuery01</a:t>
            </a:r>
          </a:p>
          <a:p>
            <a:r>
              <a:rPr lang="de-DE" dirty="0"/>
              <a:t>  </a:t>
            </a:r>
            <a:r>
              <a:rPr lang="de-DE" dirty="0" err="1"/>
              <a:t>as</a:t>
            </a:r>
            <a:r>
              <a:rPr lang="de-DE" dirty="0"/>
              <a:t> </a:t>
            </a:r>
            <a:r>
              <a:rPr lang="de-DE" dirty="0" err="1"/>
              <a:t>select</a:t>
            </a:r>
            <a:r>
              <a:rPr lang="de-DE" dirty="0"/>
              <a:t> from ZB_SalesOrderItemCube01</a:t>
            </a:r>
          </a:p>
          <a:p>
            <a:r>
              <a:rPr lang="de-DE" dirty="0"/>
              <a:t>{</a:t>
            </a:r>
          </a:p>
          <a:p>
            <a:r>
              <a:rPr lang="de-DE" dirty="0"/>
              <a:t>  Material,</a:t>
            </a:r>
          </a:p>
          <a:p>
            <a:r>
              <a:rPr lang="de-DE" dirty="0"/>
              <a:t>  </a:t>
            </a:r>
            <a:r>
              <a:rPr lang="de-DE" dirty="0" err="1"/>
              <a:t>SoldToParty</a:t>
            </a:r>
            <a:r>
              <a:rPr lang="de-DE" dirty="0"/>
              <a:t>,</a:t>
            </a:r>
          </a:p>
          <a:p>
            <a:r>
              <a:rPr lang="de-DE" dirty="0"/>
              <a:t>  </a:t>
            </a:r>
            <a:r>
              <a:rPr lang="de-DE" dirty="0" err="1"/>
              <a:t>SoldToCountry</a:t>
            </a:r>
            <a:r>
              <a:rPr lang="de-DE" dirty="0"/>
              <a:t>,</a:t>
            </a:r>
          </a:p>
          <a:p>
            <a:r>
              <a:rPr lang="de-DE" dirty="0"/>
              <a:t>  </a:t>
            </a:r>
            <a:r>
              <a:rPr lang="de-DE" dirty="0" err="1"/>
              <a:t>OrderQuantity</a:t>
            </a:r>
            <a:r>
              <a:rPr lang="de-DE" dirty="0"/>
              <a:t>,</a:t>
            </a:r>
          </a:p>
          <a:p>
            <a:r>
              <a:rPr lang="de-DE" dirty="0"/>
              <a:t>  </a:t>
            </a:r>
            <a:r>
              <a:rPr lang="de-DE" dirty="0" err="1"/>
              <a:t>NetAmount</a:t>
            </a:r>
            <a:endParaRPr lang="de-DE" dirty="0"/>
          </a:p>
          <a:p>
            <a:r>
              <a:rPr lang="de-DE" dirty="0"/>
              <a:t>}</a:t>
            </a:r>
          </a:p>
          <a:p>
            <a:endParaRPr lang="de-DE" dirty="0"/>
          </a:p>
          <a:p>
            <a:br>
              <a:rPr lang="de-DE" dirty="0"/>
            </a:br>
            <a:br>
              <a:rPr lang="de-DE" dirty="0"/>
            </a:br>
            <a:r>
              <a:rPr lang="de-DE" dirty="0"/>
              <a:t>Die vollen analytischen Fähigkeiten Ihrer Query können Sie im </a:t>
            </a:r>
            <a:r>
              <a:rPr lang="de-DE" dirty="0" err="1"/>
              <a:t>Querymonitor</a:t>
            </a:r>
            <a:r>
              <a:rPr lang="de-DE" dirty="0"/>
              <a:t> testen (Transaktionscode RSRT): Melden Sie sich am SAP GUI an und starten Sie Transaktion RSRT. Geben Sie im Feld Query die Zeichen »2C« ein, direkt gefolgt vom SQL-View-Namen des CDS-Views, also »2CZB_SOIQ01«</a:t>
            </a:r>
          </a:p>
          <a:p>
            <a:r>
              <a:rPr lang="de-DE" dirty="0"/>
              <a:t>für Ihre erste analytische Query, wie in Abbildung 10.18 gezeigt. Wenn Sie die Query als CDS-View-Entität oder als CDS-Projektions-View definiert haben, geben Sie stattdessen »2C« gefolgt vom Namen des CDS-Views ein. Wenn der View mit @Analytics.technicalName annotiert ist, so geben Sie »2C« ein, gefolgt vom technischen Namen, der durch diese Annotation spezifiziert wird. Die Zeichen »2C« sind ein technisches Hilfsmittel zur Identifikation einer CDS-basierten analytischen Query und starten deren spezifische Interpretation und Ausführung.</a:t>
            </a:r>
          </a:p>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984383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Erklären!</a:t>
            </a:r>
            <a:br>
              <a:rPr lang="de-DE" dirty="0"/>
            </a:br>
            <a:r>
              <a:rPr lang="de-DE" dirty="0"/>
              <a:t>Müssen vorher verstehen, dass ZI_SFLIGZT BEHAVIOUR UND SBOOK in eine </a:t>
            </a:r>
            <a:r>
              <a:rPr lang="de-DE" dirty="0" err="1"/>
              <a:t>Beh.Def</a:t>
            </a:r>
            <a:r>
              <a:rPr lang="de-DE" dirty="0"/>
              <a:t>. gepackt werden</a:t>
            </a:r>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20A06C-E0E5-864E-BA5F-19FEDC59C6C5}"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680111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Erklären!</a:t>
            </a:r>
            <a:br>
              <a:rPr lang="de-DE" dirty="0"/>
            </a:br>
            <a:r>
              <a:rPr lang="de-DE" dirty="0"/>
              <a:t>Müssen vorher verstehen, dass ZI_SFLIGZT BEHAVIOUR UND SBOOK in eine </a:t>
            </a:r>
            <a:r>
              <a:rPr lang="de-DE" dirty="0" err="1"/>
              <a:t>Beh.Def</a:t>
            </a:r>
            <a:r>
              <a:rPr lang="de-DE" dirty="0"/>
              <a:t>. gepackt werden</a:t>
            </a:r>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20A06C-E0E5-864E-BA5F-19FEDC59C6C5}"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137344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0C96F6BA-1ABB-4E5E-8486-8589C58E4267}" type="slidenum">
              <a:rPr lang="de-DE" smtClean="0"/>
              <a:t>11</a:t>
            </a:fld>
            <a:endParaRPr lang="de-DE"/>
          </a:p>
        </p:txBody>
      </p:sp>
    </p:spTree>
    <p:extLst>
      <p:ext uri="{BB962C8B-B14F-4D97-AF65-F5344CB8AC3E}">
        <p14:creationId xmlns:p14="http://schemas.microsoft.com/office/powerpoint/2010/main" val="1543755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Erklären!</a:t>
            </a:r>
            <a:br>
              <a:rPr lang="de-DE" dirty="0"/>
            </a:br>
            <a:r>
              <a:rPr lang="de-DE" dirty="0"/>
              <a:t>Müssen vorher verstehen, dass ZI_SFLIGHT BEHAVIOUR UND SBOOK in EINE </a:t>
            </a:r>
            <a:r>
              <a:rPr lang="de-DE" dirty="0" err="1"/>
              <a:t>Beh.Def</a:t>
            </a:r>
            <a:r>
              <a:rPr lang="de-DE" dirty="0"/>
              <a:t>. gepackt werden</a:t>
            </a:r>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20A06C-E0E5-864E-BA5F-19FEDC59C6C5}"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32994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managed</a:t>
            </a:r>
            <a:r>
              <a:rPr lang="de-DE" dirty="0"/>
              <a:t> </a:t>
            </a:r>
            <a:r>
              <a:rPr lang="de-DE" dirty="0" err="1"/>
              <a:t>implementation</a:t>
            </a:r>
            <a:r>
              <a:rPr lang="de-DE" dirty="0"/>
              <a:t> in </a:t>
            </a:r>
            <a:r>
              <a:rPr lang="de-DE" dirty="0" err="1"/>
              <a:t>class</a:t>
            </a:r>
            <a:r>
              <a:rPr lang="de-DE" dirty="0"/>
              <a:t> </a:t>
            </a:r>
            <a:r>
              <a:rPr lang="de-DE" dirty="0" err="1"/>
              <a:t>zbp_ilan_sflight_impl</a:t>
            </a:r>
            <a:r>
              <a:rPr lang="de-DE" dirty="0"/>
              <a:t> </a:t>
            </a:r>
            <a:r>
              <a:rPr lang="de-DE" dirty="0" err="1"/>
              <a:t>unique</a:t>
            </a:r>
            <a:r>
              <a:rPr lang="de-DE" dirty="0"/>
              <a:t>;</a:t>
            </a:r>
          </a:p>
          <a:p>
            <a:r>
              <a:rPr lang="de-DE" dirty="0" err="1"/>
              <a:t>with</a:t>
            </a:r>
            <a:r>
              <a:rPr lang="de-DE" dirty="0"/>
              <a:t> draft;</a:t>
            </a:r>
          </a:p>
          <a:p>
            <a:endParaRPr lang="de-DE" dirty="0"/>
          </a:p>
          <a:p>
            <a:r>
              <a:rPr lang="de-DE" dirty="0" err="1"/>
              <a:t>define</a:t>
            </a:r>
            <a:r>
              <a:rPr lang="de-DE" dirty="0"/>
              <a:t> </a:t>
            </a:r>
            <a:r>
              <a:rPr lang="de-DE" dirty="0" err="1"/>
              <a:t>behavior</a:t>
            </a:r>
            <a:r>
              <a:rPr lang="de-DE" dirty="0"/>
              <a:t> </a:t>
            </a:r>
            <a:r>
              <a:rPr lang="de-DE" dirty="0" err="1"/>
              <a:t>for</a:t>
            </a:r>
            <a:r>
              <a:rPr lang="de-DE" dirty="0"/>
              <a:t> ZILAN_SFLIGHT alias Flight</a:t>
            </a:r>
          </a:p>
          <a:p>
            <a:r>
              <a:rPr lang="de-DE" dirty="0"/>
              <a:t>persistent </a:t>
            </a:r>
            <a:r>
              <a:rPr lang="de-DE" dirty="0" err="1"/>
              <a:t>table</a:t>
            </a:r>
            <a:r>
              <a:rPr lang="de-DE" dirty="0"/>
              <a:t> ZNM_SFLIGHT</a:t>
            </a:r>
          </a:p>
          <a:p>
            <a:r>
              <a:rPr lang="de-DE" dirty="0"/>
              <a:t>draft </a:t>
            </a:r>
            <a:r>
              <a:rPr lang="de-DE" dirty="0" err="1"/>
              <a:t>table</a:t>
            </a:r>
            <a:r>
              <a:rPr lang="de-DE" dirty="0"/>
              <a:t> </a:t>
            </a:r>
            <a:r>
              <a:rPr lang="de-DE" dirty="0" err="1"/>
              <a:t>zdraft_znm_sflig</a:t>
            </a:r>
            <a:endParaRPr lang="de-DE" dirty="0"/>
          </a:p>
          <a:p>
            <a:r>
              <a:rPr lang="de-DE" dirty="0"/>
              <a:t>lock </a:t>
            </a:r>
            <a:r>
              <a:rPr lang="de-DE" dirty="0" err="1"/>
              <a:t>master</a:t>
            </a:r>
            <a:r>
              <a:rPr lang="de-DE" dirty="0"/>
              <a:t> total </a:t>
            </a:r>
            <a:r>
              <a:rPr lang="de-DE" dirty="0" err="1"/>
              <a:t>etag</a:t>
            </a:r>
            <a:r>
              <a:rPr lang="de-DE" dirty="0"/>
              <a:t> </a:t>
            </a:r>
            <a:r>
              <a:rPr lang="de-DE" dirty="0" err="1"/>
              <a:t>LastChangedAt</a:t>
            </a:r>
            <a:endParaRPr lang="de-DE" dirty="0"/>
          </a:p>
          <a:p>
            <a:r>
              <a:rPr lang="de-DE" dirty="0" err="1"/>
              <a:t>authorization</a:t>
            </a:r>
            <a:r>
              <a:rPr lang="de-DE" dirty="0"/>
              <a:t> </a:t>
            </a:r>
            <a:r>
              <a:rPr lang="de-DE" dirty="0" err="1"/>
              <a:t>master</a:t>
            </a:r>
            <a:r>
              <a:rPr lang="de-DE" dirty="0"/>
              <a:t> ( </a:t>
            </a:r>
            <a:r>
              <a:rPr lang="de-DE" dirty="0" err="1"/>
              <a:t>instance</a:t>
            </a:r>
            <a:r>
              <a:rPr lang="de-DE" dirty="0"/>
              <a:t> )</a:t>
            </a:r>
          </a:p>
          <a:p>
            <a:r>
              <a:rPr lang="de-DE" dirty="0" err="1"/>
              <a:t>etag</a:t>
            </a:r>
            <a:r>
              <a:rPr lang="de-DE" dirty="0"/>
              <a:t> </a:t>
            </a:r>
            <a:r>
              <a:rPr lang="de-DE" dirty="0" err="1"/>
              <a:t>master</a:t>
            </a:r>
            <a:r>
              <a:rPr lang="de-DE" dirty="0"/>
              <a:t> </a:t>
            </a:r>
            <a:r>
              <a:rPr lang="de-DE" dirty="0" err="1"/>
              <a:t>LocalLastChangedAt</a:t>
            </a:r>
            <a:endParaRPr lang="de-DE" dirty="0"/>
          </a:p>
          <a:p>
            <a:r>
              <a:rPr lang="de-DE" dirty="0"/>
              <a:t>{</a:t>
            </a:r>
          </a:p>
          <a:p>
            <a:r>
              <a:rPr lang="de-DE" dirty="0"/>
              <a:t>  </a:t>
            </a:r>
            <a:r>
              <a:rPr lang="de-DE" dirty="0" err="1"/>
              <a:t>create</a:t>
            </a:r>
            <a:r>
              <a:rPr lang="de-DE" dirty="0"/>
              <a:t>;</a:t>
            </a:r>
          </a:p>
          <a:p>
            <a:r>
              <a:rPr lang="de-DE" dirty="0"/>
              <a:t>  update;</a:t>
            </a:r>
          </a:p>
          <a:p>
            <a:r>
              <a:rPr lang="de-DE" dirty="0"/>
              <a:t>  </a:t>
            </a:r>
            <a:r>
              <a:rPr lang="de-DE" dirty="0" err="1"/>
              <a:t>delete</a:t>
            </a:r>
            <a:r>
              <a:rPr lang="de-DE" dirty="0"/>
              <a:t>;</a:t>
            </a:r>
          </a:p>
          <a:p>
            <a:endParaRPr lang="de-DE" dirty="0"/>
          </a:p>
          <a:p>
            <a:r>
              <a:rPr lang="de-DE" dirty="0"/>
              <a:t>  </a:t>
            </a:r>
            <a:r>
              <a:rPr lang="de-DE" dirty="0" err="1"/>
              <a:t>association</a:t>
            </a:r>
            <a:r>
              <a:rPr lang="de-DE" dirty="0"/>
              <a:t> _Booking { </a:t>
            </a:r>
            <a:r>
              <a:rPr lang="de-DE" dirty="0" err="1"/>
              <a:t>create</a:t>
            </a:r>
            <a:r>
              <a:rPr lang="de-DE" dirty="0"/>
              <a:t>; }</a:t>
            </a:r>
          </a:p>
          <a:p>
            <a:endParaRPr lang="de-DE" dirty="0"/>
          </a:p>
          <a:p>
            <a:r>
              <a:rPr lang="de-DE" dirty="0"/>
              <a:t>  draft </a:t>
            </a:r>
            <a:r>
              <a:rPr lang="de-DE" dirty="0" err="1"/>
              <a:t>determine</a:t>
            </a:r>
            <a:r>
              <a:rPr lang="de-DE" dirty="0"/>
              <a:t> </a:t>
            </a:r>
            <a:r>
              <a:rPr lang="de-DE" dirty="0" err="1"/>
              <a:t>action</a:t>
            </a:r>
            <a:r>
              <a:rPr lang="de-DE" dirty="0"/>
              <a:t> </a:t>
            </a:r>
            <a:r>
              <a:rPr lang="de-DE" dirty="0" err="1"/>
              <a:t>Prepare</a:t>
            </a:r>
            <a:r>
              <a:rPr lang="de-DE" dirty="0"/>
              <a:t>;</a:t>
            </a:r>
          </a:p>
          <a:p>
            <a:r>
              <a:rPr lang="de-DE" dirty="0"/>
              <a:t>  draft </a:t>
            </a:r>
            <a:r>
              <a:rPr lang="de-DE" dirty="0" err="1"/>
              <a:t>action</a:t>
            </a:r>
            <a:r>
              <a:rPr lang="de-DE" dirty="0"/>
              <a:t> Edit;</a:t>
            </a:r>
          </a:p>
          <a:p>
            <a:r>
              <a:rPr lang="de-DE" dirty="0"/>
              <a:t>  draft </a:t>
            </a:r>
            <a:r>
              <a:rPr lang="de-DE" dirty="0" err="1"/>
              <a:t>action</a:t>
            </a:r>
            <a:r>
              <a:rPr lang="de-DE" dirty="0"/>
              <a:t> Activate;</a:t>
            </a:r>
          </a:p>
          <a:p>
            <a:r>
              <a:rPr lang="de-DE" dirty="0"/>
              <a:t>  draft </a:t>
            </a:r>
            <a:r>
              <a:rPr lang="de-DE" dirty="0" err="1"/>
              <a:t>action</a:t>
            </a:r>
            <a:r>
              <a:rPr lang="de-DE" dirty="0"/>
              <a:t> </a:t>
            </a:r>
            <a:r>
              <a:rPr lang="de-DE" dirty="0" err="1"/>
              <a:t>Discard</a:t>
            </a:r>
            <a:r>
              <a:rPr lang="de-DE" dirty="0"/>
              <a:t>;</a:t>
            </a:r>
          </a:p>
          <a:p>
            <a:r>
              <a:rPr lang="de-DE" dirty="0"/>
              <a:t>  draft </a:t>
            </a:r>
            <a:r>
              <a:rPr lang="de-DE" dirty="0" err="1"/>
              <a:t>action</a:t>
            </a:r>
            <a:r>
              <a:rPr lang="de-DE" dirty="0"/>
              <a:t> </a:t>
            </a:r>
            <a:r>
              <a:rPr lang="de-DE" dirty="0" err="1"/>
              <a:t>Resume</a:t>
            </a:r>
            <a:r>
              <a:rPr lang="de-DE" dirty="0"/>
              <a:t>;</a:t>
            </a:r>
          </a:p>
          <a:p>
            <a:r>
              <a:rPr lang="de-DE" dirty="0"/>
              <a:t>  </a:t>
            </a:r>
            <a:r>
              <a:rPr lang="de-DE" dirty="0" err="1"/>
              <a:t>validation</a:t>
            </a:r>
            <a:r>
              <a:rPr lang="de-DE" dirty="0"/>
              <a:t> </a:t>
            </a:r>
            <a:r>
              <a:rPr lang="de-DE" dirty="0" err="1"/>
              <a:t>validateFlightDate</a:t>
            </a:r>
            <a:r>
              <a:rPr lang="de-DE" dirty="0"/>
              <a:t> on save {</a:t>
            </a:r>
            <a:r>
              <a:rPr lang="de-DE" dirty="0" err="1"/>
              <a:t>create</a:t>
            </a:r>
            <a:r>
              <a:rPr lang="de-DE" dirty="0"/>
              <a:t>;}</a:t>
            </a:r>
          </a:p>
          <a:p>
            <a:endParaRPr lang="de-DE" dirty="0"/>
          </a:p>
          <a:p>
            <a:r>
              <a:rPr lang="de-DE" dirty="0"/>
              <a:t>  </a:t>
            </a:r>
            <a:r>
              <a:rPr lang="de-DE" dirty="0" err="1"/>
              <a:t>field</a:t>
            </a:r>
            <a:r>
              <a:rPr lang="de-DE" dirty="0"/>
              <a:t> ( </a:t>
            </a:r>
            <a:r>
              <a:rPr lang="de-DE" dirty="0" err="1"/>
              <a:t>mandatory</a:t>
            </a:r>
            <a:r>
              <a:rPr lang="de-DE" dirty="0"/>
              <a:t> )</a:t>
            </a:r>
          </a:p>
          <a:p>
            <a:r>
              <a:rPr lang="de-DE" dirty="0"/>
              <a:t>  </a:t>
            </a:r>
            <a:r>
              <a:rPr lang="de-DE" dirty="0" err="1"/>
              <a:t>Carrid</a:t>
            </a:r>
            <a:r>
              <a:rPr lang="de-DE" dirty="0"/>
              <a:t>, </a:t>
            </a:r>
            <a:r>
              <a:rPr lang="de-DE" dirty="0" err="1"/>
              <a:t>Connid</a:t>
            </a:r>
            <a:r>
              <a:rPr lang="de-DE" dirty="0"/>
              <a:t>, </a:t>
            </a:r>
            <a:r>
              <a:rPr lang="de-DE" dirty="0" err="1"/>
              <a:t>Fldate</a:t>
            </a:r>
            <a:r>
              <a:rPr lang="de-DE" dirty="0"/>
              <a:t>,</a:t>
            </a:r>
          </a:p>
          <a:p>
            <a:r>
              <a:rPr lang="de-DE" dirty="0"/>
              <a:t>  Currency;</a:t>
            </a:r>
          </a:p>
          <a:p>
            <a:endParaRPr lang="de-DE" dirty="0"/>
          </a:p>
          <a:p>
            <a:r>
              <a:rPr lang="de-DE" dirty="0"/>
              <a:t>}</a:t>
            </a:r>
          </a:p>
          <a:p>
            <a:endParaRPr lang="de-DE" dirty="0"/>
          </a:p>
          <a:p>
            <a:r>
              <a:rPr lang="de-DE" dirty="0" err="1"/>
              <a:t>define</a:t>
            </a:r>
            <a:r>
              <a:rPr lang="de-DE" dirty="0"/>
              <a:t> </a:t>
            </a:r>
            <a:r>
              <a:rPr lang="de-DE" dirty="0" err="1"/>
              <a:t>behavior</a:t>
            </a:r>
            <a:r>
              <a:rPr lang="de-DE" dirty="0"/>
              <a:t> </a:t>
            </a:r>
            <a:r>
              <a:rPr lang="de-DE" dirty="0" err="1"/>
              <a:t>for</a:t>
            </a:r>
            <a:r>
              <a:rPr lang="de-DE" dirty="0"/>
              <a:t> ZILAN_SBOOK //alias &lt;</a:t>
            </a:r>
            <a:r>
              <a:rPr lang="de-DE" dirty="0" err="1"/>
              <a:t>alias_name</a:t>
            </a:r>
            <a:r>
              <a:rPr lang="de-DE" dirty="0"/>
              <a:t>&gt;</a:t>
            </a:r>
          </a:p>
          <a:p>
            <a:r>
              <a:rPr lang="de-DE" dirty="0"/>
              <a:t>persistent </a:t>
            </a:r>
            <a:r>
              <a:rPr lang="de-DE" dirty="0" err="1"/>
              <a:t>table</a:t>
            </a:r>
            <a:r>
              <a:rPr lang="de-DE" dirty="0"/>
              <a:t> SBOOK</a:t>
            </a:r>
          </a:p>
          <a:p>
            <a:r>
              <a:rPr lang="de-DE" dirty="0"/>
              <a:t>draft </a:t>
            </a:r>
            <a:r>
              <a:rPr lang="de-DE" dirty="0" err="1"/>
              <a:t>table</a:t>
            </a:r>
            <a:r>
              <a:rPr lang="de-DE" dirty="0"/>
              <a:t> </a:t>
            </a:r>
            <a:r>
              <a:rPr lang="de-DE" dirty="0" err="1"/>
              <a:t>zdraft_sbook</a:t>
            </a:r>
            <a:endParaRPr lang="de-DE" dirty="0"/>
          </a:p>
          <a:p>
            <a:r>
              <a:rPr lang="de-DE" dirty="0"/>
              <a:t>lock </a:t>
            </a:r>
            <a:r>
              <a:rPr lang="de-DE" dirty="0" err="1"/>
              <a:t>dependent</a:t>
            </a:r>
            <a:r>
              <a:rPr lang="de-DE" dirty="0"/>
              <a:t> </a:t>
            </a:r>
            <a:r>
              <a:rPr lang="de-DE" dirty="0" err="1"/>
              <a:t>by</a:t>
            </a:r>
            <a:r>
              <a:rPr lang="de-DE" dirty="0"/>
              <a:t> _Flight</a:t>
            </a:r>
          </a:p>
          <a:p>
            <a:r>
              <a:rPr lang="de-DE" dirty="0" err="1"/>
              <a:t>authorization</a:t>
            </a:r>
            <a:r>
              <a:rPr lang="de-DE" dirty="0"/>
              <a:t> </a:t>
            </a:r>
            <a:r>
              <a:rPr lang="de-DE" dirty="0" err="1"/>
              <a:t>dependent</a:t>
            </a:r>
            <a:r>
              <a:rPr lang="de-DE" dirty="0"/>
              <a:t> </a:t>
            </a:r>
            <a:r>
              <a:rPr lang="de-DE" dirty="0" err="1"/>
              <a:t>by</a:t>
            </a:r>
            <a:r>
              <a:rPr lang="de-DE" dirty="0"/>
              <a:t> _Flight</a:t>
            </a:r>
          </a:p>
          <a:p>
            <a:r>
              <a:rPr lang="de-DE" dirty="0" err="1"/>
              <a:t>etag</a:t>
            </a:r>
            <a:r>
              <a:rPr lang="de-DE" dirty="0"/>
              <a:t> </a:t>
            </a:r>
            <a:r>
              <a:rPr lang="de-DE" dirty="0" err="1"/>
              <a:t>dependent</a:t>
            </a:r>
            <a:r>
              <a:rPr lang="de-DE" dirty="0"/>
              <a:t> </a:t>
            </a:r>
            <a:r>
              <a:rPr lang="de-DE" dirty="0" err="1"/>
              <a:t>by</a:t>
            </a:r>
            <a:r>
              <a:rPr lang="de-DE" dirty="0"/>
              <a:t> _Flight</a:t>
            </a:r>
          </a:p>
          <a:p>
            <a:r>
              <a:rPr lang="de-DE" dirty="0"/>
              <a:t>{</a:t>
            </a:r>
          </a:p>
          <a:p>
            <a:r>
              <a:rPr lang="de-DE" dirty="0"/>
              <a:t>  update;</a:t>
            </a:r>
          </a:p>
          <a:p>
            <a:r>
              <a:rPr lang="de-DE" dirty="0"/>
              <a:t>  </a:t>
            </a:r>
            <a:r>
              <a:rPr lang="de-DE" dirty="0" err="1"/>
              <a:t>delete</a:t>
            </a:r>
            <a:r>
              <a:rPr lang="de-DE" dirty="0"/>
              <a:t>;</a:t>
            </a:r>
          </a:p>
          <a:p>
            <a:r>
              <a:rPr lang="de-DE" dirty="0"/>
              <a:t>  </a:t>
            </a:r>
            <a:r>
              <a:rPr lang="de-DE" dirty="0" err="1"/>
              <a:t>field</a:t>
            </a:r>
            <a:r>
              <a:rPr lang="de-DE" dirty="0"/>
              <a:t> ( </a:t>
            </a:r>
            <a:r>
              <a:rPr lang="de-DE" dirty="0" err="1"/>
              <a:t>readonly</a:t>
            </a:r>
            <a:r>
              <a:rPr lang="de-DE" dirty="0"/>
              <a:t> ) </a:t>
            </a:r>
            <a:r>
              <a:rPr lang="de-DE" dirty="0" err="1"/>
              <a:t>Carrid</a:t>
            </a:r>
            <a:r>
              <a:rPr lang="de-DE" dirty="0"/>
              <a:t>, </a:t>
            </a:r>
            <a:r>
              <a:rPr lang="de-DE" dirty="0" err="1"/>
              <a:t>Connid</a:t>
            </a:r>
            <a:r>
              <a:rPr lang="de-DE" dirty="0"/>
              <a:t>, </a:t>
            </a:r>
            <a:r>
              <a:rPr lang="de-DE" dirty="0" err="1"/>
              <a:t>Fldate</a:t>
            </a:r>
            <a:r>
              <a:rPr lang="de-DE" dirty="0"/>
              <a:t>;</a:t>
            </a:r>
          </a:p>
          <a:p>
            <a:r>
              <a:rPr lang="de-DE" dirty="0"/>
              <a:t>  </a:t>
            </a:r>
            <a:r>
              <a:rPr lang="de-DE" dirty="0" err="1"/>
              <a:t>association</a:t>
            </a:r>
            <a:r>
              <a:rPr lang="de-DE" dirty="0"/>
              <a:t> _Flight;</a:t>
            </a:r>
          </a:p>
          <a:p>
            <a:endParaRPr lang="de-DE" dirty="0"/>
          </a:p>
          <a:p>
            <a:r>
              <a:rPr lang="de-DE" dirty="0"/>
              <a:t>  </a:t>
            </a:r>
            <a:r>
              <a:rPr lang="de-DE" dirty="0" err="1"/>
              <a:t>action</a:t>
            </a:r>
            <a:r>
              <a:rPr lang="de-DE" dirty="0"/>
              <a:t> ( </a:t>
            </a:r>
            <a:r>
              <a:rPr lang="de-DE" dirty="0" err="1"/>
              <a:t>features</a:t>
            </a:r>
            <a:r>
              <a:rPr lang="de-DE" dirty="0"/>
              <a:t> : </a:t>
            </a:r>
            <a:r>
              <a:rPr lang="de-DE" dirty="0" err="1"/>
              <a:t>instance</a:t>
            </a:r>
            <a:r>
              <a:rPr lang="de-DE" dirty="0"/>
              <a:t> ) </a:t>
            </a:r>
            <a:r>
              <a:rPr lang="de-DE" dirty="0" err="1"/>
              <a:t>upgrade_class</a:t>
            </a:r>
            <a:r>
              <a:rPr lang="de-DE" dirty="0"/>
              <a:t> </a:t>
            </a:r>
            <a:r>
              <a:rPr lang="de-DE" dirty="0" err="1"/>
              <a:t>result</a:t>
            </a:r>
            <a:r>
              <a:rPr lang="de-DE" dirty="0"/>
              <a:t> [1] $</a:t>
            </a:r>
            <a:r>
              <a:rPr lang="de-DE" dirty="0" err="1"/>
              <a:t>self</a:t>
            </a:r>
            <a:r>
              <a:rPr lang="de-DE" dirty="0"/>
              <a:t>;</a:t>
            </a:r>
          </a:p>
          <a:p>
            <a:r>
              <a:rPr lang="de-DE" dirty="0"/>
              <a:t>  </a:t>
            </a:r>
            <a:r>
              <a:rPr lang="de-DE" dirty="0" err="1"/>
              <a:t>determination</a:t>
            </a:r>
            <a:r>
              <a:rPr lang="de-DE" dirty="0"/>
              <a:t> </a:t>
            </a:r>
            <a:r>
              <a:rPr lang="de-DE" dirty="0" err="1"/>
              <a:t>checkSeatsOcc</a:t>
            </a:r>
            <a:r>
              <a:rPr lang="de-DE" dirty="0"/>
              <a:t> on </a:t>
            </a:r>
            <a:r>
              <a:rPr lang="de-DE" dirty="0" err="1"/>
              <a:t>modify</a:t>
            </a:r>
            <a:r>
              <a:rPr lang="de-DE" dirty="0"/>
              <a:t> {</a:t>
            </a:r>
            <a:r>
              <a:rPr lang="de-DE" dirty="0" err="1"/>
              <a:t>create</a:t>
            </a:r>
            <a:r>
              <a:rPr lang="de-DE" dirty="0"/>
              <a:t>;}</a:t>
            </a:r>
          </a:p>
          <a:p>
            <a:r>
              <a:rPr lang="de-DE" dirty="0"/>
              <a:t>}</a:t>
            </a:r>
          </a:p>
        </p:txBody>
      </p:sp>
      <p:sp>
        <p:nvSpPr>
          <p:cNvPr id="4" name="Foliennummernplatzhalter 3"/>
          <p:cNvSpPr>
            <a:spLocks noGrp="1"/>
          </p:cNvSpPr>
          <p:nvPr>
            <p:ph type="sldNum" sz="quarter" idx="5"/>
          </p:nvPr>
        </p:nvSpPr>
        <p:spPr/>
        <p:txBody>
          <a:bodyPr/>
          <a:lstStyle/>
          <a:p>
            <a:fld id="{0C96F6BA-1ABB-4E5E-8486-8589C58E4267}" type="slidenum">
              <a:rPr lang="de-DE" smtClean="0"/>
              <a:t>18</a:t>
            </a:fld>
            <a:endParaRPr lang="de-DE"/>
          </a:p>
        </p:txBody>
      </p:sp>
    </p:spTree>
    <p:extLst>
      <p:ext uri="{BB962C8B-B14F-4D97-AF65-F5344CB8AC3E}">
        <p14:creationId xmlns:p14="http://schemas.microsoft.com/office/powerpoint/2010/main" val="1704704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9935C2-78F2-8CE2-DE15-DF06576EB83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CFAFCA5-BC9C-B131-30CA-CD0A1FF693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6B489BB-7237-138F-9544-99099D5DD8BA}"/>
              </a:ext>
            </a:extLst>
          </p:cNvPr>
          <p:cNvSpPr>
            <a:spLocks noGrp="1"/>
          </p:cNvSpPr>
          <p:nvPr>
            <p:ph type="dt" sz="half" idx="10"/>
          </p:nvPr>
        </p:nvSpPr>
        <p:spPr/>
        <p:txBody>
          <a:bodyPr/>
          <a:lstStyle/>
          <a:p>
            <a:fld id="{6D5CDF9B-D398-4250-A5D8-5FB8CF89A66D}" type="datetimeFigureOut">
              <a:rPr lang="de-DE" smtClean="0"/>
              <a:t>03.09.2024</a:t>
            </a:fld>
            <a:endParaRPr lang="de-DE"/>
          </a:p>
        </p:txBody>
      </p:sp>
      <p:sp>
        <p:nvSpPr>
          <p:cNvPr id="5" name="Fußzeilenplatzhalter 4">
            <a:extLst>
              <a:ext uri="{FF2B5EF4-FFF2-40B4-BE49-F238E27FC236}">
                <a16:creationId xmlns:a16="http://schemas.microsoft.com/office/drawing/2014/main" id="{B9926D46-DE3C-8224-3418-37A9600EE58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FF066ED-2285-98C9-DB36-19E2DAEDBAF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56760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83A1C-92CA-00A2-7E2B-2C678F1045F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0FA80F0-96F5-15C8-DFF5-0DDA06750F9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78A3EF4-8C0F-D1C3-78F9-715FB873716B}"/>
              </a:ext>
            </a:extLst>
          </p:cNvPr>
          <p:cNvSpPr>
            <a:spLocks noGrp="1"/>
          </p:cNvSpPr>
          <p:nvPr>
            <p:ph type="dt" sz="half" idx="10"/>
          </p:nvPr>
        </p:nvSpPr>
        <p:spPr/>
        <p:txBody>
          <a:bodyPr/>
          <a:lstStyle/>
          <a:p>
            <a:fld id="{6D5CDF9B-D398-4250-A5D8-5FB8CF89A66D}" type="datetimeFigureOut">
              <a:rPr lang="de-DE" smtClean="0"/>
              <a:t>03.09.2024</a:t>
            </a:fld>
            <a:endParaRPr lang="de-DE"/>
          </a:p>
        </p:txBody>
      </p:sp>
      <p:sp>
        <p:nvSpPr>
          <p:cNvPr id="5" name="Fußzeilenplatzhalter 4">
            <a:extLst>
              <a:ext uri="{FF2B5EF4-FFF2-40B4-BE49-F238E27FC236}">
                <a16:creationId xmlns:a16="http://schemas.microsoft.com/office/drawing/2014/main" id="{0696A4A1-AB7B-DD60-6EE4-1A2333B1842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0AB9E70-00C6-7A89-85B9-59408BB6B46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728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97064B3-B714-9020-DE01-4F43DFFFD3C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62F7689-21B5-11DC-5510-9C91932C341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86767CC-E73E-2BC3-8AB9-37D027E7A638}"/>
              </a:ext>
            </a:extLst>
          </p:cNvPr>
          <p:cNvSpPr>
            <a:spLocks noGrp="1"/>
          </p:cNvSpPr>
          <p:nvPr>
            <p:ph type="dt" sz="half" idx="10"/>
          </p:nvPr>
        </p:nvSpPr>
        <p:spPr/>
        <p:txBody>
          <a:bodyPr/>
          <a:lstStyle/>
          <a:p>
            <a:fld id="{6D5CDF9B-D398-4250-A5D8-5FB8CF89A66D}" type="datetimeFigureOut">
              <a:rPr lang="de-DE" smtClean="0"/>
              <a:t>03.09.2024</a:t>
            </a:fld>
            <a:endParaRPr lang="de-DE"/>
          </a:p>
        </p:txBody>
      </p:sp>
      <p:sp>
        <p:nvSpPr>
          <p:cNvPr id="5" name="Fußzeilenplatzhalter 4">
            <a:extLst>
              <a:ext uri="{FF2B5EF4-FFF2-40B4-BE49-F238E27FC236}">
                <a16:creationId xmlns:a16="http://schemas.microsoft.com/office/drawing/2014/main" id="{0EFDB351-2786-5644-88EF-3F5D0F4347C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8776612-6CB1-F77A-5CC1-1E596C8F965C}"/>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05518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27191B-5CA0-983D-D5A1-711E6D91D98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E535EEB-9486-5DF8-5485-AE40595FC11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FB2F0FC-5BEB-F4C9-FA98-78E9D4A5BA4D}"/>
              </a:ext>
            </a:extLst>
          </p:cNvPr>
          <p:cNvSpPr>
            <a:spLocks noGrp="1"/>
          </p:cNvSpPr>
          <p:nvPr>
            <p:ph type="dt" sz="half" idx="10"/>
          </p:nvPr>
        </p:nvSpPr>
        <p:spPr/>
        <p:txBody>
          <a:bodyPr/>
          <a:lstStyle/>
          <a:p>
            <a:fld id="{6D5CDF9B-D398-4250-A5D8-5FB8CF89A66D}" type="datetimeFigureOut">
              <a:rPr lang="de-DE" smtClean="0"/>
              <a:t>03.09.2024</a:t>
            </a:fld>
            <a:endParaRPr lang="de-DE"/>
          </a:p>
        </p:txBody>
      </p:sp>
      <p:sp>
        <p:nvSpPr>
          <p:cNvPr id="5" name="Fußzeilenplatzhalter 4">
            <a:extLst>
              <a:ext uri="{FF2B5EF4-FFF2-40B4-BE49-F238E27FC236}">
                <a16:creationId xmlns:a16="http://schemas.microsoft.com/office/drawing/2014/main" id="{5964D031-C70E-F5B6-A025-0C2310CC3F5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83EF60F-EEE7-1E45-FF17-0D6889FB64B0}"/>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32000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1AD1C7-A5C1-C930-2914-38ADE99BFB0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EA1F983-9BCD-0ED9-785A-7723165792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8743A3A-E91D-F59B-C1FC-C2C6E648FCC6}"/>
              </a:ext>
            </a:extLst>
          </p:cNvPr>
          <p:cNvSpPr>
            <a:spLocks noGrp="1"/>
          </p:cNvSpPr>
          <p:nvPr>
            <p:ph type="dt" sz="half" idx="10"/>
          </p:nvPr>
        </p:nvSpPr>
        <p:spPr/>
        <p:txBody>
          <a:bodyPr/>
          <a:lstStyle/>
          <a:p>
            <a:fld id="{6D5CDF9B-D398-4250-A5D8-5FB8CF89A66D}" type="datetimeFigureOut">
              <a:rPr lang="de-DE" smtClean="0"/>
              <a:t>03.09.2024</a:t>
            </a:fld>
            <a:endParaRPr lang="de-DE"/>
          </a:p>
        </p:txBody>
      </p:sp>
      <p:sp>
        <p:nvSpPr>
          <p:cNvPr id="5" name="Fußzeilenplatzhalter 4">
            <a:extLst>
              <a:ext uri="{FF2B5EF4-FFF2-40B4-BE49-F238E27FC236}">
                <a16:creationId xmlns:a16="http://schemas.microsoft.com/office/drawing/2014/main" id="{943D7BCE-8B9D-4550-B07A-13B88ABDF79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C486A3-4964-A4F0-18AF-24845A55C93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54302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B9016-2298-71CC-33A8-E0C0ACA6721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5910517-033D-640F-655D-C1CD63D41B7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6641769-5917-7DF3-85AF-A4C1AA85870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3042DEB4-2D53-5503-2A31-31DD7ADC9AD9}"/>
              </a:ext>
            </a:extLst>
          </p:cNvPr>
          <p:cNvSpPr>
            <a:spLocks noGrp="1"/>
          </p:cNvSpPr>
          <p:nvPr>
            <p:ph type="dt" sz="half" idx="10"/>
          </p:nvPr>
        </p:nvSpPr>
        <p:spPr/>
        <p:txBody>
          <a:bodyPr/>
          <a:lstStyle/>
          <a:p>
            <a:fld id="{6D5CDF9B-D398-4250-A5D8-5FB8CF89A66D}" type="datetimeFigureOut">
              <a:rPr lang="de-DE" smtClean="0"/>
              <a:t>03.09.2024</a:t>
            </a:fld>
            <a:endParaRPr lang="de-DE"/>
          </a:p>
        </p:txBody>
      </p:sp>
      <p:sp>
        <p:nvSpPr>
          <p:cNvPr id="6" name="Fußzeilenplatzhalter 5">
            <a:extLst>
              <a:ext uri="{FF2B5EF4-FFF2-40B4-BE49-F238E27FC236}">
                <a16:creationId xmlns:a16="http://schemas.microsoft.com/office/drawing/2014/main" id="{327DF5B1-6BDC-1875-8109-3B15C11169F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3AC6855-325C-618C-6AB7-1FFE49C5F663}"/>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89885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3AE191-290B-22AF-36E7-6D502A532F2D}"/>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739AF56-12A9-1107-C0A8-33D9EF0E86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6FA4991-D9C0-83FE-F13F-57F62F5877C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AC9CC8B-D93F-8925-DB1C-41439F261E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01BB909-2974-F9AA-8343-0AB4436C79A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E6D7841-C083-D1E6-37BD-121F09458046}"/>
              </a:ext>
            </a:extLst>
          </p:cNvPr>
          <p:cNvSpPr>
            <a:spLocks noGrp="1"/>
          </p:cNvSpPr>
          <p:nvPr>
            <p:ph type="dt" sz="half" idx="10"/>
          </p:nvPr>
        </p:nvSpPr>
        <p:spPr/>
        <p:txBody>
          <a:bodyPr/>
          <a:lstStyle/>
          <a:p>
            <a:fld id="{6D5CDF9B-D398-4250-A5D8-5FB8CF89A66D}" type="datetimeFigureOut">
              <a:rPr lang="de-DE" smtClean="0"/>
              <a:t>03.09.2024</a:t>
            </a:fld>
            <a:endParaRPr lang="de-DE"/>
          </a:p>
        </p:txBody>
      </p:sp>
      <p:sp>
        <p:nvSpPr>
          <p:cNvPr id="8" name="Fußzeilenplatzhalter 7">
            <a:extLst>
              <a:ext uri="{FF2B5EF4-FFF2-40B4-BE49-F238E27FC236}">
                <a16:creationId xmlns:a16="http://schemas.microsoft.com/office/drawing/2014/main" id="{018866B4-C0B0-0129-27B0-D230F19F4C0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07E5015-F56F-9180-43F6-A96D1373CE14}"/>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23784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AC7C2C-3CB8-5198-E4A8-8333491CBF9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52D01F5-965A-8A43-C1E1-779672D51A00}"/>
              </a:ext>
            </a:extLst>
          </p:cNvPr>
          <p:cNvSpPr>
            <a:spLocks noGrp="1"/>
          </p:cNvSpPr>
          <p:nvPr>
            <p:ph type="dt" sz="half" idx="10"/>
          </p:nvPr>
        </p:nvSpPr>
        <p:spPr/>
        <p:txBody>
          <a:bodyPr/>
          <a:lstStyle/>
          <a:p>
            <a:fld id="{6D5CDF9B-D398-4250-A5D8-5FB8CF89A66D}" type="datetimeFigureOut">
              <a:rPr lang="de-DE" smtClean="0"/>
              <a:t>03.09.2024</a:t>
            </a:fld>
            <a:endParaRPr lang="de-DE"/>
          </a:p>
        </p:txBody>
      </p:sp>
      <p:sp>
        <p:nvSpPr>
          <p:cNvPr id="4" name="Fußzeilenplatzhalter 3">
            <a:extLst>
              <a:ext uri="{FF2B5EF4-FFF2-40B4-BE49-F238E27FC236}">
                <a16:creationId xmlns:a16="http://schemas.microsoft.com/office/drawing/2014/main" id="{D4A39F2A-39F1-BBE2-C2C8-DD743EB9D39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E7A4344-C0C9-675F-3F4A-A47E3CFA1247}"/>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24295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88ED92C-D5B9-E79A-9DA2-92A53AD121FD}"/>
              </a:ext>
            </a:extLst>
          </p:cNvPr>
          <p:cNvSpPr>
            <a:spLocks noGrp="1"/>
          </p:cNvSpPr>
          <p:nvPr>
            <p:ph type="dt" sz="half" idx="10"/>
          </p:nvPr>
        </p:nvSpPr>
        <p:spPr/>
        <p:txBody>
          <a:bodyPr/>
          <a:lstStyle/>
          <a:p>
            <a:fld id="{6D5CDF9B-D398-4250-A5D8-5FB8CF89A66D}" type="datetimeFigureOut">
              <a:rPr lang="de-DE" smtClean="0"/>
              <a:t>03.09.2024</a:t>
            </a:fld>
            <a:endParaRPr lang="de-DE"/>
          </a:p>
        </p:txBody>
      </p:sp>
      <p:sp>
        <p:nvSpPr>
          <p:cNvPr id="3" name="Fußzeilenplatzhalter 2">
            <a:extLst>
              <a:ext uri="{FF2B5EF4-FFF2-40B4-BE49-F238E27FC236}">
                <a16:creationId xmlns:a16="http://schemas.microsoft.com/office/drawing/2014/main" id="{C0747698-2BF0-9B8F-814D-967A650B772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290BFD3-9759-39BF-2B02-9D4426E3AC7B}"/>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1723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90DE8A-5E38-3E4B-295B-3039F30A319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0E09E35-3452-F19A-BC77-8F27FD1ED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B6EA198-5EE8-10F7-45A7-84E5560C5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4B138E6-1FF4-E99F-535B-B1D3618F6E62}"/>
              </a:ext>
            </a:extLst>
          </p:cNvPr>
          <p:cNvSpPr>
            <a:spLocks noGrp="1"/>
          </p:cNvSpPr>
          <p:nvPr>
            <p:ph type="dt" sz="half" idx="10"/>
          </p:nvPr>
        </p:nvSpPr>
        <p:spPr/>
        <p:txBody>
          <a:bodyPr/>
          <a:lstStyle/>
          <a:p>
            <a:fld id="{6D5CDF9B-D398-4250-A5D8-5FB8CF89A66D}" type="datetimeFigureOut">
              <a:rPr lang="de-DE" smtClean="0"/>
              <a:t>03.09.2024</a:t>
            </a:fld>
            <a:endParaRPr lang="de-DE"/>
          </a:p>
        </p:txBody>
      </p:sp>
      <p:sp>
        <p:nvSpPr>
          <p:cNvPr id="6" name="Fußzeilenplatzhalter 5">
            <a:extLst>
              <a:ext uri="{FF2B5EF4-FFF2-40B4-BE49-F238E27FC236}">
                <a16:creationId xmlns:a16="http://schemas.microsoft.com/office/drawing/2014/main" id="{351F3D94-9BE8-C822-3C00-CCCDF97683C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EF9B42A-46E9-1943-30D5-3147F5164E4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425654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CC3F26-9991-989F-F527-93B32C5AFA0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14B6C06-486D-CB46-82EF-1F0DC2E673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B0711C6-DFF8-B47B-8307-85A868798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B34D1D5-9E02-F954-9B97-638A4C3E4874}"/>
              </a:ext>
            </a:extLst>
          </p:cNvPr>
          <p:cNvSpPr>
            <a:spLocks noGrp="1"/>
          </p:cNvSpPr>
          <p:nvPr>
            <p:ph type="dt" sz="half" idx="10"/>
          </p:nvPr>
        </p:nvSpPr>
        <p:spPr/>
        <p:txBody>
          <a:bodyPr/>
          <a:lstStyle/>
          <a:p>
            <a:fld id="{6D5CDF9B-D398-4250-A5D8-5FB8CF89A66D}" type="datetimeFigureOut">
              <a:rPr lang="de-DE" smtClean="0"/>
              <a:t>03.09.2024</a:t>
            </a:fld>
            <a:endParaRPr lang="de-DE"/>
          </a:p>
        </p:txBody>
      </p:sp>
      <p:sp>
        <p:nvSpPr>
          <p:cNvPr id="6" name="Fußzeilenplatzhalter 5">
            <a:extLst>
              <a:ext uri="{FF2B5EF4-FFF2-40B4-BE49-F238E27FC236}">
                <a16:creationId xmlns:a16="http://schemas.microsoft.com/office/drawing/2014/main" id="{B336A3A3-A133-98E0-4258-6181E12C8CE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75B6D8C-2A2C-15CD-41A8-6CBF6761D5FE}"/>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003996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AAA808D-B564-B014-5754-ED091B75A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C010DC7-4326-1521-5C73-C77A794D0C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F8E760B-6A70-C901-854A-AD2CF1D22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5CDF9B-D398-4250-A5D8-5FB8CF89A66D}" type="datetimeFigureOut">
              <a:rPr lang="de-DE" smtClean="0"/>
              <a:t>03.09.2024</a:t>
            </a:fld>
            <a:endParaRPr lang="de-DE"/>
          </a:p>
        </p:txBody>
      </p:sp>
      <p:sp>
        <p:nvSpPr>
          <p:cNvPr id="5" name="Fußzeilenplatzhalter 4">
            <a:extLst>
              <a:ext uri="{FF2B5EF4-FFF2-40B4-BE49-F238E27FC236}">
                <a16:creationId xmlns:a16="http://schemas.microsoft.com/office/drawing/2014/main" id="{5B5F39B9-C9F0-D311-F8F0-8B738CEB6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16C08555-C97B-7FC8-B363-861D891F78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4AA04A-910D-49C8-BDFA-72A8D7D5950A}" type="slidenum">
              <a:rPr lang="de-DE" smtClean="0"/>
              <a:t>‹Nr.›</a:t>
            </a:fld>
            <a:endParaRPr lang="de-DE"/>
          </a:p>
        </p:txBody>
      </p:sp>
    </p:spTree>
    <p:extLst>
      <p:ext uri="{BB962C8B-B14F-4D97-AF65-F5344CB8AC3E}">
        <p14:creationId xmlns:p14="http://schemas.microsoft.com/office/powerpoint/2010/main" val="1276523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3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jpg"/><Relationship Id="rId4" Type="http://schemas.openxmlformats.org/officeDocument/2006/relationships/image" Target="../media/image4.png"/><Relationship Id="rId9" Type="http://schemas.openxmlformats.org/officeDocument/2006/relationships/image" Target="../media/image9.jpg"/></Relationships>
</file>

<file path=ppt/slides/_rels/slide4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CB296D-6A02-6760-3E61-755F5F10DA1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64" b="227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145" name="Rectangle 108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523875" y="5317239"/>
            <a:ext cx="11372752" cy="1064707"/>
          </a:xfrm>
        </p:spPr>
        <p:txBody>
          <a:bodyPr vert="horz" lIns="91440" tIns="45720" rIns="91440" bIns="45720" rtlCol="0" anchor="ctr">
            <a:normAutofit/>
          </a:bodyPr>
          <a:lstStyle/>
          <a:p>
            <a:r>
              <a:rPr lang="en-US" sz="3600" dirty="0">
                <a:solidFill>
                  <a:schemeClr val="tx1">
                    <a:lumMod val="85000"/>
                    <a:lumOff val="15000"/>
                  </a:schemeClr>
                </a:solidFill>
              </a:rPr>
              <a:t>ABAP RAP – Managed scenario</a:t>
            </a:r>
          </a:p>
        </p:txBody>
      </p:sp>
      <p:cxnSp>
        <p:nvCxnSpPr>
          <p:cNvPr id="1146" name="Straight Connector 108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147" name="Straight Connector 109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4905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F035E7-C4B0-21F1-4D5C-72FC920CE647}"/>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2. Create CDS Projection Views</a:t>
            </a:r>
            <a:br>
              <a:rPr lang="en-US" sz="6600" kern="1200" dirty="0">
                <a:solidFill>
                  <a:schemeClr val="tx1"/>
                </a:solidFill>
                <a:latin typeface="+mj-lt"/>
                <a:ea typeface="+mj-ea"/>
                <a:cs typeface="+mj-cs"/>
              </a:rPr>
            </a:br>
            <a:endParaRPr lang="en-US" sz="6600" kern="1200" dirty="0">
              <a:solidFill>
                <a:schemeClr val="tx1"/>
              </a:solidFill>
              <a:latin typeface="+mj-lt"/>
              <a:ea typeface="+mj-ea"/>
              <a:cs typeface="+mj-cs"/>
            </a:endParaRPr>
          </a:p>
        </p:txBody>
      </p:sp>
      <p:sp>
        <p:nvSpPr>
          <p:cNvPr id="3" name="Textplatzhalter 2">
            <a:extLst>
              <a:ext uri="{FF2B5EF4-FFF2-40B4-BE49-F238E27FC236}">
                <a16:creationId xmlns:a16="http://schemas.microsoft.com/office/drawing/2014/main" id="{25F6AFAA-95B0-6CDC-3A69-58314B2BE416}"/>
              </a:ext>
            </a:extLst>
          </p:cNvPr>
          <p:cNvSpPr>
            <a:spLocks noGrp="1"/>
          </p:cNvSpPr>
          <p:nvPr>
            <p:ph type="body" idx="1"/>
          </p:nvPr>
        </p:nvSpPr>
        <p:spPr>
          <a:xfrm>
            <a:off x="838199" y="4983276"/>
            <a:ext cx="10512552" cy="1126680"/>
          </a:xfrm>
        </p:spPr>
        <p:txBody>
          <a:bodyPr vert="horz" lIns="91440" tIns="45720" rIns="91440" bIns="45720" rtlCol="0">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2143482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Inhaltsplatzhalter 10">
            <a:extLst>
              <a:ext uri="{FF2B5EF4-FFF2-40B4-BE49-F238E27FC236}">
                <a16:creationId xmlns:a16="http://schemas.microsoft.com/office/drawing/2014/main" id="{8DED7C6D-CA31-9ECA-0A73-29158BBBC237}"/>
              </a:ext>
            </a:extLst>
          </p:cNvPr>
          <p:cNvSpPr>
            <a:spLocks noGrp="1"/>
          </p:cNvSpPr>
          <p:nvPr>
            <p:ph idx="1"/>
          </p:nvPr>
        </p:nvSpPr>
        <p:spPr>
          <a:xfrm>
            <a:off x="562388" y="390978"/>
            <a:ext cx="2947416" cy="6256541"/>
          </a:xfrm>
        </p:spPr>
        <p:txBody>
          <a:bodyPr>
            <a:normAutofit/>
          </a:bodyPr>
          <a:lstStyle/>
          <a:p>
            <a:r>
              <a:rPr lang="de-DE" sz="2000" dirty="0"/>
              <a:t>Create </a:t>
            </a:r>
            <a:r>
              <a:rPr lang="de-DE" sz="2000" dirty="0" err="1"/>
              <a:t>projection</a:t>
            </a:r>
            <a:r>
              <a:rPr lang="de-DE" sz="2000" dirty="0"/>
              <a:t> </a:t>
            </a:r>
            <a:r>
              <a:rPr lang="de-DE" sz="2000" dirty="0" err="1"/>
              <a:t>views</a:t>
            </a:r>
            <a:endParaRPr lang="de-DE" sz="2000" dirty="0"/>
          </a:p>
          <a:p>
            <a:r>
              <a:rPr lang="de-DE" sz="2000" dirty="0"/>
              <a:t>Add UI </a:t>
            </a:r>
            <a:r>
              <a:rPr lang="de-DE" sz="2000" dirty="0" err="1"/>
              <a:t>annotation</a:t>
            </a:r>
            <a:endParaRPr lang="de-DE" sz="2000" dirty="0"/>
          </a:p>
          <a:p>
            <a:pPr lvl="1"/>
            <a:r>
              <a:rPr lang="de-DE" sz="1600" dirty="0" err="1"/>
              <a:t>lineItem</a:t>
            </a:r>
            <a:r>
              <a:rPr lang="de-DE" sz="1600" dirty="0"/>
              <a:t>: Display </a:t>
            </a:r>
            <a:r>
              <a:rPr lang="de-DE" sz="1600" dirty="0" err="1"/>
              <a:t>of</a:t>
            </a:r>
            <a:r>
              <a:rPr lang="de-DE" sz="1600" dirty="0"/>
              <a:t> </a:t>
            </a:r>
            <a:r>
              <a:rPr lang="de-DE" sz="1600" dirty="0" err="1"/>
              <a:t>the</a:t>
            </a:r>
            <a:r>
              <a:rPr lang="de-DE" sz="1600" dirty="0"/>
              <a:t> </a:t>
            </a:r>
            <a:r>
              <a:rPr lang="de-DE" sz="1600" dirty="0" err="1"/>
              <a:t>element</a:t>
            </a:r>
            <a:r>
              <a:rPr lang="de-DE" sz="1600" dirty="0"/>
              <a:t> in </a:t>
            </a:r>
            <a:r>
              <a:rPr lang="de-DE" sz="1600" dirty="0" err="1"/>
              <a:t>the</a:t>
            </a:r>
            <a:r>
              <a:rPr lang="de-DE" sz="1600" dirty="0"/>
              <a:t> </a:t>
            </a:r>
            <a:r>
              <a:rPr lang="de-DE" sz="1600" dirty="0" err="1"/>
              <a:t>list</a:t>
            </a:r>
            <a:endParaRPr lang="de-DE" sz="1600" dirty="0"/>
          </a:p>
          <a:p>
            <a:pPr lvl="1"/>
            <a:r>
              <a:rPr lang="de-DE" sz="1600" dirty="0" err="1"/>
              <a:t>selectionField</a:t>
            </a:r>
            <a:r>
              <a:rPr lang="de-DE" sz="1600" dirty="0"/>
              <a:t>: Create a </a:t>
            </a:r>
            <a:r>
              <a:rPr lang="de-DE" sz="1600" dirty="0" err="1"/>
              <a:t>selection</a:t>
            </a:r>
            <a:r>
              <a:rPr lang="de-DE" sz="1600" dirty="0"/>
              <a:t> </a:t>
            </a:r>
            <a:r>
              <a:rPr lang="de-DE" sz="1600" dirty="0" err="1"/>
              <a:t>field</a:t>
            </a:r>
            <a:r>
              <a:rPr lang="de-DE" sz="1600" dirty="0"/>
              <a:t> </a:t>
            </a:r>
            <a:r>
              <a:rPr lang="de-DE" sz="1600" dirty="0" err="1"/>
              <a:t>for</a:t>
            </a:r>
            <a:r>
              <a:rPr lang="de-DE" sz="1600" dirty="0"/>
              <a:t> </a:t>
            </a:r>
            <a:r>
              <a:rPr lang="de-DE" sz="1600" dirty="0" err="1"/>
              <a:t>the</a:t>
            </a:r>
            <a:r>
              <a:rPr lang="de-DE" sz="1600" dirty="0"/>
              <a:t> </a:t>
            </a:r>
            <a:r>
              <a:rPr lang="de-DE" sz="1600" dirty="0" err="1"/>
              <a:t>element</a:t>
            </a:r>
            <a:r>
              <a:rPr lang="de-DE" sz="1600" dirty="0"/>
              <a:t>.</a:t>
            </a:r>
          </a:p>
          <a:p>
            <a:pPr lvl="1"/>
            <a:r>
              <a:rPr lang="de-DE" sz="1600" dirty="0" err="1"/>
              <a:t>Identification</a:t>
            </a:r>
            <a:r>
              <a:rPr lang="de-DE" sz="1600" dirty="0"/>
              <a:t>: </a:t>
            </a:r>
            <a:r>
              <a:rPr lang="de-DE" sz="1600" dirty="0" err="1"/>
              <a:t>Marking</a:t>
            </a:r>
            <a:r>
              <a:rPr lang="de-DE" sz="1600" dirty="0"/>
              <a:t> </a:t>
            </a:r>
            <a:r>
              <a:rPr lang="de-DE" sz="1600" dirty="0" err="1"/>
              <a:t>of</a:t>
            </a:r>
            <a:r>
              <a:rPr lang="de-DE" sz="1600" dirty="0"/>
              <a:t> </a:t>
            </a:r>
            <a:r>
              <a:rPr lang="de-DE" sz="1600" dirty="0" err="1"/>
              <a:t>the</a:t>
            </a:r>
            <a:r>
              <a:rPr lang="de-DE" sz="1600" dirty="0"/>
              <a:t> </a:t>
            </a:r>
            <a:r>
              <a:rPr lang="de-DE" sz="1600" dirty="0" err="1"/>
              <a:t>element</a:t>
            </a:r>
            <a:r>
              <a:rPr lang="de-DE" sz="1600" dirty="0"/>
              <a:t> </a:t>
            </a:r>
            <a:r>
              <a:rPr lang="de-DE" sz="1600" dirty="0" err="1"/>
              <a:t>for</a:t>
            </a:r>
            <a:r>
              <a:rPr lang="de-DE" sz="1600" dirty="0"/>
              <a:t> </a:t>
            </a:r>
            <a:r>
              <a:rPr lang="de-DE" sz="1600" dirty="0" err="1"/>
              <a:t>reference</a:t>
            </a:r>
            <a:r>
              <a:rPr lang="de-DE" sz="1600" dirty="0"/>
              <a:t> on </a:t>
            </a:r>
            <a:r>
              <a:rPr lang="de-DE" sz="1600" dirty="0" err="1"/>
              <a:t>Object</a:t>
            </a:r>
            <a:r>
              <a:rPr lang="de-DE" sz="1600" dirty="0"/>
              <a:t> Page.</a:t>
            </a:r>
          </a:p>
          <a:p>
            <a:pPr lvl="1"/>
            <a:r>
              <a:rPr lang="de-DE" sz="1600" dirty="0" err="1"/>
              <a:t>fieldGroup</a:t>
            </a:r>
            <a:r>
              <a:rPr lang="de-DE" sz="1600" dirty="0"/>
              <a:t>: </a:t>
            </a:r>
            <a:r>
              <a:rPr lang="de-DE" sz="1600" dirty="0" err="1"/>
              <a:t>Assignment</a:t>
            </a:r>
            <a:r>
              <a:rPr lang="de-DE" sz="1600" dirty="0"/>
              <a:t> </a:t>
            </a:r>
            <a:r>
              <a:rPr lang="de-DE" sz="1600" dirty="0" err="1"/>
              <a:t>of</a:t>
            </a:r>
            <a:r>
              <a:rPr lang="de-DE" sz="1600" dirty="0"/>
              <a:t> </a:t>
            </a:r>
            <a:r>
              <a:rPr lang="de-DE" sz="1600" dirty="0" err="1"/>
              <a:t>the</a:t>
            </a:r>
            <a:r>
              <a:rPr lang="de-DE" sz="1600" dirty="0"/>
              <a:t> </a:t>
            </a:r>
            <a:r>
              <a:rPr lang="de-DE" sz="1600" dirty="0" err="1"/>
              <a:t>element</a:t>
            </a:r>
            <a:r>
              <a:rPr lang="de-DE" sz="1600" dirty="0"/>
              <a:t> </a:t>
            </a:r>
            <a:r>
              <a:rPr lang="de-DE" sz="1600" dirty="0" err="1"/>
              <a:t>to</a:t>
            </a:r>
            <a:r>
              <a:rPr lang="de-DE" sz="1600" dirty="0"/>
              <a:t> an </a:t>
            </a:r>
            <a:r>
              <a:rPr lang="de-DE" sz="1600" dirty="0" err="1"/>
              <a:t>element</a:t>
            </a:r>
            <a:r>
              <a:rPr lang="de-DE" sz="1600" dirty="0"/>
              <a:t> </a:t>
            </a:r>
            <a:r>
              <a:rPr lang="de-DE" sz="1600" dirty="0" err="1"/>
              <a:t>group</a:t>
            </a:r>
            <a:r>
              <a:rPr lang="de-DE" sz="1600" dirty="0"/>
              <a:t> on </a:t>
            </a:r>
            <a:r>
              <a:rPr lang="de-DE" sz="1600" dirty="0" err="1"/>
              <a:t>the</a:t>
            </a:r>
            <a:r>
              <a:rPr lang="de-DE" sz="1600" dirty="0"/>
              <a:t> </a:t>
            </a:r>
            <a:r>
              <a:rPr lang="de-DE" sz="1600" dirty="0" err="1"/>
              <a:t>object</a:t>
            </a:r>
            <a:r>
              <a:rPr lang="de-DE" sz="1600" dirty="0"/>
              <a:t> </a:t>
            </a:r>
            <a:r>
              <a:rPr lang="de-DE" sz="1600" dirty="0" err="1"/>
              <a:t>page</a:t>
            </a:r>
            <a:r>
              <a:rPr lang="de-DE" sz="1600" dirty="0"/>
              <a:t>.</a:t>
            </a:r>
          </a:p>
          <a:p>
            <a:r>
              <a:rPr lang="de-DE" sz="2000" dirty="0"/>
              <a:t>Create Value Help CDS View and </a:t>
            </a:r>
            <a:r>
              <a:rPr lang="de-DE" sz="2000" dirty="0" err="1"/>
              <a:t>reference</a:t>
            </a:r>
            <a:r>
              <a:rPr lang="de-DE" sz="2000" dirty="0"/>
              <a:t> in </a:t>
            </a:r>
            <a:r>
              <a:rPr lang="de-DE" sz="2000" dirty="0" err="1"/>
              <a:t>valueHelpDefinition</a:t>
            </a:r>
            <a:r>
              <a:rPr lang="de-DE" sz="2000" dirty="0"/>
              <a:t> </a:t>
            </a:r>
            <a:r>
              <a:rPr lang="de-DE" sz="2000" dirty="0" err="1"/>
              <a:t>annotation</a:t>
            </a:r>
            <a:r>
              <a:rPr lang="de-DE" sz="2000" dirty="0"/>
              <a:t>.</a:t>
            </a:r>
            <a:endParaRPr lang="de-DE" sz="1600" dirty="0"/>
          </a:p>
          <a:p>
            <a:pPr lvl="1"/>
            <a:endParaRPr lang="de-DE" sz="1600" dirty="0"/>
          </a:p>
        </p:txBody>
      </p:sp>
      <p:pic>
        <p:nvPicPr>
          <p:cNvPr id="3" name="Grafik 2" descr="Ein Bild, das Schrift, Screenshot, Text, Symbol enthält.&#10;&#10;Automatisch generierte Beschreibung">
            <a:extLst>
              <a:ext uri="{FF2B5EF4-FFF2-40B4-BE49-F238E27FC236}">
                <a16:creationId xmlns:a16="http://schemas.microsoft.com/office/drawing/2014/main" id="{C8EE59B1-DF45-D6C3-7A69-9AB69DC7D4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0971" y="201160"/>
            <a:ext cx="2442829" cy="1294039"/>
          </a:xfrm>
          <a:prstGeom prst="rect">
            <a:avLst/>
          </a:prstGeom>
        </p:spPr>
      </p:pic>
      <p:pic>
        <p:nvPicPr>
          <p:cNvPr id="6" name="Grafik 5">
            <a:extLst>
              <a:ext uri="{FF2B5EF4-FFF2-40B4-BE49-F238E27FC236}">
                <a16:creationId xmlns:a16="http://schemas.microsoft.com/office/drawing/2014/main" id="{21ABC739-1809-3BF7-94D3-F6E0169F3A62}"/>
              </a:ext>
            </a:extLst>
          </p:cNvPr>
          <p:cNvPicPr>
            <a:picLocks noChangeAspect="1"/>
          </p:cNvPicPr>
          <p:nvPr/>
        </p:nvPicPr>
        <p:blipFill>
          <a:blip r:embed="rId4"/>
          <a:stretch>
            <a:fillRect/>
          </a:stretch>
        </p:blipFill>
        <p:spPr>
          <a:xfrm>
            <a:off x="3977304" y="911615"/>
            <a:ext cx="3696216" cy="562053"/>
          </a:xfrm>
          <a:prstGeom prst="rect">
            <a:avLst/>
          </a:prstGeom>
          <a:effectLst>
            <a:outerShdw blurRad="50800" dist="38100" dir="2700000" algn="tl" rotWithShape="0">
              <a:prstClr val="black">
                <a:alpha val="40000"/>
              </a:prstClr>
            </a:outerShdw>
          </a:effectLst>
        </p:spPr>
      </p:pic>
      <p:pic>
        <p:nvPicPr>
          <p:cNvPr id="9" name="Grafik 8">
            <a:extLst>
              <a:ext uri="{FF2B5EF4-FFF2-40B4-BE49-F238E27FC236}">
                <a16:creationId xmlns:a16="http://schemas.microsoft.com/office/drawing/2014/main" id="{68A3A115-8F00-1B13-12DA-7A10DB3F2C0B}"/>
              </a:ext>
            </a:extLst>
          </p:cNvPr>
          <p:cNvPicPr>
            <a:picLocks noChangeAspect="1"/>
          </p:cNvPicPr>
          <p:nvPr/>
        </p:nvPicPr>
        <p:blipFill>
          <a:blip r:embed="rId5"/>
          <a:stretch>
            <a:fillRect/>
          </a:stretch>
        </p:blipFill>
        <p:spPr>
          <a:xfrm>
            <a:off x="3977304" y="1620090"/>
            <a:ext cx="2534004" cy="381053"/>
          </a:xfrm>
          <a:prstGeom prst="rect">
            <a:avLst/>
          </a:prstGeom>
          <a:effectLst>
            <a:outerShdw blurRad="50800" dist="38100" dir="2700000" algn="tl" rotWithShape="0">
              <a:prstClr val="black">
                <a:alpha val="40000"/>
              </a:prstClr>
            </a:outerShdw>
          </a:effectLst>
        </p:spPr>
      </p:pic>
      <p:pic>
        <p:nvPicPr>
          <p:cNvPr id="12" name="Grafik 11">
            <a:extLst>
              <a:ext uri="{FF2B5EF4-FFF2-40B4-BE49-F238E27FC236}">
                <a16:creationId xmlns:a16="http://schemas.microsoft.com/office/drawing/2014/main" id="{D08CD03F-8B37-B891-FB8B-15C95BA35CBB}"/>
              </a:ext>
            </a:extLst>
          </p:cNvPr>
          <p:cNvPicPr>
            <a:picLocks noChangeAspect="1"/>
          </p:cNvPicPr>
          <p:nvPr/>
        </p:nvPicPr>
        <p:blipFill>
          <a:blip r:embed="rId6"/>
          <a:stretch>
            <a:fillRect/>
          </a:stretch>
        </p:blipFill>
        <p:spPr>
          <a:xfrm>
            <a:off x="3977304" y="2147565"/>
            <a:ext cx="5591955" cy="2905530"/>
          </a:xfrm>
          <a:prstGeom prst="rect">
            <a:avLst/>
          </a:prstGeom>
          <a:effectLst>
            <a:outerShdw blurRad="50800" dist="38100" dir="2700000" algn="tl" rotWithShape="0">
              <a:prstClr val="black">
                <a:alpha val="40000"/>
              </a:prstClr>
            </a:outerShdw>
          </a:effectLst>
        </p:spPr>
      </p:pic>
      <p:pic>
        <p:nvPicPr>
          <p:cNvPr id="14" name="Grafik 13">
            <a:extLst>
              <a:ext uri="{FF2B5EF4-FFF2-40B4-BE49-F238E27FC236}">
                <a16:creationId xmlns:a16="http://schemas.microsoft.com/office/drawing/2014/main" id="{62985A82-9ED4-E750-5079-02C1F963A5F4}"/>
              </a:ext>
            </a:extLst>
          </p:cNvPr>
          <p:cNvPicPr>
            <a:picLocks noChangeAspect="1"/>
          </p:cNvPicPr>
          <p:nvPr/>
        </p:nvPicPr>
        <p:blipFill>
          <a:blip r:embed="rId7"/>
          <a:stretch>
            <a:fillRect/>
          </a:stretch>
        </p:blipFill>
        <p:spPr>
          <a:xfrm>
            <a:off x="3977304" y="5199517"/>
            <a:ext cx="4658375" cy="1448002"/>
          </a:xfrm>
          <a:prstGeom prst="rect">
            <a:avLst/>
          </a:prstGeom>
          <a:effectLst>
            <a:outerShdw blurRad="50800" dist="38100" dir="2700000" algn="tl" rotWithShape="0">
              <a:prstClr val="black">
                <a:alpha val="40000"/>
              </a:prstClr>
            </a:outerShdw>
          </a:effectLst>
        </p:spPr>
      </p:pic>
      <p:sp>
        <p:nvSpPr>
          <p:cNvPr id="2" name="Textfeld 1">
            <a:extLst>
              <a:ext uri="{FF2B5EF4-FFF2-40B4-BE49-F238E27FC236}">
                <a16:creationId xmlns:a16="http://schemas.microsoft.com/office/drawing/2014/main" id="{C00A3D06-CDBD-A762-A6A3-FF20A4DB9454}"/>
              </a:ext>
            </a:extLst>
          </p:cNvPr>
          <p:cNvSpPr txBox="1"/>
          <p:nvPr/>
        </p:nvSpPr>
        <p:spPr>
          <a:xfrm>
            <a:off x="9090990" y="707287"/>
            <a:ext cx="1855305" cy="646331"/>
          </a:xfrm>
          <a:prstGeom prst="rect">
            <a:avLst/>
          </a:prstGeom>
          <a:solidFill>
            <a:srgbClr val="DBE8FC"/>
          </a:solidFill>
        </p:spPr>
        <p:txBody>
          <a:bodyPr wrap="square" rtlCol="0">
            <a:spAutoFit/>
          </a:bodyPr>
          <a:lstStyle/>
          <a:p>
            <a:pPr algn="ctr"/>
            <a:r>
              <a:rPr lang="de-DE" dirty="0"/>
              <a:t>Create CDS </a:t>
            </a:r>
            <a:r>
              <a:rPr lang="de-DE" dirty="0" err="1"/>
              <a:t>Projection</a:t>
            </a:r>
            <a:r>
              <a:rPr lang="de-DE" dirty="0"/>
              <a:t> Views</a:t>
            </a:r>
          </a:p>
        </p:txBody>
      </p:sp>
    </p:spTree>
    <p:extLst>
      <p:ext uri="{BB962C8B-B14F-4D97-AF65-F5344CB8AC3E}">
        <p14:creationId xmlns:p14="http://schemas.microsoft.com/office/powerpoint/2010/main" val="232542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Inhaltsplatzhalter 10">
            <a:extLst>
              <a:ext uri="{FF2B5EF4-FFF2-40B4-BE49-F238E27FC236}">
                <a16:creationId xmlns:a16="http://schemas.microsoft.com/office/drawing/2014/main" id="{8DED7C6D-CA31-9ECA-0A73-29158BBBC237}"/>
              </a:ext>
            </a:extLst>
          </p:cNvPr>
          <p:cNvSpPr>
            <a:spLocks noGrp="1"/>
          </p:cNvSpPr>
          <p:nvPr>
            <p:ph idx="1"/>
          </p:nvPr>
        </p:nvSpPr>
        <p:spPr>
          <a:xfrm>
            <a:off x="562388" y="390978"/>
            <a:ext cx="2947416" cy="6256541"/>
          </a:xfrm>
        </p:spPr>
        <p:txBody>
          <a:bodyPr>
            <a:normAutofit/>
          </a:bodyPr>
          <a:lstStyle/>
          <a:p>
            <a:r>
              <a:rPr lang="de-DE" sz="2000" dirty="0" err="1"/>
              <a:t>Facets</a:t>
            </a:r>
            <a:r>
              <a:rPr lang="de-DE" sz="2000" dirty="0"/>
              <a:t> </a:t>
            </a:r>
            <a:r>
              <a:rPr lang="de-DE" sz="2000" dirty="0" err="1"/>
              <a:t>for</a:t>
            </a:r>
            <a:r>
              <a:rPr lang="de-DE" sz="2000" dirty="0"/>
              <a:t> </a:t>
            </a:r>
            <a:r>
              <a:rPr lang="de-DE" sz="2000" dirty="0" err="1"/>
              <a:t>the</a:t>
            </a:r>
            <a:r>
              <a:rPr lang="de-DE" sz="2000" dirty="0"/>
              <a:t> </a:t>
            </a:r>
            <a:r>
              <a:rPr lang="de-DE" sz="2000" dirty="0" err="1"/>
              <a:t>object</a:t>
            </a:r>
            <a:r>
              <a:rPr lang="de-DE" sz="2000" dirty="0"/>
              <a:t> </a:t>
            </a:r>
            <a:r>
              <a:rPr lang="de-DE" sz="2000" dirty="0" err="1"/>
              <a:t>page</a:t>
            </a:r>
            <a:r>
              <a:rPr lang="de-DE" sz="2000" dirty="0"/>
              <a:t> </a:t>
            </a:r>
            <a:r>
              <a:rPr lang="de-DE" sz="2000" dirty="0" err="1"/>
              <a:t>are</a:t>
            </a:r>
            <a:r>
              <a:rPr lang="de-DE" sz="2000" dirty="0"/>
              <a:t> </a:t>
            </a:r>
            <a:r>
              <a:rPr lang="de-DE" sz="2000" dirty="0" err="1"/>
              <a:t>defined</a:t>
            </a:r>
            <a:r>
              <a:rPr lang="de-DE" sz="2000" dirty="0"/>
              <a:t> at </a:t>
            </a:r>
            <a:r>
              <a:rPr lang="de-DE" sz="2000" dirty="0" err="1"/>
              <a:t>the</a:t>
            </a:r>
            <a:r>
              <a:rPr lang="de-DE" sz="2000" dirty="0"/>
              <a:t> </a:t>
            </a:r>
            <a:r>
              <a:rPr lang="de-DE" sz="2000" dirty="0" err="1"/>
              <a:t>beginning</a:t>
            </a:r>
            <a:r>
              <a:rPr lang="de-DE" sz="2000" dirty="0"/>
              <a:t> </a:t>
            </a:r>
            <a:r>
              <a:rPr lang="de-DE" sz="2000" dirty="0" err="1"/>
              <a:t>of</a:t>
            </a:r>
            <a:r>
              <a:rPr lang="de-DE" sz="2000" dirty="0"/>
              <a:t> </a:t>
            </a:r>
            <a:r>
              <a:rPr lang="de-DE" sz="2000" dirty="0" err="1"/>
              <a:t>the</a:t>
            </a:r>
            <a:r>
              <a:rPr lang="de-DE" sz="2000" dirty="0"/>
              <a:t> </a:t>
            </a:r>
            <a:r>
              <a:rPr lang="de-DE" sz="2000" dirty="0" err="1"/>
              <a:t>definition</a:t>
            </a:r>
            <a:endParaRPr lang="de-DE" sz="2000" dirty="0"/>
          </a:p>
          <a:p>
            <a:pPr lvl="1"/>
            <a:r>
              <a:rPr lang="de-DE" sz="1600" dirty="0" err="1"/>
              <a:t>purpose</a:t>
            </a:r>
            <a:r>
              <a:rPr lang="de-DE" sz="1600" dirty="0"/>
              <a:t>: </a:t>
            </a:r>
            <a:r>
              <a:rPr lang="de-DE" sz="1600" dirty="0" err="1"/>
              <a:t>Defines</a:t>
            </a:r>
            <a:r>
              <a:rPr lang="de-DE" sz="1600" dirty="0"/>
              <a:t> </a:t>
            </a:r>
            <a:r>
              <a:rPr lang="de-DE" sz="1600" dirty="0" err="1"/>
              <a:t>assignment</a:t>
            </a:r>
            <a:r>
              <a:rPr lang="de-DE" sz="1600" dirty="0"/>
              <a:t> </a:t>
            </a:r>
            <a:r>
              <a:rPr lang="de-DE" sz="1600" dirty="0" err="1"/>
              <a:t>of</a:t>
            </a:r>
            <a:r>
              <a:rPr lang="de-DE" sz="1600" dirty="0"/>
              <a:t> </a:t>
            </a:r>
            <a:r>
              <a:rPr lang="de-DE" sz="1600" dirty="0" err="1"/>
              <a:t>the</a:t>
            </a:r>
            <a:r>
              <a:rPr lang="de-DE" sz="1600" dirty="0"/>
              <a:t> </a:t>
            </a:r>
            <a:r>
              <a:rPr lang="de-DE" sz="1600" dirty="0" err="1"/>
              <a:t>facet</a:t>
            </a:r>
            <a:r>
              <a:rPr lang="de-DE" sz="1600" dirty="0"/>
              <a:t> </a:t>
            </a:r>
            <a:r>
              <a:rPr lang="de-DE" sz="1600" dirty="0" err="1"/>
              <a:t>to</a:t>
            </a:r>
            <a:r>
              <a:rPr lang="de-DE" sz="1600" dirty="0"/>
              <a:t> </a:t>
            </a:r>
            <a:r>
              <a:rPr lang="de-DE" sz="1600" dirty="0" err="1"/>
              <a:t>the</a:t>
            </a:r>
            <a:r>
              <a:rPr lang="de-DE" sz="1600" dirty="0"/>
              <a:t> </a:t>
            </a:r>
            <a:r>
              <a:rPr lang="de-DE" sz="1600" dirty="0" err="1"/>
              <a:t>header</a:t>
            </a:r>
            <a:r>
              <a:rPr lang="de-DE" sz="1600" dirty="0"/>
              <a:t> </a:t>
            </a:r>
            <a:r>
              <a:rPr lang="de-DE" sz="1600" dirty="0" err="1"/>
              <a:t>or</a:t>
            </a:r>
            <a:r>
              <a:rPr lang="de-DE" sz="1600" dirty="0"/>
              <a:t> </a:t>
            </a:r>
            <a:r>
              <a:rPr lang="de-DE" sz="1600" dirty="0" err="1"/>
              <a:t>standard</a:t>
            </a:r>
            <a:r>
              <a:rPr lang="de-DE" sz="1600" dirty="0"/>
              <a:t> </a:t>
            </a:r>
            <a:r>
              <a:rPr lang="de-DE" sz="1600" dirty="0" err="1"/>
              <a:t>area</a:t>
            </a:r>
            <a:endParaRPr lang="de-DE" sz="1600" dirty="0"/>
          </a:p>
          <a:p>
            <a:pPr lvl="1"/>
            <a:r>
              <a:rPr lang="de-DE" sz="1600" dirty="0"/>
              <a:t>type: </a:t>
            </a:r>
            <a:r>
              <a:rPr lang="de-DE" sz="1600" dirty="0" err="1"/>
              <a:t>defines</a:t>
            </a:r>
            <a:r>
              <a:rPr lang="de-DE" sz="1600" dirty="0"/>
              <a:t> </a:t>
            </a:r>
            <a:r>
              <a:rPr lang="de-DE" sz="1600" dirty="0" err="1"/>
              <a:t>the</a:t>
            </a:r>
            <a:r>
              <a:rPr lang="de-DE" sz="1600" dirty="0"/>
              <a:t> type </a:t>
            </a:r>
            <a:r>
              <a:rPr lang="de-DE" sz="1600" dirty="0" err="1"/>
              <a:t>of</a:t>
            </a:r>
            <a:r>
              <a:rPr lang="de-DE" sz="1600" dirty="0"/>
              <a:t> </a:t>
            </a:r>
            <a:r>
              <a:rPr lang="de-DE" sz="1600" dirty="0" err="1"/>
              <a:t>facet</a:t>
            </a:r>
            <a:endParaRPr lang="de-DE" sz="1600" dirty="0"/>
          </a:p>
          <a:p>
            <a:pPr lvl="1"/>
            <a:r>
              <a:rPr lang="de-DE" sz="1600" dirty="0"/>
              <a:t>Different </a:t>
            </a:r>
            <a:r>
              <a:rPr lang="de-DE" sz="1600" dirty="0" err="1"/>
              <a:t>types</a:t>
            </a:r>
            <a:r>
              <a:rPr lang="de-DE" sz="1600" dirty="0"/>
              <a:t> </a:t>
            </a:r>
            <a:r>
              <a:rPr lang="de-DE" sz="1600" dirty="0" err="1"/>
              <a:t>of</a:t>
            </a:r>
            <a:r>
              <a:rPr lang="de-DE" sz="1600" dirty="0"/>
              <a:t> </a:t>
            </a:r>
            <a:r>
              <a:rPr lang="de-DE" sz="1600" dirty="0" err="1"/>
              <a:t>bevelling</a:t>
            </a:r>
            <a:r>
              <a:rPr lang="de-DE" sz="1600" dirty="0"/>
              <a:t> </a:t>
            </a:r>
            <a:r>
              <a:rPr lang="de-DE" sz="1600" dirty="0" err="1"/>
              <a:t>require</a:t>
            </a:r>
            <a:r>
              <a:rPr lang="de-DE" sz="1600" dirty="0"/>
              <a:t> different </a:t>
            </a:r>
            <a:r>
              <a:rPr lang="de-DE" sz="1600" dirty="0" err="1"/>
              <a:t>handling</a:t>
            </a:r>
            <a:r>
              <a:rPr lang="de-DE" sz="1600" dirty="0"/>
              <a:t>  </a:t>
            </a:r>
          </a:p>
          <a:p>
            <a:r>
              <a:rPr lang="de-DE" sz="2000" dirty="0" err="1"/>
              <a:t>Relationships</a:t>
            </a:r>
            <a:r>
              <a:rPr lang="de-DE" sz="2000" dirty="0"/>
              <a:t> </a:t>
            </a:r>
            <a:r>
              <a:rPr lang="de-DE" sz="2000" dirty="0" err="1"/>
              <a:t>must</a:t>
            </a:r>
            <a:r>
              <a:rPr lang="de-DE" sz="2000" dirty="0"/>
              <a:t> </a:t>
            </a:r>
            <a:r>
              <a:rPr lang="de-DE" sz="2000" dirty="0" err="1"/>
              <a:t>be</a:t>
            </a:r>
            <a:r>
              <a:rPr lang="de-DE" sz="2000" dirty="0"/>
              <a:t> </a:t>
            </a:r>
            <a:r>
              <a:rPr lang="de-DE" sz="2000" dirty="0" err="1"/>
              <a:t>included</a:t>
            </a:r>
            <a:r>
              <a:rPr lang="de-DE" sz="2000" dirty="0"/>
              <a:t> </a:t>
            </a:r>
            <a:r>
              <a:rPr lang="de-DE" sz="2000" dirty="0" err="1"/>
              <a:t>as</a:t>
            </a:r>
            <a:r>
              <a:rPr lang="de-DE" sz="2000" dirty="0"/>
              <a:t> an </a:t>
            </a:r>
            <a:r>
              <a:rPr lang="de-DE" sz="2000" dirty="0" err="1"/>
              <a:t>element</a:t>
            </a:r>
            <a:r>
              <a:rPr lang="de-DE" sz="2000" dirty="0"/>
              <a:t> in </a:t>
            </a:r>
            <a:r>
              <a:rPr lang="de-DE" sz="2000" dirty="0" err="1"/>
              <a:t>the</a:t>
            </a:r>
            <a:r>
              <a:rPr lang="de-DE" sz="2000" dirty="0"/>
              <a:t> </a:t>
            </a:r>
            <a:r>
              <a:rPr lang="de-DE" sz="2000" dirty="0" err="1"/>
              <a:t>element</a:t>
            </a:r>
            <a:r>
              <a:rPr lang="de-DE" sz="2000" dirty="0"/>
              <a:t> </a:t>
            </a:r>
            <a:r>
              <a:rPr lang="de-DE" sz="2000" dirty="0" err="1"/>
              <a:t>list</a:t>
            </a:r>
            <a:r>
              <a:rPr lang="de-DE" sz="2000" dirty="0"/>
              <a:t>.</a:t>
            </a:r>
          </a:p>
        </p:txBody>
      </p:sp>
      <p:pic>
        <p:nvPicPr>
          <p:cNvPr id="3" name="Grafik 2" descr="Ein Bild, das Schrift, Screenshot, Text, Symbol enthält.&#10;&#10;Automatisch generierte Beschreibung">
            <a:extLst>
              <a:ext uri="{FF2B5EF4-FFF2-40B4-BE49-F238E27FC236}">
                <a16:creationId xmlns:a16="http://schemas.microsoft.com/office/drawing/2014/main" id="{C8EE59B1-DF45-D6C3-7A69-9AB69DC7D4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0971" y="201160"/>
            <a:ext cx="2442829" cy="1294039"/>
          </a:xfrm>
          <a:prstGeom prst="rect">
            <a:avLst/>
          </a:prstGeom>
        </p:spPr>
      </p:pic>
      <p:pic>
        <p:nvPicPr>
          <p:cNvPr id="4" name="Grafik 3">
            <a:extLst>
              <a:ext uri="{FF2B5EF4-FFF2-40B4-BE49-F238E27FC236}">
                <a16:creationId xmlns:a16="http://schemas.microsoft.com/office/drawing/2014/main" id="{9DF8400F-6FAA-133A-4733-E5E2876C4104}"/>
              </a:ext>
            </a:extLst>
          </p:cNvPr>
          <p:cNvPicPr>
            <a:picLocks noChangeAspect="1"/>
          </p:cNvPicPr>
          <p:nvPr/>
        </p:nvPicPr>
        <p:blipFill rotWithShape="1">
          <a:blip r:embed="rId3"/>
          <a:srcRect b="20720"/>
          <a:stretch/>
        </p:blipFill>
        <p:spPr>
          <a:xfrm>
            <a:off x="4343095" y="363894"/>
            <a:ext cx="3525928" cy="4860000"/>
          </a:xfrm>
          <a:prstGeom prst="rect">
            <a:avLst/>
          </a:prstGeom>
          <a:effectLst>
            <a:outerShdw blurRad="50800" dist="38100" dir="2700000" algn="tl" rotWithShape="0">
              <a:prstClr val="black">
                <a:alpha val="40000"/>
              </a:prstClr>
            </a:outerShdw>
          </a:effectLst>
        </p:spPr>
      </p:pic>
      <p:pic>
        <p:nvPicPr>
          <p:cNvPr id="7" name="Grafik 6">
            <a:extLst>
              <a:ext uri="{FF2B5EF4-FFF2-40B4-BE49-F238E27FC236}">
                <a16:creationId xmlns:a16="http://schemas.microsoft.com/office/drawing/2014/main" id="{8C65D43F-198E-18E4-1072-6C3EA848B113}"/>
              </a:ext>
            </a:extLst>
          </p:cNvPr>
          <p:cNvPicPr>
            <a:picLocks noChangeAspect="1"/>
          </p:cNvPicPr>
          <p:nvPr/>
        </p:nvPicPr>
        <p:blipFill>
          <a:blip r:embed="rId4"/>
          <a:stretch>
            <a:fillRect/>
          </a:stretch>
        </p:blipFill>
        <p:spPr>
          <a:xfrm>
            <a:off x="8702314" y="1838131"/>
            <a:ext cx="2927298" cy="4516016"/>
          </a:xfrm>
          <a:prstGeom prst="rect">
            <a:avLst/>
          </a:prstGeom>
          <a:effectLst>
            <a:outerShdw blurRad="50800" dist="38100" dir="2700000" algn="tl" rotWithShape="0">
              <a:prstClr val="black">
                <a:alpha val="40000"/>
              </a:prstClr>
            </a:outerShdw>
          </a:effectLst>
        </p:spPr>
      </p:pic>
      <p:pic>
        <p:nvPicPr>
          <p:cNvPr id="10" name="Grafik 9">
            <a:extLst>
              <a:ext uri="{FF2B5EF4-FFF2-40B4-BE49-F238E27FC236}">
                <a16:creationId xmlns:a16="http://schemas.microsoft.com/office/drawing/2014/main" id="{80088529-0256-3002-17DE-9085702494B1}"/>
              </a:ext>
            </a:extLst>
          </p:cNvPr>
          <p:cNvPicPr>
            <a:picLocks noChangeAspect="1"/>
          </p:cNvPicPr>
          <p:nvPr/>
        </p:nvPicPr>
        <p:blipFill>
          <a:blip r:embed="rId5"/>
          <a:stretch>
            <a:fillRect/>
          </a:stretch>
        </p:blipFill>
        <p:spPr>
          <a:xfrm>
            <a:off x="3795952" y="5370209"/>
            <a:ext cx="4639322" cy="200053"/>
          </a:xfrm>
          <a:prstGeom prst="rect">
            <a:avLst/>
          </a:prstGeom>
        </p:spPr>
      </p:pic>
      <p:pic>
        <p:nvPicPr>
          <p:cNvPr id="15" name="Grafik 14">
            <a:extLst>
              <a:ext uri="{FF2B5EF4-FFF2-40B4-BE49-F238E27FC236}">
                <a16:creationId xmlns:a16="http://schemas.microsoft.com/office/drawing/2014/main" id="{E353F41B-E178-E051-99F2-87018A3BA064}"/>
              </a:ext>
            </a:extLst>
          </p:cNvPr>
          <p:cNvPicPr>
            <a:picLocks noChangeAspect="1"/>
          </p:cNvPicPr>
          <p:nvPr/>
        </p:nvPicPr>
        <p:blipFill>
          <a:blip r:embed="rId6"/>
          <a:stretch>
            <a:fillRect/>
          </a:stretch>
        </p:blipFill>
        <p:spPr>
          <a:xfrm>
            <a:off x="4238366" y="5718886"/>
            <a:ext cx="3715268" cy="219106"/>
          </a:xfrm>
          <a:prstGeom prst="rect">
            <a:avLst/>
          </a:prstGeom>
        </p:spPr>
      </p:pic>
      <p:sp>
        <p:nvSpPr>
          <p:cNvPr id="2" name="Textfeld 1">
            <a:extLst>
              <a:ext uri="{FF2B5EF4-FFF2-40B4-BE49-F238E27FC236}">
                <a16:creationId xmlns:a16="http://schemas.microsoft.com/office/drawing/2014/main" id="{A5EC2D06-3CF8-4AE8-6848-A89C44AE1F34}"/>
              </a:ext>
            </a:extLst>
          </p:cNvPr>
          <p:cNvSpPr txBox="1"/>
          <p:nvPr/>
        </p:nvSpPr>
        <p:spPr>
          <a:xfrm>
            <a:off x="9090990" y="707287"/>
            <a:ext cx="1855305" cy="646331"/>
          </a:xfrm>
          <a:prstGeom prst="rect">
            <a:avLst/>
          </a:prstGeom>
          <a:solidFill>
            <a:srgbClr val="DBE8FC"/>
          </a:solidFill>
        </p:spPr>
        <p:txBody>
          <a:bodyPr wrap="square" rtlCol="0">
            <a:spAutoFit/>
          </a:bodyPr>
          <a:lstStyle/>
          <a:p>
            <a:pPr algn="ctr"/>
            <a:r>
              <a:rPr lang="de-DE" dirty="0"/>
              <a:t>Create CDS </a:t>
            </a:r>
            <a:r>
              <a:rPr lang="de-DE" dirty="0" err="1"/>
              <a:t>Projection</a:t>
            </a:r>
            <a:r>
              <a:rPr lang="de-DE" dirty="0"/>
              <a:t> Views</a:t>
            </a:r>
          </a:p>
        </p:txBody>
      </p:sp>
    </p:spTree>
    <p:extLst>
      <p:ext uri="{BB962C8B-B14F-4D97-AF65-F5344CB8AC3E}">
        <p14:creationId xmlns:p14="http://schemas.microsoft.com/office/powerpoint/2010/main" val="3084771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093F9E83-A3F7-7A7A-F0C2-49CB409CC86C}"/>
              </a:ext>
            </a:extLst>
          </p:cNvPr>
          <p:cNvSpPr txBox="1"/>
          <p:nvPr/>
        </p:nvSpPr>
        <p:spPr>
          <a:xfrm>
            <a:off x="71630" y="1074506"/>
            <a:ext cx="3836654" cy="5632311"/>
          </a:xfrm>
          <a:prstGeom prst="rect">
            <a:avLst/>
          </a:prstGeom>
          <a:solidFill>
            <a:schemeClr val="bg2">
              <a:lumMod val="25000"/>
            </a:schemeClr>
          </a:solidFill>
        </p:spPr>
        <p:txBody>
          <a:bodyPr wrap="square">
            <a:spAutoFit/>
          </a:bodyPr>
          <a:lstStyle/>
          <a:p>
            <a:pPr algn="l"/>
            <a:r>
              <a:rPr lang="en-US" sz="1000" dirty="0">
                <a:solidFill>
                  <a:srgbClr val="A99C8C"/>
                </a:solidFill>
                <a:latin typeface="Courier New" panose="02070309020205020404" pitchFamily="49" charset="0"/>
              </a:rPr>
              <a:t>@EndUserText.label:</a:t>
            </a:r>
            <a:r>
              <a:rPr lang="en-US" sz="1000" dirty="0">
                <a:solidFill>
                  <a:srgbClr val="AAAAAA"/>
                </a:solidFill>
                <a:latin typeface="Courier New" panose="02070309020205020404" pitchFamily="49" charset="0"/>
              </a:rPr>
              <a:t> </a:t>
            </a:r>
            <a:r>
              <a:rPr lang="en-US" sz="1000" dirty="0">
                <a:solidFill>
                  <a:srgbClr val="A99C8C"/>
                </a:solidFill>
                <a:latin typeface="Courier New" panose="02070309020205020404" pitchFamily="49" charset="0"/>
              </a:rPr>
              <a:t>'Projection View SFLIGHT'</a:t>
            </a:r>
          </a:p>
          <a:p>
            <a:pPr algn="l"/>
            <a:r>
              <a:rPr lang="de-DE" sz="1000" dirty="0">
                <a:solidFill>
                  <a:srgbClr val="A99C8C"/>
                </a:solidFill>
                <a:latin typeface="Courier New" panose="02070309020205020404" pitchFamily="49" charset="0"/>
              </a:rPr>
              <a:t>@AccessControl.authorizationCheck:</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#NOT_REQUIRED</a:t>
            </a:r>
          </a:p>
          <a:p>
            <a:pPr algn="l"/>
            <a:r>
              <a:rPr lang="de-DE" sz="1000" dirty="0">
                <a:solidFill>
                  <a:srgbClr val="A99C8C"/>
                </a:solidFill>
                <a:latin typeface="Courier New" panose="02070309020205020404" pitchFamily="49" charset="0"/>
              </a:rPr>
              <a:t>@UI.headerInfo:</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typeName</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'Flug Root',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typeNamePlural</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'Flüge Root',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title: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value</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err="1">
                <a:solidFill>
                  <a:srgbClr val="A99C8C"/>
                </a:solidFill>
                <a:latin typeface="Courier New" panose="02070309020205020404" pitchFamily="49" charset="0"/>
              </a:rPr>
              <a:t>Carrid</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type: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#STANDARD,</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label</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'Test'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description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label</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'Flug Root',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type: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#STANDARD,</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value</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err="1">
                <a:solidFill>
                  <a:srgbClr val="A99C8C"/>
                </a:solidFill>
                <a:latin typeface="Courier New" panose="02070309020205020404" pitchFamily="49" charset="0"/>
              </a:rPr>
              <a:t>Fldate</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99C8C"/>
                </a:solidFill>
                <a:latin typeface="Courier New" panose="02070309020205020404" pitchFamily="49" charset="0"/>
              </a:rPr>
              <a:t>}</a:t>
            </a:r>
          </a:p>
          <a:p>
            <a:pPr algn="l"/>
            <a:endParaRPr lang="de-DE" sz="1000" dirty="0">
              <a:latin typeface="Courier New" panose="02070309020205020404" pitchFamily="49" charset="0"/>
            </a:endParaRPr>
          </a:p>
          <a:p>
            <a:pPr algn="l"/>
            <a:r>
              <a:rPr lang="de-DE" sz="1000" dirty="0">
                <a:solidFill>
                  <a:srgbClr val="A99C8C"/>
                </a:solidFill>
                <a:latin typeface="Courier New" panose="02070309020205020404" pitchFamily="49" charset="0"/>
              </a:rPr>
              <a:t>@UI.chart: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qualifier</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err="1">
                <a:solidFill>
                  <a:srgbClr val="A99C8C"/>
                </a:solidFill>
                <a:latin typeface="Courier New" panose="02070309020205020404" pitchFamily="49" charset="0"/>
              </a:rPr>
              <a:t>bulletChart</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title: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'Sitzplatzauslastung',</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chartType</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#BULLET,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measures</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err="1">
                <a:solidFill>
                  <a:srgbClr val="A99C8C"/>
                </a:solidFill>
                <a:latin typeface="Courier New" panose="02070309020205020404" pitchFamily="49" charset="0"/>
              </a:rPr>
              <a:t>Seatsocc</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measureAttributes</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measure</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err="1">
                <a:solidFill>
                  <a:srgbClr val="A99C8C"/>
                </a:solidFill>
                <a:latin typeface="Courier New" panose="02070309020205020404" pitchFamily="49" charset="0"/>
              </a:rPr>
              <a:t>Seatsocc</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role</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#AXIS_1,</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asDataPoint</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true</a:t>
            </a:r>
            <a:endParaRPr lang="de-DE" sz="1000" dirty="0">
              <a:solidFill>
                <a:srgbClr val="A99C8C"/>
              </a:solidFill>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99C8C"/>
                </a:solidFill>
                <a:latin typeface="Courier New" panose="02070309020205020404" pitchFamily="49" charset="0"/>
              </a:rPr>
              <a:t>]</a:t>
            </a:r>
          </a:p>
          <a:p>
            <a:pPr algn="l"/>
            <a:endParaRPr lang="de-DE" sz="1000" dirty="0">
              <a:latin typeface="Courier New" panose="02070309020205020404" pitchFamily="49" charset="0"/>
            </a:endParaRPr>
          </a:p>
          <a:p>
            <a:pPr algn="l"/>
            <a:r>
              <a:rPr lang="en-US" sz="1000" b="1" dirty="0">
                <a:solidFill>
                  <a:srgbClr val="CC7832"/>
                </a:solidFill>
                <a:latin typeface="Courier New" panose="02070309020205020404" pitchFamily="49" charset="0"/>
              </a:rPr>
              <a:t>define</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root</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view</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entity</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ZC_SFLIGHT</a:t>
            </a: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provider</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contract</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transactional_query</a:t>
            </a:r>
            <a:endParaRPr lang="de-DE" sz="1000" b="1" dirty="0">
              <a:solidFill>
                <a:srgbClr val="CC7832"/>
              </a:solidFill>
              <a:latin typeface="Courier New" panose="02070309020205020404" pitchFamily="49" charset="0"/>
            </a:endParaRPr>
          </a:p>
          <a:p>
            <a:pPr algn="l"/>
            <a:r>
              <a:rPr lang="en-US" sz="1000"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projection</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on</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ZI_SFLIGHT</a:t>
            </a:r>
          </a:p>
          <a:p>
            <a:pPr algn="l"/>
            <a:r>
              <a:rPr lang="de-DE" sz="1000" b="1" dirty="0">
                <a:solidFill>
                  <a:srgbClr val="CC7832"/>
                </a:solidFill>
                <a:latin typeface="Courier New" panose="02070309020205020404" pitchFamily="49" charset="0"/>
              </a:rPr>
              <a:t>{</a:t>
            </a:r>
            <a:endParaRPr lang="de-DE" sz="1000" dirty="0"/>
          </a:p>
        </p:txBody>
      </p:sp>
      <p:sp>
        <p:nvSpPr>
          <p:cNvPr id="7" name="Textfeld 6">
            <a:extLst>
              <a:ext uri="{FF2B5EF4-FFF2-40B4-BE49-F238E27FC236}">
                <a16:creationId xmlns:a16="http://schemas.microsoft.com/office/drawing/2014/main" id="{999FDB00-532F-C073-8034-FB1E12E599B2}"/>
              </a:ext>
            </a:extLst>
          </p:cNvPr>
          <p:cNvSpPr txBox="1"/>
          <p:nvPr/>
        </p:nvSpPr>
        <p:spPr>
          <a:xfrm>
            <a:off x="3973062" y="766729"/>
            <a:ext cx="3957066" cy="5940088"/>
          </a:xfrm>
          <a:prstGeom prst="rect">
            <a:avLst/>
          </a:prstGeom>
          <a:solidFill>
            <a:schemeClr val="bg2">
              <a:lumMod val="25000"/>
            </a:schemeClr>
          </a:solidFill>
        </p:spPr>
        <p:txBody>
          <a:bodyPr wrap="square">
            <a:spAutoFit/>
          </a:bodyPr>
          <a:lstStyle/>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@UI.facet: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purpose</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#HEADER,</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type: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#COLLECTION,</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id</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err="1">
                <a:solidFill>
                  <a:srgbClr val="A99C8C"/>
                </a:solidFill>
                <a:latin typeface="Courier New" panose="02070309020205020404" pitchFamily="49" charset="0"/>
              </a:rPr>
              <a:t>FacetCollection</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purpose</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#HEADER,</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type: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#COLLECTION,</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id</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'FacetCollection2'</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endParaRPr lang="de-DE" sz="1000" dirty="0">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purpose</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#STANDARD,</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type: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#FIELDGROUP_REFERENCE,</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label</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'Preisinformationen',</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10,</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targetQualifier</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err="1">
                <a:solidFill>
                  <a:srgbClr val="A99C8C"/>
                </a:solidFill>
                <a:latin typeface="Courier New" panose="02070309020205020404" pitchFamily="49" charset="0"/>
              </a:rPr>
              <a:t>OP_Fieldgroup</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parentId</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err="1">
                <a:solidFill>
                  <a:srgbClr val="A99C8C"/>
                </a:solidFill>
                <a:latin typeface="Courier New" panose="02070309020205020404" pitchFamily="49" charset="0"/>
              </a:rPr>
              <a:t>FacetCollection</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label</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'Eindeutige Fluginformation',</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type: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#FIELDGROUP_REFERENCE,</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targetQualifier</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err="1">
                <a:solidFill>
                  <a:srgbClr val="A99C8C"/>
                </a:solidFill>
                <a:latin typeface="Courier New" panose="02070309020205020404" pitchFamily="49" charset="0"/>
              </a:rPr>
              <a:t>HeaderData</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parentId</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'FacetCollection2',</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type: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#CHART_REFERENCE,</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targetQualifier</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err="1">
                <a:solidFill>
                  <a:srgbClr val="A99C8C"/>
                </a:solidFill>
                <a:latin typeface="Courier New" panose="02070309020205020404" pitchFamily="49" charset="0"/>
              </a:rPr>
              <a:t>bulletChart</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purpose</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#STANDARD,</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type: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#LINEITEM_REFERENCE,</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label</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'Buchungen',</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20,</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targetElement</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'_Booking'</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p:txBody>
      </p:sp>
      <p:sp>
        <p:nvSpPr>
          <p:cNvPr id="9" name="Textfeld 8">
            <a:extLst>
              <a:ext uri="{FF2B5EF4-FFF2-40B4-BE49-F238E27FC236}">
                <a16:creationId xmlns:a16="http://schemas.microsoft.com/office/drawing/2014/main" id="{9AE05092-5A62-806A-B1E0-3DBCA26C4B89}"/>
              </a:ext>
            </a:extLst>
          </p:cNvPr>
          <p:cNvSpPr txBox="1"/>
          <p:nvPr/>
        </p:nvSpPr>
        <p:spPr>
          <a:xfrm>
            <a:off x="7994906" y="151176"/>
            <a:ext cx="4112514" cy="6555641"/>
          </a:xfrm>
          <a:prstGeom prst="rect">
            <a:avLst/>
          </a:prstGeom>
          <a:solidFill>
            <a:schemeClr val="bg2">
              <a:lumMod val="25000"/>
            </a:schemeClr>
          </a:solidFill>
        </p:spPr>
        <p:txBody>
          <a:bodyPr wrap="square">
            <a:spAutoFit/>
          </a:bodyPr>
          <a:lstStyle/>
          <a:p>
            <a:pPr marL="0" marR="0">
              <a:spcBef>
                <a:spcPts val="0"/>
              </a:spcBef>
              <a:spcAft>
                <a:spcPts val="0"/>
              </a:spcAft>
            </a:pPr>
            <a:r>
              <a:rPr lang="de-DE" sz="1000" dirty="0">
                <a:solidFill>
                  <a:srgbClr val="A99C8C"/>
                </a:solidFill>
                <a:effectLst/>
                <a:highlight>
                  <a:srgbClr val="2F2F2F"/>
                </a:highlight>
                <a:latin typeface="Courier New" panose="02070309020205020404" pitchFamily="49" charset="0"/>
              </a:rPr>
              <a:t>@Consumption.valueHelpDefinition:</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err="1">
                <a:solidFill>
                  <a:srgbClr val="A99C8C"/>
                </a:solidFill>
                <a:effectLst/>
                <a:highlight>
                  <a:srgbClr val="2F2F2F"/>
                </a:highlight>
                <a:latin typeface="Courier New" panose="02070309020205020404" pitchFamily="49" charset="0"/>
              </a:rPr>
              <a:t>entity</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err="1">
                <a:solidFill>
                  <a:srgbClr val="A99C8C"/>
                </a:solidFill>
                <a:effectLst/>
                <a:highlight>
                  <a:srgbClr val="2F2F2F"/>
                </a:highlight>
                <a:latin typeface="Courier New" panose="02070309020205020404" pitchFamily="49" charset="0"/>
              </a:rPr>
              <a:t>name</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r>
              <a:rPr lang="de-DE" sz="1000" dirty="0" err="1">
                <a:solidFill>
                  <a:srgbClr val="A99C8C"/>
                </a:solidFill>
                <a:effectLst/>
                <a:highlight>
                  <a:srgbClr val="2F2F2F"/>
                </a:highlight>
                <a:latin typeface="Courier New" panose="02070309020205020404" pitchFamily="49" charset="0"/>
              </a:rPr>
              <a:t>zi_vh_scarr</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err="1">
                <a:solidFill>
                  <a:srgbClr val="A99C8C"/>
                </a:solidFill>
                <a:effectLst/>
                <a:highlight>
                  <a:srgbClr val="2F2F2F"/>
                </a:highlight>
                <a:latin typeface="Courier New" panose="02070309020205020404" pitchFamily="49" charset="0"/>
              </a:rPr>
              <a:t>element</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r>
              <a:rPr lang="de-DE" sz="1000" dirty="0" err="1">
                <a:solidFill>
                  <a:srgbClr val="A99C8C"/>
                </a:solidFill>
                <a:effectLst/>
                <a:highlight>
                  <a:srgbClr val="2F2F2F"/>
                </a:highlight>
                <a:latin typeface="Courier New" panose="02070309020205020404" pitchFamily="49" charset="0"/>
              </a:rPr>
              <a:t>Carrid</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err="1">
                <a:solidFill>
                  <a:srgbClr val="A99C8C"/>
                </a:solidFill>
                <a:effectLst/>
                <a:highlight>
                  <a:srgbClr val="2F2F2F"/>
                </a:highlight>
                <a:latin typeface="Courier New" panose="02070309020205020404" pitchFamily="49" charset="0"/>
              </a:rPr>
              <a:t>label</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'Fluggesellschaften',</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err="1">
                <a:solidFill>
                  <a:srgbClr val="A99C8C"/>
                </a:solidFill>
                <a:effectLst/>
                <a:highlight>
                  <a:srgbClr val="2F2F2F"/>
                </a:highlight>
                <a:latin typeface="Courier New" panose="02070309020205020404" pitchFamily="49" charset="0"/>
              </a:rPr>
              <a:t>qualifier</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r>
              <a:rPr lang="de-DE" sz="1000" dirty="0" err="1">
                <a:solidFill>
                  <a:srgbClr val="A99C8C"/>
                </a:solidFill>
                <a:effectLst/>
                <a:highlight>
                  <a:srgbClr val="2F2F2F"/>
                </a:highlight>
                <a:latin typeface="Courier New" panose="02070309020205020404" pitchFamily="49" charset="0"/>
              </a:rPr>
              <a:t>CarrierValueHelp</a:t>
            </a: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err="1">
                <a:solidFill>
                  <a:srgbClr val="A99C8C"/>
                </a:solidFill>
                <a:effectLst/>
                <a:highlight>
                  <a:srgbClr val="2F2F2F"/>
                </a:highlight>
                <a:latin typeface="Courier New" panose="02070309020205020404" pitchFamily="49" charset="0"/>
              </a:rPr>
              <a:t>useForValidation</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err="1">
                <a:solidFill>
                  <a:srgbClr val="A99C8C"/>
                </a:solidFill>
                <a:effectLst/>
                <a:highlight>
                  <a:srgbClr val="2F2F2F"/>
                </a:highlight>
                <a:latin typeface="Courier New" panose="02070309020205020404" pitchFamily="49" charset="0"/>
              </a:rPr>
              <a:t>true</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a:solidFill>
                  <a:srgbClr val="A99C8C"/>
                </a:solidFill>
                <a:effectLst/>
                <a:highlight>
                  <a:srgbClr val="2F2F2F"/>
                </a:highlight>
                <a:latin typeface="Courier New" panose="02070309020205020404" pitchFamily="49" charset="0"/>
              </a:rPr>
              <a:t>@UI:</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err="1">
                <a:solidFill>
                  <a:srgbClr val="A99C8C"/>
                </a:solidFill>
                <a:effectLst/>
                <a:highlight>
                  <a:srgbClr val="2F2F2F"/>
                </a:highlight>
                <a:latin typeface="Courier New" panose="02070309020205020404" pitchFamily="49" charset="0"/>
              </a:rPr>
              <a:t>lineItem</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err="1">
                <a:solidFill>
                  <a:srgbClr val="A99C8C"/>
                </a:solidFill>
                <a:effectLst/>
                <a:highlight>
                  <a:srgbClr val="2F2F2F"/>
                </a:highlight>
                <a:latin typeface="Courier New" panose="02070309020205020404" pitchFamily="49" charset="0"/>
              </a:rPr>
              <a:t>position</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10,</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err="1">
                <a:solidFill>
                  <a:srgbClr val="A99C8C"/>
                </a:solidFill>
                <a:effectLst/>
                <a:highlight>
                  <a:srgbClr val="2F2F2F"/>
                </a:highlight>
                <a:latin typeface="Courier New" panose="02070309020205020404" pitchFamily="49" charset="0"/>
              </a:rPr>
              <a:t>importance</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#HIGH</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err="1">
                <a:solidFill>
                  <a:srgbClr val="A99C8C"/>
                </a:solidFill>
                <a:effectLst/>
                <a:highlight>
                  <a:srgbClr val="2F2F2F"/>
                </a:highlight>
                <a:latin typeface="Courier New" panose="02070309020205020404" pitchFamily="49" charset="0"/>
              </a:rPr>
              <a:t>selectionField</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err="1">
                <a:solidFill>
                  <a:srgbClr val="A99C8C"/>
                </a:solidFill>
                <a:effectLst/>
                <a:highlight>
                  <a:srgbClr val="2F2F2F"/>
                </a:highlight>
                <a:latin typeface="Courier New" panose="02070309020205020404" pitchFamily="49" charset="0"/>
              </a:rPr>
              <a:t>position</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10</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err="1">
                <a:solidFill>
                  <a:srgbClr val="A99C8C"/>
                </a:solidFill>
                <a:effectLst/>
                <a:highlight>
                  <a:srgbClr val="2F2F2F"/>
                </a:highlight>
                <a:latin typeface="Courier New" panose="02070309020205020404" pitchFamily="49" charset="0"/>
              </a:rPr>
              <a:t>fieldGroup</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err="1">
                <a:solidFill>
                  <a:srgbClr val="A99C8C"/>
                </a:solidFill>
                <a:effectLst/>
                <a:highlight>
                  <a:srgbClr val="2F2F2F"/>
                </a:highlight>
                <a:latin typeface="Courier New" panose="02070309020205020404" pitchFamily="49" charset="0"/>
              </a:rPr>
              <a:t>qualifier</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r>
              <a:rPr lang="de-DE" sz="1000" dirty="0" err="1">
                <a:solidFill>
                  <a:srgbClr val="A99C8C"/>
                </a:solidFill>
                <a:effectLst/>
                <a:highlight>
                  <a:srgbClr val="2F2F2F"/>
                </a:highlight>
                <a:latin typeface="Courier New" panose="02070309020205020404" pitchFamily="49" charset="0"/>
              </a:rPr>
              <a:t>HeaderData</a:t>
            </a: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err="1">
                <a:solidFill>
                  <a:srgbClr val="A99C8C"/>
                </a:solidFill>
                <a:effectLst/>
                <a:highlight>
                  <a:srgbClr val="2F2F2F"/>
                </a:highlight>
                <a:latin typeface="Courier New" panose="02070309020205020404" pitchFamily="49" charset="0"/>
              </a:rPr>
              <a:t>position</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10,</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err="1">
                <a:solidFill>
                  <a:srgbClr val="A99C8C"/>
                </a:solidFill>
                <a:effectLst/>
                <a:highlight>
                  <a:srgbClr val="2F2F2F"/>
                </a:highlight>
                <a:latin typeface="Courier New" panose="02070309020205020404" pitchFamily="49" charset="0"/>
              </a:rPr>
              <a:t>label</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'Airline'</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err="1">
                <a:solidFill>
                  <a:srgbClr val="A99C8C"/>
                </a:solidFill>
                <a:effectLst/>
                <a:highlight>
                  <a:srgbClr val="2F2F2F"/>
                </a:highlight>
                <a:latin typeface="Courier New" panose="02070309020205020404" pitchFamily="49" charset="0"/>
              </a:rPr>
              <a:t>multiLineText</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err="1">
                <a:solidFill>
                  <a:srgbClr val="A99C8C"/>
                </a:solidFill>
                <a:effectLst/>
                <a:highlight>
                  <a:srgbClr val="2F2F2F"/>
                </a:highlight>
                <a:latin typeface="Courier New" panose="02070309020205020404" pitchFamily="49" charset="0"/>
              </a:rPr>
              <a:t>true</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a:solidFill>
                  <a:srgbClr val="A99C8C"/>
                </a:solidFill>
                <a:effectLst/>
                <a:highlight>
                  <a:srgbClr val="2F2F2F"/>
                </a:highlight>
                <a:latin typeface="Courier New" panose="02070309020205020404" pitchFamily="49" charset="0"/>
              </a:rPr>
              <a:t>@UI.identification:</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err="1">
                <a:solidFill>
                  <a:srgbClr val="A99C8C"/>
                </a:solidFill>
                <a:effectLst/>
                <a:highlight>
                  <a:srgbClr val="2F2F2F"/>
                </a:highlight>
                <a:latin typeface="Courier New" panose="02070309020205020404" pitchFamily="49" charset="0"/>
              </a:rPr>
              <a:t>position</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10</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b="1" dirty="0" err="1">
                <a:solidFill>
                  <a:srgbClr val="CC7832"/>
                </a:solidFill>
                <a:effectLst/>
                <a:highlight>
                  <a:srgbClr val="2F2F2F"/>
                </a:highlight>
                <a:latin typeface="Courier New" panose="02070309020205020404" pitchFamily="49" charset="0"/>
              </a:rPr>
              <a:t>key</a:t>
            </a:r>
            <a:r>
              <a:rPr lang="de-DE" sz="1000" dirty="0">
                <a:solidFill>
                  <a:srgbClr val="AAAAAA"/>
                </a:solidFill>
                <a:effectLst/>
                <a:highlight>
                  <a:srgbClr val="2F2F2F"/>
                </a:highlight>
                <a:latin typeface="Courier New" panose="02070309020205020404" pitchFamily="49" charset="0"/>
              </a:rPr>
              <a:t> </a:t>
            </a:r>
            <a:r>
              <a:rPr lang="de-DE" sz="1000" dirty="0" err="1">
                <a:solidFill>
                  <a:srgbClr val="CCCCCC"/>
                </a:solidFill>
                <a:effectLst/>
                <a:highlight>
                  <a:srgbClr val="2F2F2F"/>
                </a:highlight>
                <a:latin typeface="Courier New" panose="02070309020205020404" pitchFamily="49" charset="0"/>
              </a:rPr>
              <a:t>Carrid</a:t>
            </a:r>
            <a:r>
              <a:rPr lang="de-DE" sz="1000" b="1" dirty="0">
                <a:solidFill>
                  <a:srgbClr val="CC7832"/>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a:solidFill>
                  <a:srgbClr val="A99C8C"/>
                </a:solidFill>
                <a:effectLst/>
                <a:highlight>
                  <a:srgbClr val="2F2F2F"/>
                </a:highlight>
                <a:latin typeface="Courier New" panose="02070309020205020404" pitchFamily="49" charset="0"/>
              </a:rPr>
              <a:t>@UI.selectionField:</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err="1">
                <a:solidFill>
                  <a:srgbClr val="A99C8C"/>
                </a:solidFill>
                <a:effectLst/>
                <a:highlight>
                  <a:srgbClr val="2F2F2F"/>
                </a:highlight>
                <a:latin typeface="Courier New" panose="02070309020205020404" pitchFamily="49" charset="0"/>
              </a:rPr>
              <a:t>position</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20</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a:solidFill>
                  <a:srgbClr val="A99C8C"/>
                </a:solidFill>
                <a:effectLst/>
                <a:highlight>
                  <a:srgbClr val="2F2F2F"/>
                </a:highlight>
                <a:latin typeface="Courier New" panose="02070309020205020404" pitchFamily="49" charset="0"/>
              </a:rPr>
              <a:t>@UI.fieldGroup:</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err="1">
                <a:solidFill>
                  <a:srgbClr val="A99C8C"/>
                </a:solidFill>
                <a:effectLst/>
                <a:highlight>
                  <a:srgbClr val="2F2F2F"/>
                </a:highlight>
                <a:latin typeface="Courier New" panose="02070309020205020404" pitchFamily="49" charset="0"/>
              </a:rPr>
              <a:t>qualifier</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r>
              <a:rPr lang="de-DE" sz="1000" dirty="0" err="1">
                <a:solidFill>
                  <a:srgbClr val="A99C8C"/>
                </a:solidFill>
                <a:effectLst/>
                <a:highlight>
                  <a:srgbClr val="2F2F2F"/>
                </a:highlight>
                <a:latin typeface="Courier New" panose="02070309020205020404" pitchFamily="49" charset="0"/>
              </a:rPr>
              <a:t>HeaderData</a:t>
            </a: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err="1">
                <a:solidFill>
                  <a:srgbClr val="A99C8C"/>
                </a:solidFill>
                <a:effectLst/>
                <a:highlight>
                  <a:srgbClr val="2F2F2F"/>
                </a:highlight>
                <a:latin typeface="Courier New" panose="02070309020205020404" pitchFamily="49" charset="0"/>
              </a:rPr>
              <a:t>label</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'Verbindungsnummer',</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err="1">
                <a:solidFill>
                  <a:srgbClr val="A99C8C"/>
                </a:solidFill>
                <a:effectLst/>
                <a:highlight>
                  <a:srgbClr val="2F2F2F"/>
                </a:highlight>
                <a:latin typeface="Courier New" panose="02070309020205020404" pitchFamily="49" charset="0"/>
              </a:rPr>
              <a:t>position</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20,</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a:solidFill>
                  <a:srgbClr val="A99C8C"/>
                </a:solidFill>
                <a:effectLst/>
                <a:highlight>
                  <a:srgbClr val="2F2F2F"/>
                </a:highlight>
                <a:latin typeface="Courier New" panose="02070309020205020404" pitchFamily="49" charset="0"/>
              </a:rPr>
              <a:t>type:</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#STANDARD</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a:solidFill>
                  <a:srgbClr val="A99C8C"/>
                </a:solidFill>
                <a:effectLst/>
                <a:highlight>
                  <a:srgbClr val="2F2F2F"/>
                </a:highlight>
                <a:latin typeface="Courier New" panose="02070309020205020404" pitchFamily="49" charset="0"/>
              </a:rPr>
              <a:t>@UI.lineItem:</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err="1">
                <a:solidFill>
                  <a:srgbClr val="A99C8C"/>
                </a:solidFill>
                <a:effectLst/>
                <a:highlight>
                  <a:srgbClr val="2F2F2F"/>
                </a:highlight>
                <a:latin typeface="Courier New" panose="02070309020205020404" pitchFamily="49" charset="0"/>
              </a:rPr>
              <a:t>position</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30</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a:solidFill>
                  <a:srgbClr val="A99C8C"/>
                </a:solidFill>
                <a:effectLst/>
                <a:highlight>
                  <a:srgbClr val="2F2F2F"/>
                </a:highlight>
                <a:latin typeface="Courier New" panose="02070309020205020404" pitchFamily="49" charset="0"/>
              </a:rPr>
              <a:t>@UI.identification:</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err="1">
                <a:solidFill>
                  <a:srgbClr val="A99C8C"/>
                </a:solidFill>
                <a:effectLst/>
                <a:highlight>
                  <a:srgbClr val="2F2F2F"/>
                </a:highlight>
                <a:latin typeface="Courier New" panose="02070309020205020404" pitchFamily="49" charset="0"/>
              </a:rPr>
              <a:t>position</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20</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a:solidFill>
                  <a:srgbClr val="A99C8C"/>
                </a:solidFill>
                <a:effectLst/>
                <a:highlight>
                  <a:srgbClr val="2F2F2F"/>
                </a:highlight>
                <a:latin typeface="Courier New" panose="02070309020205020404" pitchFamily="49" charset="0"/>
              </a:rPr>
              <a:t>@Consumption.valueHelpDefinition:</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err="1">
                <a:solidFill>
                  <a:srgbClr val="A99C8C"/>
                </a:solidFill>
                <a:effectLst/>
                <a:highlight>
                  <a:srgbClr val="2F2F2F"/>
                </a:highlight>
                <a:latin typeface="Courier New" panose="02070309020205020404" pitchFamily="49" charset="0"/>
              </a:rPr>
              <a:t>entity</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err="1">
                <a:solidFill>
                  <a:srgbClr val="A99C8C"/>
                </a:solidFill>
                <a:effectLst/>
                <a:highlight>
                  <a:srgbClr val="2F2F2F"/>
                </a:highlight>
                <a:latin typeface="Courier New" panose="02070309020205020404" pitchFamily="49" charset="0"/>
              </a:rPr>
              <a:t>name</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r>
              <a:rPr lang="de-DE" sz="1000" dirty="0" err="1">
                <a:solidFill>
                  <a:srgbClr val="A99C8C"/>
                </a:solidFill>
                <a:effectLst/>
                <a:highlight>
                  <a:srgbClr val="2F2F2F"/>
                </a:highlight>
                <a:latin typeface="Courier New" panose="02070309020205020404" pitchFamily="49" charset="0"/>
              </a:rPr>
              <a:t>zi_vh_spfli</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err="1">
                <a:solidFill>
                  <a:srgbClr val="A99C8C"/>
                </a:solidFill>
                <a:effectLst/>
                <a:highlight>
                  <a:srgbClr val="2F2F2F"/>
                </a:highlight>
                <a:latin typeface="Courier New" panose="02070309020205020404" pitchFamily="49" charset="0"/>
              </a:rPr>
              <a:t>element</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r>
              <a:rPr lang="de-DE" sz="1000" dirty="0" err="1">
                <a:solidFill>
                  <a:srgbClr val="A99C8C"/>
                </a:solidFill>
                <a:effectLst/>
                <a:highlight>
                  <a:srgbClr val="2F2F2F"/>
                </a:highlight>
                <a:latin typeface="Courier New" panose="02070309020205020404" pitchFamily="49" charset="0"/>
              </a:rPr>
              <a:t>Connid</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err="1">
                <a:solidFill>
                  <a:srgbClr val="A99C8C"/>
                </a:solidFill>
                <a:effectLst/>
                <a:highlight>
                  <a:srgbClr val="2F2F2F"/>
                </a:highlight>
                <a:latin typeface="Courier New" panose="02070309020205020404" pitchFamily="49" charset="0"/>
              </a:rPr>
              <a:t>label</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'Verbindungen',</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err="1">
                <a:solidFill>
                  <a:srgbClr val="A99C8C"/>
                </a:solidFill>
                <a:effectLst/>
                <a:highlight>
                  <a:srgbClr val="2F2F2F"/>
                </a:highlight>
                <a:latin typeface="Courier New" panose="02070309020205020404" pitchFamily="49" charset="0"/>
              </a:rPr>
              <a:t>qualifier</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a:solidFill>
                  <a:srgbClr val="A99C8C"/>
                </a:solidFill>
                <a:effectLst/>
                <a:highlight>
                  <a:srgbClr val="2F2F2F"/>
                </a:highlight>
                <a:latin typeface="Courier New" panose="02070309020205020404" pitchFamily="49" charset="0"/>
              </a:rPr>
              <a:t>'</a:t>
            </a:r>
            <a:r>
              <a:rPr lang="de-DE" sz="1000" dirty="0" err="1">
                <a:solidFill>
                  <a:srgbClr val="A99C8C"/>
                </a:solidFill>
                <a:effectLst/>
                <a:highlight>
                  <a:srgbClr val="2F2F2F"/>
                </a:highlight>
                <a:latin typeface="Courier New" panose="02070309020205020404" pitchFamily="49" charset="0"/>
              </a:rPr>
              <a:t>ConnectionValueHelp</a:t>
            </a: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err="1">
                <a:solidFill>
                  <a:srgbClr val="A99C8C"/>
                </a:solidFill>
                <a:effectLst/>
                <a:highlight>
                  <a:srgbClr val="2F2F2F"/>
                </a:highlight>
                <a:latin typeface="Courier New" panose="02070309020205020404" pitchFamily="49" charset="0"/>
              </a:rPr>
              <a:t>useForValidation</a:t>
            </a:r>
            <a:r>
              <a:rPr lang="de-DE" sz="1000" dirty="0">
                <a:solidFill>
                  <a:srgbClr val="A99C8C"/>
                </a:solidFill>
                <a:effectLst/>
                <a:highlight>
                  <a:srgbClr val="2F2F2F"/>
                </a:highlight>
                <a:latin typeface="Courier New" panose="02070309020205020404" pitchFamily="49" charset="0"/>
              </a:rPr>
              <a:t>:</a:t>
            </a:r>
            <a:r>
              <a:rPr lang="de-DE" sz="1000" dirty="0">
                <a:solidFill>
                  <a:srgbClr val="AAAAAA"/>
                </a:solidFill>
                <a:effectLst/>
                <a:highlight>
                  <a:srgbClr val="2F2F2F"/>
                </a:highlight>
                <a:latin typeface="Courier New" panose="02070309020205020404" pitchFamily="49" charset="0"/>
              </a:rPr>
              <a:t> </a:t>
            </a:r>
            <a:r>
              <a:rPr lang="de-DE" sz="1000" dirty="0" err="1">
                <a:solidFill>
                  <a:srgbClr val="A99C8C"/>
                </a:solidFill>
                <a:effectLst/>
                <a:highlight>
                  <a:srgbClr val="2F2F2F"/>
                </a:highlight>
                <a:latin typeface="Courier New" panose="02070309020205020404" pitchFamily="49" charset="0"/>
              </a:rPr>
              <a:t>true</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dirty="0">
                <a:solidFill>
                  <a:srgbClr val="A99C8C"/>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a:p>
            <a:pPr marL="0" marR="0">
              <a:spcBef>
                <a:spcPts val="0"/>
              </a:spcBef>
              <a:spcAft>
                <a:spcPts val="0"/>
              </a:spcAft>
            </a:pPr>
            <a:r>
              <a:rPr lang="de-DE" sz="1000" b="1" dirty="0" err="1">
                <a:solidFill>
                  <a:srgbClr val="CC7832"/>
                </a:solidFill>
                <a:effectLst/>
                <a:highlight>
                  <a:srgbClr val="2F2F2F"/>
                </a:highlight>
                <a:latin typeface="Courier New" panose="02070309020205020404" pitchFamily="49" charset="0"/>
              </a:rPr>
              <a:t>key</a:t>
            </a:r>
            <a:r>
              <a:rPr lang="de-DE" sz="1000" dirty="0">
                <a:solidFill>
                  <a:srgbClr val="AAAAAA"/>
                </a:solidFill>
                <a:effectLst/>
                <a:highlight>
                  <a:srgbClr val="2F2F2F"/>
                </a:highlight>
                <a:latin typeface="Courier New" panose="02070309020205020404" pitchFamily="49" charset="0"/>
              </a:rPr>
              <a:t> </a:t>
            </a:r>
            <a:r>
              <a:rPr lang="de-DE" sz="1000" dirty="0" err="1">
                <a:solidFill>
                  <a:srgbClr val="CCCCCC"/>
                </a:solidFill>
                <a:effectLst/>
                <a:highlight>
                  <a:srgbClr val="2F2F2F"/>
                </a:highlight>
                <a:latin typeface="Courier New" panose="02070309020205020404" pitchFamily="49" charset="0"/>
              </a:rPr>
              <a:t>Connid</a:t>
            </a:r>
            <a:r>
              <a:rPr lang="de-DE" sz="1000" b="1" dirty="0">
                <a:solidFill>
                  <a:srgbClr val="CC7832"/>
                </a:solidFill>
                <a:effectLst/>
                <a:highlight>
                  <a:srgbClr val="2F2F2F"/>
                </a:highlight>
                <a:latin typeface="Courier New" panose="02070309020205020404" pitchFamily="49" charset="0"/>
              </a:rPr>
              <a:t>,</a:t>
            </a:r>
            <a:endParaRPr lang="de-DE" sz="1000" dirty="0">
              <a:solidFill>
                <a:srgbClr val="AAAAAA"/>
              </a:solidFill>
              <a:effectLst/>
              <a:highlight>
                <a:srgbClr val="2F2F2F"/>
              </a:highlight>
              <a:latin typeface="Courier New" panose="02070309020205020404" pitchFamily="49" charset="0"/>
            </a:endParaRPr>
          </a:p>
        </p:txBody>
      </p:sp>
      <p:sp>
        <p:nvSpPr>
          <p:cNvPr id="10" name="Rechteck: abgerundete Ecken 9">
            <a:extLst>
              <a:ext uri="{FF2B5EF4-FFF2-40B4-BE49-F238E27FC236}">
                <a16:creationId xmlns:a16="http://schemas.microsoft.com/office/drawing/2014/main" id="{D7535C54-5180-854D-259C-EA9875995FC1}"/>
              </a:ext>
            </a:extLst>
          </p:cNvPr>
          <p:cNvSpPr/>
          <p:nvPr/>
        </p:nvSpPr>
        <p:spPr>
          <a:xfrm>
            <a:off x="334893" y="233472"/>
            <a:ext cx="1655064" cy="615553"/>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ZC_SFLIGHT</a:t>
            </a:r>
          </a:p>
        </p:txBody>
      </p:sp>
    </p:spTree>
    <p:extLst>
      <p:ext uri="{BB962C8B-B14F-4D97-AF65-F5344CB8AC3E}">
        <p14:creationId xmlns:p14="http://schemas.microsoft.com/office/powerpoint/2010/main" val="1672063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abgerundete Ecken 9">
            <a:extLst>
              <a:ext uri="{FF2B5EF4-FFF2-40B4-BE49-F238E27FC236}">
                <a16:creationId xmlns:a16="http://schemas.microsoft.com/office/drawing/2014/main" id="{D7535C54-5180-854D-259C-EA9875995FC1}"/>
              </a:ext>
            </a:extLst>
          </p:cNvPr>
          <p:cNvSpPr/>
          <p:nvPr/>
        </p:nvSpPr>
        <p:spPr>
          <a:xfrm>
            <a:off x="408045" y="45720"/>
            <a:ext cx="1655064" cy="615553"/>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ZC_SFLIGHT</a:t>
            </a:r>
          </a:p>
        </p:txBody>
      </p:sp>
      <p:sp>
        <p:nvSpPr>
          <p:cNvPr id="6" name="Textfeld 5">
            <a:extLst>
              <a:ext uri="{FF2B5EF4-FFF2-40B4-BE49-F238E27FC236}">
                <a16:creationId xmlns:a16="http://schemas.microsoft.com/office/drawing/2014/main" id="{E8FDE37F-D67C-8814-8A99-0B4226D0E229}"/>
              </a:ext>
            </a:extLst>
          </p:cNvPr>
          <p:cNvSpPr txBox="1"/>
          <p:nvPr/>
        </p:nvSpPr>
        <p:spPr>
          <a:xfrm>
            <a:off x="636645" y="718304"/>
            <a:ext cx="4103370" cy="6093976"/>
          </a:xfrm>
          <a:prstGeom prst="rect">
            <a:avLst/>
          </a:prstGeom>
          <a:solidFill>
            <a:schemeClr val="bg2">
              <a:lumMod val="25000"/>
            </a:schemeClr>
          </a:solidFill>
        </p:spPr>
        <p:txBody>
          <a:bodyPr wrap="square">
            <a:spAutoFit/>
          </a:bodyPr>
          <a:lstStyle/>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@UI.selectionField:</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30</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@UI.lineItem:</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40</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@UI.fieldGroup:</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qualifier</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err="1">
                <a:solidFill>
                  <a:srgbClr val="A99C8C"/>
                </a:solidFill>
                <a:latin typeface="Courier New" panose="02070309020205020404" pitchFamily="49" charset="0"/>
              </a:rPr>
              <a:t>HeaderData</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label</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'Flugdatum',</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30,</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type: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#STANDARD</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@UI.identification:</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30</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key</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Fldate</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@UI.fieldGroup:</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qualifier</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err="1">
                <a:solidFill>
                  <a:srgbClr val="A99C8C"/>
                </a:solidFill>
                <a:latin typeface="Courier New" panose="02070309020205020404" pitchFamily="49" charset="0"/>
              </a:rPr>
              <a:t>OP_Fieldgroup</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10</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@UI.identification:</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40</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CCCCCC"/>
                </a:solidFill>
                <a:latin typeface="Courier New" panose="02070309020205020404" pitchFamily="49" charset="0"/>
              </a:rPr>
              <a:t>Price</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CCCCCC"/>
                </a:solidFill>
                <a:latin typeface="Courier New" panose="02070309020205020404" pitchFamily="49" charset="0"/>
              </a:rPr>
              <a:t>Currency</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@UI.lineItem:</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80</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@UI.identification:</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50</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Planetype</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Seatsmax</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dataPoint</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qualifier</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err="1">
                <a:solidFill>
                  <a:srgbClr val="A99C8C"/>
                </a:solidFill>
                <a:latin typeface="Courier New" panose="02070309020205020404" pitchFamily="49" charset="0"/>
              </a:rPr>
              <a:t>Seatsocc</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targetValueElement</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err="1">
                <a:solidFill>
                  <a:srgbClr val="A99C8C"/>
                </a:solidFill>
                <a:latin typeface="Courier New" panose="02070309020205020404" pitchFamily="49" charset="0"/>
              </a:rPr>
              <a:t>Seatsmax</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visualization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#PROGRESS,</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title: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'Auslastung'</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lineItem</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type: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#AS_DATAPOINT,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label</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'Sitzplatzauslastung Economy',</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importance</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#HIGH,</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50,</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valueQualifier</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err="1">
                <a:solidFill>
                  <a:srgbClr val="A99C8C"/>
                </a:solidFill>
                <a:latin typeface="Courier New" panose="02070309020205020404" pitchFamily="49" charset="0"/>
              </a:rPr>
              <a:t>Seatsocc</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Seatsocc</a:t>
            </a:r>
            <a:r>
              <a:rPr lang="de-DE" sz="1000" b="1" dirty="0">
                <a:solidFill>
                  <a:srgbClr val="CC7832"/>
                </a:solidFill>
                <a:latin typeface="Courier New" panose="02070309020205020404" pitchFamily="49" charset="0"/>
              </a:rPr>
              <a:t>,</a:t>
            </a:r>
            <a:endParaRPr lang="de-DE" sz="1000" dirty="0"/>
          </a:p>
        </p:txBody>
      </p:sp>
      <p:sp>
        <p:nvSpPr>
          <p:cNvPr id="11" name="Textfeld 10">
            <a:extLst>
              <a:ext uri="{FF2B5EF4-FFF2-40B4-BE49-F238E27FC236}">
                <a16:creationId xmlns:a16="http://schemas.microsoft.com/office/drawing/2014/main" id="{3F8D7BA6-B959-389F-7530-FF9497FF90FF}"/>
              </a:ext>
            </a:extLst>
          </p:cNvPr>
          <p:cNvSpPr txBox="1"/>
          <p:nvPr/>
        </p:nvSpPr>
        <p:spPr>
          <a:xfrm>
            <a:off x="5460879" y="718304"/>
            <a:ext cx="6094476" cy="3170099"/>
          </a:xfrm>
          <a:prstGeom prst="rect">
            <a:avLst/>
          </a:prstGeom>
          <a:solidFill>
            <a:schemeClr val="bg2">
              <a:lumMod val="25000"/>
            </a:schemeClr>
          </a:solidFill>
        </p:spPr>
        <p:txBody>
          <a:bodyPr wrap="square">
            <a:spAutoFit/>
          </a:bodyPr>
          <a:lstStyle/>
          <a:p>
            <a:pPr algn="l"/>
            <a:r>
              <a:rPr lang="de-DE" sz="1000" dirty="0">
                <a:solidFill>
                  <a:srgbClr val="A99C8C"/>
                </a:solidFill>
                <a:latin typeface="Courier New" panose="02070309020205020404" pitchFamily="49" charset="0"/>
              </a:rPr>
              <a:t>@UI.lineItem:</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100</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Paymentsum</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@Consumption.filter.hidden:</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true</a:t>
            </a:r>
            <a:endParaRPr lang="de-DE" sz="1000" dirty="0">
              <a:solidFill>
                <a:srgbClr val="A99C8C"/>
              </a:solidFill>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SeatsmaxB</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@Consumption.filter.hidden:</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true</a:t>
            </a:r>
            <a:endParaRPr lang="de-DE" sz="1000" dirty="0">
              <a:solidFill>
                <a:srgbClr val="A99C8C"/>
              </a:solidFill>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@UI.lineItem:</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100</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SeatsoccB</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@Consumption.filter.hidden:</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true</a:t>
            </a:r>
            <a:endParaRPr lang="de-DE" sz="1000" dirty="0">
              <a:solidFill>
                <a:srgbClr val="A99C8C"/>
              </a:solidFill>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SeatsmaxF</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@Consumption.filter.hidden:</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true</a:t>
            </a:r>
            <a:endParaRPr lang="de-DE" sz="1000" dirty="0">
              <a:solidFill>
                <a:srgbClr val="A99C8C"/>
              </a:solidFill>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@UI.lineItem:</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100</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SeatsoccF</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CreatedAt</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CreatedBy</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LastChangedAt</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LastChangedBy</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LocalLastChangedAt</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808080"/>
                </a:solidFill>
                <a:latin typeface="Courier New" panose="02070309020205020404" pitchFamily="49" charset="0"/>
              </a:rPr>
              <a:t>/* </a:t>
            </a:r>
            <a:r>
              <a:rPr lang="de-DE" sz="1000" dirty="0" err="1">
                <a:solidFill>
                  <a:srgbClr val="808080"/>
                </a:solidFill>
                <a:latin typeface="Courier New" panose="02070309020205020404" pitchFamily="49" charset="0"/>
              </a:rPr>
              <a:t>Associations</a:t>
            </a:r>
            <a:r>
              <a:rPr lang="de-DE" sz="1000" dirty="0">
                <a:solidFill>
                  <a:srgbClr val="808080"/>
                </a:solidFill>
                <a:latin typeface="Courier New" panose="02070309020205020404" pitchFamily="49" charset="0"/>
              </a:rPr>
              <a:t> */</a:t>
            </a:r>
          </a:p>
          <a:p>
            <a:pPr algn="l"/>
            <a:r>
              <a:rPr lang="en-US" sz="1000" dirty="0">
                <a:solidFill>
                  <a:srgbClr val="AAAAAA"/>
                </a:solidFill>
                <a:latin typeface="Courier New" panose="02070309020205020404" pitchFamily="49" charset="0"/>
              </a:rPr>
              <a:t>      </a:t>
            </a:r>
            <a:r>
              <a:rPr lang="en-US" sz="1000" dirty="0">
                <a:solidFill>
                  <a:srgbClr val="CCCCCC"/>
                </a:solidFill>
                <a:latin typeface="Courier New" panose="02070309020205020404" pitchFamily="49" charset="0"/>
              </a:rPr>
              <a:t>_Booking</a:t>
            </a:r>
            <a:r>
              <a:rPr lang="en-US" sz="1000"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redirected</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to</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composition</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child</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ZC_SBOOK</a:t>
            </a:r>
          </a:p>
          <a:p>
            <a:pPr algn="l"/>
            <a:r>
              <a:rPr lang="de-DE" sz="1000" b="1" dirty="0">
                <a:solidFill>
                  <a:srgbClr val="CC7832"/>
                </a:solidFill>
                <a:latin typeface="Courier New" panose="02070309020205020404" pitchFamily="49" charset="0"/>
              </a:rPr>
              <a:t>}</a:t>
            </a:r>
            <a:endParaRPr lang="de-DE" sz="1000" dirty="0"/>
          </a:p>
        </p:txBody>
      </p:sp>
    </p:spTree>
    <p:extLst>
      <p:ext uri="{BB962C8B-B14F-4D97-AF65-F5344CB8AC3E}">
        <p14:creationId xmlns:p14="http://schemas.microsoft.com/office/powerpoint/2010/main" val="970902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abgerundete Ecken 3">
            <a:extLst>
              <a:ext uri="{FF2B5EF4-FFF2-40B4-BE49-F238E27FC236}">
                <a16:creationId xmlns:a16="http://schemas.microsoft.com/office/drawing/2014/main" id="{A7D346A3-5D5E-3720-F4B4-24BB26F2906D}"/>
              </a:ext>
            </a:extLst>
          </p:cNvPr>
          <p:cNvSpPr/>
          <p:nvPr/>
        </p:nvSpPr>
        <p:spPr>
          <a:xfrm>
            <a:off x="490341" y="265176"/>
            <a:ext cx="1655064" cy="615553"/>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ZC_SBOOK</a:t>
            </a:r>
          </a:p>
        </p:txBody>
      </p:sp>
      <p:sp>
        <p:nvSpPr>
          <p:cNvPr id="6" name="Textfeld 5">
            <a:extLst>
              <a:ext uri="{FF2B5EF4-FFF2-40B4-BE49-F238E27FC236}">
                <a16:creationId xmlns:a16="http://schemas.microsoft.com/office/drawing/2014/main" id="{A308B5AB-9B9F-D1F1-4D11-53DD47D4432F}"/>
              </a:ext>
            </a:extLst>
          </p:cNvPr>
          <p:cNvSpPr txBox="1"/>
          <p:nvPr/>
        </p:nvSpPr>
        <p:spPr>
          <a:xfrm>
            <a:off x="1165098" y="1790629"/>
            <a:ext cx="4257294" cy="3785652"/>
          </a:xfrm>
          <a:prstGeom prst="rect">
            <a:avLst/>
          </a:prstGeom>
          <a:solidFill>
            <a:schemeClr val="bg2">
              <a:lumMod val="25000"/>
            </a:schemeClr>
          </a:solidFill>
        </p:spPr>
        <p:txBody>
          <a:bodyPr wrap="square">
            <a:spAutoFit/>
          </a:bodyPr>
          <a:lstStyle/>
          <a:p>
            <a:pPr algn="l"/>
            <a:r>
              <a:rPr lang="en-US" sz="1000" dirty="0">
                <a:solidFill>
                  <a:srgbClr val="A99C8C"/>
                </a:solidFill>
                <a:latin typeface="Courier New" panose="02070309020205020404" pitchFamily="49" charset="0"/>
              </a:rPr>
              <a:t>@EndUserText.label:</a:t>
            </a:r>
            <a:r>
              <a:rPr lang="en-US" sz="1000" dirty="0">
                <a:solidFill>
                  <a:srgbClr val="AAAAAA"/>
                </a:solidFill>
                <a:latin typeface="Courier New" panose="02070309020205020404" pitchFamily="49" charset="0"/>
              </a:rPr>
              <a:t> </a:t>
            </a:r>
            <a:r>
              <a:rPr lang="en-US" sz="1000" dirty="0">
                <a:solidFill>
                  <a:srgbClr val="A99C8C"/>
                </a:solidFill>
                <a:latin typeface="Courier New" panose="02070309020205020404" pitchFamily="49" charset="0"/>
              </a:rPr>
              <a:t>'Projection View SBOOK'</a:t>
            </a:r>
          </a:p>
          <a:p>
            <a:pPr algn="l"/>
            <a:r>
              <a:rPr lang="de-DE" sz="1000" dirty="0">
                <a:solidFill>
                  <a:srgbClr val="A99C8C"/>
                </a:solidFill>
                <a:latin typeface="Courier New" panose="02070309020205020404" pitchFamily="49" charset="0"/>
              </a:rPr>
              <a:t>@AccessControl.authorizationCheck:</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#NOT_REQUIRED</a:t>
            </a:r>
          </a:p>
          <a:p>
            <a:pPr algn="l"/>
            <a:r>
              <a:rPr lang="de-DE" sz="1000" dirty="0">
                <a:solidFill>
                  <a:srgbClr val="A99C8C"/>
                </a:solidFill>
                <a:latin typeface="Courier New" panose="02070309020205020404" pitchFamily="49" charset="0"/>
              </a:rPr>
              <a:t>@UI.headerInfo:</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typeName</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'Buchung',</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typeNamePlural</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'Buchungen',</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title: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value</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err="1">
                <a:solidFill>
                  <a:srgbClr val="A99C8C"/>
                </a:solidFill>
                <a:latin typeface="Courier New" panose="02070309020205020404" pitchFamily="49" charset="0"/>
              </a:rPr>
              <a:t>Passname</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type: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#STANDARD,</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label</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'Name'</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description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label</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'Buchungsnummer',</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type: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#STANDARD,</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value</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err="1">
                <a:solidFill>
                  <a:srgbClr val="A99C8C"/>
                </a:solidFill>
                <a:latin typeface="Courier New" panose="02070309020205020404" pitchFamily="49" charset="0"/>
              </a:rPr>
              <a:t>Bookid</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99C8C"/>
                </a:solidFill>
                <a:latin typeface="Courier New" panose="02070309020205020404" pitchFamily="49" charset="0"/>
              </a:rPr>
              <a:t>}</a:t>
            </a:r>
          </a:p>
          <a:p>
            <a:pPr algn="l"/>
            <a:r>
              <a:rPr lang="en-US" sz="1000" b="1" dirty="0">
                <a:solidFill>
                  <a:srgbClr val="CC7832"/>
                </a:solidFill>
                <a:latin typeface="Courier New" panose="02070309020205020404" pitchFamily="49" charset="0"/>
              </a:rPr>
              <a:t>define</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view</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entity</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ZC_SBOOK</a:t>
            </a:r>
          </a:p>
          <a:p>
            <a:pPr algn="l"/>
            <a:r>
              <a:rPr lang="en-US" sz="1000"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projection</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on</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ZI_SBOOK</a:t>
            </a:r>
          </a:p>
          <a:p>
            <a:pPr algn="l"/>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@UI.facet: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purpose</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#STANDARD,</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10,</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label</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'Buchungsinformationen',</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type: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#IDENTIFICATION_REFERENCE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endParaRPr lang="de-DE" sz="1000" dirty="0"/>
          </a:p>
        </p:txBody>
      </p:sp>
      <p:sp>
        <p:nvSpPr>
          <p:cNvPr id="8" name="Textfeld 7">
            <a:extLst>
              <a:ext uri="{FF2B5EF4-FFF2-40B4-BE49-F238E27FC236}">
                <a16:creationId xmlns:a16="http://schemas.microsoft.com/office/drawing/2014/main" id="{D5C402BA-B11B-25C5-8A6B-B216566FBD64}"/>
              </a:ext>
            </a:extLst>
          </p:cNvPr>
          <p:cNvSpPr txBox="1"/>
          <p:nvPr/>
        </p:nvSpPr>
        <p:spPr>
          <a:xfrm>
            <a:off x="6329934" y="151179"/>
            <a:ext cx="4606290" cy="6555641"/>
          </a:xfrm>
          <a:prstGeom prst="rect">
            <a:avLst/>
          </a:prstGeom>
          <a:solidFill>
            <a:schemeClr val="bg2">
              <a:lumMod val="25000"/>
            </a:schemeClr>
          </a:solidFill>
        </p:spPr>
        <p:txBody>
          <a:bodyPr wrap="square">
            <a:spAutoFit/>
          </a:bodyPr>
          <a:lstStyle/>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key</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Carrid</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key</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Connid</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key</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Fldate</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@UI.lineItem:</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50</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@UI.identification:</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10</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key</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Bookid</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@UI.identification:</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20</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Customid</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@UI.identification:</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30</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Custtype</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@UI.identification:</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40</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CCCCCC"/>
                </a:solidFill>
                <a:latin typeface="Courier New" panose="02070309020205020404" pitchFamily="49" charset="0"/>
              </a:rPr>
              <a:t>Smoker</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@UI.lineItem:</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30</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@UI.identification:</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50,</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type: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#FOR_ACTION,</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dataAction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err="1">
                <a:solidFill>
                  <a:srgbClr val="A99C8C"/>
                </a:solidFill>
                <a:latin typeface="Courier New" panose="02070309020205020404" pitchFamily="49" charset="0"/>
              </a:rPr>
              <a:t>upgrade_class</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label</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'Upgrade'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Luggweight</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Wunit</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Invoice</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@UI.lineItem:</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40</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@UI.identification:</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51</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CCCCCC"/>
                </a:solidFill>
                <a:latin typeface="Courier New" panose="02070309020205020404" pitchFamily="49" charset="0"/>
              </a:rPr>
              <a:t>Class</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Forcuram</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Forcurkey</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Loccuram</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Loccurkey</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@UI.lineItem:</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20</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@UI.identification:</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60</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OrderDate</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CCCCCC"/>
                </a:solidFill>
                <a:latin typeface="Courier New" panose="02070309020205020404" pitchFamily="49" charset="0"/>
              </a:rPr>
              <a:t>Counter</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Agencynum</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Cancelled</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@UI.identification:</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70</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CCCCCC"/>
                </a:solidFill>
                <a:latin typeface="Courier New" panose="02070309020205020404" pitchFamily="49" charset="0"/>
              </a:rPr>
              <a:t>Reserved</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@UI.lineItem:</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position</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10</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Passname</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CCCCCC"/>
                </a:solidFill>
                <a:latin typeface="Courier New" panose="02070309020205020404" pitchFamily="49" charset="0"/>
              </a:rPr>
              <a:t>Passform</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Passbirth</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808080"/>
                </a:solidFill>
                <a:latin typeface="Courier New" panose="02070309020205020404" pitchFamily="49" charset="0"/>
              </a:rPr>
              <a:t>/* </a:t>
            </a:r>
            <a:r>
              <a:rPr lang="de-DE" sz="1000" dirty="0" err="1">
                <a:solidFill>
                  <a:srgbClr val="808080"/>
                </a:solidFill>
                <a:latin typeface="Courier New" panose="02070309020205020404" pitchFamily="49" charset="0"/>
              </a:rPr>
              <a:t>Associations</a:t>
            </a:r>
            <a:r>
              <a:rPr lang="de-DE" sz="1000" dirty="0">
                <a:solidFill>
                  <a:srgbClr val="808080"/>
                </a:solidFill>
                <a:latin typeface="Courier New" panose="02070309020205020404" pitchFamily="49" charset="0"/>
              </a:rPr>
              <a:t> */</a:t>
            </a:r>
          </a:p>
          <a:p>
            <a:pPr algn="l"/>
            <a:r>
              <a:rPr lang="en-US" sz="1000" dirty="0">
                <a:solidFill>
                  <a:srgbClr val="AAAAAA"/>
                </a:solidFill>
                <a:latin typeface="Courier New" panose="02070309020205020404" pitchFamily="49" charset="0"/>
              </a:rPr>
              <a:t>      </a:t>
            </a:r>
            <a:r>
              <a:rPr lang="en-US" sz="1000" dirty="0">
                <a:solidFill>
                  <a:srgbClr val="CCCCCC"/>
                </a:solidFill>
                <a:latin typeface="Courier New" panose="02070309020205020404" pitchFamily="49" charset="0"/>
              </a:rPr>
              <a:t>_Flight</a:t>
            </a:r>
            <a:r>
              <a:rPr lang="en-US" sz="1000" b="1" dirty="0">
                <a:solidFill>
                  <a:srgbClr val="CC7832"/>
                </a:solidFill>
                <a:latin typeface="Courier New" panose="02070309020205020404" pitchFamily="49" charset="0"/>
              </a:rPr>
              <a:t>:</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redirected</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to</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parent</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ZC_SFLIGHT</a:t>
            </a:r>
          </a:p>
          <a:p>
            <a:pPr algn="l"/>
            <a:r>
              <a:rPr lang="de-DE" sz="1000" b="1" dirty="0">
                <a:solidFill>
                  <a:srgbClr val="CC7832"/>
                </a:solidFill>
                <a:latin typeface="Courier New" panose="02070309020205020404" pitchFamily="49" charset="0"/>
              </a:rPr>
              <a:t>}</a:t>
            </a:r>
            <a:endParaRPr lang="de-DE" sz="1000" dirty="0"/>
          </a:p>
        </p:txBody>
      </p:sp>
    </p:spTree>
    <p:extLst>
      <p:ext uri="{BB962C8B-B14F-4D97-AF65-F5344CB8AC3E}">
        <p14:creationId xmlns:p14="http://schemas.microsoft.com/office/powerpoint/2010/main" val="510253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95657827-0235-F14B-3D2F-0C87E1375C22}"/>
              </a:ext>
            </a:extLst>
          </p:cNvPr>
          <p:cNvSpPr txBox="1"/>
          <p:nvPr/>
        </p:nvSpPr>
        <p:spPr>
          <a:xfrm>
            <a:off x="6899564" y="1988756"/>
            <a:ext cx="4174836" cy="3785652"/>
          </a:xfrm>
          <a:prstGeom prst="rect">
            <a:avLst/>
          </a:prstGeom>
          <a:solidFill>
            <a:schemeClr val="bg2">
              <a:lumMod val="25000"/>
            </a:schemeClr>
          </a:solidFill>
        </p:spPr>
        <p:txBody>
          <a:bodyPr wrap="square">
            <a:spAutoFit/>
          </a:bodyPr>
          <a:lstStyle/>
          <a:p>
            <a:pPr algn="l"/>
            <a:r>
              <a:rPr lang="de-DE" sz="1000" dirty="0">
                <a:solidFill>
                  <a:srgbClr val="A99C8C"/>
                </a:solidFill>
                <a:latin typeface="Courier New" panose="02070309020205020404" pitchFamily="49" charset="0"/>
              </a:rPr>
              <a:t>@AbapCatalog.viewEnhancementCategory:</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[#NONE]</a:t>
            </a:r>
          </a:p>
          <a:p>
            <a:pPr algn="l"/>
            <a:r>
              <a:rPr lang="de-DE" sz="1000" dirty="0">
                <a:solidFill>
                  <a:srgbClr val="A99C8C"/>
                </a:solidFill>
                <a:latin typeface="Courier New" panose="02070309020205020404" pitchFamily="49" charset="0"/>
              </a:rPr>
              <a:t>@AccessControl.authorizationCheck:</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#NOT_REQUIRED</a:t>
            </a:r>
          </a:p>
          <a:p>
            <a:pPr algn="l"/>
            <a:r>
              <a:rPr lang="en-US" sz="1000" dirty="0">
                <a:solidFill>
                  <a:srgbClr val="A99C8C"/>
                </a:solidFill>
                <a:latin typeface="Courier New" panose="02070309020205020404" pitchFamily="49" charset="0"/>
              </a:rPr>
              <a:t>@EndUserText.label:</a:t>
            </a:r>
            <a:r>
              <a:rPr lang="en-US" sz="1000" dirty="0">
                <a:solidFill>
                  <a:srgbClr val="AAAAAA"/>
                </a:solidFill>
                <a:latin typeface="Courier New" panose="02070309020205020404" pitchFamily="49" charset="0"/>
              </a:rPr>
              <a:t> </a:t>
            </a:r>
            <a:r>
              <a:rPr lang="en-US" sz="1000" dirty="0">
                <a:solidFill>
                  <a:srgbClr val="A99C8C"/>
                </a:solidFill>
                <a:latin typeface="Courier New" panose="02070309020205020404" pitchFamily="49" charset="0"/>
              </a:rPr>
              <a:t>'Value Help Connection'</a:t>
            </a:r>
          </a:p>
          <a:p>
            <a:pPr algn="l"/>
            <a:r>
              <a:rPr lang="de-DE" sz="1000" dirty="0">
                <a:solidFill>
                  <a:srgbClr val="A99C8C"/>
                </a:solidFill>
                <a:latin typeface="Courier New" panose="02070309020205020404" pitchFamily="49" charset="0"/>
              </a:rPr>
              <a:t>@Metadata.ignorePropagatedAnnotations:</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true</a:t>
            </a:r>
            <a:endParaRPr lang="de-DE" sz="1000" dirty="0">
              <a:solidFill>
                <a:srgbClr val="A99C8C"/>
              </a:solidFill>
              <a:latin typeface="Courier New" panose="02070309020205020404" pitchFamily="49" charset="0"/>
            </a:endParaRPr>
          </a:p>
          <a:p>
            <a:pPr algn="l"/>
            <a:r>
              <a:rPr lang="de-DE" sz="1000" dirty="0">
                <a:solidFill>
                  <a:srgbClr val="A99C8C"/>
                </a:solidFill>
                <a:latin typeface="Courier New" panose="02070309020205020404" pitchFamily="49" charset="0"/>
              </a:rPr>
              <a:t>@ObjectModel.usageType:{</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serviceQuality</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#X,</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sizeCategory</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#S,</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dataClass</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#MIXED</a:t>
            </a:r>
          </a:p>
          <a:p>
            <a:pPr algn="l"/>
            <a:r>
              <a:rPr lang="de-DE" sz="1000" dirty="0">
                <a:solidFill>
                  <a:srgbClr val="A99C8C"/>
                </a:solidFill>
                <a:latin typeface="Courier New" panose="02070309020205020404" pitchFamily="49" charset="0"/>
              </a:rPr>
              <a:t>}</a:t>
            </a:r>
          </a:p>
          <a:p>
            <a:pPr algn="l"/>
            <a:r>
              <a:rPr lang="en-US" sz="1000" b="1" dirty="0">
                <a:solidFill>
                  <a:srgbClr val="CC7832"/>
                </a:solidFill>
                <a:latin typeface="Courier New" panose="02070309020205020404" pitchFamily="49" charset="0"/>
              </a:rPr>
              <a:t>define</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view</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entity</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ZI_VH_SPFLI</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select</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from</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spfli</a:t>
            </a:r>
            <a:endParaRPr lang="en-US" sz="1000" b="1" dirty="0">
              <a:solidFill>
                <a:srgbClr val="CCCCCC"/>
              </a:solidFill>
              <a:latin typeface="Courier New" panose="02070309020205020404" pitchFamily="49" charset="0"/>
            </a:endParaRPr>
          </a:p>
          <a:p>
            <a:pPr algn="l"/>
            <a:r>
              <a:rPr lang="de-DE" sz="1000" b="1" dirty="0">
                <a:solidFill>
                  <a:srgbClr val="CC7832"/>
                </a:solidFill>
                <a:latin typeface="Courier New" panose="02070309020205020404" pitchFamily="49" charset="0"/>
              </a:rPr>
              <a:t>{</a:t>
            </a:r>
            <a:r>
              <a:rPr lang="de-DE" sz="1000" b="1" dirty="0">
                <a:solidFill>
                  <a:srgbClr val="AAAAAA"/>
                </a:solidFill>
                <a:latin typeface="Courier New" panose="02070309020205020404" pitchFamily="49" charset="0"/>
              </a:rPr>
              <a:t>   </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@Consumption.valueHelpDefault.display:</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false</a:t>
            </a:r>
            <a:endParaRPr lang="de-DE" sz="1000" dirty="0">
              <a:solidFill>
                <a:srgbClr val="A99C8C"/>
              </a:solidFill>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key</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carrid</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Carrid</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@Consumption.valueHelpDefault.display:</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false</a:t>
            </a:r>
            <a:endParaRPr lang="de-DE" sz="1000" dirty="0">
              <a:solidFill>
                <a:srgbClr val="A99C8C"/>
              </a:solidFill>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key</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connid</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Connid</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@Consumption.valueHelpDefault.display:</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true</a:t>
            </a:r>
            <a:endParaRPr lang="de-DE" sz="1000" dirty="0">
              <a:solidFill>
                <a:srgbClr val="A99C8C"/>
              </a:solidFill>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countryfr</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Countryfr</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@Consumption.valueHelpDefault.display:</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true</a:t>
            </a:r>
            <a:endParaRPr lang="de-DE" sz="1000" dirty="0">
              <a:solidFill>
                <a:srgbClr val="A99C8C"/>
              </a:solidFill>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cityfrom</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Cityfrom</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@Consumption.valueHelpDefault.display:</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true</a:t>
            </a:r>
            <a:endParaRPr lang="de-DE" sz="1000" dirty="0">
              <a:solidFill>
                <a:srgbClr val="A99C8C"/>
              </a:solidFill>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countryto</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Countryto</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@Consumption.valueHelpDefault.display:</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true</a:t>
            </a:r>
            <a:endParaRPr lang="de-DE" sz="1000" dirty="0">
              <a:solidFill>
                <a:srgbClr val="A99C8C"/>
              </a:solidFill>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cityto</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Cityto</a:t>
            </a:r>
            <a:endParaRPr lang="de-DE" sz="1000" b="1" dirty="0">
              <a:solidFill>
                <a:srgbClr val="CCCCCC"/>
              </a:solidFill>
              <a:latin typeface="Courier New" panose="02070309020205020404" pitchFamily="49" charset="0"/>
            </a:endParaRPr>
          </a:p>
          <a:p>
            <a:pPr algn="l"/>
            <a:r>
              <a:rPr lang="de-DE" sz="1000" b="1" dirty="0">
                <a:solidFill>
                  <a:srgbClr val="CC7832"/>
                </a:solidFill>
                <a:latin typeface="Courier New" panose="02070309020205020404" pitchFamily="49" charset="0"/>
              </a:rPr>
              <a:t>}</a:t>
            </a:r>
            <a:endParaRPr lang="de-DE" sz="1000" dirty="0"/>
          </a:p>
        </p:txBody>
      </p:sp>
      <p:sp>
        <p:nvSpPr>
          <p:cNvPr id="7" name="Textfeld 6">
            <a:extLst>
              <a:ext uri="{FF2B5EF4-FFF2-40B4-BE49-F238E27FC236}">
                <a16:creationId xmlns:a16="http://schemas.microsoft.com/office/drawing/2014/main" id="{21D950E1-0473-59FF-3F14-DD984BFC3BC7}"/>
              </a:ext>
            </a:extLst>
          </p:cNvPr>
          <p:cNvSpPr txBox="1"/>
          <p:nvPr/>
        </p:nvSpPr>
        <p:spPr>
          <a:xfrm>
            <a:off x="1117600" y="1988756"/>
            <a:ext cx="4174836" cy="3170099"/>
          </a:xfrm>
          <a:prstGeom prst="rect">
            <a:avLst/>
          </a:prstGeom>
          <a:solidFill>
            <a:schemeClr val="bg2">
              <a:lumMod val="25000"/>
            </a:schemeClr>
          </a:solidFill>
        </p:spPr>
        <p:txBody>
          <a:bodyPr wrap="square">
            <a:spAutoFit/>
          </a:bodyPr>
          <a:lstStyle/>
          <a:p>
            <a:pPr algn="l"/>
            <a:r>
              <a:rPr lang="de-DE" sz="1000" dirty="0">
                <a:solidFill>
                  <a:srgbClr val="A99C8C"/>
                </a:solidFill>
                <a:latin typeface="Courier New" panose="02070309020205020404" pitchFamily="49" charset="0"/>
              </a:rPr>
              <a:t>@AbapCatalog.viewEnhancementCategory:</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[#NONE]</a:t>
            </a:r>
          </a:p>
          <a:p>
            <a:pPr algn="l"/>
            <a:r>
              <a:rPr lang="de-DE" sz="1000" dirty="0">
                <a:solidFill>
                  <a:srgbClr val="A99C8C"/>
                </a:solidFill>
                <a:latin typeface="Courier New" panose="02070309020205020404" pitchFamily="49" charset="0"/>
              </a:rPr>
              <a:t>@AccessControl.authorizationCheck:</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#NOT_REQUIRED</a:t>
            </a:r>
          </a:p>
          <a:p>
            <a:pPr algn="l"/>
            <a:r>
              <a:rPr lang="en-US" sz="1000" dirty="0">
                <a:solidFill>
                  <a:srgbClr val="A99C8C"/>
                </a:solidFill>
                <a:latin typeface="Courier New" panose="02070309020205020404" pitchFamily="49" charset="0"/>
              </a:rPr>
              <a:t>@EndUserText.label:</a:t>
            </a:r>
            <a:r>
              <a:rPr lang="en-US" sz="1000" dirty="0">
                <a:solidFill>
                  <a:srgbClr val="AAAAAA"/>
                </a:solidFill>
                <a:latin typeface="Courier New" panose="02070309020205020404" pitchFamily="49" charset="0"/>
              </a:rPr>
              <a:t> </a:t>
            </a:r>
            <a:r>
              <a:rPr lang="en-US" sz="1000" dirty="0">
                <a:solidFill>
                  <a:srgbClr val="A99C8C"/>
                </a:solidFill>
                <a:latin typeface="Courier New" panose="02070309020205020404" pitchFamily="49" charset="0"/>
              </a:rPr>
              <a:t>'Value Help Carrier'</a:t>
            </a:r>
          </a:p>
          <a:p>
            <a:pPr algn="l"/>
            <a:r>
              <a:rPr lang="de-DE" sz="1000" dirty="0">
                <a:solidFill>
                  <a:srgbClr val="A99C8C"/>
                </a:solidFill>
                <a:latin typeface="Courier New" panose="02070309020205020404" pitchFamily="49" charset="0"/>
              </a:rPr>
              <a:t>@Metadata.ignorePropagatedAnnotations:</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true</a:t>
            </a:r>
            <a:endParaRPr lang="de-DE" sz="1000" dirty="0">
              <a:solidFill>
                <a:srgbClr val="A99C8C"/>
              </a:solidFill>
              <a:latin typeface="Courier New" panose="02070309020205020404" pitchFamily="49" charset="0"/>
            </a:endParaRPr>
          </a:p>
          <a:p>
            <a:pPr algn="l"/>
            <a:r>
              <a:rPr lang="de-DE" sz="1000" dirty="0">
                <a:solidFill>
                  <a:srgbClr val="A99C8C"/>
                </a:solidFill>
                <a:latin typeface="Courier New" panose="02070309020205020404" pitchFamily="49" charset="0"/>
              </a:rPr>
              <a:t>@ObjectModel.usageType:{</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serviceQuality</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#X,</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sizeCategory</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#S,</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dataClass</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#MIXED</a:t>
            </a:r>
          </a:p>
          <a:p>
            <a:pPr algn="l"/>
            <a:r>
              <a:rPr lang="de-DE" sz="1000" dirty="0">
                <a:solidFill>
                  <a:srgbClr val="A99C8C"/>
                </a:solidFill>
                <a:latin typeface="Courier New" panose="02070309020205020404" pitchFamily="49" charset="0"/>
              </a:rPr>
              <a:t>}</a:t>
            </a:r>
          </a:p>
          <a:p>
            <a:pPr algn="l"/>
            <a:r>
              <a:rPr lang="en-US" sz="1000" b="1" dirty="0">
                <a:solidFill>
                  <a:srgbClr val="CC7832"/>
                </a:solidFill>
                <a:latin typeface="Courier New" panose="02070309020205020404" pitchFamily="49" charset="0"/>
              </a:rPr>
              <a:t>define</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view</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entity</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ZI_VH_SCARR</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select</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from</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scarr</a:t>
            </a:r>
            <a:endParaRPr lang="en-US" sz="1000" b="1" dirty="0">
              <a:solidFill>
                <a:srgbClr val="CCCCCC"/>
              </a:solidFill>
              <a:latin typeface="Courier New" panose="02070309020205020404" pitchFamily="49" charset="0"/>
            </a:endParaRPr>
          </a:p>
          <a:p>
            <a:pPr algn="l"/>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@Consumption.valueHelpDefault.display:</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false</a:t>
            </a:r>
            <a:endParaRPr lang="de-DE" sz="1000" dirty="0">
              <a:solidFill>
                <a:srgbClr val="A99C8C"/>
              </a:solidFill>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key</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carrid</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Carrid</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@Consumption.valueHelpDefault.display:</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true</a:t>
            </a:r>
            <a:endParaRPr lang="de-DE" sz="1000" dirty="0">
              <a:solidFill>
                <a:srgbClr val="A99C8C"/>
              </a:solidFill>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carrname</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Carrname</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@Consumption.valueHelpDefault.display:</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true</a:t>
            </a:r>
            <a:endParaRPr lang="de-DE" sz="1000" dirty="0">
              <a:solidFill>
                <a:srgbClr val="A99C8C"/>
              </a:solidFill>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currcode</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Currcode</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@Consumption.valueHelpDefault.display:</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true</a:t>
            </a:r>
            <a:endParaRPr lang="de-DE" sz="1000" dirty="0">
              <a:solidFill>
                <a:srgbClr val="A99C8C"/>
              </a:solidFill>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url</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Url</a:t>
            </a:r>
            <a:endParaRPr lang="de-DE" sz="1000" b="1" dirty="0">
              <a:solidFill>
                <a:srgbClr val="CCCCCC"/>
              </a:solidFill>
              <a:latin typeface="Courier New" panose="02070309020205020404" pitchFamily="49" charset="0"/>
            </a:endParaRPr>
          </a:p>
          <a:p>
            <a:pPr algn="l"/>
            <a:r>
              <a:rPr lang="de-DE" sz="1000" b="1" dirty="0">
                <a:solidFill>
                  <a:srgbClr val="CC7832"/>
                </a:solidFill>
                <a:latin typeface="Courier New" panose="02070309020205020404" pitchFamily="49" charset="0"/>
              </a:rPr>
              <a:t>}</a:t>
            </a:r>
            <a:endParaRPr lang="de-DE" sz="1000" dirty="0"/>
          </a:p>
        </p:txBody>
      </p:sp>
      <p:sp>
        <p:nvSpPr>
          <p:cNvPr id="8" name="Rechteck: abgerundete Ecken 7">
            <a:extLst>
              <a:ext uri="{FF2B5EF4-FFF2-40B4-BE49-F238E27FC236}">
                <a16:creationId xmlns:a16="http://schemas.microsoft.com/office/drawing/2014/main" id="{D7654280-47ED-47DA-42CA-B70F09E60EA7}"/>
              </a:ext>
            </a:extLst>
          </p:cNvPr>
          <p:cNvSpPr/>
          <p:nvPr/>
        </p:nvSpPr>
        <p:spPr>
          <a:xfrm>
            <a:off x="1183068" y="754703"/>
            <a:ext cx="1655064" cy="615553"/>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ZI_VH_SCARR</a:t>
            </a:r>
          </a:p>
        </p:txBody>
      </p:sp>
      <p:sp>
        <p:nvSpPr>
          <p:cNvPr id="9" name="Rechteck: abgerundete Ecken 8">
            <a:extLst>
              <a:ext uri="{FF2B5EF4-FFF2-40B4-BE49-F238E27FC236}">
                <a16:creationId xmlns:a16="http://schemas.microsoft.com/office/drawing/2014/main" id="{0AA284AC-7646-C72D-C1AE-AF114E4074E4}"/>
              </a:ext>
            </a:extLst>
          </p:cNvPr>
          <p:cNvSpPr/>
          <p:nvPr/>
        </p:nvSpPr>
        <p:spPr>
          <a:xfrm>
            <a:off x="7006595" y="754703"/>
            <a:ext cx="1655064" cy="615553"/>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ZI_VH_SPFLI</a:t>
            </a:r>
          </a:p>
        </p:txBody>
      </p:sp>
    </p:spTree>
    <p:extLst>
      <p:ext uri="{BB962C8B-B14F-4D97-AF65-F5344CB8AC3E}">
        <p14:creationId xmlns:p14="http://schemas.microsoft.com/office/powerpoint/2010/main" val="339869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F035E7-C4B0-21F1-4D5C-72FC920CE647}"/>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3. Create </a:t>
            </a:r>
            <a:r>
              <a:rPr lang="en-US" sz="6600" kern="1200" dirty="0" err="1">
                <a:solidFill>
                  <a:schemeClr val="tx1"/>
                </a:solidFill>
                <a:latin typeface="+mj-lt"/>
                <a:ea typeface="+mj-ea"/>
                <a:cs typeface="+mj-cs"/>
              </a:rPr>
              <a:t>Behaviour</a:t>
            </a:r>
            <a:r>
              <a:rPr lang="en-US" sz="6600" kern="1200" dirty="0">
                <a:solidFill>
                  <a:schemeClr val="tx1"/>
                </a:solidFill>
                <a:latin typeface="+mj-lt"/>
                <a:ea typeface="+mj-ea"/>
                <a:cs typeface="+mj-cs"/>
              </a:rPr>
              <a:t> Definition (For Transactional </a:t>
            </a:r>
            <a:r>
              <a:rPr lang="en-US" sz="6600" kern="1200" dirty="0" err="1">
                <a:solidFill>
                  <a:schemeClr val="tx1"/>
                </a:solidFill>
                <a:latin typeface="+mj-lt"/>
                <a:ea typeface="+mj-ea"/>
                <a:cs typeface="+mj-cs"/>
              </a:rPr>
              <a:t>behaviour</a:t>
            </a:r>
            <a:r>
              <a:rPr lang="en-US" sz="6600" kern="1200" dirty="0">
                <a:solidFill>
                  <a:schemeClr val="tx1"/>
                </a:solidFill>
                <a:latin typeface="+mj-lt"/>
                <a:ea typeface="+mj-ea"/>
                <a:cs typeface="+mj-cs"/>
              </a:rPr>
              <a:t>)</a:t>
            </a:r>
            <a:br>
              <a:rPr lang="en-US" sz="6600" kern="1200" dirty="0">
                <a:solidFill>
                  <a:schemeClr val="tx1"/>
                </a:solidFill>
                <a:latin typeface="+mj-lt"/>
                <a:ea typeface="+mj-ea"/>
                <a:cs typeface="+mj-cs"/>
              </a:rPr>
            </a:br>
            <a:endParaRPr lang="en-US" sz="6600" kern="1200" dirty="0">
              <a:solidFill>
                <a:schemeClr val="tx1"/>
              </a:solidFill>
              <a:latin typeface="+mj-lt"/>
              <a:ea typeface="+mj-ea"/>
              <a:cs typeface="+mj-cs"/>
            </a:endParaRPr>
          </a:p>
        </p:txBody>
      </p:sp>
      <p:sp>
        <p:nvSpPr>
          <p:cNvPr id="3" name="Textplatzhalter 2">
            <a:extLst>
              <a:ext uri="{FF2B5EF4-FFF2-40B4-BE49-F238E27FC236}">
                <a16:creationId xmlns:a16="http://schemas.microsoft.com/office/drawing/2014/main" id="{25F6AFAA-95B0-6CDC-3A69-58314B2BE416}"/>
              </a:ext>
            </a:extLst>
          </p:cNvPr>
          <p:cNvSpPr>
            <a:spLocks noGrp="1"/>
          </p:cNvSpPr>
          <p:nvPr>
            <p:ph type="body" idx="1"/>
          </p:nvPr>
        </p:nvSpPr>
        <p:spPr>
          <a:xfrm>
            <a:off x="838199" y="4983276"/>
            <a:ext cx="10512552" cy="1126680"/>
          </a:xfrm>
        </p:spPr>
        <p:txBody>
          <a:bodyPr vert="horz" lIns="91440" tIns="45720" rIns="91440" bIns="45720" rtlCol="0">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3271873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Inhaltsplatzhalter 10">
            <a:extLst>
              <a:ext uri="{FF2B5EF4-FFF2-40B4-BE49-F238E27FC236}">
                <a16:creationId xmlns:a16="http://schemas.microsoft.com/office/drawing/2014/main" id="{8DED7C6D-CA31-9ECA-0A73-29158BBBC237}"/>
              </a:ext>
            </a:extLst>
          </p:cNvPr>
          <p:cNvSpPr>
            <a:spLocks noGrp="1"/>
          </p:cNvSpPr>
          <p:nvPr>
            <p:ph idx="1"/>
          </p:nvPr>
        </p:nvSpPr>
        <p:spPr>
          <a:xfrm>
            <a:off x="637031" y="2200529"/>
            <a:ext cx="5781161" cy="4351338"/>
          </a:xfrm>
        </p:spPr>
        <p:txBody>
          <a:bodyPr>
            <a:normAutofit/>
          </a:bodyPr>
          <a:lstStyle/>
          <a:p>
            <a:r>
              <a:rPr lang="de-DE" sz="2000" dirty="0" err="1"/>
              <a:t>Behaviour</a:t>
            </a:r>
            <a:r>
              <a:rPr lang="de-DE" sz="2000" dirty="0"/>
              <a:t> </a:t>
            </a:r>
            <a:r>
              <a:rPr lang="de-DE" sz="2000" dirty="0" err="1"/>
              <a:t>definition</a:t>
            </a:r>
            <a:r>
              <a:rPr lang="de-DE" sz="2000" dirty="0"/>
              <a:t> </a:t>
            </a:r>
            <a:r>
              <a:rPr lang="de-DE" sz="2000" dirty="0" err="1"/>
              <a:t>for</a:t>
            </a:r>
            <a:r>
              <a:rPr lang="de-DE" sz="2000" dirty="0"/>
              <a:t> root </a:t>
            </a:r>
            <a:r>
              <a:rPr lang="de-DE" sz="2000" dirty="0" err="1"/>
              <a:t>entity</a:t>
            </a:r>
            <a:r>
              <a:rPr lang="de-DE" sz="2000" dirty="0"/>
              <a:t> and </a:t>
            </a:r>
            <a:r>
              <a:rPr lang="de-DE" sz="2000" dirty="0" err="1"/>
              <a:t>child</a:t>
            </a:r>
            <a:r>
              <a:rPr lang="de-DE" sz="2000" dirty="0"/>
              <a:t> </a:t>
            </a:r>
          </a:p>
          <a:p>
            <a:r>
              <a:rPr lang="de-DE" sz="2000" dirty="0"/>
              <a:t>Create </a:t>
            </a:r>
            <a:r>
              <a:rPr lang="de-DE" sz="2000" dirty="0" err="1"/>
              <a:t>entities</a:t>
            </a:r>
            <a:r>
              <a:rPr lang="de-DE" sz="2000" dirty="0"/>
              <a:t> in </a:t>
            </a:r>
            <a:r>
              <a:rPr lang="de-DE" sz="2000" dirty="0" err="1"/>
              <a:t>one</a:t>
            </a:r>
            <a:r>
              <a:rPr lang="de-DE" sz="2000" dirty="0"/>
              <a:t> </a:t>
            </a:r>
            <a:r>
              <a:rPr lang="de-DE" sz="2000" dirty="0" err="1"/>
              <a:t>development</a:t>
            </a:r>
            <a:r>
              <a:rPr lang="de-DE" sz="2000" dirty="0"/>
              <a:t> </a:t>
            </a:r>
            <a:r>
              <a:rPr lang="de-DE" sz="2000" dirty="0" err="1"/>
              <a:t>object</a:t>
            </a:r>
            <a:r>
              <a:rPr lang="de-DE" sz="2000" dirty="0"/>
              <a:t> </a:t>
            </a:r>
          </a:p>
          <a:p>
            <a:r>
              <a:rPr lang="de-DE" sz="2000" dirty="0" err="1"/>
              <a:t>Specify</a:t>
            </a:r>
            <a:r>
              <a:rPr lang="de-DE" sz="2000" dirty="0"/>
              <a:t> </a:t>
            </a:r>
            <a:r>
              <a:rPr lang="de-DE" sz="2000" dirty="0" err="1"/>
              <a:t>name</a:t>
            </a:r>
            <a:r>
              <a:rPr lang="de-DE" sz="2000" dirty="0"/>
              <a:t> </a:t>
            </a:r>
            <a:r>
              <a:rPr lang="de-DE" sz="2000" dirty="0" err="1"/>
              <a:t>for</a:t>
            </a:r>
            <a:r>
              <a:rPr lang="de-DE" sz="2000" dirty="0"/>
              <a:t> </a:t>
            </a:r>
            <a:r>
              <a:rPr lang="de-DE" sz="2000" dirty="0" err="1"/>
              <a:t>implementation</a:t>
            </a:r>
            <a:r>
              <a:rPr lang="de-DE" sz="2000" dirty="0"/>
              <a:t> </a:t>
            </a:r>
            <a:r>
              <a:rPr lang="de-DE" sz="2000" dirty="0" err="1"/>
              <a:t>class</a:t>
            </a:r>
            <a:r>
              <a:rPr lang="de-DE" sz="2000" dirty="0"/>
              <a:t> and </a:t>
            </a:r>
            <a:r>
              <a:rPr lang="de-DE" sz="2000" dirty="0" err="1"/>
              <a:t>have</a:t>
            </a:r>
            <a:r>
              <a:rPr lang="de-DE" sz="2000" dirty="0"/>
              <a:t> </a:t>
            </a:r>
            <a:r>
              <a:rPr lang="de-DE" sz="2000" dirty="0" err="1"/>
              <a:t>it</a:t>
            </a:r>
            <a:r>
              <a:rPr lang="de-DE" sz="2000" dirty="0"/>
              <a:t> </a:t>
            </a:r>
            <a:r>
              <a:rPr lang="de-DE" sz="2000" dirty="0" err="1"/>
              <a:t>created</a:t>
            </a:r>
            <a:r>
              <a:rPr lang="de-DE" sz="2000" dirty="0"/>
              <a:t> </a:t>
            </a:r>
            <a:r>
              <a:rPr lang="de-DE" sz="2000" dirty="0" err="1"/>
              <a:t>automatically</a:t>
            </a:r>
            <a:r>
              <a:rPr lang="de-DE" sz="2000" dirty="0"/>
              <a:t> via </a:t>
            </a:r>
            <a:r>
              <a:rPr lang="de-DE" sz="2000" dirty="0" err="1"/>
              <a:t>help</a:t>
            </a:r>
            <a:r>
              <a:rPr lang="de-DE" sz="2000" dirty="0"/>
              <a:t> </a:t>
            </a:r>
          </a:p>
          <a:p>
            <a:r>
              <a:rPr lang="de-DE" sz="2000" dirty="0" err="1"/>
              <a:t>Names</a:t>
            </a:r>
            <a:r>
              <a:rPr lang="de-DE" sz="2000" dirty="0"/>
              <a:t> </a:t>
            </a:r>
            <a:r>
              <a:rPr lang="de-DE" sz="2000" dirty="0" err="1"/>
              <a:t>for</a:t>
            </a:r>
            <a:r>
              <a:rPr lang="de-DE" sz="2000" dirty="0"/>
              <a:t> </a:t>
            </a:r>
            <a:r>
              <a:rPr lang="de-DE" sz="2000" dirty="0" err="1"/>
              <a:t>the</a:t>
            </a:r>
            <a:r>
              <a:rPr lang="de-DE" sz="2000" dirty="0"/>
              <a:t> persistent and draft </a:t>
            </a:r>
            <a:r>
              <a:rPr lang="de-DE" sz="2000" dirty="0" err="1"/>
              <a:t>tables</a:t>
            </a:r>
            <a:r>
              <a:rPr lang="de-DE" sz="2000" dirty="0"/>
              <a:t> </a:t>
            </a:r>
            <a:r>
              <a:rPr lang="de-DE" sz="2000" dirty="0" err="1"/>
              <a:t>can</a:t>
            </a:r>
            <a:r>
              <a:rPr lang="de-DE" sz="2000" dirty="0"/>
              <a:t> </a:t>
            </a:r>
            <a:r>
              <a:rPr lang="de-DE" sz="2000" dirty="0" err="1"/>
              <a:t>be</a:t>
            </a:r>
            <a:r>
              <a:rPr lang="de-DE" sz="2000" dirty="0"/>
              <a:t> </a:t>
            </a:r>
            <a:r>
              <a:rPr lang="de-DE" sz="2000" dirty="0" err="1"/>
              <a:t>specified</a:t>
            </a:r>
            <a:r>
              <a:rPr lang="de-DE" sz="2000" dirty="0"/>
              <a:t> and </a:t>
            </a:r>
            <a:r>
              <a:rPr lang="de-DE" sz="2000" dirty="0" err="1"/>
              <a:t>created</a:t>
            </a:r>
            <a:r>
              <a:rPr lang="de-DE" sz="2000" dirty="0"/>
              <a:t> </a:t>
            </a:r>
            <a:r>
              <a:rPr lang="de-DE" sz="2000" dirty="0" err="1"/>
              <a:t>automatically</a:t>
            </a:r>
            <a:r>
              <a:rPr lang="de-DE" sz="2000" dirty="0"/>
              <a:t> </a:t>
            </a:r>
            <a:r>
              <a:rPr lang="de-DE" sz="2000" dirty="0" err="1"/>
              <a:t>with</a:t>
            </a:r>
            <a:r>
              <a:rPr lang="de-DE" sz="2000" dirty="0"/>
              <a:t> </a:t>
            </a:r>
            <a:r>
              <a:rPr lang="de-DE" sz="2000" dirty="0" err="1"/>
              <a:t>the</a:t>
            </a:r>
            <a:r>
              <a:rPr lang="de-DE" sz="2000" dirty="0"/>
              <a:t> </a:t>
            </a:r>
            <a:r>
              <a:rPr lang="de-DE" sz="2000" dirty="0" err="1"/>
              <a:t>help</a:t>
            </a:r>
            <a:r>
              <a:rPr lang="de-DE" sz="2000" dirty="0"/>
              <a:t> </a:t>
            </a:r>
            <a:r>
              <a:rPr lang="de-DE" sz="2000" dirty="0" err="1"/>
              <a:t>function</a:t>
            </a:r>
            <a:endParaRPr lang="de-DE" sz="2000" dirty="0"/>
          </a:p>
          <a:p>
            <a:r>
              <a:rPr lang="de-DE" sz="2000" dirty="0" err="1"/>
              <a:t>Define</a:t>
            </a:r>
            <a:r>
              <a:rPr lang="de-DE" sz="2000" dirty="0"/>
              <a:t> </a:t>
            </a:r>
            <a:r>
              <a:rPr lang="de-DE" sz="2000" dirty="0" err="1"/>
              <a:t>blocking</a:t>
            </a:r>
            <a:r>
              <a:rPr lang="de-DE" sz="2000" dirty="0"/>
              <a:t> and </a:t>
            </a:r>
            <a:r>
              <a:rPr lang="de-DE" sz="2000" dirty="0" err="1"/>
              <a:t>authorisation</a:t>
            </a:r>
            <a:r>
              <a:rPr lang="de-DE" sz="2000" dirty="0"/>
              <a:t> </a:t>
            </a:r>
            <a:r>
              <a:rPr lang="de-DE" sz="2000" dirty="0" err="1"/>
              <a:t>behaviour</a:t>
            </a:r>
            <a:endParaRPr lang="de-DE" sz="2000" dirty="0"/>
          </a:p>
          <a:p>
            <a:r>
              <a:rPr lang="de-DE" sz="2000" dirty="0" err="1"/>
              <a:t>Specify</a:t>
            </a:r>
            <a:r>
              <a:rPr lang="de-DE" sz="2000" dirty="0"/>
              <a:t> CRUD </a:t>
            </a:r>
            <a:r>
              <a:rPr lang="de-DE" sz="2000" dirty="0" err="1"/>
              <a:t>operations</a:t>
            </a:r>
            <a:r>
              <a:rPr lang="de-DE" sz="2000" dirty="0"/>
              <a:t> </a:t>
            </a:r>
            <a:r>
              <a:rPr lang="de-DE" sz="2000" dirty="0" err="1"/>
              <a:t>that</a:t>
            </a:r>
            <a:r>
              <a:rPr lang="de-DE" sz="2000" dirty="0"/>
              <a:t> </a:t>
            </a:r>
            <a:r>
              <a:rPr lang="de-DE" sz="2000" dirty="0" err="1"/>
              <a:t>should</a:t>
            </a:r>
            <a:r>
              <a:rPr lang="de-DE" sz="2000" dirty="0"/>
              <a:t> </a:t>
            </a:r>
            <a:r>
              <a:rPr lang="de-DE" sz="2000" dirty="0" err="1"/>
              <a:t>be</a:t>
            </a:r>
            <a:r>
              <a:rPr lang="de-DE" sz="2000" dirty="0"/>
              <a:t> possible </a:t>
            </a:r>
            <a:r>
              <a:rPr lang="de-DE" sz="2000" dirty="0" err="1"/>
              <a:t>for</a:t>
            </a:r>
            <a:r>
              <a:rPr lang="de-DE" sz="2000" dirty="0"/>
              <a:t> </a:t>
            </a:r>
            <a:r>
              <a:rPr lang="de-DE" sz="2000" dirty="0" err="1"/>
              <a:t>the</a:t>
            </a:r>
            <a:r>
              <a:rPr lang="de-DE" sz="2000" dirty="0"/>
              <a:t> </a:t>
            </a:r>
            <a:r>
              <a:rPr lang="de-DE" sz="2000" dirty="0" err="1"/>
              <a:t>business</a:t>
            </a:r>
            <a:r>
              <a:rPr lang="de-DE" sz="2000" dirty="0"/>
              <a:t> </a:t>
            </a:r>
            <a:r>
              <a:rPr lang="de-DE" sz="2000" dirty="0" err="1"/>
              <a:t>objects</a:t>
            </a:r>
            <a:endParaRPr lang="de-DE" sz="2000" dirty="0"/>
          </a:p>
          <a:p>
            <a:r>
              <a:rPr lang="de-DE" sz="2000" dirty="0" err="1"/>
              <a:t>When</a:t>
            </a:r>
            <a:r>
              <a:rPr lang="de-DE" sz="2000" dirty="0"/>
              <a:t> </a:t>
            </a:r>
            <a:r>
              <a:rPr lang="de-DE" sz="2000" dirty="0" err="1"/>
              <a:t>using</a:t>
            </a:r>
            <a:r>
              <a:rPr lang="de-DE" sz="2000" dirty="0"/>
              <a:t> </a:t>
            </a:r>
            <a:r>
              <a:rPr lang="de-DE" sz="2000" dirty="0" err="1"/>
              <a:t>Draft</a:t>
            </a:r>
            <a:r>
              <a:rPr lang="de-DE" sz="2000" dirty="0"/>
              <a:t>, </a:t>
            </a:r>
            <a:r>
              <a:rPr lang="de-DE" sz="2000" dirty="0" err="1"/>
              <a:t>the</a:t>
            </a:r>
            <a:r>
              <a:rPr lang="de-DE" sz="2000" dirty="0"/>
              <a:t> </a:t>
            </a:r>
            <a:r>
              <a:rPr lang="de-DE" sz="2000" dirty="0" err="1"/>
              <a:t>Prepare</a:t>
            </a:r>
            <a:r>
              <a:rPr lang="de-DE" sz="2000" dirty="0"/>
              <a:t>, Edit, Activate, </a:t>
            </a:r>
            <a:r>
              <a:rPr lang="de-DE" sz="2000" dirty="0" err="1"/>
              <a:t>Discard</a:t>
            </a:r>
            <a:r>
              <a:rPr lang="de-DE" sz="2000" dirty="0"/>
              <a:t> and </a:t>
            </a:r>
            <a:r>
              <a:rPr lang="de-DE" sz="2000" dirty="0" err="1"/>
              <a:t>Resume</a:t>
            </a:r>
            <a:r>
              <a:rPr lang="de-DE" sz="2000" dirty="0"/>
              <a:t> </a:t>
            </a:r>
            <a:r>
              <a:rPr lang="de-DE" sz="2000" dirty="0" err="1"/>
              <a:t>actions</a:t>
            </a:r>
            <a:r>
              <a:rPr lang="de-DE" sz="2000" dirty="0"/>
              <a:t> </a:t>
            </a:r>
            <a:r>
              <a:rPr lang="de-DE" sz="2000" dirty="0" err="1"/>
              <a:t>are</a:t>
            </a:r>
            <a:r>
              <a:rPr lang="de-DE" sz="2000" dirty="0"/>
              <a:t> </a:t>
            </a:r>
            <a:r>
              <a:rPr lang="de-DE" sz="2000" dirty="0" err="1"/>
              <a:t>mandatory</a:t>
            </a:r>
            <a:endParaRPr lang="de-DE" sz="2000" dirty="0"/>
          </a:p>
        </p:txBody>
      </p:sp>
      <p:pic>
        <p:nvPicPr>
          <p:cNvPr id="3" name="Grafik 2" descr="Ein Bild, das Text, Screenshot, weiß, Schrift enthält.&#10;&#10;Automatisch generierte Beschreibung">
            <a:extLst>
              <a:ext uri="{FF2B5EF4-FFF2-40B4-BE49-F238E27FC236}">
                <a16:creationId xmlns:a16="http://schemas.microsoft.com/office/drawing/2014/main" id="{73128CF0-9687-CD85-6FC8-1BEC7F929B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394" y="219633"/>
            <a:ext cx="2378940" cy="1294039"/>
          </a:xfrm>
          <a:prstGeom prst="rect">
            <a:avLst/>
          </a:prstGeom>
        </p:spPr>
      </p:pic>
      <p:pic>
        <p:nvPicPr>
          <p:cNvPr id="6" name="Grafik 5">
            <a:extLst>
              <a:ext uri="{FF2B5EF4-FFF2-40B4-BE49-F238E27FC236}">
                <a16:creationId xmlns:a16="http://schemas.microsoft.com/office/drawing/2014/main" id="{0FB43553-825D-53E1-4E43-FD40CE093D0E}"/>
              </a:ext>
            </a:extLst>
          </p:cNvPr>
          <p:cNvPicPr>
            <a:picLocks noChangeAspect="1"/>
          </p:cNvPicPr>
          <p:nvPr/>
        </p:nvPicPr>
        <p:blipFill>
          <a:blip r:embed="rId4"/>
          <a:stretch>
            <a:fillRect/>
          </a:stretch>
        </p:blipFill>
        <p:spPr>
          <a:xfrm>
            <a:off x="6833782" y="420449"/>
            <a:ext cx="4867954" cy="3829584"/>
          </a:xfrm>
          <a:prstGeom prst="rect">
            <a:avLst/>
          </a:prstGeom>
          <a:effectLst>
            <a:outerShdw blurRad="50800" dist="38100" dir="2700000" algn="tl" rotWithShape="0">
              <a:prstClr val="black">
                <a:alpha val="40000"/>
              </a:prstClr>
            </a:outerShdw>
          </a:effectLst>
        </p:spPr>
      </p:pic>
      <p:pic>
        <p:nvPicPr>
          <p:cNvPr id="9" name="Grafik 8">
            <a:extLst>
              <a:ext uri="{FF2B5EF4-FFF2-40B4-BE49-F238E27FC236}">
                <a16:creationId xmlns:a16="http://schemas.microsoft.com/office/drawing/2014/main" id="{898073E4-2CEE-BA64-7579-824C34EBAF65}"/>
              </a:ext>
            </a:extLst>
          </p:cNvPr>
          <p:cNvPicPr>
            <a:picLocks noChangeAspect="1"/>
          </p:cNvPicPr>
          <p:nvPr/>
        </p:nvPicPr>
        <p:blipFill>
          <a:blip r:embed="rId5"/>
          <a:stretch>
            <a:fillRect/>
          </a:stretch>
        </p:blipFill>
        <p:spPr>
          <a:xfrm>
            <a:off x="6833782" y="4408443"/>
            <a:ext cx="4486901" cy="2029108"/>
          </a:xfrm>
          <a:prstGeom prst="rect">
            <a:avLst/>
          </a:prstGeom>
          <a:effectLst>
            <a:outerShdw blurRad="50800" dist="38100" dir="2700000" algn="tl" rotWithShape="0">
              <a:prstClr val="black">
                <a:alpha val="40000"/>
              </a:prstClr>
            </a:outerShdw>
          </a:effectLst>
        </p:spPr>
      </p:pic>
      <p:pic>
        <p:nvPicPr>
          <p:cNvPr id="12" name="Grafik 11" descr="Ein Bild, das Text, Schrift, Screenshot, Symbol enthält.&#10;&#10;Automatisch generierte Beschreibung">
            <a:extLst>
              <a:ext uri="{FF2B5EF4-FFF2-40B4-BE49-F238E27FC236}">
                <a16:creationId xmlns:a16="http://schemas.microsoft.com/office/drawing/2014/main" id="{B8BAC1EB-CB30-4763-4DC8-95F413DE00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00038" y="219632"/>
            <a:ext cx="2418154" cy="1294039"/>
          </a:xfrm>
          <a:prstGeom prst="rect">
            <a:avLst/>
          </a:prstGeom>
        </p:spPr>
      </p:pic>
      <p:sp>
        <p:nvSpPr>
          <p:cNvPr id="2" name="Textfeld 1">
            <a:extLst>
              <a:ext uri="{FF2B5EF4-FFF2-40B4-BE49-F238E27FC236}">
                <a16:creationId xmlns:a16="http://schemas.microsoft.com/office/drawing/2014/main" id="{90345E35-F77A-5C48-C4E9-BF07061F8CF7}"/>
              </a:ext>
            </a:extLst>
          </p:cNvPr>
          <p:cNvSpPr txBox="1"/>
          <p:nvPr/>
        </p:nvSpPr>
        <p:spPr>
          <a:xfrm>
            <a:off x="1145894" y="736671"/>
            <a:ext cx="1990845" cy="584775"/>
          </a:xfrm>
          <a:prstGeom prst="rect">
            <a:avLst/>
          </a:prstGeom>
          <a:solidFill>
            <a:srgbClr val="E2D5E8"/>
          </a:solidFill>
        </p:spPr>
        <p:txBody>
          <a:bodyPr wrap="square" rtlCol="0">
            <a:spAutoFit/>
          </a:bodyPr>
          <a:lstStyle/>
          <a:p>
            <a:pPr algn="ctr"/>
            <a:r>
              <a:rPr lang="de-DE" sz="1600" dirty="0"/>
              <a:t>Create </a:t>
            </a:r>
            <a:r>
              <a:rPr lang="de-DE" sz="1600" dirty="0" err="1"/>
              <a:t>Behavior</a:t>
            </a:r>
            <a:r>
              <a:rPr lang="de-DE" sz="1600" dirty="0"/>
              <a:t> Definition</a:t>
            </a:r>
          </a:p>
        </p:txBody>
      </p:sp>
      <p:sp>
        <p:nvSpPr>
          <p:cNvPr id="8" name="Textfeld 7">
            <a:extLst>
              <a:ext uri="{FF2B5EF4-FFF2-40B4-BE49-F238E27FC236}">
                <a16:creationId xmlns:a16="http://schemas.microsoft.com/office/drawing/2014/main" id="{367CCE8F-1153-8EF3-144D-7CF2DCF079F2}"/>
              </a:ext>
            </a:extLst>
          </p:cNvPr>
          <p:cNvSpPr txBox="1"/>
          <p:nvPr/>
        </p:nvSpPr>
        <p:spPr>
          <a:xfrm>
            <a:off x="4234967" y="1097387"/>
            <a:ext cx="1768601" cy="338554"/>
          </a:xfrm>
          <a:prstGeom prst="rect">
            <a:avLst/>
          </a:prstGeom>
          <a:solidFill>
            <a:srgbClr val="D6E8D5"/>
          </a:solidFill>
        </p:spPr>
        <p:txBody>
          <a:bodyPr wrap="square" rtlCol="0">
            <a:spAutoFit/>
          </a:bodyPr>
          <a:lstStyle/>
          <a:p>
            <a:pPr algn="ctr"/>
            <a:endParaRPr lang="de-DE" sz="1600" dirty="0"/>
          </a:p>
        </p:txBody>
      </p:sp>
      <p:sp>
        <p:nvSpPr>
          <p:cNvPr id="7" name="Textfeld 6">
            <a:extLst>
              <a:ext uri="{FF2B5EF4-FFF2-40B4-BE49-F238E27FC236}">
                <a16:creationId xmlns:a16="http://schemas.microsoft.com/office/drawing/2014/main" id="{55B8AFD5-B958-3214-CFC1-5D14702ECEAD}"/>
              </a:ext>
            </a:extLst>
          </p:cNvPr>
          <p:cNvSpPr txBox="1"/>
          <p:nvPr/>
        </p:nvSpPr>
        <p:spPr>
          <a:xfrm>
            <a:off x="4065040" y="809240"/>
            <a:ext cx="1768601" cy="338554"/>
          </a:xfrm>
          <a:prstGeom prst="rect">
            <a:avLst/>
          </a:prstGeom>
          <a:solidFill>
            <a:srgbClr val="D6E8D5"/>
          </a:solidFill>
        </p:spPr>
        <p:txBody>
          <a:bodyPr wrap="square" rtlCol="0">
            <a:spAutoFit/>
          </a:bodyPr>
          <a:lstStyle/>
          <a:p>
            <a:pPr algn="ctr"/>
            <a:endParaRPr lang="de-DE" sz="1600" dirty="0"/>
          </a:p>
        </p:txBody>
      </p:sp>
      <p:sp>
        <p:nvSpPr>
          <p:cNvPr id="5" name="Textfeld 4">
            <a:extLst>
              <a:ext uri="{FF2B5EF4-FFF2-40B4-BE49-F238E27FC236}">
                <a16:creationId xmlns:a16="http://schemas.microsoft.com/office/drawing/2014/main" id="{DE137145-DAB3-E446-60C8-8886D6D00D42}"/>
              </a:ext>
            </a:extLst>
          </p:cNvPr>
          <p:cNvSpPr txBox="1"/>
          <p:nvPr/>
        </p:nvSpPr>
        <p:spPr>
          <a:xfrm>
            <a:off x="4065040" y="567393"/>
            <a:ext cx="1768601" cy="338554"/>
          </a:xfrm>
          <a:prstGeom prst="rect">
            <a:avLst/>
          </a:prstGeom>
          <a:solidFill>
            <a:srgbClr val="D6E8D5"/>
          </a:solidFill>
        </p:spPr>
        <p:txBody>
          <a:bodyPr wrap="square" rtlCol="0">
            <a:spAutoFit/>
          </a:bodyPr>
          <a:lstStyle/>
          <a:p>
            <a:pPr algn="ctr"/>
            <a:endParaRPr lang="de-DE" sz="1600" dirty="0"/>
          </a:p>
        </p:txBody>
      </p:sp>
      <p:sp>
        <p:nvSpPr>
          <p:cNvPr id="4" name="Textfeld 3">
            <a:extLst>
              <a:ext uri="{FF2B5EF4-FFF2-40B4-BE49-F238E27FC236}">
                <a16:creationId xmlns:a16="http://schemas.microsoft.com/office/drawing/2014/main" id="{33979A02-102E-5D47-5263-250AEB404747}"/>
              </a:ext>
            </a:extLst>
          </p:cNvPr>
          <p:cNvSpPr txBox="1"/>
          <p:nvPr/>
        </p:nvSpPr>
        <p:spPr>
          <a:xfrm>
            <a:off x="4169965" y="736670"/>
            <a:ext cx="1926035" cy="584775"/>
          </a:xfrm>
          <a:prstGeom prst="rect">
            <a:avLst/>
          </a:prstGeom>
          <a:solidFill>
            <a:srgbClr val="D6E8D5"/>
          </a:solidFill>
        </p:spPr>
        <p:txBody>
          <a:bodyPr wrap="square" rtlCol="0">
            <a:spAutoFit/>
          </a:bodyPr>
          <a:lstStyle/>
          <a:p>
            <a:pPr algn="ctr"/>
            <a:r>
              <a:rPr lang="de-DE" sz="1600" dirty="0"/>
              <a:t>Create </a:t>
            </a:r>
            <a:r>
              <a:rPr lang="de-DE" sz="1600" dirty="0" err="1"/>
              <a:t>Behavior</a:t>
            </a:r>
            <a:r>
              <a:rPr lang="de-DE" sz="1600" dirty="0"/>
              <a:t> Class</a:t>
            </a:r>
          </a:p>
        </p:txBody>
      </p:sp>
    </p:spTree>
    <p:extLst>
      <p:ext uri="{BB962C8B-B14F-4D97-AF65-F5344CB8AC3E}">
        <p14:creationId xmlns:p14="http://schemas.microsoft.com/office/powerpoint/2010/main" val="3574242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0AE6F180-1969-3D17-5F1D-30A0480F98AC}"/>
              </a:ext>
            </a:extLst>
          </p:cNvPr>
          <p:cNvSpPr txBox="1"/>
          <p:nvPr/>
        </p:nvSpPr>
        <p:spPr>
          <a:xfrm>
            <a:off x="3297382" y="305068"/>
            <a:ext cx="5597236" cy="6247864"/>
          </a:xfrm>
          <a:prstGeom prst="rect">
            <a:avLst/>
          </a:prstGeom>
          <a:solidFill>
            <a:schemeClr val="bg2">
              <a:lumMod val="25000"/>
            </a:schemeClr>
          </a:solidFill>
        </p:spPr>
        <p:txBody>
          <a:bodyPr wrap="square">
            <a:spAutoFit/>
          </a:bodyPr>
          <a:lstStyle/>
          <a:p>
            <a:pPr algn="l"/>
            <a:r>
              <a:rPr lang="en-US" sz="1000" b="1" u="sng" dirty="0">
                <a:solidFill>
                  <a:srgbClr val="CC7832"/>
                </a:solidFill>
                <a:latin typeface="Courier New" panose="02070309020205020404" pitchFamily="49" charset="0"/>
              </a:rPr>
              <a:t>managed</a:t>
            </a:r>
            <a:r>
              <a:rPr lang="en-US" sz="1000" b="1" u="sng" dirty="0">
                <a:solidFill>
                  <a:srgbClr val="AAAAAA"/>
                </a:solidFill>
                <a:latin typeface="Courier New" panose="02070309020205020404" pitchFamily="49" charset="0"/>
              </a:rPr>
              <a:t> </a:t>
            </a:r>
            <a:r>
              <a:rPr lang="en-US" sz="1000" b="1" u="sng" dirty="0">
                <a:solidFill>
                  <a:srgbClr val="CC7832"/>
                </a:solidFill>
                <a:latin typeface="Courier New" panose="02070309020205020404" pitchFamily="49" charset="0"/>
              </a:rPr>
              <a:t>implementation</a:t>
            </a:r>
            <a:r>
              <a:rPr lang="en-US" sz="1000" b="1" u="sng" dirty="0">
                <a:solidFill>
                  <a:srgbClr val="AAAAAA"/>
                </a:solidFill>
                <a:latin typeface="Courier New" panose="02070309020205020404" pitchFamily="49" charset="0"/>
              </a:rPr>
              <a:t> </a:t>
            </a:r>
            <a:r>
              <a:rPr lang="en-US" sz="1000" b="1" u="sng" dirty="0">
                <a:solidFill>
                  <a:srgbClr val="CC7832"/>
                </a:solidFill>
                <a:latin typeface="Courier New" panose="02070309020205020404" pitchFamily="49" charset="0"/>
              </a:rPr>
              <a:t>in</a:t>
            </a:r>
            <a:r>
              <a:rPr lang="en-US" sz="1000" b="1" u="sng" dirty="0">
                <a:solidFill>
                  <a:srgbClr val="AAAAAA"/>
                </a:solidFill>
                <a:latin typeface="Courier New" panose="02070309020205020404" pitchFamily="49" charset="0"/>
              </a:rPr>
              <a:t> </a:t>
            </a:r>
            <a:r>
              <a:rPr lang="en-US" sz="1000" b="1" u="sng" dirty="0">
                <a:solidFill>
                  <a:srgbClr val="CC7832"/>
                </a:solidFill>
                <a:latin typeface="Courier New" panose="02070309020205020404" pitchFamily="49" charset="0"/>
              </a:rPr>
              <a:t>class</a:t>
            </a:r>
            <a:r>
              <a:rPr lang="en-US" sz="1000" b="1" u="sng" dirty="0">
                <a:solidFill>
                  <a:srgbClr val="AAAAAA"/>
                </a:solidFill>
                <a:latin typeface="Courier New" panose="02070309020205020404" pitchFamily="49" charset="0"/>
              </a:rPr>
              <a:t> </a:t>
            </a:r>
            <a:r>
              <a:rPr lang="en-US" sz="1000" b="1" u="sng" dirty="0" err="1">
                <a:solidFill>
                  <a:srgbClr val="CCCCCC"/>
                </a:solidFill>
                <a:latin typeface="Courier New" panose="02070309020205020404" pitchFamily="49" charset="0"/>
              </a:rPr>
              <a:t>zbp_i_sflight</a:t>
            </a:r>
            <a:r>
              <a:rPr lang="en-US" sz="1000" b="1" u="sng" dirty="0">
                <a:solidFill>
                  <a:srgbClr val="AAAAAA"/>
                </a:solidFill>
                <a:latin typeface="Courier New" panose="02070309020205020404" pitchFamily="49" charset="0"/>
              </a:rPr>
              <a:t> </a:t>
            </a:r>
            <a:r>
              <a:rPr lang="en-US" sz="1000" b="1" u="sng" dirty="0">
                <a:solidFill>
                  <a:srgbClr val="CC7832"/>
                </a:solidFill>
                <a:latin typeface="Courier New" panose="02070309020205020404" pitchFamily="49" charset="0"/>
              </a:rPr>
              <a:t>unique;</a:t>
            </a:r>
          </a:p>
          <a:p>
            <a:pPr algn="l"/>
            <a:r>
              <a:rPr lang="de-DE" sz="1000" b="1" dirty="0" err="1">
                <a:solidFill>
                  <a:srgbClr val="CC7832"/>
                </a:solidFill>
                <a:latin typeface="Courier New" panose="02070309020205020404" pitchFamily="49" charset="0"/>
              </a:rPr>
              <a:t>with</a:t>
            </a:r>
            <a:r>
              <a:rPr lang="de-DE" sz="1000" b="1" dirty="0">
                <a:solidFill>
                  <a:srgbClr val="AAAAAA"/>
                </a:solidFill>
                <a:latin typeface="Courier New" panose="02070309020205020404" pitchFamily="49" charset="0"/>
              </a:rPr>
              <a:t> </a:t>
            </a:r>
            <a:r>
              <a:rPr lang="de-DE" sz="1000" b="1" dirty="0">
                <a:solidFill>
                  <a:srgbClr val="CC7832"/>
                </a:solidFill>
                <a:latin typeface="Courier New" panose="02070309020205020404" pitchFamily="49" charset="0"/>
              </a:rPr>
              <a:t>draft;</a:t>
            </a:r>
          </a:p>
          <a:p>
            <a:pPr algn="l"/>
            <a:endParaRPr lang="de-DE" sz="1000" dirty="0">
              <a:latin typeface="Courier New" panose="02070309020205020404" pitchFamily="49" charset="0"/>
            </a:endParaRPr>
          </a:p>
          <a:p>
            <a:pPr algn="l"/>
            <a:r>
              <a:rPr lang="en-US" sz="1000" b="1" dirty="0">
                <a:solidFill>
                  <a:srgbClr val="CC7832"/>
                </a:solidFill>
                <a:latin typeface="Courier New" panose="02070309020205020404" pitchFamily="49" charset="0"/>
              </a:rPr>
              <a:t>define</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behavior</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for</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ZI_SFLIGHT</a:t>
            </a:r>
            <a:r>
              <a:rPr lang="en-US" sz="1000" b="1" dirty="0">
                <a:solidFill>
                  <a:srgbClr val="AAAAAA"/>
                </a:solidFill>
                <a:latin typeface="Courier New" panose="02070309020205020404" pitchFamily="49" charset="0"/>
              </a:rPr>
              <a:t> </a:t>
            </a:r>
            <a:r>
              <a:rPr lang="en-US" sz="1000" b="1" dirty="0">
                <a:solidFill>
                  <a:srgbClr val="808080"/>
                </a:solidFill>
                <a:latin typeface="Courier New" panose="02070309020205020404" pitchFamily="49" charset="0"/>
              </a:rPr>
              <a:t>//alias &lt;</a:t>
            </a:r>
            <a:r>
              <a:rPr lang="en-US" sz="1000" b="1" dirty="0" err="1">
                <a:solidFill>
                  <a:srgbClr val="808080"/>
                </a:solidFill>
                <a:latin typeface="Courier New" panose="02070309020205020404" pitchFamily="49" charset="0"/>
              </a:rPr>
              <a:t>alias_name</a:t>
            </a:r>
            <a:r>
              <a:rPr lang="en-US" sz="1000" b="1" dirty="0">
                <a:solidFill>
                  <a:srgbClr val="808080"/>
                </a:solidFill>
                <a:latin typeface="Courier New" panose="02070309020205020404" pitchFamily="49" charset="0"/>
              </a:rPr>
              <a:t>&gt;</a:t>
            </a:r>
          </a:p>
          <a:p>
            <a:pPr algn="l"/>
            <a:r>
              <a:rPr lang="de-DE" sz="1000" b="1" dirty="0">
                <a:solidFill>
                  <a:srgbClr val="CC7832"/>
                </a:solidFill>
                <a:latin typeface="Courier New" panose="02070309020205020404" pitchFamily="49" charset="0"/>
              </a:rPr>
              <a:t>persistent</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table</a:t>
            </a:r>
            <a:r>
              <a:rPr lang="de-DE" sz="1000" b="1" dirty="0">
                <a:solidFill>
                  <a:srgbClr val="AAAAAA"/>
                </a:solidFill>
                <a:latin typeface="Courier New" panose="02070309020205020404" pitchFamily="49" charset="0"/>
              </a:rPr>
              <a:t> </a:t>
            </a:r>
            <a:r>
              <a:rPr lang="de-DE" sz="1000" b="1" u="sng" dirty="0">
                <a:solidFill>
                  <a:srgbClr val="CCCCCC"/>
                </a:solidFill>
                <a:latin typeface="Courier New" panose="02070309020205020404" pitchFamily="49" charset="0"/>
              </a:rPr>
              <a:t>ZNM_SFLIGHT</a:t>
            </a:r>
          </a:p>
          <a:p>
            <a:pPr algn="l"/>
            <a:r>
              <a:rPr lang="de-DE" sz="1000" b="1" dirty="0">
                <a:solidFill>
                  <a:srgbClr val="CC7832"/>
                </a:solidFill>
                <a:latin typeface="Courier New" panose="02070309020205020404" pitchFamily="49" charset="0"/>
              </a:rPr>
              <a:t>draft</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table</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zdraft_znm_sflig</a:t>
            </a:r>
            <a:endParaRPr lang="de-DE" sz="1000" b="1" dirty="0">
              <a:solidFill>
                <a:srgbClr val="CCCCCC"/>
              </a:solidFill>
              <a:latin typeface="Courier New" panose="02070309020205020404" pitchFamily="49" charset="0"/>
            </a:endParaRPr>
          </a:p>
          <a:p>
            <a:pPr algn="l"/>
            <a:r>
              <a:rPr lang="sv-SE" sz="1000" b="1" dirty="0">
                <a:solidFill>
                  <a:srgbClr val="CC7832"/>
                </a:solidFill>
                <a:latin typeface="Courier New" panose="02070309020205020404" pitchFamily="49" charset="0"/>
              </a:rPr>
              <a:t>lock</a:t>
            </a:r>
            <a:r>
              <a:rPr lang="sv-SE" sz="1000" b="1" dirty="0">
                <a:solidFill>
                  <a:srgbClr val="AAAAAA"/>
                </a:solidFill>
                <a:latin typeface="Courier New" panose="02070309020205020404" pitchFamily="49" charset="0"/>
              </a:rPr>
              <a:t> </a:t>
            </a:r>
            <a:r>
              <a:rPr lang="sv-SE" sz="1000" b="1" dirty="0">
                <a:solidFill>
                  <a:srgbClr val="CC7832"/>
                </a:solidFill>
                <a:latin typeface="Courier New" panose="02070309020205020404" pitchFamily="49" charset="0"/>
              </a:rPr>
              <a:t>master</a:t>
            </a:r>
            <a:r>
              <a:rPr lang="sv-SE" sz="1000" b="1" dirty="0">
                <a:solidFill>
                  <a:srgbClr val="AAAAAA"/>
                </a:solidFill>
                <a:latin typeface="Courier New" panose="02070309020205020404" pitchFamily="49" charset="0"/>
              </a:rPr>
              <a:t> </a:t>
            </a:r>
            <a:r>
              <a:rPr lang="sv-SE" sz="1000" b="1" dirty="0">
                <a:solidFill>
                  <a:srgbClr val="CC7832"/>
                </a:solidFill>
                <a:latin typeface="Courier New" panose="02070309020205020404" pitchFamily="49" charset="0"/>
              </a:rPr>
              <a:t>total</a:t>
            </a:r>
            <a:r>
              <a:rPr lang="sv-SE" sz="1000" b="1" dirty="0">
                <a:solidFill>
                  <a:srgbClr val="AAAAAA"/>
                </a:solidFill>
                <a:latin typeface="Courier New" panose="02070309020205020404" pitchFamily="49" charset="0"/>
              </a:rPr>
              <a:t> </a:t>
            </a:r>
            <a:r>
              <a:rPr lang="sv-SE" sz="1000" b="1" dirty="0">
                <a:solidFill>
                  <a:srgbClr val="CC7832"/>
                </a:solidFill>
                <a:latin typeface="Courier New" panose="02070309020205020404" pitchFamily="49" charset="0"/>
              </a:rPr>
              <a:t>etag</a:t>
            </a:r>
            <a:r>
              <a:rPr lang="sv-SE" sz="1000" b="1" dirty="0">
                <a:solidFill>
                  <a:srgbClr val="AAAAAA"/>
                </a:solidFill>
                <a:latin typeface="Courier New" panose="02070309020205020404" pitchFamily="49" charset="0"/>
              </a:rPr>
              <a:t> </a:t>
            </a:r>
            <a:r>
              <a:rPr lang="sv-SE" sz="1000" b="1" dirty="0">
                <a:solidFill>
                  <a:srgbClr val="CCCCCC"/>
                </a:solidFill>
                <a:latin typeface="Courier New" panose="02070309020205020404" pitchFamily="49" charset="0"/>
              </a:rPr>
              <a:t>LastChangedAt</a:t>
            </a:r>
          </a:p>
          <a:p>
            <a:pPr algn="l"/>
            <a:r>
              <a:rPr lang="de-DE" sz="1000" b="1" dirty="0" err="1">
                <a:solidFill>
                  <a:srgbClr val="CC7832"/>
                </a:solidFill>
                <a:latin typeface="Courier New" panose="02070309020205020404" pitchFamily="49" charset="0"/>
              </a:rPr>
              <a:t>authorization</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master</a:t>
            </a:r>
            <a:r>
              <a:rPr lang="de-DE" sz="1000" b="1" dirty="0">
                <a:solidFill>
                  <a:srgbClr val="AAAAAA"/>
                </a:solidFill>
                <a:latin typeface="Courier New" panose="02070309020205020404" pitchFamily="49" charset="0"/>
              </a:rPr>
              <a:t> </a:t>
            </a:r>
            <a:r>
              <a:rPr lang="de-DE" sz="1000" b="1" dirty="0">
                <a:solidFill>
                  <a:srgbClr val="CC7832"/>
                </a:solidFill>
                <a:latin typeface="Courier New" panose="02070309020205020404" pitchFamily="49" charset="0"/>
              </a:rPr>
              <a:t>(</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instance</a:t>
            </a:r>
            <a:r>
              <a:rPr lang="de-DE" sz="1000" b="1" dirty="0">
                <a:solidFill>
                  <a:srgbClr val="AAAAAA"/>
                </a:solidFill>
                <a:latin typeface="Courier New" panose="02070309020205020404" pitchFamily="49" charset="0"/>
              </a:rPr>
              <a:t> </a:t>
            </a:r>
            <a:r>
              <a:rPr lang="de-DE" sz="1000" b="1" dirty="0">
                <a:solidFill>
                  <a:srgbClr val="CC7832"/>
                </a:solidFill>
                <a:latin typeface="Courier New" panose="02070309020205020404" pitchFamily="49" charset="0"/>
              </a:rPr>
              <a:t>)</a:t>
            </a:r>
          </a:p>
          <a:p>
            <a:pPr algn="l"/>
            <a:r>
              <a:rPr lang="de-DE" sz="1000" b="1" dirty="0" err="1">
                <a:solidFill>
                  <a:srgbClr val="CC7832"/>
                </a:solidFill>
                <a:latin typeface="Courier New" panose="02070309020205020404" pitchFamily="49" charset="0"/>
              </a:rPr>
              <a:t>etag</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master</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LocalLastChangedAt</a:t>
            </a:r>
            <a:endParaRPr lang="de-DE" sz="1000" b="1" dirty="0">
              <a:solidFill>
                <a:srgbClr val="CCCCCC"/>
              </a:solidFill>
              <a:latin typeface="Courier New" panose="02070309020205020404" pitchFamily="49" charset="0"/>
            </a:endParaRPr>
          </a:p>
          <a:p>
            <a:pPr algn="l"/>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create</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b="1" dirty="0">
                <a:solidFill>
                  <a:srgbClr val="CC7832"/>
                </a:solidFill>
                <a:latin typeface="Courier New" panose="02070309020205020404" pitchFamily="49" charset="0"/>
              </a:rPr>
              <a:t>update;</a:t>
            </a: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delete</a:t>
            </a:r>
            <a:r>
              <a:rPr lang="de-DE" sz="1000" b="1" dirty="0">
                <a:solidFill>
                  <a:srgbClr val="CC7832"/>
                </a:solidFill>
                <a:latin typeface="Courier New" panose="02070309020205020404" pitchFamily="49" charset="0"/>
              </a:rPr>
              <a:t>;</a:t>
            </a:r>
          </a:p>
          <a:p>
            <a:pPr algn="l"/>
            <a:endParaRPr lang="de-DE" sz="1000" dirty="0">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association</a:t>
            </a:r>
            <a:r>
              <a:rPr lang="de-DE" sz="1000" b="1" dirty="0">
                <a:solidFill>
                  <a:srgbClr val="AAAAAA"/>
                </a:solidFill>
                <a:latin typeface="Courier New" panose="02070309020205020404" pitchFamily="49" charset="0"/>
              </a:rPr>
              <a:t> </a:t>
            </a:r>
            <a:r>
              <a:rPr lang="de-DE" sz="1000" b="1" u="sng" dirty="0">
                <a:solidFill>
                  <a:srgbClr val="CCCCCC"/>
                </a:solidFill>
                <a:latin typeface="Courier New" panose="02070309020205020404" pitchFamily="49" charset="0"/>
              </a:rPr>
              <a:t>_Booking</a:t>
            </a:r>
            <a:r>
              <a:rPr lang="de-DE" sz="1000" b="1" u="sng" dirty="0">
                <a:solidFill>
                  <a:srgbClr val="AAAAAA"/>
                </a:solidFill>
                <a:latin typeface="Courier New" panose="02070309020205020404" pitchFamily="49" charset="0"/>
              </a:rPr>
              <a:t> </a:t>
            </a:r>
            <a:r>
              <a:rPr lang="de-DE" sz="1000" b="1" u="sng" dirty="0">
                <a:solidFill>
                  <a:srgbClr val="CC7832"/>
                </a:solidFill>
                <a:latin typeface="Courier New" panose="02070309020205020404" pitchFamily="49" charset="0"/>
              </a:rPr>
              <a:t>{</a:t>
            </a:r>
            <a:r>
              <a:rPr lang="de-DE" sz="1000" b="1" u="sng" dirty="0">
                <a:solidFill>
                  <a:srgbClr val="AAAAAA"/>
                </a:solidFill>
                <a:latin typeface="Courier New" panose="02070309020205020404" pitchFamily="49" charset="0"/>
              </a:rPr>
              <a:t> </a:t>
            </a:r>
            <a:r>
              <a:rPr lang="de-DE" sz="1000" b="1" u="sng" dirty="0" err="1">
                <a:solidFill>
                  <a:srgbClr val="CC7832"/>
                </a:solidFill>
                <a:latin typeface="Courier New" panose="02070309020205020404" pitchFamily="49" charset="0"/>
              </a:rPr>
              <a:t>create</a:t>
            </a:r>
            <a:r>
              <a:rPr lang="de-DE" sz="1000" b="1" u="sng" dirty="0">
                <a:solidFill>
                  <a:srgbClr val="CC7832"/>
                </a:solidFill>
                <a:latin typeface="Courier New" panose="02070309020205020404" pitchFamily="49" charset="0"/>
              </a:rPr>
              <a:t>;</a:t>
            </a:r>
            <a:r>
              <a:rPr lang="de-DE" sz="1000" b="1" u="sng" dirty="0">
                <a:solidFill>
                  <a:srgbClr val="AAAAAA"/>
                </a:solidFill>
                <a:latin typeface="Courier New" panose="02070309020205020404" pitchFamily="49" charset="0"/>
              </a:rPr>
              <a:t> </a:t>
            </a:r>
            <a:r>
              <a:rPr lang="de-DE" sz="1000" b="1" u="sng" dirty="0">
                <a:solidFill>
                  <a:srgbClr val="CC7832"/>
                </a:solidFill>
                <a:latin typeface="Courier New" panose="02070309020205020404" pitchFamily="49" charset="0"/>
              </a:rPr>
              <a:t>}</a:t>
            </a:r>
          </a:p>
          <a:p>
            <a:pPr algn="l"/>
            <a:endParaRPr lang="de-DE" sz="1000" dirty="0">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b="1" dirty="0">
                <a:solidFill>
                  <a:srgbClr val="CC7832"/>
                </a:solidFill>
                <a:latin typeface="Courier New" panose="02070309020205020404" pitchFamily="49" charset="0"/>
              </a:rPr>
              <a:t>draft</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determine</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action</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Prepare</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b="1" dirty="0">
                <a:solidFill>
                  <a:srgbClr val="CC7832"/>
                </a:solidFill>
                <a:latin typeface="Courier New" panose="02070309020205020404" pitchFamily="49" charset="0"/>
              </a:rPr>
              <a:t>draft</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action</a:t>
            </a:r>
            <a:r>
              <a:rPr lang="de-DE" sz="1000" b="1" dirty="0">
                <a:solidFill>
                  <a:srgbClr val="AAAAAA"/>
                </a:solidFill>
                <a:latin typeface="Courier New" panose="02070309020205020404" pitchFamily="49" charset="0"/>
              </a:rPr>
              <a:t> </a:t>
            </a:r>
            <a:r>
              <a:rPr lang="de-DE" sz="1000" b="1" dirty="0">
                <a:solidFill>
                  <a:srgbClr val="CCCCCC"/>
                </a:solidFill>
                <a:latin typeface="Courier New" panose="02070309020205020404" pitchFamily="49" charset="0"/>
              </a:rPr>
              <a:t>Edit</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b="1" dirty="0">
                <a:solidFill>
                  <a:srgbClr val="CC7832"/>
                </a:solidFill>
                <a:latin typeface="Courier New" panose="02070309020205020404" pitchFamily="49" charset="0"/>
              </a:rPr>
              <a:t>draft</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action</a:t>
            </a:r>
            <a:r>
              <a:rPr lang="de-DE" sz="1000" b="1" dirty="0">
                <a:solidFill>
                  <a:srgbClr val="AAAAAA"/>
                </a:solidFill>
                <a:latin typeface="Courier New" panose="02070309020205020404" pitchFamily="49" charset="0"/>
              </a:rPr>
              <a:t> </a:t>
            </a:r>
            <a:r>
              <a:rPr lang="de-DE" sz="1000" b="1" dirty="0">
                <a:solidFill>
                  <a:srgbClr val="CCCCCC"/>
                </a:solidFill>
                <a:latin typeface="Courier New" panose="02070309020205020404" pitchFamily="49" charset="0"/>
              </a:rPr>
              <a:t>Activate</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b="1" dirty="0">
                <a:solidFill>
                  <a:srgbClr val="CC7832"/>
                </a:solidFill>
                <a:latin typeface="Courier New" panose="02070309020205020404" pitchFamily="49" charset="0"/>
              </a:rPr>
              <a:t>draft</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action</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Discard</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b="1" dirty="0">
                <a:solidFill>
                  <a:srgbClr val="CC7832"/>
                </a:solidFill>
                <a:latin typeface="Courier New" panose="02070309020205020404" pitchFamily="49" charset="0"/>
              </a:rPr>
              <a:t>draft</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action</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Resume</a:t>
            </a:r>
            <a:r>
              <a:rPr lang="de-DE" sz="1000" b="1" dirty="0">
                <a:solidFill>
                  <a:srgbClr val="CC7832"/>
                </a:solidFill>
                <a:latin typeface="Courier New" panose="02070309020205020404" pitchFamily="49" charset="0"/>
              </a:rPr>
              <a:t>;</a:t>
            </a:r>
          </a:p>
          <a:p>
            <a:pPr algn="l"/>
            <a:endParaRPr lang="de-DE" sz="1000" dirty="0">
              <a:latin typeface="Courier New" panose="02070309020205020404" pitchFamily="49" charset="0"/>
            </a:endParaRPr>
          </a:p>
          <a:p>
            <a:pPr algn="l"/>
            <a:r>
              <a:rPr lang="en-US" sz="1000"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validation</a:t>
            </a:r>
            <a:r>
              <a:rPr lang="en-US" sz="1000" b="1" dirty="0">
                <a:solidFill>
                  <a:srgbClr val="AAAAAA"/>
                </a:solidFill>
                <a:latin typeface="Courier New" panose="02070309020205020404" pitchFamily="49" charset="0"/>
              </a:rPr>
              <a:t> </a:t>
            </a:r>
            <a:r>
              <a:rPr lang="en-US" sz="1000" b="1" u="sng" dirty="0" err="1">
                <a:solidFill>
                  <a:srgbClr val="CCCCCC"/>
                </a:solidFill>
                <a:latin typeface="Courier New" panose="02070309020205020404" pitchFamily="49" charset="0"/>
              </a:rPr>
              <a:t>validateFlightDate</a:t>
            </a:r>
            <a:r>
              <a:rPr lang="en-US" sz="1000" b="1" u="sng" dirty="0">
                <a:solidFill>
                  <a:srgbClr val="AAAAAA"/>
                </a:solidFill>
                <a:latin typeface="Courier New" panose="02070309020205020404" pitchFamily="49" charset="0"/>
              </a:rPr>
              <a:t> </a:t>
            </a:r>
            <a:r>
              <a:rPr lang="en-US" sz="1000" b="1" u="sng" dirty="0">
                <a:solidFill>
                  <a:srgbClr val="CC7832"/>
                </a:solidFill>
                <a:latin typeface="Courier New" panose="02070309020205020404" pitchFamily="49" charset="0"/>
              </a:rPr>
              <a:t>on</a:t>
            </a:r>
            <a:r>
              <a:rPr lang="en-US" sz="1000" b="1" u="sng" dirty="0">
                <a:solidFill>
                  <a:srgbClr val="AAAAAA"/>
                </a:solidFill>
                <a:latin typeface="Courier New" panose="02070309020205020404" pitchFamily="49" charset="0"/>
              </a:rPr>
              <a:t> </a:t>
            </a:r>
            <a:r>
              <a:rPr lang="en-US" sz="1000" b="1" u="sng" dirty="0">
                <a:solidFill>
                  <a:srgbClr val="CC7832"/>
                </a:solidFill>
                <a:latin typeface="Courier New" panose="02070309020205020404" pitchFamily="49" charset="0"/>
              </a:rPr>
              <a:t>save</a:t>
            </a:r>
            <a:r>
              <a:rPr lang="en-US" sz="1000" b="1" u="sng" dirty="0">
                <a:solidFill>
                  <a:srgbClr val="AAAAAA"/>
                </a:solidFill>
                <a:latin typeface="Courier New" panose="02070309020205020404" pitchFamily="49" charset="0"/>
              </a:rPr>
              <a:t> </a:t>
            </a:r>
            <a:r>
              <a:rPr lang="en-US" sz="1000" b="1" u="sng" dirty="0">
                <a:solidFill>
                  <a:srgbClr val="CC7832"/>
                </a:solidFill>
                <a:latin typeface="Courier New" panose="02070309020205020404" pitchFamily="49" charset="0"/>
              </a:rPr>
              <a:t>{create;}</a:t>
            </a:r>
          </a:p>
          <a:p>
            <a:pPr algn="l"/>
            <a:r>
              <a:rPr lang="de-DE" sz="1000" b="1" dirty="0">
                <a:solidFill>
                  <a:srgbClr val="CC7832"/>
                </a:solidFill>
                <a:latin typeface="Courier New" panose="02070309020205020404" pitchFamily="49" charset="0"/>
              </a:rPr>
              <a:t>}</a:t>
            </a:r>
          </a:p>
          <a:p>
            <a:pPr algn="l"/>
            <a:endParaRPr lang="de-DE" sz="1000" dirty="0">
              <a:latin typeface="Courier New" panose="02070309020205020404" pitchFamily="49" charset="0"/>
            </a:endParaRPr>
          </a:p>
          <a:p>
            <a:pPr algn="l"/>
            <a:r>
              <a:rPr lang="en-US" sz="1000" b="1" dirty="0">
                <a:solidFill>
                  <a:srgbClr val="CC7832"/>
                </a:solidFill>
                <a:latin typeface="Courier New" panose="02070309020205020404" pitchFamily="49" charset="0"/>
              </a:rPr>
              <a:t>define</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behavior</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for</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ZI_SBOOK</a:t>
            </a:r>
            <a:r>
              <a:rPr lang="en-US" sz="1000" b="1" dirty="0">
                <a:solidFill>
                  <a:srgbClr val="AAAAAA"/>
                </a:solidFill>
                <a:latin typeface="Courier New" panose="02070309020205020404" pitchFamily="49" charset="0"/>
              </a:rPr>
              <a:t> </a:t>
            </a:r>
            <a:r>
              <a:rPr lang="en-US" sz="1000" b="1" dirty="0">
                <a:solidFill>
                  <a:srgbClr val="808080"/>
                </a:solidFill>
                <a:latin typeface="Courier New" panose="02070309020205020404" pitchFamily="49" charset="0"/>
              </a:rPr>
              <a:t>//alias &lt;</a:t>
            </a:r>
            <a:r>
              <a:rPr lang="en-US" sz="1000" b="1" dirty="0" err="1">
                <a:solidFill>
                  <a:srgbClr val="808080"/>
                </a:solidFill>
                <a:latin typeface="Courier New" panose="02070309020205020404" pitchFamily="49" charset="0"/>
              </a:rPr>
              <a:t>alias_name</a:t>
            </a:r>
            <a:r>
              <a:rPr lang="en-US" sz="1000" b="1" dirty="0">
                <a:solidFill>
                  <a:srgbClr val="808080"/>
                </a:solidFill>
                <a:latin typeface="Courier New" panose="02070309020205020404" pitchFamily="49" charset="0"/>
              </a:rPr>
              <a:t>&gt;</a:t>
            </a:r>
          </a:p>
          <a:p>
            <a:pPr algn="l"/>
            <a:r>
              <a:rPr lang="de-DE" sz="1000" b="1" dirty="0">
                <a:solidFill>
                  <a:srgbClr val="CC7832"/>
                </a:solidFill>
                <a:latin typeface="Courier New" panose="02070309020205020404" pitchFamily="49" charset="0"/>
              </a:rPr>
              <a:t>persistent</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table</a:t>
            </a:r>
            <a:r>
              <a:rPr lang="de-DE" sz="1000" b="1" dirty="0">
                <a:solidFill>
                  <a:srgbClr val="AAAAAA"/>
                </a:solidFill>
                <a:latin typeface="Courier New" panose="02070309020205020404" pitchFamily="49" charset="0"/>
              </a:rPr>
              <a:t> </a:t>
            </a:r>
            <a:r>
              <a:rPr lang="de-DE" sz="1000" b="1" u="sng" dirty="0">
                <a:solidFill>
                  <a:srgbClr val="CCCCCC"/>
                </a:solidFill>
                <a:latin typeface="Courier New" panose="02070309020205020404" pitchFamily="49" charset="0"/>
              </a:rPr>
              <a:t>SBOOK</a:t>
            </a:r>
          </a:p>
          <a:p>
            <a:pPr algn="l"/>
            <a:r>
              <a:rPr lang="de-DE" sz="1000" b="1" dirty="0">
                <a:solidFill>
                  <a:srgbClr val="CC7832"/>
                </a:solidFill>
                <a:latin typeface="Courier New" panose="02070309020205020404" pitchFamily="49" charset="0"/>
              </a:rPr>
              <a:t>draft</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table</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zdraft_sbook</a:t>
            </a:r>
            <a:endParaRPr lang="de-DE" sz="1000" b="1" dirty="0">
              <a:solidFill>
                <a:srgbClr val="CCCCCC"/>
              </a:solidFill>
              <a:latin typeface="Courier New" panose="02070309020205020404" pitchFamily="49" charset="0"/>
            </a:endParaRPr>
          </a:p>
          <a:p>
            <a:pPr algn="l"/>
            <a:r>
              <a:rPr lang="de-DE" sz="1000" b="1" dirty="0">
                <a:solidFill>
                  <a:srgbClr val="CC7832"/>
                </a:solidFill>
                <a:latin typeface="Courier New" panose="02070309020205020404" pitchFamily="49" charset="0"/>
              </a:rPr>
              <a:t>lock</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dependent</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by</a:t>
            </a:r>
            <a:r>
              <a:rPr lang="de-DE" sz="1000" b="1" dirty="0">
                <a:solidFill>
                  <a:srgbClr val="AAAAAA"/>
                </a:solidFill>
                <a:latin typeface="Courier New" panose="02070309020205020404" pitchFamily="49" charset="0"/>
              </a:rPr>
              <a:t> </a:t>
            </a:r>
            <a:r>
              <a:rPr lang="de-DE" sz="1000" b="1" dirty="0">
                <a:solidFill>
                  <a:srgbClr val="CCCCCC"/>
                </a:solidFill>
                <a:latin typeface="Courier New" panose="02070309020205020404" pitchFamily="49" charset="0"/>
              </a:rPr>
              <a:t>_Flight</a:t>
            </a:r>
          </a:p>
          <a:p>
            <a:pPr algn="l"/>
            <a:r>
              <a:rPr lang="de-DE" sz="1000" b="1" dirty="0" err="1">
                <a:solidFill>
                  <a:srgbClr val="CC7832"/>
                </a:solidFill>
                <a:latin typeface="Courier New" panose="02070309020205020404" pitchFamily="49" charset="0"/>
              </a:rPr>
              <a:t>authorization</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dependent</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by</a:t>
            </a:r>
            <a:r>
              <a:rPr lang="de-DE" sz="1000" b="1" dirty="0">
                <a:solidFill>
                  <a:srgbClr val="AAAAAA"/>
                </a:solidFill>
                <a:latin typeface="Courier New" panose="02070309020205020404" pitchFamily="49" charset="0"/>
              </a:rPr>
              <a:t> </a:t>
            </a:r>
            <a:r>
              <a:rPr lang="de-DE" sz="1000" b="1" dirty="0">
                <a:solidFill>
                  <a:srgbClr val="CCCCCC"/>
                </a:solidFill>
                <a:latin typeface="Courier New" panose="02070309020205020404" pitchFamily="49" charset="0"/>
              </a:rPr>
              <a:t>_Flight</a:t>
            </a:r>
          </a:p>
          <a:p>
            <a:pPr algn="l"/>
            <a:r>
              <a:rPr lang="de-DE" sz="1000" b="1" dirty="0" err="1">
                <a:solidFill>
                  <a:srgbClr val="CC7832"/>
                </a:solidFill>
                <a:latin typeface="Courier New" panose="02070309020205020404" pitchFamily="49" charset="0"/>
              </a:rPr>
              <a:t>etag</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dependent</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by</a:t>
            </a:r>
            <a:r>
              <a:rPr lang="de-DE" sz="1000" b="1" dirty="0">
                <a:solidFill>
                  <a:srgbClr val="AAAAAA"/>
                </a:solidFill>
                <a:latin typeface="Courier New" panose="02070309020205020404" pitchFamily="49" charset="0"/>
              </a:rPr>
              <a:t> </a:t>
            </a:r>
            <a:r>
              <a:rPr lang="de-DE" sz="1000" b="1" dirty="0">
                <a:solidFill>
                  <a:srgbClr val="CCCCCC"/>
                </a:solidFill>
                <a:latin typeface="Courier New" panose="02070309020205020404" pitchFamily="49" charset="0"/>
              </a:rPr>
              <a:t>_Flight</a:t>
            </a:r>
          </a:p>
          <a:p>
            <a:pPr algn="l"/>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b="1" dirty="0">
                <a:solidFill>
                  <a:srgbClr val="CC7832"/>
                </a:solidFill>
                <a:latin typeface="Courier New" panose="02070309020205020404" pitchFamily="49" charset="0"/>
              </a:rPr>
              <a:t>update;</a:t>
            </a: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delete</a:t>
            </a:r>
            <a:r>
              <a:rPr lang="de-DE" sz="1000" b="1" dirty="0">
                <a:solidFill>
                  <a:srgbClr val="CC7832"/>
                </a:solidFill>
                <a:latin typeface="Courier New" panose="02070309020205020404" pitchFamily="49" charset="0"/>
              </a:rPr>
              <a:t>;</a:t>
            </a:r>
          </a:p>
          <a:p>
            <a:pPr algn="l"/>
            <a:r>
              <a:rPr lang="en-US" sz="1000"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field</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t>
            </a:r>
            <a:r>
              <a:rPr lang="en-US" sz="1000" b="1" dirty="0">
                <a:solidFill>
                  <a:srgbClr val="AAAAAA"/>
                </a:solidFill>
                <a:latin typeface="Courier New" panose="02070309020205020404" pitchFamily="49" charset="0"/>
              </a:rPr>
              <a:t> </a:t>
            </a:r>
            <a:r>
              <a:rPr lang="en-US" sz="1000" b="1" dirty="0" err="1">
                <a:solidFill>
                  <a:srgbClr val="CC7832"/>
                </a:solidFill>
                <a:latin typeface="Courier New" panose="02070309020205020404" pitchFamily="49" charset="0"/>
              </a:rPr>
              <a:t>readonly</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Carrid</a:t>
            </a:r>
            <a:r>
              <a:rPr lang="en-US" sz="1000" b="1" dirty="0">
                <a:solidFill>
                  <a:srgbClr val="CC7832"/>
                </a:solidFill>
                <a:latin typeface="Courier New" panose="02070309020205020404" pitchFamily="49" charset="0"/>
              </a:rPr>
              <a:t>,</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Connid</a:t>
            </a:r>
            <a:r>
              <a:rPr lang="en-US" sz="1000" b="1" dirty="0">
                <a:solidFill>
                  <a:srgbClr val="CC7832"/>
                </a:solidFill>
                <a:latin typeface="Courier New" panose="02070309020205020404" pitchFamily="49" charset="0"/>
              </a:rPr>
              <a:t>,</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Fldate</a:t>
            </a:r>
            <a:r>
              <a:rPr lang="en-US"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association</a:t>
            </a:r>
            <a:r>
              <a:rPr lang="de-DE" sz="1000" b="1" dirty="0">
                <a:solidFill>
                  <a:srgbClr val="AAAAAA"/>
                </a:solidFill>
                <a:latin typeface="Courier New" panose="02070309020205020404" pitchFamily="49" charset="0"/>
              </a:rPr>
              <a:t> </a:t>
            </a:r>
            <a:r>
              <a:rPr lang="de-DE" sz="1000" b="1" u="sng" dirty="0">
                <a:solidFill>
                  <a:srgbClr val="CCCCCC"/>
                </a:solidFill>
                <a:latin typeface="Courier New" panose="02070309020205020404" pitchFamily="49" charset="0"/>
              </a:rPr>
              <a:t>_Flight</a:t>
            </a:r>
            <a:r>
              <a:rPr lang="de-DE" sz="1000" b="1" u="sng" dirty="0">
                <a:solidFill>
                  <a:srgbClr val="CC7832"/>
                </a:solidFill>
                <a:latin typeface="Courier New" panose="02070309020205020404" pitchFamily="49" charset="0"/>
              </a:rPr>
              <a:t>;</a:t>
            </a:r>
          </a:p>
          <a:p>
            <a:pPr algn="l"/>
            <a:endParaRPr lang="de-DE" sz="1000" dirty="0">
              <a:latin typeface="Courier New" panose="02070309020205020404" pitchFamily="49" charset="0"/>
            </a:endParaRPr>
          </a:p>
          <a:p>
            <a:pPr algn="l"/>
            <a:r>
              <a:rPr lang="en-US" sz="1000"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action</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features</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instance</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upgrade_class</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result</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[1]</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$self;</a:t>
            </a:r>
          </a:p>
          <a:p>
            <a:pPr algn="l"/>
            <a:r>
              <a:rPr lang="en-US" sz="1000"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determination</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checkSeatsOcc</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on</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modify</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{create;}</a:t>
            </a:r>
          </a:p>
          <a:p>
            <a:pPr algn="l"/>
            <a:r>
              <a:rPr lang="de-DE" sz="1000" b="1" dirty="0">
                <a:solidFill>
                  <a:srgbClr val="CC7832"/>
                </a:solidFill>
                <a:latin typeface="Courier New" panose="02070309020205020404" pitchFamily="49" charset="0"/>
              </a:rPr>
              <a:t>}</a:t>
            </a:r>
            <a:endParaRPr lang="de-DE" sz="1000" dirty="0"/>
          </a:p>
        </p:txBody>
      </p:sp>
      <p:sp>
        <p:nvSpPr>
          <p:cNvPr id="6" name="Rechteck: abgerundete Ecken 5">
            <a:extLst>
              <a:ext uri="{FF2B5EF4-FFF2-40B4-BE49-F238E27FC236}">
                <a16:creationId xmlns:a16="http://schemas.microsoft.com/office/drawing/2014/main" id="{962EE447-8B66-9DE8-0E1A-21A1AD0009C9}"/>
              </a:ext>
            </a:extLst>
          </p:cNvPr>
          <p:cNvSpPr/>
          <p:nvPr/>
        </p:nvSpPr>
        <p:spPr>
          <a:xfrm>
            <a:off x="490341" y="265176"/>
            <a:ext cx="1655064" cy="615553"/>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ZI_SFLIGHT</a:t>
            </a:r>
          </a:p>
        </p:txBody>
      </p:sp>
    </p:spTree>
    <p:extLst>
      <p:ext uri="{BB962C8B-B14F-4D97-AF65-F5344CB8AC3E}">
        <p14:creationId xmlns:p14="http://schemas.microsoft.com/office/powerpoint/2010/main" val="3227523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p:txBody>
          <a:bodyPr/>
          <a:lstStyle/>
          <a:p>
            <a:r>
              <a:rPr lang="de-DE" dirty="0" err="1"/>
              <a:t>Managed</a:t>
            </a:r>
            <a:r>
              <a:rPr lang="de-DE" dirty="0"/>
              <a:t> Scenario</a:t>
            </a:r>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4136629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F035E7-C4B0-21F1-4D5C-72FC920CE647}"/>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4. Create </a:t>
            </a:r>
            <a:r>
              <a:rPr lang="en-US" sz="6600" kern="1200" dirty="0" err="1">
                <a:solidFill>
                  <a:schemeClr val="tx1"/>
                </a:solidFill>
                <a:latin typeface="+mj-lt"/>
                <a:ea typeface="+mj-ea"/>
                <a:cs typeface="+mj-cs"/>
              </a:rPr>
              <a:t>Behaviour</a:t>
            </a:r>
            <a:r>
              <a:rPr lang="en-US" sz="6600" kern="1200" dirty="0">
                <a:solidFill>
                  <a:schemeClr val="tx1"/>
                </a:solidFill>
                <a:latin typeface="+mj-lt"/>
                <a:ea typeface="+mj-ea"/>
                <a:cs typeface="+mj-cs"/>
              </a:rPr>
              <a:t> </a:t>
            </a:r>
            <a:r>
              <a:rPr lang="en-US" sz="6600" kern="1200" dirty="0" err="1">
                <a:solidFill>
                  <a:schemeClr val="tx1"/>
                </a:solidFill>
                <a:latin typeface="+mj-lt"/>
                <a:ea typeface="+mj-ea"/>
                <a:cs typeface="+mj-cs"/>
              </a:rPr>
              <a:t>Impl.class</a:t>
            </a:r>
            <a:endParaRPr lang="en-US" sz="6600" kern="1200" dirty="0">
              <a:solidFill>
                <a:schemeClr val="tx1"/>
              </a:solidFill>
              <a:latin typeface="+mj-lt"/>
              <a:ea typeface="+mj-ea"/>
              <a:cs typeface="+mj-cs"/>
            </a:endParaRPr>
          </a:p>
        </p:txBody>
      </p:sp>
      <p:sp>
        <p:nvSpPr>
          <p:cNvPr id="3" name="Textplatzhalter 2">
            <a:extLst>
              <a:ext uri="{FF2B5EF4-FFF2-40B4-BE49-F238E27FC236}">
                <a16:creationId xmlns:a16="http://schemas.microsoft.com/office/drawing/2014/main" id="{25F6AFAA-95B0-6CDC-3A69-58314B2BE416}"/>
              </a:ext>
            </a:extLst>
          </p:cNvPr>
          <p:cNvSpPr>
            <a:spLocks noGrp="1"/>
          </p:cNvSpPr>
          <p:nvPr>
            <p:ph type="body" idx="1"/>
          </p:nvPr>
        </p:nvSpPr>
        <p:spPr>
          <a:xfrm>
            <a:off x="838199" y="4983276"/>
            <a:ext cx="10512552" cy="1126680"/>
          </a:xfrm>
        </p:spPr>
        <p:txBody>
          <a:bodyPr vert="horz" lIns="91440" tIns="45720" rIns="91440" bIns="45720" rtlCol="0">
            <a:normAutofit/>
          </a:bodyPr>
          <a:lstStyle/>
          <a:p>
            <a:endParaRPr lang="en-US" sz="2400" kern="1200" dirty="0">
              <a:solidFill>
                <a:schemeClr val="tx1"/>
              </a:solidFill>
              <a:latin typeface="+mn-lt"/>
              <a:ea typeface="+mn-ea"/>
              <a:cs typeface="+mn-cs"/>
            </a:endParaRPr>
          </a:p>
        </p:txBody>
      </p:sp>
    </p:spTree>
    <p:extLst>
      <p:ext uri="{BB962C8B-B14F-4D97-AF65-F5344CB8AC3E}">
        <p14:creationId xmlns:p14="http://schemas.microsoft.com/office/powerpoint/2010/main" val="2208851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802BA032-C8CD-1DE6-B94B-B529B1B63ADB}"/>
              </a:ext>
            </a:extLst>
          </p:cNvPr>
          <p:cNvPicPr>
            <a:picLocks noChangeAspect="1"/>
          </p:cNvPicPr>
          <p:nvPr/>
        </p:nvPicPr>
        <p:blipFill>
          <a:blip r:embed="rId2"/>
          <a:stretch>
            <a:fillRect/>
          </a:stretch>
        </p:blipFill>
        <p:spPr>
          <a:xfrm>
            <a:off x="2253006" y="933420"/>
            <a:ext cx="9060875" cy="4991160"/>
          </a:xfrm>
          <a:prstGeom prst="rect">
            <a:avLst/>
          </a:prstGeom>
        </p:spPr>
      </p:pic>
    </p:spTree>
    <p:extLst>
      <p:ext uri="{BB962C8B-B14F-4D97-AF65-F5344CB8AC3E}">
        <p14:creationId xmlns:p14="http://schemas.microsoft.com/office/powerpoint/2010/main" val="236048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F035E7-C4B0-21F1-4D5C-72FC920CE647}"/>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dirty="0"/>
              <a:t>5</a:t>
            </a:r>
            <a:r>
              <a:rPr lang="en-US" sz="6600" kern="1200" dirty="0">
                <a:solidFill>
                  <a:schemeClr val="tx1"/>
                </a:solidFill>
                <a:latin typeface="+mj-lt"/>
                <a:ea typeface="+mj-ea"/>
                <a:cs typeface="+mj-cs"/>
              </a:rPr>
              <a:t>. Create </a:t>
            </a:r>
            <a:r>
              <a:rPr lang="en-US" sz="6600" kern="1200" dirty="0" err="1">
                <a:solidFill>
                  <a:schemeClr val="tx1"/>
                </a:solidFill>
                <a:latin typeface="+mj-lt"/>
                <a:ea typeface="+mj-ea"/>
                <a:cs typeface="+mj-cs"/>
              </a:rPr>
              <a:t>Behaviour</a:t>
            </a:r>
            <a:r>
              <a:rPr lang="en-US" sz="6600" kern="1200" dirty="0">
                <a:solidFill>
                  <a:schemeClr val="tx1"/>
                </a:solidFill>
                <a:latin typeface="+mj-lt"/>
                <a:ea typeface="+mj-ea"/>
                <a:cs typeface="+mj-cs"/>
              </a:rPr>
              <a:t> Projection</a:t>
            </a:r>
            <a:br>
              <a:rPr lang="en-US" sz="6600" kern="1200" dirty="0">
                <a:solidFill>
                  <a:schemeClr val="tx1"/>
                </a:solidFill>
                <a:latin typeface="+mj-lt"/>
                <a:ea typeface="+mj-ea"/>
                <a:cs typeface="+mj-cs"/>
              </a:rPr>
            </a:br>
            <a:endParaRPr lang="en-US" sz="6600" kern="1200" dirty="0">
              <a:solidFill>
                <a:schemeClr val="tx1"/>
              </a:solidFill>
              <a:latin typeface="+mj-lt"/>
              <a:ea typeface="+mj-ea"/>
              <a:cs typeface="+mj-cs"/>
            </a:endParaRPr>
          </a:p>
        </p:txBody>
      </p:sp>
      <p:sp>
        <p:nvSpPr>
          <p:cNvPr id="3" name="Textplatzhalter 2">
            <a:extLst>
              <a:ext uri="{FF2B5EF4-FFF2-40B4-BE49-F238E27FC236}">
                <a16:creationId xmlns:a16="http://schemas.microsoft.com/office/drawing/2014/main" id="{25F6AFAA-95B0-6CDC-3A69-58314B2BE416}"/>
              </a:ext>
            </a:extLst>
          </p:cNvPr>
          <p:cNvSpPr>
            <a:spLocks noGrp="1"/>
          </p:cNvSpPr>
          <p:nvPr>
            <p:ph type="body" idx="1"/>
          </p:nvPr>
        </p:nvSpPr>
        <p:spPr>
          <a:xfrm>
            <a:off x="838199" y="4983276"/>
            <a:ext cx="10512552" cy="1126680"/>
          </a:xfrm>
        </p:spPr>
        <p:txBody>
          <a:bodyPr vert="horz" lIns="91440" tIns="45720" rIns="91440" bIns="45720" rtlCol="0">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995645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Inhaltsplatzhalter 10">
            <a:extLst>
              <a:ext uri="{FF2B5EF4-FFF2-40B4-BE49-F238E27FC236}">
                <a16:creationId xmlns:a16="http://schemas.microsoft.com/office/drawing/2014/main" id="{8DED7C6D-CA31-9ECA-0A73-29158BBBC237}"/>
              </a:ext>
            </a:extLst>
          </p:cNvPr>
          <p:cNvSpPr>
            <a:spLocks noGrp="1"/>
          </p:cNvSpPr>
          <p:nvPr>
            <p:ph idx="1"/>
          </p:nvPr>
        </p:nvSpPr>
        <p:spPr>
          <a:xfrm>
            <a:off x="562387" y="2170545"/>
            <a:ext cx="6521903" cy="4476974"/>
          </a:xfrm>
        </p:spPr>
        <p:txBody>
          <a:bodyPr>
            <a:normAutofit/>
          </a:bodyPr>
          <a:lstStyle/>
          <a:p>
            <a:r>
              <a:rPr lang="de-DE" sz="2000" dirty="0"/>
              <a:t>Create </a:t>
            </a:r>
            <a:r>
              <a:rPr lang="de-DE" sz="2000" dirty="0" err="1"/>
              <a:t>projections</a:t>
            </a:r>
            <a:r>
              <a:rPr lang="de-DE" sz="2000" dirty="0"/>
              <a:t> </a:t>
            </a:r>
            <a:r>
              <a:rPr lang="de-DE" sz="2000" dirty="0" err="1"/>
              <a:t>of</a:t>
            </a:r>
            <a:r>
              <a:rPr lang="de-DE" sz="2000" dirty="0"/>
              <a:t> </a:t>
            </a:r>
            <a:r>
              <a:rPr lang="de-DE" sz="2000" dirty="0" err="1"/>
              <a:t>the</a:t>
            </a:r>
            <a:r>
              <a:rPr lang="de-DE" sz="2000" dirty="0"/>
              <a:t> </a:t>
            </a:r>
            <a:r>
              <a:rPr lang="de-DE" sz="2000" dirty="0" err="1"/>
              <a:t>behaviour</a:t>
            </a:r>
            <a:r>
              <a:rPr lang="de-DE" sz="2000" dirty="0"/>
              <a:t> </a:t>
            </a:r>
            <a:r>
              <a:rPr lang="de-DE" sz="2000" dirty="0" err="1"/>
              <a:t>definitions</a:t>
            </a:r>
            <a:endParaRPr lang="de-DE" sz="2000" dirty="0"/>
          </a:p>
          <a:p>
            <a:r>
              <a:rPr lang="de-DE" sz="2000" dirty="0" err="1"/>
              <a:t>Specify</a:t>
            </a:r>
            <a:r>
              <a:rPr lang="de-DE" sz="2000" dirty="0"/>
              <a:t> CRUD </a:t>
            </a:r>
            <a:r>
              <a:rPr lang="de-DE" sz="2000" dirty="0" err="1"/>
              <a:t>operations</a:t>
            </a:r>
            <a:endParaRPr lang="de-DE" sz="2000" dirty="0"/>
          </a:p>
          <a:p>
            <a:r>
              <a:rPr lang="de-DE" sz="2000" dirty="0" err="1"/>
              <a:t>Specify</a:t>
            </a:r>
            <a:r>
              <a:rPr lang="de-DE" sz="2000" dirty="0"/>
              <a:t> </a:t>
            </a:r>
            <a:r>
              <a:rPr lang="de-DE" sz="2000" dirty="0" err="1"/>
              <a:t>previously</a:t>
            </a:r>
            <a:r>
              <a:rPr lang="de-DE" sz="2000" dirty="0"/>
              <a:t> </a:t>
            </a:r>
            <a:r>
              <a:rPr lang="de-DE" sz="2000" dirty="0" err="1"/>
              <a:t>defined</a:t>
            </a:r>
            <a:r>
              <a:rPr lang="de-DE" sz="2000" dirty="0"/>
              <a:t> </a:t>
            </a:r>
            <a:r>
              <a:rPr lang="de-DE" sz="2000" dirty="0" err="1"/>
              <a:t>actions</a:t>
            </a:r>
            <a:endParaRPr lang="de-DE" sz="2000" dirty="0"/>
          </a:p>
          <a:p>
            <a:pPr lvl="1"/>
            <a:endParaRPr lang="de-DE" sz="1600" dirty="0"/>
          </a:p>
          <a:p>
            <a:pPr lvl="1"/>
            <a:endParaRPr lang="de-DE" sz="1600" dirty="0"/>
          </a:p>
        </p:txBody>
      </p:sp>
      <p:pic>
        <p:nvPicPr>
          <p:cNvPr id="4" name="Grafik 3" descr="Ein Bild, das Text, Screenshot, Schrift, weiß enthält.&#10;&#10;Automatisch generierte Beschreibung">
            <a:extLst>
              <a:ext uri="{FF2B5EF4-FFF2-40B4-BE49-F238E27FC236}">
                <a16:creationId xmlns:a16="http://schemas.microsoft.com/office/drawing/2014/main" id="{04B729D8-E855-3C93-2F74-6704CC356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576" y="210481"/>
            <a:ext cx="2378940" cy="1294039"/>
          </a:xfrm>
          <a:prstGeom prst="rect">
            <a:avLst/>
          </a:prstGeom>
        </p:spPr>
      </p:pic>
      <p:pic>
        <p:nvPicPr>
          <p:cNvPr id="7" name="Grafik 6">
            <a:extLst>
              <a:ext uri="{FF2B5EF4-FFF2-40B4-BE49-F238E27FC236}">
                <a16:creationId xmlns:a16="http://schemas.microsoft.com/office/drawing/2014/main" id="{FC4AD4FF-D3D8-E2D4-47B6-210217C74741}"/>
              </a:ext>
            </a:extLst>
          </p:cNvPr>
          <p:cNvPicPr>
            <a:picLocks noChangeAspect="1"/>
          </p:cNvPicPr>
          <p:nvPr/>
        </p:nvPicPr>
        <p:blipFill>
          <a:blip r:embed="rId3"/>
          <a:stretch>
            <a:fillRect/>
          </a:stretch>
        </p:blipFill>
        <p:spPr>
          <a:xfrm>
            <a:off x="6838845" y="346253"/>
            <a:ext cx="4020111" cy="3648584"/>
          </a:xfrm>
          <a:prstGeom prst="rect">
            <a:avLst/>
          </a:prstGeom>
          <a:effectLst>
            <a:outerShdw blurRad="50800" dist="38100" dir="2700000" algn="tl" rotWithShape="0">
              <a:prstClr val="black">
                <a:alpha val="40000"/>
              </a:prstClr>
            </a:outerShdw>
          </a:effectLst>
        </p:spPr>
      </p:pic>
      <p:pic>
        <p:nvPicPr>
          <p:cNvPr id="10" name="Grafik 9">
            <a:extLst>
              <a:ext uri="{FF2B5EF4-FFF2-40B4-BE49-F238E27FC236}">
                <a16:creationId xmlns:a16="http://schemas.microsoft.com/office/drawing/2014/main" id="{B4693C51-B9D5-E96B-A2C6-3FDDACDE43E7}"/>
              </a:ext>
            </a:extLst>
          </p:cNvPr>
          <p:cNvPicPr>
            <a:picLocks noChangeAspect="1"/>
          </p:cNvPicPr>
          <p:nvPr/>
        </p:nvPicPr>
        <p:blipFill>
          <a:blip r:embed="rId4"/>
          <a:stretch>
            <a:fillRect/>
          </a:stretch>
        </p:blipFill>
        <p:spPr>
          <a:xfrm>
            <a:off x="6838845" y="4319500"/>
            <a:ext cx="4496427" cy="1267002"/>
          </a:xfrm>
          <a:prstGeom prst="rect">
            <a:avLst/>
          </a:prstGeom>
          <a:effectLst>
            <a:outerShdw blurRad="50800" dist="38100" dir="2700000" algn="tl" rotWithShape="0">
              <a:prstClr val="black">
                <a:alpha val="40000"/>
              </a:prstClr>
            </a:outerShdw>
          </a:effectLst>
        </p:spPr>
      </p:pic>
      <p:sp>
        <p:nvSpPr>
          <p:cNvPr id="5" name="Textfeld 4">
            <a:extLst>
              <a:ext uri="{FF2B5EF4-FFF2-40B4-BE49-F238E27FC236}">
                <a16:creationId xmlns:a16="http://schemas.microsoft.com/office/drawing/2014/main" id="{0E6096C3-7946-9EB9-86C6-CFAA25BB08E5}"/>
              </a:ext>
            </a:extLst>
          </p:cNvPr>
          <p:cNvSpPr txBox="1"/>
          <p:nvPr/>
        </p:nvSpPr>
        <p:spPr>
          <a:xfrm>
            <a:off x="1248170" y="738531"/>
            <a:ext cx="1530625" cy="338554"/>
          </a:xfrm>
          <a:prstGeom prst="rect">
            <a:avLst/>
          </a:prstGeom>
          <a:solidFill>
            <a:srgbClr val="E2D5E8"/>
          </a:solidFill>
        </p:spPr>
        <p:txBody>
          <a:bodyPr wrap="square" rtlCol="0">
            <a:spAutoFit/>
          </a:bodyPr>
          <a:lstStyle/>
          <a:p>
            <a:pPr algn="ctr"/>
            <a:endParaRPr lang="de-DE" sz="1600" dirty="0"/>
          </a:p>
        </p:txBody>
      </p:sp>
      <p:sp>
        <p:nvSpPr>
          <p:cNvPr id="3" name="Textfeld 2">
            <a:extLst>
              <a:ext uri="{FF2B5EF4-FFF2-40B4-BE49-F238E27FC236}">
                <a16:creationId xmlns:a16="http://schemas.microsoft.com/office/drawing/2014/main" id="{C4B01F56-5A6A-317A-3CA4-8BC250B5D6D3}"/>
              </a:ext>
            </a:extLst>
          </p:cNvPr>
          <p:cNvSpPr txBox="1"/>
          <p:nvPr/>
        </p:nvSpPr>
        <p:spPr>
          <a:xfrm>
            <a:off x="681302" y="750568"/>
            <a:ext cx="1530625" cy="338554"/>
          </a:xfrm>
          <a:prstGeom prst="rect">
            <a:avLst/>
          </a:prstGeom>
          <a:solidFill>
            <a:srgbClr val="E2D5E8"/>
          </a:solidFill>
        </p:spPr>
        <p:txBody>
          <a:bodyPr wrap="square" rtlCol="0">
            <a:spAutoFit/>
          </a:bodyPr>
          <a:lstStyle/>
          <a:p>
            <a:pPr algn="ctr"/>
            <a:endParaRPr lang="de-DE" sz="1600" dirty="0"/>
          </a:p>
        </p:txBody>
      </p:sp>
      <p:sp>
        <p:nvSpPr>
          <p:cNvPr id="2" name="Textfeld 1">
            <a:extLst>
              <a:ext uri="{FF2B5EF4-FFF2-40B4-BE49-F238E27FC236}">
                <a16:creationId xmlns:a16="http://schemas.microsoft.com/office/drawing/2014/main" id="{0A806DAD-C4A4-1997-393F-8BA20392027E}"/>
              </a:ext>
            </a:extLst>
          </p:cNvPr>
          <p:cNvSpPr txBox="1"/>
          <p:nvPr/>
        </p:nvSpPr>
        <p:spPr>
          <a:xfrm>
            <a:off x="1024444" y="591037"/>
            <a:ext cx="1530625" cy="830997"/>
          </a:xfrm>
          <a:prstGeom prst="rect">
            <a:avLst/>
          </a:prstGeom>
          <a:solidFill>
            <a:srgbClr val="E2D5E8"/>
          </a:solidFill>
        </p:spPr>
        <p:txBody>
          <a:bodyPr wrap="square" rtlCol="0">
            <a:spAutoFit/>
          </a:bodyPr>
          <a:lstStyle/>
          <a:p>
            <a:pPr algn="ctr"/>
            <a:r>
              <a:rPr lang="de-DE" sz="1600" dirty="0"/>
              <a:t>Create </a:t>
            </a:r>
            <a:r>
              <a:rPr lang="de-DE" sz="1600" dirty="0" err="1"/>
              <a:t>Behavior</a:t>
            </a:r>
            <a:r>
              <a:rPr lang="de-DE" sz="1600" dirty="0"/>
              <a:t> </a:t>
            </a:r>
            <a:r>
              <a:rPr lang="de-DE" sz="1600" dirty="0" err="1"/>
              <a:t>Projection</a:t>
            </a:r>
            <a:endParaRPr lang="de-DE" sz="1600" dirty="0"/>
          </a:p>
        </p:txBody>
      </p:sp>
    </p:spTree>
    <p:extLst>
      <p:ext uri="{BB962C8B-B14F-4D97-AF65-F5344CB8AC3E}">
        <p14:creationId xmlns:p14="http://schemas.microsoft.com/office/powerpoint/2010/main" val="288785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C47D03B7-DF2B-01E1-582A-1C10484A826E}"/>
              </a:ext>
            </a:extLst>
          </p:cNvPr>
          <p:cNvSpPr txBox="1"/>
          <p:nvPr/>
        </p:nvSpPr>
        <p:spPr>
          <a:xfrm>
            <a:off x="3048000" y="1077570"/>
            <a:ext cx="6096000" cy="5016758"/>
          </a:xfrm>
          <a:prstGeom prst="rect">
            <a:avLst/>
          </a:prstGeom>
          <a:solidFill>
            <a:schemeClr val="bg2">
              <a:lumMod val="25000"/>
            </a:schemeClr>
          </a:solidFill>
        </p:spPr>
        <p:txBody>
          <a:bodyPr wrap="square">
            <a:spAutoFit/>
          </a:bodyPr>
          <a:lstStyle/>
          <a:p>
            <a:pPr algn="l"/>
            <a:r>
              <a:rPr lang="de-DE" sz="1000" b="1" u="sng" dirty="0" err="1">
                <a:solidFill>
                  <a:srgbClr val="CC7832"/>
                </a:solidFill>
                <a:latin typeface="Courier New" panose="02070309020205020404" pitchFamily="49" charset="0"/>
              </a:rPr>
              <a:t>projection</a:t>
            </a:r>
            <a:r>
              <a:rPr lang="de-DE" sz="1000" b="1" u="sng" dirty="0">
                <a:solidFill>
                  <a:srgbClr val="CC7832"/>
                </a:solidFill>
                <a:latin typeface="Courier New" panose="02070309020205020404" pitchFamily="49" charset="0"/>
              </a:rPr>
              <a:t>;</a:t>
            </a:r>
          </a:p>
          <a:p>
            <a:pPr algn="l"/>
            <a:endParaRPr lang="de-DE" sz="1000" dirty="0">
              <a:latin typeface="Courier New" panose="02070309020205020404" pitchFamily="49" charset="0"/>
            </a:endParaRPr>
          </a:p>
          <a:p>
            <a:pPr algn="l"/>
            <a:r>
              <a:rPr lang="de-DE" sz="1000" b="1" dirty="0" err="1">
                <a:solidFill>
                  <a:srgbClr val="CC7832"/>
                </a:solidFill>
                <a:latin typeface="Courier New" panose="02070309020205020404" pitchFamily="49" charset="0"/>
              </a:rPr>
              <a:t>use</a:t>
            </a:r>
            <a:r>
              <a:rPr lang="de-DE" sz="1000" b="1" dirty="0">
                <a:solidFill>
                  <a:srgbClr val="AAAAAA"/>
                </a:solidFill>
                <a:latin typeface="Courier New" panose="02070309020205020404" pitchFamily="49" charset="0"/>
              </a:rPr>
              <a:t> </a:t>
            </a:r>
            <a:r>
              <a:rPr lang="de-DE" sz="1000" b="1" dirty="0">
                <a:solidFill>
                  <a:srgbClr val="CC7832"/>
                </a:solidFill>
                <a:latin typeface="Courier New" panose="02070309020205020404" pitchFamily="49" charset="0"/>
              </a:rPr>
              <a:t>draft;</a:t>
            </a:r>
          </a:p>
          <a:p>
            <a:pPr algn="l"/>
            <a:endParaRPr lang="de-DE" sz="1000" dirty="0">
              <a:latin typeface="Courier New" panose="02070309020205020404" pitchFamily="49" charset="0"/>
            </a:endParaRPr>
          </a:p>
          <a:p>
            <a:pPr algn="l"/>
            <a:r>
              <a:rPr lang="en-US" sz="1000" b="1" dirty="0">
                <a:solidFill>
                  <a:srgbClr val="CC7832"/>
                </a:solidFill>
                <a:latin typeface="Courier New" panose="02070309020205020404" pitchFamily="49" charset="0"/>
              </a:rPr>
              <a:t>define</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behavior</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for</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ZC_SFLIGHT</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alias</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Flight</a:t>
            </a:r>
          </a:p>
          <a:p>
            <a:pPr algn="l"/>
            <a:endParaRPr lang="de-DE" sz="1000" dirty="0">
              <a:latin typeface="Courier New" panose="02070309020205020404" pitchFamily="49" charset="0"/>
            </a:endParaRPr>
          </a:p>
          <a:p>
            <a:pPr algn="l"/>
            <a:r>
              <a:rPr lang="de-DE" sz="1000" b="1" dirty="0">
                <a:solidFill>
                  <a:srgbClr val="CC7832"/>
                </a:solidFill>
                <a:latin typeface="Courier New" panose="02070309020205020404" pitchFamily="49" charset="0"/>
              </a:rPr>
              <a:t>{</a:t>
            </a:r>
          </a:p>
          <a:p>
            <a:pPr algn="l"/>
            <a:endParaRPr lang="de-DE" sz="1000" dirty="0">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use</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create</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use</a:t>
            </a:r>
            <a:r>
              <a:rPr lang="de-DE" sz="1000" b="1" dirty="0">
                <a:solidFill>
                  <a:srgbClr val="AAAAAA"/>
                </a:solidFill>
                <a:latin typeface="Courier New" panose="02070309020205020404" pitchFamily="49" charset="0"/>
              </a:rPr>
              <a:t> </a:t>
            </a:r>
            <a:r>
              <a:rPr lang="de-DE" sz="1000" b="1" dirty="0">
                <a:solidFill>
                  <a:srgbClr val="CC7832"/>
                </a:solidFill>
                <a:latin typeface="Courier New" panose="02070309020205020404" pitchFamily="49" charset="0"/>
              </a:rPr>
              <a:t>update;</a:t>
            </a: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use</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delete</a:t>
            </a:r>
            <a:r>
              <a:rPr lang="de-DE" sz="1000" b="1" dirty="0">
                <a:solidFill>
                  <a:srgbClr val="CC7832"/>
                </a:solidFill>
                <a:latin typeface="Courier New" panose="02070309020205020404" pitchFamily="49" charset="0"/>
              </a:rPr>
              <a:t>;</a:t>
            </a:r>
          </a:p>
          <a:p>
            <a:pPr algn="l"/>
            <a:endParaRPr lang="de-DE" sz="1000" dirty="0">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use</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association</a:t>
            </a:r>
            <a:r>
              <a:rPr lang="de-DE" sz="1000" b="1" dirty="0">
                <a:solidFill>
                  <a:srgbClr val="AAAAAA"/>
                </a:solidFill>
                <a:latin typeface="Courier New" panose="02070309020205020404" pitchFamily="49" charset="0"/>
              </a:rPr>
              <a:t> </a:t>
            </a:r>
            <a:r>
              <a:rPr lang="de-DE" sz="1000" b="1" u="sng" dirty="0">
                <a:solidFill>
                  <a:srgbClr val="CCCCCC"/>
                </a:solidFill>
                <a:latin typeface="Courier New" panose="02070309020205020404" pitchFamily="49" charset="0"/>
              </a:rPr>
              <a:t>_Booking</a:t>
            </a:r>
            <a:r>
              <a:rPr lang="de-DE" sz="1000" b="1" u="sng" dirty="0">
                <a:solidFill>
                  <a:srgbClr val="AAAAAA"/>
                </a:solidFill>
                <a:latin typeface="Courier New" panose="02070309020205020404" pitchFamily="49" charset="0"/>
              </a:rPr>
              <a:t> </a:t>
            </a:r>
            <a:r>
              <a:rPr lang="de-DE" sz="1000" b="1" u="sng" dirty="0">
                <a:solidFill>
                  <a:srgbClr val="CC7832"/>
                </a:solidFill>
                <a:latin typeface="Courier New" panose="02070309020205020404" pitchFamily="49" charset="0"/>
              </a:rPr>
              <a:t>{</a:t>
            </a:r>
            <a:r>
              <a:rPr lang="de-DE" sz="1000" b="1" u="sng" dirty="0">
                <a:solidFill>
                  <a:srgbClr val="AAAAAA"/>
                </a:solidFill>
                <a:latin typeface="Courier New" panose="02070309020205020404" pitchFamily="49" charset="0"/>
              </a:rPr>
              <a:t> </a:t>
            </a:r>
            <a:r>
              <a:rPr lang="de-DE" sz="1000" b="1" u="sng" dirty="0" err="1">
                <a:solidFill>
                  <a:srgbClr val="CC7832"/>
                </a:solidFill>
                <a:latin typeface="Courier New" panose="02070309020205020404" pitchFamily="49" charset="0"/>
              </a:rPr>
              <a:t>create</a:t>
            </a:r>
            <a:r>
              <a:rPr lang="de-DE" sz="1000" b="1" u="sng" dirty="0">
                <a:solidFill>
                  <a:srgbClr val="CC7832"/>
                </a:solidFill>
                <a:latin typeface="Courier New" panose="02070309020205020404" pitchFamily="49" charset="0"/>
              </a:rPr>
              <a:t>;</a:t>
            </a:r>
            <a:r>
              <a:rPr lang="de-DE" sz="1000" b="1" u="sng" dirty="0">
                <a:solidFill>
                  <a:srgbClr val="AAAAAA"/>
                </a:solidFill>
                <a:latin typeface="Courier New" panose="02070309020205020404" pitchFamily="49" charset="0"/>
              </a:rPr>
              <a:t> </a:t>
            </a:r>
            <a:r>
              <a:rPr lang="de-DE" sz="1000" b="1" u="sng" dirty="0">
                <a:solidFill>
                  <a:srgbClr val="CC7832"/>
                </a:solidFill>
                <a:latin typeface="Courier New" panose="02070309020205020404" pitchFamily="49" charset="0"/>
              </a:rPr>
              <a:t>}</a:t>
            </a:r>
          </a:p>
          <a:p>
            <a:pPr algn="l"/>
            <a:endParaRPr lang="de-DE" sz="1000" dirty="0">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use</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action</a:t>
            </a:r>
            <a:r>
              <a:rPr lang="de-DE" sz="1000" b="1" dirty="0">
                <a:solidFill>
                  <a:srgbClr val="AAAAAA"/>
                </a:solidFill>
                <a:latin typeface="Courier New" panose="02070309020205020404" pitchFamily="49" charset="0"/>
              </a:rPr>
              <a:t> </a:t>
            </a:r>
            <a:r>
              <a:rPr lang="de-DE" sz="1000" b="1" dirty="0">
                <a:solidFill>
                  <a:srgbClr val="CCCCCC"/>
                </a:solidFill>
                <a:latin typeface="Courier New" panose="02070309020205020404" pitchFamily="49" charset="0"/>
              </a:rPr>
              <a:t>Edit</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use</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action</a:t>
            </a:r>
            <a:r>
              <a:rPr lang="de-DE" sz="1000" b="1" dirty="0">
                <a:solidFill>
                  <a:srgbClr val="AAAAAA"/>
                </a:solidFill>
                <a:latin typeface="Courier New" panose="02070309020205020404" pitchFamily="49" charset="0"/>
              </a:rPr>
              <a:t> </a:t>
            </a:r>
            <a:r>
              <a:rPr lang="de-DE" sz="1000" b="1" dirty="0">
                <a:solidFill>
                  <a:srgbClr val="CCCCCC"/>
                </a:solidFill>
                <a:latin typeface="Courier New" panose="02070309020205020404" pitchFamily="49" charset="0"/>
              </a:rPr>
              <a:t>Activate</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use</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action</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Discard</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use</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action</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Prepare</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use</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action</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Resume</a:t>
            </a:r>
            <a:r>
              <a:rPr lang="de-DE" sz="1000" b="1" dirty="0">
                <a:solidFill>
                  <a:srgbClr val="CC7832"/>
                </a:solidFill>
                <a:latin typeface="Courier New" panose="02070309020205020404" pitchFamily="49" charset="0"/>
              </a:rPr>
              <a:t>;</a:t>
            </a:r>
          </a:p>
          <a:p>
            <a:pPr algn="l"/>
            <a:r>
              <a:rPr lang="de-DE" sz="1000" b="1" dirty="0">
                <a:solidFill>
                  <a:srgbClr val="CC7832"/>
                </a:solidFill>
                <a:latin typeface="Courier New" panose="02070309020205020404" pitchFamily="49" charset="0"/>
              </a:rPr>
              <a:t>}</a:t>
            </a:r>
          </a:p>
          <a:p>
            <a:pPr algn="l"/>
            <a:endParaRPr lang="de-DE" sz="1000" dirty="0">
              <a:latin typeface="Courier New" panose="02070309020205020404" pitchFamily="49" charset="0"/>
            </a:endParaRPr>
          </a:p>
          <a:p>
            <a:pPr algn="l"/>
            <a:r>
              <a:rPr lang="en-US" sz="1000" b="1" dirty="0">
                <a:solidFill>
                  <a:srgbClr val="CC7832"/>
                </a:solidFill>
                <a:latin typeface="Courier New" panose="02070309020205020404" pitchFamily="49" charset="0"/>
              </a:rPr>
              <a:t>define</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behavior</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for</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ZC_SBOOK</a:t>
            </a:r>
            <a:r>
              <a:rPr lang="en-US" sz="1000" b="1" dirty="0">
                <a:solidFill>
                  <a:srgbClr val="AAAAAA"/>
                </a:solidFill>
                <a:latin typeface="Courier New" panose="02070309020205020404" pitchFamily="49" charset="0"/>
              </a:rPr>
              <a:t> </a:t>
            </a:r>
            <a:r>
              <a:rPr lang="en-US" sz="1000" b="1" dirty="0">
                <a:solidFill>
                  <a:srgbClr val="808080"/>
                </a:solidFill>
                <a:latin typeface="Courier New" panose="02070309020205020404" pitchFamily="49" charset="0"/>
              </a:rPr>
              <a:t>//alias &lt;</a:t>
            </a:r>
            <a:r>
              <a:rPr lang="en-US" sz="1000" b="1" dirty="0" err="1">
                <a:solidFill>
                  <a:srgbClr val="808080"/>
                </a:solidFill>
                <a:latin typeface="Courier New" panose="02070309020205020404" pitchFamily="49" charset="0"/>
              </a:rPr>
              <a:t>alias_name</a:t>
            </a:r>
            <a:r>
              <a:rPr lang="en-US" sz="1000" b="1" dirty="0">
                <a:solidFill>
                  <a:srgbClr val="808080"/>
                </a:solidFill>
                <a:latin typeface="Courier New" panose="02070309020205020404" pitchFamily="49" charset="0"/>
              </a:rPr>
              <a:t>&gt;</a:t>
            </a:r>
          </a:p>
          <a:p>
            <a:pPr algn="l"/>
            <a:endParaRPr lang="de-DE" sz="1000" dirty="0">
              <a:latin typeface="Courier New" panose="02070309020205020404" pitchFamily="49" charset="0"/>
            </a:endParaRPr>
          </a:p>
          <a:p>
            <a:pPr algn="l"/>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use</a:t>
            </a:r>
            <a:r>
              <a:rPr lang="de-DE" sz="1000" b="1" dirty="0">
                <a:solidFill>
                  <a:srgbClr val="AAAAAA"/>
                </a:solidFill>
                <a:latin typeface="Courier New" panose="02070309020205020404" pitchFamily="49" charset="0"/>
              </a:rPr>
              <a:t> </a:t>
            </a:r>
            <a:r>
              <a:rPr lang="de-DE" sz="1000" b="1" dirty="0">
                <a:solidFill>
                  <a:srgbClr val="CC7832"/>
                </a:solidFill>
                <a:latin typeface="Courier New" panose="02070309020205020404" pitchFamily="49" charset="0"/>
              </a:rPr>
              <a:t>update;</a:t>
            </a: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use</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delete</a:t>
            </a:r>
            <a:r>
              <a:rPr lang="de-DE" sz="1000" b="1" dirty="0">
                <a:solidFill>
                  <a:srgbClr val="CC7832"/>
                </a:solidFill>
                <a:latin typeface="Courier New" panose="02070309020205020404" pitchFamily="49" charset="0"/>
              </a:rPr>
              <a:t>;</a:t>
            </a:r>
          </a:p>
          <a:p>
            <a:pPr algn="l"/>
            <a:endParaRPr lang="de-DE" sz="1000" dirty="0">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use</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association</a:t>
            </a:r>
            <a:r>
              <a:rPr lang="de-DE" sz="1000" b="1" dirty="0">
                <a:solidFill>
                  <a:srgbClr val="AAAAAA"/>
                </a:solidFill>
                <a:latin typeface="Courier New" panose="02070309020205020404" pitchFamily="49" charset="0"/>
              </a:rPr>
              <a:t> </a:t>
            </a:r>
            <a:r>
              <a:rPr lang="de-DE" sz="1000" b="1" u="sng" dirty="0">
                <a:solidFill>
                  <a:srgbClr val="CCCCCC"/>
                </a:solidFill>
                <a:latin typeface="Courier New" panose="02070309020205020404" pitchFamily="49" charset="0"/>
              </a:rPr>
              <a:t>_Flight</a:t>
            </a:r>
            <a:r>
              <a:rPr lang="de-DE" sz="1000" b="1" u="sng" dirty="0">
                <a:solidFill>
                  <a:srgbClr val="CC7832"/>
                </a:solidFill>
                <a:latin typeface="Courier New" panose="02070309020205020404" pitchFamily="49" charset="0"/>
              </a:rPr>
              <a:t>;</a:t>
            </a:r>
          </a:p>
          <a:p>
            <a:pPr algn="l"/>
            <a:endParaRPr lang="de-DE" sz="1000" dirty="0">
              <a:latin typeface="Courier New" panose="02070309020205020404" pitchFamily="49" charset="0"/>
            </a:endParaRP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use</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action</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upgrade_class</a:t>
            </a:r>
            <a:r>
              <a:rPr lang="de-DE" sz="1000" b="1" dirty="0">
                <a:solidFill>
                  <a:srgbClr val="CC7832"/>
                </a:solidFill>
                <a:latin typeface="Courier New" panose="02070309020205020404" pitchFamily="49" charset="0"/>
              </a:rPr>
              <a:t>;</a:t>
            </a:r>
          </a:p>
          <a:p>
            <a:pPr algn="l"/>
            <a:endParaRPr lang="de-DE" sz="1000" dirty="0">
              <a:latin typeface="Courier New" panose="02070309020205020404" pitchFamily="49" charset="0"/>
            </a:endParaRPr>
          </a:p>
          <a:p>
            <a:pPr algn="l"/>
            <a:r>
              <a:rPr lang="de-DE" sz="1000" b="1" dirty="0">
                <a:solidFill>
                  <a:srgbClr val="CC7832"/>
                </a:solidFill>
                <a:latin typeface="Courier New" panose="02070309020205020404" pitchFamily="49" charset="0"/>
              </a:rPr>
              <a:t>}</a:t>
            </a:r>
            <a:endParaRPr lang="de-DE" sz="1000" dirty="0"/>
          </a:p>
        </p:txBody>
      </p:sp>
      <p:sp>
        <p:nvSpPr>
          <p:cNvPr id="6" name="Rechteck: abgerundete Ecken 5">
            <a:extLst>
              <a:ext uri="{FF2B5EF4-FFF2-40B4-BE49-F238E27FC236}">
                <a16:creationId xmlns:a16="http://schemas.microsoft.com/office/drawing/2014/main" id="{F0795A26-4D7A-3BEF-460E-C5949F170080}"/>
              </a:ext>
            </a:extLst>
          </p:cNvPr>
          <p:cNvSpPr/>
          <p:nvPr/>
        </p:nvSpPr>
        <p:spPr>
          <a:xfrm>
            <a:off x="490341" y="265176"/>
            <a:ext cx="1655064" cy="615553"/>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ZC_SFLIGHT</a:t>
            </a:r>
          </a:p>
        </p:txBody>
      </p:sp>
    </p:spTree>
    <p:extLst>
      <p:ext uri="{BB962C8B-B14F-4D97-AF65-F5344CB8AC3E}">
        <p14:creationId xmlns:p14="http://schemas.microsoft.com/office/powerpoint/2010/main" val="3002500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F035E7-C4B0-21F1-4D5C-72FC920CE647}"/>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6. Create Service Definition</a:t>
            </a:r>
            <a:br>
              <a:rPr lang="en-US" sz="6600" kern="1200" dirty="0">
                <a:solidFill>
                  <a:schemeClr val="tx1"/>
                </a:solidFill>
                <a:latin typeface="+mj-lt"/>
                <a:ea typeface="+mj-ea"/>
                <a:cs typeface="+mj-cs"/>
              </a:rPr>
            </a:br>
            <a:endParaRPr lang="en-US" sz="6600" kern="1200" dirty="0">
              <a:solidFill>
                <a:schemeClr val="tx1"/>
              </a:solidFill>
              <a:latin typeface="+mj-lt"/>
              <a:ea typeface="+mj-ea"/>
              <a:cs typeface="+mj-cs"/>
            </a:endParaRPr>
          </a:p>
        </p:txBody>
      </p:sp>
      <p:sp>
        <p:nvSpPr>
          <p:cNvPr id="3" name="Textplatzhalter 2">
            <a:extLst>
              <a:ext uri="{FF2B5EF4-FFF2-40B4-BE49-F238E27FC236}">
                <a16:creationId xmlns:a16="http://schemas.microsoft.com/office/drawing/2014/main" id="{25F6AFAA-95B0-6CDC-3A69-58314B2BE416}"/>
              </a:ext>
            </a:extLst>
          </p:cNvPr>
          <p:cNvSpPr>
            <a:spLocks noGrp="1"/>
          </p:cNvSpPr>
          <p:nvPr>
            <p:ph type="body" idx="1"/>
          </p:nvPr>
        </p:nvSpPr>
        <p:spPr>
          <a:xfrm>
            <a:off x="838199" y="4983276"/>
            <a:ext cx="10512552" cy="1126680"/>
          </a:xfrm>
        </p:spPr>
        <p:txBody>
          <a:bodyPr vert="horz" lIns="91440" tIns="45720" rIns="91440" bIns="45720" rtlCol="0">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3670189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descr="Ein Bild, das Text, Screenshot, Schrift, Billardkugel enthält.&#10;&#10;Automatisch generierte Beschreibung">
            <a:extLst>
              <a:ext uri="{FF2B5EF4-FFF2-40B4-BE49-F238E27FC236}">
                <a16:creationId xmlns:a16="http://schemas.microsoft.com/office/drawing/2014/main" id="{E2296E39-2EF8-7A29-6413-E533800657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518" y="256352"/>
            <a:ext cx="2418154" cy="1294039"/>
          </a:xfrm>
          <a:prstGeom prst="rect">
            <a:avLst/>
          </a:prstGeom>
        </p:spPr>
      </p:pic>
      <p:pic>
        <p:nvPicPr>
          <p:cNvPr id="11" name="Grafik 10">
            <a:extLst>
              <a:ext uri="{FF2B5EF4-FFF2-40B4-BE49-F238E27FC236}">
                <a16:creationId xmlns:a16="http://schemas.microsoft.com/office/drawing/2014/main" id="{36D6FB39-23B6-BF23-CAAF-EF07D1D83B8D}"/>
              </a:ext>
            </a:extLst>
          </p:cNvPr>
          <p:cNvPicPr>
            <a:picLocks noChangeAspect="1"/>
          </p:cNvPicPr>
          <p:nvPr/>
        </p:nvPicPr>
        <p:blipFill>
          <a:blip r:embed="rId4"/>
          <a:stretch>
            <a:fillRect/>
          </a:stretch>
        </p:blipFill>
        <p:spPr>
          <a:xfrm>
            <a:off x="343518" y="2094974"/>
            <a:ext cx="4391638" cy="895475"/>
          </a:xfrm>
          <a:prstGeom prst="rect">
            <a:avLst/>
          </a:prstGeom>
          <a:effectLst>
            <a:outerShdw blurRad="50800" dist="38100" dir="2700000" algn="tl" rotWithShape="0">
              <a:prstClr val="black">
                <a:alpha val="40000"/>
              </a:prstClr>
            </a:outerShdw>
          </a:effectLst>
        </p:spPr>
      </p:pic>
      <p:sp>
        <p:nvSpPr>
          <p:cNvPr id="14" name="Inhaltsplatzhalter 10">
            <a:extLst>
              <a:ext uri="{FF2B5EF4-FFF2-40B4-BE49-F238E27FC236}">
                <a16:creationId xmlns:a16="http://schemas.microsoft.com/office/drawing/2014/main" id="{D086D720-FAB3-824E-D618-F74BD1306AE9}"/>
              </a:ext>
            </a:extLst>
          </p:cNvPr>
          <p:cNvSpPr>
            <a:spLocks noGrp="1"/>
          </p:cNvSpPr>
          <p:nvPr>
            <p:ph idx="1"/>
          </p:nvPr>
        </p:nvSpPr>
        <p:spPr>
          <a:xfrm>
            <a:off x="5411351" y="1699492"/>
            <a:ext cx="6309468" cy="1514764"/>
          </a:xfrm>
        </p:spPr>
        <p:txBody>
          <a:bodyPr>
            <a:normAutofit/>
          </a:bodyPr>
          <a:lstStyle/>
          <a:p>
            <a:r>
              <a:rPr lang="de-DE" sz="2000" dirty="0"/>
              <a:t>Create </a:t>
            </a:r>
            <a:r>
              <a:rPr lang="de-DE" sz="2000" dirty="0" err="1"/>
              <a:t>service</a:t>
            </a:r>
            <a:r>
              <a:rPr lang="de-DE" sz="2000" dirty="0"/>
              <a:t> </a:t>
            </a:r>
            <a:r>
              <a:rPr lang="de-DE" sz="2000" dirty="0" err="1"/>
              <a:t>definition</a:t>
            </a:r>
            <a:endParaRPr lang="de-DE" sz="1600" dirty="0"/>
          </a:p>
          <a:p>
            <a:pPr lvl="1"/>
            <a:endParaRPr lang="de-DE" sz="1600" dirty="0"/>
          </a:p>
        </p:txBody>
      </p:sp>
    </p:spTree>
    <p:extLst>
      <p:ext uri="{BB962C8B-B14F-4D97-AF65-F5344CB8AC3E}">
        <p14:creationId xmlns:p14="http://schemas.microsoft.com/office/powerpoint/2010/main" val="1042408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F035E7-C4B0-21F1-4D5C-72FC920CE647}"/>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7. Create Service Binding</a:t>
            </a:r>
          </a:p>
        </p:txBody>
      </p:sp>
      <p:sp>
        <p:nvSpPr>
          <p:cNvPr id="3" name="Textplatzhalter 2">
            <a:extLst>
              <a:ext uri="{FF2B5EF4-FFF2-40B4-BE49-F238E27FC236}">
                <a16:creationId xmlns:a16="http://schemas.microsoft.com/office/drawing/2014/main" id="{25F6AFAA-95B0-6CDC-3A69-58314B2BE416}"/>
              </a:ext>
            </a:extLst>
          </p:cNvPr>
          <p:cNvSpPr>
            <a:spLocks noGrp="1"/>
          </p:cNvSpPr>
          <p:nvPr>
            <p:ph type="body" idx="1"/>
          </p:nvPr>
        </p:nvSpPr>
        <p:spPr>
          <a:xfrm>
            <a:off x="838199" y="4983276"/>
            <a:ext cx="10512552" cy="1126680"/>
          </a:xfrm>
        </p:spPr>
        <p:txBody>
          <a:bodyPr vert="horz" lIns="91440" tIns="45720" rIns="91440" bIns="45720" rtlCol="0">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13166152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descr="Ein Bild, das Text, Schrift, Screenshot, Symbol enthält.&#10;&#10;Automatisch generierte Beschreibung">
            <a:extLst>
              <a:ext uri="{FF2B5EF4-FFF2-40B4-BE49-F238E27FC236}">
                <a16:creationId xmlns:a16="http://schemas.microsoft.com/office/drawing/2014/main" id="{27CE7AA3-B374-EC9B-3211-09734A4346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29" y="78392"/>
            <a:ext cx="2378940" cy="1294039"/>
          </a:xfrm>
          <a:prstGeom prst="rect">
            <a:avLst/>
          </a:prstGeom>
        </p:spPr>
      </p:pic>
      <p:pic>
        <p:nvPicPr>
          <p:cNvPr id="13" name="Grafik 12">
            <a:extLst>
              <a:ext uri="{FF2B5EF4-FFF2-40B4-BE49-F238E27FC236}">
                <a16:creationId xmlns:a16="http://schemas.microsoft.com/office/drawing/2014/main" id="{92EAC0AB-3BDD-B822-1A01-D0FFCA2D8400}"/>
              </a:ext>
            </a:extLst>
          </p:cNvPr>
          <p:cNvPicPr>
            <a:picLocks noChangeAspect="1"/>
          </p:cNvPicPr>
          <p:nvPr/>
        </p:nvPicPr>
        <p:blipFill>
          <a:blip r:embed="rId4"/>
          <a:stretch>
            <a:fillRect/>
          </a:stretch>
        </p:blipFill>
        <p:spPr>
          <a:xfrm>
            <a:off x="245650" y="3535033"/>
            <a:ext cx="11700700" cy="2597555"/>
          </a:xfrm>
          <a:prstGeom prst="rect">
            <a:avLst/>
          </a:prstGeom>
          <a:effectLst>
            <a:outerShdw blurRad="50800" dist="38100" dir="2700000" algn="tl" rotWithShape="0">
              <a:prstClr val="black">
                <a:alpha val="40000"/>
              </a:prstClr>
            </a:outerShdw>
          </a:effectLst>
        </p:spPr>
      </p:pic>
      <p:sp>
        <p:nvSpPr>
          <p:cNvPr id="14" name="Inhaltsplatzhalter 10">
            <a:extLst>
              <a:ext uri="{FF2B5EF4-FFF2-40B4-BE49-F238E27FC236}">
                <a16:creationId xmlns:a16="http://schemas.microsoft.com/office/drawing/2014/main" id="{D086D720-FAB3-824E-D618-F74BD1306AE9}"/>
              </a:ext>
            </a:extLst>
          </p:cNvPr>
          <p:cNvSpPr>
            <a:spLocks noGrp="1"/>
          </p:cNvSpPr>
          <p:nvPr>
            <p:ph idx="1"/>
          </p:nvPr>
        </p:nvSpPr>
        <p:spPr>
          <a:xfrm>
            <a:off x="5411351" y="1699492"/>
            <a:ext cx="6309468" cy="1514764"/>
          </a:xfrm>
        </p:spPr>
        <p:txBody>
          <a:bodyPr>
            <a:normAutofit/>
          </a:bodyPr>
          <a:lstStyle/>
          <a:p>
            <a:r>
              <a:rPr lang="de-DE" sz="2000" dirty="0"/>
              <a:t>Create </a:t>
            </a:r>
            <a:r>
              <a:rPr lang="de-DE" sz="2000" dirty="0" err="1"/>
              <a:t>service</a:t>
            </a:r>
            <a:r>
              <a:rPr lang="de-DE" sz="2000" dirty="0"/>
              <a:t> </a:t>
            </a:r>
            <a:r>
              <a:rPr lang="de-DE" sz="2000" dirty="0" err="1"/>
              <a:t>binding</a:t>
            </a:r>
            <a:r>
              <a:rPr lang="de-DE" sz="2000" dirty="0"/>
              <a:t> (ODATA V4)</a:t>
            </a:r>
          </a:p>
          <a:p>
            <a:r>
              <a:rPr lang="de-DE" sz="2000" dirty="0"/>
              <a:t>In Transaktion </a:t>
            </a:r>
            <a:r>
              <a:rPr lang="de-DE" sz="1400" b="0" i="1" dirty="0">
                <a:solidFill>
                  <a:srgbClr val="475E75"/>
                </a:solidFill>
                <a:effectLst/>
                <a:highlight>
                  <a:srgbClr val="FFFFFF"/>
                </a:highlight>
                <a:latin typeface="72" panose="020B0503030000000003" pitchFamily="34" charset="0"/>
              </a:rPr>
              <a:t>/n/</a:t>
            </a:r>
            <a:r>
              <a:rPr lang="de-DE" sz="1400" b="0" i="1" dirty="0" err="1">
                <a:solidFill>
                  <a:srgbClr val="475E75"/>
                </a:solidFill>
                <a:effectLst/>
                <a:highlight>
                  <a:srgbClr val="FFFFFF"/>
                </a:highlight>
                <a:latin typeface="72" panose="020B0503030000000003" pitchFamily="34" charset="0"/>
              </a:rPr>
              <a:t>iwfnd</a:t>
            </a:r>
            <a:r>
              <a:rPr lang="de-DE" sz="1400" b="0" i="1" dirty="0">
                <a:solidFill>
                  <a:srgbClr val="475E75"/>
                </a:solidFill>
                <a:effectLst/>
                <a:highlight>
                  <a:srgbClr val="FFFFFF"/>
                </a:highlight>
                <a:latin typeface="72" panose="020B0503030000000003" pitchFamily="34" charset="0"/>
              </a:rPr>
              <a:t>/v4_admin </a:t>
            </a:r>
            <a:r>
              <a:rPr lang="de-DE" sz="2000" dirty="0"/>
              <a:t>Service veröffentlichen</a:t>
            </a:r>
          </a:p>
          <a:p>
            <a:r>
              <a:rPr lang="de-DE" sz="2000" dirty="0"/>
              <a:t>In Service Binding auf ZC_SFLIGHT und dann auf Preview klicken </a:t>
            </a:r>
          </a:p>
          <a:p>
            <a:pPr lvl="1"/>
            <a:endParaRPr lang="de-DE" sz="1600" dirty="0"/>
          </a:p>
          <a:p>
            <a:pPr lvl="1"/>
            <a:endParaRPr lang="de-DE" sz="1600" dirty="0"/>
          </a:p>
        </p:txBody>
      </p:sp>
    </p:spTree>
    <p:extLst>
      <p:ext uri="{BB962C8B-B14F-4D97-AF65-F5344CB8AC3E}">
        <p14:creationId xmlns:p14="http://schemas.microsoft.com/office/powerpoint/2010/main" val="2839881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F035E7-C4B0-21F1-4D5C-72FC920CE647}"/>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8. Preview of the WebApp </a:t>
            </a:r>
          </a:p>
        </p:txBody>
      </p:sp>
      <p:sp>
        <p:nvSpPr>
          <p:cNvPr id="3" name="Textplatzhalter 2">
            <a:extLst>
              <a:ext uri="{FF2B5EF4-FFF2-40B4-BE49-F238E27FC236}">
                <a16:creationId xmlns:a16="http://schemas.microsoft.com/office/drawing/2014/main" id="{25F6AFAA-95B0-6CDC-3A69-58314B2BE416}"/>
              </a:ext>
            </a:extLst>
          </p:cNvPr>
          <p:cNvSpPr>
            <a:spLocks noGrp="1"/>
          </p:cNvSpPr>
          <p:nvPr>
            <p:ph type="body" idx="1"/>
          </p:nvPr>
        </p:nvSpPr>
        <p:spPr>
          <a:xfrm>
            <a:off x="838199" y="4983276"/>
            <a:ext cx="10512552" cy="1126680"/>
          </a:xfrm>
        </p:spPr>
        <p:txBody>
          <a:bodyPr vert="horz" lIns="91440" tIns="45720" rIns="91440" bIns="45720" rtlCol="0">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1330850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9231DF-0F0B-E747-1334-046142A15959}"/>
              </a:ext>
            </a:extLst>
          </p:cNvPr>
          <p:cNvSpPr>
            <a:spLocks noGrp="1"/>
          </p:cNvSpPr>
          <p:nvPr>
            <p:ph type="title"/>
          </p:nvPr>
        </p:nvSpPr>
        <p:spPr/>
        <p:txBody>
          <a:bodyPr/>
          <a:lstStyle/>
          <a:p>
            <a:r>
              <a:rPr lang="de-DE" dirty="0"/>
              <a:t>RAP Implementation Workflow</a:t>
            </a:r>
          </a:p>
        </p:txBody>
      </p:sp>
      <p:pic>
        <p:nvPicPr>
          <p:cNvPr id="18" name="Inhaltsplatzhalter 17" descr="Ein Bild, das Text, Screenshot, Schrift enthält.&#10;&#10;Automatisch generierte Beschreibung">
            <a:extLst>
              <a:ext uri="{FF2B5EF4-FFF2-40B4-BE49-F238E27FC236}">
                <a16:creationId xmlns:a16="http://schemas.microsoft.com/office/drawing/2014/main" id="{5B7F5D7C-547D-68A2-D3B8-BADF43C736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1039" y="1690688"/>
            <a:ext cx="4269921" cy="4460944"/>
          </a:xfrm>
        </p:spPr>
      </p:pic>
      <p:sp>
        <p:nvSpPr>
          <p:cNvPr id="3" name="Textfeld 2">
            <a:extLst>
              <a:ext uri="{FF2B5EF4-FFF2-40B4-BE49-F238E27FC236}">
                <a16:creationId xmlns:a16="http://schemas.microsoft.com/office/drawing/2014/main" id="{0BB023D5-B40B-A331-0E90-C2781BBF5A14}"/>
              </a:ext>
            </a:extLst>
          </p:cNvPr>
          <p:cNvSpPr txBox="1"/>
          <p:nvPr/>
        </p:nvSpPr>
        <p:spPr>
          <a:xfrm>
            <a:off x="4320209" y="2040835"/>
            <a:ext cx="1219199" cy="461665"/>
          </a:xfrm>
          <a:prstGeom prst="rect">
            <a:avLst/>
          </a:prstGeom>
          <a:solidFill>
            <a:srgbClr val="DBE8FC"/>
          </a:solidFill>
        </p:spPr>
        <p:txBody>
          <a:bodyPr wrap="square" rtlCol="0">
            <a:spAutoFit/>
          </a:bodyPr>
          <a:lstStyle/>
          <a:p>
            <a:pPr algn="ctr"/>
            <a:r>
              <a:rPr lang="de-DE" sz="1200" dirty="0"/>
              <a:t>Create CDS Views</a:t>
            </a:r>
          </a:p>
        </p:txBody>
      </p:sp>
      <p:sp>
        <p:nvSpPr>
          <p:cNvPr id="4" name="Textfeld 3">
            <a:extLst>
              <a:ext uri="{FF2B5EF4-FFF2-40B4-BE49-F238E27FC236}">
                <a16:creationId xmlns:a16="http://schemas.microsoft.com/office/drawing/2014/main" id="{BDDF0D15-6087-65EF-56ED-59AABD1D5330}"/>
              </a:ext>
            </a:extLst>
          </p:cNvPr>
          <p:cNvSpPr txBox="1"/>
          <p:nvPr/>
        </p:nvSpPr>
        <p:spPr>
          <a:xfrm>
            <a:off x="6573078" y="2623823"/>
            <a:ext cx="1338470" cy="461665"/>
          </a:xfrm>
          <a:prstGeom prst="rect">
            <a:avLst/>
          </a:prstGeom>
          <a:solidFill>
            <a:srgbClr val="DBE8FC"/>
          </a:solidFill>
        </p:spPr>
        <p:txBody>
          <a:bodyPr wrap="square" rtlCol="0">
            <a:spAutoFit/>
          </a:bodyPr>
          <a:lstStyle/>
          <a:p>
            <a:pPr algn="ctr"/>
            <a:r>
              <a:rPr lang="de-DE" sz="1200" dirty="0"/>
              <a:t>Create CDS </a:t>
            </a:r>
            <a:r>
              <a:rPr lang="de-DE" sz="1200" dirty="0" err="1"/>
              <a:t>Projection</a:t>
            </a:r>
            <a:r>
              <a:rPr lang="de-DE" sz="1200" dirty="0"/>
              <a:t> Views</a:t>
            </a:r>
          </a:p>
        </p:txBody>
      </p:sp>
      <p:sp>
        <p:nvSpPr>
          <p:cNvPr id="5" name="Textfeld 4">
            <a:extLst>
              <a:ext uri="{FF2B5EF4-FFF2-40B4-BE49-F238E27FC236}">
                <a16:creationId xmlns:a16="http://schemas.microsoft.com/office/drawing/2014/main" id="{3BC34F6F-7299-B93C-6768-647330FF4519}"/>
              </a:ext>
            </a:extLst>
          </p:cNvPr>
          <p:cNvSpPr txBox="1"/>
          <p:nvPr/>
        </p:nvSpPr>
        <p:spPr>
          <a:xfrm>
            <a:off x="4161183" y="3213653"/>
            <a:ext cx="1530625" cy="461665"/>
          </a:xfrm>
          <a:prstGeom prst="rect">
            <a:avLst/>
          </a:prstGeom>
          <a:solidFill>
            <a:srgbClr val="E2D5E8"/>
          </a:solidFill>
        </p:spPr>
        <p:txBody>
          <a:bodyPr wrap="square" rtlCol="0">
            <a:spAutoFit/>
          </a:bodyPr>
          <a:lstStyle/>
          <a:p>
            <a:pPr algn="ctr"/>
            <a:r>
              <a:rPr lang="de-DE" sz="1200" dirty="0"/>
              <a:t>Create </a:t>
            </a:r>
            <a:r>
              <a:rPr lang="de-DE" sz="1200" dirty="0" err="1"/>
              <a:t>Behavior</a:t>
            </a:r>
            <a:r>
              <a:rPr lang="de-DE" sz="1200" dirty="0"/>
              <a:t> Definition</a:t>
            </a:r>
          </a:p>
        </p:txBody>
      </p:sp>
      <p:sp>
        <p:nvSpPr>
          <p:cNvPr id="6" name="Textfeld 5">
            <a:extLst>
              <a:ext uri="{FF2B5EF4-FFF2-40B4-BE49-F238E27FC236}">
                <a16:creationId xmlns:a16="http://schemas.microsoft.com/office/drawing/2014/main" id="{DD4AD9B8-5FF8-97E7-117B-0748088BBBEC}"/>
              </a:ext>
            </a:extLst>
          </p:cNvPr>
          <p:cNvSpPr txBox="1"/>
          <p:nvPr/>
        </p:nvSpPr>
        <p:spPr>
          <a:xfrm>
            <a:off x="4161183" y="4399724"/>
            <a:ext cx="1530625" cy="461665"/>
          </a:xfrm>
          <a:prstGeom prst="rect">
            <a:avLst/>
          </a:prstGeom>
          <a:solidFill>
            <a:srgbClr val="E2D5E8"/>
          </a:solidFill>
        </p:spPr>
        <p:txBody>
          <a:bodyPr wrap="square" rtlCol="0">
            <a:spAutoFit/>
          </a:bodyPr>
          <a:lstStyle/>
          <a:p>
            <a:pPr algn="ctr"/>
            <a:r>
              <a:rPr lang="de-DE" sz="1200" dirty="0"/>
              <a:t>Create </a:t>
            </a:r>
            <a:r>
              <a:rPr lang="de-DE" sz="1200" dirty="0" err="1"/>
              <a:t>Behavior</a:t>
            </a:r>
            <a:r>
              <a:rPr lang="de-DE" sz="1200" dirty="0"/>
              <a:t> </a:t>
            </a:r>
            <a:r>
              <a:rPr lang="de-DE" sz="1200" dirty="0" err="1"/>
              <a:t>Projection</a:t>
            </a:r>
            <a:endParaRPr lang="de-DE" sz="1200" dirty="0"/>
          </a:p>
        </p:txBody>
      </p:sp>
      <p:sp>
        <p:nvSpPr>
          <p:cNvPr id="7" name="Textfeld 6">
            <a:extLst>
              <a:ext uri="{FF2B5EF4-FFF2-40B4-BE49-F238E27FC236}">
                <a16:creationId xmlns:a16="http://schemas.microsoft.com/office/drawing/2014/main" id="{23B2B5CF-E790-3F3E-12E6-91122C8B4EB3}"/>
              </a:ext>
            </a:extLst>
          </p:cNvPr>
          <p:cNvSpPr txBox="1"/>
          <p:nvPr/>
        </p:nvSpPr>
        <p:spPr>
          <a:xfrm>
            <a:off x="4161182" y="5585795"/>
            <a:ext cx="1530625" cy="461665"/>
          </a:xfrm>
          <a:prstGeom prst="rect">
            <a:avLst/>
          </a:prstGeom>
          <a:solidFill>
            <a:srgbClr val="E2D5E8"/>
          </a:solidFill>
        </p:spPr>
        <p:txBody>
          <a:bodyPr wrap="square" rtlCol="0">
            <a:spAutoFit/>
          </a:bodyPr>
          <a:lstStyle/>
          <a:p>
            <a:pPr algn="ctr"/>
            <a:r>
              <a:rPr lang="de-DE" sz="1200" dirty="0"/>
              <a:t>Create Service Bindung</a:t>
            </a:r>
          </a:p>
        </p:txBody>
      </p:sp>
      <p:sp>
        <p:nvSpPr>
          <p:cNvPr id="10" name="Textfeld 9">
            <a:extLst>
              <a:ext uri="{FF2B5EF4-FFF2-40B4-BE49-F238E27FC236}">
                <a16:creationId xmlns:a16="http://schemas.microsoft.com/office/drawing/2014/main" id="{B43FEFE4-F302-5688-1A21-012C204B729C}"/>
              </a:ext>
            </a:extLst>
          </p:cNvPr>
          <p:cNvSpPr txBox="1"/>
          <p:nvPr/>
        </p:nvSpPr>
        <p:spPr>
          <a:xfrm>
            <a:off x="6483627" y="4075696"/>
            <a:ext cx="1530625" cy="276999"/>
          </a:xfrm>
          <a:prstGeom prst="rect">
            <a:avLst/>
          </a:prstGeom>
          <a:solidFill>
            <a:srgbClr val="D6E8D5"/>
          </a:solidFill>
        </p:spPr>
        <p:txBody>
          <a:bodyPr wrap="square" rtlCol="0">
            <a:spAutoFit/>
          </a:bodyPr>
          <a:lstStyle/>
          <a:p>
            <a:pPr algn="ctr"/>
            <a:endParaRPr lang="de-DE" sz="1200" dirty="0"/>
          </a:p>
        </p:txBody>
      </p:sp>
      <p:sp>
        <p:nvSpPr>
          <p:cNvPr id="11" name="Textfeld 10">
            <a:extLst>
              <a:ext uri="{FF2B5EF4-FFF2-40B4-BE49-F238E27FC236}">
                <a16:creationId xmlns:a16="http://schemas.microsoft.com/office/drawing/2014/main" id="{4C24AF3F-AC3B-6656-5D67-E88DCFF82D1C}"/>
              </a:ext>
            </a:extLst>
          </p:cNvPr>
          <p:cNvSpPr txBox="1"/>
          <p:nvPr/>
        </p:nvSpPr>
        <p:spPr>
          <a:xfrm>
            <a:off x="6853032" y="3723427"/>
            <a:ext cx="771938" cy="327462"/>
          </a:xfrm>
          <a:prstGeom prst="rect">
            <a:avLst/>
          </a:prstGeom>
          <a:solidFill>
            <a:srgbClr val="D6E8D5"/>
          </a:solidFill>
        </p:spPr>
        <p:txBody>
          <a:bodyPr wrap="square" rtlCol="0">
            <a:spAutoFit/>
          </a:bodyPr>
          <a:lstStyle/>
          <a:p>
            <a:pPr algn="ctr"/>
            <a:endParaRPr lang="de-DE" sz="1200" dirty="0"/>
          </a:p>
        </p:txBody>
      </p:sp>
      <p:sp>
        <p:nvSpPr>
          <p:cNvPr id="8" name="Textfeld 7">
            <a:extLst>
              <a:ext uri="{FF2B5EF4-FFF2-40B4-BE49-F238E27FC236}">
                <a16:creationId xmlns:a16="http://schemas.microsoft.com/office/drawing/2014/main" id="{9D74203D-DB71-96AB-0632-3C1874F94106}"/>
              </a:ext>
            </a:extLst>
          </p:cNvPr>
          <p:cNvSpPr txBox="1"/>
          <p:nvPr/>
        </p:nvSpPr>
        <p:spPr>
          <a:xfrm>
            <a:off x="6477000" y="3817817"/>
            <a:ext cx="1530625" cy="461665"/>
          </a:xfrm>
          <a:prstGeom prst="rect">
            <a:avLst/>
          </a:prstGeom>
          <a:solidFill>
            <a:srgbClr val="D6E8D5"/>
          </a:solidFill>
        </p:spPr>
        <p:txBody>
          <a:bodyPr wrap="square" rtlCol="0">
            <a:spAutoFit/>
          </a:bodyPr>
          <a:lstStyle/>
          <a:p>
            <a:pPr algn="ctr"/>
            <a:r>
              <a:rPr lang="de-DE" sz="1200" dirty="0"/>
              <a:t>Create </a:t>
            </a:r>
            <a:r>
              <a:rPr lang="de-DE" sz="1200" dirty="0" err="1"/>
              <a:t>Behavior</a:t>
            </a:r>
            <a:r>
              <a:rPr lang="de-DE" sz="1200" dirty="0"/>
              <a:t> Class</a:t>
            </a:r>
          </a:p>
        </p:txBody>
      </p:sp>
      <p:sp>
        <p:nvSpPr>
          <p:cNvPr id="9" name="Textfeld 8">
            <a:extLst>
              <a:ext uri="{FF2B5EF4-FFF2-40B4-BE49-F238E27FC236}">
                <a16:creationId xmlns:a16="http://schemas.microsoft.com/office/drawing/2014/main" id="{0319341D-A66A-5D66-8265-46448255C836}"/>
              </a:ext>
            </a:extLst>
          </p:cNvPr>
          <p:cNvSpPr txBox="1"/>
          <p:nvPr/>
        </p:nvSpPr>
        <p:spPr>
          <a:xfrm>
            <a:off x="6483627" y="4990634"/>
            <a:ext cx="1530625" cy="461665"/>
          </a:xfrm>
          <a:prstGeom prst="rect">
            <a:avLst/>
          </a:prstGeom>
          <a:solidFill>
            <a:srgbClr val="D6E8D5"/>
          </a:solidFill>
        </p:spPr>
        <p:txBody>
          <a:bodyPr wrap="square" rtlCol="0">
            <a:spAutoFit/>
          </a:bodyPr>
          <a:lstStyle/>
          <a:p>
            <a:pPr algn="ctr"/>
            <a:r>
              <a:rPr lang="de-DE" sz="1200" dirty="0"/>
              <a:t>Create Service </a:t>
            </a:r>
            <a:r>
              <a:rPr lang="de-DE" sz="1200" dirty="0" err="1"/>
              <a:t>Defintion</a:t>
            </a:r>
            <a:endParaRPr lang="de-DE" sz="1200" dirty="0"/>
          </a:p>
        </p:txBody>
      </p:sp>
    </p:spTree>
    <p:extLst>
      <p:ext uri="{BB962C8B-B14F-4D97-AF65-F5344CB8AC3E}">
        <p14:creationId xmlns:p14="http://schemas.microsoft.com/office/powerpoint/2010/main" val="3008526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E2E0B5B5-8CEC-EFC7-512E-21A98A8A4304}"/>
              </a:ext>
            </a:extLst>
          </p:cNvPr>
          <p:cNvPicPr>
            <a:picLocks noChangeAspect="1"/>
          </p:cNvPicPr>
          <p:nvPr/>
        </p:nvPicPr>
        <p:blipFill>
          <a:blip r:embed="rId2"/>
          <a:stretch>
            <a:fillRect/>
          </a:stretch>
        </p:blipFill>
        <p:spPr>
          <a:xfrm>
            <a:off x="181713" y="796575"/>
            <a:ext cx="11828573" cy="5264850"/>
          </a:xfrm>
          <a:prstGeom prst="rect">
            <a:avLst/>
          </a:prstGeom>
          <a:effectLst>
            <a:outerShdw blurRad="50800" dist="38100" dir="2700000" algn="tl" rotWithShape="0">
              <a:prstClr val="black">
                <a:alpha val="40000"/>
              </a:prstClr>
            </a:outerShdw>
          </a:effectLst>
        </p:spPr>
      </p:pic>
      <p:sp>
        <p:nvSpPr>
          <p:cNvPr id="2" name="Inhaltsplatzhalter 10">
            <a:extLst>
              <a:ext uri="{FF2B5EF4-FFF2-40B4-BE49-F238E27FC236}">
                <a16:creationId xmlns:a16="http://schemas.microsoft.com/office/drawing/2014/main" id="{F210524B-80CA-5AC2-A624-C5DA80A9428B}"/>
              </a:ext>
            </a:extLst>
          </p:cNvPr>
          <p:cNvSpPr>
            <a:spLocks noGrp="1"/>
          </p:cNvSpPr>
          <p:nvPr>
            <p:ph idx="1"/>
          </p:nvPr>
        </p:nvSpPr>
        <p:spPr>
          <a:xfrm>
            <a:off x="281085" y="39193"/>
            <a:ext cx="6341096" cy="757382"/>
          </a:xfrm>
        </p:spPr>
        <p:txBody>
          <a:bodyPr>
            <a:normAutofit/>
          </a:bodyPr>
          <a:lstStyle/>
          <a:p>
            <a:r>
              <a:rPr lang="de-DE" sz="2000" dirty="0" err="1"/>
              <a:t>Flights</a:t>
            </a:r>
            <a:r>
              <a:rPr lang="de-DE" sz="2000" dirty="0"/>
              <a:t> (Root - </a:t>
            </a:r>
            <a:r>
              <a:rPr lang="de-DE" sz="2000" dirty="0" err="1"/>
              <a:t>Overview</a:t>
            </a:r>
            <a:r>
              <a:rPr lang="de-DE" sz="2000" dirty="0"/>
              <a:t>)</a:t>
            </a:r>
            <a:endParaRPr lang="de-DE" sz="1600" dirty="0"/>
          </a:p>
        </p:txBody>
      </p:sp>
    </p:spTree>
    <p:extLst>
      <p:ext uri="{BB962C8B-B14F-4D97-AF65-F5344CB8AC3E}">
        <p14:creationId xmlns:p14="http://schemas.microsoft.com/office/powerpoint/2010/main" val="2238727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8AF88EE9-AA1A-28AC-A308-69F52205A396}"/>
              </a:ext>
            </a:extLst>
          </p:cNvPr>
          <p:cNvPicPr>
            <a:picLocks noChangeAspect="1"/>
          </p:cNvPicPr>
          <p:nvPr/>
        </p:nvPicPr>
        <p:blipFill>
          <a:blip r:embed="rId2"/>
          <a:stretch>
            <a:fillRect/>
          </a:stretch>
        </p:blipFill>
        <p:spPr>
          <a:xfrm>
            <a:off x="240145" y="761609"/>
            <a:ext cx="11711709" cy="5334782"/>
          </a:xfrm>
          <a:prstGeom prst="rect">
            <a:avLst/>
          </a:prstGeom>
          <a:effectLst>
            <a:outerShdw blurRad="50800" dist="38100" dir="2700000" algn="tl" rotWithShape="0">
              <a:prstClr val="black">
                <a:alpha val="40000"/>
              </a:prstClr>
            </a:outerShdw>
          </a:effectLst>
        </p:spPr>
      </p:pic>
      <p:sp>
        <p:nvSpPr>
          <p:cNvPr id="2" name="Inhaltsplatzhalter 10">
            <a:extLst>
              <a:ext uri="{FF2B5EF4-FFF2-40B4-BE49-F238E27FC236}">
                <a16:creationId xmlns:a16="http://schemas.microsoft.com/office/drawing/2014/main" id="{5B07C152-96D6-E7F2-0C65-697F3146249F}"/>
              </a:ext>
            </a:extLst>
          </p:cNvPr>
          <p:cNvSpPr>
            <a:spLocks noGrp="1"/>
          </p:cNvSpPr>
          <p:nvPr>
            <p:ph idx="1"/>
          </p:nvPr>
        </p:nvSpPr>
        <p:spPr>
          <a:xfrm>
            <a:off x="281085" y="39193"/>
            <a:ext cx="6341096" cy="757382"/>
          </a:xfrm>
        </p:spPr>
        <p:txBody>
          <a:bodyPr>
            <a:normAutofit/>
          </a:bodyPr>
          <a:lstStyle/>
          <a:p>
            <a:r>
              <a:rPr lang="de-DE" sz="2000" dirty="0"/>
              <a:t>Bookings (Child – </a:t>
            </a:r>
            <a:r>
              <a:rPr lang="de-DE" sz="2000" dirty="0" err="1"/>
              <a:t>Object</a:t>
            </a:r>
            <a:r>
              <a:rPr lang="de-DE" sz="2000" dirty="0"/>
              <a:t> Page)</a:t>
            </a:r>
            <a:endParaRPr lang="de-DE" sz="1600" dirty="0"/>
          </a:p>
        </p:txBody>
      </p:sp>
    </p:spTree>
    <p:extLst>
      <p:ext uri="{BB962C8B-B14F-4D97-AF65-F5344CB8AC3E}">
        <p14:creationId xmlns:p14="http://schemas.microsoft.com/office/powerpoint/2010/main" val="3944897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887556-78C9-1A81-8B36-6BBBCD751199}"/>
              </a:ext>
            </a:extLst>
          </p:cNvPr>
          <p:cNvSpPr>
            <a:spLocks noGrp="1"/>
          </p:cNvSpPr>
          <p:nvPr>
            <p:ph type="title"/>
          </p:nvPr>
        </p:nvSpPr>
        <p:spPr/>
        <p:txBody>
          <a:bodyPr/>
          <a:lstStyle/>
          <a:p>
            <a:r>
              <a:rPr lang="de-DE" dirty="0"/>
              <a:t>CRUD </a:t>
            </a:r>
            <a:r>
              <a:rPr lang="de-DE" dirty="0" err="1"/>
              <a:t>operations</a:t>
            </a:r>
            <a:endParaRPr lang="de-DE" dirty="0"/>
          </a:p>
        </p:txBody>
      </p:sp>
      <p:sp>
        <p:nvSpPr>
          <p:cNvPr id="3" name="Inhaltsplatzhalter 2">
            <a:extLst>
              <a:ext uri="{FF2B5EF4-FFF2-40B4-BE49-F238E27FC236}">
                <a16:creationId xmlns:a16="http://schemas.microsoft.com/office/drawing/2014/main" id="{817F9C62-2CC7-14DA-3F4C-311D638A3D15}"/>
              </a:ext>
            </a:extLst>
          </p:cNvPr>
          <p:cNvSpPr>
            <a:spLocks noGrp="1"/>
          </p:cNvSpPr>
          <p:nvPr>
            <p:ph idx="1"/>
          </p:nvPr>
        </p:nvSpPr>
        <p:spPr>
          <a:xfrm>
            <a:off x="838200" y="1825625"/>
            <a:ext cx="3521364" cy="4351338"/>
          </a:xfrm>
        </p:spPr>
        <p:txBody>
          <a:bodyPr>
            <a:normAutofit/>
          </a:bodyPr>
          <a:lstStyle/>
          <a:p>
            <a:r>
              <a:rPr lang="de-DE" sz="2000" dirty="0"/>
              <a:t>The </a:t>
            </a:r>
            <a:r>
              <a:rPr lang="de-DE" sz="2000" dirty="0" err="1"/>
              <a:t>standard</a:t>
            </a:r>
            <a:r>
              <a:rPr lang="de-DE" sz="2000" dirty="0"/>
              <a:t> </a:t>
            </a:r>
            <a:r>
              <a:rPr lang="de-DE" sz="2000" dirty="0" err="1"/>
              <a:t>operations</a:t>
            </a:r>
            <a:r>
              <a:rPr lang="de-DE" sz="2000" dirty="0"/>
              <a:t> Create, Read, Update, Delete </a:t>
            </a:r>
            <a:r>
              <a:rPr lang="de-DE" sz="2000" dirty="0" err="1"/>
              <a:t>are</a:t>
            </a:r>
            <a:r>
              <a:rPr lang="de-DE" sz="2000" dirty="0"/>
              <a:t> </a:t>
            </a:r>
            <a:r>
              <a:rPr lang="de-DE" sz="2000" dirty="0" err="1"/>
              <a:t>provided</a:t>
            </a:r>
            <a:r>
              <a:rPr lang="de-DE" sz="2000" dirty="0"/>
              <a:t> </a:t>
            </a:r>
            <a:r>
              <a:rPr lang="de-DE" sz="2000" dirty="0" err="1"/>
              <a:t>by</a:t>
            </a:r>
            <a:r>
              <a:rPr lang="de-DE" sz="2000" dirty="0"/>
              <a:t> </a:t>
            </a:r>
            <a:r>
              <a:rPr lang="de-DE" sz="2000" dirty="0" err="1"/>
              <a:t>the</a:t>
            </a:r>
            <a:r>
              <a:rPr lang="de-DE" sz="2000" dirty="0"/>
              <a:t> BO </a:t>
            </a:r>
            <a:r>
              <a:rPr lang="de-DE" sz="2000" dirty="0" err="1"/>
              <a:t>provider</a:t>
            </a:r>
            <a:r>
              <a:rPr lang="de-DE" sz="2000" dirty="0"/>
              <a:t> in </a:t>
            </a:r>
            <a:r>
              <a:rPr lang="de-DE" sz="2000" dirty="0" err="1"/>
              <a:t>the</a:t>
            </a:r>
            <a:r>
              <a:rPr lang="de-DE" sz="2000" dirty="0"/>
              <a:t> RAP </a:t>
            </a:r>
            <a:r>
              <a:rPr lang="de-DE" sz="2000" dirty="0" err="1"/>
              <a:t>Managed</a:t>
            </a:r>
            <a:r>
              <a:rPr lang="de-DE" sz="2000" dirty="0"/>
              <a:t> Scenario and do not </a:t>
            </a:r>
            <a:r>
              <a:rPr lang="de-DE" sz="2000" dirty="0" err="1"/>
              <a:t>have</a:t>
            </a:r>
            <a:r>
              <a:rPr lang="de-DE" sz="2000" dirty="0"/>
              <a:t> </a:t>
            </a:r>
            <a:r>
              <a:rPr lang="de-DE" sz="2000" dirty="0" err="1"/>
              <a:t>to</a:t>
            </a:r>
            <a:r>
              <a:rPr lang="de-DE" sz="2000" dirty="0"/>
              <a:t> </a:t>
            </a:r>
            <a:r>
              <a:rPr lang="de-DE" sz="2000" dirty="0" err="1"/>
              <a:t>be</a:t>
            </a:r>
            <a:r>
              <a:rPr lang="de-DE" sz="2000" dirty="0"/>
              <a:t> </a:t>
            </a:r>
            <a:r>
              <a:rPr lang="de-DE" sz="2000" dirty="0" err="1"/>
              <a:t>implemented</a:t>
            </a:r>
            <a:r>
              <a:rPr lang="de-DE" sz="2000" dirty="0"/>
              <a:t> </a:t>
            </a:r>
            <a:r>
              <a:rPr lang="de-DE" sz="2000" dirty="0" err="1"/>
              <a:t>manually</a:t>
            </a:r>
            <a:endParaRPr lang="de-DE" sz="2000" dirty="0"/>
          </a:p>
          <a:p>
            <a:r>
              <a:rPr lang="de-DE" sz="2000" dirty="0"/>
              <a:t>The </a:t>
            </a:r>
            <a:r>
              <a:rPr lang="de-DE" sz="2000" dirty="0" err="1"/>
              <a:t>corresponding</a:t>
            </a:r>
            <a:r>
              <a:rPr lang="de-DE" sz="2000" dirty="0"/>
              <a:t> </a:t>
            </a:r>
            <a:r>
              <a:rPr lang="de-DE" sz="2000" dirty="0" err="1"/>
              <a:t>buttons</a:t>
            </a:r>
            <a:r>
              <a:rPr lang="de-DE" sz="2000" dirty="0"/>
              <a:t> </a:t>
            </a:r>
            <a:r>
              <a:rPr lang="de-DE" sz="2000" dirty="0" err="1"/>
              <a:t>appear</a:t>
            </a:r>
            <a:r>
              <a:rPr lang="de-DE" sz="2000" dirty="0"/>
              <a:t> in </a:t>
            </a:r>
            <a:r>
              <a:rPr lang="de-DE" sz="2000" dirty="0" err="1"/>
              <a:t>the</a:t>
            </a:r>
            <a:r>
              <a:rPr lang="de-DE" sz="2000" dirty="0"/>
              <a:t> UI </a:t>
            </a:r>
            <a:r>
              <a:rPr lang="de-DE" sz="2000" dirty="0" err="1"/>
              <a:t>as</a:t>
            </a:r>
            <a:r>
              <a:rPr lang="de-DE" sz="2000" dirty="0"/>
              <a:t> </a:t>
            </a:r>
            <a:r>
              <a:rPr lang="de-DE" sz="2000" dirty="0" err="1"/>
              <a:t>soon</a:t>
            </a:r>
            <a:r>
              <a:rPr lang="de-DE" sz="2000" dirty="0"/>
              <a:t> </a:t>
            </a:r>
            <a:r>
              <a:rPr lang="de-DE" sz="2000" dirty="0" err="1"/>
              <a:t>as</a:t>
            </a:r>
            <a:r>
              <a:rPr lang="de-DE" sz="2000" dirty="0"/>
              <a:t> </a:t>
            </a:r>
            <a:r>
              <a:rPr lang="de-DE" sz="2000" dirty="0" err="1"/>
              <a:t>the</a:t>
            </a:r>
            <a:r>
              <a:rPr lang="de-DE" sz="2000" dirty="0"/>
              <a:t> </a:t>
            </a:r>
            <a:r>
              <a:rPr lang="de-DE" sz="2000" dirty="0" err="1"/>
              <a:t>corresponding</a:t>
            </a:r>
            <a:r>
              <a:rPr lang="de-DE" sz="2000" dirty="0"/>
              <a:t> </a:t>
            </a:r>
            <a:r>
              <a:rPr lang="de-DE" sz="2000" dirty="0" err="1"/>
              <a:t>definitions</a:t>
            </a:r>
            <a:r>
              <a:rPr lang="de-DE" sz="2000" dirty="0"/>
              <a:t> </a:t>
            </a:r>
            <a:r>
              <a:rPr lang="de-DE" sz="2000" dirty="0" err="1"/>
              <a:t>have</a:t>
            </a:r>
            <a:r>
              <a:rPr lang="de-DE" sz="2000" dirty="0"/>
              <a:t> </a:t>
            </a:r>
            <a:r>
              <a:rPr lang="de-DE" sz="2000" dirty="0" err="1"/>
              <a:t>been</a:t>
            </a:r>
            <a:r>
              <a:rPr lang="de-DE" sz="2000" dirty="0"/>
              <a:t> </a:t>
            </a:r>
            <a:r>
              <a:rPr lang="de-DE" sz="2000" dirty="0" err="1"/>
              <a:t>made</a:t>
            </a:r>
            <a:r>
              <a:rPr lang="de-DE" sz="2000" dirty="0"/>
              <a:t> in </a:t>
            </a:r>
            <a:r>
              <a:rPr lang="de-DE" sz="2000" dirty="0" err="1"/>
              <a:t>the</a:t>
            </a:r>
            <a:r>
              <a:rPr lang="de-DE" sz="2000" dirty="0"/>
              <a:t> </a:t>
            </a:r>
            <a:r>
              <a:rPr lang="de-DE" sz="2000" dirty="0" err="1"/>
              <a:t>Behaviour</a:t>
            </a:r>
            <a:r>
              <a:rPr lang="de-DE" sz="2000" dirty="0"/>
              <a:t> </a:t>
            </a:r>
            <a:r>
              <a:rPr lang="de-DE" sz="2000" dirty="0" err="1"/>
              <a:t>Definitions</a:t>
            </a:r>
            <a:endParaRPr lang="de-DE" sz="2000" dirty="0"/>
          </a:p>
        </p:txBody>
      </p:sp>
      <p:pic>
        <p:nvPicPr>
          <p:cNvPr id="5" name="Grafik 4">
            <a:extLst>
              <a:ext uri="{FF2B5EF4-FFF2-40B4-BE49-F238E27FC236}">
                <a16:creationId xmlns:a16="http://schemas.microsoft.com/office/drawing/2014/main" id="{EF3CE8C2-7A30-AF91-561A-14F83F6BB287}"/>
              </a:ext>
            </a:extLst>
          </p:cNvPr>
          <p:cNvPicPr>
            <a:picLocks noChangeAspect="1"/>
          </p:cNvPicPr>
          <p:nvPr/>
        </p:nvPicPr>
        <p:blipFill>
          <a:blip r:embed="rId2"/>
          <a:stretch>
            <a:fillRect/>
          </a:stretch>
        </p:blipFill>
        <p:spPr>
          <a:xfrm>
            <a:off x="7365078" y="1581920"/>
            <a:ext cx="1543265" cy="352474"/>
          </a:xfrm>
          <a:prstGeom prst="rect">
            <a:avLst/>
          </a:prstGeom>
          <a:effectLst>
            <a:outerShdw blurRad="50800" dist="38100" dir="2700000" algn="tl" rotWithShape="0">
              <a:prstClr val="black">
                <a:alpha val="40000"/>
              </a:prstClr>
            </a:outerShdw>
          </a:effectLst>
        </p:spPr>
      </p:pic>
      <p:pic>
        <p:nvPicPr>
          <p:cNvPr id="7" name="Grafik 6">
            <a:extLst>
              <a:ext uri="{FF2B5EF4-FFF2-40B4-BE49-F238E27FC236}">
                <a16:creationId xmlns:a16="http://schemas.microsoft.com/office/drawing/2014/main" id="{5D349CB9-509F-364F-D565-E6B8D2AE7D2E}"/>
              </a:ext>
            </a:extLst>
          </p:cNvPr>
          <p:cNvPicPr>
            <a:picLocks noChangeAspect="1"/>
          </p:cNvPicPr>
          <p:nvPr/>
        </p:nvPicPr>
        <p:blipFill>
          <a:blip r:embed="rId3"/>
          <a:stretch>
            <a:fillRect/>
          </a:stretch>
        </p:blipFill>
        <p:spPr>
          <a:xfrm>
            <a:off x="5291385" y="2313036"/>
            <a:ext cx="5690652" cy="39608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825322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7BDA76-66DC-06DF-E8BB-5E9ED8B98E7F}"/>
              </a:ext>
            </a:extLst>
          </p:cNvPr>
          <p:cNvSpPr>
            <a:spLocks noGrp="1"/>
          </p:cNvSpPr>
          <p:nvPr>
            <p:ph type="title"/>
          </p:nvPr>
        </p:nvSpPr>
        <p:spPr/>
        <p:txBody>
          <a:bodyPr/>
          <a:lstStyle/>
          <a:p>
            <a:r>
              <a:rPr lang="de-DE" dirty="0"/>
              <a:t>Actions</a:t>
            </a:r>
          </a:p>
        </p:txBody>
      </p:sp>
      <p:sp>
        <p:nvSpPr>
          <p:cNvPr id="3" name="Inhaltsplatzhalter 2">
            <a:extLst>
              <a:ext uri="{FF2B5EF4-FFF2-40B4-BE49-F238E27FC236}">
                <a16:creationId xmlns:a16="http://schemas.microsoft.com/office/drawing/2014/main" id="{AD51B58A-58C1-CE11-CEDC-061C87271106}"/>
              </a:ext>
            </a:extLst>
          </p:cNvPr>
          <p:cNvSpPr>
            <a:spLocks noGrp="1"/>
          </p:cNvSpPr>
          <p:nvPr>
            <p:ph idx="1"/>
          </p:nvPr>
        </p:nvSpPr>
        <p:spPr>
          <a:xfrm>
            <a:off x="838200" y="1825625"/>
            <a:ext cx="3465945" cy="4351338"/>
          </a:xfrm>
        </p:spPr>
        <p:txBody>
          <a:bodyPr>
            <a:normAutofit/>
          </a:bodyPr>
          <a:lstStyle/>
          <a:p>
            <a:r>
              <a:rPr lang="de-DE" sz="2000" dirty="0" err="1"/>
              <a:t>Specify</a:t>
            </a:r>
            <a:r>
              <a:rPr lang="de-DE" sz="2000" dirty="0"/>
              <a:t> </a:t>
            </a:r>
            <a:r>
              <a:rPr lang="de-DE" sz="2000" dirty="0" err="1"/>
              <a:t>the</a:t>
            </a:r>
            <a:r>
              <a:rPr lang="de-DE" sz="2000" dirty="0"/>
              <a:t> Action in </a:t>
            </a:r>
            <a:r>
              <a:rPr lang="de-DE" sz="2000" dirty="0" err="1"/>
              <a:t>Behaviour</a:t>
            </a:r>
            <a:r>
              <a:rPr lang="de-DE" sz="2000" dirty="0"/>
              <a:t> Definition</a:t>
            </a:r>
          </a:p>
          <a:p>
            <a:r>
              <a:rPr lang="de-DE" sz="2000" dirty="0" err="1"/>
              <a:t>Specify</a:t>
            </a:r>
            <a:r>
              <a:rPr lang="de-DE" sz="2000" dirty="0"/>
              <a:t> </a:t>
            </a:r>
            <a:r>
              <a:rPr lang="de-DE" sz="2000" dirty="0" err="1"/>
              <a:t>the</a:t>
            </a:r>
            <a:r>
              <a:rPr lang="de-DE" sz="2000" dirty="0"/>
              <a:t> </a:t>
            </a:r>
            <a:r>
              <a:rPr lang="de-DE" sz="2000" dirty="0" err="1"/>
              <a:t>action</a:t>
            </a:r>
            <a:r>
              <a:rPr lang="de-DE" sz="2000" dirty="0"/>
              <a:t> in </a:t>
            </a:r>
            <a:r>
              <a:rPr lang="de-DE" sz="2000" dirty="0" err="1"/>
              <a:t>projection</a:t>
            </a:r>
            <a:r>
              <a:rPr lang="de-DE" sz="2000" dirty="0"/>
              <a:t> </a:t>
            </a:r>
            <a:r>
              <a:rPr lang="de-DE" sz="2000" dirty="0" err="1"/>
              <a:t>of</a:t>
            </a:r>
            <a:r>
              <a:rPr lang="de-DE" sz="2000" dirty="0"/>
              <a:t> </a:t>
            </a:r>
            <a:r>
              <a:rPr lang="de-DE" sz="2000" dirty="0" err="1"/>
              <a:t>the</a:t>
            </a:r>
            <a:r>
              <a:rPr lang="de-DE" sz="2000" dirty="0"/>
              <a:t> </a:t>
            </a:r>
            <a:r>
              <a:rPr lang="de-DE" sz="2000" dirty="0" err="1"/>
              <a:t>behaviour</a:t>
            </a:r>
            <a:r>
              <a:rPr lang="de-DE" sz="2000" dirty="0"/>
              <a:t> </a:t>
            </a:r>
            <a:r>
              <a:rPr lang="de-DE" sz="2000" dirty="0" err="1"/>
              <a:t>definition</a:t>
            </a:r>
            <a:endParaRPr lang="de-DE" sz="2000" dirty="0"/>
          </a:p>
          <a:p>
            <a:r>
              <a:rPr lang="de-DE" sz="2000" dirty="0" err="1"/>
              <a:t>Specify</a:t>
            </a:r>
            <a:r>
              <a:rPr lang="de-DE" sz="2000" dirty="0"/>
              <a:t> </a:t>
            </a:r>
            <a:r>
              <a:rPr lang="de-DE" sz="2000" dirty="0" err="1"/>
              <a:t>the</a:t>
            </a:r>
            <a:r>
              <a:rPr lang="de-DE" sz="2000" dirty="0"/>
              <a:t> </a:t>
            </a:r>
            <a:r>
              <a:rPr lang="de-DE" sz="2000" dirty="0" err="1"/>
              <a:t>action</a:t>
            </a:r>
            <a:r>
              <a:rPr lang="de-DE" sz="2000" dirty="0"/>
              <a:t> </a:t>
            </a:r>
            <a:r>
              <a:rPr lang="de-DE" sz="2000" dirty="0" err="1"/>
              <a:t>as</a:t>
            </a:r>
            <a:r>
              <a:rPr lang="de-DE" sz="2000" dirty="0"/>
              <a:t> a UI </a:t>
            </a:r>
            <a:r>
              <a:rPr lang="de-DE" sz="2000" dirty="0" err="1"/>
              <a:t>annotation</a:t>
            </a:r>
            <a:r>
              <a:rPr lang="de-DE" sz="2000" dirty="0"/>
              <a:t> in </a:t>
            </a:r>
            <a:r>
              <a:rPr lang="de-DE" sz="2000" dirty="0" err="1"/>
              <a:t>the</a:t>
            </a:r>
            <a:r>
              <a:rPr lang="de-DE" sz="2000" dirty="0"/>
              <a:t> </a:t>
            </a:r>
            <a:r>
              <a:rPr lang="de-DE" sz="2000" dirty="0" err="1"/>
              <a:t>appropriate</a:t>
            </a:r>
            <a:r>
              <a:rPr lang="de-DE" sz="2000" dirty="0"/>
              <a:t> </a:t>
            </a:r>
            <a:r>
              <a:rPr lang="de-DE" sz="2000" dirty="0" err="1"/>
              <a:t>place</a:t>
            </a:r>
            <a:endParaRPr lang="de-DE" sz="2000" dirty="0"/>
          </a:p>
          <a:p>
            <a:pPr marL="0" indent="0">
              <a:buNone/>
            </a:pPr>
            <a:endParaRPr lang="de-DE" sz="2000" dirty="0"/>
          </a:p>
        </p:txBody>
      </p:sp>
      <p:pic>
        <p:nvPicPr>
          <p:cNvPr id="5" name="Grafik 4">
            <a:extLst>
              <a:ext uri="{FF2B5EF4-FFF2-40B4-BE49-F238E27FC236}">
                <a16:creationId xmlns:a16="http://schemas.microsoft.com/office/drawing/2014/main" id="{345DB13B-6D65-39C4-B226-8880E3822A59}"/>
              </a:ext>
            </a:extLst>
          </p:cNvPr>
          <p:cNvPicPr>
            <a:picLocks noChangeAspect="1"/>
          </p:cNvPicPr>
          <p:nvPr/>
        </p:nvPicPr>
        <p:blipFill>
          <a:blip r:embed="rId2"/>
          <a:stretch>
            <a:fillRect/>
          </a:stretch>
        </p:blipFill>
        <p:spPr>
          <a:xfrm>
            <a:off x="5538826" y="1846407"/>
            <a:ext cx="5658640" cy="200053"/>
          </a:xfrm>
          <a:prstGeom prst="rect">
            <a:avLst/>
          </a:prstGeom>
          <a:effectLst>
            <a:outerShdw blurRad="50800" dist="38100" dir="2700000" algn="tl" rotWithShape="0">
              <a:prstClr val="black">
                <a:alpha val="40000"/>
              </a:prstClr>
            </a:outerShdw>
          </a:effectLst>
        </p:spPr>
      </p:pic>
      <p:pic>
        <p:nvPicPr>
          <p:cNvPr id="7" name="Grafik 6">
            <a:extLst>
              <a:ext uri="{FF2B5EF4-FFF2-40B4-BE49-F238E27FC236}">
                <a16:creationId xmlns:a16="http://schemas.microsoft.com/office/drawing/2014/main" id="{6CFE309F-28EB-91BE-ED47-934E32C64E96}"/>
              </a:ext>
            </a:extLst>
          </p:cNvPr>
          <p:cNvPicPr>
            <a:picLocks noChangeAspect="1"/>
          </p:cNvPicPr>
          <p:nvPr/>
        </p:nvPicPr>
        <p:blipFill>
          <a:blip r:embed="rId3"/>
          <a:stretch>
            <a:fillRect/>
          </a:stretch>
        </p:blipFill>
        <p:spPr>
          <a:xfrm>
            <a:off x="5538826" y="2385411"/>
            <a:ext cx="2324424" cy="181000"/>
          </a:xfrm>
          <a:prstGeom prst="rect">
            <a:avLst/>
          </a:prstGeom>
          <a:effectLst>
            <a:outerShdw blurRad="50800" dist="38100" dir="2700000" algn="tl" rotWithShape="0">
              <a:prstClr val="black">
                <a:alpha val="40000"/>
              </a:prstClr>
            </a:outerShdw>
          </a:effectLst>
        </p:spPr>
      </p:pic>
      <p:pic>
        <p:nvPicPr>
          <p:cNvPr id="9" name="Grafik 8">
            <a:extLst>
              <a:ext uri="{FF2B5EF4-FFF2-40B4-BE49-F238E27FC236}">
                <a16:creationId xmlns:a16="http://schemas.microsoft.com/office/drawing/2014/main" id="{57938079-59DE-8389-BB8E-694FF90208F8}"/>
              </a:ext>
            </a:extLst>
          </p:cNvPr>
          <p:cNvPicPr>
            <a:picLocks noChangeAspect="1"/>
          </p:cNvPicPr>
          <p:nvPr/>
        </p:nvPicPr>
        <p:blipFill>
          <a:blip r:embed="rId4"/>
          <a:stretch>
            <a:fillRect/>
          </a:stretch>
        </p:blipFill>
        <p:spPr>
          <a:xfrm>
            <a:off x="5538826" y="2905362"/>
            <a:ext cx="4667901" cy="724001"/>
          </a:xfrm>
          <a:prstGeom prst="rect">
            <a:avLst/>
          </a:prstGeom>
          <a:effectLst>
            <a:outerShdw blurRad="50800" dist="38100" dir="2700000" algn="tl" rotWithShape="0">
              <a:prstClr val="black">
                <a:alpha val="40000"/>
              </a:prstClr>
            </a:outerShdw>
          </a:effectLst>
        </p:spPr>
      </p:pic>
      <p:pic>
        <p:nvPicPr>
          <p:cNvPr id="11" name="Grafik 10">
            <a:extLst>
              <a:ext uri="{FF2B5EF4-FFF2-40B4-BE49-F238E27FC236}">
                <a16:creationId xmlns:a16="http://schemas.microsoft.com/office/drawing/2014/main" id="{4F665CDD-13EB-E173-9B8B-AAA908688678}"/>
              </a:ext>
            </a:extLst>
          </p:cNvPr>
          <p:cNvPicPr>
            <a:picLocks noChangeAspect="1"/>
          </p:cNvPicPr>
          <p:nvPr/>
        </p:nvPicPr>
        <p:blipFill>
          <a:blip r:embed="rId5"/>
          <a:stretch>
            <a:fillRect/>
          </a:stretch>
        </p:blipFill>
        <p:spPr>
          <a:xfrm>
            <a:off x="5538826" y="3968314"/>
            <a:ext cx="2962688" cy="68589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950878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45F341-2EB1-9F72-027E-B07373816B27}"/>
              </a:ext>
            </a:extLst>
          </p:cNvPr>
          <p:cNvSpPr>
            <a:spLocks noGrp="1"/>
          </p:cNvSpPr>
          <p:nvPr>
            <p:ph type="title"/>
          </p:nvPr>
        </p:nvSpPr>
        <p:spPr/>
        <p:txBody>
          <a:bodyPr/>
          <a:lstStyle/>
          <a:p>
            <a:r>
              <a:rPr lang="de-DE" dirty="0"/>
              <a:t>Implement </a:t>
            </a:r>
            <a:r>
              <a:rPr lang="de-DE" dirty="0" err="1"/>
              <a:t>action</a:t>
            </a:r>
            <a:r>
              <a:rPr lang="de-DE" dirty="0"/>
              <a:t> </a:t>
            </a:r>
            <a:r>
              <a:rPr lang="de-DE" dirty="0" err="1"/>
              <a:t>using</a:t>
            </a:r>
            <a:r>
              <a:rPr lang="de-DE" dirty="0"/>
              <a:t> EML</a:t>
            </a:r>
          </a:p>
        </p:txBody>
      </p:sp>
      <p:pic>
        <p:nvPicPr>
          <p:cNvPr id="5" name="Grafik 4">
            <a:extLst>
              <a:ext uri="{FF2B5EF4-FFF2-40B4-BE49-F238E27FC236}">
                <a16:creationId xmlns:a16="http://schemas.microsoft.com/office/drawing/2014/main" id="{1F9911DF-9A2E-1CFF-04AA-86D383A7EE76}"/>
              </a:ext>
            </a:extLst>
          </p:cNvPr>
          <p:cNvPicPr>
            <a:picLocks noChangeAspect="1"/>
          </p:cNvPicPr>
          <p:nvPr/>
        </p:nvPicPr>
        <p:blipFill>
          <a:blip r:embed="rId2"/>
          <a:stretch>
            <a:fillRect/>
          </a:stretch>
        </p:blipFill>
        <p:spPr>
          <a:xfrm>
            <a:off x="205471" y="1562927"/>
            <a:ext cx="5539547" cy="372854"/>
          </a:xfrm>
          <a:prstGeom prst="rect">
            <a:avLst/>
          </a:prstGeom>
        </p:spPr>
      </p:pic>
      <p:pic>
        <p:nvPicPr>
          <p:cNvPr id="7" name="Grafik 6">
            <a:extLst>
              <a:ext uri="{FF2B5EF4-FFF2-40B4-BE49-F238E27FC236}">
                <a16:creationId xmlns:a16="http://schemas.microsoft.com/office/drawing/2014/main" id="{AE425FFE-989C-8115-9CB1-24762205CC5B}"/>
              </a:ext>
            </a:extLst>
          </p:cNvPr>
          <p:cNvPicPr>
            <a:picLocks noChangeAspect="1"/>
          </p:cNvPicPr>
          <p:nvPr/>
        </p:nvPicPr>
        <p:blipFill>
          <a:blip r:embed="rId3"/>
          <a:stretch>
            <a:fillRect/>
          </a:stretch>
        </p:blipFill>
        <p:spPr>
          <a:xfrm>
            <a:off x="205471" y="2176608"/>
            <a:ext cx="4830869" cy="4519757"/>
          </a:xfrm>
          <a:prstGeom prst="rect">
            <a:avLst/>
          </a:prstGeom>
        </p:spPr>
      </p:pic>
      <p:pic>
        <p:nvPicPr>
          <p:cNvPr id="9" name="Grafik 8">
            <a:extLst>
              <a:ext uri="{FF2B5EF4-FFF2-40B4-BE49-F238E27FC236}">
                <a16:creationId xmlns:a16="http://schemas.microsoft.com/office/drawing/2014/main" id="{132C8DA5-3A79-170C-300A-D80A5838E51A}"/>
              </a:ext>
            </a:extLst>
          </p:cNvPr>
          <p:cNvPicPr>
            <a:picLocks noChangeAspect="1"/>
          </p:cNvPicPr>
          <p:nvPr/>
        </p:nvPicPr>
        <p:blipFill>
          <a:blip r:embed="rId4"/>
          <a:stretch>
            <a:fillRect/>
          </a:stretch>
        </p:blipFill>
        <p:spPr>
          <a:xfrm>
            <a:off x="5235686" y="3133583"/>
            <a:ext cx="6750843" cy="2573870"/>
          </a:xfrm>
          <a:prstGeom prst="rect">
            <a:avLst/>
          </a:prstGeom>
        </p:spPr>
      </p:pic>
    </p:spTree>
    <p:extLst>
      <p:ext uri="{BB962C8B-B14F-4D97-AF65-F5344CB8AC3E}">
        <p14:creationId xmlns:p14="http://schemas.microsoft.com/office/powerpoint/2010/main" val="15994664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DD78C8-4F8D-E2F4-ED6B-A64A5BFAE094}"/>
              </a:ext>
            </a:extLst>
          </p:cNvPr>
          <p:cNvSpPr>
            <a:spLocks noGrp="1"/>
          </p:cNvSpPr>
          <p:nvPr>
            <p:ph type="title"/>
          </p:nvPr>
        </p:nvSpPr>
        <p:spPr/>
        <p:txBody>
          <a:bodyPr/>
          <a:lstStyle/>
          <a:p>
            <a:r>
              <a:rPr lang="de-DE" dirty="0" err="1"/>
              <a:t>Validations</a:t>
            </a:r>
            <a:endParaRPr lang="de-DE" dirty="0"/>
          </a:p>
        </p:txBody>
      </p:sp>
      <p:sp>
        <p:nvSpPr>
          <p:cNvPr id="3" name="Inhaltsplatzhalter 2">
            <a:extLst>
              <a:ext uri="{FF2B5EF4-FFF2-40B4-BE49-F238E27FC236}">
                <a16:creationId xmlns:a16="http://schemas.microsoft.com/office/drawing/2014/main" id="{67A1748C-ADFB-B80D-CCDD-4BF599600002}"/>
              </a:ext>
            </a:extLst>
          </p:cNvPr>
          <p:cNvSpPr>
            <a:spLocks noGrp="1"/>
          </p:cNvSpPr>
          <p:nvPr>
            <p:ph idx="1"/>
          </p:nvPr>
        </p:nvSpPr>
        <p:spPr>
          <a:xfrm>
            <a:off x="838200" y="1825625"/>
            <a:ext cx="3244273" cy="4351338"/>
          </a:xfrm>
        </p:spPr>
        <p:txBody>
          <a:bodyPr>
            <a:normAutofit/>
          </a:bodyPr>
          <a:lstStyle/>
          <a:p>
            <a:r>
              <a:rPr lang="de-DE" sz="2000" dirty="0" err="1"/>
              <a:t>Specify</a:t>
            </a:r>
            <a:r>
              <a:rPr lang="de-DE" sz="2000" dirty="0"/>
              <a:t> </a:t>
            </a:r>
            <a:r>
              <a:rPr lang="de-DE" sz="2000" dirty="0" err="1"/>
              <a:t>validation</a:t>
            </a:r>
            <a:r>
              <a:rPr lang="de-DE" sz="2000" dirty="0"/>
              <a:t> in </a:t>
            </a:r>
            <a:r>
              <a:rPr lang="de-DE" sz="2000" dirty="0" err="1"/>
              <a:t>Behaviour</a:t>
            </a:r>
            <a:r>
              <a:rPr lang="de-DE" sz="2000" dirty="0"/>
              <a:t> Definition </a:t>
            </a:r>
            <a:r>
              <a:rPr lang="de-DE" sz="2000" dirty="0" err="1"/>
              <a:t>including</a:t>
            </a:r>
            <a:r>
              <a:rPr lang="de-DE" sz="2000" dirty="0"/>
              <a:t> </a:t>
            </a:r>
            <a:r>
              <a:rPr lang="de-DE" sz="2000" dirty="0" err="1"/>
              <a:t>trigger</a:t>
            </a:r>
            <a:endParaRPr lang="de-DE" sz="2000" dirty="0"/>
          </a:p>
          <a:p>
            <a:r>
              <a:rPr lang="de-DE" sz="2000" dirty="0"/>
              <a:t>Implement </a:t>
            </a:r>
            <a:r>
              <a:rPr lang="de-DE" sz="2000" dirty="0" err="1"/>
              <a:t>validation</a:t>
            </a:r>
            <a:r>
              <a:rPr lang="de-DE" sz="2000" dirty="0"/>
              <a:t> in </a:t>
            </a:r>
            <a:r>
              <a:rPr lang="de-DE" sz="2000" dirty="0" err="1"/>
              <a:t>behaviour</a:t>
            </a:r>
            <a:r>
              <a:rPr lang="de-DE" sz="2000" dirty="0"/>
              <a:t> </a:t>
            </a:r>
            <a:r>
              <a:rPr lang="de-DE" sz="2000" dirty="0" err="1"/>
              <a:t>implementation</a:t>
            </a:r>
            <a:r>
              <a:rPr lang="de-DE" sz="2000" dirty="0"/>
              <a:t> </a:t>
            </a:r>
            <a:r>
              <a:rPr lang="de-DE" sz="2000" dirty="0" err="1"/>
              <a:t>class</a:t>
            </a:r>
            <a:r>
              <a:rPr lang="de-DE" sz="2000" dirty="0"/>
              <a:t>.</a:t>
            </a:r>
          </a:p>
          <a:p>
            <a:r>
              <a:rPr lang="de-DE" sz="2000" dirty="0" err="1"/>
              <a:t>Define</a:t>
            </a:r>
            <a:r>
              <a:rPr lang="de-DE" sz="2000" dirty="0"/>
              <a:t> </a:t>
            </a:r>
            <a:r>
              <a:rPr lang="de-DE" sz="2000" dirty="0" err="1"/>
              <a:t>error</a:t>
            </a:r>
            <a:r>
              <a:rPr lang="de-DE" sz="2000" dirty="0"/>
              <a:t> </a:t>
            </a:r>
            <a:r>
              <a:rPr lang="de-DE" sz="2000" dirty="0" err="1"/>
              <a:t>message</a:t>
            </a:r>
            <a:r>
              <a:rPr lang="de-DE" sz="2000" dirty="0"/>
              <a:t>.</a:t>
            </a:r>
          </a:p>
        </p:txBody>
      </p:sp>
      <p:pic>
        <p:nvPicPr>
          <p:cNvPr id="5" name="Grafik 4">
            <a:extLst>
              <a:ext uri="{FF2B5EF4-FFF2-40B4-BE49-F238E27FC236}">
                <a16:creationId xmlns:a16="http://schemas.microsoft.com/office/drawing/2014/main" id="{C9BF7F9D-6FE2-6434-700B-3D4657EF3345}"/>
              </a:ext>
            </a:extLst>
          </p:cNvPr>
          <p:cNvPicPr>
            <a:picLocks noChangeAspect="1"/>
          </p:cNvPicPr>
          <p:nvPr/>
        </p:nvPicPr>
        <p:blipFill>
          <a:blip r:embed="rId2"/>
          <a:stretch>
            <a:fillRect/>
          </a:stretch>
        </p:blipFill>
        <p:spPr>
          <a:xfrm>
            <a:off x="4525307" y="988649"/>
            <a:ext cx="4725059" cy="390580"/>
          </a:xfrm>
          <a:prstGeom prst="rect">
            <a:avLst/>
          </a:prstGeom>
          <a:effectLst>
            <a:outerShdw blurRad="50800" dist="38100" dir="2700000" algn="tl" rotWithShape="0">
              <a:prstClr val="black">
                <a:alpha val="40000"/>
              </a:prstClr>
            </a:outerShdw>
          </a:effectLst>
        </p:spPr>
      </p:pic>
      <p:pic>
        <p:nvPicPr>
          <p:cNvPr id="7" name="Grafik 6">
            <a:extLst>
              <a:ext uri="{FF2B5EF4-FFF2-40B4-BE49-F238E27FC236}">
                <a16:creationId xmlns:a16="http://schemas.microsoft.com/office/drawing/2014/main" id="{340C573B-19CE-0DEE-9EF0-16BF6496EE01}"/>
              </a:ext>
            </a:extLst>
          </p:cNvPr>
          <p:cNvPicPr>
            <a:picLocks noChangeAspect="1"/>
          </p:cNvPicPr>
          <p:nvPr/>
        </p:nvPicPr>
        <p:blipFill>
          <a:blip r:embed="rId3"/>
          <a:stretch>
            <a:fillRect/>
          </a:stretch>
        </p:blipFill>
        <p:spPr>
          <a:xfrm>
            <a:off x="4525307" y="1507609"/>
            <a:ext cx="7316221" cy="3286584"/>
          </a:xfrm>
          <a:prstGeom prst="rect">
            <a:avLst/>
          </a:prstGeom>
          <a:effectLst>
            <a:outerShdw blurRad="50800" dist="38100" dir="2700000" algn="tl" rotWithShape="0">
              <a:prstClr val="black">
                <a:alpha val="40000"/>
              </a:prstClr>
            </a:outerShdw>
          </a:effectLst>
        </p:spPr>
      </p:pic>
      <p:pic>
        <p:nvPicPr>
          <p:cNvPr id="9" name="Grafik 8">
            <a:extLst>
              <a:ext uri="{FF2B5EF4-FFF2-40B4-BE49-F238E27FC236}">
                <a16:creationId xmlns:a16="http://schemas.microsoft.com/office/drawing/2014/main" id="{DAD71634-C502-4AB2-F12F-C2FD1EA58CB9}"/>
              </a:ext>
            </a:extLst>
          </p:cNvPr>
          <p:cNvPicPr>
            <a:picLocks noChangeAspect="1"/>
          </p:cNvPicPr>
          <p:nvPr/>
        </p:nvPicPr>
        <p:blipFill>
          <a:blip r:embed="rId4"/>
          <a:stretch>
            <a:fillRect/>
          </a:stretch>
        </p:blipFill>
        <p:spPr>
          <a:xfrm>
            <a:off x="4525307" y="4922573"/>
            <a:ext cx="4153480" cy="1448002"/>
          </a:xfrm>
          <a:prstGeom prst="rect">
            <a:avLst/>
          </a:prstGeom>
          <a:effectLst>
            <a:outerShdw blurRad="50800" dist="38100" dir="2700000" algn="tl" rotWithShape="0">
              <a:prstClr val="black">
                <a:alpha val="40000"/>
              </a:prstClr>
            </a:outerShdw>
          </a:effectLst>
        </p:spPr>
      </p:pic>
      <p:pic>
        <p:nvPicPr>
          <p:cNvPr id="11" name="Grafik 10">
            <a:extLst>
              <a:ext uri="{FF2B5EF4-FFF2-40B4-BE49-F238E27FC236}">
                <a16:creationId xmlns:a16="http://schemas.microsoft.com/office/drawing/2014/main" id="{78BA8268-11CE-0630-40F5-39245F1F5ECA}"/>
              </a:ext>
            </a:extLst>
          </p:cNvPr>
          <p:cNvPicPr>
            <a:picLocks noChangeAspect="1"/>
          </p:cNvPicPr>
          <p:nvPr/>
        </p:nvPicPr>
        <p:blipFill>
          <a:blip r:embed="rId5"/>
          <a:stretch>
            <a:fillRect/>
          </a:stretch>
        </p:blipFill>
        <p:spPr>
          <a:xfrm>
            <a:off x="4525307" y="664979"/>
            <a:ext cx="4334480" cy="219106"/>
          </a:xfrm>
          <a:prstGeom prst="rect">
            <a:avLst/>
          </a:prstGeom>
        </p:spPr>
      </p:pic>
    </p:spTree>
    <p:extLst>
      <p:ext uri="{BB962C8B-B14F-4D97-AF65-F5344CB8AC3E}">
        <p14:creationId xmlns:p14="http://schemas.microsoft.com/office/powerpoint/2010/main" val="1660243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4DE0E3-9399-68B5-3FB0-943BE35200B6}"/>
              </a:ext>
            </a:extLst>
          </p:cNvPr>
          <p:cNvSpPr>
            <a:spLocks noGrp="1"/>
          </p:cNvSpPr>
          <p:nvPr>
            <p:ph type="title"/>
          </p:nvPr>
        </p:nvSpPr>
        <p:spPr/>
        <p:txBody>
          <a:bodyPr/>
          <a:lstStyle/>
          <a:p>
            <a:r>
              <a:rPr lang="de-DE" dirty="0" err="1"/>
              <a:t>Determinations</a:t>
            </a:r>
            <a:endParaRPr lang="de-DE" dirty="0"/>
          </a:p>
        </p:txBody>
      </p:sp>
      <p:sp>
        <p:nvSpPr>
          <p:cNvPr id="3" name="Inhaltsplatzhalter 2">
            <a:extLst>
              <a:ext uri="{FF2B5EF4-FFF2-40B4-BE49-F238E27FC236}">
                <a16:creationId xmlns:a16="http://schemas.microsoft.com/office/drawing/2014/main" id="{556BBD89-52A3-1D4A-F430-B1FC86C62F0D}"/>
              </a:ext>
            </a:extLst>
          </p:cNvPr>
          <p:cNvSpPr>
            <a:spLocks noGrp="1"/>
          </p:cNvSpPr>
          <p:nvPr>
            <p:ph idx="1"/>
          </p:nvPr>
        </p:nvSpPr>
        <p:spPr>
          <a:xfrm>
            <a:off x="838200" y="1825625"/>
            <a:ext cx="4361873" cy="4351338"/>
          </a:xfrm>
        </p:spPr>
        <p:txBody>
          <a:bodyPr>
            <a:normAutofit/>
          </a:bodyPr>
          <a:lstStyle/>
          <a:p>
            <a:r>
              <a:rPr lang="de-DE" sz="2000" dirty="0"/>
              <a:t>Determination </a:t>
            </a:r>
            <a:r>
              <a:rPr lang="de-DE" sz="2000" dirty="0" err="1"/>
              <a:t>similar</a:t>
            </a:r>
            <a:r>
              <a:rPr lang="de-DE" sz="2000" dirty="0"/>
              <a:t> </a:t>
            </a:r>
            <a:r>
              <a:rPr lang="de-DE" sz="2000" dirty="0" err="1"/>
              <a:t>to</a:t>
            </a:r>
            <a:r>
              <a:rPr lang="de-DE" sz="2000" dirty="0"/>
              <a:t> Validation in </a:t>
            </a:r>
            <a:r>
              <a:rPr lang="de-DE" sz="2000" dirty="0" err="1"/>
              <a:t>Behaviour</a:t>
            </a:r>
            <a:r>
              <a:rPr lang="de-DE" sz="2000" dirty="0"/>
              <a:t> Definition. </a:t>
            </a:r>
          </a:p>
          <a:p>
            <a:r>
              <a:rPr lang="de-DE" sz="2000" dirty="0"/>
              <a:t>Task:? Implement </a:t>
            </a:r>
            <a:r>
              <a:rPr lang="de-DE" sz="2000" dirty="0" err="1"/>
              <a:t>determination</a:t>
            </a:r>
            <a:r>
              <a:rPr lang="de-DE" sz="2000" dirty="0"/>
              <a:t> in </a:t>
            </a:r>
            <a:r>
              <a:rPr lang="de-DE" sz="2000" dirty="0" err="1"/>
              <a:t>behaviour</a:t>
            </a:r>
            <a:r>
              <a:rPr lang="de-DE" sz="2000" dirty="0"/>
              <a:t> </a:t>
            </a:r>
            <a:r>
              <a:rPr lang="de-DE" sz="2000" dirty="0" err="1"/>
              <a:t>implementation</a:t>
            </a:r>
            <a:r>
              <a:rPr lang="de-DE" sz="2000" dirty="0"/>
              <a:t> </a:t>
            </a:r>
            <a:r>
              <a:rPr lang="de-DE" sz="2000" dirty="0" err="1"/>
              <a:t>class</a:t>
            </a:r>
            <a:r>
              <a:rPr lang="de-DE" sz="2000" dirty="0"/>
              <a:t>.</a:t>
            </a:r>
          </a:p>
          <a:p>
            <a:r>
              <a:rPr lang="de-DE" sz="2000" dirty="0"/>
              <a:t>After </a:t>
            </a:r>
            <a:r>
              <a:rPr lang="de-DE" sz="2000" dirty="0" err="1"/>
              <a:t>creating</a:t>
            </a:r>
            <a:r>
              <a:rPr lang="de-DE" sz="2000" dirty="0"/>
              <a:t> a </a:t>
            </a:r>
            <a:r>
              <a:rPr lang="de-DE" sz="2000" dirty="0" err="1"/>
              <a:t>new</a:t>
            </a:r>
            <a:r>
              <a:rPr lang="de-DE" sz="2000" dirty="0"/>
              <a:t> </a:t>
            </a:r>
            <a:r>
              <a:rPr lang="de-DE" sz="2000" dirty="0" err="1"/>
              <a:t>booking</a:t>
            </a:r>
            <a:r>
              <a:rPr lang="de-DE" sz="2000" dirty="0"/>
              <a:t>, </a:t>
            </a:r>
            <a:r>
              <a:rPr lang="de-DE" sz="2000" dirty="0" err="1"/>
              <a:t>the</a:t>
            </a:r>
            <a:r>
              <a:rPr lang="de-DE" sz="2000" dirty="0"/>
              <a:t> </a:t>
            </a:r>
            <a:r>
              <a:rPr lang="de-DE" sz="2000" dirty="0" err="1"/>
              <a:t>seat</a:t>
            </a:r>
            <a:r>
              <a:rPr lang="de-DE" sz="2000" dirty="0"/>
              <a:t> </a:t>
            </a:r>
            <a:r>
              <a:rPr lang="de-DE" sz="2000" dirty="0" err="1"/>
              <a:t>occupancy</a:t>
            </a:r>
            <a:r>
              <a:rPr lang="de-DE" sz="2000" dirty="0"/>
              <a:t> </a:t>
            </a:r>
            <a:r>
              <a:rPr lang="de-DE" sz="2000" dirty="0" err="1"/>
              <a:t>should</a:t>
            </a:r>
            <a:r>
              <a:rPr lang="de-DE" sz="2000" dirty="0"/>
              <a:t> </a:t>
            </a:r>
            <a:r>
              <a:rPr lang="de-DE" sz="2000" dirty="0" err="1"/>
              <a:t>be</a:t>
            </a:r>
            <a:r>
              <a:rPr lang="de-DE" sz="2000" dirty="0"/>
              <a:t> </a:t>
            </a:r>
            <a:r>
              <a:rPr lang="de-DE" sz="2000" dirty="0" err="1"/>
              <a:t>updated</a:t>
            </a:r>
            <a:r>
              <a:rPr lang="de-DE" sz="2000" dirty="0"/>
              <a:t>.</a:t>
            </a:r>
          </a:p>
        </p:txBody>
      </p:sp>
      <p:pic>
        <p:nvPicPr>
          <p:cNvPr id="5" name="Grafik 4">
            <a:extLst>
              <a:ext uri="{FF2B5EF4-FFF2-40B4-BE49-F238E27FC236}">
                <a16:creationId xmlns:a16="http://schemas.microsoft.com/office/drawing/2014/main" id="{23B1E5B8-9620-BFEE-5423-4C0FE6DCA878}"/>
              </a:ext>
            </a:extLst>
          </p:cNvPr>
          <p:cNvPicPr>
            <a:picLocks noChangeAspect="1"/>
          </p:cNvPicPr>
          <p:nvPr/>
        </p:nvPicPr>
        <p:blipFill>
          <a:blip r:embed="rId2"/>
          <a:stretch>
            <a:fillRect/>
          </a:stretch>
        </p:blipFill>
        <p:spPr>
          <a:xfrm>
            <a:off x="6509889" y="2618064"/>
            <a:ext cx="4363059" cy="181000"/>
          </a:xfrm>
          <a:prstGeom prst="rect">
            <a:avLst/>
          </a:prstGeom>
        </p:spPr>
      </p:pic>
    </p:spTree>
    <p:extLst>
      <p:ext uri="{BB962C8B-B14F-4D97-AF65-F5344CB8AC3E}">
        <p14:creationId xmlns:p14="http://schemas.microsoft.com/office/powerpoint/2010/main" val="35189764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86819D-2E69-71FD-BD54-72D66B72331F}"/>
              </a:ext>
            </a:extLst>
          </p:cNvPr>
          <p:cNvSpPr>
            <a:spLocks noGrp="1"/>
          </p:cNvSpPr>
          <p:nvPr>
            <p:ph type="title"/>
          </p:nvPr>
        </p:nvSpPr>
        <p:spPr/>
        <p:txBody>
          <a:bodyPr/>
          <a:lstStyle/>
          <a:p>
            <a:r>
              <a:rPr lang="de-DE" dirty="0"/>
              <a:t>Dynamic Feature Control</a:t>
            </a:r>
          </a:p>
        </p:txBody>
      </p:sp>
      <p:sp>
        <p:nvSpPr>
          <p:cNvPr id="3" name="Inhaltsplatzhalter 2">
            <a:extLst>
              <a:ext uri="{FF2B5EF4-FFF2-40B4-BE49-F238E27FC236}">
                <a16:creationId xmlns:a16="http://schemas.microsoft.com/office/drawing/2014/main" id="{6189C7BA-0786-EC5D-DC00-9B3A5988F10D}"/>
              </a:ext>
            </a:extLst>
          </p:cNvPr>
          <p:cNvSpPr>
            <a:spLocks noGrp="1"/>
          </p:cNvSpPr>
          <p:nvPr>
            <p:ph idx="1"/>
          </p:nvPr>
        </p:nvSpPr>
        <p:spPr>
          <a:xfrm>
            <a:off x="838200" y="1825625"/>
            <a:ext cx="3161145" cy="4351338"/>
          </a:xfrm>
        </p:spPr>
        <p:txBody>
          <a:bodyPr>
            <a:normAutofit/>
          </a:bodyPr>
          <a:lstStyle/>
          <a:p>
            <a:r>
              <a:rPr lang="de-DE" sz="2000" dirty="0"/>
              <a:t>Action </a:t>
            </a:r>
            <a:r>
              <a:rPr lang="de-DE" sz="2000" dirty="0" err="1"/>
              <a:t>can</a:t>
            </a:r>
            <a:r>
              <a:rPr lang="de-DE" sz="2000" dirty="0"/>
              <a:t> </a:t>
            </a:r>
            <a:r>
              <a:rPr lang="de-DE" sz="2000" dirty="0" err="1"/>
              <a:t>be</a:t>
            </a:r>
            <a:r>
              <a:rPr lang="de-DE" sz="2000" dirty="0"/>
              <a:t> </a:t>
            </a:r>
            <a:r>
              <a:rPr lang="de-DE" sz="2000" dirty="0" err="1"/>
              <a:t>hidden</a:t>
            </a:r>
            <a:r>
              <a:rPr lang="de-DE" sz="2000" dirty="0"/>
              <a:t> </a:t>
            </a:r>
            <a:r>
              <a:rPr lang="de-DE" sz="2000" dirty="0" err="1"/>
              <a:t>under</a:t>
            </a:r>
            <a:r>
              <a:rPr lang="de-DE" sz="2000" dirty="0"/>
              <a:t> </a:t>
            </a:r>
            <a:r>
              <a:rPr lang="de-DE" sz="2000" dirty="0" err="1"/>
              <a:t>certain</a:t>
            </a:r>
            <a:r>
              <a:rPr lang="de-DE" sz="2000" dirty="0"/>
              <a:t> </a:t>
            </a:r>
            <a:r>
              <a:rPr lang="de-DE" sz="2000" dirty="0" err="1"/>
              <a:t>circumstances</a:t>
            </a:r>
            <a:r>
              <a:rPr lang="de-DE" sz="2000" dirty="0"/>
              <a:t> </a:t>
            </a:r>
            <a:r>
              <a:rPr lang="de-DE" sz="2000" dirty="0" err="1"/>
              <a:t>by</a:t>
            </a:r>
            <a:r>
              <a:rPr lang="de-DE" sz="2000" dirty="0"/>
              <a:t> </a:t>
            </a:r>
            <a:r>
              <a:rPr lang="de-DE" sz="2000" dirty="0" err="1"/>
              <a:t>specifying</a:t>
            </a:r>
            <a:r>
              <a:rPr lang="de-DE" sz="2000" dirty="0"/>
              <a:t> </a:t>
            </a:r>
            <a:r>
              <a:rPr lang="de-DE" sz="2000" dirty="0" err="1"/>
              <a:t>the</a:t>
            </a:r>
            <a:r>
              <a:rPr lang="de-DE" sz="2000" dirty="0"/>
              <a:t> bracket</a:t>
            </a:r>
          </a:p>
        </p:txBody>
      </p:sp>
      <p:pic>
        <p:nvPicPr>
          <p:cNvPr id="5" name="Grafik 4">
            <a:extLst>
              <a:ext uri="{FF2B5EF4-FFF2-40B4-BE49-F238E27FC236}">
                <a16:creationId xmlns:a16="http://schemas.microsoft.com/office/drawing/2014/main" id="{8A97D7A1-65A0-566A-94DD-126D1CC6F518}"/>
              </a:ext>
            </a:extLst>
          </p:cNvPr>
          <p:cNvPicPr>
            <a:picLocks noChangeAspect="1"/>
          </p:cNvPicPr>
          <p:nvPr/>
        </p:nvPicPr>
        <p:blipFill>
          <a:blip r:embed="rId2"/>
          <a:stretch>
            <a:fillRect/>
          </a:stretch>
        </p:blipFill>
        <p:spPr>
          <a:xfrm>
            <a:off x="5349047" y="1773872"/>
            <a:ext cx="5687219" cy="219106"/>
          </a:xfrm>
          <a:prstGeom prst="rect">
            <a:avLst/>
          </a:prstGeom>
        </p:spPr>
      </p:pic>
      <p:pic>
        <p:nvPicPr>
          <p:cNvPr id="7" name="Grafik 6">
            <a:extLst>
              <a:ext uri="{FF2B5EF4-FFF2-40B4-BE49-F238E27FC236}">
                <a16:creationId xmlns:a16="http://schemas.microsoft.com/office/drawing/2014/main" id="{DDACDB52-5DAF-F310-D74B-6223C6AEA14C}"/>
              </a:ext>
            </a:extLst>
          </p:cNvPr>
          <p:cNvPicPr>
            <a:picLocks noChangeAspect="1"/>
          </p:cNvPicPr>
          <p:nvPr/>
        </p:nvPicPr>
        <p:blipFill>
          <a:blip r:embed="rId3"/>
          <a:stretch>
            <a:fillRect/>
          </a:stretch>
        </p:blipFill>
        <p:spPr>
          <a:xfrm>
            <a:off x="5349047" y="2243372"/>
            <a:ext cx="2715004" cy="1105054"/>
          </a:xfrm>
          <a:prstGeom prst="rect">
            <a:avLst/>
          </a:prstGeom>
        </p:spPr>
      </p:pic>
      <p:pic>
        <p:nvPicPr>
          <p:cNvPr id="9" name="Grafik 8">
            <a:extLst>
              <a:ext uri="{FF2B5EF4-FFF2-40B4-BE49-F238E27FC236}">
                <a16:creationId xmlns:a16="http://schemas.microsoft.com/office/drawing/2014/main" id="{1DA8B8BD-01D7-5BFE-3648-0E90CB3BDB17}"/>
              </a:ext>
            </a:extLst>
          </p:cNvPr>
          <p:cNvPicPr>
            <a:picLocks noChangeAspect="1"/>
          </p:cNvPicPr>
          <p:nvPr/>
        </p:nvPicPr>
        <p:blipFill>
          <a:blip r:embed="rId4"/>
          <a:stretch>
            <a:fillRect/>
          </a:stretch>
        </p:blipFill>
        <p:spPr>
          <a:xfrm>
            <a:off x="203965" y="3668960"/>
            <a:ext cx="11784070" cy="2943636"/>
          </a:xfrm>
          <a:prstGeom prst="rect">
            <a:avLst/>
          </a:prstGeom>
        </p:spPr>
      </p:pic>
    </p:spTree>
    <p:extLst>
      <p:ext uri="{BB962C8B-B14F-4D97-AF65-F5344CB8AC3E}">
        <p14:creationId xmlns:p14="http://schemas.microsoft.com/office/powerpoint/2010/main" val="19696738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6D99CC-61FE-641D-8AD4-42E550ED22DD}"/>
              </a:ext>
            </a:extLst>
          </p:cNvPr>
          <p:cNvSpPr>
            <a:spLocks noGrp="1"/>
          </p:cNvSpPr>
          <p:nvPr>
            <p:ph type="title"/>
          </p:nvPr>
        </p:nvSpPr>
        <p:spPr/>
        <p:txBody>
          <a:bodyPr/>
          <a:lstStyle/>
          <a:p>
            <a:r>
              <a:rPr lang="de-DE" dirty="0"/>
              <a:t>Dynamic Feature Control</a:t>
            </a:r>
          </a:p>
        </p:txBody>
      </p:sp>
      <p:sp>
        <p:nvSpPr>
          <p:cNvPr id="3" name="Inhaltsplatzhalter 2">
            <a:extLst>
              <a:ext uri="{FF2B5EF4-FFF2-40B4-BE49-F238E27FC236}">
                <a16:creationId xmlns:a16="http://schemas.microsoft.com/office/drawing/2014/main" id="{2FE94664-5306-D7F2-03DA-57547DA49221}"/>
              </a:ext>
            </a:extLst>
          </p:cNvPr>
          <p:cNvSpPr>
            <a:spLocks noGrp="1"/>
          </p:cNvSpPr>
          <p:nvPr>
            <p:ph idx="1"/>
          </p:nvPr>
        </p:nvSpPr>
        <p:spPr>
          <a:xfrm>
            <a:off x="838200" y="1825625"/>
            <a:ext cx="10515600" cy="391102"/>
          </a:xfrm>
        </p:spPr>
        <p:txBody>
          <a:bodyPr>
            <a:normAutofit/>
          </a:bodyPr>
          <a:lstStyle/>
          <a:p>
            <a:r>
              <a:rPr lang="de-DE" sz="2000" dirty="0" err="1"/>
              <a:t>If</a:t>
            </a:r>
            <a:r>
              <a:rPr lang="de-DE" sz="2000" dirty="0"/>
              <a:t> </a:t>
            </a:r>
            <a:r>
              <a:rPr lang="de-DE" sz="2000" dirty="0" err="1"/>
              <a:t>the</a:t>
            </a:r>
            <a:r>
              <a:rPr lang="de-DE" sz="2000" dirty="0"/>
              <a:t> </a:t>
            </a:r>
            <a:r>
              <a:rPr lang="de-DE" sz="2000" dirty="0" err="1"/>
              <a:t>customer</a:t>
            </a:r>
            <a:r>
              <a:rPr lang="de-DE" sz="2000" dirty="0"/>
              <a:t> </a:t>
            </a:r>
            <a:r>
              <a:rPr lang="de-DE" sz="2000" dirty="0" err="1"/>
              <a:t>has</a:t>
            </a:r>
            <a:r>
              <a:rPr lang="de-DE" sz="2000" dirty="0"/>
              <a:t> </a:t>
            </a:r>
            <a:r>
              <a:rPr lang="de-DE" sz="2000" dirty="0" err="1"/>
              <a:t>the</a:t>
            </a:r>
            <a:r>
              <a:rPr lang="de-DE" sz="2000" dirty="0"/>
              <a:t> </a:t>
            </a:r>
            <a:r>
              <a:rPr lang="de-DE" sz="2000" dirty="0" err="1"/>
              <a:t>highest</a:t>
            </a:r>
            <a:r>
              <a:rPr lang="de-DE" sz="2000" dirty="0"/>
              <a:t> </a:t>
            </a:r>
            <a:r>
              <a:rPr lang="de-DE" sz="2000" dirty="0" err="1"/>
              <a:t>level</a:t>
            </a:r>
            <a:r>
              <a:rPr lang="de-DE" sz="2000" dirty="0"/>
              <a:t>, </a:t>
            </a:r>
            <a:r>
              <a:rPr lang="de-DE" sz="2000" dirty="0" err="1"/>
              <a:t>the</a:t>
            </a:r>
            <a:r>
              <a:rPr lang="de-DE" sz="2000" dirty="0"/>
              <a:t> upgrade </a:t>
            </a:r>
            <a:r>
              <a:rPr lang="de-DE" sz="2000" dirty="0" err="1"/>
              <a:t>button</a:t>
            </a:r>
            <a:r>
              <a:rPr lang="de-DE" sz="2000" dirty="0"/>
              <a:t> </a:t>
            </a:r>
            <a:r>
              <a:rPr lang="de-DE" sz="2000" dirty="0" err="1"/>
              <a:t>is</a:t>
            </a:r>
            <a:r>
              <a:rPr lang="de-DE" sz="2000" dirty="0"/>
              <a:t> </a:t>
            </a:r>
            <a:r>
              <a:rPr lang="de-DE" sz="2000" dirty="0" err="1"/>
              <a:t>greyed</a:t>
            </a:r>
            <a:r>
              <a:rPr lang="de-DE" sz="2000" dirty="0"/>
              <a:t> out.</a:t>
            </a:r>
          </a:p>
        </p:txBody>
      </p:sp>
      <p:pic>
        <p:nvPicPr>
          <p:cNvPr id="5" name="Grafik 4">
            <a:extLst>
              <a:ext uri="{FF2B5EF4-FFF2-40B4-BE49-F238E27FC236}">
                <a16:creationId xmlns:a16="http://schemas.microsoft.com/office/drawing/2014/main" id="{2C1E2500-39F2-55A6-2547-69AB0A8EB0BC}"/>
              </a:ext>
            </a:extLst>
          </p:cNvPr>
          <p:cNvPicPr>
            <a:picLocks noChangeAspect="1"/>
          </p:cNvPicPr>
          <p:nvPr/>
        </p:nvPicPr>
        <p:blipFill>
          <a:blip r:embed="rId2"/>
          <a:stretch>
            <a:fillRect/>
          </a:stretch>
        </p:blipFill>
        <p:spPr>
          <a:xfrm>
            <a:off x="614362" y="2464489"/>
            <a:ext cx="10963275" cy="1929022"/>
          </a:xfrm>
          <a:prstGeom prst="rect">
            <a:avLst/>
          </a:prstGeom>
          <a:effectLst>
            <a:outerShdw blurRad="50800" dist="38100" dir="2700000" algn="tl" rotWithShape="0">
              <a:prstClr val="black">
                <a:alpha val="40000"/>
              </a:prstClr>
            </a:outerShdw>
          </a:effectLst>
        </p:spPr>
      </p:pic>
      <p:pic>
        <p:nvPicPr>
          <p:cNvPr id="7" name="Grafik 6">
            <a:extLst>
              <a:ext uri="{FF2B5EF4-FFF2-40B4-BE49-F238E27FC236}">
                <a16:creationId xmlns:a16="http://schemas.microsoft.com/office/drawing/2014/main" id="{F401063B-9583-E00D-E836-89E1413B2EE5}"/>
              </a:ext>
            </a:extLst>
          </p:cNvPr>
          <p:cNvPicPr>
            <a:picLocks noChangeAspect="1"/>
          </p:cNvPicPr>
          <p:nvPr/>
        </p:nvPicPr>
        <p:blipFill>
          <a:blip r:embed="rId3"/>
          <a:stretch>
            <a:fillRect/>
          </a:stretch>
        </p:blipFill>
        <p:spPr>
          <a:xfrm>
            <a:off x="614361" y="4564702"/>
            <a:ext cx="10963275" cy="194302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523660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1155AC6-6A64-8A9C-8E69-C4E85C4B4746}"/>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Metadata Extensions</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4">
            <a:extLst>
              <a:ext uri="{FF2B5EF4-FFF2-40B4-BE49-F238E27FC236}">
                <a16:creationId xmlns:a16="http://schemas.microsoft.com/office/drawing/2014/main" id="{55D460B5-856A-FB34-B070-87B7BE2B1D2D}"/>
              </a:ext>
            </a:extLst>
          </p:cNvPr>
          <p:cNvSpPr txBox="1">
            <a:spLocks/>
          </p:cNvSpPr>
          <p:nvPr/>
        </p:nvSpPr>
        <p:spPr>
          <a:xfrm>
            <a:off x="838199" y="4983276"/>
            <a:ext cx="10512552" cy="112668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82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82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82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9pPr>
          </a:lstStyle>
          <a:p>
            <a:r>
              <a:rPr lang="en-US" dirty="0">
                <a:solidFill>
                  <a:schemeClr val="tx1"/>
                </a:solidFill>
              </a:rPr>
              <a:t>Extend the metadata of a CDS view (if metadata-extensible)</a:t>
            </a:r>
          </a:p>
        </p:txBody>
      </p:sp>
    </p:spTree>
    <p:extLst>
      <p:ext uri="{BB962C8B-B14F-4D97-AF65-F5344CB8AC3E}">
        <p14:creationId xmlns:p14="http://schemas.microsoft.com/office/powerpoint/2010/main" val="373705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0D53942-6DF7-E77B-9D98-2B26A2090167}"/>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dirty="0">
                <a:solidFill>
                  <a:schemeClr val="tx1"/>
                </a:solidFill>
                <a:latin typeface="+mj-lt"/>
                <a:ea typeface="+mj-ea"/>
                <a:cs typeface="+mj-cs"/>
              </a:rPr>
              <a:t>Managed Scenario - Workflow</a:t>
            </a:r>
          </a:p>
        </p:txBody>
      </p:sp>
      <p:sp>
        <p:nvSpPr>
          <p:cNvPr id="103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109" name="object 3">
            <a:extLst>
              <a:ext uri="{FF2B5EF4-FFF2-40B4-BE49-F238E27FC236}">
                <a16:creationId xmlns:a16="http://schemas.microsoft.com/office/drawing/2014/main" id="{1C7DC5BE-35E1-C0E7-DC2E-150AEB15C446}"/>
              </a:ext>
            </a:extLst>
          </p:cNvPr>
          <p:cNvGrpSpPr/>
          <p:nvPr/>
        </p:nvGrpSpPr>
        <p:grpSpPr>
          <a:xfrm>
            <a:off x="4853178" y="1905000"/>
            <a:ext cx="1175385" cy="2661920"/>
            <a:chOff x="4853178" y="1905000"/>
            <a:chExt cx="1175385" cy="2661920"/>
          </a:xfrm>
        </p:grpSpPr>
        <p:sp>
          <p:nvSpPr>
            <p:cNvPr id="1110" name="object 4">
              <a:extLst>
                <a:ext uri="{FF2B5EF4-FFF2-40B4-BE49-F238E27FC236}">
                  <a16:creationId xmlns:a16="http://schemas.microsoft.com/office/drawing/2014/main" id="{75746B4D-B2E0-549E-A917-884E08860345}"/>
                </a:ext>
              </a:extLst>
            </p:cNvPr>
            <p:cNvSpPr/>
            <p:nvPr/>
          </p:nvSpPr>
          <p:spPr>
            <a:xfrm>
              <a:off x="5394579" y="4217289"/>
              <a:ext cx="76200" cy="349885"/>
            </a:xfrm>
            <a:custGeom>
              <a:avLst/>
              <a:gdLst/>
              <a:ahLst/>
              <a:cxnLst/>
              <a:rect l="l" t="t" r="r" b="b"/>
              <a:pathLst>
                <a:path w="76200" h="349885">
                  <a:moveTo>
                    <a:pt x="50673" y="63500"/>
                  </a:moveTo>
                  <a:lnTo>
                    <a:pt x="25526" y="63500"/>
                  </a:lnTo>
                  <a:lnTo>
                    <a:pt x="25526" y="349377"/>
                  </a:lnTo>
                  <a:lnTo>
                    <a:pt x="50673" y="349377"/>
                  </a:lnTo>
                  <a:lnTo>
                    <a:pt x="50673" y="63500"/>
                  </a:lnTo>
                  <a:close/>
                </a:path>
                <a:path w="76200" h="349885">
                  <a:moveTo>
                    <a:pt x="38100" y="0"/>
                  </a:moveTo>
                  <a:lnTo>
                    <a:pt x="0" y="76200"/>
                  </a:lnTo>
                  <a:lnTo>
                    <a:pt x="25526" y="76200"/>
                  </a:lnTo>
                  <a:lnTo>
                    <a:pt x="25526" y="63500"/>
                  </a:lnTo>
                  <a:lnTo>
                    <a:pt x="69850" y="63500"/>
                  </a:lnTo>
                  <a:lnTo>
                    <a:pt x="38100" y="0"/>
                  </a:lnTo>
                  <a:close/>
                </a:path>
                <a:path w="76200" h="349885">
                  <a:moveTo>
                    <a:pt x="69850" y="63500"/>
                  </a:moveTo>
                  <a:lnTo>
                    <a:pt x="50673" y="63500"/>
                  </a:lnTo>
                  <a:lnTo>
                    <a:pt x="50673" y="76200"/>
                  </a:lnTo>
                  <a:lnTo>
                    <a:pt x="76200" y="76200"/>
                  </a:lnTo>
                  <a:lnTo>
                    <a:pt x="69850" y="63500"/>
                  </a:lnTo>
                  <a:close/>
                </a:path>
              </a:pathLst>
            </a:custGeom>
            <a:solidFill>
              <a:srgbClr val="E254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111" name="object 5">
              <a:extLst>
                <a:ext uri="{FF2B5EF4-FFF2-40B4-BE49-F238E27FC236}">
                  <a16:creationId xmlns:a16="http://schemas.microsoft.com/office/drawing/2014/main" id="{A5301054-BC05-755C-F138-8F34A85364D2}"/>
                </a:ext>
              </a:extLst>
            </p:cNvPr>
            <p:cNvSpPr/>
            <p:nvPr/>
          </p:nvSpPr>
          <p:spPr>
            <a:xfrm>
              <a:off x="4862703" y="1914525"/>
              <a:ext cx="1156335" cy="917575"/>
            </a:xfrm>
            <a:custGeom>
              <a:avLst/>
              <a:gdLst/>
              <a:ahLst/>
              <a:cxnLst/>
              <a:rect l="l" t="t" r="r" b="b"/>
              <a:pathLst>
                <a:path w="1156335" h="917575">
                  <a:moveTo>
                    <a:pt x="0" y="61595"/>
                  </a:moveTo>
                  <a:lnTo>
                    <a:pt x="4837" y="37611"/>
                  </a:lnTo>
                  <a:lnTo>
                    <a:pt x="18034" y="18034"/>
                  </a:lnTo>
                  <a:lnTo>
                    <a:pt x="37611" y="4837"/>
                  </a:lnTo>
                  <a:lnTo>
                    <a:pt x="61595" y="0"/>
                  </a:lnTo>
                  <a:lnTo>
                    <a:pt x="1094359" y="0"/>
                  </a:lnTo>
                  <a:lnTo>
                    <a:pt x="1118342" y="4837"/>
                  </a:lnTo>
                  <a:lnTo>
                    <a:pt x="1137920" y="18034"/>
                  </a:lnTo>
                  <a:lnTo>
                    <a:pt x="1151116" y="37611"/>
                  </a:lnTo>
                  <a:lnTo>
                    <a:pt x="1155954" y="61595"/>
                  </a:lnTo>
                  <a:lnTo>
                    <a:pt x="1155954" y="855852"/>
                  </a:lnTo>
                  <a:lnTo>
                    <a:pt x="1151116" y="879836"/>
                  </a:lnTo>
                  <a:lnTo>
                    <a:pt x="1137920" y="899413"/>
                  </a:lnTo>
                  <a:lnTo>
                    <a:pt x="1118342" y="912610"/>
                  </a:lnTo>
                  <a:lnTo>
                    <a:pt x="1094359" y="917448"/>
                  </a:lnTo>
                  <a:lnTo>
                    <a:pt x="61595" y="917448"/>
                  </a:lnTo>
                  <a:lnTo>
                    <a:pt x="37611" y="912610"/>
                  </a:lnTo>
                  <a:lnTo>
                    <a:pt x="18034" y="899413"/>
                  </a:lnTo>
                  <a:lnTo>
                    <a:pt x="4837" y="879836"/>
                  </a:lnTo>
                  <a:lnTo>
                    <a:pt x="0" y="855852"/>
                  </a:lnTo>
                  <a:lnTo>
                    <a:pt x="0" y="61595"/>
                  </a:lnTo>
                  <a:close/>
                </a:path>
              </a:pathLst>
            </a:custGeom>
            <a:ln w="19050">
              <a:solidFill>
                <a:srgbClr val="E254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sp>
        <p:nvSpPr>
          <p:cNvPr id="1112" name="object 6">
            <a:extLst>
              <a:ext uri="{FF2B5EF4-FFF2-40B4-BE49-F238E27FC236}">
                <a16:creationId xmlns:a16="http://schemas.microsoft.com/office/drawing/2014/main" id="{41356BB2-D40C-AF8E-0AB7-3D1056EC708A}"/>
              </a:ext>
            </a:extLst>
          </p:cNvPr>
          <p:cNvSpPr txBox="1"/>
          <p:nvPr/>
        </p:nvSpPr>
        <p:spPr>
          <a:xfrm>
            <a:off x="4991100" y="2430017"/>
            <a:ext cx="1577340" cy="676910"/>
          </a:xfrm>
          <a:prstGeom prst="rect">
            <a:avLst/>
          </a:prstGeom>
        </p:spPr>
        <p:txBody>
          <a:bodyPr vert="horz" wrap="square" lIns="0" tIns="12700" rIns="0" bIns="0" rtlCol="0">
            <a:spAutoFit/>
          </a:bodyPr>
          <a:lstStyle/>
          <a:p>
            <a:pPr marL="12700" marR="692785" lvl="0" indent="97155" algn="l" defTabSz="914400" rtl="0" eaLnBrk="1" fontAlgn="auto" latinLnBrk="0" hangingPunct="1">
              <a:lnSpc>
                <a:spcPct val="100000"/>
              </a:lnSpc>
              <a:spcBef>
                <a:spcPts val="100"/>
              </a:spcBef>
              <a:spcAft>
                <a:spcPts val="0"/>
              </a:spcAft>
              <a:buClrTx/>
              <a:buSzTx/>
              <a:buFontTx/>
              <a:buNone/>
              <a:tabLst/>
              <a:defRPr/>
            </a:pPr>
            <a:r>
              <a:rPr kumimoji="0" sz="1200" b="0" i="0" u="none" strike="noStrike" kern="1200" cap="none" spc="-10" normalizeH="0" baseline="0" noProof="0" dirty="0">
                <a:ln>
                  <a:noFill/>
                </a:ln>
                <a:solidFill>
                  <a:srgbClr val="EFAB00"/>
                </a:solidFill>
                <a:effectLst/>
                <a:uLnTx/>
                <a:uFillTx/>
                <a:latin typeface="Arial"/>
                <a:ea typeface="+mn-ea"/>
                <a:cs typeface="Arial"/>
              </a:rPr>
              <a:t>SERVICE DEFINITION</a:t>
            </a:r>
            <a:endParaRPr kumimoji="0" sz="1200" b="0" i="0" u="none" strike="noStrike" kern="1200" cap="none" spc="0" normalizeH="0" baseline="0" noProof="0">
              <a:ln>
                <a:noFill/>
              </a:ln>
              <a:solidFill>
                <a:prstClr val="black"/>
              </a:solidFill>
              <a:effectLst/>
              <a:uLnTx/>
              <a:uFillTx/>
              <a:latin typeface="Arial"/>
              <a:ea typeface="+mn-ea"/>
              <a:cs typeface="Arial"/>
            </a:endParaRPr>
          </a:p>
          <a:p>
            <a:pPr marL="523875" marR="0" lvl="0" indent="0" algn="l" defTabSz="914400" rtl="0" eaLnBrk="1" fontAlgn="auto" latinLnBrk="0" hangingPunct="1">
              <a:lnSpc>
                <a:spcPct val="100000"/>
              </a:lnSpc>
              <a:spcBef>
                <a:spcPts val="930"/>
              </a:spcBef>
              <a:spcAft>
                <a:spcPts val="0"/>
              </a:spcAft>
              <a:buClrTx/>
              <a:buSzTx/>
              <a:buFontTx/>
              <a:buNone/>
              <a:tabLst/>
              <a:defRPr/>
            </a:pPr>
            <a:r>
              <a:rPr kumimoji="0" sz="1100" b="0" i="0" u="none" strike="noStrike" kern="1200" cap="none" spc="0" normalizeH="0" baseline="0" noProof="0" dirty="0">
                <a:ln>
                  <a:noFill/>
                </a:ln>
                <a:solidFill>
                  <a:srgbClr val="E25400"/>
                </a:solidFill>
                <a:effectLst/>
                <a:uLnTx/>
                <a:uFillTx/>
                <a:latin typeface="Arial"/>
                <a:ea typeface="+mn-ea"/>
                <a:cs typeface="Arial"/>
              </a:rPr>
              <a:t>DEFINE</a:t>
            </a:r>
            <a:r>
              <a:rPr kumimoji="0" sz="1100" b="0" i="0" u="none" strike="noStrike" kern="1200" cap="none" spc="-30" normalizeH="0" baseline="0" noProof="0" dirty="0">
                <a:ln>
                  <a:noFill/>
                </a:ln>
                <a:solidFill>
                  <a:srgbClr val="E25400"/>
                </a:solidFill>
                <a:effectLst/>
                <a:uLnTx/>
                <a:uFillTx/>
                <a:latin typeface="Arial"/>
                <a:ea typeface="+mn-ea"/>
                <a:cs typeface="Arial"/>
              </a:rPr>
              <a:t> </a:t>
            </a:r>
            <a:r>
              <a:rPr kumimoji="0" sz="1100" b="0" i="0" u="none" strike="noStrike" kern="1200" cap="none" spc="-10" normalizeH="0" baseline="0" noProof="0" dirty="0">
                <a:ln>
                  <a:noFill/>
                </a:ln>
                <a:solidFill>
                  <a:srgbClr val="E25400"/>
                </a:solidFill>
                <a:effectLst/>
                <a:uLnTx/>
                <a:uFillTx/>
                <a:latin typeface="Arial"/>
                <a:ea typeface="+mn-ea"/>
                <a:cs typeface="Arial"/>
              </a:rPr>
              <a:t>SCOPE</a:t>
            </a:r>
            <a:endParaRPr kumimoji="0" sz="1100" b="0" i="0" u="none" strike="noStrike" kern="1200" cap="none" spc="0" normalizeH="0" baseline="0" noProof="0">
              <a:ln>
                <a:noFill/>
              </a:ln>
              <a:solidFill>
                <a:prstClr val="black"/>
              </a:solidFill>
              <a:effectLst/>
              <a:uLnTx/>
              <a:uFillTx/>
              <a:latin typeface="Arial"/>
              <a:ea typeface="+mn-ea"/>
              <a:cs typeface="Arial"/>
            </a:endParaRPr>
          </a:p>
        </p:txBody>
      </p:sp>
      <p:grpSp>
        <p:nvGrpSpPr>
          <p:cNvPr id="1113" name="object 7">
            <a:extLst>
              <a:ext uri="{FF2B5EF4-FFF2-40B4-BE49-F238E27FC236}">
                <a16:creationId xmlns:a16="http://schemas.microsoft.com/office/drawing/2014/main" id="{19D289BC-BEBB-3A5A-78FB-3B3207EB1243}"/>
              </a:ext>
            </a:extLst>
          </p:cNvPr>
          <p:cNvGrpSpPr/>
          <p:nvPr/>
        </p:nvGrpSpPr>
        <p:grpSpPr>
          <a:xfrm>
            <a:off x="4855464" y="556259"/>
            <a:ext cx="1181100" cy="1983105"/>
            <a:chOff x="4855464" y="556259"/>
            <a:chExt cx="1181100" cy="1983105"/>
          </a:xfrm>
        </p:grpSpPr>
        <p:pic>
          <p:nvPicPr>
            <p:cNvPr id="1114" name="object 8">
              <a:extLst>
                <a:ext uri="{FF2B5EF4-FFF2-40B4-BE49-F238E27FC236}">
                  <a16:creationId xmlns:a16="http://schemas.microsoft.com/office/drawing/2014/main" id="{9D25016E-DB6E-AA97-67EE-CD90E098D706}"/>
                </a:ext>
              </a:extLst>
            </p:cNvPr>
            <p:cNvPicPr/>
            <p:nvPr/>
          </p:nvPicPr>
          <p:blipFill>
            <a:blip r:embed="rId3" cstate="print"/>
            <a:stretch>
              <a:fillRect/>
            </a:stretch>
          </p:blipFill>
          <p:spPr>
            <a:xfrm>
              <a:off x="5120640" y="1875281"/>
              <a:ext cx="627888" cy="663701"/>
            </a:xfrm>
            <a:prstGeom prst="rect">
              <a:avLst/>
            </a:prstGeom>
          </p:spPr>
        </p:pic>
        <p:sp>
          <p:nvSpPr>
            <p:cNvPr id="1115" name="object 9">
              <a:extLst>
                <a:ext uri="{FF2B5EF4-FFF2-40B4-BE49-F238E27FC236}">
                  <a16:creationId xmlns:a16="http://schemas.microsoft.com/office/drawing/2014/main" id="{BBB24837-90BA-98A1-EE31-3283FF03B3CF}"/>
                </a:ext>
              </a:extLst>
            </p:cNvPr>
            <p:cNvSpPr/>
            <p:nvPr/>
          </p:nvSpPr>
          <p:spPr>
            <a:xfrm>
              <a:off x="4864989" y="565784"/>
              <a:ext cx="1162050" cy="879475"/>
            </a:xfrm>
            <a:custGeom>
              <a:avLst/>
              <a:gdLst/>
              <a:ahLst/>
              <a:cxnLst/>
              <a:rect l="l" t="t" r="r" b="b"/>
              <a:pathLst>
                <a:path w="1162050" h="879475">
                  <a:moveTo>
                    <a:pt x="0" y="58927"/>
                  </a:moveTo>
                  <a:lnTo>
                    <a:pt x="4635" y="36004"/>
                  </a:lnTo>
                  <a:lnTo>
                    <a:pt x="17272" y="17271"/>
                  </a:lnTo>
                  <a:lnTo>
                    <a:pt x="36004" y="4635"/>
                  </a:lnTo>
                  <a:lnTo>
                    <a:pt x="58927" y="0"/>
                  </a:lnTo>
                  <a:lnTo>
                    <a:pt x="1103122" y="0"/>
                  </a:lnTo>
                  <a:lnTo>
                    <a:pt x="1126045" y="4635"/>
                  </a:lnTo>
                  <a:lnTo>
                    <a:pt x="1144778" y="17272"/>
                  </a:lnTo>
                  <a:lnTo>
                    <a:pt x="1157414" y="36004"/>
                  </a:lnTo>
                  <a:lnTo>
                    <a:pt x="1162050" y="58927"/>
                  </a:lnTo>
                  <a:lnTo>
                    <a:pt x="1162050" y="820419"/>
                  </a:lnTo>
                  <a:lnTo>
                    <a:pt x="1157414" y="843343"/>
                  </a:lnTo>
                  <a:lnTo>
                    <a:pt x="1144777" y="862076"/>
                  </a:lnTo>
                  <a:lnTo>
                    <a:pt x="1126045" y="874712"/>
                  </a:lnTo>
                  <a:lnTo>
                    <a:pt x="1103122" y="879348"/>
                  </a:lnTo>
                  <a:lnTo>
                    <a:pt x="58927" y="879348"/>
                  </a:lnTo>
                  <a:lnTo>
                    <a:pt x="36004" y="874712"/>
                  </a:lnTo>
                  <a:lnTo>
                    <a:pt x="17271" y="862076"/>
                  </a:lnTo>
                  <a:lnTo>
                    <a:pt x="4635" y="843343"/>
                  </a:lnTo>
                  <a:lnTo>
                    <a:pt x="0" y="820419"/>
                  </a:lnTo>
                  <a:lnTo>
                    <a:pt x="0" y="58927"/>
                  </a:lnTo>
                  <a:close/>
                </a:path>
              </a:pathLst>
            </a:custGeom>
            <a:ln w="19050">
              <a:solidFill>
                <a:srgbClr val="E254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sp>
        <p:nvSpPr>
          <p:cNvPr id="1116" name="object 10">
            <a:extLst>
              <a:ext uri="{FF2B5EF4-FFF2-40B4-BE49-F238E27FC236}">
                <a16:creationId xmlns:a16="http://schemas.microsoft.com/office/drawing/2014/main" id="{506132EC-215A-6CC0-9924-0EDA1095EF2D}"/>
              </a:ext>
            </a:extLst>
          </p:cNvPr>
          <p:cNvSpPr txBox="1"/>
          <p:nvPr/>
        </p:nvSpPr>
        <p:spPr>
          <a:xfrm>
            <a:off x="5096255" y="1061465"/>
            <a:ext cx="1765935" cy="807720"/>
          </a:xfrm>
          <a:prstGeom prst="rect">
            <a:avLst/>
          </a:prstGeom>
        </p:spPr>
        <p:txBody>
          <a:bodyPr vert="horz" wrap="square" lIns="0" tIns="12700" rIns="0" bIns="0" rtlCol="0">
            <a:spAutoFit/>
          </a:bodyPr>
          <a:lstStyle/>
          <a:p>
            <a:pPr marL="29209" marR="1077595" lvl="0" indent="-17145" algn="l" defTabSz="914400" rtl="0" eaLnBrk="1" fontAlgn="auto" latinLnBrk="0" hangingPunct="1">
              <a:lnSpc>
                <a:spcPct val="100000"/>
              </a:lnSpc>
              <a:spcBef>
                <a:spcPts val="100"/>
              </a:spcBef>
              <a:spcAft>
                <a:spcPts val="0"/>
              </a:spcAft>
              <a:buClrTx/>
              <a:buSzTx/>
              <a:buFontTx/>
              <a:buNone/>
              <a:tabLst/>
              <a:defRPr/>
            </a:pPr>
            <a:r>
              <a:rPr kumimoji="0" sz="1200" b="0" i="0" u="none" strike="noStrike" kern="1200" cap="none" spc="-10" normalizeH="0" baseline="0" noProof="0" dirty="0">
                <a:ln>
                  <a:noFill/>
                </a:ln>
                <a:solidFill>
                  <a:srgbClr val="EFAB00"/>
                </a:solidFill>
                <a:effectLst/>
                <a:uLnTx/>
                <a:uFillTx/>
                <a:latin typeface="Arial"/>
                <a:ea typeface="+mn-ea"/>
                <a:cs typeface="Arial"/>
              </a:rPr>
              <a:t>SERVICE BINDING</a:t>
            </a:r>
            <a:endParaRPr kumimoji="0" sz="1200" b="0" i="0" u="none" strike="noStrike" kern="1200" cap="none" spc="0" normalizeH="0" baseline="0" noProof="0" dirty="0">
              <a:ln>
                <a:noFill/>
              </a:ln>
              <a:solidFill>
                <a:prstClr val="black"/>
              </a:solidFill>
              <a:effectLst/>
              <a:uLnTx/>
              <a:uFillTx/>
              <a:latin typeface="Arial"/>
              <a:ea typeface="+mn-ea"/>
              <a:cs typeface="Arial"/>
            </a:endParaRPr>
          </a:p>
          <a:p>
            <a:pPr marL="419100" marR="5080" lvl="0" indent="0" algn="l" defTabSz="914400" rtl="0" eaLnBrk="1" fontAlgn="auto" latinLnBrk="0" hangingPunct="1">
              <a:lnSpc>
                <a:spcPct val="100000"/>
              </a:lnSpc>
              <a:spcBef>
                <a:spcPts val="640"/>
              </a:spcBef>
              <a:spcAft>
                <a:spcPts val="0"/>
              </a:spcAft>
              <a:buClrTx/>
              <a:buSzTx/>
              <a:buFontTx/>
              <a:buNone/>
              <a:tabLst/>
              <a:defRPr/>
            </a:pPr>
            <a:r>
              <a:rPr kumimoji="0" sz="1100" b="0" i="0" u="none" strike="noStrike" kern="1200" cap="none" spc="0" normalizeH="0" baseline="0" noProof="0" dirty="0">
                <a:ln>
                  <a:noFill/>
                </a:ln>
                <a:solidFill>
                  <a:srgbClr val="E25400"/>
                </a:solidFill>
                <a:effectLst/>
                <a:uLnTx/>
                <a:uFillTx/>
                <a:latin typeface="Arial"/>
                <a:ea typeface="+mn-ea"/>
                <a:cs typeface="Arial"/>
              </a:rPr>
              <a:t>BIND</a:t>
            </a:r>
            <a:r>
              <a:rPr kumimoji="0" sz="1100" b="0" i="0" u="none" strike="noStrike" kern="1200" cap="none" spc="-5" normalizeH="0" baseline="0" noProof="0" dirty="0">
                <a:ln>
                  <a:noFill/>
                </a:ln>
                <a:solidFill>
                  <a:srgbClr val="E25400"/>
                </a:solidFill>
                <a:effectLst/>
                <a:uLnTx/>
                <a:uFillTx/>
                <a:latin typeface="Arial"/>
                <a:ea typeface="+mn-ea"/>
                <a:cs typeface="Arial"/>
              </a:rPr>
              <a:t> </a:t>
            </a:r>
            <a:r>
              <a:rPr kumimoji="0" sz="1100" b="0" i="0" u="none" strike="noStrike" kern="1200" cap="none" spc="0" normalizeH="0" baseline="0" noProof="0" dirty="0">
                <a:ln>
                  <a:noFill/>
                </a:ln>
                <a:solidFill>
                  <a:srgbClr val="E25400"/>
                </a:solidFill>
                <a:effectLst/>
                <a:uLnTx/>
                <a:uFillTx/>
                <a:latin typeface="Arial"/>
                <a:ea typeface="+mn-ea"/>
                <a:cs typeface="Arial"/>
              </a:rPr>
              <a:t>TO</a:t>
            </a:r>
            <a:r>
              <a:rPr kumimoji="0" sz="1100" b="0" i="0" u="none" strike="noStrike" kern="1200" cap="none" spc="-25" normalizeH="0" baseline="0" noProof="0" dirty="0">
                <a:ln>
                  <a:noFill/>
                </a:ln>
                <a:solidFill>
                  <a:srgbClr val="E25400"/>
                </a:solidFill>
                <a:effectLst/>
                <a:uLnTx/>
                <a:uFillTx/>
                <a:latin typeface="Arial"/>
                <a:ea typeface="+mn-ea"/>
                <a:cs typeface="Arial"/>
              </a:rPr>
              <a:t> </a:t>
            </a:r>
            <a:r>
              <a:rPr kumimoji="0" sz="1100" b="0" i="0" u="none" strike="noStrike" kern="1200" cap="none" spc="-10" normalizeH="0" baseline="0" noProof="0" dirty="0">
                <a:ln>
                  <a:noFill/>
                </a:ln>
                <a:solidFill>
                  <a:srgbClr val="E25400"/>
                </a:solidFill>
                <a:effectLst/>
                <a:uLnTx/>
                <a:uFillTx/>
                <a:latin typeface="Arial"/>
                <a:ea typeface="+mn-ea"/>
                <a:cs typeface="Arial"/>
              </a:rPr>
              <a:t>SCENARIO </a:t>
            </a:r>
            <a:r>
              <a:rPr kumimoji="0" sz="1100" b="0" i="0" u="none" strike="noStrike" kern="1200" cap="none" spc="0" normalizeH="0" baseline="0" noProof="0" dirty="0">
                <a:ln>
                  <a:noFill/>
                </a:ln>
                <a:solidFill>
                  <a:srgbClr val="E25400"/>
                </a:solidFill>
                <a:effectLst/>
                <a:uLnTx/>
                <a:uFillTx/>
                <a:latin typeface="Arial"/>
                <a:ea typeface="+mn-ea"/>
                <a:cs typeface="Arial"/>
              </a:rPr>
              <a:t>AND</a:t>
            </a:r>
            <a:r>
              <a:rPr kumimoji="0" sz="1100" b="0" i="0" u="none" strike="noStrike" kern="1200" cap="none" spc="-10" normalizeH="0" baseline="0" noProof="0" dirty="0">
                <a:ln>
                  <a:noFill/>
                </a:ln>
                <a:solidFill>
                  <a:srgbClr val="E25400"/>
                </a:solidFill>
                <a:effectLst/>
                <a:uLnTx/>
                <a:uFillTx/>
                <a:latin typeface="Arial"/>
                <a:ea typeface="+mn-ea"/>
                <a:cs typeface="Arial"/>
              </a:rPr>
              <a:t> PROTOCOL</a:t>
            </a:r>
            <a:endParaRPr kumimoji="0" sz="1100" b="0" i="0" u="none" strike="noStrike" kern="1200" cap="none" spc="0" normalizeH="0" baseline="0" noProof="0" dirty="0">
              <a:ln>
                <a:noFill/>
              </a:ln>
              <a:solidFill>
                <a:prstClr val="black"/>
              </a:solidFill>
              <a:effectLst/>
              <a:uLnTx/>
              <a:uFillTx/>
              <a:latin typeface="Arial"/>
              <a:ea typeface="+mn-ea"/>
              <a:cs typeface="Arial"/>
            </a:endParaRPr>
          </a:p>
        </p:txBody>
      </p:sp>
      <p:grpSp>
        <p:nvGrpSpPr>
          <p:cNvPr id="1117" name="object 11">
            <a:extLst>
              <a:ext uri="{FF2B5EF4-FFF2-40B4-BE49-F238E27FC236}">
                <a16:creationId xmlns:a16="http://schemas.microsoft.com/office/drawing/2014/main" id="{C8093F5B-C4F9-2EFF-02FE-2D728DF43938}"/>
              </a:ext>
            </a:extLst>
          </p:cNvPr>
          <p:cNvGrpSpPr/>
          <p:nvPr/>
        </p:nvGrpSpPr>
        <p:grpSpPr>
          <a:xfrm>
            <a:off x="5132070" y="540258"/>
            <a:ext cx="3851275" cy="921385"/>
            <a:chOff x="5132070" y="540258"/>
            <a:chExt cx="3851275" cy="921385"/>
          </a:xfrm>
        </p:grpSpPr>
        <p:pic>
          <p:nvPicPr>
            <p:cNvPr id="1118" name="object 12">
              <a:extLst>
                <a:ext uri="{FF2B5EF4-FFF2-40B4-BE49-F238E27FC236}">
                  <a16:creationId xmlns:a16="http://schemas.microsoft.com/office/drawing/2014/main" id="{ED2F8DE3-DAA8-5539-E2F7-6EB155B56CF9}"/>
                </a:ext>
              </a:extLst>
            </p:cNvPr>
            <p:cNvPicPr/>
            <p:nvPr/>
          </p:nvPicPr>
          <p:blipFill>
            <a:blip r:embed="rId4" cstate="print"/>
            <a:stretch>
              <a:fillRect/>
            </a:stretch>
          </p:blipFill>
          <p:spPr>
            <a:xfrm>
              <a:off x="5132070" y="540258"/>
              <a:ext cx="589788" cy="592074"/>
            </a:xfrm>
            <a:prstGeom prst="rect">
              <a:avLst/>
            </a:prstGeom>
          </p:spPr>
        </p:pic>
        <p:sp>
          <p:nvSpPr>
            <p:cNvPr id="1119" name="object 13">
              <a:extLst>
                <a:ext uri="{FF2B5EF4-FFF2-40B4-BE49-F238E27FC236}">
                  <a16:creationId xmlns:a16="http://schemas.microsoft.com/office/drawing/2014/main" id="{983098F5-315F-5FD6-37C2-10030D625937}"/>
                </a:ext>
              </a:extLst>
            </p:cNvPr>
            <p:cNvSpPr/>
            <p:nvPr/>
          </p:nvSpPr>
          <p:spPr>
            <a:xfrm>
              <a:off x="7614285" y="570357"/>
              <a:ext cx="1359535" cy="882015"/>
            </a:xfrm>
            <a:custGeom>
              <a:avLst/>
              <a:gdLst/>
              <a:ahLst/>
              <a:cxnLst/>
              <a:rect l="l" t="t" r="r" b="b"/>
              <a:pathLst>
                <a:path w="1359534" h="882015">
                  <a:moveTo>
                    <a:pt x="0" y="59181"/>
                  </a:moveTo>
                  <a:lnTo>
                    <a:pt x="4639" y="36111"/>
                  </a:lnTo>
                  <a:lnTo>
                    <a:pt x="17303" y="17303"/>
                  </a:lnTo>
                  <a:lnTo>
                    <a:pt x="36111" y="4639"/>
                  </a:lnTo>
                  <a:lnTo>
                    <a:pt x="59182" y="0"/>
                  </a:lnTo>
                  <a:lnTo>
                    <a:pt x="1300226" y="0"/>
                  </a:lnTo>
                  <a:lnTo>
                    <a:pt x="1323296" y="4639"/>
                  </a:lnTo>
                  <a:lnTo>
                    <a:pt x="1342104" y="17303"/>
                  </a:lnTo>
                  <a:lnTo>
                    <a:pt x="1354768" y="36111"/>
                  </a:lnTo>
                  <a:lnTo>
                    <a:pt x="1359408" y="59181"/>
                  </a:lnTo>
                  <a:lnTo>
                    <a:pt x="1359408" y="822451"/>
                  </a:lnTo>
                  <a:lnTo>
                    <a:pt x="1354768" y="845522"/>
                  </a:lnTo>
                  <a:lnTo>
                    <a:pt x="1342104" y="864330"/>
                  </a:lnTo>
                  <a:lnTo>
                    <a:pt x="1323296" y="876994"/>
                  </a:lnTo>
                  <a:lnTo>
                    <a:pt x="1300226" y="881633"/>
                  </a:lnTo>
                  <a:lnTo>
                    <a:pt x="59182" y="881633"/>
                  </a:lnTo>
                  <a:lnTo>
                    <a:pt x="36111" y="876994"/>
                  </a:lnTo>
                  <a:lnTo>
                    <a:pt x="17303" y="864330"/>
                  </a:lnTo>
                  <a:lnTo>
                    <a:pt x="4639" y="845522"/>
                  </a:lnTo>
                  <a:lnTo>
                    <a:pt x="0" y="822451"/>
                  </a:lnTo>
                  <a:lnTo>
                    <a:pt x="0" y="59181"/>
                  </a:lnTo>
                  <a:close/>
                </a:path>
              </a:pathLst>
            </a:custGeom>
            <a:ln w="19050">
              <a:solidFill>
                <a:srgbClr val="960982"/>
              </a:solidFill>
              <a:prstDash val="sys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sp>
        <p:nvSpPr>
          <p:cNvPr id="1120" name="object 14">
            <a:extLst>
              <a:ext uri="{FF2B5EF4-FFF2-40B4-BE49-F238E27FC236}">
                <a16:creationId xmlns:a16="http://schemas.microsoft.com/office/drawing/2014/main" id="{2C788068-1116-2135-A737-ADC35902EEA7}"/>
              </a:ext>
            </a:extLst>
          </p:cNvPr>
          <p:cNvSpPr txBox="1"/>
          <p:nvPr/>
        </p:nvSpPr>
        <p:spPr>
          <a:xfrm>
            <a:off x="7930388" y="1189990"/>
            <a:ext cx="727075" cy="208279"/>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200" b="0" i="0" u="none" strike="noStrike" kern="1200" cap="none" spc="-10" normalizeH="0" baseline="0" noProof="0" dirty="0">
                <a:ln>
                  <a:noFill/>
                </a:ln>
                <a:solidFill>
                  <a:srgbClr val="EFAB00"/>
                </a:solidFill>
                <a:effectLst/>
                <a:uLnTx/>
                <a:uFillTx/>
                <a:latin typeface="Arial"/>
                <a:ea typeface="+mn-ea"/>
                <a:cs typeface="Arial"/>
              </a:rPr>
              <a:t>PREVIEW</a:t>
            </a:r>
            <a:endParaRPr kumimoji="0" sz="1200" b="0" i="0" u="none" strike="noStrike" kern="1200" cap="none" spc="0" normalizeH="0" baseline="0" noProof="0">
              <a:ln>
                <a:noFill/>
              </a:ln>
              <a:solidFill>
                <a:prstClr val="black"/>
              </a:solidFill>
              <a:effectLst/>
              <a:uLnTx/>
              <a:uFillTx/>
              <a:latin typeface="Arial"/>
              <a:ea typeface="+mn-ea"/>
              <a:cs typeface="Arial"/>
            </a:endParaRPr>
          </a:p>
        </p:txBody>
      </p:sp>
      <p:grpSp>
        <p:nvGrpSpPr>
          <p:cNvPr id="1121" name="object 15">
            <a:extLst>
              <a:ext uri="{FF2B5EF4-FFF2-40B4-BE49-F238E27FC236}">
                <a16:creationId xmlns:a16="http://schemas.microsoft.com/office/drawing/2014/main" id="{70C7E3FC-819A-196B-665F-02CA7F4187AC}"/>
              </a:ext>
            </a:extLst>
          </p:cNvPr>
          <p:cNvGrpSpPr/>
          <p:nvPr/>
        </p:nvGrpSpPr>
        <p:grpSpPr>
          <a:xfrm>
            <a:off x="965453" y="646048"/>
            <a:ext cx="7867015" cy="4651375"/>
            <a:chOff x="965453" y="646048"/>
            <a:chExt cx="7867015" cy="4651375"/>
          </a:xfrm>
        </p:grpSpPr>
        <p:pic>
          <p:nvPicPr>
            <p:cNvPr id="1122" name="object 16">
              <a:extLst>
                <a:ext uri="{FF2B5EF4-FFF2-40B4-BE49-F238E27FC236}">
                  <a16:creationId xmlns:a16="http://schemas.microsoft.com/office/drawing/2014/main" id="{85542D82-1B83-AB8A-306D-DC7656948B6D}"/>
                </a:ext>
              </a:extLst>
            </p:cNvPr>
            <p:cNvPicPr/>
            <p:nvPr/>
          </p:nvPicPr>
          <p:blipFill>
            <a:blip r:embed="rId5" cstate="print"/>
            <a:stretch>
              <a:fillRect/>
            </a:stretch>
          </p:blipFill>
          <p:spPr>
            <a:xfrm>
              <a:off x="7764780" y="656081"/>
              <a:ext cx="1057655" cy="464820"/>
            </a:xfrm>
            <a:prstGeom prst="rect">
              <a:avLst/>
            </a:prstGeom>
          </p:spPr>
        </p:pic>
        <p:sp>
          <p:nvSpPr>
            <p:cNvPr id="1123" name="object 17">
              <a:extLst>
                <a:ext uri="{FF2B5EF4-FFF2-40B4-BE49-F238E27FC236}">
                  <a16:creationId xmlns:a16="http://schemas.microsoft.com/office/drawing/2014/main" id="{05FCCF0C-CB94-3F02-3688-FF509D5FD489}"/>
                </a:ext>
              </a:extLst>
            </p:cNvPr>
            <p:cNvSpPr/>
            <p:nvPr/>
          </p:nvSpPr>
          <p:spPr>
            <a:xfrm>
              <a:off x="7759826" y="651128"/>
              <a:ext cx="1068070" cy="474980"/>
            </a:xfrm>
            <a:custGeom>
              <a:avLst/>
              <a:gdLst/>
              <a:ahLst/>
              <a:cxnLst/>
              <a:rect l="l" t="t" r="r" b="b"/>
              <a:pathLst>
                <a:path w="1068070" h="474980">
                  <a:moveTo>
                    <a:pt x="0" y="474725"/>
                  </a:moveTo>
                  <a:lnTo>
                    <a:pt x="1067561" y="474725"/>
                  </a:lnTo>
                  <a:lnTo>
                    <a:pt x="1067561" y="0"/>
                  </a:lnTo>
                  <a:lnTo>
                    <a:pt x="0" y="0"/>
                  </a:lnTo>
                  <a:lnTo>
                    <a:pt x="0" y="474725"/>
                  </a:lnTo>
                  <a:close/>
                </a:path>
              </a:pathLst>
            </a:custGeom>
            <a:ln w="9906">
              <a:solidFill>
                <a:srgbClr val="D9D9D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124" name="object 18">
              <a:extLst>
                <a:ext uri="{FF2B5EF4-FFF2-40B4-BE49-F238E27FC236}">
                  <a16:creationId xmlns:a16="http://schemas.microsoft.com/office/drawing/2014/main" id="{E430CF64-59C2-BD0A-52F9-44C613104EAF}"/>
                </a:ext>
              </a:extLst>
            </p:cNvPr>
            <p:cNvSpPr/>
            <p:nvPr/>
          </p:nvSpPr>
          <p:spPr>
            <a:xfrm>
              <a:off x="6027038" y="967358"/>
              <a:ext cx="1587500" cy="76200"/>
            </a:xfrm>
            <a:custGeom>
              <a:avLst/>
              <a:gdLst/>
              <a:ahLst/>
              <a:cxnLst/>
              <a:rect l="l" t="t" r="r" b="b"/>
              <a:pathLst>
                <a:path w="1587500" h="76200">
                  <a:moveTo>
                    <a:pt x="76200" y="28575"/>
                  </a:moveTo>
                  <a:lnTo>
                    <a:pt x="0" y="28575"/>
                  </a:lnTo>
                  <a:lnTo>
                    <a:pt x="0" y="47625"/>
                  </a:lnTo>
                  <a:lnTo>
                    <a:pt x="76200" y="47625"/>
                  </a:lnTo>
                  <a:lnTo>
                    <a:pt x="76200" y="28575"/>
                  </a:lnTo>
                  <a:close/>
                </a:path>
                <a:path w="1587500" h="76200">
                  <a:moveTo>
                    <a:pt x="209550" y="28575"/>
                  </a:moveTo>
                  <a:lnTo>
                    <a:pt x="133350" y="28575"/>
                  </a:lnTo>
                  <a:lnTo>
                    <a:pt x="133350" y="47625"/>
                  </a:lnTo>
                  <a:lnTo>
                    <a:pt x="209550" y="47625"/>
                  </a:lnTo>
                  <a:lnTo>
                    <a:pt x="209550" y="28575"/>
                  </a:lnTo>
                  <a:close/>
                </a:path>
                <a:path w="1587500" h="76200">
                  <a:moveTo>
                    <a:pt x="342900" y="28575"/>
                  </a:moveTo>
                  <a:lnTo>
                    <a:pt x="266700" y="28575"/>
                  </a:lnTo>
                  <a:lnTo>
                    <a:pt x="266700" y="47625"/>
                  </a:lnTo>
                  <a:lnTo>
                    <a:pt x="342900" y="47625"/>
                  </a:lnTo>
                  <a:lnTo>
                    <a:pt x="342900" y="28575"/>
                  </a:lnTo>
                  <a:close/>
                </a:path>
                <a:path w="1587500" h="76200">
                  <a:moveTo>
                    <a:pt x="476250" y="28575"/>
                  </a:moveTo>
                  <a:lnTo>
                    <a:pt x="400050" y="28575"/>
                  </a:lnTo>
                  <a:lnTo>
                    <a:pt x="400050" y="47625"/>
                  </a:lnTo>
                  <a:lnTo>
                    <a:pt x="476250" y="47625"/>
                  </a:lnTo>
                  <a:lnTo>
                    <a:pt x="476250" y="28575"/>
                  </a:lnTo>
                  <a:close/>
                </a:path>
                <a:path w="1587500" h="76200">
                  <a:moveTo>
                    <a:pt x="609600" y="28575"/>
                  </a:moveTo>
                  <a:lnTo>
                    <a:pt x="533400" y="28575"/>
                  </a:lnTo>
                  <a:lnTo>
                    <a:pt x="533400" y="47625"/>
                  </a:lnTo>
                  <a:lnTo>
                    <a:pt x="609600" y="47625"/>
                  </a:lnTo>
                  <a:lnTo>
                    <a:pt x="609600" y="28575"/>
                  </a:lnTo>
                  <a:close/>
                </a:path>
                <a:path w="1587500" h="76200">
                  <a:moveTo>
                    <a:pt x="742950" y="28575"/>
                  </a:moveTo>
                  <a:lnTo>
                    <a:pt x="666750" y="28575"/>
                  </a:lnTo>
                  <a:lnTo>
                    <a:pt x="666750" y="47625"/>
                  </a:lnTo>
                  <a:lnTo>
                    <a:pt x="742950" y="47625"/>
                  </a:lnTo>
                  <a:lnTo>
                    <a:pt x="742950" y="28575"/>
                  </a:lnTo>
                  <a:close/>
                </a:path>
                <a:path w="1587500" h="76200">
                  <a:moveTo>
                    <a:pt x="876300" y="28575"/>
                  </a:moveTo>
                  <a:lnTo>
                    <a:pt x="800100" y="28575"/>
                  </a:lnTo>
                  <a:lnTo>
                    <a:pt x="800100" y="47625"/>
                  </a:lnTo>
                  <a:lnTo>
                    <a:pt x="876300" y="47625"/>
                  </a:lnTo>
                  <a:lnTo>
                    <a:pt x="876300" y="28575"/>
                  </a:lnTo>
                  <a:close/>
                </a:path>
                <a:path w="1587500" h="76200">
                  <a:moveTo>
                    <a:pt x="1009650" y="28575"/>
                  </a:moveTo>
                  <a:lnTo>
                    <a:pt x="933450" y="28575"/>
                  </a:lnTo>
                  <a:lnTo>
                    <a:pt x="933450" y="47625"/>
                  </a:lnTo>
                  <a:lnTo>
                    <a:pt x="1009650" y="47625"/>
                  </a:lnTo>
                  <a:lnTo>
                    <a:pt x="1009650" y="28575"/>
                  </a:lnTo>
                  <a:close/>
                </a:path>
                <a:path w="1587500" h="76200">
                  <a:moveTo>
                    <a:pt x="1143000" y="28575"/>
                  </a:moveTo>
                  <a:lnTo>
                    <a:pt x="1066800" y="28575"/>
                  </a:lnTo>
                  <a:lnTo>
                    <a:pt x="1066800" y="47625"/>
                  </a:lnTo>
                  <a:lnTo>
                    <a:pt x="1143000" y="47625"/>
                  </a:lnTo>
                  <a:lnTo>
                    <a:pt x="1143000" y="28575"/>
                  </a:lnTo>
                  <a:close/>
                </a:path>
                <a:path w="1587500" h="76200">
                  <a:moveTo>
                    <a:pt x="1276350" y="28575"/>
                  </a:moveTo>
                  <a:lnTo>
                    <a:pt x="1200150" y="28575"/>
                  </a:lnTo>
                  <a:lnTo>
                    <a:pt x="1200150" y="47625"/>
                  </a:lnTo>
                  <a:lnTo>
                    <a:pt x="1276350" y="47625"/>
                  </a:lnTo>
                  <a:lnTo>
                    <a:pt x="1276350" y="28575"/>
                  </a:lnTo>
                  <a:close/>
                </a:path>
                <a:path w="1587500" h="76200">
                  <a:moveTo>
                    <a:pt x="1409700" y="28575"/>
                  </a:moveTo>
                  <a:lnTo>
                    <a:pt x="1333500" y="28575"/>
                  </a:lnTo>
                  <a:lnTo>
                    <a:pt x="1333500" y="47625"/>
                  </a:lnTo>
                  <a:lnTo>
                    <a:pt x="1409700" y="47625"/>
                  </a:lnTo>
                  <a:lnTo>
                    <a:pt x="1409700" y="28575"/>
                  </a:lnTo>
                  <a:close/>
                </a:path>
                <a:path w="1587500" h="76200">
                  <a:moveTo>
                    <a:pt x="1511172" y="0"/>
                  </a:moveTo>
                  <a:lnTo>
                    <a:pt x="1511172" y="76200"/>
                  </a:lnTo>
                  <a:lnTo>
                    <a:pt x="1568322" y="47625"/>
                  </a:lnTo>
                  <a:lnTo>
                    <a:pt x="1523872" y="47625"/>
                  </a:lnTo>
                  <a:lnTo>
                    <a:pt x="1523872" y="28575"/>
                  </a:lnTo>
                  <a:lnTo>
                    <a:pt x="1568322" y="28575"/>
                  </a:lnTo>
                  <a:lnTo>
                    <a:pt x="1511172" y="0"/>
                  </a:lnTo>
                  <a:close/>
                </a:path>
                <a:path w="1587500" h="76200">
                  <a:moveTo>
                    <a:pt x="1511172" y="28575"/>
                  </a:moveTo>
                  <a:lnTo>
                    <a:pt x="1466850" y="28575"/>
                  </a:lnTo>
                  <a:lnTo>
                    <a:pt x="1466850" y="47625"/>
                  </a:lnTo>
                  <a:lnTo>
                    <a:pt x="1511172" y="47625"/>
                  </a:lnTo>
                  <a:lnTo>
                    <a:pt x="1511172" y="28575"/>
                  </a:lnTo>
                  <a:close/>
                </a:path>
                <a:path w="1587500" h="76200">
                  <a:moveTo>
                    <a:pt x="1568322" y="28575"/>
                  </a:moveTo>
                  <a:lnTo>
                    <a:pt x="1523872" y="28575"/>
                  </a:lnTo>
                  <a:lnTo>
                    <a:pt x="1523872" y="47625"/>
                  </a:lnTo>
                  <a:lnTo>
                    <a:pt x="1568322" y="47625"/>
                  </a:lnTo>
                  <a:lnTo>
                    <a:pt x="1587372" y="38100"/>
                  </a:lnTo>
                  <a:lnTo>
                    <a:pt x="1568322" y="28575"/>
                  </a:lnTo>
                  <a:close/>
                </a:path>
              </a:pathLst>
            </a:custGeom>
            <a:solidFill>
              <a:srgbClr val="96098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125" name="object 19">
              <a:extLst>
                <a:ext uri="{FF2B5EF4-FFF2-40B4-BE49-F238E27FC236}">
                  <a16:creationId xmlns:a16="http://schemas.microsoft.com/office/drawing/2014/main" id="{1935F1A9-61F1-F65E-E709-A6BD6E0226F2}"/>
                </a:ext>
              </a:extLst>
            </p:cNvPr>
            <p:cNvSpPr/>
            <p:nvPr/>
          </p:nvSpPr>
          <p:spPr>
            <a:xfrm>
              <a:off x="974978" y="4903089"/>
              <a:ext cx="1454785" cy="384810"/>
            </a:xfrm>
            <a:custGeom>
              <a:avLst/>
              <a:gdLst/>
              <a:ahLst/>
              <a:cxnLst/>
              <a:rect l="l" t="t" r="r" b="b"/>
              <a:pathLst>
                <a:path w="1454785" h="384810">
                  <a:moveTo>
                    <a:pt x="0" y="192405"/>
                  </a:moveTo>
                  <a:lnTo>
                    <a:pt x="5081" y="148276"/>
                  </a:lnTo>
                  <a:lnTo>
                    <a:pt x="19556" y="107774"/>
                  </a:lnTo>
                  <a:lnTo>
                    <a:pt x="42269" y="72050"/>
                  </a:lnTo>
                  <a:lnTo>
                    <a:pt x="72066" y="42257"/>
                  </a:lnTo>
                  <a:lnTo>
                    <a:pt x="107790" y="19549"/>
                  </a:lnTo>
                  <a:lnTo>
                    <a:pt x="148288" y="5079"/>
                  </a:lnTo>
                  <a:lnTo>
                    <a:pt x="192405" y="0"/>
                  </a:lnTo>
                  <a:lnTo>
                    <a:pt x="1262253" y="0"/>
                  </a:lnTo>
                  <a:lnTo>
                    <a:pt x="1306381" y="5079"/>
                  </a:lnTo>
                  <a:lnTo>
                    <a:pt x="1346883" y="19549"/>
                  </a:lnTo>
                  <a:lnTo>
                    <a:pt x="1382607" y="42257"/>
                  </a:lnTo>
                  <a:lnTo>
                    <a:pt x="1412400" y="72050"/>
                  </a:lnTo>
                  <a:lnTo>
                    <a:pt x="1435108" y="107774"/>
                  </a:lnTo>
                  <a:lnTo>
                    <a:pt x="1449578" y="148276"/>
                  </a:lnTo>
                  <a:lnTo>
                    <a:pt x="1454658" y="192405"/>
                  </a:lnTo>
                  <a:lnTo>
                    <a:pt x="1449578" y="236533"/>
                  </a:lnTo>
                  <a:lnTo>
                    <a:pt x="1435108" y="277035"/>
                  </a:lnTo>
                  <a:lnTo>
                    <a:pt x="1412400" y="312759"/>
                  </a:lnTo>
                  <a:lnTo>
                    <a:pt x="1382607" y="342552"/>
                  </a:lnTo>
                  <a:lnTo>
                    <a:pt x="1346883" y="365260"/>
                  </a:lnTo>
                  <a:lnTo>
                    <a:pt x="1306381" y="379730"/>
                  </a:lnTo>
                  <a:lnTo>
                    <a:pt x="1262253" y="384810"/>
                  </a:lnTo>
                  <a:lnTo>
                    <a:pt x="192405" y="384810"/>
                  </a:lnTo>
                  <a:lnTo>
                    <a:pt x="148288" y="379730"/>
                  </a:lnTo>
                  <a:lnTo>
                    <a:pt x="107790" y="365260"/>
                  </a:lnTo>
                  <a:lnTo>
                    <a:pt x="72066" y="342552"/>
                  </a:lnTo>
                  <a:lnTo>
                    <a:pt x="42269" y="312759"/>
                  </a:lnTo>
                  <a:lnTo>
                    <a:pt x="19556" y="277035"/>
                  </a:lnTo>
                  <a:lnTo>
                    <a:pt x="5081" y="236533"/>
                  </a:lnTo>
                  <a:lnTo>
                    <a:pt x="0" y="192405"/>
                  </a:lnTo>
                  <a:close/>
                </a:path>
              </a:pathLst>
            </a:custGeom>
            <a:ln w="19050">
              <a:solidFill>
                <a:srgbClr val="7E7E7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sp>
        <p:nvSpPr>
          <p:cNvPr id="1126" name="object 20">
            <a:extLst>
              <a:ext uri="{FF2B5EF4-FFF2-40B4-BE49-F238E27FC236}">
                <a16:creationId xmlns:a16="http://schemas.microsoft.com/office/drawing/2014/main" id="{3780889A-17F3-219D-45A5-4B06874BFDB5}"/>
              </a:ext>
            </a:extLst>
          </p:cNvPr>
          <p:cNvSpPr txBox="1"/>
          <p:nvPr/>
        </p:nvSpPr>
        <p:spPr>
          <a:xfrm>
            <a:off x="1164336" y="4986528"/>
            <a:ext cx="1075690" cy="20891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200" b="0" i="0" u="none" strike="noStrike" kern="1200" cap="none" spc="0" normalizeH="0" baseline="0" noProof="0" dirty="0">
                <a:ln>
                  <a:noFill/>
                </a:ln>
                <a:solidFill>
                  <a:srgbClr val="7E7E7E"/>
                </a:solidFill>
                <a:effectLst/>
                <a:uLnTx/>
                <a:uFillTx/>
                <a:latin typeface="Arial"/>
                <a:ea typeface="+mn-ea"/>
                <a:cs typeface="Arial"/>
              </a:rPr>
              <a:t>Authority</a:t>
            </a:r>
            <a:r>
              <a:rPr kumimoji="0" sz="1200" b="0" i="0" u="none" strike="noStrike" kern="1200" cap="none" spc="-30" normalizeH="0" baseline="0" noProof="0" dirty="0">
                <a:ln>
                  <a:noFill/>
                </a:ln>
                <a:solidFill>
                  <a:srgbClr val="7E7E7E"/>
                </a:solidFill>
                <a:effectLst/>
                <a:uLnTx/>
                <a:uFillTx/>
                <a:latin typeface="Arial"/>
                <a:ea typeface="+mn-ea"/>
                <a:cs typeface="Arial"/>
              </a:rPr>
              <a:t> </a:t>
            </a:r>
            <a:r>
              <a:rPr kumimoji="0" sz="1200" b="0" i="0" u="none" strike="noStrike" kern="1200" cap="none" spc="-10" normalizeH="0" baseline="0" noProof="0" dirty="0">
                <a:ln>
                  <a:noFill/>
                </a:ln>
                <a:solidFill>
                  <a:srgbClr val="7E7E7E"/>
                </a:solidFill>
                <a:effectLst/>
                <a:uLnTx/>
                <a:uFillTx/>
                <a:latin typeface="Arial"/>
                <a:ea typeface="+mn-ea"/>
                <a:cs typeface="Arial"/>
              </a:rPr>
              <a:t>object</a:t>
            </a:r>
            <a:endParaRPr kumimoji="0" sz="1200" b="0" i="0" u="none" strike="noStrike" kern="1200" cap="none" spc="0" normalizeH="0" baseline="0" noProof="0">
              <a:ln>
                <a:noFill/>
              </a:ln>
              <a:solidFill>
                <a:prstClr val="black"/>
              </a:solidFill>
              <a:effectLst/>
              <a:uLnTx/>
              <a:uFillTx/>
              <a:latin typeface="Arial"/>
              <a:ea typeface="+mn-ea"/>
              <a:cs typeface="Arial"/>
            </a:endParaRPr>
          </a:p>
        </p:txBody>
      </p:sp>
      <p:sp>
        <p:nvSpPr>
          <p:cNvPr id="1127" name="object 21">
            <a:extLst>
              <a:ext uri="{FF2B5EF4-FFF2-40B4-BE49-F238E27FC236}">
                <a16:creationId xmlns:a16="http://schemas.microsoft.com/office/drawing/2014/main" id="{711E0DE8-A45E-3F31-E8E9-C13C0903E2C1}"/>
              </a:ext>
            </a:extLst>
          </p:cNvPr>
          <p:cNvSpPr txBox="1"/>
          <p:nvPr/>
        </p:nvSpPr>
        <p:spPr>
          <a:xfrm>
            <a:off x="1685035" y="5908040"/>
            <a:ext cx="1482725" cy="20891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200" b="0" i="0" u="none" strike="noStrike" kern="1200" cap="none" spc="0" normalizeH="0" baseline="0" noProof="0" dirty="0">
                <a:ln>
                  <a:noFill/>
                </a:ln>
                <a:solidFill>
                  <a:srgbClr val="7E7E7E"/>
                </a:solidFill>
                <a:effectLst/>
                <a:uLnTx/>
                <a:uFillTx/>
                <a:latin typeface="Arial"/>
                <a:ea typeface="+mn-ea"/>
                <a:cs typeface="Arial"/>
              </a:rPr>
              <a:t>AUTHORITY</a:t>
            </a:r>
            <a:r>
              <a:rPr kumimoji="0" sz="1200" b="0" i="0" u="none" strike="noStrike" kern="1200" cap="none" spc="-50" normalizeH="0" baseline="0" noProof="0" dirty="0">
                <a:ln>
                  <a:noFill/>
                </a:ln>
                <a:solidFill>
                  <a:srgbClr val="7E7E7E"/>
                </a:solidFill>
                <a:effectLst/>
                <a:uLnTx/>
                <a:uFillTx/>
                <a:latin typeface="Arial"/>
                <a:ea typeface="+mn-ea"/>
                <a:cs typeface="Arial"/>
              </a:rPr>
              <a:t> </a:t>
            </a:r>
            <a:r>
              <a:rPr kumimoji="0" sz="1200" b="0" i="0" u="none" strike="noStrike" kern="1200" cap="none" spc="-20" normalizeH="0" baseline="0" noProof="0" dirty="0">
                <a:ln>
                  <a:noFill/>
                </a:ln>
                <a:solidFill>
                  <a:srgbClr val="7E7E7E"/>
                </a:solidFill>
                <a:effectLst/>
                <a:uLnTx/>
                <a:uFillTx/>
                <a:latin typeface="Arial"/>
                <a:ea typeface="+mn-ea"/>
                <a:cs typeface="Arial"/>
              </a:rPr>
              <a:t>CHECK</a:t>
            </a:r>
            <a:endParaRPr kumimoji="0" sz="1200" b="0" i="0" u="none" strike="noStrike" kern="1200" cap="none" spc="0" normalizeH="0" baseline="0" noProof="0">
              <a:ln>
                <a:noFill/>
              </a:ln>
              <a:solidFill>
                <a:prstClr val="black"/>
              </a:solidFill>
              <a:effectLst/>
              <a:uLnTx/>
              <a:uFillTx/>
              <a:latin typeface="Arial"/>
              <a:ea typeface="+mn-ea"/>
              <a:cs typeface="Arial"/>
            </a:endParaRPr>
          </a:p>
        </p:txBody>
      </p:sp>
      <p:grpSp>
        <p:nvGrpSpPr>
          <p:cNvPr id="1128" name="object 22">
            <a:extLst>
              <a:ext uri="{FF2B5EF4-FFF2-40B4-BE49-F238E27FC236}">
                <a16:creationId xmlns:a16="http://schemas.microsoft.com/office/drawing/2014/main" id="{345BD18E-9903-A4A9-9B0D-7FB6B4537059}"/>
              </a:ext>
            </a:extLst>
          </p:cNvPr>
          <p:cNvGrpSpPr/>
          <p:nvPr/>
        </p:nvGrpSpPr>
        <p:grpSpPr>
          <a:xfrm>
            <a:off x="1664589" y="5287898"/>
            <a:ext cx="10088880" cy="1172845"/>
            <a:chOff x="1664589" y="5287898"/>
            <a:chExt cx="10088880" cy="1172845"/>
          </a:xfrm>
        </p:grpSpPr>
        <p:sp>
          <p:nvSpPr>
            <p:cNvPr id="1129" name="object 23">
              <a:extLst>
                <a:ext uri="{FF2B5EF4-FFF2-40B4-BE49-F238E27FC236}">
                  <a16:creationId xmlns:a16="http://schemas.microsoft.com/office/drawing/2014/main" id="{5323FF9F-4B23-5BF5-0670-2BD876E3D963}"/>
                </a:ext>
              </a:extLst>
            </p:cNvPr>
            <p:cNvSpPr/>
            <p:nvPr/>
          </p:nvSpPr>
          <p:spPr>
            <a:xfrm>
              <a:off x="1664589" y="5287898"/>
              <a:ext cx="9425305" cy="584835"/>
            </a:xfrm>
            <a:custGeom>
              <a:avLst/>
              <a:gdLst/>
              <a:ahLst/>
              <a:cxnLst/>
              <a:rect l="l" t="t" r="r" b="b"/>
              <a:pathLst>
                <a:path w="9425305" h="584835">
                  <a:moveTo>
                    <a:pt x="47625" y="63500"/>
                  </a:moveTo>
                  <a:lnTo>
                    <a:pt x="28575" y="63500"/>
                  </a:lnTo>
                  <a:lnTo>
                    <a:pt x="28575" y="579996"/>
                  </a:lnTo>
                  <a:lnTo>
                    <a:pt x="32893" y="584250"/>
                  </a:lnTo>
                  <a:lnTo>
                    <a:pt x="9420606" y="584250"/>
                  </a:lnTo>
                  <a:lnTo>
                    <a:pt x="9424796" y="579996"/>
                  </a:lnTo>
                  <a:lnTo>
                    <a:pt x="9424796" y="574725"/>
                  </a:lnTo>
                  <a:lnTo>
                    <a:pt x="47625" y="574725"/>
                  </a:lnTo>
                  <a:lnTo>
                    <a:pt x="38100" y="565200"/>
                  </a:lnTo>
                  <a:lnTo>
                    <a:pt x="47625" y="565200"/>
                  </a:lnTo>
                  <a:lnTo>
                    <a:pt x="47625" y="63500"/>
                  </a:lnTo>
                  <a:close/>
                </a:path>
                <a:path w="9425305" h="584835">
                  <a:moveTo>
                    <a:pt x="47625" y="565200"/>
                  </a:moveTo>
                  <a:lnTo>
                    <a:pt x="38100" y="565200"/>
                  </a:lnTo>
                  <a:lnTo>
                    <a:pt x="47625" y="574725"/>
                  </a:lnTo>
                  <a:lnTo>
                    <a:pt x="47625" y="565200"/>
                  </a:lnTo>
                  <a:close/>
                </a:path>
                <a:path w="9425305" h="584835">
                  <a:moveTo>
                    <a:pt x="9405746" y="565200"/>
                  </a:moveTo>
                  <a:lnTo>
                    <a:pt x="47625" y="565200"/>
                  </a:lnTo>
                  <a:lnTo>
                    <a:pt x="47625" y="574725"/>
                  </a:lnTo>
                  <a:lnTo>
                    <a:pt x="9405746" y="574725"/>
                  </a:lnTo>
                  <a:lnTo>
                    <a:pt x="9405746" y="565200"/>
                  </a:lnTo>
                  <a:close/>
                </a:path>
                <a:path w="9425305" h="584835">
                  <a:moveTo>
                    <a:pt x="9424796" y="346125"/>
                  </a:moveTo>
                  <a:lnTo>
                    <a:pt x="9405746" y="346125"/>
                  </a:lnTo>
                  <a:lnTo>
                    <a:pt x="9405746" y="574725"/>
                  </a:lnTo>
                  <a:lnTo>
                    <a:pt x="9415271" y="565200"/>
                  </a:lnTo>
                  <a:lnTo>
                    <a:pt x="9424796" y="565200"/>
                  </a:lnTo>
                  <a:lnTo>
                    <a:pt x="9424796" y="346125"/>
                  </a:lnTo>
                  <a:close/>
                </a:path>
                <a:path w="9425305" h="584835">
                  <a:moveTo>
                    <a:pt x="9424796" y="565200"/>
                  </a:moveTo>
                  <a:lnTo>
                    <a:pt x="9415271" y="565200"/>
                  </a:lnTo>
                  <a:lnTo>
                    <a:pt x="9405746" y="574725"/>
                  </a:lnTo>
                  <a:lnTo>
                    <a:pt x="9424796" y="574725"/>
                  </a:lnTo>
                  <a:lnTo>
                    <a:pt x="9424796" y="565200"/>
                  </a:lnTo>
                  <a:close/>
                </a:path>
                <a:path w="9425305" h="584835">
                  <a:moveTo>
                    <a:pt x="38100" y="0"/>
                  </a:moveTo>
                  <a:lnTo>
                    <a:pt x="0" y="76200"/>
                  </a:lnTo>
                  <a:lnTo>
                    <a:pt x="28575" y="76200"/>
                  </a:lnTo>
                  <a:lnTo>
                    <a:pt x="28575" y="63500"/>
                  </a:lnTo>
                  <a:lnTo>
                    <a:pt x="69850" y="63500"/>
                  </a:lnTo>
                  <a:lnTo>
                    <a:pt x="38100" y="0"/>
                  </a:lnTo>
                  <a:close/>
                </a:path>
                <a:path w="9425305" h="584835">
                  <a:moveTo>
                    <a:pt x="69850" y="63500"/>
                  </a:moveTo>
                  <a:lnTo>
                    <a:pt x="47625" y="63500"/>
                  </a:lnTo>
                  <a:lnTo>
                    <a:pt x="47625" y="76200"/>
                  </a:lnTo>
                  <a:lnTo>
                    <a:pt x="76200" y="76200"/>
                  </a:lnTo>
                  <a:lnTo>
                    <a:pt x="69850" y="63500"/>
                  </a:lnTo>
                  <a:close/>
                </a:path>
              </a:pathLst>
            </a:custGeom>
            <a:solidFill>
              <a:srgbClr val="7E7E7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130" name="object 24">
              <a:extLst>
                <a:ext uri="{FF2B5EF4-FFF2-40B4-BE49-F238E27FC236}">
                  <a16:creationId xmlns:a16="http://schemas.microsoft.com/office/drawing/2014/main" id="{59C0DA6A-535C-A4CD-9146-4DD3CA061CA7}"/>
                </a:ext>
              </a:extLst>
            </p:cNvPr>
            <p:cNvSpPr/>
            <p:nvPr/>
          </p:nvSpPr>
          <p:spPr>
            <a:xfrm>
              <a:off x="10408539" y="6159626"/>
              <a:ext cx="1335405" cy="291465"/>
            </a:xfrm>
            <a:custGeom>
              <a:avLst/>
              <a:gdLst/>
              <a:ahLst/>
              <a:cxnLst/>
              <a:rect l="l" t="t" r="r" b="b"/>
              <a:pathLst>
                <a:path w="1335404" h="291464">
                  <a:moveTo>
                    <a:pt x="0" y="145542"/>
                  </a:moveTo>
                  <a:lnTo>
                    <a:pt x="7418" y="99540"/>
                  </a:lnTo>
                  <a:lnTo>
                    <a:pt x="28078" y="59587"/>
                  </a:lnTo>
                  <a:lnTo>
                    <a:pt x="59582" y="28081"/>
                  </a:lnTo>
                  <a:lnTo>
                    <a:pt x="99535" y="7420"/>
                  </a:lnTo>
                  <a:lnTo>
                    <a:pt x="145541" y="0"/>
                  </a:lnTo>
                  <a:lnTo>
                    <a:pt x="1189481" y="0"/>
                  </a:lnTo>
                  <a:lnTo>
                    <a:pt x="1235488" y="7420"/>
                  </a:lnTo>
                  <a:lnTo>
                    <a:pt x="1275441" y="28081"/>
                  </a:lnTo>
                  <a:lnTo>
                    <a:pt x="1306945" y="59587"/>
                  </a:lnTo>
                  <a:lnTo>
                    <a:pt x="1327605" y="99540"/>
                  </a:lnTo>
                  <a:lnTo>
                    <a:pt x="1335024" y="145542"/>
                  </a:lnTo>
                  <a:lnTo>
                    <a:pt x="1327605" y="191543"/>
                  </a:lnTo>
                  <a:lnTo>
                    <a:pt x="1306945" y="231496"/>
                  </a:lnTo>
                  <a:lnTo>
                    <a:pt x="1275441" y="263002"/>
                  </a:lnTo>
                  <a:lnTo>
                    <a:pt x="1235488" y="283663"/>
                  </a:lnTo>
                  <a:lnTo>
                    <a:pt x="1189481" y="291084"/>
                  </a:lnTo>
                  <a:lnTo>
                    <a:pt x="145541" y="291084"/>
                  </a:lnTo>
                  <a:lnTo>
                    <a:pt x="99535" y="283663"/>
                  </a:lnTo>
                  <a:lnTo>
                    <a:pt x="59582" y="263002"/>
                  </a:lnTo>
                  <a:lnTo>
                    <a:pt x="28078" y="231496"/>
                  </a:lnTo>
                  <a:lnTo>
                    <a:pt x="7418" y="191543"/>
                  </a:lnTo>
                  <a:lnTo>
                    <a:pt x="0" y="145542"/>
                  </a:lnTo>
                  <a:close/>
                </a:path>
              </a:pathLst>
            </a:custGeom>
            <a:ln w="19050">
              <a:solidFill>
                <a:srgbClr val="7E7E7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sp>
        <p:nvSpPr>
          <p:cNvPr id="1131" name="object 25">
            <a:extLst>
              <a:ext uri="{FF2B5EF4-FFF2-40B4-BE49-F238E27FC236}">
                <a16:creationId xmlns:a16="http://schemas.microsoft.com/office/drawing/2014/main" id="{6F782219-E5EB-39F1-201D-FB3758004D26}"/>
              </a:ext>
            </a:extLst>
          </p:cNvPr>
          <p:cNvSpPr txBox="1"/>
          <p:nvPr/>
        </p:nvSpPr>
        <p:spPr>
          <a:xfrm>
            <a:off x="10678159" y="6196583"/>
            <a:ext cx="796290" cy="208279"/>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200" b="0" i="0" u="none" strike="noStrike" kern="1200" cap="none" spc="0" normalizeH="0" baseline="0" noProof="0" dirty="0">
                <a:ln>
                  <a:noFill/>
                </a:ln>
                <a:solidFill>
                  <a:srgbClr val="7E7E7E"/>
                </a:solidFill>
                <a:effectLst/>
                <a:uLnTx/>
                <a:uFillTx/>
                <a:latin typeface="Arial"/>
                <a:ea typeface="+mn-ea"/>
                <a:cs typeface="Arial"/>
              </a:rPr>
              <a:t>Lock</a:t>
            </a:r>
            <a:r>
              <a:rPr kumimoji="0" sz="1200" b="0" i="0" u="none" strike="noStrike" kern="1200" cap="none" spc="-10" normalizeH="0" baseline="0" noProof="0" dirty="0">
                <a:ln>
                  <a:noFill/>
                </a:ln>
                <a:solidFill>
                  <a:srgbClr val="7E7E7E"/>
                </a:solidFill>
                <a:effectLst/>
                <a:uLnTx/>
                <a:uFillTx/>
                <a:latin typeface="Arial"/>
                <a:ea typeface="+mn-ea"/>
                <a:cs typeface="Arial"/>
              </a:rPr>
              <a:t> object</a:t>
            </a:r>
            <a:endParaRPr kumimoji="0" sz="1200" b="0" i="0" u="none" strike="noStrike" kern="1200" cap="none" spc="0" normalizeH="0" baseline="0" noProof="0">
              <a:ln>
                <a:noFill/>
              </a:ln>
              <a:solidFill>
                <a:prstClr val="black"/>
              </a:solidFill>
              <a:effectLst/>
              <a:uLnTx/>
              <a:uFillTx/>
              <a:latin typeface="Arial"/>
              <a:ea typeface="+mn-ea"/>
              <a:cs typeface="Arial"/>
            </a:endParaRPr>
          </a:p>
        </p:txBody>
      </p:sp>
      <p:grpSp>
        <p:nvGrpSpPr>
          <p:cNvPr id="1132" name="object 26">
            <a:extLst>
              <a:ext uri="{FF2B5EF4-FFF2-40B4-BE49-F238E27FC236}">
                <a16:creationId xmlns:a16="http://schemas.microsoft.com/office/drawing/2014/main" id="{89E780F5-2535-4263-DA07-33E54E576BF0}"/>
              </a:ext>
            </a:extLst>
          </p:cNvPr>
          <p:cNvGrpSpPr/>
          <p:nvPr/>
        </p:nvGrpSpPr>
        <p:grpSpPr>
          <a:xfrm>
            <a:off x="2611373" y="4893564"/>
            <a:ext cx="8896350" cy="1266190"/>
            <a:chOff x="2611373" y="4893564"/>
            <a:chExt cx="8896350" cy="1266190"/>
          </a:xfrm>
        </p:grpSpPr>
        <p:sp>
          <p:nvSpPr>
            <p:cNvPr id="1133" name="object 27">
              <a:extLst>
                <a:ext uri="{FF2B5EF4-FFF2-40B4-BE49-F238E27FC236}">
                  <a16:creationId xmlns:a16="http://schemas.microsoft.com/office/drawing/2014/main" id="{2C735CED-A22E-3A85-ACDC-7DFA8566D2C1}"/>
                </a:ext>
              </a:extLst>
            </p:cNvPr>
            <p:cNvSpPr/>
            <p:nvPr/>
          </p:nvSpPr>
          <p:spPr>
            <a:xfrm>
              <a:off x="11431142" y="5633847"/>
              <a:ext cx="76200" cy="525780"/>
            </a:xfrm>
            <a:custGeom>
              <a:avLst/>
              <a:gdLst/>
              <a:ahLst/>
              <a:cxnLst/>
              <a:rect l="l" t="t" r="r" b="b"/>
              <a:pathLst>
                <a:path w="76200" h="525779">
                  <a:moveTo>
                    <a:pt x="28575" y="449275"/>
                  </a:moveTo>
                  <a:lnTo>
                    <a:pt x="0" y="449275"/>
                  </a:lnTo>
                  <a:lnTo>
                    <a:pt x="38100" y="525475"/>
                  </a:lnTo>
                  <a:lnTo>
                    <a:pt x="69850" y="461975"/>
                  </a:lnTo>
                  <a:lnTo>
                    <a:pt x="28575" y="461975"/>
                  </a:lnTo>
                  <a:lnTo>
                    <a:pt x="28575" y="449275"/>
                  </a:lnTo>
                  <a:close/>
                </a:path>
                <a:path w="76200" h="525779">
                  <a:moveTo>
                    <a:pt x="47625" y="0"/>
                  </a:moveTo>
                  <a:lnTo>
                    <a:pt x="28575" y="0"/>
                  </a:lnTo>
                  <a:lnTo>
                    <a:pt x="28575" y="461975"/>
                  </a:lnTo>
                  <a:lnTo>
                    <a:pt x="47625" y="461975"/>
                  </a:lnTo>
                  <a:lnTo>
                    <a:pt x="47625" y="0"/>
                  </a:lnTo>
                  <a:close/>
                </a:path>
                <a:path w="76200" h="525779">
                  <a:moveTo>
                    <a:pt x="76200" y="449275"/>
                  </a:moveTo>
                  <a:lnTo>
                    <a:pt x="47625" y="449275"/>
                  </a:lnTo>
                  <a:lnTo>
                    <a:pt x="47625" y="461975"/>
                  </a:lnTo>
                  <a:lnTo>
                    <a:pt x="69850" y="461975"/>
                  </a:lnTo>
                  <a:lnTo>
                    <a:pt x="76200" y="449275"/>
                  </a:lnTo>
                  <a:close/>
                </a:path>
              </a:pathLst>
            </a:custGeom>
            <a:solidFill>
              <a:srgbClr val="7E7E7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134" name="object 28">
              <a:extLst>
                <a:ext uri="{FF2B5EF4-FFF2-40B4-BE49-F238E27FC236}">
                  <a16:creationId xmlns:a16="http://schemas.microsoft.com/office/drawing/2014/main" id="{2FB7AB55-CDAB-D144-5959-CF476F67A04A}"/>
                </a:ext>
              </a:extLst>
            </p:cNvPr>
            <p:cNvSpPr/>
            <p:nvPr/>
          </p:nvSpPr>
          <p:spPr>
            <a:xfrm>
              <a:off x="2620898" y="4903089"/>
              <a:ext cx="971550" cy="384810"/>
            </a:xfrm>
            <a:custGeom>
              <a:avLst/>
              <a:gdLst/>
              <a:ahLst/>
              <a:cxnLst/>
              <a:rect l="l" t="t" r="r" b="b"/>
              <a:pathLst>
                <a:path w="971550" h="384810">
                  <a:moveTo>
                    <a:pt x="0" y="192405"/>
                  </a:moveTo>
                  <a:lnTo>
                    <a:pt x="5079" y="148276"/>
                  </a:lnTo>
                  <a:lnTo>
                    <a:pt x="19549" y="107774"/>
                  </a:lnTo>
                  <a:lnTo>
                    <a:pt x="42257" y="72050"/>
                  </a:lnTo>
                  <a:lnTo>
                    <a:pt x="72050" y="42257"/>
                  </a:lnTo>
                  <a:lnTo>
                    <a:pt x="107774" y="19549"/>
                  </a:lnTo>
                  <a:lnTo>
                    <a:pt x="148276" y="5079"/>
                  </a:lnTo>
                  <a:lnTo>
                    <a:pt x="192405" y="0"/>
                  </a:lnTo>
                  <a:lnTo>
                    <a:pt x="779145" y="0"/>
                  </a:lnTo>
                  <a:lnTo>
                    <a:pt x="823273" y="5079"/>
                  </a:lnTo>
                  <a:lnTo>
                    <a:pt x="863775" y="19549"/>
                  </a:lnTo>
                  <a:lnTo>
                    <a:pt x="899499" y="42257"/>
                  </a:lnTo>
                  <a:lnTo>
                    <a:pt x="929292" y="72050"/>
                  </a:lnTo>
                  <a:lnTo>
                    <a:pt x="952000" y="107774"/>
                  </a:lnTo>
                  <a:lnTo>
                    <a:pt x="966470" y="148276"/>
                  </a:lnTo>
                  <a:lnTo>
                    <a:pt x="971550" y="192405"/>
                  </a:lnTo>
                  <a:lnTo>
                    <a:pt x="966470" y="236533"/>
                  </a:lnTo>
                  <a:lnTo>
                    <a:pt x="952000" y="277035"/>
                  </a:lnTo>
                  <a:lnTo>
                    <a:pt x="929292" y="312759"/>
                  </a:lnTo>
                  <a:lnTo>
                    <a:pt x="899499" y="342552"/>
                  </a:lnTo>
                  <a:lnTo>
                    <a:pt x="863775" y="365260"/>
                  </a:lnTo>
                  <a:lnTo>
                    <a:pt x="823273" y="379730"/>
                  </a:lnTo>
                  <a:lnTo>
                    <a:pt x="779145" y="384810"/>
                  </a:lnTo>
                  <a:lnTo>
                    <a:pt x="192405" y="384810"/>
                  </a:lnTo>
                  <a:lnTo>
                    <a:pt x="148276" y="379730"/>
                  </a:lnTo>
                  <a:lnTo>
                    <a:pt x="107774" y="365260"/>
                  </a:lnTo>
                  <a:lnTo>
                    <a:pt x="72050" y="342552"/>
                  </a:lnTo>
                  <a:lnTo>
                    <a:pt x="42257" y="312759"/>
                  </a:lnTo>
                  <a:lnTo>
                    <a:pt x="19549" y="277035"/>
                  </a:lnTo>
                  <a:lnTo>
                    <a:pt x="5079" y="236533"/>
                  </a:lnTo>
                  <a:lnTo>
                    <a:pt x="0" y="192405"/>
                  </a:lnTo>
                  <a:close/>
                </a:path>
              </a:pathLst>
            </a:custGeom>
            <a:ln w="19049">
              <a:solidFill>
                <a:srgbClr val="7E7E7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sp>
        <p:nvSpPr>
          <p:cNvPr id="1135" name="object 29">
            <a:extLst>
              <a:ext uri="{FF2B5EF4-FFF2-40B4-BE49-F238E27FC236}">
                <a16:creationId xmlns:a16="http://schemas.microsoft.com/office/drawing/2014/main" id="{2B5884F1-76BE-CC73-CFDF-EC73C1407C17}"/>
              </a:ext>
            </a:extLst>
          </p:cNvPr>
          <p:cNvSpPr txBox="1"/>
          <p:nvPr/>
        </p:nvSpPr>
        <p:spPr>
          <a:xfrm>
            <a:off x="2785364" y="4986528"/>
            <a:ext cx="643255" cy="20891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200" b="0" i="0" u="none" strike="noStrike" kern="1200" cap="none" spc="0" normalizeH="0" baseline="0" noProof="0" dirty="0">
                <a:ln>
                  <a:noFill/>
                </a:ln>
                <a:solidFill>
                  <a:srgbClr val="7E7E7E"/>
                </a:solidFill>
                <a:effectLst/>
                <a:uLnTx/>
                <a:uFillTx/>
                <a:latin typeface="Arial"/>
                <a:ea typeface="+mn-ea"/>
                <a:cs typeface="Arial"/>
              </a:rPr>
              <a:t>CDS</a:t>
            </a:r>
            <a:r>
              <a:rPr kumimoji="0" sz="1200" b="0" i="0" u="none" strike="noStrike" kern="1200" cap="none" spc="-15" normalizeH="0" baseline="0" noProof="0" dirty="0">
                <a:ln>
                  <a:noFill/>
                </a:ln>
                <a:solidFill>
                  <a:srgbClr val="7E7E7E"/>
                </a:solidFill>
                <a:effectLst/>
                <a:uLnTx/>
                <a:uFillTx/>
                <a:latin typeface="Arial"/>
                <a:ea typeface="+mn-ea"/>
                <a:cs typeface="Arial"/>
              </a:rPr>
              <a:t> </a:t>
            </a:r>
            <a:r>
              <a:rPr kumimoji="0" sz="1200" b="0" i="0" u="none" strike="noStrike" kern="1200" cap="none" spc="-20" normalizeH="0" baseline="0" noProof="0" dirty="0">
                <a:ln>
                  <a:noFill/>
                </a:ln>
                <a:solidFill>
                  <a:srgbClr val="7E7E7E"/>
                </a:solidFill>
                <a:effectLst/>
                <a:uLnTx/>
                <a:uFillTx/>
                <a:latin typeface="Arial"/>
                <a:ea typeface="+mn-ea"/>
                <a:cs typeface="Arial"/>
              </a:rPr>
              <a:t>role</a:t>
            </a:r>
            <a:endParaRPr kumimoji="0" sz="1200" b="0" i="0" u="none" strike="noStrike" kern="1200" cap="none" spc="0" normalizeH="0" baseline="0" noProof="0">
              <a:ln>
                <a:noFill/>
              </a:ln>
              <a:solidFill>
                <a:prstClr val="black"/>
              </a:solidFill>
              <a:effectLst/>
              <a:uLnTx/>
              <a:uFillTx/>
              <a:latin typeface="Arial"/>
              <a:ea typeface="+mn-ea"/>
              <a:cs typeface="Arial"/>
            </a:endParaRPr>
          </a:p>
        </p:txBody>
      </p:sp>
      <p:grpSp>
        <p:nvGrpSpPr>
          <p:cNvPr id="1136" name="object 30">
            <a:extLst>
              <a:ext uri="{FF2B5EF4-FFF2-40B4-BE49-F238E27FC236}">
                <a16:creationId xmlns:a16="http://schemas.microsoft.com/office/drawing/2014/main" id="{B4504738-E8FA-D3C0-46C3-5C6DE340E10B}"/>
              </a:ext>
            </a:extLst>
          </p:cNvPr>
          <p:cNvGrpSpPr/>
          <p:nvPr/>
        </p:nvGrpSpPr>
        <p:grpSpPr>
          <a:xfrm>
            <a:off x="2429636" y="5057775"/>
            <a:ext cx="2425065" cy="76835"/>
            <a:chOff x="2429636" y="5057775"/>
            <a:chExt cx="2425065" cy="76835"/>
          </a:xfrm>
        </p:grpSpPr>
        <p:pic>
          <p:nvPicPr>
            <p:cNvPr id="1137" name="object 31">
              <a:extLst>
                <a:ext uri="{FF2B5EF4-FFF2-40B4-BE49-F238E27FC236}">
                  <a16:creationId xmlns:a16="http://schemas.microsoft.com/office/drawing/2014/main" id="{96BC1074-B506-EC52-A738-D51FDAB491DC}"/>
                </a:ext>
              </a:extLst>
            </p:cNvPr>
            <p:cNvPicPr/>
            <p:nvPr/>
          </p:nvPicPr>
          <p:blipFill>
            <a:blip r:embed="rId6" cstate="print"/>
            <a:stretch>
              <a:fillRect/>
            </a:stretch>
          </p:blipFill>
          <p:spPr>
            <a:xfrm>
              <a:off x="2429636" y="5057775"/>
              <a:ext cx="191388" cy="76200"/>
            </a:xfrm>
            <a:prstGeom prst="rect">
              <a:avLst/>
            </a:prstGeom>
          </p:spPr>
        </p:pic>
        <p:sp>
          <p:nvSpPr>
            <p:cNvPr id="1138" name="object 32">
              <a:extLst>
                <a:ext uri="{FF2B5EF4-FFF2-40B4-BE49-F238E27FC236}">
                  <a16:creationId xmlns:a16="http://schemas.microsoft.com/office/drawing/2014/main" id="{56A86CC4-FEB0-FA5C-D1BC-6C3EE0780E2A}"/>
                </a:ext>
              </a:extLst>
            </p:cNvPr>
            <p:cNvSpPr/>
            <p:nvPr/>
          </p:nvSpPr>
          <p:spPr>
            <a:xfrm>
              <a:off x="3592448" y="5057901"/>
              <a:ext cx="1262380" cy="76200"/>
            </a:xfrm>
            <a:custGeom>
              <a:avLst/>
              <a:gdLst/>
              <a:ahLst/>
              <a:cxnLst/>
              <a:rect l="l" t="t" r="r" b="b"/>
              <a:pathLst>
                <a:path w="1262379" h="76200">
                  <a:moveTo>
                    <a:pt x="76200" y="0"/>
                  </a:moveTo>
                  <a:lnTo>
                    <a:pt x="0" y="37973"/>
                  </a:lnTo>
                  <a:lnTo>
                    <a:pt x="76200" y="76200"/>
                  </a:lnTo>
                  <a:lnTo>
                    <a:pt x="76200" y="47639"/>
                  </a:lnTo>
                  <a:lnTo>
                    <a:pt x="63500" y="47625"/>
                  </a:lnTo>
                  <a:lnTo>
                    <a:pt x="63500" y="28575"/>
                  </a:lnTo>
                  <a:lnTo>
                    <a:pt x="76200" y="28575"/>
                  </a:lnTo>
                  <a:lnTo>
                    <a:pt x="76200" y="0"/>
                  </a:lnTo>
                  <a:close/>
                </a:path>
                <a:path w="1262379" h="76200">
                  <a:moveTo>
                    <a:pt x="76200" y="28589"/>
                  </a:moveTo>
                  <a:lnTo>
                    <a:pt x="76200" y="47639"/>
                  </a:lnTo>
                  <a:lnTo>
                    <a:pt x="1262126" y="49022"/>
                  </a:lnTo>
                  <a:lnTo>
                    <a:pt x="1262126" y="29972"/>
                  </a:lnTo>
                  <a:lnTo>
                    <a:pt x="76200" y="28589"/>
                  </a:lnTo>
                  <a:close/>
                </a:path>
                <a:path w="1262379" h="76200">
                  <a:moveTo>
                    <a:pt x="63500" y="28575"/>
                  </a:moveTo>
                  <a:lnTo>
                    <a:pt x="63500" y="47625"/>
                  </a:lnTo>
                  <a:lnTo>
                    <a:pt x="76200" y="47639"/>
                  </a:lnTo>
                  <a:lnTo>
                    <a:pt x="76200" y="28589"/>
                  </a:lnTo>
                  <a:lnTo>
                    <a:pt x="63500" y="28575"/>
                  </a:lnTo>
                  <a:close/>
                </a:path>
                <a:path w="1262379" h="76200">
                  <a:moveTo>
                    <a:pt x="76200" y="28575"/>
                  </a:moveTo>
                  <a:lnTo>
                    <a:pt x="63500" y="28575"/>
                  </a:lnTo>
                  <a:lnTo>
                    <a:pt x="76200" y="28589"/>
                  </a:lnTo>
                  <a:close/>
                </a:path>
              </a:pathLst>
            </a:custGeom>
            <a:solidFill>
              <a:srgbClr val="7E7E7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sp>
        <p:nvSpPr>
          <p:cNvPr id="1139" name="object 33">
            <a:extLst>
              <a:ext uri="{FF2B5EF4-FFF2-40B4-BE49-F238E27FC236}">
                <a16:creationId xmlns:a16="http://schemas.microsoft.com/office/drawing/2014/main" id="{A7EB63FF-191B-72B6-7FF3-3EBC542918A2}"/>
              </a:ext>
            </a:extLst>
          </p:cNvPr>
          <p:cNvSpPr txBox="1"/>
          <p:nvPr/>
        </p:nvSpPr>
        <p:spPr>
          <a:xfrm>
            <a:off x="3732529" y="5141976"/>
            <a:ext cx="966469" cy="505459"/>
          </a:xfrm>
          <a:prstGeom prst="rect">
            <a:avLst/>
          </a:prstGeom>
        </p:spPr>
        <p:txBody>
          <a:bodyPr vert="horz" wrap="square" lIns="0" tIns="12700" rIns="0" bIns="0" rtlCol="0">
            <a:spAutoFit/>
          </a:bodyPr>
          <a:lstStyle/>
          <a:p>
            <a:pPr marL="12700" marR="5080" lvl="0" indent="233045" algn="l" defTabSz="914400" rtl="0" eaLnBrk="1" fontAlgn="auto" latinLnBrk="0" hangingPunct="1">
              <a:lnSpc>
                <a:spcPct val="100000"/>
              </a:lnSpc>
              <a:spcBef>
                <a:spcPts val="100"/>
              </a:spcBef>
              <a:spcAft>
                <a:spcPts val="0"/>
              </a:spcAft>
              <a:buClrTx/>
              <a:buSzTx/>
              <a:buFontTx/>
              <a:buNone/>
              <a:tabLst/>
              <a:defRPr/>
            </a:pPr>
            <a:r>
              <a:rPr kumimoji="0" sz="1050" b="0" i="0" u="none" strike="noStrike" kern="1200" cap="none" spc="-10" normalizeH="0" baseline="0" noProof="0" dirty="0">
                <a:ln>
                  <a:noFill/>
                </a:ln>
                <a:solidFill>
                  <a:srgbClr val="7E7E7E"/>
                </a:solidFill>
                <a:effectLst/>
                <a:uLnTx/>
                <a:uFillTx/>
                <a:latin typeface="Arial"/>
                <a:ea typeface="+mn-ea"/>
                <a:cs typeface="Arial"/>
              </a:rPr>
              <a:t>QUERY </a:t>
            </a:r>
            <a:r>
              <a:rPr kumimoji="0" sz="1050" b="0" i="0" u="none" strike="noStrike" kern="1200" cap="none" spc="0" normalizeH="0" baseline="0" noProof="0" dirty="0">
                <a:ln>
                  <a:noFill/>
                </a:ln>
                <a:solidFill>
                  <a:srgbClr val="7E7E7E"/>
                </a:solidFill>
                <a:effectLst/>
                <a:uLnTx/>
                <a:uFillTx/>
                <a:latin typeface="Arial"/>
                <a:ea typeface="+mn-ea"/>
                <a:cs typeface="Arial"/>
              </a:rPr>
              <a:t>DATA </a:t>
            </a:r>
            <a:r>
              <a:rPr kumimoji="0" sz="1050" b="0" i="0" u="none" strike="noStrike" kern="1200" cap="none" spc="-10" normalizeH="0" baseline="0" noProof="0" dirty="0">
                <a:ln>
                  <a:noFill/>
                </a:ln>
                <a:solidFill>
                  <a:srgbClr val="7E7E7E"/>
                </a:solidFill>
                <a:effectLst/>
                <a:uLnTx/>
                <a:uFillTx/>
                <a:latin typeface="Arial"/>
                <a:ea typeface="+mn-ea"/>
                <a:cs typeface="Arial"/>
              </a:rPr>
              <a:t>ACCESS</a:t>
            </a:r>
            <a:endParaRPr kumimoji="0" sz="1050" b="0" i="0" u="none" strike="noStrike" kern="1200" cap="none" spc="0" normalizeH="0" baseline="0" noProof="0">
              <a:ln>
                <a:noFill/>
              </a:ln>
              <a:solidFill>
                <a:prstClr val="black"/>
              </a:solidFill>
              <a:effectLst/>
              <a:uLnTx/>
              <a:uFillTx/>
              <a:latin typeface="Arial"/>
              <a:ea typeface="+mn-ea"/>
              <a:cs typeface="Arial"/>
            </a:endParaRPr>
          </a:p>
          <a:p>
            <a:pPr marL="157480" marR="0" lvl="0" indent="0" algn="l" defTabSz="914400" rtl="0" eaLnBrk="1" fontAlgn="auto" latinLnBrk="0" hangingPunct="1">
              <a:lnSpc>
                <a:spcPct val="100000"/>
              </a:lnSpc>
              <a:spcBef>
                <a:spcPts val="0"/>
              </a:spcBef>
              <a:spcAft>
                <a:spcPts val="0"/>
              </a:spcAft>
              <a:buClrTx/>
              <a:buSzTx/>
              <a:buFontTx/>
              <a:buNone/>
              <a:tabLst/>
              <a:defRPr/>
            </a:pPr>
            <a:r>
              <a:rPr kumimoji="0" sz="1050" b="0" i="0" u="none" strike="noStrike" kern="1200" cap="none" spc="-10" normalizeH="0" baseline="0" noProof="0" dirty="0">
                <a:ln>
                  <a:noFill/>
                </a:ln>
                <a:solidFill>
                  <a:srgbClr val="7E7E7E"/>
                </a:solidFill>
                <a:effectLst/>
                <a:uLnTx/>
                <a:uFillTx/>
                <a:latin typeface="Arial"/>
                <a:ea typeface="+mn-ea"/>
                <a:cs typeface="Arial"/>
              </a:rPr>
              <a:t>CONTROL</a:t>
            </a:r>
            <a:endParaRPr kumimoji="0" sz="1050" b="0" i="0" u="none" strike="noStrike" kern="1200" cap="none" spc="0" normalizeH="0" baseline="0" noProof="0">
              <a:ln>
                <a:noFill/>
              </a:ln>
              <a:solidFill>
                <a:prstClr val="black"/>
              </a:solidFill>
              <a:effectLst/>
              <a:uLnTx/>
              <a:uFillTx/>
              <a:latin typeface="Arial"/>
              <a:ea typeface="+mn-ea"/>
              <a:cs typeface="Arial"/>
            </a:endParaRPr>
          </a:p>
        </p:txBody>
      </p:sp>
      <p:sp>
        <p:nvSpPr>
          <p:cNvPr id="1140" name="object 34">
            <a:extLst>
              <a:ext uri="{FF2B5EF4-FFF2-40B4-BE49-F238E27FC236}">
                <a16:creationId xmlns:a16="http://schemas.microsoft.com/office/drawing/2014/main" id="{735BA11F-26F6-9AD4-27F6-3E471BFE9D0A}"/>
              </a:ext>
            </a:extLst>
          </p:cNvPr>
          <p:cNvSpPr/>
          <p:nvPr/>
        </p:nvSpPr>
        <p:spPr>
          <a:xfrm>
            <a:off x="4854321" y="4560189"/>
            <a:ext cx="1171575" cy="1073785"/>
          </a:xfrm>
          <a:custGeom>
            <a:avLst/>
            <a:gdLst/>
            <a:ahLst/>
            <a:cxnLst/>
            <a:rect l="l" t="t" r="r" b="b"/>
            <a:pathLst>
              <a:path w="1171575" h="1073785">
                <a:moveTo>
                  <a:pt x="0" y="72009"/>
                </a:moveTo>
                <a:lnTo>
                  <a:pt x="5661" y="43987"/>
                </a:lnTo>
                <a:lnTo>
                  <a:pt x="21097" y="21097"/>
                </a:lnTo>
                <a:lnTo>
                  <a:pt x="43987" y="5661"/>
                </a:lnTo>
                <a:lnTo>
                  <a:pt x="72008" y="0"/>
                </a:lnTo>
                <a:lnTo>
                  <a:pt x="1099184" y="0"/>
                </a:lnTo>
                <a:lnTo>
                  <a:pt x="1127206" y="5661"/>
                </a:lnTo>
                <a:lnTo>
                  <a:pt x="1150096" y="21097"/>
                </a:lnTo>
                <a:lnTo>
                  <a:pt x="1165532" y="43987"/>
                </a:lnTo>
                <a:lnTo>
                  <a:pt x="1171193" y="72009"/>
                </a:lnTo>
                <a:lnTo>
                  <a:pt x="1171193" y="1001649"/>
                </a:lnTo>
                <a:lnTo>
                  <a:pt x="1165532" y="1029675"/>
                </a:lnTo>
                <a:lnTo>
                  <a:pt x="1150096" y="1052564"/>
                </a:lnTo>
                <a:lnTo>
                  <a:pt x="1127206" y="1067998"/>
                </a:lnTo>
                <a:lnTo>
                  <a:pt x="1099184" y="1073658"/>
                </a:lnTo>
                <a:lnTo>
                  <a:pt x="72008" y="1073658"/>
                </a:lnTo>
                <a:lnTo>
                  <a:pt x="43987" y="1067998"/>
                </a:lnTo>
                <a:lnTo>
                  <a:pt x="21097" y="1052564"/>
                </a:lnTo>
                <a:lnTo>
                  <a:pt x="5661" y="1029675"/>
                </a:lnTo>
                <a:lnTo>
                  <a:pt x="0" y="1001649"/>
                </a:lnTo>
                <a:lnTo>
                  <a:pt x="0" y="72009"/>
                </a:lnTo>
                <a:close/>
              </a:path>
            </a:pathLst>
          </a:custGeom>
          <a:ln w="19050">
            <a:solidFill>
              <a:srgbClr val="008FD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141" name="object 35">
            <a:extLst>
              <a:ext uri="{FF2B5EF4-FFF2-40B4-BE49-F238E27FC236}">
                <a16:creationId xmlns:a16="http://schemas.microsoft.com/office/drawing/2014/main" id="{F8475995-F4AF-0038-E0A1-D4657DAED171}"/>
              </a:ext>
            </a:extLst>
          </p:cNvPr>
          <p:cNvSpPr txBox="1"/>
          <p:nvPr/>
        </p:nvSpPr>
        <p:spPr>
          <a:xfrm>
            <a:off x="4934965" y="5235702"/>
            <a:ext cx="1016635" cy="391160"/>
          </a:xfrm>
          <a:prstGeom prst="rect">
            <a:avLst/>
          </a:prstGeom>
        </p:spPr>
        <p:txBody>
          <a:bodyPr vert="horz" wrap="square" lIns="0" tIns="12700" rIns="0" bIns="0" rtlCol="0">
            <a:spAutoFit/>
          </a:bodyPr>
          <a:lstStyle/>
          <a:p>
            <a:pPr marL="12700" marR="5080" lvl="0" indent="51435" algn="l" defTabSz="914400" rtl="0" eaLnBrk="1" fontAlgn="auto" latinLnBrk="0" hangingPunct="1">
              <a:lnSpc>
                <a:spcPct val="100000"/>
              </a:lnSpc>
              <a:spcBef>
                <a:spcPts val="100"/>
              </a:spcBef>
              <a:spcAft>
                <a:spcPts val="0"/>
              </a:spcAft>
              <a:buClrTx/>
              <a:buSzTx/>
              <a:buFontTx/>
              <a:buNone/>
              <a:tabLst/>
              <a:defRPr/>
            </a:pPr>
            <a:r>
              <a:rPr kumimoji="0" sz="1200" b="0" i="0" u="none" strike="noStrike" kern="1200" cap="none" spc="-10" normalizeH="0" baseline="0" noProof="0" dirty="0">
                <a:ln>
                  <a:noFill/>
                </a:ln>
                <a:solidFill>
                  <a:prstClr val="black"/>
                </a:solidFill>
                <a:effectLst/>
                <a:uLnTx/>
                <a:uFillTx/>
                <a:latin typeface="Arial"/>
                <a:ea typeface="+mn-ea"/>
                <a:cs typeface="Arial"/>
              </a:rPr>
              <a:t>CDS-BASED </a:t>
            </a:r>
            <a:r>
              <a:rPr kumimoji="0" sz="1200" b="0" i="0" u="none" strike="noStrike" kern="1200" cap="none" spc="0" normalizeH="0" baseline="0" noProof="0" dirty="0">
                <a:ln>
                  <a:noFill/>
                </a:ln>
                <a:solidFill>
                  <a:srgbClr val="EFAB00"/>
                </a:solidFill>
                <a:effectLst/>
                <a:uLnTx/>
                <a:uFillTx/>
                <a:latin typeface="Arial"/>
                <a:ea typeface="+mn-ea"/>
                <a:cs typeface="Arial"/>
              </a:rPr>
              <a:t>DATA</a:t>
            </a:r>
            <a:r>
              <a:rPr kumimoji="0" sz="1200" b="0" i="0" u="none" strike="noStrike" kern="1200" cap="none" spc="-20" normalizeH="0" baseline="0" noProof="0" dirty="0">
                <a:ln>
                  <a:noFill/>
                </a:ln>
                <a:solidFill>
                  <a:srgbClr val="EFAB00"/>
                </a:solidFill>
                <a:effectLst/>
                <a:uLnTx/>
                <a:uFillTx/>
                <a:latin typeface="Arial"/>
                <a:ea typeface="+mn-ea"/>
                <a:cs typeface="Arial"/>
              </a:rPr>
              <a:t> </a:t>
            </a:r>
            <a:r>
              <a:rPr kumimoji="0" sz="1200" b="0" i="0" u="none" strike="noStrike" kern="1200" cap="none" spc="-10" normalizeH="0" baseline="0" noProof="0" dirty="0">
                <a:ln>
                  <a:noFill/>
                </a:ln>
                <a:solidFill>
                  <a:srgbClr val="EFAB00"/>
                </a:solidFill>
                <a:effectLst/>
                <a:uLnTx/>
                <a:uFillTx/>
                <a:latin typeface="Arial"/>
                <a:ea typeface="+mn-ea"/>
                <a:cs typeface="Arial"/>
              </a:rPr>
              <a:t>MODEL</a:t>
            </a:r>
            <a:endParaRPr kumimoji="0" sz="1200" b="0" i="0" u="none" strike="noStrike" kern="1200" cap="none" spc="0" normalizeH="0" baseline="0" noProof="0" dirty="0">
              <a:ln>
                <a:noFill/>
              </a:ln>
              <a:solidFill>
                <a:prstClr val="black"/>
              </a:solidFill>
              <a:effectLst/>
              <a:uLnTx/>
              <a:uFillTx/>
              <a:latin typeface="Arial"/>
              <a:ea typeface="+mn-ea"/>
              <a:cs typeface="Arial"/>
            </a:endParaRPr>
          </a:p>
        </p:txBody>
      </p:sp>
      <p:grpSp>
        <p:nvGrpSpPr>
          <p:cNvPr id="1142" name="object 36">
            <a:extLst>
              <a:ext uri="{FF2B5EF4-FFF2-40B4-BE49-F238E27FC236}">
                <a16:creationId xmlns:a16="http://schemas.microsoft.com/office/drawing/2014/main" id="{24040B89-0E01-89D8-C993-5AD63F1A16FA}"/>
              </a:ext>
            </a:extLst>
          </p:cNvPr>
          <p:cNvGrpSpPr/>
          <p:nvPr/>
        </p:nvGrpSpPr>
        <p:grpSpPr>
          <a:xfrm>
            <a:off x="4949190" y="1455102"/>
            <a:ext cx="2694305" cy="4557395"/>
            <a:chOff x="4920107" y="1445133"/>
            <a:chExt cx="2694305" cy="4557395"/>
          </a:xfrm>
        </p:grpSpPr>
        <p:sp>
          <p:nvSpPr>
            <p:cNvPr id="1143" name="object 37">
              <a:extLst>
                <a:ext uri="{FF2B5EF4-FFF2-40B4-BE49-F238E27FC236}">
                  <a16:creationId xmlns:a16="http://schemas.microsoft.com/office/drawing/2014/main" id="{90941E8B-4CCD-05CF-ACD8-DEBBB2A37728}"/>
                </a:ext>
              </a:extLst>
            </p:cNvPr>
            <p:cNvSpPr/>
            <p:nvPr/>
          </p:nvSpPr>
          <p:spPr>
            <a:xfrm>
              <a:off x="5397881" y="1445132"/>
              <a:ext cx="80645" cy="1736725"/>
            </a:xfrm>
            <a:custGeom>
              <a:avLst/>
              <a:gdLst/>
              <a:ahLst/>
              <a:cxnLst/>
              <a:rect l="l" t="t" r="r" b="b"/>
              <a:pathLst>
                <a:path w="80645" h="1736725">
                  <a:moveTo>
                    <a:pt x="76200" y="1448816"/>
                  </a:moveTo>
                  <a:lnTo>
                    <a:pt x="69824" y="1436497"/>
                  </a:lnTo>
                  <a:lnTo>
                    <a:pt x="37084" y="1373124"/>
                  </a:lnTo>
                  <a:lnTo>
                    <a:pt x="0" y="1449832"/>
                  </a:lnTo>
                  <a:lnTo>
                    <a:pt x="25552" y="1449501"/>
                  </a:lnTo>
                  <a:lnTo>
                    <a:pt x="29210" y="1736725"/>
                  </a:lnTo>
                  <a:lnTo>
                    <a:pt x="54356" y="1736471"/>
                  </a:lnTo>
                  <a:lnTo>
                    <a:pt x="50584" y="1449158"/>
                  </a:lnTo>
                  <a:lnTo>
                    <a:pt x="76200" y="1448816"/>
                  </a:lnTo>
                  <a:close/>
                </a:path>
                <a:path w="80645" h="1736725">
                  <a:moveTo>
                    <a:pt x="80518" y="76200"/>
                  </a:moveTo>
                  <a:lnTo>
                    <a:pt x="74168" y="63500"/>
                  </a:lnTo>
                  <a:lnTo>
                    <a:pt x="42418" y="0"/>
                  </a:lnTo>
                  <a:lnTo>
                    <a:pt x="4318" y="76200"/>
                  </a:lnTo>
                  <a:lnTo>
                    <a:pt x="29845" y="76200"/>
                  </a:lnTo>
                  <a:lnTo>
                    <a:pt x="29845" y="468757"/>
                  </a:lnTo>
                  <a:lnTo>
                    <a:pt x="54991" y="468757"/>
                  </a:lnTo>
                  <a:lnTo>
                    <a:pt x="54991" y="76200"/>
                  </a:lnTo>
                  <a:lnTo>
                    <a:pt x="80518" y="76200"/>
                  </a:lnTo>
                  <a:close/>
                </a:path>
              </a:pathLst>
            </a:custGeom>
            <a:solidFill>
              <a:srgbClr val="E254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144" name="object 38">
              <a:extLst>
                <a:ext uri="{FF2B5EF4-FFF2-40B4-BE49-F238E27FC236}">
                  <a16:creationId xmlns:a16="http://schemas.microsoft.com/office/drawing/2014/main" id="{8B55D4D7-7D91-453E-B7AA-75BD96C18EC9}"/>
                </a:ext>
              </a:extLst>
            </p:cNvPr>
            <p:cNvSpPr/>
            <p:nvPr/>
          </p:nvSpPr>
          <p:spPr>
            <a:xfrm>
              <a:off x="5412867" y="5633847"/>
              <a:ext cx="76200" cy="368935"/>
            </a:xfrm>
            <a:custGeom>
              <a:avLst/>
              <a:gdLst/>
              <a:ahLst/>
              <a:cxnLst/>
              <a:rect l="l" t="t" r="r" b="b"/>
              <a:pathLst>
                <a:path w="76200" h="368935">
                  <a:moveTo>
                    <a:pt x="25527" y="292404"/>
                  </a:moveTo>
                  <a:lnTo>
                    <a:pt x="0" y="292404"/>
                  </a:lnTo>
                  <a:lnTo>
                    <a:pt x="38100" y="368604"/>
                  </a:lnTo>
                  <a:lnTo>
                    <a:pt x="69850" y="305104"/>
                  </a:lnTo>
                  <a:lnTo>
                    <a:pt x="25527" y="305104"/>
                  </a:lnTo>
                  <a:lnTo>
                    <a:pt x="25527" y="292404"/>
                  </a:lnTo>
                  <a:close/>
                </a:path>
                <a:path w="76200" h="368935">
                  <a:moveTo>
                    <a:pt x="50673" y="0"/>
                  </a:moveTo>
                  <a:lnTo>
                    <a:pt x="25527" y="0"/>
                  </a:lnTo>
                  <a:lnTo>
                    <a:pt x="25527" y="305104"/>
                  </a:lnTo>
                  <a:lnTo>
                    <a:pt x="50673" y="305104"/>
                  </a:lnTo>
                  <a:lnTo>
                    <a:pt x="50673" y="0"/>
                  </a:lnTo>
                  <a:close/>
                </a:path>
                <a:path w="76200" h="368935">
                  <a:moveTo>
                    <a:pt x="76200" y="292404"/>
                  </a:moveTo>
                  <a:lnTo>
                    <a:pt x="50673" y="292404"/>
                  </a:lnTo>
                  <a:lnTo>
                    <a:pt x="50673" y="305104"/>
                  </a:lnTo>
                  <a:lnTo>
                    <a:pt x="69850" y="305104"/>
                  </a:lnTo>
                  <a:lnTo>
                    <a:pt x="76200" y="292404"/>
                  </a:lnTo>
                  <a:close/>
                </a:path>
              </a:pathLst>
            </a:custGeom>
            <a:solidFill>
              <a:srgbClr val="008FD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pic>
          <p:nvPicPr>
            <p:cNvPr id="1145" name="object 39">
              <a:extLst>
                <a:ext uri="{FF2B5EF4-FFF2-40B4-BE49-F238E27FC236}">
                  <a16:creationId xmlns:a16="http://schemas.microsoft.com/office/drawing/2014/main" id="{7F83C60B-53AD-2FD3-421E-6CD20D27789B}"/>
                </a:ext>
              </a:extLst>
            </p:cNvPr>
            <p:cNvPicPr/>
            <p:nvPr/>
          </p:nvPicPr>
          <p:blipFill>
            <a:blip r:embed="rId7" cstate="print"/>
            <a:stretch>
              <a:fillRect/>
            </a:stretch>
          </p:blipFill>
          <p:spPr>
            <a:xfrm>
              <a:off x="4930140" y="4680203"/>
              <a:ext cx="950667" cy="523494"/>
            </a:xfrm>
            <a:prstGeom prst="rect">
              <a:avLst/>
            </a:prstGeom>
          </p:spPr>
        </p:pic>
        <p:sp>
          <p:nvSpPr>
            <p:cNvPr id="1146" name="object 40">
              <a:extLst>
                <a:ext uri="{FF2B5EF4-FFF2-40B4-BE49-F238E27FC236}">
                  <a16:creationId xmlns:a16="http://schemas.microsoft.com/office/drawing/2014/main" id="{086DF1C6-F52D-88E6-D660-A0E2E79D3368}"/>
                </a:ext>
              </a:extLst>
            </p:cNvPr>
            <p:cNvSpPr/>
            <p:nvPr/>
          </p:nvSpPr>
          <p:spPr>
            <a:xfrm>
              <a:off x="4925187" y="4675250"/>
              <a:ext cx="1029969" cy="533400"/>
            </a:xfrm>
            <a:custGeom>
              <a:avLst/>
              <a:gdLst/>
              <a:ahLst/>
              <a:cxnLst/>
              <a:rect l="l" t="t" r="r" b="b"/>
              <a:pathLst>
                <a:path w="1029970" h="533400">
                  <a:moveTo>
                    <a:pt x="0" y="533400"/>
                  </a:moveTo>
                  <a:lnTo>
                    <a:pt x="1029462" y="533400"/>
                  </a:lnTo>
                  <a:lnTo>
                    <a:pt x="1029462" y="0"/>
                  </a:lnTo>
                  <a:lnTo>
                    <a:pt x="0" y="0"/>
                  </a:lnTo>
                  <a:lnTo>
                    <a:pt x="0" y="533400"/>
                  </a:lnTo>
                  <a:close/>
                </a:path>
              </a:pathLst>
            </a:custGeom>
            <a:ln w="9905">
              <a:solidFill>
                <a:srgbClr val="BEBEB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147" name="object 41">
              <a:extLst>
                <a:ext uri="{FF2B5EF4-FFF2-40B4-BE49-F238E27FC236}">
                  <a16:creationId xmlns:a16="http://schemas.microsoft.com/office/drawing/2014/main" id="{82C22F17-2EB3-702C-8D50-4F93ADAC41A9}"/>
                </a:ext>
              </a:extLst>
            </p:cNvPr>
            <p:cNvSpPr/>
            <p:nvPr/>
          </p:nvSpPr>
          <p:spPr>
            <a:xfrm>
              <a:off x="6025515" y="5034915"/>
              <a:ext cx="1588770" cy="76200"/>
            </a:xfrm>
            <a:custGeom>
              <a:avLst/>
              <a:gdLst/>
              <a:ahLst/>
              <a:cxnLst/>
              <a:rect l="l" t="t" r="r" b="b"/>
              <a:pathLst>
                <a:path w="1588770" h="76200">
                  <a:moveTo>
                    <a:pt x="1512189" y="0"/>
                  </a:moveTo>
                  <a:lnTo>
                    <a:pt x="1512189" y="76200"/>
                  </a:lnTo>
                  <a:lnTo>
                    <a:pt x="1563242" y="50673"/>
                  </a:lnTo>
                  <a:lnTo>
                    <a:pt x="1524889" y="50673"/>
                  </a:lnTo>
                  <a:lnTo>
                    <a:pt x="1524889" y="25527"/>
                  </a:lnTo>
                  <a:lnTo>
                    <a:pt x="1563243" y="25527"/>
                  </a:lnTo>
                  <a:lnTo>
                    <a:pt x="1512189" y="0"/>
                  </a:lnTo>
                  <a:close/>
                </a:path>
                <a:path w="1588770" h="76200">
                  <a:moveTo>
                    <a:pt x="1512189" y="25527"/>
                  </a:moveTo>
                  <a:lnTo>
                    <a:pt x="0" y="25527"/>
                  </a:lnTo>
                  <a:lnTo>
                    <a:pt x="0" y="50673"/>
                  </a:lnTo>
                  <a:lnTo>
                    <a:pt x="1512189" y="50673"/>
                  </a:lnTo>
                  <a:lnTo>
                    <a:pt x="1512189" y="25527"/>
                  </a:lnTo>
                  <a:close/>
                </a:path>
                <a:path w="1588770" h="76200">
                  <a:moveTo>
                    <a:pt x="1563243" y="25527"/>
                  </a:moveTo>
                  <a:lnTo>
                    <a:pt x="1524889" y="25527"/>
                  </a:lnTo>
                  <a:lnTo>
                    <a:pt x="1524889" y="50673"/>
                  </a:lnTo>
                  <a:lnTo>
                    <a:pt x="1563242" y="50673"/>
                  </a:lnTo>
                  <a:lnTo>
                    <a:pt x="1588389" y="38100"/>
                  </a:lnTo>
                  <a:lnTo>
                    <a:pt x="1563243" y="25527"/>
                  </a:lnTo>
                  <a:close/>
                </a:path>
              </a:pathLst>
            </a:custGeom>
            <a:solidFill>
              <a:srgbClr val="008FD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sp>
        <p:nvSpPr>
          <p:cNvPr id="1148" name="object 42">
            <a:extLst>
              <a:ext uri="{FF2B5EF4-FFF2-40B4-BE49-F238E27FC236}">
                <a16:creationId xmlns:a16="http://schemas.microsoft.com/office/drawing/2014/main" id="{8F00508F-04C4-41A2-C80F-C847F2F65D03}"/>
              </a:ext>
            </a:extLst>
          </p:cNvPr>
          <p:cNvSpPr txBox="1"/>
          <p:nvPr/>
        </p:nvSpPr>
        <p:spPr>
          <a:xfrm>
            <a:off x="6140958" y="4676647"/>
            <a:ext cx="746125" cy="360680"/>
          </a:xfrm>
          <a:prstGeom prst="rect">
            <a:avLst/>
          </a:prstGeom>
        </p:spPr>
        <p:txBody>
          <a:bodyPr vert="horz" wrap="square" lIns="0" tIns="12065" rIns="0" bIns="0" rtlCol="0">
            <a:spAutoFit/>
          </a:bodyPr>
          <a:lstStyle/>
          <a:p>
            <a:pPr marL="635" marR="0" lvl="0" indent="0" algn="ctr" defTabSz="914400" rtl="0" eaLnBrk="1" fontAlgn="auto" latinLnBrk="0" hangingPunct="1">
              <a:lnSpc>
                <a:spcPct val="100000"/>
              </a:lnSpc>
              <a:spcBef>
                <a:spcPts val="95"/>
              </a:spcBef>
              <a:spcAft>
                <a:spcPts val="0"/>
              </a:spcAft>
              <a:buClrTx/>
              <a:buSzTx/>
              <a:buFontTx/>
              <a:buNone/>
              <a:tabLst/>
              <a:defRPr/>
            </a:pPr>
            <a:r>
              <a:rPr kumimoji="0" sz="1100" b="0" i="0" u="none" strike="noStrike" kern="1200" cap="none" spc="-25" normalizeH="0" baseline="0" noProof="0" dirty="0">
                <a:ln>
                  <a:noFill/>
                </a:ln>
                <a:solidFill>
                  <a:srgbClr val="008FD2"/>
                </a:solidFill>
                <a:effectLst/>
                <a:uLnTx/>
                <a:uFillTx/>
                <a:latin typeface="Arial"/>
                <a:ea typeface="+mn-ea"/>
                <a:cs typeface="Arial"/>
              </a:rPr>
              <a:t>ADD</a:t>
            </a:r>
            <a:endParaRPr kumimoji="0" sz="1100" b="0" i="0" u="none" strike="noStrike" kern="1200" cap="none" spc="0" normalizeH="0" baseline="0" noProof="0">
              <a:ln>
                <a:noFill/>
              </a:ln>
              <a:solidFill>
                <a:prstClr val="black"/>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sz="1100" b="0" i="0" u="none" strike="noStrike" kern="1200" cap="none" spc="-10" normalizeH="0" baseline="0" noProof="0" dirty="0">
                <a:ln>
                  <a:noFill/>
                </a:ln>
                <a:solidFill>
                  <a:srgbClr val="008FD2"/>
                </a:solidFill>
                <a:effectLst/>
                <a:uLnTx/>
                <a:uFillTx/>
                <a:latin typeface="Arial"/>
                <a:ea typeface="+mn-ea"/>
                <a:cs typeface="Arial"/>
              </a:rPr>
              <a:t>BEHAVIOR</a:t>
            </a:r>
            <a:endParaRPr kumimoji="0" sz="1100" b="0" i="0" u="none" strike="noStrike" kern="1200" cap="none" spc="0" normalizeH="0" baseline="0" noProof="0">
              <a:ln>
                <a:noFill/>
              </a:ln>
              <a:solidFill>
                <a:prstClr val="black"/>
              </a:solidFill>
              <a:effectLst/>
              <a:uLnTx/>
              <a:uFillTx/>
              <a:latin typeface="Arial"/>
              <a:ea typeface="+mn-ea"/>
              <a:cs typeface="Arial"/>
            </a:endParaRPr>
          </a:p>
        </p:txBody>
      </p:sp>
      <p:sp>
        <p:nvSpPr>
          <p:cNvPr id="1149" name="object 43">
            <a:extLst>
              <a:ext uri="{FF2B5EF4-FFF2-40B4-BE49-F238E27FC236}">
                <a16:creationId xmlns:a16="http://schemas.microsoft.com/office/drawing/2014/main" id="{E63A7867-2C81-5B30-D34B-038A1DF47757}"/>
              </a:ext>
            </a:extLst>
          </p:cNvPr>
          <p:cNvSpPr/>
          <p:nvPr/>
        </p:nvSpPr>
        <p:spPr>
          <a:xfrm>
            <a:off x="7614284" y="4560189"/>
            <a:ext cx="1359535" cy="1073785"/>
          </a:xfrm>
          <a:custGeom>
            <a:avLst/>
            <a:gdLst/>
            <a:ahLst/>
            <a:cxnLst/>
            <a:rect l="l" t="t" r="r" b="b"/>
            <a:pathLst>
              <a:path w="1359534" h="1073785">
                <a:moveTo>
                  <a:pt x="0" y="72009"/>
                </a:moveTo>
                <a:lnTo>
                  <a:pt x="5661" y="43987"/>
                </a:lnTo>
                <a:lnTo>
                  <a:pt x="21097" y="21097"/>
                </a:lnTo>
                <a:lnTo>
                  <a:pt x="43987" y="5661"/>
                </a:lnTo>
                <a:lnTo>
                  <a:pt x="72009" y="0"/>
                </a:lnTo>
                <a:lnTo>
                  <a:pt x="1287399" y="0"/>
                </a:lnTo>
                <a:lnTo>
                  <a:pt x="1315420" y="5661"/>
                </a:lnTo>
                <a:lnTo>
                  <a:pt x="1338310" y="21097"/>
                </a:lnTo>
                <a:lnTo>
                  <a:pt x="1353746" y="43987"/>
                </a:lnTo>
                <a:lnTo>
                  <a:pt x="1359408" y="72009"/>
                </a:lnTo>
                <a:lnTo>
                  <a:pt x="1359408" y="1001649"/>
                </a:lnTo>
                <a:lnTo>
                  <a:pt x="1353746" y="1029675"/>
                </a:lnTo>
                <a:lnTo>
                  <a:pt x="1338310" y="1052564"/>
                </a:lnTo>
                <a:lnTo>
                  <a:pt x="1315420" y="1067998"/>
                </a:lnTo>
                <a:lnTo>
                  <a:pt x="1287399" y="1073658"/>
                </a:lnTo>
                <a:lnTo>
                  <a:pt x="72009" y="1073658"/>
                </a:lnTo>
                <a:lnTo>
                  <a:pt x="43987" y="1067998"/>
                </a:lnTo>
                <a:lnTo>
                  <a:pt x="21097" y="1052564"/>
                </a:lnTo>
                <a:lnTo>
                  <a:pt x="5661" y="1029675"/>
                </a:lnTo>
                <a:lnTo>
                  <a:pt x="0" y="1001649"/>
                </a:lnTo>
                <a:lnTo>
                  <a:pt x="0" y="72009"/>
                </a:lnTo>
                <a:close/>
              </a:path>
            </a:pathLst>
          </a:custGeom>
          <a:ln w="19050">
            <a:solidFill>
              <a:srgbClr val="008FD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150" name="object 44">
            <a:extLst>
              <a:ext uri="{FF2B5EF4-FFF2-40B4-BE49-F238E27FC236}">
                <a16:creationId xmlns:a16="http://schemas.microsoft.com/office/drawing/2014/main" id="{55C709CD-06E3-FDED-6EB2-EC22BF8B955F}"/>
              </a:ext>
            </a:extLst>
          </p:cNvPr>
          <p:cNvSpPr txBox="1"/>
          <p:nvPr/>
        </p:nvSpPr>
        <p:spPr>
          <a:xfrm>
            <a:off x="7684261" y="5242305"/>
            <a:ext cx="1175385" cy="391160"/>
          </a:xfrm>
          <a:prstGeom prst="rect">
            <a:avLst/>
          </a:prstGeom>
        </p:spPr>
        <p:txBody>
          <a:bodyPr vert="horz" wrap="square" lIns="0" tIns="12700" rIns="0" bIns="0" rtlCol="0">
            <a:spAutoFit/>
          </a:bodyPr>
          <a:lstStyle/>
          <a:p>
            <a:pPr marL="177800" marR="5080" lvl="0" indent="-165735" algn="l" defTabSz="914400" rtl="0" eaLnBrk="1" fontAlgn="auto" latinLnBrk="0" hangingPunct="1">
              <a:lnSpc>
                <a:spcPct val="100000"/>
              </a:lnSpc>
              <a:spcBef>
                <a:spcPts val="100"/>
              </a:spcBef>
              <a:spcAft>
                <a:spcPts val="0"/>
              </a:spcAft>
              <a:buClrTx/>
              <a:buSzTx/>
              <a:buFontTx/>
              <a:buNone/>
              <a:tabLst/>
              <a:defRPr/>
            </a:pPr>
            <a:r>
              <a:rPr kumimoji="0" sz="1200" b="0" i="0" u="none" strike="noStrike" kern="1200" cap="none" spc="0" normalizeH="0" baseline="0" noProof="0" dirty="0">
                <a:ln>
                  <a:noFill/>
                </a:ln>
                <a:solidFill>
                  <a:prstClr val="black"/>
                </a:solidFill>
                <a:effectLst/>
                <a:uLnTx/>
                <a:uFillTx/>
                <a:latin typeface="Arial"/>
                <a:ea typeface="+mn-ea"/>
                <a:cs typeface="Arial"/>
              </a:rPr>
              <a:t>CDS</a:t>
            </a:r>
            <a:r>
              <a:rPr kumimoji="0" sz="1200" b="0" i="0" u="none" strike="noStrike" kern="1200" cap="none" spc="-10" normalizeH="0" baseline="0" noProof="0" dirty="0">
                <a:ln>
                  <a:noFill/>
                </a:ln>
                <a:solidFill>
                  <a:prstClr val="black"/>
                </a:solidFill>
                <a:effectLst/>
                <a:uLnTx/>
                <a:uFillTx/>
                <a:latin typeface="Arial"/>
                <a:ea typeface="+mn-ea"/>
                <a:cs typeface="Arial"/>
              </a:rPr>
              <a:t> </a:t>
            </a:r>
            <a:r>
              <a:rPr kumimoji="0" sz="1200" b="0" i="0" u="none" strike="noStrike" kern="1200" cap="none" spc="-10" normalizeH="0" baseline="0" noProof="0" dirty="0">
                <a:ln>
                  <a:noFill/>
                </a:ln>
                <a:solidFill>
                  <a:srgbClr val="EFAB00"/>
                </a:solidFill>
                <a:effectLst/>
                <a:uLnTx/>
                <a:uFillTx/>
                <a:latin typeface="Arial"/>
                <a:ea typeface="+mn-ea"/>
                <a:cs typeface="Arial"/>
              </a:rPr>
              <a:t>BEHAVIOR DEFINITION</a:t>
            </a:r>
            <a:endParaRPr kumimoji="0" sz="1200" b="0" i="0" u="none" strike="noStrike" kern="1200" cap="none" spc="0" normalizeH="0" baseline="0" noProof="0">
              <a:ln>
                <a:noFill/>
              </a:ln>
              <a:solidFill>
                <a:prstClr val="black"/>
              </a:solidFill>
              <a:effectLst/>
              <a:uLnTx/>
              <a:uFillTx/>
              <a:latin typeface="Arial"/>
              <a:ea typeface="+mn-ea"/>
              <a:cs typeface="Arial"/>
            </a:endParaRPr>
          </a:p>
        </p:txBody>
      </p:sp>
      <p:grpSp>
        <p:nvGrpSpPr>
          <p:cNvPr id="1151" name="object 45">
            <a:extLst>
              <a:ext uri="{FF2B5EF4-FFF2-40B4-BE49-F238E27FC236}">
                <a16:creationId xmlns:a16="http://schemas.microsoft.com/office/drawing/2014/main" id="{70D9931B-315A-5AE9-68B5-5E539B4E1AA3}"/>
              </a:ext>
            </a:extLst>
          </p:cNvPr>
          <p:cNvGrpSpPr/>
          <p:nvPr/>
        </p:nvGrpSpPr>
        <p:grpSpPr>
          <a:xfrm>
            <a:off x="7674736" y="4615307"/>
            <a:ext cx="2737485" cy="623570"/>
            <a:chOff x="7674736" y="4615307"/>
            <a:chExt cx="2737485" cy="623570"/>
          </a:xfrm>
        </p:grpSpPr>
        <p:pic>
          <p:nvPicPr>
            <p:cNvPr id="1152" name="object 46">
              <a:extLst>
                <a:ext uri="{FF2B5EF4-FFF2-40B4-BE49-F238E27FC236}">
                  <a16:creationId xmlns:a16="http://schemas.microsoft.com/office/drawing/2014/main" id="{705672F5-5F2B-4A20-B970-410E4468030C}"/>
                </a:ext>
              </a:extLst>
            </p:cNvPr>
            <p:cNvPicPr/>
            <p:nvPr/>
          </p:nvPicPr>
          <p:blipFill>
            <a:blip r:embed="rId8" cstate="print"/>
            <a:stretch>
              <a:fillRect/>
            </a:stretch>
          </p:blipFill>
          <p:spPr>
            <a:xfrm>
              <a:off x="7684769" y="4625340"/>
              <a:ext cx="1094067" cy="603504"/>
            </a:xfrm>
            <a:prstGeom prst="rect">
              <a:avLst/>
            </a:prstGeom>
          </p:spPr>
        </p:pic>
        <p:sp>
          <p:nvSpPr>
            <p:cNvPr id="1153" name="object 47">
              <a:extLst>
                <a:ext uri="{FF2B5EF4-FFF2-40B4-BE49-F238E27FC236}">
                  <a16:creationId xmlns:a16="http://schemas.microsoft.com/office/drawing/2014/main" id="{3F5E0C5F-E057-680F-5D7A-C57DCB872E22}"/>
                </a:ext>
              </a:extLst>
            </p:cNvPr>
            <p:cNvSpPr/>
            <p:nvPr/>
          </p:nvSpPr>
          <p:spPr>
            <a:xfrm>
              <a:off x="7679816" y="4620387"/>
              <a:ext cx="1236980" cy="613410"/>
            </a:xfrm>
            <a:custGeom>
              <a:avLst/>
              <a:gdLst/>
              <a:ahLst/>
              <a:cxnLst/>
              <a:rect l="l" t="t" r="r" b="b"/>
              <a:pathLst>
                <a:path w="1236979" h="613410">
                  <a:moveTo>
                    <a:pt x="0" y="613410"/>
                  </a:moveTo>
                  <a:lnTo>
                    <a:pt x="1236726" y="613410"/>
                  </a:lnTo>
                  <a:lnTo>
                    <a:pt x="1236726" y="0"/>
                  </a:lnTo>
                  <a:lnTo>
                    <a:pt x="0" y="0"/>
                  </a:lnTo>
                  <a:lnTo>
                    <a:pt x="0" y="613410"/>
                  </a:lnTo>
                  <a:close/>
                </a:path>
              </a:pathLst>
            </a:custGeom>
            <a:ln w="9906">
              <a:solidFill>
                <a:srgbClr val="D9D9D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154" name="object 48">
              <a:extLst>
                <a:ext uri="{FF2B5EF4-FFF2-40B4-BE49-F238E27FC236}">
                  <a16:creationId xmlns:a16="http://schemas.microsoft.com/office/drawing/2014/main" id="{540F62FD-F320-F1F5-E0A9-D9CF965C736F}"/>
                </a:ext>
              </a:extLst>
            </p:cNvPr>
            <p:cNvSpPr/>
            <p:nvPr/>
          </p:nvSpPr>
          <p:spPr>
            <a:xfrm>
              <a:off x="8973692" y="5058537"/>
              <a:ext cx="1438910" cy="76200"/>
            </a:xfrm>
            <a:custGeom>
              <a:avLst/>
              <a:gdLst/>
              <a:ahLst/>
              <a:cxnLst/>
              <a:rect l="l" t="t" r="r" b="b"/>
              <a:pathLst>
                <a:path w="1438909" h="76200">
                  <a:moveTo>
                    <a:pt x="1362202" y="0"/>
                  </a:moveTo>
                  <a:lnTo>
                    <a:pt x="1362202" y="76200"/>
                  </a:lnTo>
                  <a:lnTo>
                    <a:pt x="1413255" y="50673"/>
                  </a:lnTo>
                  <a:lnTo>
                    <a:pt x="1374902" y="50673"/>
                  </a:lnTo>
                  <a:lnTo>
                    <a:pt x="1374902" y="25526"/>
                  </a:lnTo>
                  <a:lnTo>
                    <a:pt x="1413255" y="25526"/>
                  </a:lnTo>
                  <a:lnTo>
                    <a:pt x="1362202" y="0"/>
                  </a:lnTo>
                  <a:close/>
                </a:path>
                <a:path w="1438909" h="76200">
                  <a:moveTo>
                    <a:pt x="1362202" y="25526"/>
                  </a:moveTo>
                  <a:lnTo>
                    <a:pt x="0" y="25526"/>
                  </a:lnTo>
                  <a:lnTo>
                    <a:pt x="0" y="50673"/>
                  </a:lnTo>
                  <a:lnTo>
                    <a:pt x="1362202" y="50673"/>
                  </a:lnTo>
                  <a:lnTo>
                    <a:pt x="1362202" y="25526"/>
                  </a:lnTo>
                  <a:close/>
                </a:path>
                <a:path w="1438909" h="76200">
                  <a:moveTo>
                    <a:pt x="1413255" y="25526"/>
                  </a:moveTo>
                  <a:lnTo>
                    <a:pt x="1374902" y="25526"/>
                  </a:lnTo>
                  <a:lnTo>
                    <a:pt x="1374902" y="50673"/>
                  </a:lnTo>
                  <a:lnTo>
                    <a:pt x="1413255" y="50673"/>
                  </a:lnTo>
                  <a:lnTo>
                    <a:pt x="1438402" y="38100"/>
                  </a:lnTo>
                  <a:lnTo>
                    <a:pt x="1413255" y="25526"/>
                  </a:lnTo>
                  <a:close/>
                </a:path>
              </a:pathLst>
            </a:custGeom>
            <a:solidFill>
              <a:srgbClr val="008FD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sp>
        <p:nvSpPr>
          <p:cNvPr id="1155" name="object 49">
            <a:extLst>
              <a:ext uri="{FF2B5EF4-FFF2-40B4-BE49-F238E27FC236}">
                <a16:creationId xmlns:a16="http://schemas.microsoft.com/office/drawing/2014/main" id="{906D6551-3A56-78BB-2CB6-4411D222D727}"/>
              </a:ext>
            </a:extLst>
          </p:cNvPr>
          <p:cNvSpPr txBox="1"/>
          <p:nvPr/>
        </p:nvSpPr>
        <p:spPr>
          <a:xfrm>
            <a:off x="9089643" y="4729988"/>
            <a:ext cx="838835" cy="360680"/>
          </a:xfrm>
          <a:prstGeom prst="rect">
            <a:avLst/>
          </a:prstGeom>
        </p:spPr>
        <p:txBody>
          <a:bodyPr vert="horz" wrap="square" lIns="0" tIns="12065" rIns="0" bIns="0" rtlCol="0">
            <a:spAutoFit/>
          </a:bodyPr>
          <a:lstStyle/>
          <a:p>
            <a:pPr marL="59055" marR="5080" lvl="0" indent="-46990" algn="l" defTabSz="914400" rtl="0" eaLnBrk="1" fontAlgn="auto" latinLnBrk="0" hangingPunct="1">
              <a:lnSpc>
                <a:spcPct val="100000"/>
              </a:lnSpc>
              <a:spcBef>
                <a:spcPts val="95"/>
              </a:spcBef>
              <a:spcAft>
                <a:spcPts val="0"/>
              </a:spcAft>
              <a:buClrTx/>
              <a:buSzTx/>
              <a:buFontTx/>
              <a:buNone/>
              <a:tabLst/>
              <a:defRPr/>
            </a:pPr>
            <a:r>
              <a:rPr kumimoji="0" sz="1100" b="0" i="0" u="none" strike="noStrike" kern="1200" cap="none" spc="-10" normalizeH="0" baseline="0" noProof="0" dirty="0">
                <a:ln>
                  <a:noFill/>
                </a:ln>
                <a:solidFill>
                  <a:srgbClr val="008FD2"/>
                </a:solidFill>
                <a:effectLst/>
                <a:uLnTx/>
                <a:uFillTx/>
                <a:latin typeface="Arial"/>
                <a:ea typeface="+mn-ea"/>
                <a:cs typeface="Arial"/>
              </a:rPr>
              <a:t>IMPLEMENT BEHAVIOR</a:t>
            </a:r>
            <a:endParaRPr kumimoji="0" sz="1100" b="0" i="0" u="none" strike="noStrike" kern="1200" cap="none" spc="0" normalizeH="0" baseline="0" noProof="0">
              <a:ln>
                <a:noFill/>
              </a:ln>
              <a:solidFill>
                <a:prstClr val="black"/>
              </a:solidFill>
              <a:effectLst/>
              <a:uLnTx/>
              <a:uFillTx/>
              <a:latin typeface="Arial"/>
              <a:ea typeface="+mn-ea"/>
              <a:cs typeface="Arial"/>
            </a:endParaRPr>
          </a:p>
        </p:txBody>
      </p:sp>
      <p:sp>
        <p:nvSpPr>
          <p:cNvPr id="1156" name="object 50">
            <a:extLst>
              <a:ext uri="{FF2B5EF4-FFF2-40B4-BE49-F238E27FC236}">
                <a16:creationId xmlns:a16="http://schemas.microsoft.com/office/drawing/2014/main" id="{2F9295FB-19AA-B2CE-B8F0-321264D75BF9}"/>
              </a:ext>
            </a:extLst>
          </p:cNvPr>
          <p:cNvSpPr/>
          <p:nvPr/>
        </p:nvSpPr>
        <p:spPr>
          <a:xfrm>
            <a:off x="10412348" y="4560189"/>
            <a:ext cx="1335405" cy="1073785"/>
          </a:xfrm>
          <a:custGeom>
            <a:avLst/>
            <a:gdLst/>
            <a:ahLst/>
            <a:cxnLst/>
            <a:rect l="l" t="t" r="r" b="b"/>
            <a:pathLst>
              <a:path w="1335404" h="1073785">
                <a:moveTo>
                  <a:pt x="0" y="72009"/>
                </a:moveTo>
                <a:lnTo>
                  <a:pt x="5661" y="43987"/>
                </a:lnTo>
                <a:lnTo>
                  <a:pt x="21097" y="21097"/>
                </a:lnTo>
                <a:lnTo>
                  <a:pt x="43987" y="5661"/>
                </a:lnTo>
                <a:lnTo>
                  <a:pt x="72008" y="0"/>
                </a:lnTo>
                <a:lnTo>
                  <a:pt x="1263015" y="0"/>
                </a:lnTo>
                <a:lnTo>
                  <a:pt x="1291036" y="5661"/>
                </a:lnTo>
                <a:lnTo>
                  <a:pt x="1313926" y="21097"/>
                </a:lnTo>
                <a:lnTo>
                  <a:pt x="1329362" y="43987"/>
                </a:lnTo>
                <a:lnTo>
                  <a:pt x="1335024" y="72009"/>
                </a:lnTo>
                <a:lnTo>
                  <a:pt x="1335024" y="1001649"/>
                </a:lnTo>
                <a:lnTo>
                  <a:pt x="1329362" y="1029675"/>
                </a:lnTo>
                <a:lnTo>
                  <a:pt x="1313926" y="1052564"/>
                </a:lnTo>
                <a:lnTo>
                  <a:pt x="1291036" y="1067998"/>
                </a:lnTo>
                <a:lnTo>
                  <a:pt x="1263015" y="1073658"/>
                </a:lnTo>
                <a:lnTo>
                  <a:pt x="72008" y="1073658"/>
                </a:lnTo>
                <a:lnTo>
                  <a:pt x="43987" y="1067998"/>
                </a:lnTo>
                <a:lnTo>
                  <a:pt x="21097" y="1052564"/>
                </a:lnTo>
                <a:lnTo>
                  <a:pt x="5661" y="1029675"/>
                </a:lnTo>
                <a:lnTo>
                  <a:pt x="0" y="1001649"/>
                </a:lnTo>
                <a:lnTo>
                  <a:pt x="0" y="72009"/>
                </a:lnTo>
                <a:close/>
              </a:path>
            </a:pathLst>
          </a:custGeom>
          <a:ln w="19050">
            <a:solidFill>
              <a:srgbClr val="008FD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157" name="object 51">
            <a:extLst>
              <a:ext uri="{FF2B5EF4-FFF2-40B4-BE49-F238E27FC236}">
                <a16:creationId xmlns:a16="http://schemas.microsoft.com/office/drawing/2014/main" id="{5EA62084-25E7-2202-BE9B-D2EC63125EEE}"/>
              </a:ext>
            </a:extLst>
          </p:cNvPr>
          <p:cNvSpPr txBox="1"/>
          <p:nvPr/>
        </p:nvSpPr>
        <p:spPr>
          <a:xfrm>
            <a:off x="10427387" y="5368350"/>
            <a:ext cx="1486301" cy="19749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200" b="0" i="0" u="none" strike="noStrike" kern="1200" cap="none" spc="0" normalizeH="0" baseline="0" noProof="0" dirty="0">
                <a:ln>
                  <a:noFill/>
                </a:ln>
                <a:solidFill>
                  <a:srgbClr val="EFAB00"/>
                </a:solidFill>
                <a:effectLst/>
                <a:uLnTx/>
                <a:uFillTx/>
                <a:latin typeface="Arial"/>
                <a:ea typeface="+mn-ea"/>
                <a:cs typeface="Arial"/>
              </a:rPr>
              <a:t>ABAP </a:t>
            </a:r>
            <a:r>
              <a:rPr kumimoji="0" lang="de-DE" sz="1200" b="0" i="0" u="none" strike="noStrike" kern="1200" cap="none" spc="0" normalizeH="0" baseline="0" noProof="0" dirty="0">
                <a:ln>
                  <a:noFill/>
                </a:ln>
                <a:solidFill>
                  <a:srgbClr val="EFAB00"/>
                </a:solidFill>
                <a:effectLst/>
                <a:uLnTx/>
                <a:uFillTx/>
                <a:latin typeface="Arial"/>
                <a:ea typeface="+mn-ea"/>
                <a:cs typeface="Arial"/>
              </a:rPr>
              <a:t>CLASS</a:t>
            </a:r>
            <a:r>
              <a:rPr kumimoji="0" sz="1200" b="0" i="0" u="none" strike="noStrike" kern="1200" cap="none" spc="-20" normalizeH="0" baseline="0" noProof="0" dirty="0">
                <a:ln>
                  <a:noFill/>
                </a:ln>
                <a:solidFill>
                  <a:srgbClr val="EFAB00"/>
                </a:solidFill>
                <a:effectLst/>
                <a:uLnTx/>
                <a:uFillTx/>
                <a:latin typeface="Arial"/>
                <a:ea typeface="+mn-ea"/>
                <a:cs typeface="Arial"/>
              </a:rPr>
              <a:t>CODE</a:t>
            </a:r>
            <a:endParaRPr kumimoji="0" sz="1200" b="0" i="0" u="none" strike="noStrike" kern="1200" cap="none" spc="0" normalizeH="0" baseline="0" noProof="0" dirty="0">
              <a:ln>
                <a:noFill/>
              </a:ln>
              <a:solidFill>
                <a:prstClr val="black"/>
              </a:solidFill>
              <a:effectLst/>
              <a:uLnTx/>
              <a:uFillTx/>
              <a:latin typeface="Arial"/>
              <a:ea typeface="+mn-ea"/>
              <a:cs typeface="Arial"/>
            </a:endParaRPr>
          </a:p>
        </p:txBody>
      </p:sp>
      <p:grpSp>
        <p:nvGrpSpPr>
          <p:cNvPr id="1158" name="object 52">
            <a:extLst>
              <a:ext uri="{FF2B5EF4-FFF2-40B4-BE49-F238E27FC236}">
                <a16:creationId xmlns:a16="http://schemas.microsoft.com/office/drawing/2014/main" id="{246420D9-7EC4-9C86-04E2-C83536E81C46}"/>
              </a:ext>
            </a:extLst>
          </p:cNvPr>
          <p:cNvGrpSpPr/>
          <p:nvPr/>
        </p:nvGrpSpPr>
        <p:grpSpPr>
          <a:xfrm>
            <a:off x="6025515" y="3658108"/>
            <a:ext cx="5666740" cy="1699895"/>
            <a:chOff x="6025515" y="3658108"/>
            <a:chExt cx="5666740" cy="1699895"/>
          </a:xfrm>
        </p:grpSpPr>
        <p:pic>
          <p:nvPicPr>
            <p:cNvPr id="1159" name="object 53">
              <a:extLst>
                <a:ext uri="{FF2B5EF4-FFF2-40B4-BE49-F238E27FC236}">
                  <a16:creationId xmlns:a16="http://schemas.microsoft.com/office/drawing/2014/main" id="{6E9AAE4F-733C-DBF7-33BE-689F6E336614}"/>
                </a:ext>
              </a:extLst>
            </p:cNvPr>
            <p:cNvPicPr/>
            <p:nvPr/>
          </p:nvPicPr>
          <p:blipFill>
            <a:blip r:embed="rId9" cstate="print"/>
            <a:stretch>
              <a:fillRect/>
            </a:stretch>
          </p:blipFill>
          <p:spPr>
            <a:xfrm>
              <a:off x="10478261" y="4635246"/>
              <a:ext cx="1203959" cy="712470"/>
            </a:xfrm>
            <a:prstGeom prst="rect">
              <a:avLst/>
            </a:prstGeom>
          </p:spPr>
        </p:pic>
        <p:sp>
          <p:nvSpPr>
            <p:cNvPr id="1160" name="object 54">
              <a:extLst>
                <a:ext uri="{FF2B5EF4-FFF2-40B4-BE49-F238E27FC236}">
                  <a16:creationId xmlns:a16="http://schemas.microsoft.com/office/drawing/2014/main" id="{2A9D2F5C-E4D2-DA42-0BA3-4D570AE913A6}"/>
                </a:ext>
              </a:extLst>
            </p:cNvPr>
            <p:cNvSpPr/>
            <p:nvPr/>
          </p:nvSpPr>
          <p:spPr>
            <a:xfrm>
              <a:off x="10473309" y="4630293"/>
              <a:ext cx="1214120" cy="722630"/>
            </a:xfrm>
            <a:custGeom>
              <a:avLst/>
              <a:gdLst/>
              <a:ahLst/>
              <a:cxnLst/>
              <a:rect l="l" t="t" r="r" b="b"/>
              <a:pathLst>
                <a:path w="1214120" h="722629">
                  <a:moveTo>
                    <a:pt x="0" y="722375"/>
                  </a:moveTo>
                  <a:lnTo>
                    <a:pt x="1213866" y="722375"/>
                  </a:lnTo>
                  <a:lnTo>
                    <a:pt x="1213866" y="0"/>
                  </a:lnTo>
                  <a:lnTo>
                    <a:pt x="0" y="0"/>
                  </a:lnTo>
                  <a:lnTo>
                    <a:pt x="0" y="722375"/>
                  </a:lnTo>
                  <a:close/>
                </a:path>
              </a:pathLst>
            </a:custGeom>
            <a:ln w="9906">
              <a:solidFill>
                <a:srgbClr val="D9D9D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161" name="object 55">
              <a:extLst>
                <a:ext uri="{FF2B5EF4-FFF2-40B4-BE49-F238E27FC236}">
                  <a16:creationId xmlns:a16="http://schemas.microsoft.com/office/drawing/2014/main" id="{98FB58A1-4BD5-7BF9-69F9-08B2DCDCE556}"/>
                </a:ext>
              </a:extLst>
            </p:cNvPr>
            <p:cNvSpPr/>
            <p:nvPr/>
          </p:nvSpPr>
          <p:spPr>
            <a:xfrm>
              <a:off x="8255889" y="4213479"/>
              <a:ext cx="76200" cy="346710"/>
            </a:xfrm>
            <a:custGeom>
              <a:avLst/>
              <a:gdLst/>
              <a:ahLst/>
              <a:cxnLst/>
              <a:rect l="l" t="t" r="r" b="b"/>
              <a:pathLst>
                <a:path w="76200" h="346710">
                  <a:moveTo>
                    <a:pt x="50672" y="63500"/>
                  </a:moveTo>
                  <a:lnTo>
                    <a:pt x="25526" y="63500"/>
                  </a:lnTo>
                  <a:lnTo>
                    <a:pt x="25526" y="346202"/>
                  </a:lnTo>
                  <a:lnTo>
                    <a:pt x="50672" y="346202"/>
                  </a:lnTo>
                  <a:lnTo>
                    <a:pt x="50672" y="63500"/>
                  </a:lnTo>
                  <a:close/>
                </a:path>
                <a:path w="76200" h="346710">
                  <a:moveTo>
                    <a:pt x="38100" y="0"/>
                  </a:moveTo>
                  <a:lnTo>
                    <a:pt x="0" y="76200"/>
                  </a:lnTo>
                  <a:lnTo>
                    <a:pt x="25526" y="76200"/>
                  </a:lnTo>
                  <a:lnTo>
                    <a:pt x="25526" y="63500"/>
                  </a:lnTo>
                  <a:lnTo>
                    <a:pt x="69850" y="63500"/>
                  </a:lnTo>
                  <a:lnTo>
                    <a:pt x="38100" y="0"/>
                  </a:lnTo>
                  <a:close/>
                </a:path>
                <a:path w="76200" h="346710">
                  <a:moveTo>
                    <a:pt x="69850" y="63500"/>
                  </a:moveTo>
                  <a:lnTo>
                    <a:pt x="50672" y="63500"/>
                  </a:lnTo>
                  <a:lnTo>
                    <a:pt x="50672" y="76200"/>
                  </a:lnTo>
                  <a:lnTo>
                    <a:pt x="76200" y="76200"/>
                  </a:lnTo>
                  <a:lnTo>
                    <a:pt x="69850" y="63500"/>
                  </a:lnTo>
                  <a:close/>
                </a:path>
              </a:pathLst>
            </a:custGeom>
            <a:solidFill>
              <a:srgbClr val="E254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162" name="object 56">
              <a:extLst>
                <a:ext uri="{FF2B5EF4-FFF2-40B4-BE49-F238E27FC236}">
                  <a16:creationId xmlns:a16="http://schemas.microsoft.com/office/drawing/2014/main" id="{698717B4-EF14-CF5E-1BCF-CEF20AD00C7B}"/>
                </a:ext>
              </a:extLst>
            </p:cNvPr>
            <p:cNvSpPr/>
            <p:nvPr/>
          </p:nvSpPr>
          <p:spPr>
            <a:xfrm>
              <a:off x="6025515" y="3658108"/>
              <a:ext cx="1588770" cy="76200"/>
            </a:xfrm>
            <a:custGeom>
              <a:avLst/>
              <a:gdLst/>
              <a:ahLst/>
              <a:cxnLst/>
              <a:rect l="l" t="t" r="r" b="b"/>
              <a:pathLst>
                <a:path w="1588770" h="76200">
                  <a:moveTo>
                    <a:pt x="1563413" y="25527"/>
                  </a:moveTo>
                  <a:lnTo>
                    <a:pt x="1524889" y="25527"/>
                  </a:lnTo>
                  <a:lnTo>
                    <a:pt x="1524889" y="50673"/>
                  </a:lnTo>
                  <a:lnTo>
                    <a:pt x="1512273" y="50700"/>
                  </a:lnTo>
                  <a:lnTo>
                    <a:pt x="1512315" y="76200"/>
                  </a:lnTo>
                  <a:lnTo>
                    <a:pt x="1588389" y="37973"/>
                  </a:lnTo>
                  <a:lnTo>
                    <a:pt x="1563413" y="25527"/>
                  </a:lnTo>
                  <a:close/>
                </a:path>
                <a:path w="1588770" h="76200">
                  <a:moveTo>
                    <a:pt x="1512231" y="25554"/>
                  </a:moveTo>
                  <a:lnTo>
                    <a:pt x="0" y="28829"/>
                  </a:lnTo>
                  <a:lnTo>
                    <a:pt x="0" y="53975"/>
                  </a:lnTo>
                  <a:lnTo>
                    <a:pt x="1512273" y="50700"/>
                  </a:lnTo>
                  <a:lnTo>
                    <a:pt x="1512231" y="25554"/>
                  </a:lnTo>
                  <a:close/>
                </a:path>
                <a:path w="1588770" h="76200">
                  <a:moveTo>
                    <a:pt x="1524889" y="25527"/>
                  </a:moveTo>
                  <a:lnTo>
                    <a:pt x="1512231" y="25554"/>
                  </a:lnTo>
                  <a:lnTo>
                    <a:pt x="1512273" y="50700"/>
                  </a:lnTo>
                  <a:lnTo>
                    <a:pt x="1524889" y="50673"/>
                  </a:lnTo>
                  <a:lnTo>
                    <a:pt x="1524889" y="25527"/>
                  </a:lnTo>
                  <a:close/>
                </a:path>
                <a:path w="1588770" h="76200">
                  <a:moveTo>
                    <a:pt x="1512189" y="0"/>
                  </a:moveTo>
                  <a:lnTo>
                    <a:pt x="1512231" y="25554"/>
                  </a:lnTo>
                  <a:lnTo>
                    <a:pt x="1563413" y="25527"/>
                  </a:lnTo>
                  <a:lnTo>
                    <a:pt x="1512189" y="0"/>
                  </a:lnTo>
                  <a:close/>
                </a:path>
              </a:pathLst>
            </a:custGeom>
            <a:solidFill>
              <a:srgbClr val="008FD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sp>
        <p:nvSpPr>
          <p:cNvPr id="1163" name="object 57">
            <a:extLst>
              <a:ext uri="{FF2B5EF4-FFF2-40B4-BE49-F238E27FC236}">
                <a16:creationId xmlns:a16="http://schemas.microsoft.com/office/drawing/2014/main" id="{6AB85F86-415A-F029-630B-74E71E6C2DE0}"/>
              </a:ext>
            </a:extLst>
          </p:cNvPr>
          <p:cNvSpPr txBox="1"/>
          <p:nvPr/>
        </p:nvSpPr>
        <p:spPr>
          <a:xfrm>
            <a:off x="6140958" y="3310889"/>
            <a:ext cx="746125" cy="360680"/>
          </a:xfrm>
          <a:prstGeom prst="rect">
            <a:avLst/>
          </a:prstGeom>
        </p:spPr>
        <p:txBody>
          <a:bodyPr vert="horz" wrap="square" lIns="0" tIns="12065" rIns="0" bIns="0" rtlCol="0">
            <a:spAutoFit/>
          </a:bodyPr>
          <a:lstStyle/>
          <a:p>
            <a:pPr marL="12700" marR="5080" lvl="0" indent="213360" algn="l" defTabSz="914400" rtl="0" eaLnBrk="1" fontAlgn="auto" latinLnBrk="0" hangingPunct="1">
              <a:lnSpc>
                <a:spcPct val="100000"/>
              </a:lnSpc>
              <a:spcBef>
                <a:spcPts val="95"/>
              </a:spcBef>
              <a:spcAft>
                <a:spcPts val="0"/>
              </a:spcAft>
              <a:buClrTx/>
              <a:buSzTx/>
              <a:buFontTx/>
              <a:buNone/>
              <a:tabLst/>
              <a:defRPr/>
            </a:pPr>
            <a:r>
              <a:rPr kumimoji="0" sz="1100" b="0" i="0" u="none" strike="noStrike" kern="1200" cap="none" spc="-25" normalizeH="0" baseline="0" noProof="0" dirty="0">
                <a:ln>
                  <a:noFill/>
                </a:ln>
                <a:solidFill>
                  <a:srgbClr val="008FD2"/>
                </a:solidFill>
                <a:effectLst/>
                <a:uLnTx/>
                <a:uFillTx/>
                <a:latin typeface="Arial"/>
                <a:ea typeface="+mn-ea"/>
                <a:cs typeface="Arial"/>
              </a:rPr>
              <a:t>ADD </a:t>
            </a:r>
            <a:r>
              <a:rPr kumimoji="0" sz="1100" b="0" i="0" u="none" strike="noStrike" kern="1200" cap="none" spc="-10" normalizeH="0" baseline="0" noProof="0" dirty="0">
                <a:ln>
                  <a:noFill/>
                </a:ln>
                <a:solidFill>
                  <a:srgbClr val="008FD2"/>
                </a:solidFill>
                <a:effectLst/>
                <a:uLnTx/>
                <a:uFillTx/>
                <a:latin typeface="Arial"/>
                <a:ea typeface="+mn-ea"/>
                <a:cs typeface="Arial"/>
              </a:rPr>
              <a:t>BEHAVIOR</a:t>
            </a:r>
            <a:endParaRPr kumimoji="0" sz="1100" b="0" i="0" u="none" strike="noStrike" kern="1200" cap="none" spc="0" normalizeH="0" baseline="0" noProof="0">
              <a:ln>
                <a:noFill/>
              </a:ln>
              <a:solidFill>
                <a:prstClr val="black"/>
              </a:solidFill>
              <a:effectLst/>
              <a:uLnTx/>
              <a:uFillTx/>
              <a:latin typeface="Arial"/>
              <a:ea typeface="+mn-ea"/>
              <a:cs typeface="Arial"/>
            </a:endParaRPr>
          </a:p>
        </p:txBody>
      </p:sp>
      <p:sp>
        <p:nvSpPr>
          <p:cNvPr id="1164" name="object 58">
            <a:extLst>
              <a:ext uri="{FF2B5EF4-FFF2-40B4-BE49-F238E27FC236}">
                <a16:creationId xmlns:a16="http://schemas.microsoft.com/office/drawing/2014/main" id="{AB62402A-453E-2FE4-96C5-E8A87AB62C5D}"/>
              </a:ext>
            </a:extLst>
          </p:cNvPr>
          <p:cNvSpPr/>
          <p:nvPr/>
        </p:nvSpPr>
        <p:spPr>
          <a:xfrm>
            <a:off x="7614284" y="3177920"/>
            <a:ext cx="1359535" cy="1035685"/>
          </a:xfrm>
          <a:custGeom>
            <a:avLst/>
            <a:gdLst/>
            <a:ahLst/>
            <a:cxnLst/>
            <a:rect l="l" t="t" r="r" b="b"/>
            <a:pathLst>
              <a:path w="1359534" h="1035685">
                <a:moveTo>
                  <a:pt x="0" y="69468"/>
                </a:moveTo>
                <a:lnTo>
                  <a:pt x="5461" y="42433"/>
                </a:lnTo>
                <a:lnTo>
                  <a:pt x="20351" y="20351"/>
                </a:lnTo>
                <a:lnTo>
                  <a:pt x="42433" y="5461"/>
                </a:lnTo>
                <a:lnTo>
                  <a:pt x="69469" y="0"/>
                </a:lnTo>
                <a:lnTo>
                  <a:pt x="1289939" y="0"/>
                </a:lnTo>
                <a:lnTo>
                  <a:pt x="1316974" y="5461"/>
                </a:lnTo>
                <a:lnTo>
                  <a:pt x="1339056" y="20351"/>
                </a:lnTo>
                <a:lnTo>
                  <a:pt x="1353947" y="42433"/>
                </a:lnTo>
                <a:lnTo>
                  <a:pt x="1359408" y="69468"/>
                </a:lnTo>
                <a:lnTo>
                  <a:pt x="1359408" y="966088"/>
                </a:lnTo>
                <a:lnTo>
                  <a:pt x="1353947" y="993124"/>
                </a:lnTo>
                <a:lnTo>
                  <a:pt x="1339056" y="1015206"/>
                </a:lnTo>
                <a:lnTo>
                  <a:pt x="1316974" y="1030097"/>
                </a:lnTo>
                <a:lnTo>
                  <a:pt x="1289939" y="1035557"/>
                </a:lnTo>
                <a:lnTo>
                  <a:pt x="69469" y="1035557"/>
                </a:lnTo>
                <a:lnTo>
                  <a:pt x="42433" y="1030096"/>
                </a:lnTo>
                <a:lnTo>
                  <a:pt x="20351" y="1015206"/>
                </a:lnTo>
                <a:lnTo>
                  <a:pt x="5461" y="993124"/>
                </a:lnTo>
                <a:lnTo>
                  <a:pt x="0" y="966088"/>
                </a:lnTo>
                <a:lnTo>
                  <a:pt x="0" y="69468"/>
                </a:lnTo>
                <a:close/>
              </a:path>
            </a:pathLst>
          </a:custGeom>
          <a:ln w="19050">
            <a:solidFill>
              <a:srgbClr val="008FD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165" name="object 59">
            <a:extLst>
              <a:ext uri="{FF2B5EF4-FFF2-40B4-BE49-F238E27FC236}">
                <a16:creationId xmlns:a16="http://schemas.microsoft.com/office/drawing/2014/main" id="{0A76FB37-E71F-5E9C-B9E2-95C8E1EE8F7A}"/>
              </a:ext>
            </a:extLst>
          </p:cNvPr>
          <p:cNvSpPr txBox="1"/>
          <p:nvPr/>
        </p:nvSpPr>
        <p:spPr>
          <a:xfrm>
            <a:off x="7760461" y="3835907"/>
            <a:ext cx="2203450" cy="650240"/>
          </a:xfrm>
          <a:prstGeom prst="rect">
            <a:avLst/>
          </a:prstGeom>
        </p:spPr>
        <p:txBody>
          <a:bodyPr vert="horz" wrap="square" lIns="0" tIns="12700" rIns="0" bIns="0" rtlCol="0">
            <a:spAutoFit/>
          </a:bodyPr>
          <a:lstStyle/>
          <a:p>
            <a:pPr marL="12700" marR="1200785" lvl="0" indent="74930" algn="l" defTabSz="914400" rtl="0" eaLnBrk="1" fontAlgn="auto" latinLnBrk="0" hangingPunct="1">
              <a:lnSpc>
                <a:spcPct val="100000"/>
              </a:lnSpc>
              <a:spcBef>
                <a:spcPts val="100"/>
              </a:spcBef>
              <a:spcAft>
                <a:spcPts val="0"/>
              </a:spcAft>
              <a:buClrTx/>
              <a:buSzTx/>
              <a:buFontTx/>
              <a:buNone/>
              <a:tabLst/>
              <a:defRPr/>
            </a:pPr>
            <a:r>
              <a:rPr kumimoji="0" sz="1200" b="0" i="0" u="none" strike="noStrike" kern="1200" cap="none" spc="-10" normalizeH="0" baseline="0" noProof="0" dirty="0">
                <a:ln>
                  <a:noFill/>
                </a:ln>
                <a:solidFill>
                  <a:srgbClr val="EFAB00"/>
                </a:solidFill>
                <a:effectLst/>
                <a:uLnTx/>
                <a:uFillTx/>
                <a:latin typeface="Arial"/>
                <a:ea typeface="+mn-ea"/>
                <a:cs typeface="Arial"/>
              </a:rPr>
              <a:t>BEHAVIOR PROJECTION</a:t>
            </a:r>
            <a:endParaRPr kumimoji="0" sz="1200" b="0" i="0" u="none" strike="noStrike" kern="1200" cap="none" spc="0" normalizeH="0" baseline="0" noProof="0">
              <a:ln>
                <a:noFill/>
              </a:ln>
              <a:solidFill>
                <a:prstClr val="black"/>
              </a:solidFill>
              <a:effectLst/>
              <a:uLnTx/>
              <a:uFillTx/>
              <a:latin typeface="Arial"/>
              <a:ea typeface="+mn-ea"/>
              <a:cs typeface="Arial"/>
            </a:endParaRPr>
          </a:p>
          <a:p>
            <a:pPr marL="778510" marR="0" lvl="0" indent="0" algn="l" defTabSz="914400" rtl="0" eaLnBrk="1" fontAlgn="auto" latinLnBrk="0" hangingPunct="1">
              <a:lnSpc>
                <a:spcPct val="100000"/>
              </a:lnSpc>
              <a:spcBef>
                <a:spcPts val="715"/>
              </a:spcBef>
              <a:spcAft>
                <a:spcPts val="0"/>
              </a:spcAft>
              <a:buClrTx/>
              <a:buSzTx/>
              <a:buFontTx/>
              <a:buNone/>
              <a:tabLst/>
              <a:defRPr/>
            </a:pPr>
            <a:r>
              <a:rPr kumimoji="0" sz="1100" b="0" i="0" u="none" strike="noStrike" kern="1200" cap="none" spc="0" normalizeH="0" baseline="0" noProof="0" dirty="0">
                <a:ln>
                  <a:noFill/>
                </a:ln>
                <a:solidFill>
                  <a:srgbClr val="E25400"/>
                </a:solidFill>
                <a:effectLst/>
                <a:uLnTx/>
                <a:uFillTx/>
                <a:latin typeface="Arial"/>
                <a:ea typeface="+mn-ea"/>
                <a:cs typeface="Arial"/>
              </a:rPr>
              <a:t>PROJECT</a:t>
            </a:r>
            <a:r>
              <a:rPr kumimoji="0" sz="1100" b="0" i="0" u="none" strike="noStrike" kern="1200" cap="none" spc="-40" normalizeH="0" baseline="0" noProof="0" dirty="0">
                <a:ln>
                  <a:noFill/>
                </a:ln>
                <a:solidFill>
                  <a:srgbClr val="E25400"/>
                </a:solidFill>
                <a:effectLst/>
                <a:uLnTx/>
                <a:uFillTx/>
                <a:latin typeface="Arial"/>
                <a:ea typeface="+mn-ea"/>
                <a:cs typeface="Arial"/>
              </a:rPr>
              <a:t> </a:t>
            </a:r>
            <a:r>
              <a:rPr kumimoji="0" sz="1100" b="0" i="0" u="none" strike="noStrike" kern="1200" cap="none" spc="-10" normalizeH="0" baseline="0" noProof="0" dirty="0">
                <a:ln>
                  <a:noFill/>
                </a:ln>
                <a:solidFill>
                  <a:srgbClr val="E25400"/>
                </a:solidFill>
                <a:effectLst/>
                <a:uLnTx/>
                <a:uFillTx/>
                <a:latin typeface="Arial"/>
                <a:ea typeface="+mn-ea"/>
                <a:cs typeface="Arial"/>
              </a:rPr>
              <a:t>BEHAVIOR</a:t>
            </a:r>
            <a:endParaRPr kumimoji="0" sz="1100" b="0" i="0" u="none" strike="noStrike" kern="1200" cap="none" spc="0" normalizeH="0" baseline="0" noProof="0">
              <a:ln>
                <a:noFill/>
              </a:ln>
              <a:solidFill>
                <a:prstClr val="black"/>
              </a:solidFill>
              <a:effectLst/>
              <a:uLnTx/>
              <a:uFillTx/>
              <a:latin typeface="Arial"/>
              <a:ea typeface="+mn-ea"/>
              <a:cs typeface="Arial"/>
            </a:endParaRPr>
          </a:p>
        </p:txBody>
      </p:sp>
      <p:grpSp>
        <p:nvGrpSpPr>
          <p:cNvPr id="1166" name="object 60">
            <a:extLst>
              <a:ext uri="{FF2B5EF4-FFF2-40B4-BE49-F238E27FC236}">
                <a16:creationId xmlns:a16="http://schemas.microsoft.com/office/drawing/2014/main" id="{2E16FFB9-233B-EE61-8E8C-723DB408B1F8}"/>
              </a:ext>
            </a:extLst>
          </p:cNvPr>
          <p:cNvGrpSpPr/>
          <p:nvPr/>
        </p:nvGrpSpPr>
        <p:grpSpPr>
          <a:xfrm>
            <a:off x="4844796" y="3172205"/>
            <a:ext cx="4048125" cy="1054735"/>
            <a:chOff x="4844796" y="3172205"/>
            <a:chExt cx="4048125" cy="1054735"/>
          </a:xfrm>
        </p:grpSpPr>
        <p:pic>
          <p:nvPicPr>
            <p:cNvPr id="1167" name="object 61">
              <a:extLst>
                <a:ext uri="{FF2B5EF4-FFF2-40B4-BE49-F238E27FC236}">
                  <a16:creationId xmlns:a16="http://schemas.microsoft.com/office/drawing/2014/main" id="{E266CF24-9692-B7DD-D0BA-110AD6BF5C40}"/>
                </a:ext>
              </a:extLst>
            </p:cNvPr>
            <p:cNvPicPr/>
            <p:nvPr/>
          </p:nvPicPr>
          <p:blipFill>
            <a:blip r:embed="rId10" cstate="print"/>
            <a:stretch>
              <a:fillRect/>
            </a:stretch>
          </p:blipFill>
          <p:spPr>
            <a:xfrm>
              <a:off x="7721346" y="3243833"/>
              <a:ext cx="927194" cy="567689"/>
            </a:xfrm>
            <a:prstGeom prst="rect">
              <a:avLst/>
            </a:prstGeom>
          </p:spPr>
        </p:pic>
        <p:sp>
          <p:nvSpPr>
            <p:cNvPr id="1168" name="object 62">
              <a:extLst>
                <a:ext uri="{FF2B5EF4-FFF2-40B4-BE49-F238E27FC236}">
                  <a16:creationId xmlns:a16="http://schemas.microsoft.com/office/drawing/2014/main" id="{6B990496-5333-29D4-8FF3-00DB39082B72}"/>
                </a:ext>
              </a:extLst>
            </p:cNvPr>
            <p:cNvSpPr/>
            <p:nvPr/>
          </p:nvSpPr>
          <p:spPr>
            <a:xfrm>
              <a:off x="7716393" y="3238880"/>
              <a:ext cx="1171575" cy="577850"/>
            </a:xfrm>
            <a:custGeom>
              <a:avLst/>
              <a:gdLst/>
              <a:ahLst/>
              <a:cxnLst/>
              <a:rect l="l" t="t" r="r" b="b"/>
              <a:pathLst>
                <a:path w="1171575" h="577850">
                  <a:moveTo>
                    <a:pt x="0" y="577596"/>
                  </a:moveTo>
                  <a:lnTo>
                    <a:pt x="1171194" y="577596"/>
                  </a:lnTo>
                  <a:lnTo>
                    <a:pt x="1171194" y="0"/>
                  </a:lnTo>
                  <a:lnTo>
                    <a:pt x="0" y="0"/>
                  </a:lnTo>
                  <a:lnTo>
                    <a:pt x="0" y="577596"/>
                  </a:lnTo>
                  <a:close/>
                </a:path>
              </a:pathLst>
            </a:custGeom>
            <a:ln w="9906">
              <a:solidFill>
                <a:srgbClr val="D9D9D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169" name="object 63">
              <a:extLst>
                <a:ext uri="{FF2B5EF4-FFF2-40B4-BE49-F238E27FC236}">
                  <a16:creationId xmlns:a16="http://schemas.microsoft.com/office/drawing/2014/main" id="{2265A4CC-6D17-D0DA-2714-8E16474BA7C6}"/>
                </a:ext>
              </a:extLst>
            </p:cNvPr>
            <p:cNvSpPr/>
            <p:nvPr/>
          </p:nvSpPr>
          <p:spPr>
            <a:xfrm>
              <a:off x="4854321" y="3181730"/>
              <a:ext cx="1171575" cy="1035685"/>
            </a:xfrm>
            <a:custGeom>
              <a:avLst/>
              <a:gdLst/>
              <a:ahLst/>
              <a:cxnLst/>
              <a:rect l="l" t="t" r="r" b="b"/>
              <a:pathLst>
                <a:path w="1171575" h="1035685">
                  <a:moveTo>
                    <a:pt x="0" y="69469"/>
                  </a:moveTo>
                  <a:lnTo>
                    <a:pt x="5461" y="42433"/>
                  </a:lnTo>
                  <a:lnTo>
                    <a:pt x="20351" y="20351"/>
                  </a:lnTo>
                  <a:lnTo>
                    <a:pt x="42433" y="5461"/>
                  </a:lnTo>
                  <a:lnTo>
                    <a:pt x="69468" y="0"/>
                  </a:lnTo>
                  <a:lnTo>
                    <a:pt x="1101725" y="0"/>
                  </a:lnTo>
                  <a:lnTo>
                    <a:pt x="1128760" y="5461"/>
                  </a:lnTo>
                  <a:lnTo>
                    <a:pt x="1150842" y="20351"/>
                  </a:lnTo>
                  <a:lnTo>
                    <a:pt x="1165732" y="42433"/>
                  </a:lnTo>
                  <a:lnTo>
                    <a:pt x="1171193" y="69469"/>
                  </a:lnTo>
                  <a:lnTo>
                    <a:pt x="1171193" y="966089"/>
                  </a:lnTo>
                  <a:lnTo>
                    <a:pt x="1165732" y="993124"/>
                  </a:lnTo>
                  <a:lnTo>
                    <a:pt x="1150842" y="1015206"/>
                  </a:lnTo>
                  <a:lnTo>
                    <a:pt x="1128760" y="1030097"/>
                  </a:lnTo>
                  <a:lnTo>
                    <a:pt x="1101725" y="1035558"/>
                  </a:lnTo>
                  <a:lnTo>
                    <a:pt x="69468" y="1035558"/>
                  </a:lnTo>
                  <a:lnTo>
                    <a:pt x="42433" y="1030097"/>
                  </a:lnTo>
                  <a:lnTo>
                    <a:pt x="20351" y="1015206"/>
                  </a:lnTo>
                  <a:lnTo>
                    <a:pt x="5461" y="993124"/>
                  </a:lnTo>
                  <a:lnTo>
                    <a:pt x="0" y="966089"/>
                  </a:lnTo>
                  <a:lnTo>
                    <a:pt x="0" y="69469"/>
                  </a:lnTo>
                  <a:close/>
                </a:path>
              </a:pathLst>
            </a:custGeom>
            <a:ln w="19050">
              <a:solidFill>
                <a:srgbClr val="008FD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sp>
        <p:nvSpPr>
          <p:cNvPr id="1170" name="object 64">
            <a:extLst>
              <a:ext uri="{FF2B5EF4-FFF2-40B4-BE49-F238E27FC236}">
                <a16:creationId xmlns:a16="http://schemas.microsoft.com/office/drawing/2014/main" id="{1B222236-50DE-55E4-ECE8-A80F22EAD871}"/>
              </a:ext>
            </a:extLst>
          </p:cNvPr>
          <p:cNvSpPr txBox="1"/>
          <p:nvPr/>
        </p:nvSpPr>
        <p:spPr>
          <a:xfrm>
            <a:off x="4913376" y="3837178"/>
            <a:ext cx="2766695" cy="654025"/>
          </a:xfrm>
          <a:prstGeom prst="rect">
            <a:avLst/>
          </a:prstGeom>
        </p:spPr>
        <p:txBody>
          <a:bodyPr vert="horz" wrap="square" lIns="0" tIns="12700" rIns="0" bIns="0" rtlCol="0">
            <a:spAutoFit/>
          </a:bodyPr>
          <a:lstStyle/>
          <a:p>
            <a:pPr marL="38100" marR="1738630" lvl="0" indent="-26034" algn="l" defTabSz="914400" rtl="0" eaLnBrk="1" fontAlgn="auto" latinLnBrk="0" hangingPunct="1">
              <a:lnSpc>
                <a:spcPct val="100000"/>
              </a:lnSpc>
              <a:spcBef>
                <a:spcPts val="100"/>
              </a:spcBef>
              <a:spcAft>
                <a:spcPts val="0"/>
              </a:spcAft>
              <a:buClrTx/>
              <a:buSzTx/>
              <a:buFontTx/>
              <a:buNone/>
              <a:tabLst/>
              <a:defRPr/>
            </a:pPr>
            <a:r>
              <a:rPr kumimoji="0" lang="de-DE" sz="1200" b="0" i="0" u="none" strike="noStrike" kern="1200" cap="none" spc="-10" normalizeH="0" baseline="0" noProof="0" dirty="0">
                <a:ln>
                  <a:noFill/>
                </a:ln>
                <a:solidFill>
                  <a:srgbClr val="EFAB00"/>
                </a:solidFill>
                <a:effectLst/>
                <a:uLnTx/>
                <a:uFillTx/>
                <a:latin typeface="Arial"/>
                <a:ea typeface="+mn-ea"/>
                <a:cs typeface="Arial"/>
              </a:rPr>
              <a:t>CDS </a:t>
            </a:r>
            <a:r>
              <a:rPr kumimoji="0" sz="1200" b="0" i="0" u="none" strike="noStrike" kern="1200" cap="none" spc="-10" normalizeH="0" baseline="0" noProof="0" dirty="0">
                <a:ln>
                  <a:noFill/>
                </a:ln>
                <a:solidFill>
                  <a:srgbClr val="EFAB00"/>
                </a:solidFill>
                <a:effectLst/>
                <a:uLnTx/>
                <a:uFillTx/>
                <a:latin typeface="Arial"/>
                <a:ea typeface="+mn-ea"/>
                <a:cs typeface="Arial"/>
              </a:rPr>
              <a:t>PROJECTION</a:t>
            </a:r>
            <a:endParaRPr kumimoji="0" sz="1200" b="0" i="0" u="none" strike="noStrike" kern="1200" cap="none" spc="0" normalizeH="0" baseline="0" noProof="0" dirty="0">
              <a:ln>
                <a:noFill/>
              </a:ln>
              <a:solidFill>
                <a:prstClr val="black"/>
              </a:solidFill>
              <a:effectLst/>
              <a:uLnTx/>
              <a:uFillTx/>
              <a:latin typeface="Arial"/>
              <a:ea typeface="+mn-ea"/>
              <a:cs typeface="Arial"/>
            </a:endParaRPr>
          </a:p>
          <a:p>
            <a:pPr marL="601345" marR="0" lvl="0" indent="0" algn="l" defTabSz="914400" rtl="0" eaLnBrk="1" fontAlgn="auto" latinLnBrk="0" hangingPunct="1">
              <a:lnSpc>
                <a:spcPct val="100000"/>
              </a:lnSpc>
              <a:spcBef>
                <a:spcPts val="785"/>
              </a:spcBef>
              <a:spcAft>
                <a:spcPts val="0"/>
              </a:spcAft>
              <a:buClrTx/>
              <a:buSzTx/>
              <a:buFontTx/>
              <a:buNone/>
              <a:tabLst/>
              <a:defRPr/>
            </a:pPr>
            <a:r>
              <a:rPr kumimoji="0" sz="1100" b="0" i="0" u="none" strike="noStrike" kern="1200" cap="none" spc="0" normalizeH="0" baseline="0" noProof="0" dirty="0">
                <a:ln>
                  <a:noFill/>
                </a:ln>
                <a:solidFill>
                  <a:srgbClr val="E25400"/>
                </a:solidFill>
                <a:effectLst/>
                <a:uLnTx/>
                <a:uFillTx/>
                <a:latin typeface="Arial"/>
                <a:ea typeface="+mn-ea"/>
                <a:cs typeface="Arial"/>
              </a:rPr>
              <a:t>PROJECT</a:t>
            </a:r>
            <a:r>
              <a:rPr kumimoji="0" sz="1100" b="0" i="0" u="none" strike="noStrike" kern="1200" cap="none" spc="-25" normalizeH="0" baseline="0" noProof="0" dirty="0">
                <a:ln>
                  <a:noFill/>
                </a:ln>
                <a:solidFill>
                  <a:srgbClr val="E25400"/>
                </a:solidFill>
                <a:effectLst/>
                <a:uLnTx/>
                <a:uFillTx/>
                <a:latin typeface="Arial"/>
                <a:ea typeface="+mn-ea"/>
                <a:cs typeface="Arial"/>
              </a:rPr>
              <a:t> </a:t>
            </a:r>
            <a:r>
              <a:rPr kumimoji="0" sz="1100" b="0" i="0" u="none" strike="noStrike" kern="1200" cap="none" spc="0" normalizeH="0" baseline="0" noProof="0" dirty="0">
                <a:ln>
                  <a:noFill/>
                </a:ln>
                <a:solidFill>
                  <a:srgbClr val="E25400"/>
                </a:solidFill>
                <a:effectLst/>
                <a:uLnTx/>
                <a:uFillTx/>
                <a:latin typeface="Arial"/>
                <a:ea typeface="+mn-ea"/>
                <a:cs typeface="Arial"/>
              </a:rPr>
              <a:t>ELEMENTS</a:t>
            </a:r>
            <a:r>
              <a:rPr kumimoji="0" sz="1100" b="0" i="0" u="none" strike="noStrike" kern="1200" cap="none" spc="-20" normalizeH="0" baseline="0" noProof="0" dirty="0">
                <a:ln>
                  <a:noFill/>
                </a:ln>
                <a:solidFill>
                  <a:srgbClr val="E25400"/>
                </a:solidFill>
                <a:effectLst/>
                <a:uLnTx/>
                <a:uFillTx/>
                <a:latin typeface="Arial"/>
                <a:ea typeface="+mn-ea"/>
                <a:cs typeface="Arial"/>
              </a:rPr>
              <a:t> </a:t>
            </a:r>
            <a:r>
              <a:rPr kumimoji="0" sz="1100" b="0" i="0" u="none" strike="noStrike" kern="1200" cap="none" spc="0" normalizeH="0" baseline="0" noProof="0" dirty="0">
                <a:ln>
                  <a:noFill/>
                </a:ln>
                <a:solidFill>
                  <a:srgbClr val="E25400"/>
                </a:solidFill>
                <a:effectLst/>
                <a:uLnTx/>
                <a:uFillTx/>
                <a:latin typeface="Arial"/>
                <a:ea typeface="+mn-ea"/>
                <a:cs typeface="Arial"/>
              </a:rPr>
              <a:t>&amp;</a:t>
            </a:r>
            <a:r>
              <a:rPr kumimoji="0" sz="1100" b="0" i="0" u="none" strike="noStrike" kern="1200" cap="none" spc="-45" normalizeH="0" baseline="0" noProof="0" dirty="0">
                <a:ln>
                  <a:noFill/>
                </a:ln>
                <a:solidFill>
                  <a:srgbClr val="E25400"/>
                </a:solidFill>
                <a:effectLst/>
                <a:uLnTx/>
                <a:uFillTx/>
                <a:latin typeface="Arial"/>
                <a:ea typeface="+mn-ea"/>
                <a:cs typeface="Arial"/>
              </a:rPr>
              <a:t> </a:t>
            </a:r>
            <a:r>
              <a:rPr kumimoji="0" sz="1100" b="0" i="0" u="none" strike="noStrike" kern="1200" cap="none" spc="-10" normalizeH="0" baseline="0" noProof="0" dirty="0">
                <a:ln>
                  <a:noFill/>
                </a:ln>
                <a:solidFill>
                  <a:srgbClr val="E25400"/>
                </a:solidFill>
                <a:effectLst/>
                <a:uLnTx/>
                <a:uFillTx/>
                <a:latin typeface="Arial"/>
                <a:ea typeface="+mn-ea"/>
                <a:cs typeface="Arial"/>
              </a:rPr>
              <a:t>ENRICH</a:t>
            </a:r>
            <a:endParaRPr kumimoji="0" sz="1100" b="0" i="0" u="none" strike="noStrike" kern="1200" cap="none" spc="0" normalizeH="0" baseline="0" noProof="0" dirty="0">
              <a:ln>
                <a:noFill/>
              </a:ln>
              <a:solidFill>
                <a:prstClr val="black"/>
              </a:solidFill>
              <a:effectLst/>
              <a:uLnTx/>
              <a:uFillTx/>
              <a:latin typeface="Arial"/>
              <a:ea typeface="+mn-ea"/>
              <a:cs typeface="Arial"/>
            </a:endParaRPr>
          </a:p>
        </p:txBody>
      </p:sp>
      <p:sp>
        <p:nvSpPr>
          <p:cNvPr id="1171" name="object 69">
            <a:extLst>
              <a:ext uri="{FF2B5EF4-FFF2-40B4-BE49-F238E27FC236}">
                <a16:creationId xmlns:a16="http://schemas.microsoft.com/office/drawing/2014/main" id="{D08EB4FE-939C-D1E0-8AD3-2D4194B63008}"/>
              </a:ext>
            </a:extLst>
          </p:cNvPr>
          <p:cNvSpPr txBox="1"/>
          <p:nvPr/>
        </p:nvSpPr>
        <p:spPr>
          <a:xfrm>
            <a:off x="5722873" y="6047740"/>
            <a:ext cx="1482090" cy="391160"/>
          </a:xfrm>
          <a:prstGeom prst="rect">
            <a:avLst/>
          </a:prstGeom>
        </p:spPr>
        <p:txBody>
          <a:bodyPr vert="horz" wrap="square" lIns="0" tIns="12700" rIns="0" bIns="0" rtlCol="0">
            <a:spAutoFit/>
          </a:bodyPr>
          <a:lstStyle/>
          <a:p>
            <a:pPr marL="20955" marR="5080" lvl="0" indent="-8890" algn="l" defTabSz="914400" rtl="0" eaLnBrk="1" fontAlgn="auto" latinLnBrk="0" hangingPunct="1">
              <a:lnSpc>
                <a:spcPct val="100000"/>
              </a:lnSpc>
              <a:spcBef>
                <a:spcPts val="100"/>
              </a:spcBef>
              <a:spcAft>
                <a:spcPts val="0"/>
              </a:spcAft>
              <a:buClrTx/>
              <a:buSzTx/>
              <a:buFontTx/>
              <a:buNone/>
              <a:tabLst/>
              <a:defRPr/>
            </a:pPr>
            <a:r>
              <a:rPr kumimoji="0" sz="1200" b="0" i="0" u="none" strike="noStrike" kern="1200" cap="none" spc="0" normalizeH="0" baseline="0" noProof="0" dirty="0">
                <a:ln>
                  <a:noFill/>
                </a:ln>
                <a:solidFill>
                  <a:srgbClr val="008FD2"/>
                </a:solidFill>
                <a:effectLst/>
                <a:uLnTx/>
                <a:uFillTx/>
                <a:latin typeface="Arial"/>
                <a:ea typeface="+mn-ea"/>
                <a:cs typeface="Arial"/>
              </a:rPr>
              <a:t>APPLICATION</a:t>
            </a:r>
            <a:r>
              <a:rPr kumimoji="0" sz="1200" b="0" i="0" u="none" strike="noStrike" kern="1200" cap="none" spc="-50" normalizeH="0" baseline="0" noProof="0" dirty="0">
                <a:ln>
                  <a:noFill/>
                </a:ln>
                <a:solidFill>
                  <a:srgbClr val="008FD2"/>
                </a:solidFill>
                <a:effectLst/>
                <a:uLnTx/>
                <a:uFillTx/>
                <a:latin typeface="Arial"/>
                <a:ea typeface="+mn-ea"/>
                <a:cs typeface="Arial"/>
              </a:rPr>
              <a:t> </a:t>
            </a:r>
            <a:r>
              <a:rPr kumimoji="0" sz="1200" b="0" i="0" u="none" strike="noStrike" kern="1200" cap="none" spc="-20" normalizeH="0" baseline="0" noProof="0" dirty="0">
                <a:ln>
                  <a:noFill/>
                </a:ln>
                <a:solidFill>
                  <a:srgbClr val="008FD2"/>
                </a:solidFill>
                <a:effectLst/>
                <a:uLnTx/>
                <a:uFillTx/>
                <a:latin typeface="Arial"/>
                <a:ea typeface="+mn-ea"/>
                <a:cs typeface="Arial"/>
              </a:rPr>
              <a:t>DATA </a:t>
            </a:r>
            <a:r>
              <a:rPr kumimoji="0" sz="1200" b="0" i="0" u="none" strike="noStrike" kern="1200" cap="none" spc="0" normalizeH="0" baseline="0" noProof="0" dirty="0">
                <a:ln>
                  <a:noFill/>
                </a:ln>
                <a:solidFill>
                  <a:prstClr val="black"/>
                </a:solidFill>
                <a:effectLst/>
                <a:uLnTx/>
                <a:uFillTx/>
                <a:latin typeface="Arial"/>
                <a:ea typeface="+mn-ea"/>
                <a:cs typeface="Arial"/>
              </a:rPr>
              <a:t>DATABASE</a:t>
            </a:r>
            <a:r>
              <a:rPr kumimoji="0" sz="1200" b="0" i="0" u="none" strike="noStrike" kern="1200" cap="none" spc="-30" normalizeH="0" baseline="0" noProof="0" dirty="0">
                <a:ln>
                  <a:noFill/>
                </a:ln>
                <a:solidFill>
                  <a:prstClr val="black"/>
                </a:solidFill>
                <a:effectLst/>
                <a:uLnTx/>
                <a:uFillTx/>
                <a:latin typeface="Arial"/>
                <a:ea typeface="+mn-ea"/>
                <a:cs typeface="Arial"/>
              </a:rPr>
              <a:t> </a:t>
            </a:r>
            <a:r>
              <a:rPr kumimoji="0" sz="1200" b="0" i="0" u="none" strike="noStrike" kern="1200" cap="none" spc="-10" normalizeH="0" baseline="0" noProof="0" dirty="0">
                <a:ln>
                  <a:noFill/>
                </a:ln>
                <a:solidFill>
                  <a:prstClr val="black"/>
                </a:solidFill>
                <a:effectLst/>
                <a:uLnTx/>
                <a:uFillTx/>
                <a:latin typeface="Arial"/>
                <a:ea typeface="+mn-ea"/>
                <a:cs typeface="Arial"/>
              </a:rPr>
              <a:t>TABLES</a:t>
            </a:r>
            <a:endParaRPr kumimoji="0" sz="1200" b="0" i="0" u="none" strike="noStrike" kern="1200" cap="none" spc="0" normalizeH="0" baseline="0" noProof="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14239529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 name="Titel 5">
            <a:extLst>
              <a:ext uri="{FF2B5EF4-FFF2-40B4-BE49-F238E27FC236}">
                <a16:creationId xmlns:a16="http://schemas.microsoft.com/office/drawing/2014/main" id="{C55E5703-F422-1646-9E29-6EED1CE71D0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b="0" i="0" u="none" strike="noStrike" kern="1200" dirty="0">
                <a:solidFill>
                  <a:schemeClr val="tx1"/>
                </a:solidFill>
                <a:effectLst/>
                <a:latin typeface="+mj-lt"/>
                <a:ea typeface="+mj-ea"/>
                <a:cs typeface="+mj-cs"/>
              </a:rPr>
              <a:t>Metadata</a:t>
            </a:r>
            <a:br>
              <a:rPr lang="en-US" sz="4600" b="0" i="0" u="none" strike="noStrike" kern="1200" dirty="0">
                <a:solidFill>
                  <a:schemeClr val="tx1"/>
                </a:solidFill>
                <a:effectLst/>
                <a:latin typeface="+mj-lt"/>
                <a:ea typeface="+mj-ea"/>
                <a:cs typeface="+mj-cs"/>
              </a:rPr>
            </a:br>
            <a:r>
              <a:rPr lang="en-US" sz="4600" b="0" i="0" u="none" strike="noStrike" kern="1200" dirty="0">
                <a:solidFill>
                  <a:schemeClr val="tx1"/>
                </a:solidFill>
                <a:effectLst/>
                <a:latin typeface="+mj-lt"/>
                <a:ea typeface="+mj-ea"/>
                <a:cs typeface="+mj-cs"/>
              </a:rPr>
              <a:t>Extensions</a:t>
            </a:r>
            <a:endParaRPr lang="en-US" sz="4600" kern="1200" dirty="0">
              <a:solidFill>
                <a:schemeClr val="tx1"/>
              </a:solidFill>
              <a:latin typeface="+mj-lt"/>
              <a:ea typeface="+mj-ea"/>
              <a:cs typeface="+mj-cs"/>
            </a:endParaRPr>
          </a:p>
        </p:txBody>
      </p:sp>
      <p:sp>
        <p:nvSpPr>
          <p:cNvPr id="205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5" name="Inhaltsplatzhalter 4">
            <a:extLst>
              <a:ext uri="{FF2B5EF4-FFF2-40B4-BE49-F238E27FC236}">
                <a16:creationId xmlns:a16="http://schemas.microsoft.com/office/drawing/2014/main" id="{D33EDD67-F53A-A1A0-CCBA-815C84208588}"/>
              </a:ext>
            </a:extLst>
          </p:cNvPr>
          <p:cNvPicPr>
            <a:picLocks noGrp="1" noChangeAspect="1"/>
          </p:cNvPicPr>
          <p:nvPr>
            <p:ph idx="1"/>
          </p:nvPr>
        </p:nvPicPr>
        <p:blipFill>
          <a:blip r:embed="rId2"/>
          <a:stretch>
            <a:fillRect/>
          </a:stretch>
        </p:blipFill>
        <p:spPr>
          <a:xfrm>
            <a:off x="4902257" y="1890398"/>
            <a:ext cx="6646465" cy="3077203"/>
          </a:xfrm>
          <a:prstGeom prst="rect">
            <a:avLst/>
          </a:prstGeom>
        </p:spPr>
      </p:pic>
    </p:spTree>
    <p:extLst>
      <p:ext uri="{BB962C8B-B14F-4D97-AF65-F5344CB8AC3E}">
        <p14:creationId xmlns:p14="http://schemas.microsoft.com/office/powerpoint/2010/main" val="8958153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 name="Titel 5">
            <a:extLst>
              <a:ext uri="{FF2B5EF4-FFF2-40B4-BE49-F238E27FC236}">
                <a16:creationId xmlns:a16="http://schemas.microsoft.com/office/drawing/2014/main" id="{C55E5703-F422-1646-9E29-6EED1CE71D0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b="0" i="0" u="none" strike="noStrike" kern="1200" dirty="0">
                <a:solidFill>
                  <a:schemeClr val="tx1"/>
                </a:solidFill>
                <a:effectLst/>
                <a:latin typeface="+mj-lt"/>
                <a:ea typeface="+mj-ea"/>
                <a:cs typeface="+mj-cs"/>
              </a:rPr>
              <a:t>Annotations</a:t>
            </a:r>
            <a:endParaRPr lang="en-US" sz="4600" kern="1200" dirty="0">
              <a:solidFill>
                <a:schemeClr val="tx1"/>
              </a:solidFill>
              <a:latin typeface="+mj-lt"/>
              <a:ea typeface="+mj-ea"/>
              <a:cs typeface="+mj-cs"/>
            </a:endParaRPr>
          </a:p>
        </p:txBody>
      </p:sp>
      <p:sp>
        <p:nvSpPr>
          <p:cNvPr id="205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1026" name="Picture 2">
            <a:extLst>
              <a:ext uri="{FF2B5EF4-FFF2-40B4-BE49-F238E27FC236}">
                <a16:creationId xmlns:a16="http://schemas.microsoft.com/office/drawing/2014/main" id="{EDFEB4A7-F7E8-CAFE-07EE-A9C3A66F66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4360" y="2125175"/>
            <a:ext cx="7293900" cy="2284092"/>
          </a:xfrm>
          <a:prstGeom prst="rect">
            <a:avLst/>
          </a:prstGeom>
          <a:noFill/>
          <a:extLst>
            <a:ext uri="{909E8E84-426E-40DD-AFC4-6F175D3DCCD1}">
              <a14:hiddenFill xmlns:a14="http://schemas.microsoft.com/office/drawing/2010/main">
                <a:solidFill>
                  <a:srgbClr val="FFFFFF"/>
                </a:solidFill>
              </a14:hiddenFill>
            </a:ext>
          </a:extLst>
        </p:spPr>
      </p:pic>
      <p:sp>
        <p:nvSpPr>
          <p:cNvPr id="9" name="Inhaltsplatzhalter 4">
            <a:extLst>
              <a:ext uri="{FF2B5EF4-FFF2-40B4-BE49-F238E27FC236}">
                <a16:creationId xmlns:a16="http://schemas.microsoft.com/office/drawing/2014/main" id="{CE94EF3E-46A0-08BF-1CC3-8E27F50DB044}"/>
              </a:ext>
            </a:extLst>
          </p:cNvPr>
          <p:cNvSpPr>
            <a:spLocks noGrp="1"/>
          </p:cNvSpPr>
          <p:nvPr>
            <p:ph idx="1"/>
          </p:nvPr>
        </p:nvSpPr>
        <p:spPr>
          <a:xfrm>
            <a:off x="838199" y="4983276"/>
            <a:ext cx="10512552" cy="1126680"/>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CDS annotations are extra information to describe the data. They let the consumer of the CDS view know how to use data from the CDS view.</a:t>
            </a:r>
          </a:p>
        </p:txBody>
      </p:sp>
    </p:spTree>
    <p:extLst>
      <p:ext uri="{BB962C8B-B14F-4D97-AF65-F5344CB8AC3E}">
        <p14:creationId xmlns:p14="http://schemas.microsoft.com/office/powerpoint/2010/main" val="5676718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 name="Titel 5">
            <a:extLst>
              <a:ext uri="{FF2B5EF4-FFF2-40B4-BE49-F238E27FC236}">
                <a16:creationId xmlns:a16="http://schemas.microsoft.com/office/drawing/2014/main" id="{C55E5703-F422-1646-9E29-6EED1CE71D0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b="0" i="0" u="none" strike="noStrike" kern="1200" dirty="0">
                <a:solidFill>
                  <a:schemeClr val="tx1"/>
                </a:solidFill>
                <a:effectLst/>
                <a:latin typeface="+mj-lt"/>
                <a:ea typeface="+mj-ea"/>
                <a:cs typeface="+mj-cs"/>
              </a:rPr>
              <a:t>Annotation Syntax</a:t>
            </a:r>
            <a:endParaRPr lang="en-US" sz="4600" kern="1200" dirty="0">
              <a:solidFill>
                <a:schemeClr val="tx1"/>
              </a:solidFill>
              <a:latin typeface="+mj-lt"/>
              <a:ea typeface="+mj-ea"/>
              <a:cs typeface="+mj-cs"/>
            </a:endParaRPr>
          </a:p>
        </p:txBody>
      </p:sp>
      <p:sp>
        <p:nvSpPr>
          <p:cNvPr id="205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9" name="Inhaltsplatzhalter 4">
            <a:extLst>
              <a:ext uri="{FF2B5EF4-FFF2-40B4-BE49-F238E27FC236}">
                <a16:creationId xmlns:a16="http://schemas.microsoft.com/office/drawing/2014/main" id="{CE94EF3E-46A0-08BF-1CC3-8E27F50DB044}"/>
              </a:ext>
            </a:extLst>
          </p:cNvPr>
          <p:cNvSpPr>
            <a:spLocks noGrp="1"/>
          </p:cNvSpPr>
          <p:nvPr>
            <p:ph idx="1"/>
          </p:nvPr>
        </p:nvSpPr>
        <p:spPr>
          <a:xfrm>
            <a:off x="5962650" y="3960784"/>
            <a:ext cx="4924426" cy="366782"/>
          </a:xfrm>
        </p:spPr>
        <p:txBody>
          <a:bodyPr vert="horz" lIns="91440" tIns="45720" rIns="91440" bIns="45720" rtlCol="0">
            <a:normAutofit/>
          </a:bodyPr>
          <a:lstStyle/>
          <a:p>
            <a:pPr marL="0" indent="0">
              <a:buNone/>
            </a:pPr>
            <a:r>
              <a:rPr lang="en-US" sz="1600" kern="1200" dirty="0">
                <a:solidFill>
                  <a:schemeClr val="tx1"/>
                </a:solidFill>
                <a:latin typeface="+mn-lt"/>
                <a:ea typeface="+mn-ea"/>
                <a:cs typeface="+mn-cs"/>
              </a:rPr>
              <a:t>If an annotation term represents an array:</a:t>
            </a:r>
          </a:p>
        </p:txBody>
      </p:sp>
      <p:pic>
        <p:nvPicPr>
          <p:cNvPr id="3074" name="Picture 2">
            <a:extLst>
              <a:ext uri="{FF2B5EF4-FFF2-40B4-BE49-F238E27FC236}">
                <a16:creationId xmlns:a16="http://schemas.microsoft.com/office/drawing/2014/main" id="{5988DFAD-BB23-91AB-5E9E-A5E1808A5A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0010" y="4409267"/>
            <a:ext cx="7530353" cy="2000250"/>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a:extLst>
              <a:ext uri="{FF2B5EF4-FFF2-40B4-BE49-F238E27FC236}">
                <a16:creationId xmlns:a16="http://schemas.microsoft.com/office/drawing/2014/main" id="{69417368-1A9F-DE2A-6495-F5BB14CE9AF0}"/>
              </a:ext>
            </a:extLst>
          </p:cNvPr>
          <p:cNvPicPr>
            <a:picLocks noChangeAspect="1"/>
          </p:cNvPicPr>
          <p:nvPr/>
        </p:nvPicPr>
        <p:blipFill>
          <a:blip r:embed="rId3"/>
          <a:stretch>
            <a:fillRect/>
          </a:stretch>
        </p:blipFill>
        <p:spPr>
          <a:xfrm>
            <a:off x="5657449" y="367636"/>
            <a:ext cx="4477152" cy="3061364"/>
          </a:xfrm>
          <a:prstGeom prst="rect">
            <a:avLst/>
          </a:prstGeom>
        </p:spPr>
      </p:pic>
      <p:sp>
        <p:nvSpPr>
          <p:cNvPr id="4" name="Inhaltsplatzhalter 4">
            <a:extLst>
              <a:ext uri="{FF2B5EF4-FFF2-40B4-BE49-F238E27FC236}">
                <a16:creationId xmlns:a16="http://schemas.microsoft.com/office/drawing/2014/main" id="{CC3D173B-6B1F-E323-780F-1600A8908485}"/>
              </a:ext>
            </a:extLst>
          </p:cNvPr>
          <p:cNvSpPr txBox="1">
            <a:spLocks/>
          </p:cNvSpPr>
          <p:nvPr/>
        </p:nvSpPr>
        <p:spPr>
          <a:xfrm>
            <a:off x="5962650" y="265092"/>
            <a:ext cx="4924426" cy="3667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600" dirty="0"/>
              <a:t>If an annotation term represents a structure:</a:t>
            </a:r>
          </a:p>
        </p:txBody>
      </p:sp>
    </p:spTree>
    <p:extLst>
      <p:ext uri="{BB962C8B-B14F-4D97-AF65-F5344CB8AC3E}">
        <p14:creationId xmlns:p14="http://schemas.microsoft.com/office/powerpoint/2010/main" val="39751933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Titel 3">
            <a:extLst>
              <a:ext uri="{FF2B5EF4-FFF2-40B4-BE49-F238E27FC236}">
                <a16:creationId xmlns:a16="http://schemas.microsoft.com/office/drawing/2014/main" id="{8FBB0B78-A4DA-18C1-754E-F1029D7AA133}"/>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Hands on - Together</a:t>
            </a:r>
          </a:p>
        </p:txBody>
      </p:sp>
      <p:sp>
        <p:nvSpPr>
          <p:cNvPr id="5" name="Inhaltsplatzhalter 4">
            <a:extLst>
              <a:ext uri="{FF2B5EF4-FFF2-40B4-BE49-F238E27FC236}">
                <a16:creationId xmlns:a16="http://schemas.microsoft.com/office/drawing/2014/main" id="{3A7FB902-ADB5-158C-516E-D6D41A93E4C0}"/>
              </a:ext>
            </a:extLst>
          </p:cNvPr>
          <p:cNvSpPr>
            <a:spLocks noGrp="1"/>
          </p:cNvSpPr>
          <p:nvPr>
            <p:ph idx="1"/>
          </p:nvPr>
        </p:nvSpPr>
        <p:spPr>
          <a:xfrm>
            <a:off x="838199" y="4983276"/>
            <a:ext cx="10512552" cy="1126680"/>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Create a Metadata Extension.</a:t>
            </a:r>
          </a:p>
        </p:txBody>
      </p:sp>
      <p:sp>
        <p:nvSpPr>
          <p:cNvPr id="12"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395115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30626E7-324D-71A9-7526-B0900C402B77}"/>
              </a:ext>
            </a:extLst>
          </p:cNvPr>
          <p:cNvSpPr>
            <a:spLocks noGrp="1"/>
          </p:cNvSpPr>
          <p:nvPr>
            <p:ph type="title"/>
          </p:nvPr>
        </p:nvSpPr>
        <p:spPr>
          <a:xfrm>
            <a:off x="838200" y="365125"/>
            <a:ext cx="10515600" cy="1325563"/>
          </a:xfrm>
        </p:spPr>
        <p:txBody>
          <a:bodyPr>
            <a:normAutofit/>
          </a:bodyPr>
          <a:lstStyle/>
          <a:p>
            <a:r>
              <a:rPr lang="de-DE" sz="5400"/>
              <a:t>Quiz</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35637B15-3BC9-A3A2-FE28-C1268E2C60AE}"/>
              </a:ext>
            </a:extLst>
          </p:cNvPr>
          <p:cNvSpPr>
            <a:spLocks noGrp="1"/>
          </p:cNvSpPr>
          <p:nvPr>
            <p:ph idx="1"/>
          </p:nvPr>
        </p:nvSpPr>
        <p:spPr>
          <a:xfrm>
            <a:off x="838200" y="1929384"/>
            <a:ext cx="10515600" cy="4251960"/>
          </a:xfrm>
        </p:spPr>
        <p:txBody>
          <a:bodyPr>
            <a:normAutofit/>
          </a:bodyPr>
          <a:lstStyle/>
          <a:p>
            <a:pPr marL="457200" indent="-457200">
              <a:buAutoNum type="arabicPeriod"/>
            </a:pPr>
            <a:r>
              <a:rPr lang="en-US" sz="2200" dirty="0"/>
              <a:t>Name the steps of the implementation workflow.</a:t>
            </a:r>
          </a:p>
          <a:p>
            <a:pPr marL="457200" indent="-457200">
              <a:buAutoNum type="arabicPeriod"/>
            </a:pPr>
            <a:r>
              <a:rPr lang="en-US" sz="2200" dirty="0"/>
              <a:t>What is the Metadata Extension used for?</a:t>
            </a:r>
          </a:p>
          <a:p>
            <a:pPr marL="457200" indent="-457200">
              <a:buAutoNum type="arabicPeriod"/>
            </a:pPr>
            <a:r>
              <a:rPr lang="en-US" sz="2200" dirty="0"/>
              <a:t>If I add my own action, what do I need to consider?</a:t>
            </a:r>
          </a:p>
          <a:p>
            <a:pPr marL="457200" indent="-457200">
              <a:buAutoNum type="arabicPeriod"/>
            </a:pPr>
            <a:r>
              <a:rPr lang="en-US" sz="2200" dirty="0"/>
              <a:t>Which transactional </a:t>
            </a:r>
            <a:r>
              <a:rPr lang="en-US" sz="2200" dirty="0" err="1"/>
              <a:t>behaviour</a:t>
            </a:r>
            <a:r>
              <a:rPr lang="en-US" sz="2200" dirty="0"/>
              <a:t> have we implemented?</a:t>
            </a:r>
          </a:p>
          <a:p>
            <a:pPr marL="457200" indent="-457200">
              <a:buAutoNum type="arabicPeriod"/>
            </a:pPr>
            <a:r>
              <a:rPr lang="en-US" sz="2200" dirty="0"/>
              <a:t>Why do you think the </a:t>
            </a:r>
            <a:r>
              <a:rPr lang="en-US" sz="2200" dirty="0" err="1"/>
              <a:t>behaviour</a:t>
            </a:r>
            <a:r>
              <a:rPr lang="en-US" sz="2200" dirty="0"/>
              <a:t> implementation is in the local and not the global part of the class?</a:t>
            </a:r>
            <a:endParaRPr lang="de-DE" sz="2200" dirty="0"/>
          </a:p>
        </p:txBody>
      </p:sp>
    </p:spTree>
    <p:extLst>
      <p:ext uri="{BB962C8B-B14F-4D97-AF65-F5344CB8AC3E}">
        <p14:creationId xmlns:p14="http://schemas.microsoft.com/office/powerpoint/2010/main" val="18167012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433DFB1E-43CB-4E9A-A419-58B4072DEE8A}"/>
              </a:ext>
            </a:extLst>
          </p:cNvPr>
          <p:cNvSpPr>
            <a:spLocks noGrp="1"/>
          </p:cNvSpPr>
          <p:nvPr>
            <p:ph type="title"/>
          </p:nvPr>
        </p:nvSpPr>
        <p:spPr>
          <a:xfrm>
            <a:off x="838200" y="365125"/>
            <a:ext cx="10515600" cy="1325563"/>
          </a:xfrm>
        </p:spPr>
        <p:txBody>
          <a:bodyPr>
            <a:normAutofit/>
          </a:bodyPr>
          <a:lstStyle/>
          <a:p>
            <a:r>
              <a:rPr lang="de-DE" sz="5400" dirty="0"/>
              <a:t>Addition: Side </a:t>
            </a:r>
            <a:r>
              <a:rPr lang="de-DE" sz="5400" dirty="0" err="1"/>
              <a:t>Effects</a:t>
            </a:r>
            <a:endParaRPr lang="de-DE" sz="5400" dirty="0"/>
          </a:p>
        </p:txBody>
      </p:sp>
      <p:sp>
        <p:nvSpPr>
          <p:cNvPr id="2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08130738-222C-DB38-6DAF-F7122D0F5EF1}"/>
              </a:ext>
            </a:extLst>
          </p:cNvPr>
          <p:cNvSpPr>
            <a:spLocks noGrp="1"/>
          </p:cNvSpPr>
          <p:nvPr>
            <p:ph idx="1"/>
          </p:nvPr>
        </p:nvSpPr>
        <p:spPr>
          <a:xfrm>
            <a:off x="838200" y="1929384"/>
            <a:ext cx="10515600" cy="4251960"/>
          </a:xfrm>
        </p:spPr>
        <p:txBody>
          <a:bodyPr>
            <a:normAutofit/>
          </a:bodyPr>
          <a:lstStyle/>
          <a:p>
            <a:r>
              <a:rPr lang="de-DE" sz="2200" dirty="0" err="1"/>
              <a:t>Only</a:t>
            </a:r>
            <a:r>
              <a:rPr lang="de-DE" sz="2200" dirty="0"/>
              <a:t> possible in </a:t>
            </a:r>
            <a:r>
              <a:rPr lang="de-DE" sz="2200" dirty="0" err="1"/>
              <a:t>Strict</a:t>
            </a:r>
            <a:r>
              <a:rPr lang="de-DE" sz="2200" dirty="0"/>
              <a:t>( 2 ) </a:t>
            </a:r>
            <a:r>
              <a:rPr lang="de-DE" sz="2200" dirty="0" err="1"/>
              <a:t>mode</a:t>
            </a:r>
            <a:r>
              <a:rPr lang="de-DE" sz="2200" dirty="0"/>
              <a:t>. </a:t>
            </a:r>
            <a:r>
              <a:rPr lang="en-US" sz="2200" dirty="0"/>
              <a:t>The training system is not designed for this.</a:t>
            </a:r>
            <a:endParaRPr lang="de-DE" sz="2200" dirty="0"/>
          </a:p>
        </p:txBody>
      </p:sp>
    </p:spTree>
    <p:extLst>
      <p:ext uri="{BB962C8B-B14F-4D97-AF65-F5344CB8AC3E}">
        <p14:creationId xmlns:p14="http://schemas.microsoft.com/office/powerpoint/2010/main" val="51006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Titel 4">
            <a:extLst>
              <a:ext uri="{FF2B5EF4-FFF2-40B4-BE49-F238E27FC236}">
                <a16:creationId xmlns:a16="http://schemas.microsoft.com/office/drawing/2014/main" id="{6466E8A7-645C-A662-E450-37E7E94225DA}"/>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Brainstorming</a:t>
            </a:r>
          </a:p>
        </p:txBody>
      </p:sp>
      <p:sp>
        <p:nvSpPr>
          <p:cNvPr id="6" name="Inhaltsplatzhalter 5">
            <a:extLst>
              <a:ext uri="{FF2B5EF4-FFF2-40B4-BE49-F238E27FC236}">
                <a16:creationId xmlns:a16="http://schemas.microsoft.com/office/drawing/2014/main" id="{0D0F2816-D60C-E665-82B7-F512C57640E4}"/>
              </a:ext>
            </a:extLst>
          </p:cNvPr>
          <p:cNvSpPr>
            <a:spLocks noGrp="1"/>
          </p:cNvSpPr>
          <p:nvPr>
            <p:ph type="body" idx="1"/>
          </p:nvPr>
        </p:nvSpPr>
        <p:spPr>
          <a:xfrm>
            <a:off x="838199" y="4983276"/>
            <a:ext cx="10512552" cy="1126680"/>
          </a:xfrm>
        </p:spPr>
        <p:txBody>
          <a:bodyPr vert="horz" lIns="91440" tIns="45720" rIns="91440" bIns="45720" rtlCol="0">
            <a:normAutofit/>
          </a:bodyPr>
          <a:lstStyle/>
          <a:p>
            <a:r>
              <a:rPr lang="en-US" kern="1200" dirty="0">
                <a:solidFill>
                  <a:schemeClr val="tx1"/>
                </a:solidFill>
                <a:latin typeface="+mn-lt"/>
                <a:ea typeface="+mn-ea"/>
                <a:cs typeface="+mn-cs"/>
              </a:rPr>
              <a:t>Wrap up</a:t>
            </a:r>
          </a:p>
        </p:txBody>
      </p:sp>
      <p:sp>
        <p:nvSpPr>
          <p:cNvPr id="13"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3125436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D53942-6DF7-E77B-9D98-2B26A2090167}"/>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dirty="0">
                <a:solidFill>
                  <a:schemeClr val="tx1"/>
                </a:solidFill>
                <a:latin typeface="+mj-lt"/>
                <a:ea typeface="+mj-ea"/>
                <a:cs typeface="+mj-cs"/>
              </a:rPr>
              <a:t>Tag 3 - Workflow</a:t>
            </a:r>
          </a:p>
        </p:txBody>
      </p:sp>
      <p:pic>
        <p:nvPicPr>
          <p:cNvPr id="4" name="object 3">
            <a:extLst>
              <a:ext uri="{FF2B5EF4-FFF2-40B4-BE49-F238E27FC236}">
                <a16:creationId xmlns:a16="http://schemas.microsoft.com/office/drawing/2014/main" id="{78ED6E4A-6E2B-DEB4-02FB-12F1EF24BB44}"/>
              </a:ext>
            </a:extLst>
          </p:cNvPr>
          <p:cNvPicPr/>
          <p:nvPr/>
        </p:nvPicPr>
        <p:blipFill>
          <a:blip r:embed="rId3" cstate="print"/>
          <a:stretch>
            <a:fillRect/>
          </a:stretch>
        </p:blipFill>
        <p:spPr>
          <a:xfrm>
            <a:off x="652852" y="2156270"/>
            <a:ext cx="6884669" cy="3873246"/>
          </a:xfrm>
          <a:prstGeom prst="rect">
            <a:avLst/>
          </a:prstGeom>
        </p:spPr>
      </p:pic>
      <p:sp>
        <p:nvSpPr>
          <p:cNvPr id="5" name="object 4">
            <a:extLst>
              <a:ext uri="{FF2B5EF4-FFF2-40B4-BE49-F238E27FC236}">
                <a16:creationId xmlns:a16="http://schemas.microsoft.com/office/drawing/2014/main" id="{BCA0ABBF-3E99-1536-5B73-147814EFB70A}"/>
              </a:ext>
            </a:extLst>
          </p:cNvPr>
          <p:cNvSpPr/>
          <p:nvPr/>
        </p:nvSpPr>
        <p:spPr>
          <a:xfrm>
            <a:off x="644851" y="2148269"/>
            <a:ext cx="6901180" cy="3889375"/>
          </a:xfrm>
          <a:custGeom>
            <a:avLst/>
            <a:gdLst/>
            <a:ahLst/>
            <a:cxnLst/>
            <a:rect l="l" t="t" r="r" b="b"/>
            <a:pathLst>
              <a:path w="6901180" h="3889375">
                <a:moveTo>
                  <a:pt x="0" y="3889248"/>
                </a:moveTo>
                <a:lnTo>
                  <a:pt x="6900672" y="3889248"/>
                </a:lnTo>
                <a:lnTo>
                  <a:pt x="6900672" y="0"/>
                </a:lnTo>
                <a:lnTo>
                  <a:pt x="0" y="0"/>
                </a:lnTo>
                <a:lnTo>
                  <a:pt x="0" y="3889248"/>
                </a:lnTo>
                <a:close/>
              </a:path>
            </a:pathLst>
          </a:custGeom>
          <a:ln w="16002">
            <a:solidFill>
              <a:srgbClr val="7E7E7E"/>
            </a:solidFill>
          </a:ln>
        </p:spPr>
        <p:txBody>
          <a:bodyPr wrap="square" lIns="0" tIns="0" rIns="0" bIns="0" rtlCol="0"/>
          <a:lstStyle/>
          <a:p>
            <a:endParaRPr/>
          </a:p>
        </p:txBody>
      </p:sp>
      <p:sp>
        <p:nvSpPr>
          <p:cNvPr id="6" name="object 5">
            <a:extLst>
              <a:ext uri="{FF2B5EF4-FFF2-40B4-BE49-F238E27FC236}">
                <a16:creationId xmlns:a16="http://schemas.microsoft.com/office/drawing/2014/main" id="{274EE09D-53D8-E7C4-E43B-88043D2DD0BE}"/>
              </a:ext>
            </a:extLst>
          </p:cNvPr>
          <p:cNvSpPr/>
          <p:nvPr/>
        </p:nvSpPr>
        <p:spPr>
          <a:xfrm>
            <a:off x="5865313" y="1700213"/>
            <a:ext cx="2407920" cy="1494155"/>
          </a:xfrm>
          <a:custGeom>
            <a:avLst/>
            <a:gdLst/>
            <a:ahLst/>
            <a:cxnLst/>
            <a:rect l="l" t="t" r="r" b="b"/>
            <a:pathLst>
              <a:path w="2407920" h="1494155">
                <a:moveTo>
                  <a:pt x="2407411" y="0"/>
                </a:moveTo>
                <a:lnTo>
                  <a:pt x="2407411" y="368808"/>
                </a:lnTo>
              </a:path>
              <a:path w="2407920" h="1494155">
                <a:moveTo>
                  <a:pt x="2407411" y="89408"/>
                </a:moveTo>
                <a:lnTo>
                  <a:pt x="1714627" y="98933"/>
                </a:lnTo>
                <a:lnTo>
                  <a:pt x="0" y="1493774"/>
                </a:lnTo>
              </a:path>
            </a:pathLst>
          </a:custGeom>
          <a:ln w="19050">
            <a:solidFill>
              <a:srgbClr val="23383C"/>
            </a:solidFill>
          </a:ln>
        </p:spPr>
        <p:txBody>
          <a:bodyPr wrap="square" lIns="0" tIns="0" rIns="0" bIns="0" rtlCol="0"/>
          <a:lstStyle/>
          <a:p>
            <a:endParaRPr/>
          </a:p>
        </p:txBody>
      </p:sp>
      <p:sp>
        <p:nvSpPr>
          <p:cNvPr id="7" name="object 7">
            <a:extLst>
              <a:ext uri="{FF2B5EF4-FFF2-40B4-BE49-F238E27FC236}">
                <a16:creationId xmlns:a16="http://schemas.microsoft.com/office/drawing/2014/main" id="{6D9FE33F-2D8A-2025-66C7-2AAD86BE5417}"/>
              </a:ext>
            </a:extLst>
          </p:cNvPr>
          <p:cNvSpPr txBox="1"/>
          <p:nvPr/>
        </p:nvSpPr>
        <p:spPr>
          <a:xfrm>
            <a:off x="638882" y="1798639"/>
            <a:ext cx="5499609"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8FD2"/>
                </a:solidFill>
                <a:latin typeface="Arial"/>
                <a:cs typeface="Arial"/>
              </a:rPr>
              <a:t>TRANSA</a:t>
            </a:r>
            <a:r>
              <a:rPr lang="de-DE" sz="1800" dirty="0">
                <a:solidFill>
                  <a:srgbClr val="008FD2"/>
                </a:solidFill>
                <a:latin typeface="Arial"/>
                <a:cs typeface="Arial"/>
              </a:rPr>
              <a:t>CTIONAL </a:t>
            </a:r>
            <a:r>
              <a:rPr sz="1800" dirty="0">
                <a:solidFill>
                  <a:srgbClr val="008FD2"/>
                </a:solidFill>
                <a:latin typeface="Arial"/>
                <a:cs typeface="Arial"/>
              </a:rPr>
              <a:t>LIST</a:t>
            </a:r>
            <a:r>
              <a:rPr lang="de-DE" sz="1800" dirty="0">
                <a:solidFill>
                  <a:srgbClr val="008FD2"/>
                </a:solidFill>
                <a:latin typeface="Arial"/>
                <a:cs typeface="Arial"/>
              </a:rPr>
              <a:t> -</a:t>
            </a:r>
            <a:r>
              <a:rPr sz="1800" spc="-40" dirty="0">
                <a:solidFill>
                  <a:srgbClr val="008FD2"/>
                </a:solidFill>
                <a:latin typeface="Arial"/>
                <a:cs typeface="Arial"/>
              </a:rPr>
              <a:t> </a:t>
            </a:r>
            <a:r>
              <a:rPr sz="1800" dirty="0">
                <a:solidFill>
                  <a:srgbClr val="008FD2"/>
                </a:solidFill>
                <a:latin typeface="Arial"/>
                <a:cs typeface="Arial"/>
              </a:rPr>
              <a:t>REPORT</a:t>
            </a:r>
            <a:r>
              <a:rPr sz="1800" spc="-70" dirty="0">
                <a:solidFill>
                  <a:srgbClr val="008FD2"/>
                </a:solidFill>
                <a:latin typeface="Arial"/>
                <a:cs typeface="Arial"/>
              </a:rPr>
              <a:t> </a:t>
            </a:r>
            <a:r>
              <a:rPr sz="1800" spc="-25" dirty="0">
                <a:solidFill>
                  <a:srgbClr val="008FD2"/>
                </a:solidFill>
                <a:latin typeface="Arial"/>
                <a:cs typeface="Arial"/>
              </a:rPr>
              <a:t>APP</a:t>
            </a:r>
            <a:endParaRPr sz="1800" dirty="0">
              <a:latin typeface="Arial"/>
              <a:cs typeface="Arial"/>
            </a:endParaRPr>
          </a:p>
        </p:txBody>
      </p:sp>
      <p:sp>
        <p:nvSpPr>
          <p:cNvPr id="8" name="object 8">
            <a:extLst>
              <a:ext uri="{FF2B5EF4-FFF2-40B4-BE49-F238E27FC236}">
                <a16:creationId xmlns:a16="http://schemas.microsoft.com/office/drawing/2014/main" id="{730683D1-6817-7D61-CB49-0F71F9384FE3}"/>
              </a:ext>
            </a:extLst>
          </p:cNvPr>
          <p:cNvSpPr txBox="1"/>
          <p:nvPr/>
        </p:nvSpPr>
        <p:spPr>
          <a:xfrm>
            <a:off x="8336098" y="1690688"/>
            <a:ext cx="2161608" cy="298159"/>
          </a:xfrm>
          <a:prstGeom prst="rect">
            <a:avLst/>
          </a:prstGeom>
          <a:solidFill>
            <a:srgbClr val="23383C">
              <a:alpha val="12156"/>
            </a:srgbClr>
          </a:solidFill>
        </p:spPr>
        <p:txBody>
          <a:bodyPr vert="horz" wrap="square" lIns="0" tIns="81915" rIns="0" bIns="0" rtlCol="0">
            <a:spAutoFit/>
          </a:bodyPr>
          <a:lstStyle/>
          <a:p>
            <a:pPr marL="81280">
              <a:lnSpc>
                <a:spcPct val="100000"/>
              </a:lnSpc>
              <a:spcBef>
                <a:spcPts val="645"/>
              </a:spcBef>
            </a:pPr>
            <a:r>
              <a:rPr sz="1400" spc="-20" dirty="0">
                <a:solidFill>
                  <a:srgbClr val="23383C"/>
                </a:solidFill>
                <a:latin typeface="Arial"/>
                <a:cs typeface="Arial"/>
              </a:rPr>
              <a:t>BO-</a:t>
            </a:r>
            <a:r>
              <a:rPr sz="1400" dirty="0" err="1">
                <a:solidFill>
                  <a:srgbClr val="23383C"/>
                </a:solidFill>
                <a:latin typeface="Arial"/>
                <a:cs typeface="Arial"/>
              </a:rPr>
              <a:t>spe</a:t>
            </a:r>
            <a:r>
              <a:rPr lang="de-DE" sz="1400" dirty="0">
                <a:solidFill>
                  <a:srgbClr val="23383C"/>
                </a:solidFill>
                <a:latin typeface="Arial"/>
                <a:cs typeface="Arial"/>
              </a:rPr>
              <a:t>c</a:t>
            </a:r>
            <a:r>
              <a:rPr sz="1400" dirty="0" err="1">
                <a:solidFill>
                  <a:srgbClr val="23383C"/>
                </a:solidFill>
                <a:latin typeface="Arial"/>
                <a:cs typeface="Arial"/>
              </a:rPr>
              <a:t>ifi</a:t>
            </a:r>
            <a:r>
              <a:rPr lang="de-DE" sz="1400" dirty="0">
                <a:solidFill>
                  <a:srgbClr val="23383C"/>
                </a:solidFill>
                <a:latin typeface="Arial"/>
                <a:cs typeface="Arial"/>
              </a:rPr>
              <a:t>c</a:t>
            </a:r>
            <a:r>
              <a:rPr sz="1400" spc="-20" dirty="0">
                <a:solidFill>
                  <a:srgbClr val="23383C"/>
                </a:solidFill>
                <a:latin typeface="Arial"/>
                <a:cs typeface="Arial"/>
              </a:rPr>
              <a:t> </a:t>
            </a:r>
            <a:r>
              <a:rPr lang="de-DE" sz="1400" spc="-10" dirty="0">
                <a:solidFill>
                  <a:srgbClr val="23383C"/>
                </a:solidFill>
                <a:latin typeface="Arial"/>
                <a:cs typeface="Arial"/>
              </a:rPr>
              <a:t>Actions</a:t>
            </a:r>
            <a:endParaRPr sz="1400" dirty="0">
              <a:latin typeface="Arial"/>
              <a:cs typeface="Arial"/>
            </a:endParaRPr>
          </a:p>
        </p:txBody>
      </p:sp>
      <p:sp>
        <p:nvSpPr>
          <p:cNvPr id="9" name="object 9">
            <a:extLst>
              <a:ext uri="{FF2B5EF4-FFF2-40B4-BE49-F238E27FC236}">
                <a16:creationId xmlns:a16="http://schemas.microsoft.com/office/drawing/2014/main" id="{D00536AE-92D6-7923-FCCB-EB2DCD45AF45}"/>
              </a:ext>
            </a:extLst>
          </p:cNvPr>
          <p:cNvSpPr txBox="1"/>
          <p:nvPr/>
        </p:nvSpPr>
        <p:spPr>
          <a:xfrm>
            <a:off x="10163374" y="3683319"/>
            <a:ext cx="160528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8FD2"/>
                </a:solidFill>
                <a:latin typeface="Arial"/>
                <a:cs typeface="Arial"/>
              </a:rPr>
              <a:t>OBJECT</a:t>
            </a:r>
            <a:r>
              <a:rPr sz="1800" spc="-35" dirty="0">
                <a:solidFill>
                  <a:srgbClr val="008FD2"/>
                </a:solidFill>
                <a:latin typeface="Arial"/>
                <a:cs typeface="Arial"/>
              </a:rPr>
              <a:t> </a:t>
            </a:r>
            <a:r>
              <a:rPr sz="1800" spc="-25" dirty="0">
                <a:solidFill>
                  <a:srgbClr val="008FD2"/>
                </a:solidFill>
                <a:latin typeface="Arial"/>
                <a:cs typeface="Arial"/>
              </a:rPr>
              <a:t>PAGE</a:t>
            </a:r>
            <a:endParaRPr sz="1800">
              <a:latin typeface="Arial"/>
              <a:cs typeface="Arial"/>
            </a:endParaRPr>
          </a:p>
        </p:txBody>
      </p:sp>
      <p:sp>
        <p:nvSpPr>
          <p:cNvPr id="11" name="object 11">
            <a:extLst>
              <a:ext uri="{FF2B5EF4-FFF2-40B4-BE49-F238E27FC236}">
                <a16:creationId xmlns:a16="http://schemas.microsoft.com/office/drawing/2014/main" id="{D66E6FDD-41FA-45EE-80A2-3C91A6B5EF01}"/>
              </a:ext>
            </a:extLst>
          </p:cNvPr>
          <p:cNvSpPr/>
          <p:nvPr/>
        </p:nvSpPr>
        <p:spPr>
          <a:xfrm>
            <a:off x="6689035" y="2389823"/>
            <a:ext cx="1590040" cy="1059180"/>
          </a:xfrm>
          <a:custGeom>
            <a:avLst/>
            <a:gdLst/>
            <a:ahLst/>
            <a:cxnLst/>
            <a:rect l="l" t="t" r="r" b="b"/>
            <a:pathLst>
              <a:path w="1590040" h="1059180">
                <a:moveTo>
                  <a:pt x="1589912" y="0"/>
                </a:moveTo>
                <a:lnTo>
                  <a:pt x="1589912" y="368808"/>
                </a:lnTo>
              </a:path>
              <a:path w="1590040" h="1059180">
                <a:moveTo>
                  <a:pt x="1589912" y="75564"/>
                </a:moveTo>
                <a:lnTo>
                  <a:pt x="1114425" y="98933"/>
                </a:lnTo>
                <a:lnTo>
                  <a:pt x="0" y="796925"/>
                </a:lnTo>
              </a:path>
              <a:path w="1590040" h="1059180">
                <a:moveTo>
                  <a:pt x="1589912" y="689610"/>
                </a:moveTo>
                <a:lnTo>
                  <a:pt x="1589912" y="1059179"/>
                </a:lnTo>
              </a:path>
              <a:path w="1590040" h="1059180">
                <a:moveTo>
                  <a:pt x="1589912" y="765301"/>
                </a:moveTo>
                <a:lnTo>
                  <a:pt x="1114425" y="760984"/>
                </a:lnTo>
                <a:lnTo>
                  <a:pt x="439927" y="801877"/>
                </a:lnTo>
              </a:path>
            </a:pathLst>
          </a:custGeom>
          <a:ln w="19050">
            <a:solidFill>
              <a:srgbClr val="23383C"/>
            </a:solidFill>
          </a:ln>
        </p:spPr>
        <p:txBody>
          <a:bodyPr wrap="square" lIns="0" tIns="0" rIns="0" bIns="0" rtlCol="0"/>
          <a:lstStyle/>
          <a:p>
            <a:endParaRPr/>
          </a:p>
        </p:txBody>
      </p:sp>
      <p:pic>
        <p:nvPicPr>
          <p:cNvPr id="12" name="object 12">
            <a:extLst>
              <a:ext uri="{FF2B5EF4-FFF2-40B4-BE49-F238E27FC236}">
                <a16:creationId xmlns:a16="http://schemas.microsoft.com/office/drawing/2014/main" id="{244DE315-E82D-2A0E-206F-024D72C52937}"/>
              </a:ext>
            </a:extLst>
          </p:cNvPr>
          <p:cNvPicPr/>
          <p:nvPr/>
        </p:nvPicPr>
        <p:blipFill>
          <a:blip r:embed="rId4" cstate="print"/>
          <a:stretch>
            <a:fillRect/>
          </a:stretch>
        </p:blipFill>
        <p:spPr>
          <a:xfrm>
            <a:off x="6855532" y="4025456"/>
            <a:ext cx="4864608" cy="2736342"/>
          </a:xfrm>
          <a:prstGeom prst="rect">
            <a:avLst/>
          </a:prstGeom>
        </p:spPr>
      </p:pic>
      <p:sp>
        <p:nvSpPr>
          <p:cNvPr id="13" name="object 13">
            <a:extLst>
              <a:ext uri="{FF2B5EF4-FFF2-40B4-BE49-F238E27FC236}">
                <a16:creationId xmlns:a16="http://schemas.microsoft.com/office/drawing/2014/main" id="{D5CA5317-4546-F308-F0D4-F43F9C116F52}"/>
              </a:ext>
            </a:extLst>
          </p:cNvPr>
          <p:cNvSpPr/>
          <p:nvPr/>
        </p:nvSpPr>
        <p:spPr>
          <a:xfrm>
            <a:off x="6847531" y="4017455"/>
            <a:ext cx="4880610" cy="2752725"/>
          </a:xfrm>
          <a:custGeom>
            <a:avLst/>
            <a:gdLst/>
            <a:ahLst/>
            <a:cxnLst/>
            <a:rect l="l" t="t" r="r" b="b"/>
            <a:pathLst>
              <a:path w="4880609" h="2752725">
                <a:moveTo>
                  <a:pt x="0" y="2752344"/>
                </a:moveTo>
                <a:lnTo>
                  <a:pt x="4880610" y="2752344"/>
                </a:lnTo>
                <a:lnTo>
                  <a:pt x="4880610" y="0"/>
                </a:lnTo>
                <a:lnTo>
                  <a:pt x="0" y="0"/>
                </a:lnTo>
                <a:lnTo>
                  <a:pt x="0" y="2752344"/>
                </a:lnTo>
                <a:close/>
              </a:path>
            </a:pathLst>
          </a:custGeom>
          <a:ln w="16002">
            <a:solidFill>
              <a:srgbClr val="7E7E7E"/>
            </a:solidFill>
          </a:ln>
        </p:spPr>
        <p:txBody>
          <a:bodyPr wrap="square" lIns="0" tIns="0" rIns="0" bIns="0" rtlCol="0"/>
          <a:lstStyle/>
          <a:p>
            <a:endParaRPr/>
          </a:p>
        </p:txBody>
      </p:sp>
      <p:sp>
        <p:nvSpPr>
          <p:cNvPr id="14" name="object 14">
            <a:extLst>
              <a:ext uri="{FF2B5EF4-FFF2-40B4-BE49-F238E27FC236}">
                <a16:creationId xmlns:a16="http://schemas.microsoft.com/office/drawing/2014/main" id="{923A5AE5-D5D2-D243-5C1D-CCD961D271D0}"/>
              </a:ext>
            </a:extLst>
          </p:cNvPr>
          <p:cNvSpPr/>
          <p:nvPr/>
        </p:nvSpPr>
        <p:spPr>
          <a:xfrm>
            <a:off x="6207070" y="6392609"/>
            <a:ext cx="725170" cy="369570"/>
          </a:xfrm>
          <a:custGeom>
            <a:avLst/>
            <a:gdLst/>
            <a:ahLst/>
            <a:cxnLst/>
            <a:rect l="l" t="t" r="r" b="b"/>
            <a:pathLst>
              <a:path w="725170" h="369570">
                <a:moveTo>
                  <a:pt x="0" y="0"/>
                </a:moveTo>
                <a:lnTo>
                  <a:pt x="0" y="369569"/>
                </a:lnTo>
              </a:path>
              <a:path w="725170" h="369570">
                <a:moveTo>
                  <a:pt x="0" y="75704"/>
                </a:moveTo>
                <a:lnTo>
                  <a:pt x="229108" y="73190"/>
                </a:lnTo>
                <a:lnTo>
                  <a:pt x="725170" y="268249"/>
                </a:lnTo>
              </a:path>
            </a:pathLst>
          </a:custGeom>
          <a:ln w="19050">
            <a:solidFill>
              <a:srgbClr val="23383C"/>
            </a:solidFill>
          </a:ln>
        </p:spPr>
        <p:txBody>
          <a:bodyPr wrap="square" lIns="0" tIns="0" rIns="0" bIns="0" rtlCol="0"/>
          <a:lstStyle/>
          <a:p>
            <a:endParaRPr/>
          </a:p>
        </p:txBody>
      </p:sp>
      <p:sp>
        <p:nvSpPr>
          <p:cNvPr id="15" name="object 15">
            <a:extLst>
              <a:ext uri="{FF2B5EF4-FFF2-40B4-BE49-F238E27FC236}">
                <a16:creationId xmlns:a16="http://schemas.microsoft.com/office/drawing/2014/main" id="{3DB99E0A-AC4F-B139-89E5-83E365DDF03B}"/>
              </a:ext>
            </a:extLst>
          </p:cNvPr>
          <p:cNvSpPr txBox="1"/>
          <p:nvPr/>
        </p:nvSpPr>
        <p:spPr>
          <a:xfrm>
            <a:off x="8336098" y="2380298"/>
            <a:ext cx="1355725" cy="298159"/>
          </a:xfrm>
          <a:prstGeom prst="rect">
            <a:avLst/>
          </a:prstGeom>
          <a:solidFill>
            <a:srgbClr val="23383C">
              <a:alpha val="12156"/>
            </a:srgbClr>
          </a:solidFill>
        </p:spPr>
        <p:txBody>
          <a:bodyPr vert="horz" wrap="square" lIns="0" tIns="81915" rIns="0" bIns="0" rtlCol="0">
            <a:spAutoFit/>
          </a:bodyPr>
          <a:lstStyle/>
          <a:p>
            <a:pPr marL="81280">
              <a:lnSpc>
                <a:spcPct val="100000"/>
              </a:lnSpc>
              <a:spcBef>
                <a:spcPts val="645"/>
              </a:spcBef>
            </a:pPr>
            <a:r>
              <a:rPr lang="de-DE" sz="1400" spc="-10" dirty="0">
                <a:solidFill>
                  <a:srgbClr val="23383C"/>
                </a:solidFill>
                <a:latin typeface="Arial"/>
                <a:cs typeface="Arial"/>
              </a:rPr>
              <a:t>Create</a:t>
            </a:r>
            <a:endParaRPr sz="1400" dirty="0">
              <a:latin typeface="Arial"/>
              <a:cs typeface="Arial"/>
            </a:endParaRPr>
          </a:p>
        </p:txBody>
      </p:sp>
      <p:sp>
        <p:nvSpPr>
          <p:cNvPr id="16" name="object 16">
            <a:extLst>
              <a:ext uri="{FF2B5EF4-FFF2-40B4-BE49-F238E27FC236}">
                <a16:creationId xmlns:a16="http://schemas.microsoft.com/office/drawing/2014/main" id="{8171B604-B9FE-94FE-EA21-1EA100260D7D}"/>
              </a:ext>
            </a:extLst>
          </p:cNvPr>
          <p:cNvSpPr txBox="1"/>
          <p:nvPr/>
        </p:nvSpPr>
        <p:spPr>
          <a:xfrm>
            <a:off x="8336098" y="3069908"/>
            <a:ext cx="1355725" cy="298800"/>
          </a:xfrm>
          <a:prstGeom prst="rect">
            <a:avLst/>
          </a:prstGeom>
          <a:solidFill>
            <a:srgbClr val="23383C">
              <a:alpha val="12156"/>
            </a:srgbClr>
          </a:solidFill>
        </p:spPr>
        <p:txBody>
          <a:bodyPr vert="horz" wrap="square" lIns="0" tIns="82550" rIns="0" bIns="0" rtlCol="0">
            <a:spAutoFit/>
          </a:bodyPr>
          <a:lstStyle/>
          <a:p>
            <a:pPr marL="81280">
              <a:lnSpc>
                <a:spcPct val="100000"/>
              </a:lnSpc>
              <a:spcBef>
                <a:spcPts val="650"/>
              </a:spcBef>
            </a:pPr>
            <a:r>
              <a:rPr lang="de-DE" sz="1400" spc="-10" dirty="0">
                <a:solidFill>
                  <a:srgbClr val="23383C"/>
                </a:solidFill>
                <a:latin typeface="Arial"/>
                <a:cs typeface="Arial"/>
              </a:rPr>
              <a:t>Delete</a:t>
            </a:r>
            <a:endParaRPr sz="1400" dirty="0">
              <a:latin typeface="Arial"/>
              <a:cs typeface="Arial"/>
            </a:endParaRPr>
          </a:p>
        </p:txBody>
      </p:sp>
      <p:sp>
        <p:nvSpPr>
          <p:cNvPr id="17" name="object 17">
            <a:extLst>
              <a:ext uri="{FF2B5EF4-FFF2-40B4-BE49-F238E27FC236}">
                <a16:creationId xmlns:a16="http://schemas.microsoft.com/office/drawing/2014/main" id="{A0F69CEB-7E96-4B32-4738-DD08644ACEA7}"/>
              </a:ext>
            </a:extLst>
          </p:cNvPr>
          <p:cNvSpPr txBox="1"/>
          <p:nvPr/>
        </p:nvSpPr>
        <p:spPr>
          <a:xfrm>
            <a:off x="3940865" y="6383084"/>
            <a:ext cx="2209184" cy="299441"/>
          </a:xfrm>
          <a:prstGeom prst="rect">
            <a:avLst/>
          </a:prstGeom>
          <a:solidFill>
            <a:srgbClr val="23383C">
              <a:alpha val="12156"/>
            </a:srgbClr>
          </a:solidFill>
        </p:spPr>
        <p:txBody>
          <a:bodyPr vert="horz" wrap="square" lIns="0" tIns="83185" rIns="0" bIns="0" rtlCol="0">
            <a:spAutoFit/>
          </a:bodyPr>
          <a:lstStyle/>
          <a:p>
            <a:pPr marL="851535">
              <a:lnSpc>
                <a:spcPct val="100000"/>
              </a:lnSpc>
              <a:spcBef>
                <a:spcPts val="655"/>
              </a:spcBef>
            </a:pPr>
            <a:r>
              <a:rPr sz="1400" spc="-10" dirty="0" err="1">
                <a:solidFill>
                  <a:srgbClr val="23383C"/>
                </a:solidFill>
                <a:latin typeface="Arial"/>
                <a:cs typeface="Arial"/>
              </a:rPr>
              <a:t>Draf</a:t>
            </a:r>
            <a:r>
              <a:rPr lang="de-DE" sz="1400" spc="-10" dirty="0">
                <a:solidFill>
                  <a:srgbClr val="23383C"/>
                </a:solidFill>
                <a:latin typeface="Arial"/>
                <a:cs typeface="Arial"/>
              </a:rPr>
              <a:t>t</a:t>
            </a:r>
            <a:endParaRPr sz="1400" dirty="0">
              <a:latin typeface="Arial"/>
              <a:cs typeface="Arial"/>
            </a:endParaRPr>
          </a:p>
        </p:txBody>
      </p:sp>
      <p:sp>
        <p:nvSpPr>
          <p:cNvPr id="3" name="Titel 9">
            <a:extLst>
              <a:ext uri="{FF2B5EF4-FFF2-40B4-BE49-F238E27FC236}">
                <a16:creationId xmlns:a16="http://schemas.microsoft.com/office/drawing/2014/main" id="{481198E0-8131-94DC-F919-93EB64E8A2C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a:t>Implementation </a:t>
            </a:r>
            <a:r>
              <a:rPr lang="de-DE" dirty="0" err="1"/>
              <a:t>result</a:t>
            </a:r>
            <a:r>
              <a:rPr lang="de-DE" dirty="0"/>
              <a:t>: Fiori App </a:t>
            </a:r>
            <a:r>
              <a:rPr lang="de-DE" dirty="0" err="1"/>
              <a:t>with</a:t>
            </a:r>
            <a:r>
              <a:rPr lang="de-DE" dirty="0"/>
              <a:t> CRUD </a:t>
            </a:r>
            <a:r>
              <a:rPr lang="de-DE" dirty="0" err="1"/>
              <a:t>methods</a:t>
            </a:r>
            <a:r>
              <a:rPr lang="de-DE" dirty="0"/>
              <a:t> and </a:t>
            </a:r>
            <a:r>
              <a:rPr lang="de-DE" dirty="0" err="1"/>
              <a:t>more</a:t>
            </a:r>
            <a:endParaRPr lang="de-DE" dirty="0"/>
          </a:p>
        </p:txBody>
      </p:sp>
    </p:spTree>
    <p:extLst>
      <p:ext uri="{BB962C8B-B14F-4D97-AF65-F5344CB8AC3E}">
        <p14:creationId xmlns:p14="http://schemas.microsoft.com/office/powerpoint/2010/main" val="1958330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9C8AE9FC-F6B9-7C0E-1333-86239AF4FF9C}"/>
              </a:ext>
            </a:extLst>
          </p:cNvPr>
          <p:cNvSpPr>
            <a:spLocks noGrp="1"/>
          </p:cNvSpPr>
          <p:nvPr>
            <p:ph type="title"/>
          </p:nvPr>
        </p:nvSpPr>
        <p:spPr/>
        <p:txBody>
          <a:bodyPr/>
          <a:lstStyle/>
          <a:p>
            <a:r>
              <a:rPr lang="de-DE" dirty="0"/>
              <a:t>Data Model ( </a:t>
            </a:r>
            <a:r>
              <a:rPr lang="de-DE" dirty="0" err="1"/>
              <a:t>Flights</a:t>
            </a:r>
            <a:r>
              <a:rPr lang="de-DE" dirty="0"/>
              <a:t> – Bookings)</a:t>
            </a:r>
          </a:p>
        </p:txBody>
      </p:sp>
      <p:sp>
        <p:nvSpPr>
          <p:cNvPr id="18" name="Textfeld 17">
            <a:extLst>
              <a:ext uri="{FF2B5EF4-FFF2-40B4-BE49-F238E27FC236}">
                <a16:creationId xmlns:a16="http://schemas.microsoft.com/office/drawing/2014/main" id="{26103DEA-484A-8D66-FEFA-215E7E6BFDDB}"/>
              </a:ext>
            </a:extLst>
          </p:cNvPr>
          <p:cNvSpPr txBox="1"/>
          <p:nvPr/>
        </p:nvSpPr>
        <p:spPr>
          <a:xfrm>
            <a:off x="2461353" y="3555840"/>
            <a:ext cx="1501950" cy="646331"/>
          </a:xfrm>
          <a:prstGeom prst="rect">
            <a:avLst/>
          </a:prstGeom>
          <a:noFill/>
          <a:ln>
            <a:solidFill>
              <a:schemeClr val="accent1">
                <a:shade val="15000"/>
              </a:schemeClr>
            </a:solidFill>
          </a:ln>
        </p:spPr>
        <p:txBody>
          <a:bodyPr wrap="none" rtlCol="0">
            <a:spAutoFit/>
          </a:bodyPr>
          <a:lstStyle/>
          <a:p>
            <a:r>
              <a:rPr lang="de-DE" dirty="0"/>
              <a:t>CDS View </a:t>
            </a:r>
            <a:r>
              <a:rPr lang="de-DE" dirty="0" err="1"/>
              <a:t>for</a:t>
            </a:r>
            <a:r>
              <a:rPr lang="de-DE" dirty="0"/>
              <a:t> </a:t>
            </a:r>
            <a:br>
              <a:rPr lang="de-DE" dirty="0"/>
            </a:br>
            <a:r>
              <a:rPr lang="de-DE" dirty="0"/>
              <a:t>Table SFLIGHT</a:t>
            </a:r>
          </a:p>
        </p:txBody>
      </p:sp>
      <p:sp>
        <p:nvSpPr>
          <p:cNvPr id="19" name="Textfeld 18">
            <a:extLst>
              <a:ext uri="{FF2B5EF4-FFF2-40B4-BE49-F238E27FC236}">
                <a16:creationId xmlns:a16="http://schemas.microsoft.com/office/drawing/2014/main" id="{1EA53221-0BD9-8B20-0745-68541DD7F3AA}"/>
              </a:ext>
            </a:extLst>
          </p:cNvPr>
          <p:cNvSpPr txBox="1"/>
          <p:nvPr/>
        </p:nvSpPr>
        <p:spPr>
          <a:xfrm>
            <a:off x="2489021" y="5316717"/>
            <a:ext cx="1446614" cy="646331"/>
          </a:xfrm>
          <a:prstGeom prst="rect">
            <a:avLst/>
          </a:prstGeom>
          <a:noFill/>
          <a:ln>
            <a:solidFill>
              <a:schemeClr val="accent1">
                <a:shade val="15000"/>
              </a:schemeClr>
            </a:solidFill>
          </a:ln>
        </p:spPr>
        <p:txBody>
          <a:bodyPr wrap="none" rtlCol="0">
            <a:spAutoFit/>
          </a:bodyPr>
          <a:lstStyle/>
          <a:p>
            <a:r>
              <a:rPr lang="de-DE" dirty="0"/>
              <a:t>CDS View </a:t>
            </a:r>
            <a:r>
              <a:rPr lang="de-DE" dirty="0" err="1"/>
              <a:t>for</a:t>
            </a:r>
            <a:r>
              <a:rPr lang="de-DE" dirty="0"/>
              <a:t> </a:t>
            </a:r>
            <a:br>
              <a:rPr lang="de-DE" dirty="0"/>
            </a:br>
            <a:r>
              <a:rPr lang="de-DE" dirty="0"/>
              <a:t>Table SBOOK</a:t>
            </a:r>
          </a:p>
        </p:txBody>
      </p:sp>
      <p:cxnSp>
        <p:nvCxnSpPr>
          <p:cNvPr id="21" name="Gerade Verbindung mit Pfeil 20">
            <a:extLst>
              <a:ext uri="{FF2B5EF4-FFF2-40B4-BE49-F238E27FC236}">
                <a16:creationId xmlns:a16="http://schemas.microsoft.com/office/drawing/2014/main" id="{1BE844BC-4E68-E7E1-C438-32669AF7F882}"/>
              </a:ext>
            </a:extLst>
          </p:cNvPr>
          <p:cNvCxnSpPr>
            <a:cxnSpLocks/>
            <a:stCxn id="18" idx="2"/>
            <a:endCxn id="19" idx="0"/>
          </p:cNvCxnSpPr>
          <p:nvPr/>
        </p:nvCxnSpPr>
        <p:spPr>
          <a:xfrm>
            <a:off x="3212328" y="4202171"/>
            <a:ext cx="0" cy="11145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Raute 26">
            <a:extLst>
              <a:ext uri="{FF2B5EF4-FFF2-40B4-BE49-F238E27FC236}">
                <a16:creationId xmlns:a16="http://schemas.microsoft.com/office/drawing/2014/main" id="{744AF1BF-5091-C3B4-EF82-87AC60E99621}"/>
              </a:ext>
            </a:extLst>
          </p:cNvPr>
          <p:cNvSpPr/>
          <p:nvPr/>
        </p:nvSpPr>
        <p:spPr>
          <a:xfrm>
            <a:off x="3033224" y="4237221"/>
            <a:ext cx="358208" cy="254523"/>
          </a:xfrm>
          <a:prstGeom prst="diamon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27">
            <a:extLst>
              <a:ext uri="{FF2B5EF4-FFF2-40B4-BE49-F238E27FC236}">
                <a16:creationId xmlns:a16="http://schemas.microsoft.com/office/drawing/2014/main" id="{75FCD14A-5E2C-F60C-4B13-4F0B105BC6A3}"/>
              </a:ext>
            </a:extLst>
          </p:cNvPr>
          <p:cNvSpPr txBox="1"/>
          <p:nvPr/>
        </p:nvSpPr>
        <p:spPr>
          <a:xfrm>
            <a:off x="3391432" y="4436278"/>
            <a:ext cx="1457002" cy="646331"/>
          </a:xfrm>
          <a:prstGeom prst="rect">
            <a:avLst/>
          </a:prstGeom>
          <a:noFill/>
        </p:spPr>
        <p:txBody>
          <a:bodyPr wrap="none" rtlCol="0">
            <a:spAutoFit/>
          </a:bodyPr>
          <a:lstStyle/>
          <a:p>
            <a:r>
              <a:rPr lang="de-DE" dirty="0"/>
              <a:t>Parent-&gt;Child</a:t>
            </a:r>
            <a:br>
              <a:rPr lang="de-DE" dirty="0"/>
            </a:br>
            <a:r>
              <a:rPr lang="de-DE" dirty="0" err="1"/>
              <a:t>Relationship</a:t>
            </a:r>
            <a:endParaRPr lang="de-DE" dirty="0"/>
          </a:p>
        </p:txBody>
      </p:sp>
    </p:spTree>
    <p:extLst>
      <p:ext uri="{BB962C8B-B14F-4D97-AF65-F5344CB8AC3E}">
        <p14:creationId xmlns:p14="http://schemas.microsoft.com/office/powerpoint/2010/main" val="2281921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F035E7-C4B0-21F1-4D5C-72FC920CE647}"/>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1. Create CDS Interface Views</a:t>
            </a:r>
            <a:br>
              <a:rPr lang="en-US" sz="6600" kern="1200" dirty="0">
                <a:solidFill>
                  <a:schemeClr val="tx1"/>
                </a:solidFill>
                <a:latin typeface="+mj-lt"/>
                <a:ea typeface="+mj-ea"/>
                <a:cs typeface="+mj-cs"/>
              </a:rPr>
            </a:br>
            <a:endParaRPr lang="en-US" sz="6600" kern="1200" dirty="0">
              <a:solidFill>
                <a:schemeClr val="tx1"/>
              </a:solidFill>
              <a:latin typeface="+mj-lt"/>
              <a:ea typeface="+mj-ea"/>
              <a:cs typeface="+mj-cs"/>
            </a:endParaRPr>
          </a:p>
        </p:txBody>
      </p:sp>
      <p:sp>
        <p:nvSpPr>
          <p:cNvPr id="3" name="Textplatzhalter 2">
            <a:extLst>
              <a:ext uri="{FF2B5EF4-FFF2-40B4-BE49-F238E27FC236}">
                <a16:creationId xmlns:a16="http://schemas.microsoft.com/office/drawing/2014/main" id="{25F6AFAA-95B0-6CDC-3A69-58314B2BE416}"/>
              </a:ext>
            </a:extLst>
          </p:cNvPr>
          <p:cNvSpPr>
            <a:spLocks noGrp="1"/>
          </p:cNvSpPr>
          <p:nvPr>
            <p:ph type="body" idx="1"/>
          </p:nvPr>
        </p:nvSpPr>
        <p:spPr>
          <a:xfrm>
            <a:off x="838199" y="4983276"/>
            <a:ext cx="10512552" cy="1126680"/>
          </a:xfrm>
        </p:spPr>
        <p:txBody>
          <a:bodyPr vert="horz" lIns="91440" tIns="45720" rIns="91440" bIns="45720" rtlCol="0">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1820030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46C4467A-6625-6666-1757-7902430E34A7}"/>
              </a:ext>
            </a:extLst>
          </p:cNvPr>
          <p:cNvPicPr>
            <a:picLocks noChangeAspect="1"/>
          </p:cNvPicPr>
          <p:nvPr/>
        </p:nvPicPr>
        <p:blipFill>
          <a:blip r:embed="rId2"/>
          <a:stretch>
            <a:fillRect/>
          </a:stretch>
        </p:blipFill>
        <p:spPr>
          <a:xfrm>
            <a:off x="4070486" y="1918236"/>
            <a:ext cx="7792537" cy="924054"/>
          </a:xfrm>
          <a:prstGeom prst="rect">
            <a:avLst/>
          </a:prstGeom>
          <a:effectLst>
            <a:outerShdw blurRad="50800" dist="38100" dir="2700000" algn="tl" rotWithShape="0">
              <a:prstClr val="black">
                <a:alpha val="40000"/>
              </a:prstClr>
            </a:outerShdw>
          </a:effectLst>
        </p:spPr>
      </p:pic>
      <p:pic>
        <p:nvPicPr>
          <p:cNvPr id="7" name="Grafik 6">
            <a:extLst>
              <a:ext uri="{FF2B5EF4-FFF2-40B4-BE49-F238E27FC236}">
                <a16:creationId xmlns:a16="http://schemas.microsoft.com/office/drawing/2014/main" id="{B193E9F9-26E7-EF0A-F31D-FDB41E085147}"/>
              </a:ext>
            </a:extLst>
          </p:cNvPr>
          <p:cNvPicPr>
            <a:picLocks noChangeAspect="1"/>
          </p:cNvPicPr>
          <p:nvPr/>
        </p:nvPicPr>
        <p:blipFill>
          <a:blip r:embed="rId3"/>
          <a:stretch>
            <a:fillRect/>
          </a:stretch>
        </p:blipFill>
        <p:spPr>
          <a:xfrm>
            <a:off x="4070486" y="2998496"/>
            <a:ext cx="8021169" cy="2248214"/>
          </a:xfrm>
          <a:prstGeom prst="rect">
            <a:avLst/>
          </a:prstGeom>
          <a:effectLst>
            <a:outerShdw blurRad="50800" dist="38100" dir="2700000" algn="tl" rotWithShape="0">
              <a:prstClr val="black">
                <a:alpha val="40000"/>
              </a:prstClr>
            </a:outerShdw>
          </a:effectLst>
        </p:spPr>
      </p:pic>
      <p:sp>
        <p:nvSpPr>
          <p:cNvPr id="11" name="Inhaltsplatzhalter 10">
            <a:extLst>
              <a:ext uri="{FF2B5EF4-FFF2-40B4-BE49-F238E27FC236}">
                <a16:creationId xmlns:a16="http://schemas.microsoft.com/office/drawing/2014/main" id="{8DED7C6D-CA31-9ECA-0A73-29158BBBC237}"/>
              </a:ext>
            </a:extLst>
          </p:cNvPr>
          <p:cNvSpPr>
            <a:spLocks noGrp="1"/>
          </p:cNvSpPr>
          <p:nvPr>
            <p:ph idx="1"/>
          </p:nvPr>
        </p:nvSpPr>
        <p:spPr>
          <a:xfrm>
            <a:off x="637032" y="2200529"/>
            <a:ext cx="2947416" cy="4351338"/>
          </a:xfrm>
        </p:spPr>
        <p:txBody>
          <a:bodyPr>
            <a:normAutofit/>
          </a:bodyPr>
          <a:lstStyle/>
          <a:p>
            <a:r>
              <a:rPr lang="de-DE" sz="2000" dirty="0" err="1"/>
              <a:t>Define</a:t>
            </a:r>
            <a:r>
              <a:rPr lang="de-DE" sz="2000" dirty="0"/>
              <a:t> root </a:t>
            </a:r>
            <a:r>
              <a:rPr lang="de-DE" sz="2000" dirty="0" err="1"/>
              <a:t>entity</a:t>
            </a:r>
            <a:r>
              <a:rPr lang="de-DE" sz="2000" dirty="0"/>
              <a:t> and </a:t>
            </a:r>
            <a:r>
              <a:rPr lang="de-DE" sz="2000" dirty="0" err="1"/>
              <a:t>child</a:t>
            </a:r>
            <a:r>
              <a:rPr lang="de-DE" sz="2000" dirty="0"/>
              <a:t> </a:t>
            </a:r>
            <a:r>
              <a:rPr lang="de-DE" sz="2000" dirty="0" err="1"/>
              <a:t>entities</a:t>
            </a:r>
            <a:endParaRPr lang="de-DE" sz="2000" dirty="0"/>
          </a:p>
          <a:p>
            <a:r>
              <a:rPr lang="de-DE" sz="2000" dirty="0" err="1"/>
              <a:t>Specify</a:t>
            </a:r>
            <a:r>
              <a:rPr lang="de-DE" sz="2000" dirty="0"/>
              <a:t> </a:t>
            </a:r>
            <a:r>
              <a:rPr lang="de-DE" sz="2000" dirty="0" err="1"/>
              <a:t>data</a:t>
            </a:r>
            <a:r>
              <a:rPr lang="de-DE" sz="2000" dirty="0"/>
              <a:t> source</a:t>
            </a:r>
          </a:p>
          <a:p>
            <a:r>
              <a:rPr lang="de-DE" sz="2000" dirty="0"/>
              <a:t>Insert </a:t>
            </a:r>
            <a:r>
              <a:rPr lang="de-DE" sz="2000" dirty="0" err="1"/>
              <a:t>elements</a:t>
            </a:r>
            <a:r>
              <a:rPr lang="de-DE" sz="2000" dirty="0"/>
              <a:t> </a:t>
            </a:r>
            <a:r>
              <a:rPr lang="de-DE" sz="2000" dirty="0" err="1"/>
              <a:t>of</a:t>
            </a:r>
            <a:r>
              <a:rPr lang="de-DE" sz="2000" dirty="0"/>
              <a:t> </a:t>
            </a:r>
            <a:r>
              <a:rPr lang="de-DE" sz="2000" dirty="0" err="1"/>
              <a:t>the</a:t>
            </a:r>
            <a:r>
              <a:rPr lang="de-DE" sz="2000" dirty="0"/>
              <a:t> </a:t>
            </a:r>
            <a:r>
              <a:rPr lang="de-DE" sz="2000" dirty="0" err="1"/>
              <a:t>entities</a:t>
            </a:r>
            <a:endParaRPr lang="de-DE" sz="2000" dirty="0"/>
          </a:p>
          <a:p>
            <a:r>
              <a:rPr lang="de-DE" sz="2000" dirty="0" err="1"/>
              <a:t>Define</a:t>
            </a:r>
            <a:r>
              <a:rPr lang="de-DE" sz="2000" dirty="0"/>
              <a:t> </a:t>
            </a:r>
            <a:r>
              <a:rPr lang="de-DE" sz="2000" dirty="0" err="1"/>
              <a:t>relationships</a:t>
            </a:r>
            <a:r>
              <a:rPr lang="de-DE" sz="2000" dirty="0"/>
              <a:t> </a:t>
            </a:r>
            <a:r>
              <a:rPr lang="de-DE" sz="2000" dirty="0" err="1"/>
              <a:t>between</a:t>
            </a:r>
            <a:r>
              <a:rPr lang="de-DE" sz="2000" dirty="0"/>
              <a:t> root and </a:t>
            </a:r>
            <a:r>
              <a:rPr lang="de-DE" sz="2000" dirty="0" err="1"/>
              <a:t>child</a:t>
            </a:r>
            <a:r>
              <a:rPr lang="de-DE" sz="2000" dirty="0"/>
              <a:t> </a:t>
            </a:r>
            <a:r>
              <a:rPr lang="de-DE" sz="2000" dirty="0" err="1"/>
              <a:t>entities</a:t>
            </a:r>
            <a:r>
              <a:rPr lang="de-DE" sz="2000" dirty="0"/>
              <a:t>. </a:t>
            </a:r>
          </a:p>
          <a:p>
            <a:r>
              <a:rPr lang="de-DE" sz="2000" dirty="0" err="1"/>
              <a:t>Annotate</a:t>
            </a:r>
            <a:r>
              <a:rPr lang="de-DE" sz="2000" dirty="0"/>
              <a:t> </a:t>
            </a:r>
            <a:r>
              <a:rPr lang="de-DE" sz="2000" dirty="0" err="1"/>
              <a:t>semantic</a:t>
            </a:r>
            <a:r>
              <a:rPr lang="de-DE" sz="2000" dirty="0"/>
              <a:t> </a:t>
            </a:r>
            <a:r>
              <a:rPr lang="de-DE" sz="2000" dirty="0" err="1"/>
              <a:t>properties</a:t>
            </a:r>
            <a:r>
              <a:rPr lang="de-DE" sz="2000" dirty="0"/>
              <a:t> </a:t>
            </a:r>
            <a:r>
              <a:rPr lang="de-DE" sz="2000" dirty="0" err="1"/>
              <a:t>of</a:t>
            </a:r>
            <a:r>
              <a:rPr lang="de-DE" sz="2000" dirty="0"/>
              <a:t> </a:t>
            </a:r>
            <a:r>
              <a:rPr lang="de-DE" sz="2000" dirty="0" err="1"/>
              <a:t>the</a:t>
            </a:r>
            <a:r>
              <a:rPr lang="de-DE" sz="2000" dirty="0"/>
              <a:t> </a:t>
            </a:r>
            <a:r>
              <a:rPr lang="de-DE" sz="2000" dirty="0" err="1"/>
              <a:t>elements</a:t>
            </a:r>
            <a:endParaRPr lang="de-DE" sz="2000" dirty="0"/>
          </a:p>
        </p:txBody>
      </p:sp>
      <p:pic>
        <p:nvPicPr>
          <p:cNvPr id="15" name="Grafik 14" descr="Ein Bild, das Schrift, Text, Screenshot, Symbol enthält.&#10;&#10;Automatisch generierte Beschreibung">
            <a:extLst>
              <a:ext uri="{FF2B5EF4-FFF2-40B4-BE49-F238E27FC236}">
                <a16:creationId xmlns:a16="http://schemas.microsoft.com/office/drawing/2014/main" id="{8007A119-AD25-DACF-4BA3-8BE08EEEA2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01160"/>
            <a:ext cx="2403216" cy="1294039"/>
          </a:xfrm>
          <a:prstGeom prst="rect">
            <a:avLst/>
          </a:prstGeom>
        </p:spPr>
      </p:pic>
      <p:pic>
        <p:nvPicPr>
          <p:cNvPr id="17" name="Grafik 16">
            <a:extLst>
              <a:ext uri="{FF2B5EF4-FFF2-40B4-BE49-F238E27FC236}">
                <a16:creationId xmlns:a16="http://schemas.microsoft.com/office/drawing/2014/main" id="{FADD8492-A518-1CFD-9D5A-6141361DCE69}"/>
              </a:ext>
            </a:extLst>
          </p:cNvPr>
          <p:cNvPicPr>
            <a:picLocks noChangeAspect="1"/>
          </p:cNvPicPr>
          <p:nvPr/>
        </p:nvPicPr>
        <p:blipFill>
          <a:blip r:embed="rId5"/>
          <a:stretch>
            <a:fillRect/>
          </a:stretch>
        </p:blipFill>
        <p:spPr>
          <a:xfrm>
            <a:off x="4070486" y="5425966"/>
            <a:ext cx="3867690" cy="552527"/>
          </a:xfrm>
          <a:prstGeom prst="rect">
            <a:avLst/>
          </a:prstGeom>
          <a:effectLst>
            <a:outerShdw blurRad="50800" dist="38100" dir="2700000" algn="tl" rotWithShape="0">
              <a:prstClr val="black">
                <a:alpha val="40000"/>
              </a:prstClr>
            </a:outerShdw>
          </a:effectLst>
        </p:spPr>
      </p:pic>
      <p:pic>
        <p:nvPicPr>
          <p:cNvPr id="19" name="Grafik 18">
            <a:extLst>
              <a:ext uri="{FF2B5EF4-FFF2-40B4-BE49-F238E27FC236}">
                <a16:creationId xmlns:a16="http://schemas.microsoft.com/office/drawing/2014/main" id="{CED5A196-2463-4B8C-16F7-02AC2722E558}"/>
              </a:ext>
            </a:extLst>
          </p:cNvPr>
          <p:cNvPicPr>
            <a:picLocks noChangeAspect="1"/>
          </p:cNvPicPr>
          <p:nvPr/>
        </p:nvPicPr>
        <p:blipFill>
          <a:blip r:embed="rId6"/>
          <a:stretch>
            <a:fillRect/>
          </a:stretch>
        </p:blipFill>
        <p:spPr>
          <a:xfrm>
            <a:off x="4070486" y="1209503"/>
            <a:ext cx="4067743" cy="552527"/>
          </a:xfrm>
          <a:prstGeom prst="rect">
            <a:avLst/>
          </a:prstGeom>
        </p:spPr>
      </p:pic>
      <p:sp>
        <p:nvSpPr>
          <p:cNvPr id="3" name="Textfeld 2">
            <a:extLst>
              <a:ext uri="{FF2B5EF4-FFF2-40B4-BE49-F238E27FC236}">
                <a16:creationId xmlns:a16="http://schemas.microsoft.com/office/drawing/2014/main" id="{2CC11B22-D5D5-208A-783B-D3DE3799F075}"/>
              </a:ext>
            </a:extLst>
          </p:cNvPr>
          <p:cNvSpPr txBox="1"/>
          <p:nvPr/>
        </p:nvSpPr>
        <p:spPr>
          <a:xfrm>
            <a:off x="1298713" y="617346"/>
            <a:ext cx="1669774" cy="707886"/>
          </a:xfrm>
          <a:prstGeom prst="rect">
            <a:avLst/>
          </a:prstGeom>
          <a:solidFill>
            <a:srgbClr val="DBE8FC"/>
          </a:solidFill>
        </p:spPr>
        <p:txBody>
          <a:bodyPr wrap="square" rtlCol="0">
            <a:spAutoFit/>
          </a:bodyPr>
          <a:lstStyle/>
          <a:p>
            <a:pPr algn="ctr"/>
            <a:r>
              <a:rPr lang="de-DE" sz="2000" dirty="0"/>
              <a:t>Create CDS Views</a:t>
            </a:r>
          </a:p>
        </p:txBody>
      </p:sp>
    </p:spTree>
    <p:extLst>
      <p:ext uri="{BB962C8B-B14F-4D97-AF65-F5344CB8AC3E}">
        <p14:creationId xmlns:p14="http://schemas.microsoft.com/office/powerpoint/2010/main" val="3925416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77749691-DE1C-C2B0-44B2-71022C2A6A06}"/>
              </a:ext>
            </a:extLst>
          </p:cNvPr>
          <p:cNvSpPr txBox="1"/>
          <p:nvPr/>
        </p:nvSpPr>
        <p:spPr>
          <a:xfrm>
            <a:off x="64008" y="1382286"/>
            <a:ext cx="4855464" cy="4093428"/>
          </a:xfrm>
          <a:prstGeom prst="rect">
            <a:avLst/>
          </a:prstGeom>
          <a:solidFill>
            <a:schemeClr val="tx1">
              <a:lumMod val="75000"/>
              <a:lumOff val="25000"/>
            </a:schemeClr>
          </a:solidFill>
        </p:spPr>
        <p:txBody>
          <a:bodyPr wrap="square" rtlCol="0">
            <a:spAutoFit/>
          </a:bodyPr>
          <a:lstStyle/>
          <a:p>
            <a:pPr algn="l"/>
            <a:r>
              <a:rPr lang="de-DE" sz="1000" dirty="0">
                <a:solidFill>
                  <a:srgbClr val="A99C8C"/>
                </a:solidFill>
                <a:latin typeface="Courier New" panose="02070309020205020404" pitchFamily="49" charset="0"/>
              </a:rPr>
              <a:t>@AccessControl.authorizationCheck:</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#NOT_REQUIRED</a:t>
            </a:r>
          </a:p>
          <a:p>
            <a:pPr algn="l"/>
            <a:r>
              <a:rPr lang="en-US" sz="1000" dirty="0">
                <a:solidFill>
                  <a:srgbClr val="A99C8C"/>
                </a:solidFill>
                <a:latin typeface="Courier New" panose="02070309020205020404" pitchFamily="49" charset="0"/>
              </a:rPr>
              <a:t>@EndUserText.label:</a:t>
            </a:r>
            <a:r>
              <a:rPr lang="en-US" sz="1000" dirty="0">
                <a:solidFill>
                  <a:srgbClr val="AAAAAA"/>
                </a:solidFill>
                <a:latin typeface="Courier New" panose="02070309020205020404" pitchFamily="49" charset="0"/>
              </a:rPr>
              <a:t> </a:t>
            </a:r>
            <a:r>
              <a:rPr lang="en-US" sz="1000" dirty="0">
                <a:solidFill>
                  <a:srgbClr val="A99C8C"/>
                </a:solidFill>
                <a:latin typeface="Courier New" panose="02070309020205020404" pitchFamily="49" charset="0"/>
              </a:rPr>
              <a:t>'Interface View </a:t>
            </a:r>
            <a:r>
              <a:rPr lang="en-US" sz="1000" dirty="0" err="1">
                <a:solidFill>
                  <a:srgbClr val="A99C8C"/>
                </a:solidFill>
                <a:latin typeface="Courier New" panose="02070309020205020404" pitchFamily="49" charset="0"/>
              </a:rPr>
              <a:t>SFlight</a:t>
            </a:r>
            <a:r>
              <a:rPr lang="en-US" sz="1000" dirty="0">
                <a:solidFill>
                  <a:srgbClr val="A99C8C"/>
                </a:solidFill>
                <a:latin typeface="Courier New" panose="02070309020205020404" pitchFamily="49" charset="0"/>
              </a:rPr>
              <a:t>'</a:t>
            </a:r>
          </a:p>
          <a:p>
            <a:pPr algn="l"/>
            <a:r>
              <a:rPr lang="en-US" sz="1000" b="1" dirty="0">
                <a:solidFill>
                  <a:srgbClr val="CC7832"/>
                </a:solidFill>
                <a:latin typeface="Courier New" panose="02070309020205020404" pitchFamily="49" charset="0"/>
              </a:rPr>
              <a:t>define</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root</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view</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entity</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ZI_SFLIGHT</a:t>
            </a:r>
          </a:p>
          <a:p>
            <a:pPr algn="l"/>
            <a:r>
              <a:rPr lang="en-US" sz="1000"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select</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from</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znm_sflight</a:t>
            </a:r>
            <a:endParaRPr lang="en-US" sz="1000" b="1" dirty="0">
              <a:solidFill>
                <a:srgbClr val="CCCCCC"/>
              </a:solidFill>
              <a:latin typeface="Courier New" panose="02070309020205020404" pitchFamily="49" charset="0"/>
            </a:endParaRPr>
          </a:p>
          <a:p>
            <a:pPr algn="l"/>
            <a:r>
              <a:rPr lang="en-US" sz="1000"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composition</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t>
            </a:r>
            <a:r>
              <a:rPr lang="en-US" sz="1000" b="1" dirty="0">
                <a:solidFill>
                  <a:srgbClr val="5BE9FE"/>
                </a:solidFill>
                <a:latin typeface="Courier New" panose="02070309020205020404" pitchFamily="49" charset="0"/>
              </a:rPr>
              <a:t>0</a:t>
            </a:r>
            <a:r>
              <a:rPr lang="en-US" sz="1000" b="1" dirty="0">
                <a:solidFill>
                  <a:srgbClr val="CC7832"/>
                </a:solidFill>
                <a:latin typeface="Courier New" panose="02070309020205020404" pitchFamily="49" charset="0"/>
              </a:rPr>
              <a:t>..*]</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of</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ZI_SBOOK</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_Booking</a:t>
            </a:r>
          </a:p>
          <a:p>
            <a:pPr algn="l"/>
            <a:r>
              <a:rPr lang="de-DE" sz="1000" b="1" dirty="0">
                <a:solidFill>
                  <a:srgbClr val="CC7832"/>
                </a:solidFill>
                <a:latin typeface="Courier New" panose="02070309020205020404" pitchFamily="49" charset="0"/>
              </a:rPr>
              <a:t>{</a:t>
            </a:r>
          </a:p>
          <a:p>
            <a:pPr algn="l"/>
            <a:r>
              <a:rPr lang="en-US" sz="1000"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key</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znm_sflight</a:t>
            </a:r>
            <a:r>
              <a:rPr lang="en-US" sz="1000" b="1" dirty="0" err="1">
                <a:solidFill>
                  <a:srgbClr val="CC7832"/>
                </a:solidFill>
                <a:latin typeface="Courier New" panose="02070309020205020404" pitchFamily="49" charset="0"/>
              </a:rPr>
              <a:t>.</a:t>
            </a:r>
            <a:r>
              <a:rPr lang="en-US" sz="1000" b="1" dirty="0" err="1">
                <a:solidFill>
                  <a:srgbClr val="CCCCCC"/>
                </a:solidFill>
                <a:latin typeface="Courier New" panose="02070309020205020404" pitchFamily="49" charset="0"/>
              </a:rPr>
              <a:t>carrid</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Carrid</a:t>
            </a:r>
            <a:r>
              <a:rPr lang="en-US" sz="1000" b="1" dirty="0">
                <a:solidFill>
                  <a:srgbClr val="CC7832"/>
                </a:solidFill>
                <a:latin typeface="Courier New" panose="02070309020205020404" pitchFamily="49" charset="0"/>
              </a:rPr>
              <a:t>,</a:t>
            </a:r>
          </a:p>
          <a:p>
            <a:pPr algn="l"/>
            <a:r>
              <a:rPr lang="en-US" sz="1000"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key</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znm_sflight</a:t>
            </a:r>
            <a:r>
              <a:rPr lang="en-US" sz="1000" b="1" dirty="0" err="1">
                <a:solidFill>
                  <a:srgbClr val="CC7832"/>
                </a:solidFill>
                <a:latin typeface="Courier New" panose="02070309020205020404" pitchFamily="49" charset="0"/>
              </a:rPr>
              <a:t>.</a:t>
            </a:r>
            <a:r>
              <a:rPr lang="en-US" sz="1000" b="1" dirty="0" err="1">
                <a:solidFill>
                  <a:srgbClr val="CCCCCC"/>
                </a:solidFill>
                <a:latin typeface="Courier New" panose="02070309020205020404" pitchFamily="49" charset="0"/>
              </a:rPr>
              <a:t>connid</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Connid</a:t>
            </a:r>
            <a:r>
              <a:rPr lang="en-US" sz="1000" b="1" dirty="0">
                <a:solidFill>
                  <a:srgbClr val="CC7832"/>
                </a:solidFill>
                <a:latin typeface="Courier New" panose="02070309020205020404" pitchFamily="49" charset="0"/>
              </a:rPr>
              <a:t>,</a:t>
            </a:r>
          </a:p>
          <a:p>
            <a:pPr algn="l"/>
            <a:r>
              <a:rPr lang="en-US" sz="1000"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key</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znm_sflight</a:t>
            </a:r>
            <a:r>
              <a:rPr lang="en-US" sz="1000" b="1" dirty="0" err="1">
                <a:solidFill>
                  <a:srgbClr val="CC7832"/>
                </a:solidFill>
                <a:latin typeface="Courier New" panose="02070309020205020404" pitchFamily="49" charset="0"/>
              </a:rPr>
              <a:t>.</a:t>
            </a:r>
            <a:r>
              <a:rPr lang="en-US" sz="1000" b="1" dirty="0" err="1">
                <a:solidFill>
                  <a:srgbClr val="CCCCCC"/>
                </a:solidFill>
                <a:latin typeface="Courier New" panose="02070309020205020404" pitchFamily="49" charset="0"/>
              </a:rPr>
              <a:t>fldate</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Fldate</a:t>
            </a:r>
            <a:r>
              <a:rPr lang="en-US" sz="1000" b="1" dirty="0">
                <a:solidFill>
                  <a:srgbClr val="CC7832"/>
                </a:solidFill>
                <a:latin typeface="Courier New" panose="02070309020205020404" pitchFamily="49" charset="0"/>
              </a:rPr>
              <a:t>,</a:t>
            </a:r>
          </a:p>
          <a:p>
            <a:pPr algn="l"/>
            <a:r>
              <a:rPr lang="en-US" sz="1000" dirty="0">
                <a:solidFill>
                  <a:srgbClr val="AAAAAA"/>
                </a:solidFill>
                <a:latin typeface="Courier New" panose="02070309020205020404" pitchFamily="49" charset="0"/>
              </a:rPr>
              <a:t>      </a:t>
            </a:r>
            <a:r>
              <a:rPr lang="en-US" sz="1000" dirty="0" err="1">
                <a:solidFill>
                  <a:srgbClr val="CCCCCC"/>
                </a:solidFill>
                <a:latin typeface="Courier New" panose="02070309020205020404" pitchFamily="49" charset="0"/>
              </a:rPr>
              <a:t>znm_sflight</a:t>
            </a:r>
            <a:r>
              <a:rPr lang="en-US" sz="1000" b="1" dirty="0" err="1">
                <a:solidFill>
                  <a:srgbClr val="CC7832"/>
                </a:solidFill>
                <a:latin typeface="Courier New" panose="02070309020205020404" pitchFamily="49" charset="0"/>
              </a:rPr>
              <a:t>.</a:t>
            </a:r>
            <a:r>
              <a:rPr lang="en-US" sz="1000" b="1" dirty="0" err="1">
                <a:solidFill>
                  <a:srgbClr val="CCCCCC"/>
                </a:solidFill>
                <a:latin typeface="Courier New" panose="02070309020205020404" pitchFamily="49" charset="0"/>
              </a:rPr>
              <a:t>price</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Price</a:t>
            </a:r>
            <a:r>
              <a:rPr lang="en-US" sz="1000" b="1" dirty="0">
                <a:solidFill>
                  <a:srgbClr val="CC7832"/>
                </a:solidFill>
                <a:latin typeface="Courier New" panose="02070309020205020404" pitchFamily="49" charset="0"/>
              </a:rPr>
              <a:t>,</a:t>
            </a:r>
          </a:p>
          <a:p>
            <a:pPr algn="l"/>
            <a:r>
              <a:rPr lang="en-US" sz="1000" dirty="0">
                <a:solidFill>
                  <a:srgbClr val="AAAAAA"/>
                </a:solidFill>
                <a:latin typeface="Courier New" panose="02070309020205020404" pitchFamily="49" charset="0"/>
              </a:rPr>
              <a:t>      </a:t>
            </a:r>
            <a:r>
              <a:rPr lang="en-US" sz="1000" dirty="0" err="1">
                <a:solidFill>
                  <a:srgbClr val="CCCCCC"/>
                </a:solidFill>
                <a:latin typeface="Courier New" panose="02070309020205020404" pitchFamily="49" charset="0"/>
              </a:rPr>
              <a:t>znm_sflight</a:t>
            </a:r>
            <a:r>
              <a:rPr lang="en-US" sz="1000" b="1" dirty="0" err="1">
                <a:solidFill>
                  <a:srgbClr val="CC7832"/>
                </a:solidFill>
                <a:latin typeface="Courier New" panose="02070309020205020404" pitchFamily="49" charset="0"/>
              </a:rPr>
              <a:t>.</a:t>
            </a:r>
            <a:r>
              <a:rPr lang="en-US" sz="1000" b="1" dirty="0" err="1">
                <a:solidFill>
                  <a:srgbClr val="CCCCCC"/>
                </a:solidFill>
                <a:latin typeface="Courier New" panose="02070309020205020404" pitchFamily="49" charset="0"/>
              </a:rPr>
              <a:t>currency</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Currency</a:t>
            </a:r>
            <a:r>
              <a:rPr lang="en-US" sz="1000" b="1" dirty="0">
                <a:solidFill>
                  <a:srgbClr val="CC7832"/>
                </a:solidFill>
                <a:latin typeface="Courier New" panose="02070309020205020404" pitchFamily="49" charset="0"/>
              </a:rPr>
              <a:t>,</a:t>
            </a:r>
          </a:p>
          <a:p>
            <a:pPr algn="l"/>
            <a:r>
              <a:rPr lang="en-US" sz="1000" dirty="0">
                <a:solidFill>
                  <a:srgbClr val="AAAAAA"/>
                </a:solidFill>
                <a:latin typeface="Courier New" panose="02070309020205020404" pitchFamily="49" charset="0"/>
              </a:rPr>
              <a:t>      </a:t>
            </a:r>
            <a:r>
              <a:rPr lang="en-US" sz="1000" dirty="0" err="1">
                <a:solidFill>
                  <a:srgbClr val="CCCCCC"/>
                </a:solidFill>
                <a:latin typeface="Courier New" panose="02070309020205020404" pitchFamily="49" charset="0"/>
              </a:rPr>
              <a:t>znm_sflight</a:t>
            </a:r>
            <a:r>
              <a:rPr lang="en-US" sz="1000" b="1" dirty="0" err="1">
                <a:solidFill>
                  <a:srgbClr val="CC7832"/>
                </a:solidFill>
                <a:latin typeface="Courier New" panose="02070309020205020404" pitchFamily="49" charset="0"/>
              </a:rPr>
              <a:t>.</a:t>
            </a:r>
            <a:r>
              <a:rPr lang="en-US" sz="1000" b="1" dirty="0" err="1">
                <a:solidFill>
                  <a:srgbClr val="CCCCCC"/>
                </a:solidFill>
                <a:latin typeface="Courier New" panose="02070309020205020404" pitchFamily="49" charset="0"/>
              </a:rPr>
              <a:t>planetype</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Planetype</a:t>
            </a:r>
            <a:r>
              <a:rPr lang="en-US" sz="1000" b="1" dirty="0">
                <a:solidFill>
                  <a:srgbClr val="CC7832"/>
                </a:solidFill>
                <a:latin typeface="Courier New" panose="02070309020205020404" pitchFamily="49" charset="0"/>
              </a:rPr>
              <a:t>,</a:t>
            </a:r>
          </a:p>
          <a:p>
            <a:pPr algn="l"/>
            <a:r>
              <a:rPr lang="en-US" sz="1000" dirty="0">
                <a:solidFill>
                  <a:srgbClr val="AAAAAA"/>
                </a:solidFill>
                <a:latin typeface="Courier New" panose="02070309020205020404" pitchFamily="49" charset="0"/>
              </a:rPr>
              <a:t>      </a:t>
            </a:r>
            <a:r>
              <a:rPr lang="en-US" sz="1000" dirty="0" err="1">
                <a:solidFill>
                  <a:srgbClr val="CCCCCC"/>
                </a:solidFill>
                <a:latin typeface="Courier New" panose="02070309020205020404" pitchFamily="49" charset="0"/>
              </a:rPr>
              <a:t>znm_sflight</a:t>
            </a:r>
            <a:r>
              <a:rPr lang="en-US" sz="1000" b="1" dirty="0" err="1">
                <a:solidFill>
                  <a:srgbClr val="CC7832"/>
                </a:solidFill>
                <a:latin typeface="Courier New" panose="02070309020205020404" pitchFamily="49" charset="0"/>
              </a:rPr>
              <a:t>.</a:t>
            </a:r>
            <a:r>
              <a:rPr lang="en-US" sz="1000" b="1" dirty="0" err="1">
                <a:solidFill>
                  <a:srgbClr val="CCCCCC"/>
                </a:solidFill>
                <a:latin typeface="Courier New" panose="02070309020205020404" pitchFamily="49" charset="0"/>
              </a:rPr>
              <a:t>seatsmax</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Seatsmax</a:t>
            </a:r>
            <a:r>
              <a:rPr lang="en-US" sz="1000" b="1" dirty="0">
                <a:solidFill>
                  <a:srgbClr val="CC7832"/>
                </a:solidFill>
                <a:latin typeface="Courier New" panose="02070309020205020404" pitchFamily="49" charset="0"/>
              </a:rPr>
              <a:t>,</a:t>
            </a:r>
          </a:p>
          <a:p>
            <a:pPr algn="l"/>
            <a:r>
              <a:rPr lang="en-US" sz="1000" dirty="0">
                <a:solidFill>
                  <a:srgbClr val="AAAAAA"/>
                </a:solidFill>
                <a:latin typeface="Courier New" panose="02070309020205020404" pitchFamily="49" charset="0"/>
              </a:rPr>
              <a:t>      </a:t>
            </a:r>
            <a:r>
              <a:rPr lang="en-US" sz="1000" dirty="0" err="1">
                <a:solidFill>
                  <a:srgbClr val="CCCCCC"/>
                </a:solidFill>
                <a:latin typeface="Courier New" panose="02070309020205020404" pitchFamily="49" charset="0"/>
              </a:rPr>
              <a:t>znm_sflight</a:t>
            </a:r>
            <a:r>
              <a:rPr lang="en-US" sz="1000" b="1" dirty="0" err="1">
                <a:solidFill>
                  <a:srgbClr val="CC7832"/>
                </a:solidFill>
                <a:latin typeface="Courier New" panose="02070309020205020404" pitchFamily="49" charset="0"/>
              </a:rPr>
              <a:t>.</a:t>
            </a:r>
            <a:r>
              <a:rPr lang="en-US" sz="1000" b="1" dirty="0" err="1">
                <a:solidFill>
                  <a:srgbClr val="CCCCCC"/>
                </a:solidFill>
                <a:latin typeface="Courier New" panose="02070309020205020404" pitchFamily="49" charset="0"/>
              </a:rPr>
              <a:t>seatsocc</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Seatsocc</a:t>
            </a:r>
            <a:r>
              <a:rPr lang="en-US" sz="1000" b="1" dirty="0">
                <a:solidFill>
                  <a:srgbClr val="CC7832"/>
                </a:solidFill>
                <a:latin typeface="Courier New" panose="02070309020205020404" pitchFamily="49" charset="0"/>
              </a:rPr>
              <a:t>,</a:t>
            </a:r>
          </a:p>
          <a:p>
            <a:pPr algn="l"/>
            <a:r>
              <a:rPr lang="en-US" sz="1000" dirty="0">
                <a:solidFill>
                  <a:srgbClr val="AAAAAA"/>
                </a:solidFill>
                <a:latin typeface="Courier New" panose="02070309020205020404" pitchFamily="49" charset="0"/>
              </a:rPr>
              <a:t>      </a:t>
            </a:r>
            <a:r>
              <a:rPr lang="en-US" sz="1000" dirty="0" err="1">
                <a:solidFill>
                  <a:srgbClr val="CCCCCC"/>
                </a:solidFill>
                <a:latin typeface="Courier New" panose="02070309020205020404" pitchFamily="49" charset="0"/>
              </a:rPr>
              <a:t>znm_sflight</a:t>
            </a:r>
            <a:r>
              <a:rPr lang="en-US" sz="1000" b="1" dirty="0" err="1">
                <a:solidFill>
                  <a:srgbClr val="CC7832"/>
                </a:solidFill>
                <a:latin typeface="Courier New" panose="02070309020205020404" pitchFamily="49" charset="0"/>
              </a:rPr>
              <a:t>.</a:t>
            </a:r>
            <a:r>
              <a:rPr lang="en-US" sz="1000" b="1" dirty="0" err="1">
                <a:solidFill>
                  <a:srgbClr val="CCCCCC"/>
                </a:solidFill>
                <a:latin typeface="Courier New" panose="02070309020205020404" pitchFamily="49" charset="0"/>
              </a:rPr>
              <a:t>paymentsum</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Paymentsum</a:t>
            </a:r>
            <a:r>
              <a:rPr lang="en-US" sz="1000" b="1" dirty="0">
                <a:solidFill>
                  <a:srgbClr val="CC7832"/>
                </a:solidFill>
                <a:latin typeface="Courier New" panose="02070309020205020404" pitchFamily="49" charset="0"/>
              </a:rPr>
              <a:t>,</a:t>
            </a:r>
          </a:p>
          <a:p>
            <a:pPr algn="l"/>
            <a:r>
              <a:rPr lang="en-US" sz="1000" dirty="0">
                <a:solidFill>
                  <a:srgbClr val="AAAAAA"/>
                </a:solidFill>
                <a:latin typeface="Courier New" panose="02070309020205020404" pitchFamily="49" charset="0"/>
              </a:rPr>
              <a:t>      </a:t>
            </a:r>
            <a:r>
              <a:rPr lang="en-US" sz="1000" dirty="0" err="1">
                <a:solidFill>
                  <a:srgbClr val="CCCCCC"/>
                </a:solidFill>
                <a:latin typeface="Courier New" panose="02070309020205020404" pitchFamily="49" charset="0"/>
              </a:rPr>
              <a:t>znm_sflight</a:t>
            </a:r>
            <a:r>
              <a:rPr lang="en-US" sz="1000" b="1" dirty="0" err="1">
                <a:solidFill>
                  <a:srgbClr val="CC7832"/>
                </a:solidFill>
                <a:latin typeface="Courier New" panose="02070309020205020404" pitchFamily="49" charset="0"/>
              </a:rPr>
              <a:t>.</a:t>
            </a:r>
            <a:r>
              <a:rPr lang="en-US" sz="1000" b="1" dirty="0" err="1">
                <a:solidFill>
                  <a:srgbClr val="CCCCCC"/>
                </a:solidFill>
                <a:latin typeface="Courier New" panose="02070309020205020404" pitchFamily="49" charset="0"/>
              </a:rPr>
              <a:t>seatsmax_b</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SeatsmaxB</a:t>
            </a:r>
            <a:r>
              <a:rPr lang="en-US" sz="1000" b="1" dirty="0">
                <a:solidFill>
                  <a:srgbClr val="CC7832"/>
                </a:solidFill>
                <a:latin typeface="Courier New" panose="02070309020205020404" pitchFamily="49" charset="0"/>
              </a:rPr>
              <a:t>,</a:t>
            </a:r>
          </a:p>
          <a:p>
            <a:pPr algn="l"/>
            <a:r>
              <a:rPr lang="en-US" sz="1000" dirty="0">
                <a:solidFill>
                  <a:srgbClr val="AAAAAA"/>
                </a:solidFill>
                <a:latin typeface="Courier New" panose="02070309020205020404" pitchFamily="49" charset="0"/>
              </a:rPr>
              <a:t>      </a:t>
            </a:r>
            <a:r>
              <a:rPr lang="en-US" sz="1000" dirty="0" err="1">
                <a:solidFill>
                  <a:srgbClr val="CCCCCC"/>
                </a:solidFill>
                <a:latin typeface="Courier New" panose="02070309020205020404" pitchFamily="49" charset="0"/>
              </a:rPr>
              <a:t>znm_sflight</a:t>
            </a:r>
            <a:r>
              <a:rPr lang="en-US" sz="1000" b="1" dirty="0" err="1">
                <a:solidFill>
                  <a:srgbClr val="CC7832"/>
                </a:solidFill>
                <a:latin typeface="Courier New" panose="02070309020205020404" pitchFamily="49" charset="0"/>
              </a:rPr>
              <a:t>.</a:t>
            </a:r>
            <a:r>
              <a:rPr lang="en-US" sz="1000" b="1" dirty="0" err="1">
                <a:solidFill>
                  <a:srgbClr val="CCCCCC"/>
                </a:solidFill>
                <a:latin typeface="Courier New" panose="02070309020205020404" pitchFamily="49" charset="0"/>
              </a:rPr>
              <a:t>seatsocc_b</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SeatsoccB</a:t>
            </a:r>
            <a:r>
              <a:rPr lang="en-US" sz="1000" b="1" dirty="0">
                <a:solidFill>
                  <a:srgbClr val="CC7832"/>
                </a:solidFill>
                <a:latin typeface="Courier New" panose="02070309020205020404" pitchFamily="49" charset="0"/>
              </a:rPr>
              <a:t>,</a:t>
            </a:r>
          </a:p>
          <a:p>
            <a:pPr algn="l"/>
            <a:r>
              <a:rPr lang="en-US" sz="1000" dirty="0">
                <a:solidFill>
                  <a:srgbClr val="AAAAAA"/>
                </a:solidFill>
                <a:latin typeface="Courier New" panose="02070309020205020404" pitchFamily="49" charset="0"/>
              </a:rPr>
              <a:t>      </a:t>
            </a:r>
            <a:r>
              <a:rPr lang="en-US" sz="1000" dirty="0" err="1">
                <a:solidFill>
                  <a:srgbClr val="CCCCCC"/>
                </a:solidFill>
                <a:latin typeface="Courier New" panose="02070309020205020404" pitchFamily="49" charset="0"/>
              </a:rPr>
              <a:t>znm_sflight</a:t>
            </a:r>
            <a:r>
              <a:rPr lang="en-US" sz="1000" b="1" dirty="0" err="1">
                <a:solidFill>
                  <a:srgbClr val="CC7832"/>
                </a:solidFill>
                <a:latin typeface="Courier New" panose="02070309020205020404" pitchFamily="49" charset="0"/>
              </a:rPr>
              <a:t>.</a:t>
            </a:r>
            <a:r>
              <a:rPr lang="en-US" sz="1000" b="1" dirty="0" err="1">
                <a:solidFill>
                  <a:srgbClr val="CCCCCC"/>
                </a:solidFill>
                <a:latin typeface="Courier New" panose="02070309020205020404" pitchFamily="49" charset="0"/>
              </a:rPr>
              <a:t>seatsmax_f</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SeatsmaxF</a:t>
            </a:r>
            <a:r>
              <a:rPr lang="en-US" sz="1000" b="1" dirty="0">
                <a:solidFill>
                  <a:srgbClr val="CC7832"/>
                </a:solidFill>
                <a:latin typeface="Courier New" panose="02070309020205020404" pitchFamily="49" charset="0"/>
              </a:rPr>
              <a:t>,</a:t>
            </a:r>
          </a:p>
          <a:p>
            <a:pPr algn="l"/>
            <a:r>
              <a:rPr lang="en-US" sz="1000" dirty="0">
                <a:solidFill>
                  <a:srgbClr val="AAAAAA"/>
                </a:solidFill>
                <a:latin typeface="Courier New" panose="02070309020205020404" pitchFamily="49" charset="0"/>
              </a:rPr>
              <a:t>      </a:t>
            </a:r>
            <a:r>
              <a:rPr lang="en-US" sz="1000" dirty="0" err="1">
                <a:solidFill>
                  <a:srgbClr val="CCCCCC"/>
                </a:solidFill>
                <a:latin typeface="Courier New" panose="02070309020205020404" pitchFamily="49" charset="0"/>
              </a:rPr>
              <a:t>znm_sflight</a:t>
            </a:r>
            <a:r>
              <a:rPr lang="en-US" sz="1000" b="1" dirty="0" err="1">
                <a:solidFill>
                  <a:srgbClr val="CC7832"/>
                </a:solidFill>
                <a:latin typeface="Courier New" panose="02070309020205020404" pitchFamily="49" charset="0"/>
              </a:rPr>
              <a:t>.</a:t>
            </a:r>
            <a:r>
              <a:rPr lang="en-US" sz="1000" b="1" dirty="0" err="1">
                <a:solidFill>
                  <a:srgbClr val="CCCCCC"/>
                </a:solidFill>
                <a:latin typeface="Courier New" panose="02070309020205020404" pitchFamily="49" charset="0"/>
              </a:rPr>
              <a:t>seatsocc_f</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SeatsoccF</a:t>
            </a:r>
            <a:r>
              <a:rPr lang="en-US" sz="1000" b="1" dirty="0">
                <a:solidFill>
                  <a:srgbClr val="CC7832"/>
                </a:solidFill>
                <a:latin typeface="Courier New" panose="02070309020205020404" pitchFamily="49" charset="0"/>
              </a:rPr>
              <a:t>,</a:t>
            </a:r>
          </a:p>
          <a:p>
            <a:pPr algn="l"/>
            <a:r>
              <a:rPr lang="en-US" sz="1000" dirty="0">
                <a:solidFill>
                  <a:srgbClr val="AAAAAA"/>
                </a:solidFill>
                <a:latin typeface="Courier New" panose="02070309020205020404" pitchFamily="49" charset="0"/>
              </a:rPr>
              <a:t>      </a:t>
            </a:r>
            <a:r>
              <a:rPr lang="en-US" sz="1000" dirty="0" err="1">
                <a:solidFill>
                  <a:srgbClr val="CCCCCC"/>
                </a:solidFill>
                <a:latin typeface="Courier New" panose="02070309020205020404" pitchFamily="49" charset="0"/>
              </a:rPr>
              <a:t>znm_sflight</a:t>
            </a:r>
            <a:r>
              <a:rPr lang="en-US" sz="1000" b="1" dirty="0" err="1">
                <a:solidFill>
                  <a:srgbClr val="CC7832"/>
                </a:solidFill>
                <a:latin typeface="Courier New" panose="02070309020205020404" pitchFamily="49" charset="0"/>
              </a:rPr>
              <a:t>.</a:t>
            </a:r>
            <a:r>
              <a:rPr lang="en-US" sz="1000" b="1" dirty="0" err="1">
                <a:solidFill>
                  <a:srgbClr val="CCCCCC"/>
                </a:solidFill>
                <a:latin typeface="Courier New" panose="02070309020205020404" pitchFamily="49" charset="0"/>
              </a:rPr>
              <a:t>created_at</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CreatedAt</a:t>
            </a:r>
            <a:r>
              <a:rPr lang="en-US" sz="1000" b="1" dirty="0">
                <a:solidFill>
                  <a:srgbClr val="CC7832"/>
                </a:solidFill>
                <a:latin typeface="Courier New" panose="02070309020205020404" pitchFamily="49" charset="0"/>
              </a:rPr>
              <a:t>,</a:t>
            </a:r>
          </a:p>
          <a:p>
            <a:pPr algn="l"/>
            <a:r>
              <a:rPr lang="en-US" sz="1000" dirty="0">
                <a:solidFill>
                  <a:srgbClr val="AAAAAA"/>
                </a:solidFill>
                <a:latin typeface="Courier New" panose="02070309020205020404" pitchFamily="49" charset="0"/>
              </a:rPr>
              <a:t>      </a:t>
            </a:r>
            <a:r>
              <a:rPr lang="en-US" sz="1000" dirty="0" err="1">
                <a:solidFill>
                  <a:srgbClr val="CCCCCC"/>
                </a:solidFill>
                <a:latin typeface="Courier New" panose="02070309020205020404" pitchFamily="49" charset="0"/>
              </a:rPr>
              <a:t>znm_sflight</a:t>
            </a:r>
            <a:r>
              <a:rPr lang="en-US" sz="1000" b="1" dirty="0" err="1">
                <a:solidFill>
                  <a:srgbClr val="CC7832"/>
                </a:solidFill>
                <a:latin typeface="Courier New" panose="02070309020205020404" pitchFamily="49" charset="0"/>
              </a:rPr>
              <a:t>.</a:t>
            </a:r>
            <a:r>
              <a:rPr lang="en-US" sz="1000" b="1" dirty="0" err="1">
                <a:solidFill>
                  <a:srgbClr val="CCCCCC"/>
                </a:solidFill>
                <a:latin typeface="Courier New" panose="02070309020205020404" pitchFamily="49" charset="0"/>
              </a:rPr>
              <a:t>created_by</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CreatedBy</a:t>
            </a:r>
            <a:r>
              <a:rPr lang="en-US" sz="1000" b="1" dirty="0">
                <a:solidFill>
                  <a:srgbClr val="CC7832"/>
                </a:solidFill>
                <a:latin typeface="Courier New" panose="02070309020205020404" pitchFamily="49" charset="0"/>
              </a:rPr>
              <a:t>,</a:t>
            </a:r>
          </a:p>
          <a:p>
            <a:pPr algn="l"/>
            <a:r>
              <a:rPr lang="en-US" sz="1000" dirty="0">
                <a:solidFill>
                  <a:srgbClr val="AAAAAA"/>
                </a:solidFill>
                <a:latin typeface="Courier New" panose="02070309020205020404" pitchFamily="49" charset="0"/>
              </a:rPr>
              <a:t>      </a:t>
            </a:r>
            <a:r>
              <a:rPr lang="en-US" sz="1000" dirty="0" err="1">
                <a:solidFill>
                  <a:srgbClr val="CCCCCC"/>
                </a:solidFill>
                <a:latin typeface="Courier New" panose="02070309020205020404" pitchFamily="49" charset="0"/>
              </a:rPr>
              <a:t>znm_sflight</a:t>
            </a:r>
            <a:r>
              <a:rPr lang="en-US" sz="1000" b="1" dirty="0" err="1">
                <a:solidFill>
                  <a:srgbClr val="CC7832"/>
                </a:solidFill>
                <a:latin typeface="Courier New" panose="02070309020205020404" pitchFamily="49" charset="0"/>
              </a:rPr>
              <a:t>.</a:t>
            </a:r>
            <a:r>
              <a:rPr lang="en-US" sz="1000" b="1" dirty="0" err="1">
                <a:solidFill>
                  <a:srgbClr val="CCCCCC"/>
                </a:solidFill>
                <a:latin typeface="Courier New" panose="02070309020205020404" pitchFamily="49" charset="0"/>
              </a:rPr>
              <a:t>last_changed_at</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LastChangedAt</a:t>
            </a:r>
            <a:r>
              <a:rPr lang="en-US" sz="1000" b="1" dirty="0">
                <a:solidFill>
                  <a:srgbClr val="CC7832"/>
                </a:solidFill>
                <a:latin typeface="Courier New" panose="02070309020205020404" pitchFamily="49" charset="0"/>
              </a:rPr>
              <a:t>,</a:t>
            </a:r>
          </a:p>
          <a:p>
            <a:pPr algn="l"/>
            <a:r>
              <a:rPr lang="en-US" sz="1000" dirty="0">
                <a:solidFill>
                  <a:srgbClr val="AAAAAA"/>
                </a:solidFill>
                <a:latin typeface="Courier New" panose="02070309020205020404" pitchFamily="49" charset="0"/>
              </a:rPr>
              <a:t>      </a:t>
            </a:r>
            <a:r>
              <a:rPr lang="en-US" sz="1000" dirty="0" err="1">
                <a:solidFill>
                  <a:srgbClr val="CCCCCC"/>
                </a:solidFill>
                <a:latin typeface="Courier New" panose="02070309020205020404" pitchFamily="49" charset="0"/>
              </a:rPr>
              <a:t>znm_sflight</a:t>
            </a:r>
            <a:r>
              <a:rPr lang="en-US" sz="1000" b="1" dirty="0" err="1">
                <a:solidFill>
                  <a:srgbClr val="CC7832"/>
                </a:solidFill>
                <a:latin typeface="Courier New" panose="02070309020205020404" pitchFamily="49" charset="0"/>
              </a:rPr>
              <a:t>.</a:t>
            </a:r>
            <a:r>
              <a:rPr lang="en-US" sz="1000" b="1" dirty="0" err="1">
                <a:solidFill>
                  <a:srgbClr val="CCCCCC"/>
                </a:solidFill>
                <a:latin typeface="Courier New" panose="02070309020205020404" pitchFamily="49" charset="0"/>
              </a:rPr>
              <a:t>last_changed_by</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LastChangedBy</a:t>
            </a:r>
            <a:r>
              <a:rPr lang="en-US" sz="1000" b="1" dirty="0">
                <a:solidFill>
                  <a:srgbClr val="CC7832"/>
                </a:solidFill>
                <a:latin typeface="Courier New" panose="02070309020205020404" pitchFamily="49" charset="0"/>
              </a:rPr>
              <a:t>,</a:t>
            </a:r>
          </a:p>
          <a:p>
            <a:pPr algn="l"/>
            <a:r>
              <a:rPr lang="en-US" sz="1000" dirty="0">
                <a:solidFill>
                  <a:srgbClr val="AAAAAA"/>
                </a:solidFill>
                <a:latin typeface="Courier New" panose="02070309020205020404" pitchFamily="49" charset="0"/>
              </a:rPr>
              <a:t>      </a:t>
            </a:r>
            <a:r>
              <a:rPr lang="en-US" sz="1000" dirty="0" err="1">
                <a:solidFill>
                  <a:srgbClr val="CCCCCC"/>
                </a:solidFill>
                <a:latin typeface="Courier New" panose="02070309020205020404" pitchFamily="49" charset="0"/>
              </a:rPr>
              <a:t>znm_sflight</a:t>
            </a:r>
            <a:r>
              <a:rPr lang="en-US" sz="1000" b="1" dirty="0" err="1">
                <a:solidFill>
                  <a:srgbClr val="CC7832"/>
                </a:solidFill>
                <a:latin typeface="Courier New" panose="02070309020205020404" pitchFamily="49" charset="0"/>
              </a:rPr>
              <a:t>.</a:t>
            </a:r>
            <a:r>
              <a:rPr lang="en-US" sz="1000" b="1" dirty="0" err="1">
                <a:solidFill>
                  <a:srgbClr val="CCCCCC"/>
                </a:solidFill>
                <a:latin typeface="Courier New" panose="02070309020205020404" pitchFamily="49" charset="0"/>
              </a:rPr>
              <a:t>locl_last_changed_at</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err="1">
                <a:solidFill>
                  <a:srgbClr val="CCCCCC"/>
                </a:solidFill>
                <a:latin typeface="Courier New" panose="02070309020205020404" pitchFamily="49" charset="0"/>
              </a:rPr>
              <a:t>LocalLastChangedAt</a:t>
            </a:r>
            <a:r>
              <a:rPr lang="en-US"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CCCCCC"/>
                </a:solidFill>
                <a:latin typeface="Courier New" panose="02070309020205020404" pitchFamily="49" charset="0"/>
              </a:rPr>
              <a:t>_Booking</a:t>
            </a:r>
          </a:p>
          <a:p>
            <a:pPr algn="l"/>
            <a:r>
              <a:rPr lang="de-DE" sz="1000" b="1" dirty="0">
                <a:solidFill>
                  <a:srgbClr val="CC7832"/>
                </a:solidFill>
                <a:latin typeface="Courier New" panose="02070309020205020404" pitchFamily="49" charset="0"/>
              </a:rPr>
              <a:t>}</a:t>
            </a:r>
            <a:endParaRPr lang="de-DE" sz="1000" dirty="0"/>
          </a:p>
        </p:txBody>
      </p:sp>
      <p:sp>
        <p:nvSpPr>
          <p:cNvPr id="5" name="Textfeld 4">
            <a:extLst>
              <a:ext uri="{FF2B5EF4-FFF2-40B4-BE49-F238E27FC236}">
                <a16:creationId xmlns:a16="http://schemas.microsoft.com/office/drawing/2014/main" id="{208DD834-6CC1-0ECD-06B8-8A4BFE8E2632}"/>
              </a:ext>
            </a:extLst>
          </p:cNvPr>
          <p:cNvSpPr txBox="1"/>
          <p:nvPr/>
        </p:nvSpPr>
        <p:spPr>
          <a:xfrm>
            <a:off x="5303520" y="74235"/>
            <a:ext cx="6824472" cy="6709529"/>
          </a:xfrm>
          <a:prstGeom prst="rect">
            <a:avLst/>
          </a:prstGeom>
          <a:solidFill>
            <a:schemeClr val="bg2">
              <a:lumMod val="25000"/>
            </a:schemeClr>
          </a:solidFill>
        </p:spPr>
        <p:txBody>
          <a:bodyPr wrap="square" rtlCol="0">
            <a:spAutoFit/>
          </a:bodyPr>
          <a:lstStyle/>
          <a:p>
            <a:pPr algn="l"/>
            <a:r>
              <a:rPr lang="de-DE" sz="1000" dirty="0">
                <a:solidFill>
                  <a:srgbClr val="A99C8C"/>
                </a:solidFill>
                <a:latin typeface="Courier New" panose="02070309020205020404" pitchFamily="49" charset="0"/>
              </a:rPr>
              <a:t>@AbapCatalog.viewEnhancementCategory:</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[#NONE]</a:t>
            </a:r>
          </a:p>
          <a:p>
            <a:pPr algn="l"/>
            <a:r>
              <a:rPr lang="de-DE" sz="1000" dirty="0">
                <a:solidFill>
                  <a:srgbClr val="A99C8C"/>
                </a:solidFill>
                <a:latin typeface="Courier New" panose="02070309020205020404" pitchFamily="49" charset="0"/>
              </a:rPr>
              <a:t>@AccessControl.authorizationCheck:</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#NOT_REQUIRED</a:t>
            </a:r>
          </a:p>
          <a:p>
            <a:pPr algn="l"/>
            <a:r>
              <a:rPr lang="en-US" sz="1000" dirty="0">
                <a:solidFill>
                  <a:srgbClr val="A99C8C"/>
                </a:solidFill>
                <a:latin typeface="Courier New" panose="02070309020205020404" pitchFamily="49" charset="0"/>
              </a:rPr>
              <a:t>@EndUserText.label:</a:t>
            </a:r>
            <a:r>
              <a:rPr lang="en-US" sz="1000" dirty="0">
                <a:solidFill>
                  <a:srgbClr val="AAAAAA"/>
                </a:solidFill>
                <a:latin typeface="Courier New" panose="02070309020205020404" pitchFamily="49" charset="0"/>
              </a:rPr>
              <a:t> </a:t>
            </a:r>
            <a:r>
              <a:rPr lang="en-US" sz="1000" dirty="0">
                <a:solidFill>
                  <a:srgbClr val="A99C8C"/>
                </a:solidFill>
                <a:latin typeface="Courier New" panose="02070309020205020404" pitchFamily="49" charset="0"/>
              </a:rPr>
              <a:t>'Interface View </a:t>
            </a:r>
            <a:r>
              <a:rPr lang="en-US" sz="1000" dirty="0" err="1">
                <a:solidFill>
                  <a:srgbClr val="A99C8C"/>
                </a:solidFill>
                <a:latin typeface="Courier New" panose="02070309020205020404" pitchFamily="49" charset="0"/>
              </a:rPr>
              <a:t>SBook</a:t>
            </a:r>
            <a:r>
              <a:rPr lang="en-US" sz="1000" dirty="0">
                <a:solidFill>
                  <a:srgbClr val="A99C8C"/>
                </a:solidFill>
                <a:latin typeface="Courier New" panose="02070309020205020404" pitchFamily="49" charset="0"/>
              </a:rPr>
              <a:t>'</a:t>
            </a:r>
          </a:p>
          <a:p>
            <a:pPr algn="l"/>
            <a:r>
              <a:rPr lang="de-DE" sz="1000" dirty="0">
                <a:solidFill>
                  <a:srgbClr val="A99C8C"/>
                </a:solidFill>
                <a:latin typeface="Courier New" panose="02070309020205020404" pitchFamily="49" charset="0"/>
              </a:rPr>
              <a:t>@Metadata.ignorePropagatedAnnotations:</a:t>
            </a:r>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true</a:t>
            </a:r>
            <a:endParaRPr lang="de-DE" sz="1000" dirty="0">
              <a:solidFill>
                <a:srgbClr val="A99C8C"/>
              </a:solidFill>
              <a:latin typeface="Courier New" panose="02070309020205020404" pitchFamily="49" charset="0"/>
            </a:endParaRPr>
          </a:p>
          <a:p>
            <a:pPr algn="l"/>
            <a:r>
              <a:rPr lang="de-DE" sz="1000" dirty="0">
                <a:solidFill>
                  <a:srgbClr val="A99C8C"/>
                </a:solidFill>
                <a:latin typeface="Courier New" panose="02070309020205020404" pitchFamily="49" charset="0"/>
              </a:rPr>
              <a:t>@ObjectModel.usageType:{</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serviceQuality</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#X,</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sizeCategory</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#S,</a:t>
            </a:r>
          </a:p>
          <a:p>
            <a:pPr algn="l"/>
            <a:r>
              <a:rPr lang="de-DE" sz="1000" dirty="0">
                <a:solidFill>
                  <a:srgbClr val="AAAAAA"/>
                </a:solidFill>
                <a:latin typeface="Courier New" panose="02070309020205020404" pitchFamily="49" charset="0"/>
              </a:rPr>
              <a:t>    </a:t>
            </a:r>
            <a:r>
              <a:rPr lang="de-DE" sz="1000" dirty="0" err="1">
                <a:solidFill>
                  <a:srgbClr val="A99C8C"/>
                </a:solidFill>
                <a:latin typeface="Courier New" panose="02070309020205020404" pitchFamily="49" charset="0"/>
              </a:rPr>
              <a:t>dataClass</a:t>
            </a:r>
            <a:r>
              <a:rPr lang="de-DE" sz="1000" dirty="0">
                <a:solidFill>
                  <a:srgbClr val="A99C8C"/>
                </a:solidFill>
                <a:latin typeface="Courier New" panose="02070309020205020404" pitchFamily="49" charset="0"/>
              </a:rPr>
              <a:t>:</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#MIXED</a:t>
            </a:r>
          </a:p>
          <a:p>
            <a:pPr algn="l"/>
            <a:r>
              <a:rPr lang="de-DE" sz="1000" dirty="0">
                <a:solidFill>
                  <a:srgbClr val="A99C8C"/>
                </a:solidFill>
                <a:latin typeface="Courier New" panose="02070309020205020404" pitchFamily="49" charset="0"/>
              </a:rPr>
              <a:t>}</a:t>
            </a:r>
          </a:p>
          <a:p>
            <a:pPr algn="l"/>
            <a:r>
              <a:rPr lang="en-US" sz="1000" b="1" dirty="0">
                <a:solidFill>
                  <a:srgbClr val="CC7832"/>
                </a:solidFill>
                <a:latin typeface="Courier New" panose="02070309020205020404" pitchFamily="49" charset="0"/>
              </a:rPr>
              <a:t>define</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view</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entity</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ZI_SBOOK</a:t>
            </a: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select</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from</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sbook</a:t>
            </a:r>
            <a:endParaRPr lang="de-DE" sz="1000" b="1" dirty="0">
              <a:solidFill>
                <a:srgbClr val="CCCCCC"/>
              </a:solidFill>
              <a:latin typeface="Courier New" panose="02070309020205020404" pitchFamily="49" charset="0"/>
            </a:endParaRPr>
          </a:p>
          <a:p>
            <a:pPr algn="l"/>
            <a:r>
              <a:rPr lang="en-US" sz="1000"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association</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to</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parent</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ZI_SFLIGHT</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as</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_Flight</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on</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t>
            </a:r>
            <a:r>
              <a:rPr lang="en-US" sz="1000" b="1" dirty="0" err="1">
                <a:solidFill>
                  <a:srgbClr val="CC7832"/>
                </a:solidFill>
                <a:latin typeface="Courier New" panose="02070309020205020404" pitchFamily="49" charset="0"/>
              </a:rPr>
              <a:t>projection.</a:t>
            </a:r>
            <a:r>
              <a:rPr lang="en-US" sz="1000" b="1" dirty="0" err="1">
                <a:solidFill>
                  <a:srgbClr val="CCCCCC"/>
                </a:solidFill>
                <a:latin typeface="Courier New" panose="02070309020205020404" pitchFamily="49" charset="0"/>
              </a:rPr>
              <a:t>Carrid</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_</a:t>
            </a:r>
            <a:r>
              <a:rPr lang="en-US" sz="1000" b="1" dirty="0" err="1">
                <a:solidFill>
                  <a:srgbClr val="CCCCCC"/>
                </a:solidFill>
                <a:latin typeface="Courier New" panose="02070309020205020404" pitchFamily="49" charset="0"/>
              </a:rPr>
              <a:t>Flight</a:t>
            </a:r>
            <a:r>
              <a:rPr lang="en-US" sz="1000" b="1" dirty="0" err="1">
                <a:solidFill>
                  <a:srgbClr val="CC7832"/>
                </a:solidFill>
                <a:latin typeface="Courier New" panose="02070309020205020404" pitchFamily="49" charset="0"/>
              </a:rPr>
              <a:t>.</a:t>
            </a:r>
            <a:r>
              <a:rPr lang="en-US" sz="1000" b="1" dirty="0" err="1">
                <a:solidFill>
                  <a:srgbClr val="CCCCCC"/>
                </a:solidFill>
                <a:latin typeface="Courier New" panose="02070309020205020404" pitchFamily="49" charset="0"/>
              </a:rPr>
              <a:t>Carrid</a:t>
            </a:r>
            <a:endParaRPr lang="en-US" sz="1000" b="1" dirty="0">
              <a:solidFill>
                <a:srgbClr val="CCCCCC"/>
              </a:solidFill>
              <a:latin typeface="Courier New" panose="02070309020205020404" pitchFamily="49" charset="0"/>
            </a:endParaRPr>
          </a:p>
          <a:p>
            <a:pPr algn="l"/>
            <a:r>
              <a:rPr lang="en-US" sz="1000"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and</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t>
            </a:r>
            <a:r>
              <a:rPr lang="en-US" sz="1000" b="1" dirty="0" err="1">
                <a:solidFill>
                  <a:srgbClr val="CC7832"/>
                </a:solidFill>
                <a:latin typeface="Courier New" panose="02070309020205020404" pitchFamily="49" charset="0"/>
              </a:rPr>
              <a:t>projection.</a:t>
            </a:r>
            <a:r>
              <a:rPr lang="en-US" sz="1000" b="1" dirty="0" err="1">
                <a:solidFill>
                  <a:srgbClr val="CCCCCC"/>
                </a:solidFill>
                <a:latin typeface="Courier New" panose="02070309020205020404" pitchFamily="49" charset="0"/>
              </a:rPr>
              <a:t>Connid</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_</a:t>
            </a:r>
            <a:r>
              <a:rPr lang="en-US" sz="1000" b="1" dirty="0" err="1">
                <a:solidFill>
                  <a:srgbClr val="CCCCCC"/>
                </a:solidFill>
                <a:latin typeface="Courier New" panose="02070309020205020404" pitchFamily="49" charset="0"/>
              </a:rPr>
              <a:t>Flight</a:t>
            </a:r>
            <a:r>
              <a:rPr lang="en-US" sz="1000" b="1" dirty="0" err="1">
                <a:solidFill>
                  <a:srgbClr val="CC7832"/>
                </a:solidFill>
                <a:latin typeface="Courier New" panose="02070309020205020404" pitchFamily="49" charset="0"/>
              </a:rPr>
              <a:t>.</a:t>
            </a:r>
            <a:r>
              <a:rPr lang="en-US" sz="1000" b="1" dirty="0" err="1">
                <a:solidFill>
                  <a:srgbClr val="CCCCCC"/>
                </a:solidFill>
                <a:latin typeface="Courier New" panose="02070309020205020404" pitchFamily="49" charset="0"/>
              </a:rPr>
              <a:t>Connid</a:t>
            </a:r>
            <a:endParaRPr lang="en-US" sz="1000" b="1" dirty="0">
              <a:solidFill>
                <a:srgbClr val="CCCCCC"/>
              </a:solidFill>
              <a:latin typeface="Courier New" panose="02070309020205020404" pitchFamily="49" charset="0"/>
            </a:endParaRPr>
          </a:p>
          <a:p>
            <a:pPr algn="l"/>
            <a:r>
              <a:rPr lang="en-US" sz="1000"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and</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t>
            </a:r>
            <a:r>
              <a:rPr lang="en-US" sz="1000" b="1" dirty="0" err="1">
                <a:solidFill>
                  <a:srgbClr val="CC7832"/>
                </a:solidFill>
                <a:latin typeface="Courier New" panose="02070309020205020404" pitchFamily="49" charset="0"/>
              </a:rPr>
              <a:t>projection.</a:t>
            </a:r>
            <a:r>
              <a:rPr lang="en-US" sz="1000" b="1" dirty="0" err="1">
                <a:solidFill>
                  <a:srgbClr val="CCCCCC"/>
                </a:solidFill>
                <a:latin typeface="Courier New" panose="02070309020205020404" pitchFamily="49" charset="0"/>
              </a:rPr>
              <a:t>Fldate</a:t>
            </a:r>
            <a:r>
              <a:rPr lang="en-US" sz="1000" b="1" dirty="0">
                <a:solidFill>
                  <a:srgbClr val="AAAAAA"/>
                </a:solidFill>
                <a:latin typeface="Courier New" panose="02070309020205020404" pitchFamily="49" charset="0"/>
              </a:rPr>
              <a:t> </a:t>
            </a:r>
            <a:r>
              <a:rPr lang="en-US" sz="1000" b="1" dirty="0">
                <a:solidFill>
                  <a:srgbClr val="CC7832"/>
                </a:solidFill>
                <a:latin typeface="Courier New" panose="02070309020205020404" pitchFamily="49" charset="0"/>
              </a:rPr>
              <a:t>=</a:t>
            </a:r>
            <a:r>
              <a:rPr lang="en-US" sz="1000" b="1" dirty="0">
                <a:solidFill>
                  <a:srgbClr val="AAAAAA"/>
                </a:solidFill>
                <a:latin typeface="Courier New" panose="02070309020205020404" pitchFamily="49" charset="0"/>
              </a:rPr>
              <a:t> </a:t>
            </a:r>
            <a:r>
              <a:rPr lang="en-US" sz="1000" b="1" dirty="0">
                <a:solidFill>
                  <a:srgbClr val="CCCCCC"/>
                </a:solidFill>
                <a:latin typeface="Courier New" panose="02070309020205020404" pitchFamily="49" charset="0"/>
              </a:rPr>
              <a:t>_</a:t>
            </a:r>
            <a:r>
              <a:rPr lang="en-US" sz="1000" b="1" dirty="0" err="1">
                <a:solidFill>
                  <a:srgbClr val="CCCCCC"/>
                </a:solidFill>
                <a:latin typeface="Courier New" panose="02070309020205020404" pitchFamily="49" charset="0"/>
              </a:rPr>
              <a:t>Flight</a:t>
            </a:r>
            <a:r>
              <a:rPr lang="en-US" sz="1000" b="1" dirty="0" err="1">
                <a:solidFill>
                  <a:srgbClr val="CC7832"/>
                </a:solidFill>
                <a:latin typeface="Courier New" panose="02070309020205020404" pitchFamily="49" charset="0"/>
              </a:rPr>
              <a:t>.</a:t>
            </a:r>
            <a:r>
              <a:rPr lang="en-US" sz="1000" b="1" dirty="0" err="1">
                <a:solidFill>
                  <a:srgbClr val="CCCCCC"/>
                </a:solidFill>
                <a:latin typeface="Courier New" panose="02070309020205020404" pitchFamily="49" charset="0"/>
              </a:rPr>
              <a:t>Fldate</a:t>
            </a:r>
            <a:endParaRPr lang="en-US" sz="1000" b="1" dirty="0">
              <a:solidFill>
                <a:srgbClr val="CCCCCC"/>
              </a:solidFill>
              <a:latin typeface="Courier New" panose="02070309020205020404" pitchFamily="49" charset="0"/>
            </a:endParaRPr>
          </a:p>
          <a:p>
            <a:pPr algn="l"/>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key</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carrid</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Carrid</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key</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connid</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Connid</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key</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fldate</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Fldate</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key</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bookid</a:t>
            </a:r>
            <a:r>
              <a:rPr lang="de-DE" sz="1000" b="1"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Bookid</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customid</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Customid</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custtype</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Custtype</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smoker</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a:solidFill>
                  <a:srgbClr val="CCCCCC"/>
                </a:solidFill>
                <a:latin typeface="Courier New" panose="02070309020205020404" pitchFamily="49" charset="0"/>
              </a:rPr>
              <a:t>Smoker</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@Semantics.quantity.unitOfMeasure: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err="1">
                <a:solidFill>
                  <a:srgbClr val="A99C8C"/>
                </a:solidFill>
                <a:latin typeface="Courier New" panose="02070309020205020404" pitchFamily="49" charset="0"/>
              </a:rPr>
              <a:t>Wunit</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luggweight</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Luggweight</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wunit</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Wunit</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invoice</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Invoice</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class</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a:solidFill>
                  <a:srgbClr val="CCCCCC"/>
                </a:solidFill>
                <a:latin typeface="Courier New" panose="02070309020205020404" pitchFamily="49" charset="0"/>
              </a:rPr>
              <a:t>Class</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@Semantics.amount.currencyCode: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err="1">
                <a:solidFill>
                  <a:srgbClr val="A99C8C"/>
                </a:solidFill>
                <a:latin typeface="Courier New" panose="02070309020205020404" pitchFamily="49" charset="0"/>
              </a:rPr>
              <a:t>Forcurkey</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forcuram</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Forcuram</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forcurkey</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Forcurkey</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@Semantics.amount.currencyCode:</a:t>
            </a:r>
            <a:r>
              <a:rPr lang="de-DE" sz="1000" dirty="0">
                <a:solidFill>
                  <a:srgbClr val="AAAAAA"/>
                </a:solidFill>
                <a:latin typeface="Courier New" panose="02070309020205020404" pitchFamily="49" charset="0"/>
              </a:rPr>
              <a:t> </a:t>
            </a:r>
            <a:r>
              <a:rPr lang="de-DE" sz="1000" dirty="0">
                <a:solidFill>
                  <a:srgbClr val="A99C8C"/>
                </a:solidFill>
                <a:latin typeface="Courier New" panose="02070309020205020404" pitchFamily="49" charset="0"/>
              </a:rPr>
              <a:t>'</a:t>
            </a:r>
            <a:r>
              <a:rPr lang="de-DE" sz="1000" dirty="0" err="1">
                <a:solidFill>
                  <a:srgbClr val="A99C8C"/>
                </a:solidFill>
                <a:latin typeface="Courier New" panose="02070309020205020404" pitchFamily="49" charset="0"/>
              </a:rPr>
              <a:t>Loccurkey</a:t>
            </a:r>
            <a:r>
              <a:rPr lang="de-DE" sz="1000" dirty="0">
                <a:solidFill>
                  <a:srgbClr val="A99C8C"/>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loccuram</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Loccuram</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loccurkey</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Loccurkey</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order_date</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OrderDate</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counter</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a:solidFill>
                  <a:srgbClr val="CCCCCC"/>
                </a:solidFill>
                <a:latin typeface="Courier New" panose="02070309020205020404" pitchFamily="49" charset="0"/>
              </a:rPr>
              <a:t>Counter</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agencynum</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Agencynum</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cancelled</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Cancelled</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reserved</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a:solidFill>
                  <a:srgbClr val="CCCCCC"/>
                </a:solidFill>
                <a:latin typeface="Courier New" panose="02070309020205020404" pitchFamily="49" charset="0"/>
              </a:rPr>
              <a:t>Reserved</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passname</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Passname</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passform</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a:solidFill>
                  <a:srgbClr val="CCCCCC"/>
                </a:solidFill>
                <a:latin typeface="Courier New" panose="02070309020205020404" pitchFamily="49" charset="0"/>
              </a:rPr>
              <a:t>Passform</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err="1">
                <a:solidFill>
                  <a:srgbClr val="CCCCCC"/>
                </a:solidFill>
                <a:latin typeface="Courier New" panose="02070309020205020404" pitchFamily="49" charset="0"/>
              </a:rPr>
              <a:t>passbirth</a:t>
            </a:r>
            <a:r>
              <a:rPr lang="de-DE" sz="1000" dirty="0">
                <a:solidFill>
                  <a:srgbClr val="AAAAAA"/>
                </a:solidFill>
                <a:latin typeface="Courier New" panose="02070309020205020404" pitchFamily="49" charset="0"/>
              </a:rPr>
              <a:t>  </a:t>
            </a:r>
            <a:r>
              <a:rPr lang="de-DE" sz="1000" b="1" dirty="0" err="1">
                <a:solidFill>
                  <a:srgbClr val="CC7832"/>
                </a:solidFill>
                <a:latin typeface="Courier New" panose="02070309020205020404" pitchFamily="49" charset="0"/>
              </a:rPr>
              <a:t>as</a:t>
            </a:r>
            <a:r>
              <a:rPr lang="de-DE" sz="1000" b="1" dirty="0">
                <a:solidFill>
                  <a:srgbClr val="AAAAAA"/>
                </a:solidFill>
                <a:latin typeface="Courier New" panose="02070309020205020404" pitchFamily="49" charset="0"/>
              </a:rPr>
              <a:t> </a:t>
            </a:r>
            <a:r>
              <a:rPr lang="de-DE" sz="1000" b="1" dirty="0" err="1">
                <a:solidFill>
                  <a:srgbClr val="CCCCCC"/>
                </a:solidFill>
                <a:latin typeface="Courier New" panose="02070309020205020404" pitchFamily="49" charset="0"/>
              </a:rPr>
              <a:t>Passbirth</a:t>
            </a:r>
            <a:r>
              <a:rPr lang="de-DE" sz="1000" b="1" dirty="0">
                <a:solidFill>
                  <a:srgbClr val="CC7832"/>
                </a:solidFill>
                <a:latin typeface="Courier New" panose="02070309020205020404" pitchFamily="49" charset="0"/>
              </a:rPr>
              <a:t>,</a:t>
            </a:r>
          </a:p>
          <a:p>
            <a:pPr algn="l"/>
            <a:r>
              <a:rPr lang="de-DE" sz="1000" dirty="0">
                <a:solidFill>
                  <a:srgbClr val="AAAAAA"/>
                </a:solidFill>
                <a:latin typeface="Courier New" panose="02070309020205020404" pitchFamily="49" charset="0"/>
              </a:rPr>
              <a:t>      </a:t>
            </a:r>
            <a:r>
              <a:rPr lang="de-DE" sz="1000" dirty="0">
                <a:solidFill>
                  <a:srgbClr val="CCCCCC"/>
                </a:solidFill>
                <a:latin typeface="Courier New" panose="02070309020205020404" pitchFamily="49" charset="0"/>
              </a:rPr>
              <a:t>_Flight</a:t>
            </a:r>
          </a:p>
          <a:p>
            <a:pPr algn="l"/>
            <a:r>
              <a:rPr lang="de-DE" sz="1000" b="1" dirty="0">
                <a:solidFill>
                  <a:srgbClr val="CC7832"/>
                </a:solidFill>
                <a:latin typeface="Courier New" panose="02070309020205020404" pitchFamily="49" charset="0"/>
              </a:rPr>
              <a:t>}</a:t>
            </a:r>
          </a:p>
        </p:txBody>
      </p:sp>
      <p:sp>
        <p:nvSpPr>
          <p:cNvPr id="6" name="Rechteck: abgerundete Ecken 5">
            <a:extLst>
              <a:ext uri="{FF2B5EF4-FFF2-40B4-BE49-F238E27FC236}">
                <a16:creationId xmlns:a16="http://schemas.microsoft.com/office/drawing/2014/main" id="{51060A60-08D0-1A59-A9E7-1DF7947CEA28}"/>
              </a:ext>
            </a:extLst>
          </p:cNvPr>
          <p:cNvSpPr/>
          <p:nvPr/>
        </p:nvSpPr>
        <p:spPr>
          <a:xfrm>
            <a:off x="270885" y="343200"/>
            <a:ext cx="1655064" cy="615553"/>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ZI_SFLIGHT</a:t>
            </a:r>
          </a:p>
        </p:txBody>
      </p:sp>
      <p:sp>
        <p:nvSpPr>
          <p:cNvPr id="7" name="Rechteck: abgerundete Ecken 6">
            <a:extLst>
              <a:ext uri="{FF2B5EF4-FFF2-40B4-BE49-F238E27FC236}">
                <a16:creationId xmlns:a16="http://schemas.microsoft.com/office/drawing/2014/main" id="{42EDD258-C115-9212-C227-FC60653EB7DB}"/>
              </a:ext>
            </a:extLst>
          </p:cNvPr>
          <p:cNvSpPr/>
          <p:nvPr/>
        </p:nvSpPr>
        <p:spPr>
          <a:xfrm>
            <a:off x="2124069" y="343200"/>
            <a:ext cx="1655064" cy="615553"/>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ZI_SBOOK</a:t>
            </a:r>
          </a:p>
        </p:txBody>
      </p:sp>
    </p:spTree>
    <p:extLst>
      <p:ext uri="{BB962C8B-B14F-4D97-AF65-F5344CB8AC3E}">
        <p14:creationId xmlns:p14="http://schemas.microsoft.com/office/powerpoint/2010/main" val="350726089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6113</Words>
  <Application>Microsoft Office PowerPoint</Application>
  <PresentationFormat>Breitbild</PresentationFormat>
  <Paragraphs>747</Paragraphs>
  <Slides>46</Slides>
  <Notes>20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46</vt:i4>
      </vt:variant>
    </vt:vector>
  </HeadingPairs>
  <TitlesOfParts>
    <vt:vector size="53" baseType="lpstr">
      <vt:lpstr>72</vt:lpstr>
      <vt:lpstr>Aptos</vt:lpstr>
      <vt:lpstr>Aptos Display</vt:lpstr>
      <vt:lpstr>Arial</vt:lpstr>
      <vt:lpstr>Courier New</vt:lpstr>
      <vt:lpstr>Segoe WPC</vt:lpstr>
      <vt:lpstr>Office</vt:lpstr>
      <vt:lpstr>ABAP RAP – Managed scenario</vt:lpstr>
      <vt:lpstr>Managed Scenario</vt:lpstr>
      <vt:lpstr>RAP Implementation Workflow</vt:lpstr>
      <vt:lpstr>Managed Scenario - Workflow</vt:lpstr>
      <vt:lpstr>Tag 3 - Workflow</vt:lpstr>
      <vt:lpstr>Data Model ( Flights – Bookings)</vt:lpstr>
      <vt:lpstr>1. Create CDS Interface Views </vt:lpstr>
      <vt:lpstr>PowerPoint-Präsentation</vt:lpstr>
      <vt:lpstr>PowerPoint-Präsentation</vt:lpstr>
      <vt:lpstr>2. Create CDS Projection Views </vt:lpstr>
      <vt:lpstr>PowerPoint-Präsentation</vt:lpstr>
      <vt:lpstr>PowerPoint-Präsentation</vt:lpstr>
      <vt:lpstr>PowerPoint-Präsentation</vt:lpstr>
      <vt:lpstr>PowerPoint-Präsentation</vt:lpstr>
      <vt:lpstr>PowerPoint-Präsentation</vt:lpstr>
      <vt:lpstr>PowerPoint-Präsentation</vt:lpstr>
      <vt:lpstr>3. Create Behaviour Definition (For Transactional behaviour) </vt:lpstr>
      <vt:lpstr>PowerPoint-Präsentation</vt:lpstr>
      <vt:lpstr>PowerPoint-Präsentation</vt:lpstr>
      <vt:lpstr>4. Create Behaviour Impl.class</vt:lpstr>
      <vt:lpstr>PowerPoint-Präsentation</vt:lpstr>
      <vt:lpstr>5. Create Behaviour Projection </vt:lpstr>
      <vt:lpstr>PowerPoint-Präsentation</vt:lpstr>
      <vt:lpstr>PowerPoint-Präsentation</vt:lpstr>
      <vt:lpstr>6. Create Service Definition </vt:lpstr>
      <vt:lpstr>PowerPoint-Präsentation</vt:lpstr>
      <vt:lpstr>7. Create Service Binding</vt:lpstr>
      <vt:lpstr>PowerPoint-Präsentation</vt:lpstr>
      <vt:lpstr>8. Preview of the WebApp </vt:lpstr>
      <vt:lpstr>PowerPoint-Präsentation</vt:lpstr>
      <vt:lpstr>PowerPoint-Präsentation</vt:lpstr>
      <vt:lpstr>CRUD operations</vt:lpstr>
      <vt:lpstr>Actions</vt:lpstr>
      <vt:lpstr>Implement action using EML</vt:lpstr>
      <vt:lpstr>Validations</vt:lpstr>
      <vt:lpstr>Determinations</vt:lpstr>
      <vt:lpstr>Dynamic Feature Control</vt:lpstr>
      <vt:lpstr>Dynamic Feature Control</vt:lpstr>
      <vt:lpstr>Metadata Extensions</vt:lpstr>
      <vt:lpstr>Metadata Extensions</vt:lpstr>
      <vt:lpstr>Annotations</vt:lpstr>
      <vt:lpstr>Annotation Syntax</vt:lpstr>
      <vt:lpstr>Hands on - Together</vt:lpstr>
      <vt:lpstr>Quiz</vt:lpstr>
      <vt:lpstr>Addition: Side Effects</vt:lpstr>
      <vt:lpstr>Brainstorming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 Implementierungs-Workflow</dc:title>
  <dc:creator>Nils Meyhoff</dc:creator>
  <cp:lastModifiedBy>Matti Lange</cp:lastModifiedBy>
  <cp:revision>48</cp:revision>
  <dcterms:created xsi:type="dcterms:W3CDTF">2024-05-22T07:20:18Z</dcterms:created>
  <dcterms:modified xsi:type="dcterms:W3CDTF">2024-09-03T10:29:48Z</dcterms:modified>
</cp:coreProperties>
</file>