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2" r:id="rId2"/>
    <p:sldId id="327" r:id="rId3"/>
    <p:sldId id="328" r:id="rId4"/>
    <p:sldId id="334" r:id="rId5"/>
    <p:sldId id="335" r:id="rId6"/>
    <p:sldId id="319" r:id="rId7"/>
    <p:sldId id="320" r:id="rId8"/>
    <p:sldId id="325" r:id="rId9"/>
    <p:sldId id="329" r:id="rId10"/>
    <p:sldId id="316" r:id="rId11"/>
    <p:sldId id="330" r:id="rId12"/>
    <p:sldId id="317" r:id="rId13"/>
    <p:sldId id="318" r:id="rId14"/>
    <p:sldId id="321" r:id="rId15"/>
    <p:sldId id="322" r:id="rId16"/>
    <p:sldId id="331" r:id="rId17"/>
    <p:sldId id="323" r:id="rId18"/>
    <p:sldId id="326" r:id="rId19"/>
    <p:sldId id="32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91328" autoAdjust="0"/>
  </p:normalViewPr>
  <p:slideViewPr>
    <p:cSldViewPr snapToGrid="0">
      <p:cViewPr varScale="1">
        <p:scale>
          <a:sx n="100" d="100"/>
          <a:sy n="100" d="100"/>
        </p:scale>
        <p:origin x="119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EF76A-A04F-1741-83E3-2CAB9D227225}" type="datetimeFigureOut">
              <a:rPr lang="de-DE" smtClean="0"/>
              <a:t>03.09.2024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9135F-C861-6740-93DF-584540DB8289}" type="slidenum">
              <a:rPr lang="de-DE" smtClean="0"/>
              <a:t>‹Nr.›</a:t>
            </a:fld>
            <a:endParaRPr lang="de-DE"/>
          </a:p>
        </p:txBody>
      </p:sp>
    </p:spTree>
    <p:extLst>
      <p:ext uri="{BB962C8B-B14F-4D97-AF65-F5344CB8AC3E}">
        <p14:creationId xmlns:p14="http://schemas.microsoft.com/office/powerpoint/2010/main" val="236978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1F1F1F"/>
                </a:solidFill>
                <a:effectLst/>
                <a:highlight>
                  <a:srgbClr val="FFFFFF"/>
                </a:highlight>
                <a:latin typeface="72 Brand Variable"/>
              </a:rPr>
              <a:t>CUT = Zu testender Code</a:t>
            </a:r>
          </a:p>
          <a:p>
            <a:pPr algn="l"/>
            <a:endParaRPr lang="de-DE" b="0" i="0" dirty="0">
              <a:solidFill>
                <a:srgbClr val="1F1F1F"/>
              </a:solidFill>
              <a:effectLst/>
              <a:highlight>
                <a:srgbClr val="FFFFFF"/>
              </a:highlight>
              <a:latin typeface="72 Brand Variable"/>
            </a:endParaRPr>
          </a:p>
          <a:p>
            <a:pPr algn="l"/>
            <a:r>
              <a:rPr lang="de-DE" b="0" i="0" dirty="0">
                <a:solidFill>
                  <a:srgbClr val="1F1F1F"/>
                </a:solidFill>
                <a:effectLst/>
                <a:highlight>
                  <a:srgbClr val="FFFFFF"/>
                </a:highlight>
                <a:latin typeface="72 Brand Variable"/>
              </a:rPr>
              <a:t>Das ABAP Unit-Framework verfügt über standardmäßige spezielle Methoden, die implementiert werden müssen, um eine bestimmte Testkonfiguration einzurichten und zu zerstören.</a:t>
            </a:r>
          </a:p>
          <a:p>
            <a:pPr algn="l"/>
            <a:endParaRPr lang="de-DE" b="0" i="0" dirty="0">
              <a:solidFill>
                <a:srgbClr val="1F1F1F"/>
              </a:solidFill>
              <a:effectLst/>
              <a:highlight>
                <a:srgbClr val="FFFFFF"/>
              </a:highlight>
              <a:latin typeface="72 Brand Variable"/>
            </a:endParaRPr>
          </a:p>
          <a:p>
            <a:pPr algn="l"/>
            <a:r>
              <a:rPr lang="de-DE" b="0" i="0" dirty="0">
                <a:solidFill>
                  <a:srgbClr val="1F1F1F"/>
                </a:solidFill>
                <a:effectLst/>
                <a:highlight>
                  <a:srgbClr val="FFFFFF"/>
                </a:highlight>
                <a:latin typeface="72 Brand Variable"/>
              </a:rPr>
              <a:t>Die standardmäßigen speziellen statischen Methoden der Testkonfiguration </a:t>
            </a:r>
            <a:r>
              <a:rPr lang="de-DE" b="0"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und </a:t>
            </a:r>
            <a:r>
              <a:rPr lang="de-DE" b="0"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a:t>
            </a:r>
          </a:p>
          <a:p>
            <a:pPr algn="l"/>
            <a:r>
              <a:rPr lang="de-DE" b="0"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Diese Setup-Methode wird einmal vor allen Tests der Klasse ausgeführt. Sie dient zum Einrichten der Testumgebung.</a:t>
            </a:r>
          </a:p>
          <a:p>
            <a:pPr algn="l"/>
            <a:r>
              <a:rPr lang="de-DE" b="0"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Diese </a:t>
            </a:r>
            <a:r>
              <a:rPr lang="de-DE" b="0" i="0" dirty="0" err="1">
                <a:solidFill>
                  <a:srgbClr val="1F1F1F"/>
                </a:solidFill>
                <a:effectLst/>
                <a:highlight>
                  <a:srgbClr val="FFFFFF"/>
                </a:highlight>
                <a:latin typeface="72 Brand Variable"/>
              </a:rPr>
              <a:t>teardownMethode</a:t>
            </a:r>
            <a:r>
              <a:rPr lang="de-DE" b="0" i="0" dirty="0">
                <a:solidFill>
                  <a:srgbClr val="1F1F1F"/>
                </a:solidFill>
                <a:effectLst/>
                <a:highlight>
                  <a:srgbClr val="FFFFFF"/>
                </a:highlight>
                <a:latin typeface="72 Brand Variable"/>
              </a:rPr>
              <a:t> wird einmal ausgeführt, nachdem alle Tests der Testklasse ausgeführt wurden. Sie dient dazu, die Testumgebung zu zerstören.</a:t>
            </a:r>
          </a:p>
          <a:p>
            <a:pPr algn="l"/>
            <a:endParaRPr lang="de-DE" b="0" i="0" dirty="0">
              <a:solidFill>
                <a:srgbClr val="1F1F1F"/>
              </a:solidFill>
              <a:effectLst/>
              <a:highlight>
                <a:srgbClr val="FFFFFF"/>
              </a:highlight>
              <a:latin typeface="72 Brand Variable"/>
            </a:endParaRPr>
          </a:p>
          <a:p>
            <a:pPr algn="l"/>
            <a:r>
              <a:rPr lang="de-DE" b="0" i="0" dirty="0">
                <a:solidFill>
                  <a:srgbClr val="1F1F1F"/>
                </a:solidFill>
                <a:effectLst/>
                <a:highlight>
                  <a:srgbClr val="FFFFFF"/>
                </a:highlight>
                <a:latin typeface="72 Brand Variable"/>
              </a:rPr>
              <a:t>Die Standard-</a:t>
            </a:r>
            <a:r>
              <a:rPr lang="de-DE" b="0" i="0" dirty="0" err="1">
                <a:solidFill>
                  <a:srgbClr val="1F1F1F"/>
                </a:solidFill>
                <a:effectLst/>
                <a:highlight>
                  <a:srgbClr val="FFFFFF"/>
                </a:highlight>
                <a:latin typeface="72 Brand Variable"/>
              </a:rPr>
              <a:t>Spezialinstanzmethoden</a:t>
            </a:r>
            <a:r>
              <a:rPr lang="de-DE" b="0" i="0" dirty="0">
                <a:solidFill>
                  <a:srgbClr val="1F1F1F"/>
                </a:solidFill>
                <a:effectLst/>
                <a:highlight>
                  <a:srgbClr val="FFFFFF"/>
                </a:highlight>
                <a:latin typeface="72 Brand Variable"/>
              </a:rPr>
              <a:t> der Testkonfiguration: </a:t>
            </a:r>
            <a:r>
              <a:rPr lang="de-DE" b="0"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()und </a:t>
            </a:r>
            <a:r>
              <a:rPr lang="de-DE" b="0"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a:t>
            </a:r>
          </a:p>
          <a:p>
            <a:pPr algn="l"/>
            <a:r>
              <a:rPr lang="de-DE" b="0"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 Diese Methode wird vor jedem einzelnen Test oder vor jeder Ausführung einer Testmethode ausgeführt. Sie wird beispielsweise verwendet, um die Test-Doubles vor der Ausführung jeder Testmethode zurückzusetzen.</a:t>
            </a:r>
          </a:p>
          <a:p>
            <a:pPr algn="l"/>
            <a:r>
              <a:rPr lang="de-DE" b="0"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Diese Methode wird nach jedem einzelnen Test oder nach jeder Ausführung einer Testmethode ausgeführt. Sie wird verwendet, um alle Änderungen in den beteiligten Entitäten rückgängig zu machen. </a:t>
            </a:r>
          </a:p>
          <a:p>
            <a:pPr algn="l"/>
            <a:r>
              <a:rPr lang="de-DE" b="0" i="0" dirty="0">
                <a:solidFill>
                  <a:srgbClr val="1F1F1F"/>
                </a:solidFill>
                <a:effectLst/>
                <a:highlight>
                  <a:srgbClr val="FFFFFF"/>
                </a:highlight>
                <a:latin typeface="72 Brand Variable"/>
              </a:rPr>
              <a:t>ABAP-Unit-Testmethoden: () stellt jede Unit-Test-Methode für einen gegebenen zu testenden Code (CUT) dar. Eine solche Methode ist am Zusatz FOR TESTING in der Methodenschnittstelle erkennbar.</a:t>
            </a:r>
          </a:p>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6</a:t>
            </a:fld>
            <a:endParaRPr lang="de-DE"/>
          </a:p>
        </p:txBody>
      </p:sp>
    </p:spTree>
    <p:extLst>
      <p:ext uri="{BB962C8B-B14F-4D97-AF65-F5344CB8AC3E}">
        <p14:creationId xmlns:p14="http://schemas.microsoft.com/office/powerpoint/2010/main" val="205108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7</a:t>
            </a:fld>
            <a:endParaRPr lang="de-DE"/>
          </a:p>
        </p:txBody>
      </p:sp>
    </p:spTree>
    <p:extLst>
      <p:ext uri="{BB962C8B-B14F-4D97-AF65-F5344CB8AC3E}">
        <p14:creationId xmlns:p14="http://schemas.microsoft.com/office/powerpoint/2010/main" val="273554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FOR TESTING</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RISK LEVEL HARMLESS DURATION SHORT</a:t>
            </a:r>
          </a:p>
          <a:p>
            <a:r>
              <a:rPr lang="de-DE" dirty="0"/>
              <a:t>Wird Klasse als ABP Unit Testklasse definiert</a:t>
            </a:r>
          </a:p>
        </p:txBody>
      </p:sp>
      <p:sp>
        <p:nvSpPr>
          <p:cNvPr id="4" name="Foliennummernplatzhalter 3"/>
          <p:cNvSpPr>
            <a:spLocks noGrp="1"/>
          </p:cNvSpPr>
          <p:nvPr>
            <p:ph type="sldNum" sz="quarter" idx="5"/>
          </p:nvPr>
        </p:nvSpPr>
        <p:spPr/>
        <p:txBody>
          <a:bodyPr/>
          <a:lstStyle/>
          <a:p>
            <a:fld id="{4499135F-C861-6740-93DF-584540DB8289}" type="slidenum">
              <a:rPr lang="de-DE" smtClean="0"/>
              <a:t>10</a:t>
            </a:fld>
            <a:endParaRPr lang="de-DE"/>
          </a:p>
        </p:txBody>
      </p:sp>
    </p:spTree>
    <p:extLst>
      <p:ext uri="{BB962C8B-B14F-4D97-AF65-F5344CB8AC3E}">
        <p14:creationId xmlns:p14="http://schemas.microsoft.com/office/powerpoint/2010/main" val="423162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highlight>
                  <a:srgbClr val="FFFFFF"/>
                </a:highlight>
                <a:latin typeface="72 Brand Variable"/>
              </a:rPr>
              <a:t> Beim ABAP-Unit-Test ermöglichen Testbeziehungen, die Tests eines bestimmten Objekts vom referenzierten Objekt aus auszuführen. Im vorliegenden Beispiel führen Sie den Test für Ihr RAP BO in der separaten Testklasse aus. Es ist auch möglich, ABAP-Unit-Tests direkt in den Verhaltensimplementierungsklassen zu schreiben.</a:t>
            </a:r>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11</a:t>
            </a:fld>
            <a:endParaRPr lang="de-DE"/>
          </a:p>
        </p:txBody>
      </p:sp>
    </p:spTree>
    <p:extLst>
      <p:ext uri="{BB962C8B-B14F-4D97-AF65-F5344CB8AC3E}">
        <p14:creationId xmlns:p14="http://schemas.microsoft.com/office/powerpoint/2010/main" val="246516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highlight>
                  <a:srgbClr val="FFFFFF"/>
                </a:highlight>
                <a:latin typeface="72 Brand Variable"/>
              </a:rPr>
              <a:t>Bei der Methode </a:t>
            </a:r>
            <a:r>
              <a:rPr lang="de-DE" b="0" i="0" dirty="0" err="1">
                <a:solidFill>
                  <a:srgbClr val="1F1F1F"/>
                </a:solidFill>
                <a:effectLst/>
                <a:highlight>
                  <a:srgbClr val="FFFFFF"/>
                </a:highlight>
                <a:latin typeface="72 Brand Variable"/>
              </a:rPr>
              <a:t>create_with_action</a:t>
            </a:r>
            <a:r>
              <a:rPr lang="de-DE" b="0" i="0" dirty="0">
                <a:solidFill>
                  <a:srgbClr val="1F1F1F"/>
                </a:solidFill>
                <a:effectLst/>
                <a:highlight>
                  <a:srgbClr val="FFFFFF"/>
                </a:highlight>
                <a:latin typeface="72 Brand Variable"/>
              </a:rPr>
              <a:t>()handelt es sich um die Unit-Testmethode für unseren CUT. Testmethoden sind leicht an dem Zusatz FOR </a:t>
            </a:r>
            <a:r>
              <a:rPr lang="de-DE" b="0" i="0" dirty="0" err="1">
                <a:solidFill>
                  <a:srgbClr val="1F1F1F"/>
                </a:solidFill>
                <a:effectLst/>
                <a:highlight>
                  <a:srgbClr val="FFFFFF"/>
                </a:highlight>
                <a:latin typeface="72 Brand Variable"/>
              </a:rPr>
              <a:t>TESTINGin</a:t>
            </a:r>
            <a:r>
              <a:rPr lang="de-DE" b="0" i="0" dirty="0">
                <a:solidFill>
                  <a:srgbClr val="1F1F1F"/>
                </a:solidFill>
                <a:effectLst/>
                <a:highlight>
                  <a:srgbClr val="FFFFFF"/>
                </a:highlight>
                <a:latin typeface="72 Brand Variable"/>
              </a:rPr>
              <a:t> der Methodensignatur zu erkennen.</a:t>
            </a:r>
          </a:p>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12</a:t>
            </a:fld>
            <a:endParaRPr lang="de-DE"/>
          </a:p>
        </p:txBody>
      </p:sp>
    </p:spTree>
    <p:extLst>
      <p:ext uri="{BB962C8B-B14F-4D97-AF65-F5344CB8AC3E}">
        <p14:creationId xmlns:p14="http://schemas.microsoft.com/office/powerpoint/2010/main" val="333561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err="1">
                <a:solidFill>
                  <a:srgbClr val="1F1F1F"/>
                </a:solidFill>
                <a:effectLst/>
                <a:highlight>
                  <a:srgbClr val="FFFFFF"/>
                </a:highlight>
                <a:latin typeface="72 Brand Variable"/>
              </a:rPr>
              <a:t>cds_test_environment</a:t>
            </a:r>
            <a:r>
              <a:rPr lang="de-DE" b="0" i="0" dirty="0">
                <a:solidFill>
                  <a:srgbClr val="1F1F1F"/>
                </a:solidFill>
                <a:effectLst/>
                <a:highlight>
                  <a:srgbClr val="FFFFFF"/>
                </a:highlight>
                <a:latin typeface="72 Brand Variable"/>
              </a:rPr>
              <a:t>: Das Referenzobjekt für das CDS TDF ( </a:t>
            </a:r>
            <a:r>
              <a:rPr lang="de-DE" b="0" i="0" dirty="0" err="1">
                <a:solidFill>
                  <a:srgbClr val="1F1F1F"/>
                </a:solidFill>
                <a:effectLst/>
                <a:highlight>
                  <a:srgbClr val="FFFFFF"/>
                </a:highlight>
                <a:latin typeface="72 Brand Variable"/>
              </a:rPr>
              <a:t>if_cds_test_environment</a:t>
            </a:r>
            <a:r>
              <a:rPr lang="de-DE" b="0" i="0" dirty="0">
                <a:solidFill>
                  <a:srgbClr val="1F1F1F"/>
                </a:solidFill>
                <a:effectLst/>
                <a:highlight>
                  <a:srgbClr val="FFFFFF"/>
                </a:highlight>
                <a:latin typeface="72 Brand Variable"/>
              </a:rPr>
              <a:t>), das verwendet wird, um Testdoubles für die </a:t>
            </a:r>
            <a:r>
              <a:rPr lang="de-DE" b="1" i="0" dirty="0">
                <a:solidFill>
                  <a:srgbClr val="1F1F1F"/>
                </a:solidFill>
                <a:effectLst/>
                <a:highlight>
                  <a:srgbClr val="FFFFFF"/>
                </a:highlight>
                <a:latin typeface="72 Brand Variable"/>
              </a:rPr>
              <a:t>Travel</a:t>
            </a:r>
            <a:r>
              <a:rPr lang="de-DE" b="0" i="0" dirty="0">
                <a:solidFill>
                  <a:srgbClr val="1F1F1F"/>
                </a:solidFill>
                <a:effectLst/>
                <a:highlight>
                  <a:srgbClr val="FFFFFF"/>
                </a:highlight>
                <a:latin typeface="72 Brand Variable"/>
              </a:rPr>
              <a:t> -CDS-Entität der Basis-BO-Ansicht bereitzustellen. Die CDS-Testdoubles werden für </a:t>
            </a:r>
            <a:r>
              <a:rPr lang="de-DE" b="1" i="0" dirty="0">
                <a:solidFill>
                  <a:srgbClr val="1F1F1F"/>
                </a:solidFill>
                <a:effectLst/>
                <a:highlight>
                  <a:srgbClr val="FFFFFF"/>
                </a:highlight>
                <a:latin typeface="72 Brand Variable"/>
              </a:rPr>
              <a:t>Lesevorgänge</a:t>
            </a:r>
            <a:r>
              <a:rPr lang="de-DE" b="0" i="0" dirty="0">
                <a:solidFill>
                  <a:srgbClr val="1F1F1F"/>
                </a:solidFill>
                <a:effectLst/>
                <a:highlight>
                  <a:srgbClr val="FFFFFF"/>
                </a:highlight>
                <a:latin typeface="72 Brand Variable"/>
              </a:rPr>
              <a:t> verwendet .</a:t>
            </a:r>
          </a:p>
          <a:p>
            <a:pPr algn="l">
              <a:buFont typeface="Arial" panose="020B0604020202020204" pitchFamily="34" charset="0"/>
              <a:buChar char="•"/>
            </a:pPr>
            <a:r>
              <a:rPr lang="de-DE" b="0" i="0" dirty="0" err="1">
                <a:solidFill>
                  <a:srgbClr val="1F1F1F"/>
                </a:solidFill>
                <a:effectLst/>
                <a:highlight>
                  <a:srgbClr val="FFFFFF"/>
                </a:highlight>
                <a:latin typeface="72 Brand Variable"/>
              </a:rPr>
              <a:t>sql_test_environment</a:t>
            </a:r>
            <a:r>
              <a:rPr lang="de-DE" b="0" i="0" dirty="0">
                <a:solidFill>
                  <a:srgbClr val="1F1F1F"/>
                </a:solidFill>
                <a:effectLst/>
                <a:highlight>
                  <a:srgbClr val="FFFFFF"/>
                </a:highlight>
                <a:latin typeface="72 Brand Variable"/>
              </a:rPr>
              <a:t>: Das Referenzobjekt für das ABAP SQL TDF ( </a:t>
            </a:r>
            <a:r>
              <a:rPr lang="de-DE" b="0" i="0" dirty="0" err="1">
                <a:solidFill>
                  <a:srgbClr val="1F1F1F"/>
                </a:solidFill>
                <a:effectLst/>
                <a:highlight>
                  <a:srgbClr val="FFFFFF"/>
                </a:highlight>
                <a:latin typeface="72 Brand Variable"/>
              </a:rPr>
              <a:t>if_osql_test_environment</a:t>
            </a:r>
            <a:r>
              <a:rPr lang="de-DE" b="0" i="0" dirty="0">
                <a:solidFill>
                  <a:srgbClr val="1F1F1F"/>
                </a:solidFill>
                <a:effectLst/>
                <a:highlight>
                  <a:srgbClr val="FFFFFF"/>
                </a:highlight>
                <a:latin typeface="72 Brand Variable"/>
              </a:rPr>
              <a:t>) wird zum Stubben der zusätzlich benötigten Datenbanktabellen verwendet. Die Datenbank-Testdoubles werden für </a:t>
            </a:r>
            <a:r>
              <a:rPr lang="de-DE" b="1" i="0" dirty="0">
                <a:solidFill>
                  <a:srgbClr val="1F1F1F"/>
                </a:solidFill>
                <a:effectLst/>
                <a:highlight>
                  <a:srgbClr val="FFFFFF"/>
                </a:highlight>
                <a:latin typeface="72 Brand Variable"/>
              </a:rPr>
              <a:t>Schreiboperationen</a:t>
            </a:r>
            <a:r>
              <a:rPr lang="de-DE" b="0" i="0" dirty="0">
                <a:solidFill>
                  <a:srgbClr val="1F1F1F"/>
                </a:solidFill>
                <a:effectLst/>
                <a:highlight>
                  <a:srgbClr val="FFFFFF"/>
                </a:highlight>
                <a:latin typeface="72 Brand Variable"/>
              </a:rPr>
              <a:t> verwendet .</a:t>
            </a:r>
          </a:p>
          <a:p>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14</a:t>
            </a:fld>
            <a:endParaRPr lang="de-DE"/>
          </a:p>
        </p:txBody>
      </p:sp>
    </p:spTree>
    <p:extLst>
      <p:ext uri="{BB962C8B-B14F-4D97-AF65-F5344CB8AC3E}">
        <p14:creationId xmlns:p14="http://schemas.microsoft.com/office/powerpoint/2010/main" val="330192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de-DE" b="0" i="0" dirty="0">
                <a:solidFill>
                  <a:srgbClr val="1F1F1F"/>
                </a:solidFill>
                <a:effectLst/>
                <a:highlight>
                  <a:srgbClr val="FFFFFF"/>
                </a:highlight>
                <a:latin typeface="72 Brand Variable"/>
              </a:rPr>
              <a:t>Methode </a:t>
            </a:r>
            <a:r>
              <a:rPr lang="de-DE" b="1"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die zum Einrichten der Test-Doubles-Umgebung und zum Vorbereiten der Testdaten verwendet wird. </a:t>
            </a:r>
          </a:p>
          <a:p>
            <a:pPr algn="l">
              <a:buFont typeface="+mj-lt"/>
              <a:buAutoNum type="arabicPeriod"/>
            </a:pPr>
            <a:endParaRPr lang="de-DE" b="0" i="0" dirty="0">
              <a:solidFill>
                <a:srgbClr val="1F1F1F"/>
              </a:solidFill>
              <a:effectLst/>
              <a:highlight>
                <a:srgbClr val="FFFFFF"/>
              </a:highlight>
              <a:latin typeface="72 Brand Variable"/>
            </a:endParaRPr>
          </a:p>
          <a:p>
            <a:pPr algn="l">
              <a:buFont typeface="+mj-lt"/>
              <a:buAutoNum type="arabicPeriod"/>
            </a:pPr>
            <a:r>
              <a:rPr lang="de-DE" b="0" i="0" dirty="0">
                <a:solidFill>
                  <a:srgbClr val="1F1F1F"/>
                </a:solidFill>
                <a:effectLst/>
                <a:highlight>
                  <a:srgbClr val="FFFFFF"/>
                </a:highlight>
                <a:latin typeface="72 Brand Variable"/>
              </a:rPr>
              <a:t>statische Standardmethode des ABAP Unit-Frameworks </a:t>
            </a:r>
            <a:r>
              <a:rPr lang="de-DE" b="1"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die verwendet wird, um die Test-Doubles am Ende der Testklassenausführung zu stoppen</a:t>
            </a:r>
          </a:p>
          <a:p>
            <a:pPr algn="l">
              <a:buFont typeface="+mj-lt"/>
              <a:buAutoNum type="arabicPeriod"/>
            </a:pPr>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 die zum Zurücksetzen der Test-Doubles und Einfügen der Testdaten vor der Ausführung der Testmethode - oder generell jeder Testmethode einer Testklasse - dient.</a:t>
            </a:r>
          </a:p>
          <a:p>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die zum Zurücksetzen sämtlicher Änderungen in den beteiligten Entitäten nach der Ausführung der Testmethode verwendet wird.</a:t>
            </a:r>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15</a:t>
            </a:fld>
            <a:endParaRPr lang="de-DE"/>
          </a:p>
        </p:txBody>
      </p:sp>
    </p:spTree>
    <p:extLst>
      <p:ext uri="{BB962C8B-B14F-4D97-AF65-F5344CB8AC3E}">
        <p14:creationId xmlns:p14="http://schemas.microsoft.com/office/powerpoint/2010/main" val="126406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de-DE" b="0" i="0" dirty="0">
                <a:solidFill>
                  <a:srgbClr val="1F1F1F"/>
                </a:solidFill>
                <a:effectLst/>
                <a:highlight>
                  <a:srgbClr val="FFFFFF"/>
                </a:highlight>
                <a:latin typeface="72 Brand Variable"/>
              </a:rPr>
              <a:t>Methode </a:t>
            </a:r>
            <a:r>
              <a:rPr lang="de-DE" b="1" i="0" dirty="0" err="1">
                <a:solidFill>
                  <a:srgbClr val="1F1F1F"/>
                </a:solidFill>
                <a:effectLst/>
                <a:highlight>
                  <a:srgbClr val="FFFFFF"/>
                </a:highlight>
                <a:latin typeface="72 Brand Variable"/>
              </a:rPr>
              <a:t>class_setup</a:t>
            </a:r>
            <a:r>
              <a:rPr lang="de-DE" b="0" i="0" dirty="0">
                <a:solidFill>
                  <a:srgbClr val="1F1F1F"/>
                </a:solidFill>
                <a:effectLst/>
                <a:highlight>
                  <a:srgbClr val="FFFFFF"/>
                </a:highlight>
                <a:latin typeface="72 Brand Variable"/>
              </a:rPr>
              <a:t>, die zum Einrichten der Test-Doubles-Umgebung und zum Vorbereiten der Testdaten verwendet wird. </a:t>
            </a:r>
          </a:p>
          <a:p>
            <a:pPr algn="l">
              <a:buFont typeface="+mj-lt"/>
              <a:buAutoNum type="arabicPeriod"/>
            </a:pPr>
            <a:endParaRPr lang="de-DE" b="0" i="0" dirty="0">
              <a:solidFill>
                <a:srgbClr val="1F1F1F"/>
              </a:solidFill>
              <a:effectLst/>
              <a:highlight>
                <a:srgbClr val="FFFFFF"/>
              </a:highlight>
              <a:latin typeface="72 Brand Variable"/>
            </a:endParaRPr>
          </a:p>
          <a:p>
            <a:pPr algn="l">
              <a:buFont typeface="+mj-lt"/>
              <a:buAutoNum type="arabicPeriod"/>
            </a:pPr>
            <a:r>
              <a:rPr lang="de-DE" b="0" i="0" dirty="0">
                <a:solidFill>
                  <a:srgbClr val="1F1F1F"/>
                </a:solidFill>
                <a:effectLst/>
                <a:highlight>
                  <a:srgbClr val="FFFFFF"/>
                </a:highlight>
                <a:latin typeface="72 Brand Variable"/>
              </a:rPr>
              <a:t>statische Standardmethode des ABAP Unit-Frameworks </a:t>
            </a:r>
            <a:r>
              <a:rPr lang="de-DE" b="1" i="0" dirty="0" err="1">
                <a:solidFill>
                  <a:srgbClr val="1F1F1F"/>
                </a:solidFill>
                <a:effectLst/>
                <a:highlight>
                  <a:srgbClr val="FFFFFF"/>
                </a:highlight>
                <a:latin typeface="72 Brand Variable"/>
              </a:rPr>
              <a:t>class_teardown</a:t>
            </a:r>
            <a:r>
              <a:rPr lang="de-DE" b="0" i="0" dirty="0">
                <a:solidFill>
                  <a:srgbClr val="1F1F1F"/>
                </a:solidFill>
                <a:effectLst/>
                <a:highlight>
                  <a:srgbClr val="FFFFFF"/>
                </a:highlight>
                <a:latin typeface="72 Brand Variable"/>
              </a:rPr>
              <a:t>, die verwendet wird, um die Test-Doubles am Ende der Testklassenausführung zu stoppen</a:t>
            </a:r>
          </a:p>
          <a:p>
            <a:pPr algn="l">
              <a:buFont typeface="+mj-lt"/>
              <a:buAutoNum type="arabicPeriod"/>
            </a:pPr>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setup</a:t>
            </a:r>
            <a:r>
              <a:rPr lang="de-DE" b="0" i="0" dirty="0">
                <a:solidFill>
                  <a:srgbClr val="1F1F1F"/>
                </a:solidFill>
                <a:effectLst/>
                <a:highlight>
                  <a:srgbClr val="FFFFFF"/>
                </a:highlight>
                <a:latin typeface="72 Brand Variable"/>
              </a:rPr>
              <a:t>, die zum Zurücksetzen der Test-Doubles und Einfügen der Testdaten vor der Ausführung der Testmethode - oder generell jeder Testmethode einer Testklasse - dient.</a:t>
            </a:r>
          </a:p>
          <a:p>
            <a:endParaRPr lang="de-DE" b="0" i="0" dirty="0">
              <a:solidFill>
                <a:srgbClr val="1F1F1F"/>
              </a:solidFill>
              <a:effectLst/>
              <a:highlight>
                <a:srgbClr val="FFFFFF"/>
              </a:highlight>
              <a:latin typeface="72 Brand Variable"/>
            </a:endParaRPr>
          </a:p>
          <a:p>
            <a:r>
              <a:rPr lang="de-DE" b="0" i="0" dirty="0">
                <a:solidFill>
                  <a:srgbClr val="1F1F1F"/>
                </a:solidFill>
                <a:effectLst/>
                <a:highlight>
                  <a:srgbClr val="FFFFFF"/>
                </a:highlight>
                <a:latin typeface="72 Brand Variable"/>
              </a:rPr>
              <a:t>Implementieren Sie die spezielle </a:t>
            </a:r>
            <a:r>
              <a:rPr lang="de-DE" b="0" i="0" dirty="0" err="1">
                <a:solidFill>
                  <a:srgbClr val="1F1F1F"/>
                </a:solidFill>
                <a:effectLst/>
                <a:highlight>
                  <a:srgbClr val="FFFFFF"/>
                </a:highlight>
                <a:latin typeface="72 Brand Variable"/>
              </a:rPr>
              <a:t>Instanzmethode</a:t>
            </a:r>
            <a:r>
              <a:rPr lang="de-DE" b="0" i="0" dirty="0">
                <a:solidFill>
                  <a:srgbClr val="1F1F1F"/>
                </a:solidFill>
                <a:effectLst/>
                <a:highlight>
                  <a:srgbClr val="FFFFFF"/>
                </a:highlight>
                <a:latin typeface="72 Brand Variable"/>
              </a:rPr>
              <a:t> </a:t>
            </a:r>
            <a:r>
              <a:rPr lang="de-DE" b="1" i="0" dirty="0" err="1">
                <a:solidFill>
                  <a:srgbClr val="1F1F1F"/>
                </a:solidFill>
                <a:effectLst/>
                <a:highlight>
                  <a:srgbClr val="FFFFFF"/>
                </a:highlight>
                <a:latin typeface="72 Brand Variable"/>
              </a:rPr>
              <a:t>teardown</a:t>
            </a:r>
            <a:r>
              <a:rPr lang="de-DE" b="0" i="0" dirty="0">
                <a:solidFill>
                  <a:srgbClr val="1F1F1F"/>
                </a:solidFill>
                <a:effectLst/>
                <a:highlight>
                  <a:srgbClr val="FFFFFF"/>
                </a:highlight>
                <a:latin typeface="72 Brand Variable"/>
              </a:rPr>
              <a:t>, die zum Zurücksetzen sämtlicher Änderungen in den beteiligten Entitäten nach der Ausführung der Testmethode verwendet wird.</a:t>
            </a:r>
            <a:endParaRPr lang="de-DE" dirty="0"/>
          </a:p>
        </p:txBody>
      </p:sp>
      <p:sp>
        <p:nvSpPr>
          <p:cNvPr id="4" name="Foliennummernplatzhalter 3"/>
          <p:cNvSpPr>
            <a:spLocks noGrp="1"/>
          </p:cNvSpPr>
          <p:nvPr>
            <p:ph type="sldNum" sz="quarter" idx="5"/>
          </p:nvPr>
        </p:nvSpPr>
        <p:spPr/>
        <p:txBody>
          <a:bodyPr/>
          <a:lstStyle/>
          <a:p>
            <a:fld id="{4499135F-C861-6740-93DF-584540DB8289}" type="slidenum">
              <a:rPr lang="de-DE" smtClean="0"/>
              <a:t>16</a:t>
            </a:fld>
            <a:endParaRPr lang="de-DE"/>
          </a:p>
        </p:txBody>
      </p:sp>
    </p:spTree>
    <p:extLst>
      <p:ext uri="{BB962C8B-B14F-4D97-AF65-F5344CB8AC3E}">
        <p14:creationId xmlns:p14="http://schemas.microsoft.com/office/powerpoint/2010/main" val="62414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1F1F1F"/>
                </a:solidFill>
                <a:effectLst/>
                <a:highlight>
                  <a:srgbClr val="FFFFFF"/>
                </a:highlight>
                <a:latin typeface="72 Brand Variable"/>
              </a:rPr>
              <a:t>Der derzeit getestete Code (CUT) ist eine EML-Anweisung, die eine Travel- Instanz erstellt und die Aktion </a:t>
            </a:r>
            <a:r>
              <a:rPr lang="de-DE" b="0" dirty="0" err="1"/>
              <a:t>acceptTravel</a:t>
            </a:r>
            <a:r>
              <a:rPr lang="de-DE" b="0" i="0" dirty="0" err="1">
                <a:solidFill>
                  <a:srgbClr val="1F1F1F"/>
                </a:solidFill>
                <a:effectLst/>
                <a:highlight>
                  <a:srgbClr val="FFFFFF"/>
                </a:highlight>
                <a:latin typeface="72 Brand Variable"/>
              </a:rPr>
              <a:t>darauf</a:t>
            </a:r>
            <a:r>
              <a:rPr lang="de-DE" b="0" i="0" dirty="0">
                <a:solidFill>
                  <a:srgbClr val="1F1F1F"/>
                </a:solidFill>
                <a:effectLst/>
                <a:highlight>
                  <a:srgbClr val="FFFFFF"/>
                </a:highlight>
                <a:latin typeface="72 Brand Variable"/>
              </a:rPr>
              <a:t> ausführt. Dieses Szenario umfasst die EML-Anweisungen CREATE, EXECUTE und COMMIT.</a:t>
            </a:r>
          </a:p>
          <a:p>
            <a:endParaRPr lang="de-DE" b="0" i="0" dirty="0">
              <a:solidFill>
                <a:srgbClr val="1F1F1F"/>
              </a:solidFill>
              <a:effectLst/>
              <a:highlight>
                <a:srgbClr val="FFFFFF"/>
              </a:highlight>
              <a:latin typeface="72 Brand Variable"/>
            </a:endParaRPr>
          </a:p>
          <a:p>
            <a:endParaRPr lang="de-DE" b="0" i="0" dirty="0">
              <a:solidFill>
                <a:srgbClr val="1F1F1F"/>
              </a:solidFill>
              <a:effectLst/>
              <a:highlight>
                <a:srgbClr val="FFFFFF"/>
              </a:highlight>
              <a:latin typeface="72 Brand Variable"/>
            </a:endParaRPr>
          </a:p>
          <a:p>
            <a:pPr algn="l">
              <a:buFont typeface="Arial" panose="020B0604020202020204" pitchFamily="34" charset="0"/>
              <a:buChar char="•"/>
            </a:pPr>
            <a:r>
              <a:rPr lang="de-DE" b="0" i="0" dirty="0">
                <a:solidFill>
                  <a:srgbClr val="1F1F1F"/>
                </a:solidFill>
                <a:effectLst/>
                <a:highlight>
                  <a:srgbClr val="FFFFFF"/>
                </a:highlight>
                <a:latin typeface="72 Brand Variable"/>
              </a:rPr>
              <a:t>Der vollständige CUT ist eine komplexe EML-Anweisung, die aus einer MODIFY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CREATEund</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EXECUTEZusätzen</a:t>
            </a:r>
            <a:r>
              <a:rPr lang="de-DE" b="0" i="0" dirty="0">
                <a:solidFill>
                  <a:srgbClr val="1F1F1F"/>
                </a:solidFill>
                <a:effectLst/>
                <a:highlight>
                  <a:srgbClr val="FFFFFF"/>
                </a:highlight>
                <a:latin typeface="72 Brand Variable"/>
              </a:rPr>
              <a:t> sowie einer COMMIT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besteht.</a:t>
            </a:r>
          </a:p>
          <a:p>
            <a:pPr algn="l">
              <a:buFont typeface="Arial" panose="020B0604020202020204" pitchFamily="34" charset="0"/>
              <a:buChar char="•"/>
            </a:pPr>
            <a:r>
              <a:rPr lang="de-DE" b="0" i="0" dirty="0">
                <a:solidFill>
                  <a:srgbClr val="1F1F1F"/>
                </a:solidFill>
                <a:effectLst/>
                <a:highlight>
                  <a:srgbClr val="FFFFFF"/>
                </a:highlight>
                <a:latin typeface="72 Brand Variable"/>
              </a:rPr>
              <a:t>Die Klasse </a:t>
            </a:r>
            <a:r>
              <a:rPr lang="de-DE" b="0" i="0" dirty="0" err="1">
                <a:solidFill>
                  <a:srgbClr val="1F1F1F"/>
                </a:solidFill>
                <a:effectLst/>
                <a:highlight>
                  <a:srgbClr val="FFFFFF"/>
                </a:highlight>
                <a:latin typeface="72 Brand Variable"/>
              </a:rPr>
              <a:t>CL_ABAP_UNIT_ASSERTwird</a:t>
            </a:r>
            <a:r>
              <a:rPr lang="de-DE" b="0" i="0" dirty="0">
                <a:solidFill>
                  <a:srgbClr val="1F1F1F"/>
                </a:solidFill>
                <a:effectLst/>
                <a:highlight>
                  <a:srgbClr val="FFFFFF"/>
                </a:highlight>
                <a:latin typeface="72 Brand Variable"/>
              </a:rPr>
              <a:t> in Testmethodenimplementierungen verwendet, um die Testannahmen zu prüfen/bestätigen. Sie bietet verschiedene statische Methoden für diese Zwecke – z. B. </a:t>
            </a:r>
            <a:r>
              <a:rPr lang="de-DE" b="0" i="0" dirty="0" err="1">
                <a:solidFill>
                  <a:srgbClr val="1F1F1F"/>
                </a:solidFill>
                <a:effectLst/>
                <a:highlight>
                  <a:srgbClr val="FFFFFF"/>
                </a:highlight>
                <a:latin typeface="72 Brand Variable"/>
              </a:rPr>
              <a:t>assert_equals</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assert_initial</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assert_not_initial</a:t>
            </a:r>
            <a:r>
              <a:rPr lang="de-DE" b="0" i="0" dirty="0">
                <a:solidFill>
                  <a:srgbClr val="1F1F1F"/>
                </a:solidFill>
                <a:effectLst/>
                <a:highlight>
                  <a:srgbClr val="FFFFFF"/>
                </a:highlight>
                <a:latin typeface="72 Brand Variable"/>
              </a:rPr>
              <a:t>(), und </a:t>
            </a:r>
            <a:r>
              <a:rPr lang="de-DE" b="0" i="0" dirty="0" err="1">
                <a:solidFill>
                  <a:srgbClr val="1F1F1F"/>
                </a:solidFill>
                <a:effectLst/>
                <a:highlight>
                  <a:srgbClr val="FFFFFF"/>
                </a:highlight>
                <a:latin typeface="72 Brand Variable"/>
              </a:rPr>
              <a:t>assert_differs</a:t>
            </a:r>
            <a:r>
              <a:rPr lang="de-DE" b="0" i="0" dirty="0">
                <a:solidFill>
                  <a:srgbClr val="1F1F1F"/>
                </a:solidFill>
                <a:effectLst/>
                <a:highlight>
                  <a:srgbClr val="FFFFFF"/>
                </a:highlight>
                <a:latin typeface="72 Brand Variable"/>
              </a:rPr>
              <a:t>().</a:t>
            </a:r>
          </a:p>
          <a:p>
            <a:pPr algn="l">
              <a:buFont typeface="Arial" panose="020B0604020202020204" pitchFamily="34" charset="0"/>
              <a:buChar char="•"/>
            </a:pPr>
            <a:r>
              <a:rPr lang="de-DE" b="0" i="0" dirty="0">
                <a:solidFill>
                  <a:srgbClr val="1F1F1F"/>
                </a:solidFill>
                <a:effectLst/>
                <a:highlight>
                  <a:srgbClr val="FFFFFF"/>
                </a:highlight>
                <a:latin typeface="72 Brand Variable"/>
              </a:rPr>
              <a:t>Block (1) CUT: MODIFY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die Folgendes enthält:</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 </a:t>
            </a:r>
            <a:r>
              <a:rPr lang="de-DE" b="0" i="0" dirty="0" err="1">
                <a:solidFill>
                  <a:srgbClr val="1F1F1F"/>
                </a:solidFill>
                <a:effectLst/>
                <a:highlight>
                  <a:srgbClr val="FFFFFF"/>
                </a:highlight>
                <a:latin typeface="72 Brand Variable"/>
              </a:rPr>
              <a:t>CREATEZusatz</a:t>
            </a:r>
            <a:r>
              <a:rPr lang="de-DE" b="0" i="0" dirty="0">
                <a:solidFill>
                  <a:srgbClr val="1F1F1F"/>
                </a:solidFill>
                <a:effectLst/>
                <a:highlight>
                  <a:srgbClr val="FFFFFF"/>
                </a:highlight>
                <a:latin typeface="72 Brand Variable"/>
              </a:rPr>
              <a:t>, der eine </a:t>
            </a:r>
            <a:r>
              <a:rPr lang="de-DE" b="1" i="0" dirty="0">
                <a:solidFill>
                  <a:srgbClr val="1F1F1F"/>
                </a:solidFill>
                <a:effectLst/>
                <a:highlight>
                  <a:srgbClr val="FFFFFF"/>
                </a:highlight>
                <a:latin typeface="72 Brand Variable"/>
              </a:rPr>
              <a:t>Reiseinstanz</a:t>
            </a:r>
            <a:r>
              <a:rPr lang="de-DE" b="0" i="0" dirty="0">
                <a:solidFill>
                  <a:srgbClr val="1F1F1F"/>
                </a:solidFill>
                <a:effectLst/>
                <a:highlight>
                  <a:srgbClr val="FFFFFF"/>
                </a:highlight>
                <a:latin typeface="72 Brand Variable"/>
              </a:rPr>
              <a:t> (Root) erstellt.</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 </a:t>
            </a:r>
            <a:r>
              <a:rPr lang="de-DE" b="0" i="0" dirty="0" err="1">
                <a:solidFill>
                  <a:srgbClr val="1F1F1F"/>
                </a:solidFill>
                <a:effectLst/>
                <a:highlight>
                  <a:srgbClr val="FFFFFF"/>
                </a:highlight>
                <a:latin typeface="72 Brand Variable"/>
              </a:rPr>
              <a:t>EXECUTEZusatz</a:t>
            </a:r>
            <a:r>
              <a:rPr lang="de-DE" b="0" i="0" dirty="0">
                <a:solidFill>
                  <a:srgbClr val="1F1F1F"/>
                </a:solidFill>
                <a:effectLst/>
                <a:highlight>
                  <a:srgbClr val="FFFFFF"/>
                </a:highlight>
                <a:latin typeface="72 Brand Variable"/>
              </a:rPr>
              <a:t>, der die Aktion </a:t>
            </a:r>
            <a:r>
              <a:rPr lang="de-DE" b="0" i="0" dirty="0" err="1">
                <a:solidFill>
                  <a:srgbClr val="1F1F1F"/>
                </a:solidFill>
                <a:effectLst/>
                <a:highlight>
                  <a:srgbClr val="FFFFFF"/>
                </a:highlight>
                <a:latin typeface="72 Brand Variable"/>
              </a:rPr>
              <a:t>acceptTravelauf</a:t>
            </a:r>
            <a:r>
              <a:rPr lang="de-DE" b="0" i="0" dirty="0">
                <a:solidFill>
                  <a:srgbClr val="1F1F1F"/>
                </a:solidFill>
                <a:effectLst/>
                <a:highlight>
                  <a:srgbClr val="FFFFFF"/>
                </a:highlight>
                <a:latin typeface="72 Brand Variable"/>
              </a:rPr>
              <a:t> der </a:t>
            </a:r>
            <a:r>
              <a:rPr lang="de-DE" b="1" i="0" dirty="0">
                <a:solidFill>
                  <a:srgbClr val="1F1F1F"/>
                </a:solidFill>
                <a:effectLst/>
                <a:highlight>
                  <a:srgbClr val="FFFFFF"/>
                </a:highlight>
                <a:latin typeface="72 Brand Variable"/>
              </a:rPr>
              <a:t>Reiseinstanz</a:t>
            </a:r>
            <a:r>
              <a:rPr lang="de-DE" b="0" i="0" dirty="0">
                <a:solidFill>
                  <a:srgbClr val="1F1F1F"/>
                </a:solidFill>
                <a:effectLst/>
                <a:highlight>
                  <a:srgbClr val="FFFFFF"/>
                </a:highlight>
                <a:latin typeface="72 Brand Variable"/>
              </a:rPr>
              <a:t> aufruft .</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 </a:t>
            </a:r>
            <a:r>
              <a:rPr lang="de-DE" b="0" i="0" dirty="0" err="1">
                <a:solidFill>
                  <a:srgbClr val="1F1F1F"/>
                </a:solidFill>
                <a:effectLst/>
                <a:highlight>
                  <a:srgbClr val="FFFFFF"/>
                </a:highlight>
                <a:latin typeface="72 Brand Variable"/>
              </a:rPr>
              <a:t>EXECUTEZusatz</a:t>
            </a:r>
            <a:r>
              <a:rPr lang="de-DE" b="0" i="0" dirty="0">
                <a:solidFill>
                  <a:srgbClr val="1F1F1F"/>
                </a:solidFill>
                <a:effectLst/>
                <a:highlight>
                  <a:srgbClr val="FFFFFF"/>
                </a:highlight>
                <a:latin typeface="72 Brand Variable"/>
              </a:rPr>
              <a:t>, der die Aktion </a:t>
            </a:r>
            <a:r>
              <a:rPr lang="de-DE" b="0" i="0" dirty="0" err="1">
                <a:solidFill>
                  <a:srgbClr val="1F1F1F"/>
                </a:solidFill>
                <a:effectLst/>
                <a:highlight>
                  <a:srgbClr val="FFFFFF"/>
                </a:highlight>
                <a:latin typeface="72 Brand Variable"/>
              </a:rPr>
              <a:t>deductDiscountauf</a:t>
            </a:r>
            <a:r>
              <a:rPr lang="de-DE" b="0" i="0" dirty="0">
                <a:solidFill>
                  <a:srgbClr val="1F1F1F"/>
                </a:solidFill>
                <a:effectLst/>
                <a:highlight>
                  <a:srgbClr val="FFFFFF"/>
                </a:highlight>
                <a:latin typeface="72 Brand Variable"/>
              </a:rPr>
              <a:t> der </a:t>
            </a:r>
            <a:r>
              <a:rPr lang="de-DE" b="1" i="0" dirty="0">
                <a:solidFill>
                  <a:srgbClr val="1F1F1F"/>
                </a:solidFill>
                <a:effectLst/>
                <a:highlight>
                  <a:srgbClr val="FFFFFF"/>
                </a:highlight>
                <a:latin typeface="72 Brand Variable"/>
              </a:rPr>
              <a:t>Reiseinstanz</a:t>
            </a:r>
            <a:r>
              <a:rPr lang="de-DE" b="0" i="0" dirty="0">
                <a:solidFill>
                  <a:srgbClr val="1F1F1F"/>
                </a:solidFill>
                <a:effectLst/>
                <a:highlight>
                  <a:srgbClr val="FFFFFF"/>
                </a:highlight>
                <a:latin typeface="72 Brand Variable"/>
              </a:rPr>
              <a:t> aufruft . Erster Assertion-Block auf den Ergebnisparametern - vor dem Übernehmen der Änderungen</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Eine Behauptung, die verwendet wird, um während der Erstellung der Instanzen und der Ausführung der Aktion nach eventuellen Fehlern und Meldungen zu suchen.</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Eine Behauptung, die verwendet wird, um die zurückgegebene </a:t>
            </a:r>
            <a:r>
              <a:rPr lang="de-DE" b="0" i="0" dirty="0" err="1">
                <a:solidFill>
                  <a:srgbClr val="1F1F1F"/>
                </a:solidFill>
                <a:effectLst/>
                <a:highlight>
                  <a:srgbClr val="FFFFFF"/>
                </a:highlight>
                <a:latin typeface="72 Brand Variable"/>
              </a:rPr>
              <a:t>mappedTabelle</a:t>
            </a:r>
            <a:r>
              <a:rPr lang="de-DE" b="0" i="0" dirty="0">
                <a:solidFill>
                  <a:srgbClr val="1F1F1F"/>
                </a:solidFill>
                <a:effectLst/>
                <a:highlight>
                  <a:srgbClr val="FFFFFF"/>
                </a:highlight>
                <a:latin typeface="72 Brand Variable"/>
              </a:rPr>
              <a:t> auf die erstellten </a:t>
            </a:r>
            <a:r>
              <a:rPr lang="de-DE" b="1" i="0" dirty="0">
                <a:solidFill>
                  <a:srgbClr val="1F1F1F"/>
                </a:solidFill>
                <a:effectLst/>
                <a:highlight>
                  <a:srgbClr val="FFFFFF"/>
                </a:highlight>
                <a:latin typeface="72 Brand Variable"/>
              </a:rPr>
              <a:t>Reise-</a:t>
            </a:r>
            <a:r>
              <a:rPr lang="de-DE" b="0" i="0" dirty="0">
                <a:solidFill>
                  <a:srgbClr val="1F1F1F"/>
                </a:solidFill>
                <a:effectLst/>
                <a:highlight>
                  <a:srgbClr val="FFFFFF"/>
                </a:highlight>
                <a:latin typeface="72 Brand Variable"/>
              </a:rPr>
              <a:t> und </a:t>
            </a:r>
            <a:r>
              <a:rPr lang="de-DE" b="1" i="0" dirty="0">
                <a:solidFill>
                  <a:srgbClr val="1F1F1F"/>
                </a:solidFill>
                <a:effectLst/>
                <a:highlight>
                  <a:srgbClr val="FFFFFF"/>
                </a:highlight>
                <a:latin typeface="72 Brand Variable"/>
              </a:rPr>
              <a:t>Buchungsinstanzen</a:t>
            </a:r>
            <a:r>
              <a:rPr lang="de-DE" b="0" i="0" dirty="0">
                <a:solidFill>
                  <a:srgbClr val="1F1F1F"/>
                </a:solidFill>
                <a:effectLst/>
                <a:highlight>
                  <a:srgbClr val="FFFFFF"/>
                </a:highlight>
                <a:latin typeface="72 Brand Variable"/>
              </a:rPr>
              <a:t> zu überprüfen .</a:t>
            </a:r>
          </a:p>
          <a:p>
            <a:pPr algn="l">
              <a:buFont typeface="Arial" panose="020B0604020202020204" pitchFamily="34" charset="0"/>
              <a:buChar char="•"/>
            </a:pPr>
            <a:r>
              <a:rPr lang="de-DE" b="0" i="0" dirty="0">
                <a:solidFill>
                  <a:srgbClr val="1F1F1F"/>
                </a:solidFill>
                <a:effectLst/>
                <a:highlight>
                  <a:srgbClr val="FFFFFF"/>
                </a:highlight>
                <a:latin typeface="72 Brand Variable"/>
              </a:rPr>
              <a:t>Block (2)</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CUT: COMMIT </a:t>
            </a:r>
            <a:r>
              <a:rPr lang="de-DE" b="0" i="0" dirty="0" err="1">
                <a:solidFill>
                  <a:srgbClr val="1F1F1F"/>
                </a:solidFill>
                <a:effectLst/>
                <a:highlight>
                  <a:srgbClr val="FFFFFF"/>
                </a:highlight>
                <a:latin typeface="72 Brand Variable"/>
              </a:rPr>
              <a:t>ENTITIESAnweisung</a:t>
            </a:r>
            <a:r>
              <a:rPr lang="de-DE" b="0" i="0" dirty="0">
                <a:solidFill>
                  <a:srgbClr val="1F1F1F"/>
                </a:solidFill>
                <a:effectLst/>
                <a:highlight>
                  <a:srgbClr val="FFFFFF"/>
                </a:highlight>
                <a:latin typeface="72 Brand Variable"/>
              </a:rPr>
              <a:t>, die die Änderungen in der Datenbank speichert (Test-Doubles).</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Der zweite Assertion-Block prüft, ob das durchgeführte Commit eventuell fehlschlägt, indem er die Rückgabeparameter </a:t>
            </a:r>
            <a:r>
              <a:rPr lang="de-DE" b="0" i="0" dirty="0" err="1">
                <a:solidFill>
                  <a:srgbClr val="1F1F1F"/>
                </a:solidFill>
                <a:effectLst/>
                <a:highlight>
                  <a:srgbClr val="FFFFFF"/>
                </a:highlight>
                <a:latin typeface="72 Brand Variable"/>
              </a:rPr>
              <a:t>commit_failedund</a:t>
            </a:r>
            <a:r>
              <a:rPr lang="de-DE" b="0" i="0" dirty="0">
                <a:solidFill>
                  <a:srgbClr val="1F1F1F"/>
                </a:solidFill>
                <a:effectLst/>
                <a:highlight>
                  <a:srgbClr val="FFFFFF"/>
                </a:highlight>
                <a:latin typeface="72 Brand Variable"/>
              </a:rPr>
              <a:t> untersucht </a:t>
            </a:r>
            <a:r>
              <a:rPr lang="de-DE" b="0" i="0" dirty="0" err="1">
                <a:solidFill>
                  <a:srgbClr val="1F1F1F"/>
                </a:solidFill>
                <a:effectLst/>
                <a:highlight>
                  <a:srgbClr val="FFFFFF"/>
                </a:highlight>
                <a:latin typeface="72 Brand Variable"/>
              </a:rPr>
              <a:t>commit_reported</a:t>
            </a:r>
            <a:r>
              <a:rPr lang="de-DE" b="0" i="0" dirty="0">
                <a:solidFill>
                  <a:srgbClr val="1F1F1F"/>
                </a:solidFill>
                <a:effectLst/>
                <a:highlight>
                  <a:srgbClr val="FFFFFF"/>
                </a:highlight>
                <a:latin typeface="72 Brand Variable"/>
              </a:rPr>
              <a:t>.</a:t>
            </a:r>
          </a:p>
          <a:p>
            <a:pPr algn="l">
              <a:buFont typeface="Arial" panose="020B0604020202020204" pitchFamily="34" charset="0"/>
              <a:buChar char="•"/>
            </a:pPr>
            <a:r>
              <a:rPr lang="de-DE" b="0" i="0" dirty="0">
                <a:solidFill>
                  <a:srgbClr val="1F1F1F"/>
                </a:solidFill>
                <a:effectLst/>
                <a:highlight>
                  <a:srgbClr val="FFFFFF"/>
                </a:highlight>
                <a:latin typeface="72 Brand Variable"/>
              </a:rPr>
              <a:t>Block (3)</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Dritter Assertion-Block zur Überprüfung der erfolgreichen Persistenz der Daten in den Test-Doubles.</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Dazu werden zunächst die festgeschriebenen Daten über ein </a:t>
            </a:r>
            <a:r>
              <a:rPr lang="de-DE" b="0" i="0" dirty="0" err="1">
                <a:solidFill>
                  <a:srgbClr val="1F1F1F"/>
                </a:solidFill>
                <a:effectLst/>
                <a:highlight>
                  <a:srgbClr val="FFFFFF"/>
                </a:highlight>
                <a:latin typeface="72 Brand Variable"/>
              </a:rPr>
              <a:t>SELECTStatement</a:t>
            </a:r>
            <a:r>
              <a:rPr lang="de-DE" b="0" i="0" dirty="0">
                <a:solidFill>
                  <a:srgbClr val="1F1F1F"/>
                </a:solidFill>
                <a:effectLst/>
                <a:highlight>
                  <a:srgbClr val="FFFFFF"/>
                </a:highlight>
                <a:latin typeface="72 Brand Variable"/>
              </a:rPr>
              <a:t> auf der Basis-BO-View ausgelesen </a:t>
            </a:r>
            <a:r>
              <a:rPr lang="de-DE" b="1" i="0" dirty="0">
                <a:solidFill>
                  <a:srgbClr val="1F1F1F"/>
                </a:solidFill>
                <a:effectLst/>
                <a:highlight>
                  <a:srgbClr val="FFFFFF"/>
                </a:highlight>
                <a:latin typeface="72 Brand Variable"/>
              </a:rPr>
              <a:t>ZRAP100_R_TravelTP_####</a:t>
            </a:r>
            <a:r>
              <a:rPr lang="de-DE" b="0" i="0" dirty="0">
                <a:solidFill>
                  <a:srgbClr val="1F1F1F"/>
                </a:solidFill>
                <a:effectLst/>
                <a:highlight>
                  <a:srgbClr val="FFFFFF"/>
                </a:highlight>
                <a:latin typeface="72 Brand Variable"/>
              </a:rPr>
              <a:t>; das Lesen der Daten erfolgt aus dem konfigurierten Test-Double.</a:t>
            </a:r>
          </a:p>
          <a:p>
            <a:pPr marL="742950" lvl="1" indent="-285750" algn="l">
              <a:buFont typeface="Arial" panose="020B0604020202020204" pitchFamily="34" charset="0"/>
              <a:buChar char="•"/>
            </a:pPr>
            <a:r>
              <a:rPr lang="de-DE" b="0" i="0" dirty="0">
                <a:solidFill>
                  <a:srgbClr val="1F1F1F"/>
                </a:solidFill>
                <a:effectLst/>
                <a:highlight>
                  <a:srgbClr val="FFFFFF"/>
                </a:highlight>
                <a:latin typeface="72 Brand Variable"/>
              </a:rPr>
              <a:t>Es werden verschiedene Assertion-Prüfungen durchgeführt. Weitere Erläuterungen finden Sie in den Kommentarzeilen im Codeausschnitt.</a:t>
            </a:r>
          </a:p>
          <a:p>
            <a:endParaRPr lang="de-DE" b="0" dirty="0"/>
          </a:p>
        </p:txBody>
      </p:sp>
      <p:sp>
        <p:nvSpPr>
          <p:cNvPr id="4" name="Foliennummernplatzhalter 3"/>
          <p:cNvSpPr>
            <a:spLocks noGrp="1"/>
          </p:cNvSpPr>
          <p:nvPr>
            <p:ph type="sldNum" sz="quarter" idx="5"/>
          </p:nvPr>
        </p:nvSpPr>
        <p:spPr/>
        <p:txBody>
          <a:bodyPr/>
          <a:lstStyle/>
          <a:p>
            <a:fld id="{4499135F-C861-6740-93DF-584540DB8289}" type="slidenum">
              <a:rPr lang="de-DE" smtClean="0"/>
              <a:t>17</a:t>
            </a:fld>
            <a:endParaRPr lang="de-DE"/>
          </a:p>
        </p:txBody>
      </p:sp>
    </p:spTree>
    <p:extLst>
      <p:ext uri="{BB962C8B-B14F-4D97-AF65-F5344CB8AC3E}">
        <p14:creationId xmlns:p14="http://schemas.microsoft.com/office/powerpoint/2010/main" val="351138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39"/>
            <a:ext cx="11372752" cy="1064707"/>
          </a:xfrm>
        </p:spPr>
        <p:txBody>
          <a:bodyPr vert="horz" lIns="91440" tIns="45720" rIns="91440" bIns="45720" rtlCol="0" anchor="ctr">
            <a:normAutofit/>
          </a:bodyPr>
          <a:lstStyle/>
          <a:p>
            <a:r>
              <a:rPr lang="en-US" sz="3600" dirty="0">
                <a:solidFill>
                  <a:schemeClr val="tx1">
                    <a:lumMod val="85000"/>
                    <a:lumOff val="15000"/>
                  </a:schemeClr>
                </a:solidFill>
              </a:rPr>
              <a:t>ABAP RAP - Unit Tests</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90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0C01EE-D41B-7BAB-4208-A6EE06DB553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dirty="0">
                <a:solidFill>
                  <a:schemeClr val="tx1"/>
                </a:solidFill>
                <a:latin typeface="+mj-lt"/>
                <a:ea typeface="+mj-ea"/>
                <a:cs typeface="+mj-cs"/>
              </a:rPr>
              <a:t>Create a Test class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02860158-5BC0-4399-504F-65CB80891FCE}"/>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dirty="0"/>
              <a:t>Add this to an ABAP class:</a:t>
            </a:r>
            <a:br>
              <a:rPr lang="en-US" sz="2200" dirty="0"/>
            </a:br>
            <a:r>
              <a:rPr lang="en-US" sz="2200" dirty="0">
                <a:latin typeface="Courier New" panose="02070309020205020404" pitchFamily="49" charset="0"/>
                <a:cs typeface="Courier New" panose="02070309020205020404" pitchFamily="49" charset="0"/>
              </a:rPr>
              <a:t>FOR TESTING</a:t>
            </a:r>
            <a:br>
              <a:rPr lang="en-US" sz="2200" dirty="0">
                <a:latin typeface="Courier New" panose="02070309020205020404" pitchFamily="49" charset="0"/>
                <a:cs typeface="Courier New" panose="02070309020205020404" pitchFamily="49" charset="0"/>
              </a:rPr>
            </a:br>
            <a:r>
              <a:rPr lang="en-US" sz="2200" dirty="0">
                <a:latin typeface="Courier New" panose="02070309020205020404" pitchFamily="49" charset="0"/>
                <a:cs typeface="Courier New" panose="02070309020205020404" pitchFamily="49" charset="0"/>
              </a:rPr>
              <a:t>RISK LEVEL HARMLESS DURATION SHORT</a:t>
            </a:r>
          </a:p>
          <a:p>
            <a:r>
              <a:rPr lang="en-US" sz="2200" dirty="0"/>
              <a:t>Without these keywords the unit test can not be executed / nor found </a:t>
            </a:r>
            <a:r>
              <a:rPr lang="en-US" sz="2200" dirty="0" err="1"/>
              <a:t>regulary</a:t>
            </a:r>
            <a:r>
              <a:rPr lang="en-US" sz="2200" dirty="0"/>
              <a:t> in the job run</a:t>
            </a:r>
          </a:p>
        </p:txBody>
      </p:sp>
      <p:pic>
        <p:nvPicPr>
          <p:cNvPr id="6" name="Inhaltsplatzhalter 5">
            <a:extLst>
              <a:ext uri="{FF2B5EF4-FFF2-40B4-BE49-F238E27FC236}">
                <a16:creationId xmlns:a16="http://schemas.microsoft.com/office/drawing/2014/main" id="{34479EFF-2EAD-F9EC-47E5-B3B337741996}"/>
              </a:ext>
            </a:extLst>
          </p:cNvPr>
          <p:cNvPicPr>
            <a:picLocks noGrp="1" noChangeAspect="1"/>
          </p:cNvPicPr>
          <p:nvPr>
            <p:ph sz="half" idx="2"/>
          </p:nvPr>
        </p:nvPicPr>
        <p:blipFill>
          <a:blip r:embed="rId3"/>
          <a:stretch>
            <a:fillRect/>
          </a:stretch>
        </p:blipFill>
        <p:spPr>
          <a:xfrm>
            <a:off x="4654296" y="1193920"/>
            <a:ext cx="6903720" cy="4470159"/>
          </a:xfrm>
          <a:prstGeom prst="rect">
            <a:avLst/>
          </a:prstGeom>
        </p:spPr>
      </p:pic>
      <p:sp>
        <p:nvSpPr>
          <p:cNvPr id="3" name="Rechteck 2">
            <a:extLst>
              <a:ext uri="{FF2B5EF4-FFF2-40B4-BE49-F238E27FC236}">
                <a16:creationId xmlns:a16="http://schemas.microsoft.com/office/drawing/2014/main" id="{A4B1B13D-8DC4-BC1C-B17F-5F9B3363F4AD}"/>
              </a:ext>
            </a:extLst>
          </p:cNvPr>
          <p:cNvSpPr/>
          <p:nvPr/>
        </p:nvSpPr>
        <p:spPr>
          <a:xfrm>
            <a:off x="5181600" y="2209800"/>
            <a:ext cx="3004457" cy="827314"/>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8418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0C01EE-D41B-7BAB-4208-A6EE06DB553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dirty="0">
                <a:solidFill>
                  <a:schemeClr val="tx1"/>
                </a:solidFill>
                <a:latin typeface="+mj-lt"/>
                <a:ea typeface="+mj-ea"/>
                <a:cs typeface="+mj-cs"/>
              </a:rPr>
              <a:t>Create a Test class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02860158-5BC0-4399-504F-65CB80891FCE}"/>
              </a:ext>
            </a:extLst>
          </p:cNvPr>
          <p:cNvSpPr>
            <a:spLocks noGrp="1"/>
          </p:cNvSpPr>
          <p:nvPr>
            <p:ph sz="half" idx="1"/>
          </p:nvPr>
        </p:nvSpPr>
        <p:spPr>
          <a:xfrm>
            <a:off x="630935" y="2807208"/>
            <a:ext cx="5181599" cy="3410712"/>
          </a:xfrm>
        </p:spPr>
        <p:txBody>
          <a:bodyPr vert="horz" lIns="91440" tIns="45720" rIns="91440" bIns="45720" rtlCol="0" anchor="t">
            <a:normAutofit/>
          </a:bodyPr>
          <a:lstStyle/>
          <a:p>
            <a:r>
              <a:rPr lang="en-US" sz="2200" dirty="0"/>
              <a:t>In </a:t>
            </a:r>
            <a:r>
              <a:rPr lang="en-US" sz="2200" dirty="0" err="1"/>
              <a:t>Zeile</a:t>
            </a:r>
            <a:r>
              <a:rPr lang="en-US" sz="2200" dirty="0"/>
              <a:t> 1 der </a:t>
            </a:r>
            <a:r>
              <a:rPr lang="en-US" sz="2200" dirty="0" err="1"/>
              <a:t>Klasse</a:t>
            </a:r>
            <a:r>
              <a:rPr lang="en-US" sz="2200" dirty="0"/>
              <a:t> </a:t>
            </a:r>
            <a:r>
              <a:rPr lang="en-US" sz="2200" dirty="0" err="1"/>
              <a:t>zusätzlich</a:t>
            </a:r>
            <a:r>
              <a:rPr lang="en-US" sz="2200" dirty="0"/>
              <a:t> die </a:t>
            </a:r>
            <a:r>
              <a:rPr lang="en-US" sz="2200" dirty="0" err="1"/>
              <a:t>Verbindung</a:t>
            </a:r>
            <a:r>
              <a:rPr lang="en-US" sz="2200" dirty="0"/>
              <a:t> </a:t>
            </a:r>
            <a:r>
              <a:rPr lang="en-US" sz="2200" dirty="0" err="1"/>
              <a:t>zur</a:t>
            </a:r>
            <a:r>
              <a:rPr lang="en-US" sz="2200" dirty="0"/>
              <a:t> </a:t>
            </a:r>
            <a:r>
              <a:rPr lang="en-US" sz="2200" dirty="0" err="1"/>
              <a:t>Behaviour</a:t>
            </a:r>
            <a:r>
              <a:rPr lang="en-US" sz="2200" dirty="0"/>
              <a:t> Definition </a:t>
            </a:r>
            <a:r>
              <a:rPr lang="en-US" sz="2200" dirty="0" err="1"/>
              <a:t>unseres</a:t>
            </a:r>
            <a:r>
              <a:rPr lang="en-US" sz="2200" dirty="0"/>
              <a:t> RAP BOs </a:t>
            </a:r>
            <a:r>
              <a:rPr lang="en-US" sz="2200" dirty="0" err="1"/>
              <a:t>angeben</a:t>
            </a:r>
            <a:r>
              <a:rPr lang="en-US" sz="2200" dirty="0"/>
              <a:t>:</a:t>
            </a:r>
          </a:p>
          <a:p>
            <a:br>
              <a:rPr lang="en-US" sz="2200" dirty="0"/>
            </a:br>
            <a:r>
              <a:rPr lang="de-DE" sz="2200" dirty="0">
                <a:solidFill>
                  <a:schemeClr val="bg2"/>
                </a:solidFill>
                <a:effectLst/>
                <a:highlight>
                  <a:srgbClr val="2F2F2F"/>
                </a:highlight>
                <a:latin typeface="Menlo" panose="020B0609030804020204" pitchFamily="49" charset="0"/>
              </a:rPr>
              <a:t>"! @testing BDEF: </a:t>
            </a:r>
            <a:r>
              <a:rPr lang="de-DE" sz="2200" dirty="0" err="1">
                <a:solidFill>
                  <a:schemeClr val="bg2"/>
                </a:solidFill>
                <a:effectLst/>
                <a:highlight>
                  <a:srgbClr val="2F2F2F"/>
                </a:highlight>
                <a:latin typeface="Menlo" panose="020B0609030804020204" pitchFamily="49" charset="0"/>
              </a:rPr>
              <a:t>ZI_PurchaseContractTP</a:t>
            </a:r>
            <a:endParaRPr lang="de-DE" sz="2200" dirty="0">
              <a:solidFill>
                <a:schemeClr val="bg2"/>
              </a:solidFill>
            </a:endParaRPr>
          </a:p>
          <a:p>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031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F24A27-453E-350A-F8BB-84E846966F2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Add a Test method</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EAF367C-1BEC-9799-AD66-B262BFB45A9B}"/>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dirty="0"/>
              <a:t>The method will be created with the addition:</a:t>
            </a:r>
            <a:br>
              <a:rPr lang="en-US" sz="2200" dirty="0"/>
            </a:br>
            <a:r>
              <a:rPr lang="en-US" sz="2200" dirty="0">
                <a:latin typeface="Courier New" panose="02070309020205020404" pitchFamily="49" charset="0"/>
                <a:cs typeface="Courier New" panose="02070309020205020404" pitchFamily="49" charset="0"/>
              </a:rPr>
              <a:t>FOR TESTING RAISING </a:t>
            </a:r>
            <a:r>
              <a:rPr lang="en-US" sz="2200" dirty="0" err="1">
                <a:latin typeface="Courier New" panose="02070309020205020404" pitchFamily="49" charset="0"/>
                <a:cs typeface="Courier New" panose="02070309020205020404" pitchFamily="49" charset="0"/>
              </a:rPr>
              <a:t>cx_static_check</a:t>
            </a:r>
            <a:r>
              <a:rPr lang="en-US" sz="2200" dirty="0"/>
              <a:t>.</a:t>
            </a:r>
          </a:p>
          <a:p>
            <a:r>
              <a:rPr lang="en-US" sz="2200" dirty="0"/>
              <a:t>The exception is used for the error handling</a:t>
            </a:r>
          </a:p>
        </p:txBody>
      </p:sp>
      <p:pic>
        <p:nvPicPr>
          <p:cNvPr id="5" name="Inhaltsplatzhalter 4">
            <a:extLst>
              <a:ext uri="{FF2B5EF4-FFF2-40B4-BE49-F238E27FC236}">
                <a16:creationId xmlns:a16="http://schemas.microsoft.com/office/drawing/2014/main" id="{F0E59726-6A76-119D-6965-C861C33D0135}"/>
              </a:ext>
            </a:extLst>
          </p:cNvPr>
          <p:cNvPicPr>
            <a:picLocks noGrp="1" noChangeAspect="1"/>
          </p:cNvPicPr>
          <p:nvPr>
            <p:ph sz="half" idx="2"/>
          </p:nvPr>
        </p:nvPicPr>
        <p:blipFill>
          <a:blip r:embed="rId3"/>
          <a:stretch>
            <a:fillRect/>
          </a:stretch>
        </p:blipFill>
        <p:spPr>
          <a:xfrm>
            <a:off x="4654296" y="1073106"/>
            <a:ext cx="6903720" cy="4711787"/>
          </a:xfrm>
          <a:prstGeom prst="rect">
            <a:avLst/>
          </a:prstGeom>
        </p:spPr>
      </p:pic>
    </p:spTree>
    <p:extLst>
      <p:ext uri="{BB962C8B-B14F-4D97-AF65-F5344CB8AC3E}">
        <p14:creationId xmlns:p14="http://schemas.microsoft.com/office/powerpoint/2010/main" val="397688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2261326-A59A-CB29-F644-A76402DB03B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Implement class for Unit Test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E5A2856F-4AA0-05DF-CBA6-18E81EF25DBA}"/>
              </a:ext>
            </a:extLst>
          </p:cNvPr>
          <p:cNvPicPr>
            <a:picLocks noGrp="1" noChangeAspect="1"/>
          </p:cNvPicPr>
          <p:nvPr>
            <p:ph sz="half" idx="2"/>
          </p:nvPr>
        </p:nvPicPr>
        <p:blipFill>
          <a:blip r:embed="rId2"/>
          <a:stretch>
            <a:fillRect/>
          </a:stretch>
        </p:blipFill>
        <p:spPr>
          <a:xfrm>
            <a:off x="4654296" y="1386174"/>
            <a:ext cx="7214616" cy="4058219"/>
          </a:xfrm>
          <a:prstGeom prst="rect">
            <a:avLst/>
          </a:prstGeom>
        </p:spPr>
      </p:pic>
    </p:spTree>
    <p:extLst>
      <p:ext uri="{BB962C8B-B14F-4D97-AF65-F5344CB8AC3E}">
        <p14:creationId xmlns:p14="http://schemas.microsoft.com/office/powerpoint/2010/main" val="64505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EEA9E-DFCF-AAB9-1B36-E21CF7D78480}"/>
              </a:ext>
            </a:extLst>
          </p:cNvPr>
          <p:cNvSpPr>
            <a:spLocks noGrp="1"/>
          </p:cNvSpPr>
          <p:nvPr>
            <p:ph type="title"/>
          </p:nvPr>
        </p:nvSpPr>
        <p:spPr>
          <a:xfrm>
            <a:off x="800100" y="4167167"/>
            <a:ext cx="4229100" cy="2255461"/>
          </a:xfrm>
        </p:spPr>
        <p:txBody>
          <a:bodyPr vert="horz" lIns="91440" tIns="45720" rIns="91440" bIns="45720" rtlCol="0" anchor="t">
            <a:normAutofit/>
          </a:bodyPr>
          <a:lstStyle/>
          <a:p>
            <a:r>
              <a:rPr lang="en-US" sz="3200" kern="1200" dirty="0">
                <a:solidFill>
                  <a:schemeClr val="tx1"/>
                </a:solidFill>
                <a:latin typeface="+mj-lt"/>
                <a:ea typeface="+mj-ea"/>
                <a:cs typeface="+mj-cs"/>
              </a:rPr>
              <a:t>Add the attributes for the test environment </a:t>
            </a:r>
          </a:p>
        </p:txBody>
      </p:sp>
      <p:pic>
        <p:nvPicPr>
          <p:cNvPr id="5" name="Inhaltsplatzhalter 4">
            <a:extLst>
              <a:ext uri="{FF2B5EF4-FFF2-40B4-BE49-F238E27FC236}">
                <a16:creationId xmlns:a16="http://schemas.microsoft.com/office/drawing/2014/main" id="{2B62AAAF-D93C-D309-4FDD-55C2F8FFA09C}"/>
              </a:ext>
            </a:extLst>
          </p:cNvPr>
          <p:cNvPicPr>
            <a:picLocks noGrp="1" noChangeAspect="1"/>
          </p:cNvPicPr>
          <p:nvPr>
            <p:ph sz="half" idx="2"/>
          </p:nvPr>
        </p:nvPicPr>
        <p:blipFill>
          <a:blip r:embed="rId3"/>
          <a:stretch>
            <a:fillRect/>
          </a:stretch>
        </p:blipFill>
        <p:spPr>
          <a:xfrm>
            <a:off x="866422" y="1414582"/>
            <a:ext cx="10459156" cy="1307392"/>
          </a:xfrm>
          <a:prstGeom prst="rect">
            <a:avLst/>
          </a:prstGeom>
        </p:spPr>
      </p:pic>
      <p:cxnSp>
        <p:nvCxnSpPr>
          <p:cNvPr id="18" name="Straight Connector 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99D1625A-32B5-FE6F-B727-FCEE7C62F456}"/>
              </a:ext>
            </a:extLst>
          </p:cNvPr>
          <p:cNvSpPr>
            <a:spLocks noGrp="1"/>
          </p:cNvSpPr>
          <p:nvPr>
            <p:ph sz="half" idx="1"/>
          </p:nvPr>
        </p:nvSpPr>
        <p:spPr>
          <a:xfrm>
            <a:off x="5987844" y="3854885"/>
            <a:ext cx="5365955" cy="2384552"/>
          </a:xfrm>
        </p:spPr>
        <p:txBody>
          <a:bodyPr vert="horz" lIns="91440" tIns="45720" rIns="91440" bIns="45720" rtlCol="0">
            <a:normAutofit/>
          </a:bodyPr>
          <a:lstStyle/>
          <a:p>
            <a:r>
              <a:rPr lang="en-US" sz="2000" dirty="0"/>
              <a:t>IF_CDS_TEST_ENVIRONMENT to provide test doubles (for read operations)</a:t>
            </a:r>
          </a:p>
          <a:p>
            <a:r>
              <a:rPr lang="en-US" sz="2000" dirty="0"/>
              <a:t>IF_OSQL_TEST_ENVIRONMENT to provide database table stubs (for write operations).</a:t>
            </a:r>
          </a:p>
          <a:p>
            <a:r>
              <a:rPr lang="en-US" sz="2000" dirty="0"/>
              <a:t>Attributes can also be set for mocking.</a:t>
            </a:r>
          </a:p>
        </p:txBody>
      </p:sp>
    </p:spTree>
    <p:extLst>
      <p:ext uri="{BB962C8B-B14F-4D97-AF65-F5344CB8AC3E}">
        <p14:creationId xmlns:p14="http://schemas.microsoft.com/office/powerpoint/2010/main" val="2753657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58D87A-3600-CB34-0D4F-42A008809B1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Implementing the unit test specific methods</a:t>
            </a:r>
          </a:p>
        </p:txBody>
      </p:sp>
      <p:sp>
        <p:nvSpPr>
          <p:cNvPr id="3" name="Inhaltsplatzhalter 2">
            <a:extLst>
              <a:ext uri="{FF2B5EF4-FFF2-40B4-BE49-F238E27FC236}">
                <a16:creationId xmlns:a16="http://schemas.microsoft.com/office/drawing/2014/main" id="{8F1AA481-52B0-889F-100C-64C82187EEFD}"/>
              </a:ext>
            </a:extLst>
          </p:cNvPr>
          <p:cNvSpPr>
            <a:spLocks noGrp="1"/>
          </p:cNvSpPr>
          <p:nvPr>
            <p:ph sz="half"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From creating test doubles to rollback.</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85143E0B-8F02-DC71-45B6-0FF7184BAC37}"/>
              </a:ext>
            </a:extLst>
          </p:cNvPr>
          <p:cNvPicPr>
            <a:picLocks noGrp="1" noChangeAspect="1"/>
          </p:cNvPicPr>
          <p:nvPr>
            <p:ph sz="half" idx="2"/>
          </p:nvPr>
        </p:nvPicPr>
        <p:blipFill>
          <a:blip r:embed="rId3"/>
          <a:stretch>
            <a:fillRect/>
          </a:stretch>
        </p:blipFill>
        <p:spPr>
          <a:xfrm>
            <a:off x="4654296" y="1846105"/>
            <a:ext cx="7214616" cy="3138358"/>
          </a:xfrm>
          <a:prstGeom prst="rect">
            <a:avLst/>
          </a:prstGeom>
        </p:spPr>
      </p:pic>
    </p:spTree>
    <p:extLst>
      <p:ext uri="{BB962C8B-B14F-4D97-AF65-F5344CB8AC3E}">
        <p14:creationId xmlns:p14="http://schemas.microsoft.com/office/powerpoint/2010/main" val="29270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58D87A-3600-CB34-0D4F-42A008809B1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Execute the Unit Test</a:t>
            </a:r>
          </a:p>
        </p:txBody>
      </p:sp>
      <p:sp>
        <p:nvSpPr>
          <p:cNvPr id="3" name="Inhaltsplatzhalter 2">
            <a:extLst>
              <a:ext uri="{FF2B5EF4-FFF2-40B4-BE49-F238E27FC236}">
                <a16:creationId xmlns:a16="http://schemas.microsoft.com/office/drawing/2014/main" id="{8F1AA481-52B0-889F-100C-64C82187EEFD}"/>
              </a:ext>
            </a:extLst>
          </p:cNvPr>
          <p:cNvSpPr>
            <a:spLocks noGrp="1"/>
          </p:cNvSpPr>
          <p:nvPr>
            <p:ph sz="half" idx="1"/>
          </p:nvPr>
        </p:nvSpPr>
        <p:spPr>
          <a:xfrm>
            <a:off x="638882" y="4631161"/>
            <a:ext cx="3571810" cy="1559327"/>
          </a:xfrm>
        </p:spPr>
        <p:txBody>
          <a:bodyPr vert="horz" lIns="91440" tIns="45720" rIns="91440" bIns="45720" rtlCol="0">
            <a:normAutofit/>
          </a:bodyPr>
          <a:lstStyle/>
          <a:p>
            <a:pPr marL="0" indent="0">
              <a:buNone/>
            </a:pPr>
            <a:endParaRPr lang="en-US" sz="2400" kern="1200" dirty="0">
              <a:solidFill>
                <a:schemeClr val="tx1"/>
              </a:solidFill>
              <a:latin typeface="+mn-lt"/>
              <a:ea typeface="+mn-ea"/>
              <a:cs typeface="+mn-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923AFCA1-FEF0-7EC5-EA3B-F597E09E8ABD}"/>
              </a:ext>
            </a:extLst>
          </p:cNvPr>
          <p:cNvSpPr>
            <a:spLocks noGrp="1"/>
          </p:cNvSpPr>
          <p:nvPr>
            <p:ph sz="half" idx="2"/>
          </p:nvPr>
        </p:nvSpPr>
        <p:spPr>
          <a:xfrm>
            <a:off x="4636655" y="639193"/>
            <a:ext cx="6717145" cy="5537770"/>
          </a:xfrm>
        </p:spPr>
        <p:txBody>
          <a:bodyPr>
            <a:normAutofit/>
          </a:bodyPr>
          <a:lstStyle/>
          <a:p>
            <a:r>
              <a:rPr lang="en-US" dirty="0"/>
              <a:t>On class and then: “Run as ABAP Unit Test”</a:t>
            </a:r>
          </a:p>
          <a:p>
            <a:endParaRPr lang="en-US" dirty="0"/>
          </a:p>
          <a:p>
            <a:r>
              <a:rPr lang="en-US" dirty="0"/>
              <a:t>Or on specially implemented method and then: “Run as...”</a:t>
            </a:r>
          </a:p>
          <a:p>
            <a:endParaRPr lang="en-US" dirty="0"/>
          </a:p>
          <a:p>
            <a:r>
              <a:rPr lang="en-US" dirty="0"/>
              <a:t>Since we have set a connection to the Behavior Definition, all tests can also be executed from the Behavior Definition of the BO:</a:t>
            </a:r>
          </a:p>
          <a:p>
            <a:pPr lvl="1"/>
            <a:r>
              <a:rPr lang="en-US" dirty="0"/>
              <a:t>Click on Behavior Definition and: “Run as...” </a:t>
            </a:r>
          </a:p>
        </p:txBody>
      </p:sp>
    </p:spTree>
    <p:extLst>
      <p:ext uri="{BB962C8B-B14F-4D97-AF65-F5344CB8AC3E}">
        <p14:creationId xmlns:p14="http://schemas.microsoft.com/office/powerpoint/2010/main" val="138327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C528330-8E6B-6CCA-D33D-61436211B4E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dirty="0">
                <a:solidFill>
                  <a:schemeClr val="tx1"/>
                </a:solidFill>
                <a:latin typeface="+mj-lt"/>
                <a:ea typeface="+mj-ea"/>
                <a:cs typeface="+mj-cs"/>
              </a:rPr>
              <a:t>Exercise: Write the test </a:t>
            </a:r>
            <a:r>
              <a:rPr lang="en-US" sz="3400" dirty="0"/>
              <a:t>methods using EML</a:t>
            </a:r>
            <a:endParaRPr lang="en-US" sz="34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56AA5C4-892F-94A9-D180-B3C1D6F0F443}"/>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000" dirty="0"/>
              <a:t>There are various assert methods in the standard system for querying error cases.</a:t>
            </a:r>
          </a:p>
          <a:p>
            <a:r>
              <a:rPr lang="en-US" sz="2000" dirty="0"/>
              <a:t>It is also possible to create your own error messages or transfer the reported messages.</a:t>
            </a:r>
          </a:p>
          <a:p>
            <a:r>
              <a:rPr lang="en-US" sz="2000" dirty="0"/>
              <a:t>Objective: Write a unit test for a RAP application you have created. First use only READ to familiarize yourself further with EML and the UNIT tests. As an example, use READ on ZI_SFLIGHT.</a:t>
            </a:r>
          </a:p>
        </p:txBody>
      </p:sp>
      <p:pic>
        <p:nvPicPr>
          <p:cNvPr id="5" name="Inhaltsplatzhalter 4">
            <a:extLst>
              <a:ext uri="{FF2B5EF4-FFF2-40B4-BE49-F238E27FC236}">
                <a16:creationId xmlns:a16="http://schemas.microsoft.com/office/drawing/2014/main" id="{126CFA29-F2A8-797B-0C2C-DB201935F087}"/>
              </a:ext>
            </a:extLst>
          </p:cNvPr>
          <p:cNvPicPr>
            <a:picLocks noGrp="1" noChangeAspect="1"/>
          </p:cNvPicPr>
          <p:nvPr>
            <p:ph sz="half" idx="2"/>
          </p:nvPr>
        </p:nvPicPr>
        <p:blipFill>
          <a:blip r:embed="rId3"/>
          <a:stretch>
            <a:fillRect/>
          </a:stretch>
        </p:blipFill>
        <p:spPr>
          <a:xfrm>
            <a:off x="6099048" y="1777662"/>
            <a:ext cx="5458968" cy="3302675"/>
          </a:xfrm>
          <a:prstGeom prst="rect">
            <a:avLst/>
          </a:prstGeom>
        </p:spPr>
      </p:pic>
    </p:spTree>
    <p:extLst>
      <p:ext uri="{BB962C8B-B14F-4D97-AF65-F5344CB8AC3E}">
        <p14:creationId xmlns:p14="http://schemas.microsoft.com/office/powerpoint/2010/main" val="312414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BAB043-F99C-FFC3-7684-F56B26E9C905}"/>
              </a:ext>
            </a:extLst>
          </p:cNvPr>
          <p:cNvSpPr>
            <a:spLocks noGrp="1"/>
          </p:cNvSpPr>
          <p:nvPr>
            <p:ph type="title"/>
          </p:nvPr>
        </p:nvSpPr>
        <p:spPr/>
        <p:txBody>
          <a:bodyPr/>
          <a:lstStyle/>
          <a:p>
            <a:r>
              <a:rPr lang="de-DE" dirty="0"/>
              <a:t>Info </a:t>
            </a:r>
            <a:r>
              <a:rPr lang="de-DE" dirty="0" err="1"/>
              <a:t>for</a:t>
            </a:r>
            <a:r>
              <a:rPr lang="de-DE" dirty="0"/>
              <a:t> </a:t>
            </a:r>
            <a:r>
              <a:rPr lang="de-DE" dirty="0" err="1"/>
              <a:t>the</a:t>
            </a:r>
            <a:r>
              <a:rPr lang="de-DE" dirty="0"/>
              <a:t> </a:t>
            </a:r>
            <a:r>
              <a:rPr lang="de-DE" dirty="0" err="1"/>
              <a:t>exercise</a:t>
            </a:r>
            <a:endParaRPr lang="de-DE" dirty="0"/>
          </a:p>
        </p:txBody>
      </p:sp>
      <p:sp>
        <p:nvSpPr>
          <p:cNvPr id="5" name="Inhaltsplatzhalter 4">
            <a:extLst>
              <a:ext uri="{FF2B5EF4-FFF2-40B4-BE49-F238E27FC236}">
                <a16:creationId xmlns:a16="http://schemas.microsoft.com/office/drawing/2014/main" id="{2B44A1A6-77C5-BDBB-E187-A4D11B6E66F3}"/>
              </a:ext>
            </a:extLst>
          </p:cNvPr>
          <p:cNvSpPr>
            <a:spLocks noGrp="1"/>
          </p:cNvSpPr>
          <p:nvPr>
            <p:ph idx="1"/>
          </p:nvPr>
        </p:nvSpPr>
        <p:spPr/>
        <p:txBody>
          <a:bodyPr>
            <a:normAutofit/>
          </a:bodyPr>
          <a:lstStyle/>
          <a:p>
            <a:r>
              <a:rPr lang="en-US" dirty="0"/>
              <a:t>The easiest way to deepen your knowledge of EML in this exercise is as follows:</a:t>
            </a:r>
          </a:p>
          <a:p>
            <a:pPr lvl="1"/>
            <a:r>
              <a:rPr lang="en-US" dirty="0"/>
              <a:t>Look at the EML instructions in the GIT.</a:t>
            </a:r>
          </a:p>
          <a:p>
            <a:pPr lvl="1"/>
            <a:r>
              <a:rPr lang="en-US" dirty="0"/>
              <a:t>Try to implement the READ forms in the unit test.</a:t>
            </a:r>
          </a:p>
          <a:p>
            <a:pPr lvl="1"/>
            <a:r>
              <a:rPr lang="en-US" dirty="0"/>
              <a:t>Then try to implement the CREATE forms in the unit test.</a:t>
            </a:r>
          </a:p>
          <a:p>
            <a:pPr lvl="1"/>
            <a:r>
              <a:rPr lang="en-US" dirty="0"/>
              <a:t>The same applies to UPDATE and the use of actions.</a:t>
            </a:r>
          </a:p>
          <a:p>
            <a:r>
              <a:rPr lang="en-US" dirty="0"/>
              <a:t>This exercise allows you to deepen your knowledge of EML and create executable unit tests at the same time.</a:t>
            </a:r>
            <a:endParaRPr lang="de-DE" dirty="0"/>
          </a:p>
        </p:txBody>
      </p:sp>
    </p:spTree>
    <p:extLst>
      <p:ext uri="{BB962C8B-B14F-4D97-AF65-F5344CB8AC3E}">
        <p14:creationId xmlns:p14="http://schemas.microsoft.com/office/powerpoint/2010/main" val="29455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BE11EF-DA85-6432-2846-37BCD204DB70}"/>
              </a:ext>
            </a:extLst>
          </p:cNvPr>
          <p:cNvSpPr>
            <a:spLocks noGrp="1"/>
          </p:cNvSpPr>
          <p:nvPr>
            <p:ph type="title"/>
          </p:nvPr>
        </p:nvSpPr>
        <p:spPr>
          <a:xfrm>
            <a:off x="838200" y="365125"/>
            <a:ext cx="10515600" cy="1325563"/>
          </a:xfrm>
        </p:spPr>
        <p:txBody>
          <a:bodyPr>
            <a:normAutofit/>
          </a:bodyPr>
          <a:lstStyle/>
          <a:p>
            <a:r>
              <a:rPr lang="de-DE" sz="5400" dirty="0"/>
              <a:t>ABAP Doc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B2BDADF-100D-598A-49CF-05D2E0BD8B3E}"/>
              </a:ext>
            </a:extLst>
          </p:cNvPr>
          <p:cNvSpPr>
            <a:spLocks noGrp="1"/>
          </p:cNvSpPr>
          <p:nvPr>
            <p:ph idx="1"/>
          </p:nvPr>
        </p:nvSpPr>
        <p:spPr>
          <a:xfrm>
            <a:off x="838200" y="1929384"/>
            <a:ext cx="10515600" cy="4251960"/>
          </a:xfrm>
        </p:spPr>
        <p:txBody>
          <a:bodyPr>
            <a:normAutofit/>
          </a:bodyPr>
          <a:lstStyle/>
          <a:p>
            <a:r>
              <a:rPr lang="en-US" sz="2200" dirty="0"/>
              <a:t>The following ABAP DOC statement should link the unit test to the object to be tested.</a:t>
            </a:r>
          </a:p>
          <a:p>
            <a:r>
              <a:rPr lang="de-DE" sz="2200" dirty="0">
                <a:solidFill>
                  <a:schemeClr val="bg2"/>
                </a:solidFill>
                <a:effectLst/>
                <a:highlight>
                  <a:srgbClr val="2F2F2F"/>
                </a:highlight>
                <a:latin typeface="Menlo" panose="020B0609030804020204" pitchFamily="49" charset="0"/>
              </a:rPr>
              <a:t>"! @</a:t>
            </a:r>
            <a:r>
              <a:rPr lang="de-DE" sz="2200" dirty="0" err="1">
                <a:solidFill>
                  <a:schemeClr val="bg2"/>
                </a:solidFill>
                <a:effectLst/>
                <a:highlight>
                  <a:srgbClr val="2F2F2F"/>
                </a:highlight>
                <a:latin typeface="Menlo" panose="020B0609030804020204" pitchFamily="49" charset="0"/>
              </a:rPr>
              <a:t>testing</a:t>
            </a:r>
            <a:r>
              <a:rPr lang="de-DE" sz="2200" dirty="0">
                <a:solidFill>
                  <a:schemeClr val="bg2"/>
                </a:solidFill>
                <a:effectLst/>
                <a:highlight>
                  <a:srgbClr val="2F2F2F"/>
                </a:highlight>
                <a:latin typeface="Menlo" panose="020B0609030804020204" pitchFamily="49" charset="0"/>
              </a:rPr>
              <a:t> BDEF: </a:t>
            </a:r>
            <a:r>
              <a:rPr lang="de-DE" sz="2200" dirty="0" err="1">
                <a:solidFill>
                  <a:schemeClr val="bg2"/>
                </a:solidFill>
                <a:effectLst/>
                <a:highlight>
                  <a:srgbClr val="2F2F2F"/>
                </a:highlight>
                <a:latin typeface="Menlo" panose="020B0609030804020204" pitchFamily="49" charset="0"/>
              </a:rPr>
              <a:t>ZI_PurchaseContractTP</a:t>
            </a:r>
            <a:endParaRPr lang="de-DE" sz="2200" dirty="0">
              <a:solidFill>
                <a:schemeClr val="bg2"/>
              </a:solidFill>
            </a:endParaRPr>
          </a:p>
        </p:txBody>
      </p:sp>
    </p:spTree>
    <p:extLst>
      <p:ext uri="{BB962C8B-B14F-4D97-AF65-F5344CB8AC3E}">
        <p14:creationId xmlns:p14="http://schemas.microsoft.com/office/powerpoint/2010/main" val="49280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423333-DFCC-E9D2-978A-09A69F8947CB}"/>
              </a:ext>
            </a:extLst>
          </p:cNvPr>
          <p:cNvSpPr>
            <a:spLocks noGrp="1"/>
          </p:cNvSpPr>
          <p:nvPr>
            <p:ph type="title"/>
          </p:nvPr>
        </p:nvSpPr>
        <p:spPr>
          <a:xfrm>
            <a:off x="838200" y="365125"/>
            <a:ext cx="10515600" cy="1325563"/>
          </a:xfrm>
        </p:spPr>
        <p:txBody>
          <a:bodyPr>
            <a:normAutofit/>
          </a:bodyPr>
          <a:lstStyle/>
          <a:p>
            <a:r>
              <a:rPr lang="de-DE" sz="5400" dirty="0" err="1"/>
              <a:t>What</a:t>
            </a:r>
            <a:r>
              <a:rPr lang="de-DE" sz="5400" dirty="0"/>
              <a:t> </a:t>
            </a:r>
            <a:r>
              <a:rPr lang="de-DE" sz="5400" dirty="0" err="1"/>
              <a:t>are</a:t>
            </a:r>
            <a:r>
              <a:rPr lang="de-DE" sz="5400" dirty="0"/>
              <a:t> Unit Tests?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19B974B-D153-45B2-700E-C621B5E1DD5F}"/>
              </a:ext>
            </a:extLst>
          </p:cNvPr>
          <p:cNvSpPr>
            <a:spLocks noGrp="1"/>
          </p:cNvSpPr>
          <p:nvPr>
            <p:ph idx="1"/>
          </p:nvPr>
        </p:nvSpPr>
        <p:spPr>
          <a:xfrm>
            <a:off x="838200" y="1929384"/>
            <a:ext cx="10515600" cy="4251960"/>
          </a:xfrm>
        </p:spPr>
        <p:txBody>
          <a:bodyPr>
            <a:normAutofit/>
          </a:bodyPr>
          <a:lstStyle/>
          <a:p>
            <a:pPr marL="0" indent="0">
              <a:buNone/>
            </a:pPr>
            <a:r>
              <a:rPr lang="en-US" sz="2200" i="1" dirty="0"/>
              <a:t>A module test (also known as a unit test or component test) is a software test with which individual, definable parts of computer programs (e.g. selected code sections, modules, subprograms, units or classes) are checked. </a:t>
            </a:r>
          </a:p>
          <a:p>
            <a:pPr marL="0" indent="0">
              <a:buNone/>
            </a:pPr>
            <a:r>
              <a:rPr lang="en-US" sz="2200" i="1" dirty="0"/>
              <a:t>The aim of these software tests, which are often carried out by the software developer themselves, is to verify the technical operability and correctness of their technical (partial) results </a:t>
            </a:r>
          </a:p>
          <a:p>
            <a:pPr marL="0" indent="0">
              <a:buNone/>
            </a:pPr>
            <a:endParaRPr lang="en-US" sz="2200" i="1" dirty="0"/>
          </a:p>
          <a:p>
            <a:pPr marL="0" indent="0">
              <a:buNone/>
            </a:pPr>
            <a:r>
              <a:rPr lang="de-DE" sz="2200" dirty="0"/>
              <a:t>(Source: Wikipedia)</a:t>
            </a:r>
          </a:p>
        </p:txBody>
      </p:sp>
    </p:spTree>
    <p:extLst>
      <p:ext uri="{BB962C8B-B14F-4D97-AF65-F5344CB8AC3E}">
        <p14:creationId xmlns:p14="http://schemas.microsoft.com/office/powerpoint/2010/main" val="241965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423333-DFCC-E9D2-978A-09A69F8947CB}"/>
              </a:ext>
            </a:extLst>
          </p:cNvPr>
          <p:cNvSpPr>
            <a:spLocks noGrp="1"/>
          </p:cNvSpPr>
          <p:nvPr>
            <p:ph type="title"/>
          </p:nvPr>
        </p:nvSpPr>
        <p:spPr>
          <a:xfrm>
            <a:off x="838200" y="365125"/>
            <a:ext cx="10515600" cy="1325563"/>
          </a:xfrm>
        </p:spPr>
        <p:txBody>
          <a:bodyPr>
            <a:normAutofit fontScale="90000"/>
          </a:bodyPr>
          <a:lstStyle/>
          <a:p>
            <a:r>
              <a:rPr lang="de-DE" sz="5400" dirty="0"/>
              <a:t>ABAP </a:t>
            </a:r>
            <a:r>
              <a:rPr lang="de-DE" sz="5400" dirty="0" err="1"/>
              <a:t>Platform</a:t>
            </a:r>
            <a:r>
              <a:rPr lang="de-DE" sz="5400" dirty="0"/>
              <a:t>: </a:t>
            </a:r>
            <a:r>
              <a:rPr lang="de-DE" sz="5400" dirty="0" err="1"/>
              <a:t>Mechanisms</a:t>
            </a:r>
            <a:r>
              <a:rPr lang="de-DE" sz="5400" dirty="0"/>
              <a:t> and Frameworks </a:t>
            </a:r>
            <a:r>
              <a:rPr lang="de-DE" sz="5400" dirty="0" err="1"/>
              <a:t>for</a:t>
            </a:r>
            <a:r>
              <a:rPr lang="de-DE" sz="5400" dirty="0"/>
              <a:t> </a:t>
            </a:r>
            <a:r>
              <a:rPr lang="de-DE" sz="5400" dirty="0" err="1"/>
              <a:t>Testing</a:t>
            </a:r>
            <a:endParaRPr lang="de-DE" sz="5400"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sting with ABAP Unit and ATC">
            <a:extLst>
              <a:ext uri="{FF2B5EF4-FFF2-40B4-BE49-F238E27FC236}">
                <a16:creationId xmlns:a16="http://schemas.microsoft.com/office/drawing/2014/main" id="{903D7010-5F8D-DD11-CCC3-CA69FEF24A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7253" y="2538757"/>
            <a:ext cx="6157494" cy="3033023"/>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D04E94A6-1DA9-0F3D-C735-9E678E43CADB}"/>
              </a:ext>
            </a:extLst>
          </p:cNvPr>
          <p:cNvSpPr/>
          <p:nvPr/>
        </p:nvSpPr>
        <p:spPr>
          <a:xfrm>
            <a:off x="2475345" y="4304041"/>
            <a:ext cx="2189019" cy="1145598"/>
          </a:xfrm>
          <a:prstGeom prst="rect">
            <a:avLst/>
          </a:prstGeom>
          <a:noFill/>
          <a:ln w="41275">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2717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ABAP Unit </a:t>
            </a:r>
            <a:r>
              <a:rPr lang="de-DE" sz="2800" dirty="0" err="1">
                <a:solidFill>
                  <a:srgbClr val="FFFFFF"/>
                </a:solidFill>
              </a:rPr>
              <a:t>tests</a:t>
            </a:r>
            <a:r>
              <a:rPr lang="de-DE" sz="2800" dirty="0">
                <a:solidFill>
                  <a:srgbClr val="FFFFFF"/>
                </a:solidFill>
              </a:rPr>
              <a:t> - </a:t>
            </a:r>
            <a:r>
              <a:rPr lang="de-DE" sz="2800" dirty="0" err="1">
                <a:solidFill>
                  <a:srgbClr val="FFFFFF"/>
                </a:solidFill>
              </a:rPr>
              <a:t>Fundamentals</a:t>
            </a: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aphicFrame>
        <p:nvGraphicFramePr>
          <p:cNvPr id="9" name="Inhaltsplatzhalter 8">
            <a:extLst>
              <a:ext uri="{FF2B5EF4-FFF2-40B4-BE49-F238E27FC236}">
                <a16:creationId xmlns:a16="http://schemas.microsoft.com/office/drawing/2014/main" id="{572F8301-3DF1-C178-06F5-2C16C8A160B5}"/>
              </a:ext>
            </a:extLst>
          </p:cNvPr>
          <p:cNvGraphicFramePr>
            <a:graphicFrameLocks noGrp="1"/>
          </p:cNvGraphicFramePr>
          <p:nvPr>
            <p:ph idx="1"/>
            <p:extLst>
              <p:ext uri="{D42A27DB-BD31-4B8C-83A1-F6EECF244321}">
                <p14:modId xmlns:p14="http://schemas.microsoft.com/office/powerpoint/2010/main" val="3444309638"/>
              </p:ext>
            </p:extLst>
          </p:nvPr>
        </p:nvGraphicFramePr>
        <p:xfrm>
          <a:off x="4260913" y="414338"/>
          <a:ext cx="7826311" cy="5762625"/>
        </p:xfrm>
        <a:graphic>
          <a:graphicData uri="http://schemas.openxmlformats.org/drawingml/2006/table">
            <a:tbl>
              <a:tblPr/>
              <a:tblGrid>
                <a:gridCol w="572936">
                  <a:extLst>
                    <a:ext uri="{9D8B030D-6E8A-4147-A177-3AD203B41FA5}">
                      <a16:colId xmlns:a16="http://schemas.microsoft.com/office/drawing/2014/main" val="572887816"/>
                    </a:ext>
                  </a:extLst>
                </a:gridCol>
                <a:gridCol w="7253375">
                  <a:extLst>
                    <a:ext uri="{9D8B030D-6E8A-4147-A177-3AD203B41FA5}">
                      <a16:colId xmlns:a16="http://schemas.microsoft.com/office/drawing/2014/main" val="357369687"/>
                    </a:ext>
                  </a:extLst>
                </a:gridCol>
              </a:tblGrid>
              <a:tr h="510786">
                <a:tc>
                  <a:txBody>
                    <a:bodyPr/>
                    <a:lstStyle/>
                    <a:p>
                      <a:pPr latinLnBrk="0"/>
                      <a:r>
                        <a:rPr lang="de-DE" sz="1600" b="1">
                          <a:effectLst/>
                        </a:rPr>
                        <a:t>What</a:t>
                      </a:r>
                      <a:endParaRPr lang="de-DE" sz="1600">
                        <a:effectLst/>
                      </a:endParaRP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sz="1600">
                          <a:effectLst/>
                        </a:rPr>
                        <a:t>Approach for testing the behavior of a unit of production code</a:t>
                      </a: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1736072433"/>
                  </a:ext>
                </a:extLst>
              </a:tr>
              <a:tr h="1744899">
                <a:tc>
                  <a:txBody>
                    <a:bodyPr/>
                    <a:lstStyle/>
                    <a:p>
                      <a:pPr latinLnBrk="0"/>
                      <a:r>
                        <a:rPr lang="de-DE" sz="1600" b="1">
                          <a:effectLst/>
                        </a:rPr>
                        <a:t>Why</a:t>
                      </a:r>
                      <a:endParaRPr lang="de-DE" sz="1600">
                        <a:effectLst/>
                      </a:endParaRP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br>
                        <a:rPr lang="en-US" sz="1600">
                          <a:effectLst/>
                        </a:rPr>
                      </a:br>
                      <a:br>
                        <a:rPr lang="en-US" sz="1600">
                          <a:effectLst/>
                        </a:rPr>
                      </a:br>
                      <a:r>
                        <a:rPr lang="en-US" sz="1600">
                          <a:effectLst/>
                        </a:rPr>
                        <a:t>To verify whether the independent behavior of every single unit of the code is as per the expectations.</a:t>
                      </a:r>
                      <a:br>
                        <a:rPr lang="en-US" sz="1600">
                          <a:effectLst/>
                        </a:rPr>
                      </a:br>
                      <a:br>
                        <a:rPr lang="en-US" sz="1600">
                          <a:effectLst/>
                        </a:rPr>
                      </a:br>
                      <a:r>
                        <a:rPr lang="en-US" sz="1600">
                          <a:effectLst/>
                        </a:rPr>
                        <a:t>To cover all the positive and negative scenarios, covering all those which cannot be tested otherwise.</a:t>
                      </a: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3127304342"/>
                  </a:ext>
                </a:extLst>
              </a:tr>
              <a:tr h="510786">
                <a:tc>
                  <a:txBody>
                    <a:bodyPr/>
                    <a:lstStyle/>
                    <a:p>
                      <a:pPr latinLnBrk="0"/>
                      <a:r>
                        <a:rPr lang="de-DE" sz="1600" b="1">
                          <a:effectLst/>
                        </a:rPr>
                        <a:t>Who</a:t>
                      </a:r>
                      <a:endParaRPr lang="de-DE" sz="1600">
                        <a:effectLst/>
                      </a:endParaRP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de-DE" sz="1600">
                          <a:effectLst/>
                        </a:rPr>
                        <a:t>Developers</a:t>
                      </a: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442312077"/>
                  </a:ext>
                </a:extLst>
              </a:tr>
              <a:tr h="510786">
                <a:tc>
                  <a:txBody>
                    <a:bodyPr/>
                    <a:lstStyle/>
                    <a:p>
                      <a:pPr latinLnBrk="0"/>
                      <a:r>
                        <a:rPr lang="de-DE" sz="1600" b="1">
                          <a:effectLst/>
                        </a:rPr>
                        <a:t>When</a:t>
                      </a:r>
                      <a:endParaRPr lang="de-DE" sz="1600">
                        <a:effectLst/>
                      </a:endParaRP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sz="1600">
                          <a:effectLst/>
                        </a:rPr>
                        <a:t>During the development stage, preferably as part of Test-Driven Development (TDD)</a:t>
                      </a: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1775379095"/>
                  </a:ext>
                </a:extLst>
              </a:tr>
              <a:tr h="2485368">
                <a:tc>
                  <a:txBody>
                    <a:bodyPr/>
                    <a:lstStyle/>
                    <a:p>
                      <a:pPr latinLnBrk="0"/>
                      <a:r>
                        <a:rPr lang="de-DE" sz="1600" b="1">
                          <a:effectLst/>
                        </a:rPr>
                        <a:t>How</a:t>
                      </a:r>
                      <a:endParaRPr lang="de-DE" sz="1600">
                        <a:effectLst/>
                      </a:endParaRP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br>
                        <a:rPr lang="en-US" sz="1600" dirty="0">
                          <a:effectLst/>
                        </a:rPr>
                      </a:br>
                      <a:br>
                        <a:rPr lang="en-US" sz="1600" dirty="0">
                          <a:effectLst/>
                        </a:rPr>
                      </a:br>
                      <a:r>
                        <a:rPr lang="en-US" sz="1600" dirty="0">
                          <a:effectLst/>
                        </a:rPr>
                        <a:t>By restricting the communication of the unit from all other artifacts, which it is dependent upon, for its successful execution.</a:t>
                      </a:r>
                      <a:br>
                        <a:rPr lang="en-US" sz="1600" dirty="0">
                          <a:effectLst/>
                        </a:rPr>
                      </a:br>
                      <a:br>
                        <a:rPr lang="en-US" sz="1600" dirty="0">
                          <a:effectLst/>
                        </a:rPr>
                      </a:br>
                      <a:r>
                        <a:rPr lang="en-US" sz="1600" dirty="0">
                          <a:effectLst/>
                        </a:rPr>
                        <a:t>Following FIRST Principles.</a:t>
                      </a:r>
                      <a:br>
                        <a:rPr lang="en-US" sz="1600" dirty="0">
                          <a:effectLst/>
                        </a:rPr>
                      </a:br>
                      <a:br>
                        <a:rPr lang="en-US" sz="1600" dirty="0">
                          <a:effectLst/>
                        </a:rPr>
                      </a:br>
                      <a:r>
                        <a:rPr lang="en-US" sz="1600" dirty="0">
                          <a:effectLst/>
                        </a:rPr>
                        <a:t>Using ABAP Unit Test Framework, Mocking the dependencies, Test Doubles, Wrappers, Test Seams, Code Refactoring</a:t>
                      </a:r>
                    </a:p>
                  </a:txBody>
                  <a:tcPr marL="42851" marR="42851" marT="8570" marB="8570"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2176640316"/>
                  </a:ext>
                </a:extLst>
              </a:tr>
            </a:tbl>
          </a:graphicData>
        </a:graphic>
      </p:graphicFrame>
      <p:sp>
        <p:nvSpPr>
          <p:cNvPr id="11" name="Rectangle 2">
            <a:extLst>
              <a:ext uri="{FF2B5EF4-FFF2-40B4-BE49-F238E27FC236}">
                <a16:creationId xmlns:a16="http://schemas.microsoft.com/office/drawing/2014/main" id="{BEEDF582-CF0B-B0B6-08C5-530684EA1B34}"/>
              </a:ext>
            </a:extLst>
          </p:cNvPr>
          <p:cNvSpPr>
            <a:spLocks noChangeArrowheads="1"/>
          </p:cNvSpPr>
          <p:nvPr/>
        </p:nvSpPr>
        <p:spPr bwMode="auto">
          <a:xfrm>
            <a:off x="-1905720" y="-323165"/>
            <a:ext cx="163011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66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ABAP Unit </a:t>
            </a:r>
            <a:r>
              <a:rPr lang="de-DE" sz="2800" dirty="0" err="1">
                <a:solidFill>
                  <a:srgbClr val="FFFFFF"/>
                </a:solidFill>
              </a:rPr>
              <a:t>tests</a:t>
            </a:r>
            <a:r>
              <a:rPr lang="de-DE" sz="2800" dirty="0">
                <a:solidFill>
                  <a:srgbClr val="FFFFFF"/>
                </a:solidFill>
              </a:rPr>
              <a:t> - </a:t>
            </a:r>
            <a:r>
              <a:rPr lang="de-DE" sz="2800" dirty="0" err="1">
                <a:solidFill>
                  <a:srgbClr val="FFFFFF"/>
                </a:solidFill>
              </a:rPr>
              <a:t>Fundamentals</a:t>
            </a: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4" name="Picture 2" descr="Understanding ABAP Unit Testing Fundamentals – Ove... - SAP Community">
            <a:extLst>
              <a:ext uri="{FF2B5EF4-FFF2-40B4-BE49-F238E27FC236}">
                <a16:creationId xmlns:a16="http://schemas.microsoft.com/office/drawing/2014/main" id="{71BF62EA-8863-A47D-6D31-779FCEAA9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9612" y="592138"/>
            <a:ext cx="5321163" cy="558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53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52D902F-2CA7-A112-F8E9-511E76CDA1CF}"/>
              </a:ext>
            </a:extLst>
          </p:cNvPr>
          <p:cNvSpPr>
            <a:spLocks noGrp="1"/>
          </p:cNvSpPr>
          <p:nvPr>
            <p:ph type="title"/>
          </p:nvPr>
        </p:nvSpPr>
        <p:spPr>
          <a:xfrm>
            <a:off x="638881" y="359295"/>
            <a:ext cx="10909640" cy="1307675"/>
          </a:xfrm>
        </p:spPr>
        <p:txBody>
          <a:bodyPr vert="horz" lIns="91440" tIns="45720" rIns="91440" bIns="45720" rtlCol="0" anchor="ctr">
            <a:noAutofit/>
          </a:bodyPr>
          <a:lstStyle/>
          <a:p>
            <a:pPr algn="ctr"/>
            <a:r>
              <a:rPr lang="en-US" sz="5400" kern="1200" dirty="0">
                <a:solidFill>
                  <a:schemeClr val="tx1"/>
                </a:solidFill>
                <a:latin typeface="+mj-lt"/>
                <a:ea typeface="+mj-ea"/>
                <a:cs typeface="+mj-cs"/>
              </a:rPr>
              <a:t>ABAP unit test classes: Explanation of the procedure</a:t>
            </a:r>
          </a:p>
        </p:txBody>
      </p:sp>
      <p:sp>
        <p:nvSpPr>
          <p:cNvPr id="103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vel BO Behavior Pool">
            <a:extLst>
              <a:ext uri="{FF2B5EF4-FFF2-40B4-BE49-F238E27FC236}">
                <a16:creationId xmlns:a16="http://schemas.microsoft.com/office/drawing/2014/main" id="{04E4956B-E5D6-7D49-CB44-D0E95B4D36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58922" y="2633472"/>
            <a:ext cx="10471107" cy="3586353"/>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132AEF78-19C7-D0B2-71E2-AECC7DE0320F}"/>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Methods to be implemented to set up the test configuration:</a:t>
            </a:r>
            <a:endParaRPr lang="de-DE" sz="2200" dirty="0"/>
          </a:p>
        </p:txBody>
      </p:sp>
    </p:spTree>
    <p:extLst>
      <p:ext uri="{BB962C8B-B14F-4D97-AF65-F5344CB8AC3E}">
        <p14:creationId xmlns:p14="http://schemas.microsoft.com/office/powerpoint/2010/main" val="354339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E3670B1-8B36-03FF-C79D-7DA137EF5678}"/>
              </a:ext>
            </a:extLst>
          </p:cNvPr>
          <p:cNvSpPr>
            <a:spLocks noGrp="1"/>
          </p:cNvSpPr>
          <p:nvPr>
            <p:ph type="title"/>
          </p:nvPr>
        </p:nvSpPr>
        <p:spPr>
          <a:xfrm>
            <a:off x="838200" y="365125"/>
            <a:ext cx="10515600" cy="1325563"/>
          </a:xfrm>
        </p:spPr>
        <p:txBody>
          <a:bodyPr>
            <a:normAutofit/>
          </a:bodyPr>
          <a:lstStyle/>
          <a:p>
            <a:r>
              <a:rPr lang="de-DE" sz="5400" dirty="0"/>
              <a:t>Explanation </a:t>
            </a:r>
            <a:r>
              <a:rPr lang="de-DE" sz="5400" dirty="0" err="1"/>
              <a:t>of</a:t>
            </a:r>
            <a:r>
              <a:rPr lang="de-DE" sz="5400" dirty="0"/>
              <a:t> </a:t>
            </a:r>
            <a:r>
              <a:rPr lang="de-DE" sz="5400" dirty="0" err="1"/>
              <a:t>terms</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07B0E6F-8C9C-B8BE-B741-18EC5C6E83AC}"/>
              </a:ext>
            </a:extLst>
          </p:cNvPr>
          <p:cNvSpPr>
            <a:spLocks noGrp="1"/>
          </p:cNvSpPr>
          <p:nvPr>
            <p:ph idx="1"/>
          </p:nvPr>
        </p:nvSpPr>
        <p:spPr>
          <a:xfrm>
            <a:off x="838200" y="1929384"/>
            <a:ext cx="10515600" cy="4251960"/>
          </a:xfrm>
        </p:spPr>
        <p:txBody>
          <a:bodyPr>
            <a:normAutofit/>
          </a:bodyPr>
          <a:lstStyle/>
          <a:p>
            <a:r>
              <a:rPr lang="en-US" sz="2200" dirty="0"/>
              <a:t>The unit tests take place on mock data, in ABAP Unit Test these are test doubles</a:t>
            </a:r>
          </a:p>
          <a:p>
            <a:r>
              <a:rPr lang="en-US" sz="2200" b="1" dirty="0"/>
              <a:t>Test doubles </a:t>
            </a:r>
            <a:r>
              <a:rPr lang="en-US" sz="2200" dirty="0"/>
              <a:t>are simplified versions of real objects or systems.</a:t>
            </a:r>
          </a:p>
          <a:p>
            <a:endParaRPr lang="en-US" sz="2200" dirty="0"/>
          </a:p>
          <a:p>
            <a:r>
              <a:rPr lang="en-US" sz="2400" dirty="0"/>
              <a:t>The main types are</a:t>
            </a:r>
          </a:p>
          <a:p>
            <a:pPr lvl="1"/>
            <a:r>
              <a:rPr lang="en-US" sz="2000" b="1" dirty="0"/>
              <a:t>Stubs</a:t>
            </a:r>
            <a:r>
              <a:rPr lang="en-US" sz="2000" dirty="0"/>
              <a:t> are simple placeholders for dependencies with predefined answers.</a:t>
            </a:r>
          </a:p>
          <a:p>
            <a:pPr lvl="1"/>
            <a:r>
              <a:rPr lang="en-US" sz="2000" b="1" dirty="0"/>
              <a:t>Spies</a:t>
            </a:r>
            <a:r>
              <a:rPr lang="en-US" sz="2000" dirty="0"/>
              <a:t> are extended stubs that can record information about their usage.</a:t>
            </a:r>
          </a:p>
          <a:p>
            <a:pPr lvl="1"/>
            <a:r>
              <a:rPr lang="en-US" sz="2000" b="1" dirty="0"/>
              <a:t>Mocks</a:t>
            </a:r>
            <a:r>
              <a:rPr lang="en-US" sz="2000" dirty="0"/>
              <a:t> are the most sophisticated form of Test Doubles and can define expectations of how they should be called.</a:t>
            </a:r>
            <a:endParaRPr lang="de-DE" sz="2000" dirty="0"/>
          </a:p>
          <a:p>
            <a:endParaRPr lang="de-DE" sz="2200" dirty="0"/>
          </a:p>
          <a:p>
            <a:endParaRPr lang="de-DE" sz="2200" dirty="0"/>
          </a:p>
        </p:txBody>
      </p:sp>
    </p:spTree>
    <p:extLst>
      <p:ext uri="{BB962C8B-B14F-4D97-AF65-F5344CB8AC3E}">
        <p14:creationId xmlns:p14="http://schemas.microsoft.com/office/powerpoint/2010/main" val="363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734AB53-26E3-EE0F-E64C-9683BB3AA057}"/>
              </a:ext>
            </a:extLst>
          </p:cNvPr>
          <p:cNvSpPr>
            <a:spLocks noGrp="1"/>
          </p:cNvSpPr>
          <p:nvPr>
            <p:ph type="title"/>
          </p:nvPr>
        </p:nvSpPr>
        <p:spPr>
          <a:xfrm>
            <a:off x="640080" y="325369"/>
            <a:ext cx="4368602" cy="1956841"/>
          </a:xfrm>
        </p:spPr>
        <p:txBody>
          <a:bodyPr anchor="b">
            <a:normAutofit/>
          </a:bodyPr>
          <a:lstStyle/>
          <a:p>
            <a:r>
              <a:rPr lang="de-DE" sz="5400"/>
              <a:t>Hands 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66A88F1-2F5B-2E0D-40AB-B7379654247D}"/>
              </a:ext>
            </a:extLst>
          </p:cNvPr>
          <p:cNvSpPr>
            <a:spLocks noGrp="1"/>
          </p:cNvSpPr>
          <p:nvPr>
            <p:ph idx="1"/>
          </p:nvPr>
        </p:nvSpPr>
        <p:spPr>
          <a:xfrm>
            <a:off x="640080" y="2872899"/>
            <a:ext cx="4243589" cy="3320668"/>
          </a:xfrm>
        </p:spPr>
        <p:txBody>
          <a:bodyPr>
            <a:normAutofit/>
          </a:bodyPr>
          <a:lstStyle/>
          <a:p>
            <a:r>
              <a:rPr lang="en-US" sz="2200" dirty="0"/>
              <a:t>Joint execution of a unit test including debugging.</a:t>
            </a:r>
            <a:endParaRPr lang="de-DE" sz="2200" dirty="0"/>
          </a:p>
        </p:txBody>
      </p:sp>
      <p:pic>
        <p:nvPicPr>
          <p:cNvPr id="5" name="Picture 4" descr="Große Gruppe von Fallschirmspringern in der Luft">
            <a:extLst>
              <a:ext uri="{FF2B5EF4-FFF2-40B4-BE49-F238E27FC236}">
                <a16:creationId xmlns:a16="http://schemas.microsoft.com/office/drawing/2014/main" id="{2FD5E9C3-3017-8F0A-8D71-61288DD29CE3}"/>
              </a:ext>
            </a:extLst>
          </p:cNvPr>
          <p:cNvPicPr>
            <a:picLocks noChangeAspect="1"/>
          </p:cNvPicPr>
          <p:nvPr/>
        </p:nvPicPr>
        <p:blipFill rotWithShape="1">
          <a:blip r:embed="rId2"/>
          <a:srcRect l="17233" r="160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1316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el 5">
            <a:extLst>
              <a:ext uri="{FF2B5EF4-FFF2-40B4-BE49-F238E27FC236}">
                <a16:creationId xmlns:a16="http://schemas.microsoft.com/office/drawing/2014/main" id="{C55E5703-F422-1646-9E29-6EED1CE71D00}"/>
              </a:ext>
            </a:extLst>
          </p:cNvPr>
          <p:cNvSpPr>
            <a:spLocks noGrp="1"/>
          </p:cNvSpPr>
          <p:nvPr>
            <p:ph type="title"/>
          </p:nvPr>
        </p:nvSpPr>
        <p:spPr>
          <a:xfrm>
            <a:off x="638882" y="639193"/>
            <a:ext cx="6619674" cy="3573516"/>
          </a:xfrm>
        </p:spPr>
        <p:txBody>
          <a:bodyPr vert="horz" lIns="91440" tIns="45720" rIns="91440" bIns="45720" rtlCol="0" anchor="b">
            <a:normAutofit/>
          </a:bodyPr>
          <a:lstStyle/>
          <a:p>
            <a:r>
              <a:rPr lang="en-US" sz="4600" b="0" i="0" u="none" strike="noStrike" kern="1200" dirty="0">
                <a:solidFill>
                  <a:schemeClr val="tx1"/>
                </a:solidFill>
                <a:effectLst/>
                <a:latin typeface="+mj-lt"/>
                <a:ea typeface="+mj-ea"/>
                <a:cs typeface="+mj-cs"/>
              </a:rPr>
              <a:t>Implementation</a:t>
            </a:r>
            <a:br>
              <a:rPr lang="en-US" sz="4600" b="0" i="0" u="none" strike="noStrike" kern="1200" dirty="0">
                <a:solidFill>
                  <a:schemeClr val="tx1"/>
                </a:solidFill>
                <a:effectLst/>
                <a:latin typeface="+mj-lt"/>
                <a:ea typeface="+mj-ea"/>
                <a:cs typeface="+mj-cs"/>
              </a:rPr>
            </a:br>
            <a:r>
              <a:rPr lang="en-US" sz="4600" b="0" i="0" u="none" strike="noStrike" kern="1200" dirty="0">
                <a:solidFill>
                  <a:schemeClr val="tx1"/>
                </a:solidFill>
                <a:effectLst/>
                <a:latin typeface="+mj-lt"/>
                <a:ea typeface="+mj-ea"/>
                <a:cs typeface="+mj-cs"/>
              </a:rPr>
              <a:t>Workflow</a:t>
            </a:r>
            <a:endParaRPr lang="en-US" sz="4600" kern="1200" dirty="0">
              <a:solidFill>
                <a:schemeClr val="tx1"/>
              </a:solidFill>
              <a:latin typeface="+mj-lt"/>
              <a:ea typeface="+mj-ea"/>
              <a:cs typeface="+mj-cs"/>
            </a:endParaRP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 name="Gruppieren 2">
            <a:extLst>
              <a:ext uri="{FF2B5EF4-FFF2-40B4-BE49-F238E27FC236}">
                <a16:creationId xmlns:a16="http://schemas.microsoft.com/office/drawing/2014/main" id="{3CCE4293-31A6-0B21-D205-BB4A3EA034F4}"/>
              </a:ext>
            </a:extLst>
          </p:cNvPr>
          <p:cNvGrpSpPr/>
          <p:nvPr/>
        </p:nvGrpSpPr>
        <p:grpSpPr>
          <a:xfrm>
            <a:off x="6191569" y="502862"/>
            <a:ext cx="1885615" cy="793229"/>
            <a:chOff x="8501571" y="2888608"/>
            <a:chExt cx="1426148" cy="1017405"/>
          </a:xfrm>
        </p:grpSpPr>
        <p:sp>
          <p:nvSpPr>
            <p:cNvPr id="4" name="Rechteck 3">
              <a:extLst>
                <a:ext uri="{FF2B5EF4-FFF2-40B4-BE49-F238E27FC236}">
                  <a16:creationId xmlns:a16="http://schemas.microsoft.com/office/drawing/2014/main" id="{ED5415C3-4B9B-68E2-A553-2185B49E5CA0}"/>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5" name="Image 1403">
              <a:extLst>
                <a:ext uri="{FF2B5EF4-FFF2-40B4-BE49-F238E27FC236}">
                  <a16:creationId xmlns:a16="http://schemas.microsoft.com/office/drawing/2014/main" id="{C8436E55-DF58-DAC7-E28E-5087F25D0388}"/>
                </a:ext>
              </a:extLst>
            </p:cNvPr>
            <p:cNvPicPr/>
            <p:nvPr/>
          </p:nvPicPr>
          <p:blipFill>
            <a:blip r:embed="rId2" cstate="print"/>
            <a:stretch>
              <a:fillRect/>
            </a:stretch>
          </p:blipFill>
          <p:spPr>
            <a:xfrm>
              <a:off x="8715674" y="2888608"/>
              <a:ext cx="949960" cy="346545"/>
            </a:xfrm>
            <a:prstGeom prst="rect">
              <a:avLst/>
            </a:prstGeom>
          </p:spPr>
        </p:pic>
        <p:sp>
          <p:nvSpPr>
            <p:cNvPr id="7" name="Rechteck 6">
              <a:extLst>
                <a:ext uri="{FF2B5EF4-FFF2-40B4-BE49-F238E27FC236}">
                  <a16:creationId xmlns:a16="http://schemas.microsoft.com/office/drawing/2014/main" id="{FCFDA671-BB01-7F29-91C1-5357A17C87D5}"/>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Create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test</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class</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grpSp>
      <p:grpSp>
        <p:nvGrpSpPr>
          <p:cNvPr id="16" name="Gruppieren 15">
            <a:extLst>
              <a:ext uri="{FF2B5EF4-FFF2-40B4-BE49-F238E27FC236}">
                <a16:creationId xmlns:a16="http://schemas.microsoft.com/office/drawing/2014/main" id="{72AA2FBB-9F91-40B6-EC56-F954DEDA7E10}"/>
              </a:ext>
            </a:extLst>
          </p:cNvPr>
          <p:cNvGrpSpPr/>
          <p:nvPr/>
        </p:nvGrpSpPr>
        <p:grpSpPr>
          <a:xfrm>
            <a:off x="6166711" y="1507743"/>
            <a:ext cx="1910477" cy="793229"/>
            <a:chOff x="8501571" y="2888608"/>
            <a:chExt cx="1426148" cy="1017405"/>
          </a:xfrm>
        </p:grpSpPr>
        <p:sp>
          <p:nvSpPr>
            <p:cNvPr id="17" name="Rechteck 16">
              <a:extLst>
                <a:ext uri="{FF2B5EF4-FFF2-40B4-BE49-F238E27FC236}">
                  <a16:creationId xmlns:a16="http://schemas.microsoft.com/office/drawing/2014/main" id="{3F0ABA4E-680F-5A02-5C0E-A8BD75CB9974}"/>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8" name="Image 1403">
              <a:extLst>
                <a:ext uri="{FF2B5EF4-FFF2-40B4-BE49-F238E27FC236}">
                  <a16:creationId xmlns:a16="http://schemas.microsoft.com/office/drawing/2014/main" id="{1E834C1F-9509-6613-89CD-390FB4CA6898}"/>
                </a:ext>
              </a:extLst>
            </p:cNvPr>
            <p:cNvPicPr/>
            <p:nvPr/>
          </p:nvPicPr>
          <p:blipFill>
            <a:blip r:embed="rId2" cstate="print"/>
            <a:stretch>
              <a:fillRect/>
            </a:stretch>
          </p:blipFill>
          <p:spPr>
            <a:xfrm>
              <a:off x="8715674" y="2888608"/>
              <a:ext cx="949960" cy="346545"/>
            </a:xfrm>
            <a:prstGeom prst="rect">
              <a:avLst/>
            </a:prstGeom>
          </p:spPr>
        </p:pic>
        <p:sp>
          <p:nvSpPr>
            <p:cNvPr id="19" name="Rechteck 18">
              <a:extLst>
                <a:ext uri="{FF2B5EF4-FFF2-40B4-BE49-F238E27FC236}">
                  <a16:creationId xmlns:a16="http://schemas.microsoft.com/office/drawing/2014/main" id="{1F5EB508-3095-E069-82B2-DAFFD812F2AF}"/>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Add Test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method</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grpSp>
      <p:grpSp>
        <p:nvGrpSpPr>
          <p:cNvPr id="20" name="Gruppieren 19">
            <a:extLst>
              <a:ext uri="{FF2B5EF4-FFF2-40B4-BE49-F238E27FC236}">
                <a16:creationId xmlns:a16="http://schemas.microsoft.com/office/drawing/2014/main" id="{310C0A88-F86A-43CB-F5FB-3FC7009F7177}"/>
              </a:ext>
            </a:extLst>
          </p:cNvPr>
          <p:cNvGrpSpPr/>
          <p:nvPr/>
        </p:nvGrpSpPr>
        <p:grpSpPr>
          <a:xfrm>
            <a:off x="6166711" y="2565948"/>
            <a:ext cx="1910481" cy="793229"/>
            <a:chOff x="8501571" y="2888608"/>
            <a:chExt cx="1426148" cy="1017405"/>
          </a:xfrm>
        </p:grpSpPr>
        <p:sp>
          <p:nvSpPr>
            <p:cNvPr id="21" name="Rechteck 20">
              <a:extLst>
                <a:ext uri="{FF2B5EF4-FFF2-40B4-BE49-F238E27FC236}">
                  <a16:creationId xmlns:a16="http://schemas.microsoft.com/office/drawing/2014/main" id="{058CDA5D-D94B-CE4D-9F27-9EC1267E48EF}"/>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2" name="Image 1403">
              <a:extLst>
                <a:ext uri="{FF2B5EF4-FFF2-40B4-BE49-F238E27FC236}">
                  <a16:creationId xmlns:a16="http://schemas.microsoft.com/office/drawing/2014/main" id="{58A991AF-EF19-154F-0CB6-3340131BD9C4}"/>
                </a:ext>
              </a:extLst>
            </p:cNvPr>
            <p:cNvPicPr/>
            <p:nvPr/>
          </p:nvPicPr>
          <p:blipFill>
            <a:blip r:embed="rId2" cstate="print"/>
            <a:stretch>
              <a:fillRect/>
            </a:stretch>
          </p:blipFill>
          <p:spPr>
            <a:xfrm>
              <a:off x="8715674" y="2888608"/>
              <a:ext cx="949960" cy="346545"/>
            </a:xfrm>
            <a:prstGeom prst="rect">
              <a:avLst/>
            </a:prstGeom>
          </p:spPr>
        </p:pic>
        <p:sp>
          <p:nvSpPr>
            <p:cNvPr id="23" name="Rechteck 22">
              <a:extLst>
                <a:ext uri="{FF2B5EF4-FFF2-40B4-BE49-F238E27FC236}">
                  <a16:creationId xmlns:a16="http://schemas.microsoft.com/office/drawing/2014/main" id="{01871927-0A3E-1324-232A-05DE4E515A0B}"/>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Define</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Standard Test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methods</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grpSp>
      <p:grpSp>
        <p:nvGrpSpPr>
          <p:cNvPr id="24" name="Gruppieren 23">
            <a:extLst>
              <a:ext uri="{FF2B5EF4-FFF2-40B4-BE49-F238E27FC236}">
                <a16:creationId xmlns:a16="http://schemas.microsoft.com/office/drawing/2014/main" id="{01DE584E-772C-6926-325B-38D4C702757E}"/>
              </a:ext>
            </a:extLst>
          </p:cNvPr>
          <p:cNvGrpSpPr/>
          <p:nvPr/>
        </p:nvGrpSpPr>
        <p:grpSpPr>
          <a:xfrm>
            <a:off x="6166711" y="3634326"/>
            <a:ext cx="1910485" cy="793229"/>
            <a:chOff x="8501571" y="2888608"/>
            <a:chExt cx="1426148" cy="1017405"/>
          </a:xfrm>
        </p:grpSpPr>
        <p:sp>
          <p:nvSpPr>
            <p:cNvPr id="25" name="Rechteck 24">
              <a:extLst>
                <a:ext uri="{FF2B5EF4-FFF2-40B4-BE49-F238E27FC236}">
                  <a16:creationId xmlns:a16="http://schemas.microsoft.com/office/drawing/2014/main" id="{9E3E5821-D783-8AA6-46DC-2863EA7073AF}"/>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6" name="Image 1403">
              <a:extLst>
                <a:ext uri="{FF2B5EF4-FFF2-40B4-BE49-F238E27FC236}">
                  <a16:creationId xmlns:a16="http://schemas.microsoft.com/office/drawing/2014/main" id="{750F55AF-3200-9DD9-6B5D-A961CDB5874F}"/>
                </a:ext>
              </a:extLst>
            </p:cNvPr>
            <p:cNvPicPr/>
            <p:nvPr/>
          </p:nvPicPr>
          <p:blipFill>
            <a:blip r:embed="rId2" cstate="print"/>
            <a:stretch>
              <a:fillRect/>
            </a:stretch>
          </p:blipFill>
          <p:spPr>
            <a:xfrm>
              <a:off x="8715674" y="2888608"/>
              <a:ext cx="949960" cy="346545"/>
            </a:xfrm>
            <a:prstGeom prst="rect">
              <a:avLst/>
            </a:prstGeom>
          </p:spPr>
        </p:pic>
        <p:sp>
          <p:nvSpPr>
            <p:cNvPr id="27" name="Rechteck 26">
              <a:extLst>
                <a:ext uri="{FF2B5EF4-FFF2-40B4-BE49-F238E27FC236}">
                  <a16:creationId xmlns:a16="http://schemas.microsoft.com/office/drawing/2014/main" id="{532A21C7-C52C-A32A-1D7A-5CC4C2635C06}"/>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Add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attributes</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for</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Mockdaten</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grpSp>
      <p:grpSp>
        <p:nvGrpSpPr>
          <p:cNvPr id="28" name="Gruppieren 27">
            <a:extLst>
              <a:ext uri="{FF2B5EF4-FFF2-40B4-BE49-F238E27FC236}">
                <a16:creationId xmlns:a16="http://schemas.microsoft.com/office/drawing/2014/main" id="{BE559602-9193-ED74-12B0-E5DC90D32348}"/>
              </a:ext>
            </a:extLst>
          </p:cNvPr>
          <p:cNvGrpSpPr/>
          <p:nvPr/>
        </p:nvGrpSpPr>
        <p:grpSpPr>
          <a:xfrm>
            <a:off x="6166712" y="4650768"/>
            <a:ext cx="1910488" cy="793229"/>
            <a:chOff x="8501571" y="2888608"/>
            <a:chExt cx="1426148" cy="1017405"/>
          </a:xfrm>
        </p:grpSpPr>
        <p:sp>
          <p:nvSpPr>
            <p:cNvPr id="29" name="Rechteck 28">
              <a:extLst>
                <a:ext uri="{FF2B5EF4-FFF2-40B4-BE49-F238E27FC236}">
                  <a16:creationId xmlns:a16="http://schemas.microsoft.com/office/drawing/2014/main" id="{1844E22F-0C6D-164E-4C29-EDFB0691850B}"/>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30" name="Image 1403">
              <a:extLst>
                <a:ext uri="{FF2B5EF4-FFF2-40B4-BE49-F238E27FC236}">
                  <a16:creationId xmlns:a16="http://schemas.microsoft.com/office/drawing/2014/main" id="{45473E78-BD36-C314-F774-6A7CDAA125E3}"/>
                </a:ext>
              </a:extLst>
            </p:cNvPr>
            <p:cNvPicPr/>
            <p:nvPr/>
          </p:nvPicPr>
          <p:blipFill>
            <a:blip r:embed="rId2" cstate="print"/>
            <a:stretch>
              <a:fillRect/>
            </a:stretch>
          </p:blipFill>
          <p:spPr>
            <a:xfrm>
              <a:off x="8715674" y="2888608"/>
              <a:ext cx="949960" cy="346545"/>
            </a:xfrm>
            <a:prstGeom prst="rect">
              <a:avLst/>
            </a:prstGeom>
          </p:spPr>
        </p:pic>
        <p:sp>
          <p:nvSpPr>
            <p:cNvPr id="31" name="Rechteck 30">
              <a:extLst>
                <a:ext uri="{FF2B5EF4-FFF2-40B4-BE49-F238E27FC236}">
                  <a16:creationId xmlns:a16="http://schemas.microsoft.com/office/drawing/2014/main" id="{2116B9E5-1095-76E1-4C8A-FB9CE50A2C2B}"/>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Implement Standard Test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methods</a:t>
              </a:r>
              <a:endPar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endParaRPr>
            </a:p>
          </p:txBody>
        </p:sp>
      </p:grpSp>
      <p:grpSp>
        <p:nvGrpSpPr>
          <p:cNvPr id="2048" name="Gruppieren 2047">
            <a:extLst>
              <a:ext uri="{FF2B5EF4-FFF2-40B4-BE49-F238E27FC236}">
                <a16:creationId xmlns:a16="http://schemas.microsoft.com/office/drawing/2014/main" id="{B9A674B3-A85A-6BBB-B8F3-9C8D73A87AE8}"/>
              </a:ext>
            </a:extLst>
          </p:cNvPr>
          <p:cNvGrpSpPr/>
          <p:nvPr/>
        </p:nvGrpSpPr>
        <p:grpSpPr>
          <a:xfrm>
            <a:off x="6191568" y="5667210"/>
            <a:ext cx="1885612" cy="793229"/>
            <a:chOff x="8501571" y="2888608"/>
            <a:chExt cx="1426148" cy="1017405"/>
          </a:xfrm>
        </p:grpSpPr>
        <p:sp>
          <p:nvSpPr>
            <p:cNvPr id="2049" name="Rechteck 2048">
              <a:extLst>
                <a:ext uri="{FF2B5EF4-FFF2-40B4-BE49-F238E27FC236}">
                  <a16:creationId xmlns:a16="http://schemas.microsoft.com/office/drawing/2014/main" id="{49D6B335-A1D6-CF81-900C-686C20D14AB0}"/>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051" name="Image 1403">
              <a:extLst>
                <a:ext uri="{FF2B5EF4-FFF2-40B4-BE49-F238E27FC236}">
                  <a16:creationId xmlns:a16="http://schemas.microsoft.com/office/drawing/2014/main" id="{98129BD0-D60B-F20E-7CE3-006FAA595A10}"/>
                </a:ext>
              </a:extLst>
            </p:cNvPr>
            <p:cNvPicPr/>
            <p:nvPr/>
          </p:nvPicPr>
          <p:blipFill>
            <a:blip r:embed="rId2" cstate="print"/>
            <a:stretch>
              <a:fillRect/>
            </a:stretch>
          </p:blipFill>
          <p:spPr>
            <a:xfrm>
              <a:off x="8715674" y="2888608"/>
              <a:ext cx="949960" cy="346545"/>
            </a:xfrm>
            <a:prstGeom prst="rect">
              <a:avLst/>
            </a:prstGeom>
          </p:spPr>
        </p:pic>
        <p:sp>
          <p:nvSpPr>
            <p:cNvPr id="2052" name="Rechteck 2051">
              <a:extLst>
                <a:ext uri="{FF2B5EF4-FFF2-40B4-BE49-F238E27FC236}">
                  <a16:creationId xmlns:a16="http://schemas.microsoft.com/office/drawing/2014/main" id="{C48F475C-C108-4665-DA22-3240F2E73096}"/>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Implement Test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method</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a:t>
              </a: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with</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EML)</a:t>
              </a:r>
            </a:p>
          </p:txBody>
        </p:sp>
      </p:grpSp>
      <p:grpSp>
        <p:nvGrpSpPr>
          <p:cNvPr id="2053" name="Gruppieren 2052">
            <a:extLst>
              <a:ext uri="{FF2B5EF4-FFF2-40B4-BE49-F238E27FC236}">
                <a16:creationId xmlns:a16="http://schemas.microsoft.com/office/drawing/2014/main" id="{B0A277A9-8B88-B88D-B441-1E975ED0F2C3}"/>
              </a:ext>
            </a:extLst>
          </p:cNvPr>
          <p:cNvGrpSpPr/>
          <p:nvPr/>
        </p:nvGrpSpPr>
        <p:grpSpPr>
          <a:xfrm>
            <a:off x="9799146" y="5678231"/>
            <a:ext cx="1477646" cy="793229"/>
            <a:chOff x="8501571" y="2888608"/>
            <a:chExt cx="1426148" cy="1017405"/>
          </a:xfrm>
        </p:grpSpPr>
        <p:sp>
          <p:nvSpPr>
            <p:cNvPr id="2054" name="Rechteck 2053">
              <a:extLst>
                <a:ext uri="{FF2B5EF4-FFF2-40B4-BE49-F238E27FC236}">
                  <a16:creationId xmlns:a16="http://schemas.microsoft.com/office/drawing/2014/main" id="{D43E7096-100C-2043-5191-DE1CC8134178}"/>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056" name="Image 1403">
              <a:extLst>
                <a:ext uri="{FF2B5EF4-FFF2-40B4-BE49-F238E27FC236}">
                  <a16:creationId xmlns:a16="http://schemas.microsoft.com/office/drawing/2014/main" id="{C8912452-EE88-A77D-139A-67A081D5DED7}"/>
                </a:ext>
              </a:extLst>
            </p:cNvPr>
            <p:cNvPicPr/>
            <p:nvPr/>
          </p:nvPicPr>
          <p:blipFill>
            <a:blip r:embed="rId2" cstate="print"/>
            <a:stretch>
              <a:fillRect/>
            </a:stretch>
          </p:blipFill>
          <p:spPr>
            <a:xfrm>
              <a:off x="8715674" y="2888608"/>
              <a:ext cx="949960" cy="346545"/>
            </a:xfrm>
            <a:prstGeom prst="rect">
              <a:avLst/>
            </a:prstGeom>
          </p:spPr>
        </p:pic>
        <p:sp>
          <p:nvSpPr>
            <p:cNvPr id="2058" name="Rechteck 2057">
              <a:extLst>
                <a:ext uri="{FF2B5EF4-FFF2-40B4-BE49-F238E27FC236}">
                  <a16:creationId xmlns:a16="http://schemas.microsoft.com/office/drawing/2014/main" id="{22703678-2D7A-1862-8C98-3CB718BB9595}"/>
                </a:ext>
              </a:extLst>
            </p:cNvPr>
            <p:cNvSpPr/>
            <p:nvPr/>
          </p:nvSpPr>
          <p:spPr>
            <a:xfrm>
              <a:off x="8501571" y="3110606"/>
              <a:ext cx="1426146" cy="79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E97132">
                      <a:lumMod val="75000"/>
                    </a:srgbClr>
                  </a:solidFill>
                  <a:effectLst/>
                  <a:uLnTx/>
                  <a:uFillTx/>
                  <a:latin typeface="Aptos" panose="02110004020202020204"/>
                  <a:ea typeface="+mn-ea"/>
                  <a:cs typeface="+mn-cs"/>
                </a:rPr>
                <a:t>Behaviour</a:t>
              </a:r>
              <a:r>
                <a:rPr kumimoji="0" lang="de-DE" sz="1400" b="0" i="0" u="none" strike="noStrike" kern="1200" cap="none" spc="0" normalizeH="0" baseline="0" noProof="0" dirty="0">
                  <a:ln>
                    <a:noFill/>
                  </a:ln>
                  <a:solidFill>
                    <a:srgbClr val="E97132">
                      <a:lumMod val="75000"/>
                    </a:srgbClr>
                  </a:solidFill>
                  <a:effectLst/>
                  <a:uLnTx/>
                  <a:uFillTx/>
                  <a:latin typeface="Aptos" panose="02110004020202020204"/>
                  <a:ea typeface="+mn-ea"/>
                  <a:cs typeface="+mn-cs"/>
                </a:rPr>
                <a:t> Definition</a:t>
              </a:r>
            </a:p>
          </p:txBody>
        </p:sp>
      </p:grpSp>
      <p:sp>
        <p:nvSpPr>
          <p:cNvPr id="2063" name="Ellipse 2062">
            <a:extLst>
              <a:ext uri="{FF2B5EF4-FFF2-40B4-BE49-F238E27FC236}">
                <a16:creationId xmlns:a16="http://schemas.microsoft.com/office/drawing/2014/main" id="{D031CB58-D6B0-B78C-AB4C-0223B1757DAB}"/>
              </a:ext>
            </a:extLst>
          </p:cNvPr>
          <p:cNvSpPr/>
          <p:nvPr/>
        </p:nvSpPr>
        <p:spPr>
          <a:xfrm>
            <a:off x="5813059" y="461099"/>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1</a:t>
            </a:r>
          </a:p>
        </p:txBody>
      </p:sp>
      <p:sp>
        <p:nvSpPr>
          <p:cNvPr id="2064" name="Ellipse 2063">
            <a:extLst>
              <a:ext uri="{FF2B5EF4-FFF2-40B4-BE49-F238E27FC236}">
                <a16:creationId xmlns:a16="http://schemas.microsoft.com/office/drawing/2014/main" id="{3C7BA40A-8048-5E3D-A668-0C8138D331D6}"/>
              </a:ext>
            </a:extLst>
          </p:cNvPr>
          <p:cNvSpPr/>
          <p:nvPr/>
        </p:nvSpPr>
        <p:spPr>
          <a:xfrm>
            <a:off x="5788201" y="1457613"/>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2</a:t>
            </a:r>
          </a:p>
        </p:txBody>
      </p:sp>
      <p:sp>
        <p:nvSpPr>
          <p:cNvPr id="2065" name="Ellipse 2064">
            <a:extLst>
              <a:ext uri="{FF2B5EF4-FFF2-40B4-BE49-F238E27FC236}">
                <a16:creationId xmlns:a16="http://schemas.microsoft.com/office/drawing/2014/main" id="{08EE3260-18BF-3CA2-6A6C-7273AC9E57AF}"/>
              </a:ext>
            </a:extLst>
          </p:cNvPr>
          <p:cNvSpPr/>
          <p:nvPr/>
        </p:nvSpPr>
        <p:spPr>
          <a:xfrm>
            <a:off x="5788200" y="2486989"/>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3</a:t>
            </a:r>
          </a:p>
        </p:txBody>
      </p:sp>
      <p:sp>
        <p:nvSpPr>
          <p:cNvPr id="2066" name="Ellipse 2065">
            <a:extLst>
              <a:ext uri="{FF2B5EF4-FFF2-40B4-BE49-F238E27FC236}">
                <a16:creationId xmlns:a16="http://schemas.microsoft.com/office/drawing/2014/main" id="{A004C0CB-763E-49AC-E32B-9FD5DEFAE6AA}"/>
              </a:ext>
            </a:extLst>
          </p:cNvPr>
          <p:cNvSpPr/>
          <p:nvPr/>
        </p:nvSpPr>
        <p:spPr>
          <a:xfrm>
            <a:off x="5788199" y="3611219"/>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4</a:t>
            </a:r>
          </a:p>
        </p:txBody>
      </p:sp>
      <p:sp>
        <p:nvSpPr>
          <p:cNvPr id="2067" name="Ellipse 2066">
            <a:extLst>
              <a:ext uri="{FF2B5EF4-FFF2-40B4-BE49-F238E27FC236}">
                <a16:creationId xmlns:a16="http://schemas.microsoft.com/office/drawing/2014/main" id="{CC6B7ED4-497F-0CEB-F8B2-D4262C36A48C}"/>
              </a:ext>
            </a:extLst>
          </p:cNvPr>
          <p:cNvSpPr/>
          <p:nvPr/>
        </p:nvSpPr>
        <p:spPr>
          <a:xfrm>
            <a:off x="5788198" y="4586625"/>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5</a:t>
            </a:r>
          </a:p>
        </p:txBody>
      </p:sp>
      <p:sp>
        <p:nvSpPr>
          <p:cNvPr id="2068" name="Ellipse 2067">
            <a:extLst>
              <a:ext uri="{FF2B5EF4-FFF2-40B4-BE49-F238E27FC236}">
                <a16:creationId xmlns:a16="http://schemas.microsoft.com/office/drawing/2014/main" id="{1F0AA304-46AD-DB20-6A99-44C79C707365}"/>
              </a:ext>
            </a:extLst>
          </p:cNvPr>
          <p:cNvSpPr/>
          <p:nvPr/>
        </p:nvSpPr>
        <p:spPr>
          <a:xfrm>
            <a:off x="5787320" y="5603066"/>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6</a:t>
            </a:r>
          </a:p>
        </p:txBody>
      </p:sp>
      <p:sp>
        <p:nvSpPr>
          <p:cNvPr id="2069" name="Ellipse 2068">
            <a:extLst>
              <a:ext uri="{FF2B5EF4-FFF2-40B4-BE49-F238E27FC236}">
                <a16:creationId xmlns:a16="http://schemas.microsoft.com/office/drawing/2014/main" id="{29C5A7DF-0258-4AF3-B96E-DEF541D08CF0}"/>
              </a:ext>
            </a:extLst>
          </p:cNvPr>
          <p:cNvSpPr/>
          <p:nvPr/>
        </p:nvSpPr>
        <p:spPr>
          <a:xfrm>
            <a:off x="9420636" y="5652077"/>
            <a:ext cx="378509" cy="39847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Aptos" panose="02110004020202020204"/>
                <a:ea typeface="+mn-ea"/>
                <a:cs typeface="+mn-cs"/>
              </a:rPr>
              <a:t>7</a:t>
            </a:r>
          </a:p>
        </p:txBody>
      </p:sp>
    </p:spTree>
    <p:extLst>
      <p:ext uri="{BB962C8B-B14F-4D97-AF65-F5344CB8AC3E}">
        <p14:creationId xmlns:p14="http://schemas.microsoft.com/office/powerpoint/2010/main" val="10869717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1695</Words>
  <Application>Microsoft Office PowerPoint</Application>
  <PresentationFormat>Breitbild</PresentationFormat>
  <Paragraphs>151</Paragraphs>
  <Slides>19</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19</vt:i4>
      </vt:variant>
    </vt:vector>
  </HeadingPairs>
  <TitlesOfParts>
    <vt:vector size="26" baseType="lpstr">
      <vt:lpstr>72 Brand Variable</vt:lpstr>
      <vt:lpstr>Aptos</vt:lpstr>
      <vt:lpstr>Aptos Display</vt:lpstr>
      <vt:lpstr>Arial</vt:lpstr>
      <vt:lpstr>Courier New</vt:lpstr>
      <vt:lpstr>Menlo</vt:lpstr>
      <vt:lpstr>Office</vt:lpstr>
      <vt:lpstr>ABAP RAP - Unit Tests</vt:lpstr>
      <vt:lpstr>What are Unit Tests?</vt:lpstr>
      <vt:lpstr>ABAP Platform: Mechanisms and Frameworks for Testing</vt:lpstr>
      <vt:lpstr>ABAP Unit tests - Fundamentals</vt:lpstr>
      <vt:lpstr>ABAP Unit tests - Fundamentals</vt:lpstr>
      <vt:lpstr>ABAP unit test classes: Explanation of the procedure</vt:lpstr>
      <vt:lpstr>Explanation of terms</vt:lpstr>
      <vt:lpstr>Hands On</vt:lpstr>
      <vt:lpstr>Implementation Workflow</vt:lpstr>
      <vt:lpstr>Create a Test class</vt:lpstr>
      <vt:lpstr>Create a Test class</vt:lpstr>
      <vt:lpstr>Add a Test method</vt:lpstr>
      <vt:lpstr>Implement class for Unit Test</vt:lpstr>
      <vt:lpstr>Add the attributes for the test environment </vt:lpstr>
      <vt:lpstr>Implementing the unit test specific methods</vt:lpstr>
      <vt:lpstr>Execute the Unit Test</vt:lpstr>
      <vt:lpstr>Exercise: Write the test methods using EML</vt:lpstr>
      <vt:lpstr>Info for the exercise</vt:lpstr>
      <vt:lpstr>ABAP Doc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96</cp:revision>
  <dcterms:created xsi:type="dcterms:W3CDTF">2024-05-22T07:20:18Z</dcterms:created>
  <dcterms:modified xsi:type="dcterms:W3CDTF">2024-09-03T09:22:03Z</dcterms:modified>
</cp:coreProperties>
</file>