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2" r:id="rId2"/>
    <p:sldId id="282" r:id="rId3"/>
    <p:sldId id="284" r:id="rId4"/>
    <p:sldId id="285" r:id="rId5"/>
    <p:sldId id="297" r:id="rId6"/>
    <p:sldId id="287" r:id="rId7"/>
    <p:sldId id="288" r:id="rId8"/>
    <p:sldId id="289" r:id="rId9"/>
    <p:sldId id="296" r:id="rId10"/>
    <p:sldId id="290" r:id="rId11"/>
    <p:sldId id="291" r:id="rId12"/>
    <p:sldId id="292" r:id="rId13"/>
    <p:sldId id="294" r:id="rId14"/>
    <p:sldId id="295" r:id="rId15"/>
    <p:sldId id="338"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3" autoAdjust="0"/>
    <p:restoredTop sz="78247" autoAdjust="0"/>
  </p:normalViewPr>
  <p:slideViewPr>
    <p:cSldViewPr snapToGrid="0">
      <p:cViewPr varScale="1">
        <p:scale>
          <a:sx n="87" d="100"/>
          <a:sy n="87" d="100"/>
        </p:scale>
        <p:origin x="15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0B2C7-6A37-48C9-92EF-E84A0C19D5D3}" type="datetimeFigureOut">
              <a:rPr lang="de-DE" smtClean="0"/>
              <a:t>03.09.2024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18994-5EF3-46D2-9267-0EAF83CF2B89}" type="slidenum">
              <a:rPr lang="de-DE" smtClean="0"/>
              <a:t>‹Nr.›</a:t>
            </a:fld>
            <a:endParaRPr lang="de-DE"/>
          </a:p>
        </p:txBody>
      </p:sp>
    </p:spTree>
    <p:extLst>
      <p:ext uri="{BB962C8B-B14F-4D97-AF65-F5344CB8AC3E}">
        <p14:creationId xmlns:p14="http://schemas.microsoft.com/office/powerpoint/2010/main" val="134073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lp.sap.com/docs/BTP/923180ddb98240829d935862025004d6/d85aec25222145f0b0cbbe8b02db51f0.html?state=PRODUCTION&amp;version=Cloud&amp;locale=en-U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AF18994-5EF3-46D2-9267-0EAF83CF2B89}" type="slidenum">
              <a:rPr lang="de-DE" smtClean="0"/>
              <a:t>1</a:t>
            </a:fld>
            <a:endParaRPr lang="de-DE"/>
          </a:p>
        </p:txBody>
      </p:sp>
    </p:spTree>
    <p:extLst>
      <p:ext uri="{BB962C8B-B14F-4D97-AF65-F5344CB8AC3E}">
        <p14:creationId xmlns:p14="http://schemas.microsoft.com/office/powerpoint/2010/main" val="412389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1F1F1F"/>
                </a:solidFill>
                <a:effectLst/>
                <a:highlight>
                  <a:srgbClr val="FFFFFF"/>
                </a:highlight>
                <a:latin typeface="72 Brand Variable"/>
              </a:rPr>
              <a:t>Late </a:t>
            </a:r>
            <a:r>
              <a:rPr lang="de-DE" b="1" i="0" dirty="0" err="1">
                <a:solidFill>
                  <a:srgbClr val="1F1F1F"/>
                </a:solidFill>
                <a:effectLst/>
                <a:highlight>
                  <a:srgbClr val="FFFFFF"/>
                </a:highlight>
                <a:latin typeface="72 Brand Variable"/>
              </a:rPr>
              <a:t>numbering</a:t>
            </a:r>
            <a:endParaRPr lang="de-DE" b="1" i="0" dirty="0">
              <a:solidFill>
                <a:srgbClr val="1F1F1F"/>
              </a:solidFill>
              <a:effectLst/>
              <a:highlight>
                <a:srgbClr val="FFFFFF"/>
              </a:highlight>
              <a:latin typeface="72 Brand Variable"/>
            </a:endParaRPr>
          </a:p>
          <a:p>
            <a:pPr algn="l"/>
            <a:endParaRPr lang="de-DE" b="1" i="0" dirty="0">
              <a:solidFill>
                <a:srgbClr val="1F1F1F"/>
              </a:solidFill>
              <a:effectLst/>
              <a:highlight>
                <a:srgbClr val="FFFFFF"/>
              </a:highlight>
              <a:latin typeface="72 Brand Variable"/>
            </a:endParaRPr>
          </a:p>
          <a:p>
            <a:pPr algn="l"/>
            <a:r>
              <a:rPr lang="de-DE" b="1" i="0" dirty="0">
                <a:solidFill>
                  <a:srgbClr val="1F1F1F"/>
                </a:solidFill>
                <a:effectLst/>
                <a:highlight>
                  <a:srgbClr val="FFFFFF"/>
                </a:highlight>
                <a:latin typeface="72 Brand Variable"/>
              </a:rPr>
              <a:t>Nummerierung:</a:t>
            </a:r>
            <a:r>
              <a:rPr lang="de-DE" b="0" i="0" dirty="0">
                <a:solidFill>
                  <a:srgbClr val="1F1F1F"/>
                </a:solidFill>
                <a:effectLst/>
                <a:highlight>
                  <a:srgbClr val="FFFFFF"/>
                </a:highlight>
                <a:latin typeface="72 Brand Variable"/>
              </a:rPr>
              <a:t> Bei der Nummerierung geht es darum, Werte für Primärschlüsselfelder von Entitätsinstanzen während der Laufzeit festzulegen. In RAP werden verschiedene Arten der Nummerierung unterstützt, die in zwei Hauptkategorien unterteilt werden können:</a:t>
            </a:r>
          </a:p>
          <a:p>
            <a:pPr algn="l"/>
            <a:r>
              <a:rPr lang="de-DE" b="1" i="0" dirty="0">
                <a:solidFill>
                  <a:srgbClr val="1F1F1F"/>
                </a:solidFill>
                <a:effectLst/>
                <a:highlight>
                  <a:srgbClr val="FFFFFF"/>
                </a:highlight>
                <a:latin typeface="72 Brand Variable"/>
              </a:rPr>
              <a:t>Frühe Nummerierung:</a:t>
            </a:r>
            <a:r>
              <a:rPr lang="de-DE" b="0" i="0" dirty="0">
                <a:solidFill>
                  <a:srgbClr val="1F1F1F"/>
                </a:solidFill>
                <a:effectLst/>
                <a:highlight>
                  <a:srgbClr val="FFFFFF"/>
                </a:highlight>
                <a:latin typeface="72 Brand Variable"/>
              </a:rPr>
              <a:t> In einem Szenario mit früher Nummerierung wird der Primärschlüsselwert sofort nach der Ausführung der Änderungsanforderung für CREATE festgelegt. Die Schlüsselwerte können extern vom Verbraucher übergeben oder intern vom Framework oder einer Implementierung der Methode FOR NUMBERING festgelegt werden. Letztere wird in der vorliegenden Übung implementiert.</a:t>
            </a:r>
          </a:p>
          <a:p>
            <a:pPr algn="l"/>
            <a:r>
              <a:rPr lang="de-DE" b="1" i="0" dirty="0">
                <a:solidFill>
                  <a:srgbClr val="1F1F1F"/>
                </a:solidFill>
                <a:effectLst/>
                <a:highlight>
                  <a:srgbClr val="FFFFFF"/>
                </a:highlight>
                <a:latin typeface="72 Brand Variable"/>
              </a:rPr>
              <a:t>Späte Nummerierung:</a:t>
            </a:r>
            <a:r>
              <a:rPr lang="de-DE" b="0" i="0" dirty="0">
                <a:solidFill>
                  <a:srgbClr val="1F1F1F"/>
                </a:solidFill>
                <a:effectLst/>
                <a:highlight>
                  <a:srgbClr val="FFFFFF"/>
                </a:highlight>
                <a:latin typeface="72 Brand Variable"/>
              </a:rPr>
              <a:t> In einem Szenario mit später Nummerierung werden die Schlüsselwerte immer intern ohne Interaktion des Verbrauchers zugewiesen, nachdem der Point </a:t>
            </a:r>
            <a:r>
              <a:rPr lang="de-DE" b="0" i="0" dirty="0" err="1">
                <a:solidFill>
                  <a:srgbClr val="1F1F1F"/>
                </a:solidFill>
                <a:effectLst/>
                <a:highlight>
                  <a:srgbClr val="FFFFFF"/>
                </a:highlight>
                <a:latin typeface="72 Brand Variable"/>
              </a:rPr>
              <a:t>of</a:t>
            </a:r>
            <a:r>
              <a:rPr lang="de-DE" b="0" i="0" dirty="0">
                <a:solidFill>
                  <a:srgbClr val="1F1F1F"/>
                </a:solidFill>
                <a:effectLst/>
                <a:highlight>
                  <a:srgbClr val="FFFFFF"/>
                </a:highlight>
                <a:latin typeface="72 Brand Variable"/>
              </a:rPr>
              <a:t> </a:t>
            </a:r>
            <a:r>
              <a:rPr lang="de-DE" b="0" i="0" dirty="0" err="1">
                <a:solidFill>
                  <a:srgbClr val="1F1F1F"/>
                </a:solidFill>
                <a:effectLst/>
                <a:highlight>
                  <a:srgbClr val="FFFFFF"/>
                </a:highlight>
                <a:latin typeface="72 Brand Variable"/>
              </a:rPr>
              <a:t>no</a:t>
            </a:r>
            <a:r>
              <a:rPr lang="de-DE" b="0" i="0" dirty="0">
                <a:solidFill>
                  <a:srgbClr val="1F1F1F"/>
                </a:solidFill>
                <a:effectLst/>
                <a:highlight>
                  <a:srgbClr val="FFFFFF"/>
                </a:highlight>
                <a:latin typeface="72 Brand Variable"/>
              </a:rPr>
              <a:t> Return in der Interaktionsphase überschritten wurde und die SAVE-Sequenz ausgelöst wurde. Weitere Informationen: </a:t>
            </a:r>
            <a:r>
              <a:rPr lang="de-DE" b="0" i="0" u="sng" dirty="0">
                <a:solidFill>
                  <a:srgbClr val="007DB8"/>
                </a:solidFill>
                <a:effectLst/>
                <a:highlight>
                  <a:srgbClr val="FFFFFF"/>
                </a:highlight>
                <a:latin typeface="72 Brand Variable"/>
                <a:hlinkClick r:id="rId3"/>
              </a:rPr>
              <a:t>Nummerierung</a:t>
            </a:r>
            <a:endParaRPr lang="de-DE" b="0" i="0" dirty="0">
              <a:solidFill>
                <a:srgbClr val="1F1F1F"/>
              </a:solidFill>
              <a:effectLst/>
              <a:highlight>
                <a:srgbClr val="FFFFFF"/>
              </a:highlight>
              <a:latin typeface="72 Brand Variable"/>
            </a:endParaRPr>
          </a:p>
          <a:p>
            <a:endParaRPr lang="de-DE" dirty="0"/>
          </a:p>
        </p:txBody>
      </p:sp>
      <p:sp>
        <p:nvSpPr>
          <p:cNvPr id="4" name="Foliennummernplatzhalter 3"/>
          <p:cNvSpPr>
            <a:spLocks noGrp="1"/>
          </p:cNvSpPr>
          <p:nvPr>
            <p:ph type="sldNum" sz="quarter" idx="5"/>
          </p:nvPr>
        </p:nvSpPr>
        <p:spPr/>
        <p:txBody>
          <a:bodyPr/>
          <a:lstStyle/>
          <a:p>
            <a:fld id="{1AF18994-5EF3-46D2-9267-0EAF83CF2B89}" type="slidenum">
              <a:rPr lang="de-DE" smtClean="0"/>
              <a:t>4</a:t>
            </a:fld>
            <a:endParaRPr lang="de-DE"/>
          </a:p>
        </p:txBody>
      </p:sp>
    </p:spTree>
    <p:extLst>
      <p:ext uri="{BB962C8B-B14F-4D97-AF65-F5344CB8AC3E}">
        <p14:creationId xmlns:p14="http://schemas.microsoft.com/office/powerpoint/2010/main" val="963693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err="1">
                <a:solidFill>
                  <a:srgbClr val="CCCCCC"/>
                </a:solidFill>
                <a:effectLst/>
                <a:highlight>
                  <a:srgbClr val="181818"/>
                </a:highlight>
                <a:latin typeface="Segoe WPC"/>
              </a:rPr>
              <a:t>Draft</a:t>
            </a:r>
            <a:r>
              <a:rPr lang="de-DE" b="1" i="0" dirty="0">
                <a:solidFill>
                  <a:srgbClr val="CCCCCC"/>
                </a:solidFill>
                <a:effectLst/>
                <a:highlight>
                  <a:srgbClr val="181818"/>
                </a:highlight>
                <a:latin typeface="Segoe WPC"/>
              </a:rPr>
              <a:t> Actions</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action</a:t>
            </a:r>
            <a:r>
              <a:rPr lang="de-DE" b="1" i="0" dirty="0">
                <a:solidFill>
                  <a:srgbClr val="CCCCCC"/>
                </a:solidFill>
                <a:effectLst/>
                <a:highlight>
                  <a:srgbClr val="181818"/>
                </a:highlight>
                <a:latin typeface="Segoe WPC"/>
              </a:rPr>
              <a:t>(</a:t>
            </a:r>
            <a:r>
              <a:rPr lang="de-DE" b="1" i="0" dirty="0" err="1">
                <a:solidFill>
                  <a:srgbClr val="CCCCCC"/>
                </a:solidFill>
                <a:effectLst/>
                <a:highlight>
                  <a:srgbClr val="181818"/>
                </a:highlight>
                <a:latin typeface="Segoe WPC"/>
              </a:rPr>
              <a:t>features</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instance</a:t>
            </a:r>
            <a:r>
              <a:rPr lang="de-DE" b="1" i="0" dirty="0">
                <a:solidFill>
                  <a:srgbClr val="CCCCCC"/>
                </a:solidFill>
                <a:effectLst/>
                <a:highlight>
                  <a:srgbClr val="181818"/>
                </a:highlight>
                <a:latin typeface="Segoe WPC"/>
              </a:rPr>
              <a:t>) Edit;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Diese Aktion ermöglicht das Bearbeiten einer Instanz des BOs im Entwurfsmodus.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wird diese Funktionalität vom Framework automatisch bereitgestellt. Das bedeutet, dass das Framework eine Kopie der Instanz im Entwurfsstatus erstellt, die bearbeitet werden kann, ohne die ursprüngliche Instanz zu ändern, bis die Änderungen aktiviert (</a:t>
            </a:r>
            <a:r>
              <a:rPr lang="de-DE" b="0" i="0" dirty="0" err="1">
                <a:solidFill>
                  <a:srgbClr val="CCCCCC"/>
                </a:solidFill>
                <a:effectLst/>
                <a:highlight>
                  <a:srgbClr val="181818"/>
                </a:highlight>
                <a:latin typeface="Segoe WPC"/>
              </a:rPr>
              <a:t>committed</a:t>
            </a:r>
            <a:r>
              <a:rPr lang="de-DE" b="0" i="0" dirty="0">
                <a:solidFill>
                  <a:srgbClr val="CCCCCC"/>
                </a:solidFill>
                <a:effectLst/>
                <a:highlight>
                  <a:srgbClr val="181818"/>
                </a:highlight>
                <a:latin typeface="Segoe WPC"/>
              </a:rPr>
              <a:t>) werden.</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action</a:t>
            </a:r>
            <a:r>
              <a:rPr lang="de-DE" b="1" i="0" dirty="0">
                <a:solidFill>
                  <a:srgbClr val="CCCCCC"/>
                </a:solidFill>
                <a:effectLst/>
                <a:highlight>
                  <a:srgbClr val="181818"/>
                </a:highlight>
                <a:latin typeface="Segoe WPC"/>
              </a:rPr>
              <a:t> Activate;</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Diese Aktion dient dazu, einen Entwurf zu aktivieren, d.h., die im Entwurf vorgenommenen Änderungen werden auf die Hauptinstanz angewendet.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kümmert sich das Framework um die Übertragung der Änderungen vom Entwurf zur Hauptinstanz.</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action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Discard</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Mit dieser Aktion kann ein Entwurf verworfen werden. Das bedeutet, dass alle Änderungen, die im Entwurfsmodus gemacht wurden, gelöscht werden und der Entwurf selbst entfernt wird. Auch dies wird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vom Framework gehandhabt.</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action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Resume</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Diese Aktion ermöglicht das Fortsetzen der Bearbeitung eines bestehenden Entwurfs.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stellt das Framework die Entwurfsinstanz zur weiteren Bearbeitung bereit.</a:t>
            </a:r>
          </a:p>
          <a:p>
            <a:pPr algn="l"/>
            <a:r>
              <a:rPr lang="de-DE" b="1" i="0" dirty="0" err="1">
                <a:solidFill>
                  <a:srgbClr val="CCCCCC"/>
                </a:solidFill>
                <a:effectLst/>
                <a:highlight>
                  <a:srgbClr val="181818"/>
                </a:highlight>
                <a:latin typeface="Segoe WPC"/>
              </a:rPr>
              <a:t>Draft</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Determine</a:t>
            </a:r>
            <a:r>
              <a:rPr lang="de-DE" b="1" i="0" dirty="0">
                <a:solidFill>
                  <a:srgbClr val="CCCCCC"/>
                </a:solidFill>
                <a:effectLst/>
                <a:highlight>
                  <a:srgbClr val="181818"/>
                </a:highlight>
                <a:latin typeface="Segoe WPC"/>
              </a:rPr>
              <a:t> Action</a:t>
            </a:r>
          </a:p>
          <a:p>
            <a:pPr algn="l">
              <a:buFont typeface="Arial" panose="020B0604020202020204" pitchFamily="34" charset="0"/>
              <a:buChar char="•"/>
            </a:pPr>
            <a:r>
              <a:rPr lang="de-DE" b="1" i="0" dirty="0">
                <a:solidFill>
                  <a:srgbClr val="CCCCCC"/>
                </a:solidFill>
                <a:effectLst/>
                <a:highlight>
                  <a:srgbClr val="181818"/>
                </a:highlight>
                <a:latin typeface="Segoe WPC"/>
              </a:rPr>
              <a:t>draft </a:t>
            </a:r>
            <a:r>
              <a:rPr lang="de-DE" b="1" i="0" dirty="0" err="1">
                <a:solidFill>
                  <a:srgbClr val="CCCCCC"/>
                </a:solidFill>
                <a:effectLst/>
                <a:highlight>
                  <a:srgbClr val="181818"/>
                </a:highlight>
                <a:latin typeface="Segoe WPC"/>
              </a:rPr>
              <a:t>determine</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action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Prepare</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validation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checkOrderedQuantity</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validation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checkDeliveryDate</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Diese Anweisung definiert eine sogenannte "</a:t>
            </a:r>
            <a:r>
              <a:rPr lang="de-DE" b="0" i="0" dirty="0" err="1">
                <a:solidFill>
                  <a:srgbClr val="CCCCCC"/>
                </a:solidFill>
                <a:effectLst/>
                <a:highlight>
                  <a:srgbClr val="181818"/>
                </a:highlight>
                <a:latin typeface="Segoe WPC"/>
              </a:rPr>
              <a:t>Determine</a:t>
            </a:r>
            <a:r>
              <a:rPr lang="de-DE" b="0" i="0" dirty="0">
                <a:solidFill>
                  <a:srgbClr val="CCCCCC"/>
                </a:solidFill>
                <a:effectLst/>
                <a:highlight>
                  <a:srgbClr val="181818"/>
                </a:highlight>
                <a:latin typeface="Segoe WPC"/>
              </a:rPr>
              <a:t> Action" namens </a:t>
            </a:r>
            <a:r>
              <a:rPr lang="de-DE" b="0" i="0" dirty="0" err="1">
                <a:solidFill>
                  <a:srgbClr val="CCCCCC"/>
                </a:solidFill>
                <a:effectLst/>
                <a:highlight>
                  <a:srgbClr val="181818"/>
                </a:highlight>
                <a:latin typeface="Segoe WPC"/>
              </a:rPr>
              <a:t>Prepare</a:t>
            </a:r>
            <a:r>
              <a:rPr lang="de-DE" b="0" i="0" dirty="0">
                <a:solidFill>
                  <a:srgbClr val="CCCCCC"/>
                </a:solidFill>
                <a:effectLst/>
                <a:highlight>
                  <a:srgbClr val="181818"/>
                </a:highlight>
                <a:latin typeface="Segoe WPC"/>
              </a:rPr>
              <a:t>, die vor der Aktivierung eines Entwurfs ausgeführt wird. Sie beinhaltet Validierungen (</a:t>
            </a:r>
            <a:r>
              <a:rPr lang="de-DE" b="0" i="0" dirty="0" err="1">
                <a:solidFill>
                  <a:srgbClr val="CCCCCC"/>
                </a:solidFill>
                <a:effectLst/>
                <a:highlight>
                  <a:srgbClr val="181818"/>
                </a:highlight>
                <a:latin typeface="Segoe WPC"/>
              </a:rPr>
              <a:t>checkOrderedQuantity</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checkDeliveryDate</a:t>
            </a:r>
            <a:r>
              <a:rPr lang="de-DE" b="0" i="0" dirty="0">
                <a:solidFill>
                  <a:srgbClr val="CCCCCC"/>
                </a:solidFill>
                <a:effectLst/>
                <a:highlight>
                  <a:srgbClr val="181818"/>
                </a:highlight>
                <a:latin typeface="Segoe WPC"/>
              </a:rPr>
              <a:t>), die sicherstellen, dass bestimmte Bedingungen erfüllt sind, bevor der Entwurf aktiviert werden kann. Im </a:t>
            </a:r>
            <a:r>
              <a:rPr lang="de-DE" b="0" i="0" dirty="0" err="1">
                <a:solidFill>
                  <a:srgbClr val="CCCCCC"/>
                </a:solidFill>
                <a:effectLst/>
                <a:highlight>
                  <a:srgbClr val="181818"/>
                </a:highlight>
                <a:latin typeface="Segoe WPC"/>
              </a:rPr>
              <a:t>Managed</a:t>
            </a:r>
            <a:r>
              <a:rPr lang="de-DE" b="0" i="0">
                <a:solidFill>
                  <a:srgbClr val="CCCCCC"/>
                </a:solidFill>
                <a:effectLst/>
                <a:highlight>
                  <a:srgbClr val="181818"/>
                </a:highlight>
                <a:latin typeface="Segoe WPC"/>
              </a:rPr>
              <a:t> Szenario werden diese Validierungen vom Entwickler implementiert, aber das Framework ruft sie automatisch auf, bevor es die Aktivierung eines Entwurfs zulässt.</a:t>
            </a:r>
          </a:p>
          <a:p>
            <a:endParaRPr lang="de-DE"/>
          </a:p>
        </p:txBody>
      </p:sp>
      <p:sp>
        <p:nvSpPr>
          <p:cNvPr id="4" name="Foliennummernplatzhalter 3"/>
          <p:cNvSpPr>
            <a:spLocks noGrp="1"/>
          </p:cNvSpPr>
          <p:nvPr>
            <p:ph type="sldNum" sz="quarter" idx="5"/>
          </p:nvPr>
        </p:nvSpPr>
        <p:spPr/>
        <p:txBody>
          <a:bodyPr/>
          <a:lstStyle/>
          <a:p>
            <a:fld id="{1AF18994-5EF3-46D2-9267-0EAF83CF2B89}" type="slidenum">
              <a:rPr lang="de-DE" smtClean="0"/>
              <a:t>8</a:t>
            </a:fld>
            <a:endParaRPr lang="de-DE"/>
          </a:p>
        </p:txBody>
      </p:sp>
    </p:spTree>
    <p:extLst>
      <p:ext uri="{BB962C8B-B14F-4D97-AF65-F5344CB8AC3E}">
        <p14:creationId xmlns:p14="http://schemas.microsoft.com/office/powerpoint/2010/main" val="4033657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Tier-Einordnung des </a:t>
            </a:r>
            <a:r>
              <a:rPr lang="de-DE" b="1" i="0" dirty="0" err="1">
                <a:solidFill>
                  <a:srgbClr val="CCCCCC"/>
                </a:solidFill>
                <a:effectLst/>
                <a:highlight>
                  <a:srgbClr val="181818"/>
                </a:highlight>
                <a:latin typeface="Segoe WPC"/>
              </a:rPr>
              <a:t>unmanaged</a:t>
            </a:r>
            <a:r>
              <a:rPr lang="de-DE" b="1" i="0" dirty="0">
                <a:solidFill>
                  <a:srgbClr val="CCCCCC"/>
                </a:solidFill>
                <a:effectLst/>
                <a:highlight>
                  <a:srgbClr val="181818"/>
                </a:highlight>
                <a:latin typeface="Segoe WPC"/>
              </a:rPr>
              <a:t> Szenarios:</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Das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im SAP RAP Modell wird typischerweise dem </a:t>
            </a:r>
            <a:r>
              <a:rPr lang="de-DE" b="1" i="0" dirty="0">
                <a:solidFill>
                  <a:srgbClr val="CCCCCC"/>
                </a:solidFill>
                <a:effectLst/>
                <a:highlight>
                  <a:srgbClr val="181818"/>
                </a:highlight>
                <a:latin typeface="Segoe WPC"/>
              </a:rPr>
              <a:t>Tier 2</a:t>
            </a:r>
            <a:r>
              <a:rPr lang="de-DE" b="0" i="0" dirty="0">
                <a:solidFill>
                  <a:srgbClr val="CCCCCC"/>
                </a:solidFill>
                <a:effectLst/>
                <a:highlight>
                  <a:srgbClr val="181818"/>
                </a:highlight>
                <a:latin typeface="Segoe WPC"/>
              </a:rPr>
              <a:t> zugeordnet. In Tier 2 übernimmt der Entwickler mehr Verantwortung für die Implementierung der Geschäftslogik und der Datenbanktransaktionen, im Gegensatz zum Tier 3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wo das Framework einen Großteil der Arbeit automatisch handhabt.</a:t>
            </a:r>
          </a:p>
          <a:p>
            <a:pPr algn="l">
              <a:buFont typeface="+mj-lt"/>
              <a:buAutoNum type="arabicPeriod"/>
            </a:pPr>
            <a:r>
              <a:rPr lang="de-DE" b="1" i="0" dirty="0">
                <a:solidFill>
                  <a:srgbClr val="CCCCCC"/>
                </a:solidFill>
                <a:effectLst/>
                <a:highlight>
                  <a:srgbClr val="181818"/>
                </a:highlight>
                <a:latin typeface="Segoe WPC"/>
              </a:rPr>
              <a:t>Nutzung von </a:t>
            </a: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V2 im </a:t>
            </a:r>
            <a:r>
              <a:rPr lang="de-DE" b="1" i="0" dirty="0" err="1">
                <a:solidFill>
                  <a:srgbClr val="CCCCCC"/>
                </a:solidFill>
                <a:effectLst/>
                <a:highlight>
                  <a:srgbClr val="181818"/>
                </a:highlight>
                <a:latin typeface="Segoe WPC"/>
              </a:rPr>
              <a:t>unmanaged</a:t>
            </a:r>
            <a:r>
              <a:rPr lang="de-DE" b="1" i="0" dirty="0">
                <a:solidFill>
                  <a:srgbClr val="CCCCCC"/>
                </a:solidFill>
                <a:effectLst/>
                <a:highlight>
                  <a:srgbClr val="181818"/>
                </a:highlight>
                <a:latin typeface="Segoe WPC"/>
              </a:rPr>
              <a:t> Szenario:</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Die Aussage, dass im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nur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V2 benutzt wird, ist nicht grundsätzlich korrekt. Während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V2 in vielen älteren SAP-Anwendungen und Szenarien weit verbreitet ist, unterstützt das SAP RAP Modell sowohl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V2 als auch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V4. Die Wahl der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-Version hängt von den Anforderungen des Projekts und der Kompatibilität mit den Konsumenten der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ab, nicht direkt vom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oder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a:t>
            </a:r>
          </a:p>
          <a:p>
            <a:pPr algn="l">
              <a:buFont typeface="+mj-lt"/>
              <a:buAutoNum type="arabicPeriod"/>
            </a:pPr>
            <a:r>
              <a:rPr lang="de-DE" b="1" i="0" dirty="0" err="1">
                <a:solidFill>
                  <a:srgbClr val="CCCCCC"/>
                </a:solidFill>
                <a:effectLst/>
                <a:highlight>
                  <a:srgbClr val="181818"/>
                </a:highlight>
                <a:latin typeface="Segoe WPC"/>
              </a:rPr>
              <a:t>Draft</a:t>
            </a:r>
            <a:r>
              <a:rPr lang="de-DE" b="1" i="0" dirty="0">
                <a:solidFill>
                  <a:srgbClr val="CCCCCC"/>
                </a:solidFill>
                <a:effectLst/>
                <a:highlight>
                  <a:srgbClr val="181818"/>
                </a:highlight>
                <a:latin typeface="Segoe WPC"/>
              </a:rPr>
              <a:t> Handling im </a:t>
            </a:r>
            <a:r>
              <a:rPr lang="de-DE" b="1" i="0" dirty="0" err="1">
                <a:solidFill>
                  <a:srgbClr val="CCCCCC"/>
                </a:solidFill>
                <a:effectLst/>
                <a:highlight>
                  <a:srgbClr val="181818"/>
                </a:highlight>
                <a:latin typeface="Segoe WPC"/>
              </a:rPr>
              <a:t>unmanaged</a:t>
            </a:r>
            <a:r>
              <a:rPr lang="de-DE" b="1" i="0" dirty="0">
                <a:solidFill>
                  <a:srgbClr val="CCCCCC"/>
                </a:solidFill>
                <a:effectLst/>
                <a:highlight>
                  <a:srgbClr val="181818"/>
                </a:highlight>
                <a:latin typeface="Segoe WPC"/>
              </a:rPr>
              <a:t> Szenario:</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 Handling ist im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möglich, erfordert jedoch eine explizitere Implementierung durch den Entwickler.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bietet das SAP RAP Framework automatische Unterstützung für </a:t>
            </a:r>
            <a:r>
              <a:rPr lang="de-DE" b="0" i="0" dirty="0" err="1">
                <a:solidFill>
                  <a:srgbClr val="CCCCCC"/>
                </a:solidFill>
                <a:effectLst/>
                <a:highlight>
                  <a:srgbClr val="181818"/>
                </a:highlight>
                <a:latin typeface="Segoe WPC"/>
              </a:rPr>
              <a:t>Drafts</a:t>
            </a:r>
            <a:r>
              <a:rPr lang="de-DE" b="0" i="0" dirty="0">
                <a:solidFill>
                  <a:srgbClr val="CCCCCC"/>
                </a:solidFill>
                <a:effectLst/>
                <a:highlight>
                  <a:srgbClr val="181818"/>
                </a:highlight>
                <a:latin typeface="Segoe WPC"/>
              </a:rPr>
              <a:t>, während im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der Entwickler selbst für die Implementierung der </a:t>
            </a: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-Logik verantwortlich ist, einschließlich der Verwaltung von </a:t>
            </a: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-Tabellen und der Bereitstellung von Mechanismen zum Speichern und Verwalten von Entwürfen.</a:t>
            </a:r>
          </a:p>
          <a:p>
            <a:pPr algn="l">
              <a:buFont typeface="+mj-lt"/>
              <a:buAutoNum type="arabicPeriod"/>
            </a:pPr>
            <a:r>
              <a:rPr lang="de-DE" b="1" i="0" dirty="0">
                <a:solidFill>
                  <a:srgbClr val="CCCCCC"/>
                </a:solidFill>
                <a:effectLst/>
                <a:highlight>
                  <a:srgbClr val="181818"/>
                </a:highlight>
                <a:latin typeface="Segoe WPC"/>
              </a:rPr>
              <a:t>Andere Implementierungsszenarien im SAP RAP Modell:</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Neben dem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gibt es auch das </a:t>
            </a:r>
            <a:r>
              <a:rPr lang="de-DE" b="1" i="0" dirty="0">
                <a:solidFill>
                  <a:srgbClr val="CCCCCC"/>
                </a:solidFill>
                <a:effectLst/>
                <a:highlight>
                  <a:srgbClr val="181818"/>
                </a:highlight>
                <a:latin typeface="Segoe WPC"/>
              </a:rPr>
              <a:t>"Semi-</a:t>
            </a:r>
            <a:r>
              <a:rPr lang="de-DE" b="1" i="0" dirty="0" err="1">
                <a:solidFill>
                  <a:srgbClr val="CCCCCC"/>
                </a:solidFill>
                <a:effectLst/>
                <a:highlight>
                  <a:srgbClr val="181818"/>
                </a:highlight>
                <a:latin typeface="Segoe WPC"/>
              </a:rPr>
              <a:t>managed</a:t>
            </a:r>
            <a:r>
              <a:rPr lang="de-DE" b="1" i="0" dirty="0">
                <a:solidFill>
                  <a:srgbClr val="CCCCCC"/>
                </a:solidFill>
                <a:effectLst/>
                <a:highlight>
                  <a:srgbClr val="181818"/>
                </a:highlight>
                <a:latin typeface="Segoe WPC"/>
              </a:rPr>
              <a:t>" Szenario</a:t>
            </a:r>
            <a:r>
              <a:rPr lang="de-DE" b="0" i="0" dirty="0">
                <a:solidFill>
                  <a:srgbClr val="CCCCCC"/>
                </a:solidFill>
                <a:effectLst/>
                <a:highlight>
                  <a:srgbClr val="181818"/>
                </a:highlight>
                <a:latin typeface="Segoe WPC"/>
              </a:rPr>
              <a:t>, das eine Mischform darstellt. In diesem Szenario übernimmt das Framework einige Aspekte der Anwendungslogik und Transaktionsverwaltung, während der Entwickler für bestimmte Teile der Geschäftslogik verantwortlich bleibt. Dies ermöglicht eine feinere Kontrolle in Bereichen, in denen spezifische Anpassungen oder erweiterte Logik erforderlich sind, ohne auf die Vorteile des Frameworks für Standardoperationen zu verzichten.</a:t>
            </a:r>
          </a:p>
          <a:p>
            <a:pPr marL="742950" lvl="1" indent="-285750" algn="l">
              <a:buFont typeface="+mj-lt"/>
              <a:buAutoNum type="arabicPeriod"/>
            </a:pPr>
            <a:endParaRPr lang="de-DE" b="0" i="0" dirty="0">
              <a:solidFill>
                <a:srgbClr val="CCCCCC"/>
              </a:solidFill>
              <a:effectLst/>
              <a:highlight>
                <a:srgbClr val="181818"/>
              </a:highlight>
              <a:latin typeface="Segoe WPC"/>
            </a:endParaRPr>
          </a:p>
          <a:p>
            <a:pPr marL="742950" lvl="1" indent="-285750" algn="l">
              <a:buFont typeface="+mj-lt"/>
              <a:buAutoNum type="arabicPeriod"/>
            </a:pPr>
            <a:endParaRPr lang="de-DE" b="0" i="0" dirty="0">
              <a:solidFill>
                <a:srgbClr val="CCCCCC"/>
              </a:solidFill>
              <a:effectLst/>
              <a:highlight>
                <a:srgbClr val="181818"/>
              </a:highlight>
              <a:latin typeface="Segoe WPC"/>
            </a:endParaRPr>
          </a:p>
          <a:p>
            <a:pPr algn="l"/>
            <a:r>
              <a:rPr lang="en-US" b="0" i="0" dirty="0">
                <a:solidFill>
                  <a:srgbClr val="475E75"/>
                </a:solidFill>
                <a:effectLst/>
                <a:highlight>
                  <a:srgbClr val="FFFFFF"/>
                </a:highlight>
                <a:latin typeface="72" panose="020B0503030000000003" pitchFamily="34" charset="0"/>
              </a:rPr>
              <a:t>If you want to implement OData V4 and Create, Delete Button needs to enable then you need to</a:t>
            </a:r>
            <a:r>
              <a:rPr lang="en-US" b="1" i="0" dirty="0">
                <a:solidFill>
                  <a:srgbClr val="475E75"/>
                </a:solidFill>
                <a:effectLst/>
                <a:highlight>
                  <a:srgbClr val="FFFFFF"/>
                </a:highlight>
                <a:latin typeface="72" panose="020B0503030000000003" pitchFamily="34" charset="0"/>
              </a:rPr>
              <a:t> implement/enable the Draft </a:t>
            </a:r>
            <a:r>
              <a:rPr lang="en-US" b="0" i="0" dirty="0">
                <a:solidFill>
                  <a:srgbClr val="475E75"/>
                </a:solidFill>
                <a:effectLst/>
                <a:highlight>
                  <a:srgbClr val="FFFFFF"/>
                </a:highlight>
                <a:latin typeface="72" panose="020B0503030000000003" pitchFamily="34" charset="0"/>
              </a:rPr>
              <a:t>Functionality also in the </a:t>
            </a:r>
            <a:r>
              <a:rPr lang="en-US" b="1" i="0" dirty="0" err="1">
                <a:solidFill>
                  <a:srgbClr val="475E75"/>
                </a:solidFill>
                <a:effectLst/>
                <a:highlight>
                  <a:srgbClr val="FFFFFF"/>
                </a:highlight>
                <a:latin typeface="72" panose="020B0503030000000003" pitchFamily="34" charset="0"/>
              </a:rPr>
              <a:t>Behaviour</a:t>
            </a:r>
            <a:r>
              <a:rPr lang="en-US" b="1" i="0" dirty="0">
                <a:solidFill>
                  <a:srgbClr val="475E75"/>
                </a:solidFill>
                <a:effectLst/>
                <a:highlight>
                  <a:srgbClr val="FFFFFF"/>
                </a:highlight>
                <a:latin typeface="72" panose="020B0503030000000003" pitchFamily="34" charset="0"/>
              </a:rPr>
              <a:t> Definition</a:t>
            </a:r>
            <a:r>
              <a:rPr lang="en-US" b="0" i="0" dirty="0">
                <a:solidFill>
                  <a:srgbClr val="475E75"/>
                </a:solidFill>
                <a:effectLst/>
                <a:highlight>
                  <a:srgbClr val="FFFFFF"/>
                </a:highlight>
                <a:latin typeface="72" panose="020B0503030000000003" pitchFamily="34" charset="0"/>
              </a:rPr>
              <a:t>.</a:t>
            </a:r>
          </a:p>
          <a:p>
            <a:pPr algn="l"/>
            <a:r>
              <a:rPr lang="en-US" b="0" i="0" dirty="0">
                <a:solidFill>
                  <a:srgbClr val="475E75"/>
                </a:solidFill>
                <a:effectLst/>
                <a:highlight>
                  <a:srgbClr val="FFFFFF"/>
                </a:highlight>
                <a:latin typeface="72" panose="020B0503030000000003" pitchFamily="34" charset="0"/>
              </a:rPr>
              <a:t>If you </a:t>
            </a:r>
            <a:r>
              <a:rPr lang="en-US" b="0" i="0" dirty="0" err="1">
                <a:solidFill>
                  <a:srgbClr val="475E75"/>
                </a:solidFill>
                <a:effectLst/>
                <a:highlight>
                  <a:srgbClr val="FFFFFF"/>
                </a:highlight>
                <a:latin typeface="72" panose="020B0503030000000003" pitchFamily="34" charset="0"/>
              </a:rPr>
              <a:t>dont</a:t>
            </a:r>
            <a:r>
              <a:rPr lang="en-US" b="0" i="0" dirty="0">
                <a:solidFill>
                  <a:srgbClr val="475E75"/>
                </a:solidFill>
                <a:effectLst/>
                <a:highlight>
                  <a:srgbClr val="FFFFFF"/>
                </a:highlight>
                <a:latin typeface="72" panose="020B0503030000000003" pitchFamily="34" charset="0"/>
              </a:rPr>
              <a:t> want to implement</a:t>
            </a:r>
            <a:r>
              <a:rPr lang="en-US" b="1" i="0" dirty="0">
                <a:solidFill>
                  <a:srgbClr val="475E75"/>
                </a:solidFill>
                <a:effectLst/>
                <a:highlight>
                  <a:srgbClr val="FFFFFF"/>
                </a:highlight>
                <a:latin typeface="72" panose="020B0503030000000003" pitchFamily="34" charset="0"/>
              </a:rPr>
              <a:t> Draft Functionality in </a:t>
            </a:r>
            <a:r>
              <a:rPr lang="en-US" b="1" i="0" dirty="0" err="1">
                <a:solidFill>
                  <a:srgbClr val="475E75"/>
                </a:solidFill>
                <a:effectLst/>
                <a:highlight>
                  <a:srgbClr val="FFFFFF"/>
                </a:highlight>
                <a:latin typeface="72" panose="020B0503030000000003" pitchFamily="34" charset="0"/>
              </a:rPr>
              <a:t>Behaviour</a:t>
            </a:r>
            <a:r>
              <a:rPr lang="en-US" b="1" i="0" dirty="0">
                <a:solidFill>
                  <a:srgbClr val="475E75"/>
                </a:solidFill>
                <a:effectLst/>
                <a:highlight>
                  <a:srgbClr val="FFFFFF"/>
                </a:highlight>
                <a:latin typeface="72" panose="020B0503030000000003" pitchFamily="34" charset="0"/>
              </a:rPr>
              <a:t> Definition </a:t>
            </a:r>
            <a:r>
              <a:rPr lang="en-US" b="0" i="0" dirty="0">
                <a:solidFill>
                  <a:srgbClr val="475E75"/>
                </a:solidFill>
                <a:effectLst/>
                <a:highlight>
                  <a:srgbClr val="FFFFFF"/>
                </a:highlight>
                <a:latin typeface="72" panose="020B0503030000000003" pitchFamily="34" charset="0"/>
              </a:rPr>
              <a:t>then Create a Service Binding of Type OData V2.</a:t>
            </a:r>
          </a:p>
          <a:p>
            <a:pPr marL="742950" lvl="1" indent="-285750" algn="l">
              <a:buFont typeface="+mj-lt"/>
              <a:buAutoNum type="arabicPeriod"/>
            </a:pPr>
            <a:endParaRPr lang="de-DE" b="0" i="0" dirty="0">
              <a:solidFill>
                <a:srgbClr val="CCCCCC"/>
              </a:solidFill>
              <a:effectLst/>
              <a:highlight>
                <a:srgbClr val="181818"/>
              </a:highlight>
              <a:latin typeface="Segoe WPC"/>
            </a:endParaRPr>
          </a:p>
          <a:p>
            <a:endParaRPr lang="de-DE" dirty="0"/>
          </a:p>
        </p:txBody>
      </p:sp>
      <p:sp>
        <p:nvSpPr>
          <p:cNvPr id="4" name="Foliennummernplatzhalter 3"/>
          <p:cNvSpPr>
            <a:spLocks noGrp="1"/>
          </p:cNvSpPr>
          <p:nvPr>
            <p:ph type="sldNum" sz="quarter" idx="5"/>
          </p:nvPr>
        </p:nvSpPr>
        <p:spPr/>
        <p:txBody>
          <a:bodyPr/>
          <a:lstStyle/>
          <a:p>
            <a:fld id="{1AF18994-5EF3-46D2-9267-0EAF83CF2B89}" type="slidenum">
              <a:rPr lang="de-DE" smtClean="0"/>
              <a:t>9</a:t>
            </a:fld>
            <a:endParaRPr lang="de-DE"/>
          </a:p>
        </p:txBody>
      </p:sp>
    </p:spTree>
    <p:extLst>
      <p:ext uri="{BB962C8B-B14F-4D97-AF65-F5344CB8AC3E}">
        <p14:creationId xmlns:p14="http://schemas.microsoft.com/office/powerpoint/2010/main" val="103780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39"/>
            <a:ext cx="11372752" cy="1064707"/>
          </a:xfrm>
        </p:spPr>
        <p:txBody>
          <a:bodyPr vert="horz" lIns="91440" tIns="45720" rIns="91440" bIns="45720" rtlCol="0" anchor="ctr">
            <a:normAutofit/>
          </a:bodyPr>
          <a:lstStyle/>
          <a:p>
            <a:r>
              <a:rPr lang="en-US" sz="3600" dirty="0">
                <a:solidFill>
                  <a:schemeClr val="tx1">
                    <a:lumMod val="85000"/>
                    <a:lumOff val="15000"/>
                  </a:schemeClr>
                </a:solidFill>
              </a:rPr>
              <a:t>ABAP RAP – Unmanaged scenario</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90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DB14E72-F910-7FA0-4906-5F673798FA2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Info: Lock Object	</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5B257EBC-2F2D-FEBE-631C-EF18E0598950}"/>
              </a:ext>
            </a:extLst>
          </p:cNvPr>
          <p:cNvPicPr>
            <a:picLocks noGrp="1" noChangeAspect="1"/>
          </p:cNvPicPr>
          <p:nvPr>
            <p:ph idx="1"/>
          </p:nvPr>
        </p:nvPicPr>
        <p:blipFill>
          <a:blip r:embed="rId2"/>
          <a:stretch>
            <a:fillRect/>
          </a:stretch>
        </p:blipFill>
        <p:spPr>
          <a:xfrm>
            <a:off x="320040" y="2694318"/>
            <a:ext cx="11548872" cy="3464660"/>
          </a:xfrm>
          <a:prstGeom prst="rect">
            <a:avLst/>
          </a:prstGeom>
        </p:spPr>
      </p:pic>
    </p:spTree>
    <p:extLst>
      <p:ext uri="{BB962C8B-B14F-4D97-AF65-F5344CB8AC3E}">
        <p14:creationId xmlns:p14="http://schemas.microsoft.com/office/powerpoint/2010/main" val="335188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BB6B3E-B371-2CC5-511B-B784E78B8B9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Info: Table Types	</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395A3E24-9558-2378-015B-0248C1695C7B}"/>
              </a:ext>
            </a:extLst>
          </p:cNvPr>
          <p:cNvPicPr>
            <a:picLocks noGrp="1" noChangeAspect="1"/>
          </p:cNvPicPr>
          <p:nvPr>
            <p:ph idx="1"/>
          </p:nvPr>
        </p:nvPicPr>
        <p:blipFill>
          <a:blip r:embed="rId2"/>
          <a:stretch>
            <a:fillRect/>
          </a:stretch>
        </p:blipFill>
        <p:spPr>
          <a:xfrm>
            <a:off x="356312" y="2633472"/>
            <a:ext cx="11476328" cy="3586353"/>
          </a:xfrm>
          <a:prstGeom prst="rect">
            <a:avLst/>
          </a:prstGeom>
        </p:spPr>
      </p:pic>
    </p:spTree>
    <p:extLst>
      <p:ext uri="{BB962C8B-B14F-4D97-AF65-F5344CB8AC3E}">
        <p14:creationId xmlns:p14="http://schemas.microsoft.com/office/powerpoint/2010/main" val="142596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EA7CAA-AA97-6640-BD79-7261E475A49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Info: Domain</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nhaltsplatzhalter 3">
            <a:extLst>
              <a:ext uri="{FF2B5EF4-FFF2-40B4-BE49-F238E27FC236}">
                <a16:creationId xmlns:a16="http://schemas.microsoft.com/office/drawing/2014/main" id="{5D92772E-6F76-1ECF-505B-1CCE0E5AAC34}"/>
              </a:ext>
            </a:extLst>
          </p:cNvPr>
          <p:cNvPicPr>
            <a:picLocks noGrp="1" noChangeAspect="1"/>
          </p:cNvPicPr>
          <p:nvPr>
            <p:ph idx="1"/>
          </p:nvPr>
        </p:nvPicPr>
        <p:blipFill>
          <a:blip r:embed="rId2"/>
          <a:stretch>
            <a:fillRect/>
          </a:stretch>
        </p:blipFill>
        <p:spPr>
          <a:xfrm>
            <a:off x="838200" y="2168386"/>
            <a:ext cx="10515600" cy="3665815"/>
          </a:xfrm>
          <a:prstGeom prst="rect">
            <a:avLst/>
          </a:prstGeom>
        </p:spPr>
      </p:pic>
    </p:spTree>
    <p:extLst>
      <p:ext uri="{BB962C8B-B14F-4D97-AF65-F5344CB8AC3E}">
        <p14:creationId xmlns:p14="http://schemas.microsoft.com/office/powerpoint/2010/main" val="180122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3E2D1C0-7D10-7E9C-0E1F-68149463F5D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Info: Data Elements	</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4F88A668-79B0-270A-C413-41858F71DB00}"/>
              </a:ext>
            </a:extLst>
          </p:cNvPr>
          <p:cNvPicPr>
            <a:picLocks noGrp="1" noChangeAspect="1"/>
          </p:cNvPicPr>
          <p:nvPr>
            <p:ph idx="1"/>
          </p:nvPr>
        </p:nvPicPr>
        <p:blipFill>
          <a:blip r:embed="rId2"/>
          <a:stretch>
            <a:fillRect/>
          </a:stretch>
        </p:blipFill>
        <p:spPr>
          <a:xfrm>
            <a:off x="320040" y="2983039"/>
            <a:ext cx="11548872" cy="2887219"/>
          </a:xfrm>
          <a:prstGeom prst="rect">
            <a:avLst/>
          </a:prstGeom>
        </p:spPr>
      </p:pic>
    </p:spTree>
    <p:extLst>
      <p:ext uri="{BB962C8B-B14F-4D97-AF65-F5344CB8AC3E}">
        <p14:creationId xmlns:p14="http://schemas.microsoft.com/office/powerpoint/2010/main" val="171399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3E2D1C0-7D10-7E9C-0E1F-68149463F5D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Info: Data Elements	</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nhaltsplatzhalter 5">
            <a:extLst>
              <a:ext uri="{FF2B5EF4-FFF2-40B4-BE49-F238E27FC236}">
                <a16:creationId xmlns:a16="http://schemas.microsoft.com/office/drawing/2014/main" id="{A641AEB0-9307-A399-A28B-57EE7D29A66E}"/>
              </a:ext>
            </a:extLst>
          </p:cNvPr>
          <p:cNvPicPr>
            <a:picLocks noGrp="1" noChangeAspect="1"/>
          </p:cNvPicPr>
          <p:nvPr>
            <p:ph idx="1"/>
          </p:nvPr>
        </p:nvPicPr>
        <p:blipFill>
          <a:blip r:embed="rId2"/>
          <a:stretch>
            <a:fillRect/>
          </a:stretch>
        </p:blipFill>
        <p:spPr>
          <a:xfrm>
            <a:off x="320040" y="3112964"/>
            <a:ext cx="11548872" cy="2627369"/>
          </a:xfrm>
          <a:prstGeom prst="rect">
            <a:avLst/>
          </a:prstGeom>
        </p:spPr>
      </p:pic>
    </p:spTree>
    <p:extLst>
      <p:ext uri="{BB962C8B-B14F-4D97-AF65-F5344CB8AC3E}">
        <p14:creationId xmlns:p14="http://schemas.microsoft.com/office/powerpoint/2010/main" val="134757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dirty="0">
                <a:solidFill>
                  <a:schemeClr val="tx1"/>
                </a:solidFill>
              </a:rPr>
              <a:t>Wrap up</a:t>
            </a:r>
            <a:endParaRPr lang="en-US" kern="1200" dirty="0">
              <a:solidFill>
                <a:schemeClr val="tx1"/>
              </a:solidFill>
              <a:latin typeface="+mn-lt"/>
              <a:ea typeface="+mn-ea"/>
              <a:cs typeface="+mn-cs"/>
            </a:endParaRPr>
          </a:p>
          <a:p>
            <a:r>
              <a:rPr lang="en-US" dirty="0">
                <a:solidFill>
                  <a:schemeClr val="tx1"/>
                </a:solidFill>
              </a:rPr>
              <a:t>Questions? Feedback?</a:t>
            </a:r>
            <a:endParaRPr lang="en-US" kern="1200" dirty="0">
              <a:solidFill>
                <a:schemeClr val="tx1"/>
              </a:solidFill>
              <a:latin typeface="+mn-lt"/>
              <a:ea typeface="+mn-ea"/>
              <a:cs typeface="+mn-cs"/>
            </a:endParaRP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2543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838200" y="451381"/>
            <a:ext cx="10512552" cy="4066540"/>
          </a:xfrm>
        </p:spPr>
        <p:txBody>
          <a:bodyPr anchor="b">
            <a:normAutofit/>
          </a:bodyPr>
          <a:lstStyle/>
          <a:p>
            <a:pPr algn="l"/>
            <a:r>
              <a:rPr lang="de-DE" sz="6600" dirty="0" err="1"/>
              <a:t>Unmanaged</a:t>
            </a:r>
            <a:r>
              <a:rPr lang="de-DE" sz="6600" dirty="0"/>
              <a:t> Scenario</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838199" y="4983276"/>
            <a:ext cx="10512552" cy="1126680"/>
          </a:xfrm>
        </p:spPr>
        <p:txBody>
          <a:bodyPr>
            <a:normAutofit/>
          </a:bodyPr>
          <a:lstStyle/>
          <a:p>
            <a:pPr algn="l"/>
            <a:endParaRPr lang="de-DE"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nodePh="1">
                                  <p:stCondLst>
                                    <p:cond delay="1000"/>
                                  </p:stCondLst>
                                  <p:endCondLst>
                                    <p:cond evt="begin" delay="0">
                                      <p:tn val="8"/>
                                    </p:cond>
                                  </p:end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descr="Ein Bild, das Schrift, Screenshot, Text, Symbol enthält.&#10;&#10;Automatisch generierte Beschreibung">
            <a:extLst>
              <a:ext uri="{FF2B5EF4-FFF2-40B4-BE49-F238E27FC236}">
                <a16:creationId xmlns:a16="http://schemas.microsoft.com/office/drawing/2014/main" id="{011DEACE-E8EE-AF85-0E9E-A6F4B0E59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75" y="414698"/>
            <a:ext cx="2210854" cy="1171155"/>
          </a:xfrm>
          <a:prstGeom prst="rect">
            <a:avLst/>
          </a:prstGeom>
        </p:spPr>
      </p:pic>
      <p:sp>
        <p:nvSpPr>
          <p:cNvPr id="29"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nhaltsplatzhalter 10">
            <a:extLst>
              <a:ext uri="{FF2B5EF4-FFF2-40B4-BE49-F238E27FC236}">
                <a16:creationId xmlns:a16="http://schemas.microsoft.com/office/drawing/2014/main" id="{8DED7C6D-CA31-9ECA-0A73-29158BBBC237}"/>
              </a:ext>
            </a:extLst>
          </p:cNvPr>
          <p:cNvSpPr>
            <a:spLocks noGrp="1"/>
          </p:cNvSpPr>
          <p:nvPr>
            <p:ph sz="half" idx="1"/>
          </p:nvPr>
        </p:nvSpPr>
        <p:spPr>
          <a:xfrm>
            <a:off x="612648" y="2504819"/>
            <a:ext cx="6986016" cy="3672144"/>
          </a:xfrm>
        </p:spPr>
        <p:txBody>
          <a:bodyPr vert="horz" lIns="91440" tIns="45720" rIns="91440" bIns="45720" rtlCol="0">
            <a:normAutofit/>
          </a:bodyPr>
          <a:lstStyle/>
          <a:p>
            <a:r>
              <a:rPr lang="en-US" sz="2200" dirty="0"/>
              <a:t>Create the CDS Views for the classes.</a:t>
            </a:r>
          </a:p>
          <a:p>
            <a:r>
              <a:rPr lang="en-US" sz="2200" dirty="0"/>
              <a:t>Transfer the annotations for the UI to a metadata extension.</a:t>
            </a:r>
          </a:p>
        </p:txBody>
      </p:sp>
      <p:pic>
        <p:nvPicPr>
          <p:cNvPr id="9" name="Inhaltsplatzhalter 8">
            <a:extLst>
              <a:ext uri="{FF2B5EF4-FFF2-40B4-BE49-F238E27FC236}">
                <a16:creationId xmlns:a16="http://schemas.microsoft.com/office/drawing/2014/main" id="{2F368A9E-2199-6EBA-1481-84AA0E5A73E6}"/>
              </a:ext>
            </a:extLst>
          </p:cNvPr>
          <p:cNvPicPr>
            <a:picLocks noGrp="1" noChangeAspect="1"/>
          </p:cNvPicPr>
          <p:nvPr>
            <p:ph sz="half" idx="2"/>
          </p:nvPr>
        </p:nvPicPr>
        <p:blipFill>
          <a:blip r:embed="rId3"/>
          <a:stretch>
            <a:fillRect/>
          </a:stretch>
        </p:blipFill>
        <p:spPr>
          <a:xfrm>
            <a:off x="6568899" y="863369"/>
            <a:ext cx="4784901" cy="5131262"/>
          </a:xfrm>
          <a:prstGeom prst="rect">
            <a:avLst/>
          </a:prstGeom>
        </p:spPr>
      </p:pic>
      <p:pic>
        <p:nvPicPr>
          <p:cNvPr id="15" name="Grafik 14" descr="Ein Bild, das Schrift, Text, Screenshot, Symbol enthält.&#10;&#10;Automatisch generierte Beschreibung">
            <a:extLst>
              <a:ext uri="{FF2B5EF4-FFF2-40B4-BE49-F238E27FC236}">
                <a16:creationId xmlns:a16="http://schemas.microsoft.com/office/drawing/2014/main" id="{8007A119-AD25-DACF-4BA3-8BE08EEEA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 y="414698"/>
            <a:ext cx="2175004" cy="1171156"/>
          </a:xfrm>
          <a:prstGeom prst="rect">
            <a:avLst/>
          </a:prstGeom>
        </p:spPr>
      </p:pic>
    </p:spTree>
    <p:extLst>
      <p:ext uri="{BB962C8B-B14F-4D97-AF65-F5344CB8AC3E}">
        <p14:creationId xmlns:p14="http://schemas.microsoft.com/office/powerpoint/2010/main" val="361353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612648" y="2908005"/>
            <a:ext cx="5295015" cy="3268957"/>
          </a:xfrm>
        </p:spPr>
        <p:txBody>
          <a:bodyPr>
            <a:normAutofit/>
          </a:bodyPr>
          <a:lstStyle/>
          <a:p>
            <a:r>
              <a:rPr lang="de-DE" sz="2200" dirty="0"/>
              <a:t>Create </a:t>
            </a:r>
            <a:r>
              <a:rPr lang="de-DE" sz="2200" dirty="0" err="1"/>
              <a:t>the</a:t>
            </a:r>
            <a:r>
              <a:rPr lang="de-DE" sz="2200" dirty="0"/>
              <a:t> </a:t>
            </a:r>
            <a:r>
              <a:rPr lang="de-DE" sz="2200" dirty="0" err="1"/>
              <a:t>Behavior</a:t>
            </a:r>
            <a:r>
              <a:rPr lang="de-DE" sz="2200" dirty="0"/>
              <a:t> Definition.</a:t>
            </a:r>
          </a:p>
          <a:p>
            <a:r>
              <a:rPr lang="de-DE" sz="2200" dirty="0"/>
              <a:t>Set </a:t>
            </a:r>
            <a:r>
              <a:rPr lang="de-DE" sz="2200" dirty="0" err="1"/>
              <a:t>to</a:t>
            </a:r>
            <a:r>
              <a:rPr lang="de-DE" sz="2200" dirty="0"/>
              <a:t> </a:t>
            </a:r>
            <a:r>
              <a:rPr lang="de-DE" sz="2200" dirty="0" err="1"/>
              <a:t>unmanaged</a:t>
            </a:r>
            <a:r>
              <a:rPr lang="de-DE" sz="2200" dirty="0"/>
              <a:t>.</a:t>
            </a:r>
          </a:p>
          <a:p>
            <a:r>
              <a:rPr lang="de-DE" sz="2200" dirty="0"/>
              <a:t>Create </a:t>
            </a:r>
            <a:r>
              <a:rPr lang="de-DE" sz="2200" dirty="0" err="1"/>
              <a:t>the</a:t>
            </a:r>
            <a:r>
              <a:rPr lang="de-DE" sz="2200" dirty="0"/>
              <a:t> </a:t>
            </a:r>
            <a:r>
              <a:rPr lang="de-DE" sz="2200" dirty="0" err="1"/>
              <a:t>Behavior</a:t>
            </a:r>
            <a:r>
              <a:rPr lang="de-DE" sz="2200" dirty="0"/>
              <a:t> Class </a:t>
            </a:r>
            <a:r>
              <a:rPr lang="de-DE" sz="2200" dirty="0" err="1"/>
              <a:t>using</a:t>
            </a:r>
            <a:r>
              <a:rPr lang="de-DE" sz="2200" dirty="0"/>
              <a:t> </a:t>
            </a:r>
            <a:r>
              <a:rPr lang="de-DE" sz="2200" dirty="0" err="1"/>
              <a:t>the</a:t>
            </a:r>
            <a:r>
              <a:rPr lang="de-DE" sz="2200" dirty="0"/>
              <a:t> </a:t>
            </a:r>
            <a:r>
              <a:rPr lang="de-DE" sz="2200" dirty="0" err="1"/>
              <a:t>suggestion</a:t>
            </a:r>
            <a:r>
              <a:rPr lang="de-DE" sz="2200" dirty="0"/>
              <a:t> </a:t>
            </a:r>
            <a:r>
              <a:rPr lang="de-DE" sz="2200" dirty="0" err="1"/>
              <a:t>help</a:t>
            </a:r>
            <a:r>
              <a:rPr lang="de-DE" sz="2200" dirty="0"/>
              <a:t> (</a:t>
            </a:r>
            <a:r>
              <a:rPr lang="de-DE" sz="2200" dirty="0" err="1"/>
              <a:t>Lightbulb</a:t>
            </a:r>
            <a:r>
              <a:rPr lang="de-DE" sz="2200" dirty="0"/>
              <a:t> </a:t>
            </a:r>
            <a:r>
              <a:rPr lang="de-DE" sz="2200" dirty="0" err="1"/>
              <a:t>icon</a:t>
            </a:r>
            <a:r>
              <a:rPr lang="de-DE" sz="2200" dirty="0"/>
              <a:t>)</a:t>
            </a:r>
          </a:p>
        </p:txBody>
      </p:sp>
      <p:pic>
        <p:nvPicPr>
          <p:cNvPr id="4" name="Grafik 3">
            <a:extLst>
              <a:ext uri="{FF2B5EF4-FFF2-40B4-BE49-F238E27FC236}">
                <a16:creationId xmlns:a16="http://schemas.microsoft.com/office/drawing/2014/main" id="{ECCCE813-56C7-A776-7278-C01BE9BF659E}"/>
              </a:ext>
            </a:extLst>
          </p:cNvPr>
          <p:cNvPicPr>
            <a:picLocks noChangeAspect="1"/>
          </p:cNvPicPr>
          <p:nvPr/>
        </p:nvPicPr>
        <p:blipFill>
          <a:blip r:embed="rId3"/>
          <a:stretch>
            <a:fillRect/>
          </a:stretch>
        </p:blipFill>
        <p:spPr>
          <a:xfrm>
            <a:off x="6756879" y="874451"/>
            <a:ext cx="4904734" cy="5109097"/>
          </a:xfrm>
          <a:prstGeom prst="rect">
            <a:avLst/>
          </a:prstGeom>
        </p:spPr>
      </p:pic>
      <p:pic>
        <p:nvPicPr>
          <p:cNvPr id="6" name="Grafik 5" descr="Ein Bild, das Text, Screenshot, weiß, Schrift enthält.&#10;&#10;Automatisch generierte Beschreibung">
            <a:extLst>
              <a:ext uri="{FF2B5EF4-FFF2-40B4-BE49-F238E27FC236}">
                <a16:creationId xmlns:a16="http://schemas.microsoft.com/office/drawing/2014/main" id="{CA5B81AD-7CCF-30FB-8702-92264A99E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38" y="591065"/>
            <a:ext cx="2603605" cy="1416246"/>
          </a:xfrm>
          <a:prstGeom prst="rect">
            <a:avLst/>
          </a:prstGeom>
        </p:spPr>
      </p:pic>
      <p:pic>
        <p:nvPicPr>
          <p:cNvPr id="7" name="Grafik 6" descr="Ein Bild, das Text, Schrift, Screenshot, Symbol enthält.&#10;&#10;Automatisch generierte Beschreibung">
            <a:extLst>
              <a:ext uri="{FF2B5EF4-FFF2-40B4-BE49-F238E27FC236}">
                <a16:creationId xmlns:a16="http://schemas.microsoft.com/office/drawing/2014/main" id="{8368B09E-9BC3-6FBC-C9FB-63CC007775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510" y="616968"/>
            <a:ext cx="2646520" cy="1416246"/>
          </a:xfrm>
          <a:prstGeom prst="rect">
            <a:avLst/>
          </a:prstGeom>
        </p:spPr>
      </p:pic>
    </p:spTree>
    <p:extLst>
      <p:ext uri="{BB962C8B-B14F-4D97-AF65-F5344CB8AC3E}">
        <p14:creationId xmlns:p14="http://schemas.microsoft.com/office/powerpoint/2010/main" val="261480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612648" y="2908005"/>
            <a:ext cx="5295015" cy="3268957"/>
          </a:xfrm>
        </p:spPr>
        <p:txBody>
          <a:bodyPr>
            <a:normAutofit/>
          </a:bodyPr>
          <a:lstStyle/>
          <a:p>
            <a:r>
              <a:rPr lang="de-DE" sz="2400" dirty="0"/>
              <a:t>Create </a:t>
            </a:r>
            <a:r>
              <a:rPr lang="de-DE" sz="2400" dirty="0" err="1"/>
              <a:t>the</a:t>
            </a:r>
            <a:r>
              <a:rPr lang="de-DE" sz="2400" dirty="0"/>
              <a:t> </a:t>
            </a:r>
            <a:r>
              <a:rPr lang="de-DE" sz="2400" dirty="0" err="1"/>
              <a:t>Behavior</a:t>
            </a:r>
            <a:r>
              <a:rPr lang="de-DE" sz="2400" dirty="0"/>
              <a:t> </a:t>
            </a:r>
            <a:r>
              <a:rPr lang="de-DE" sz="2400" dirty="0" err="1"/>
              <a:t>Projection</a:t>
            </a:r>
            <a:r>
              <a:rPr lang="de-DE" sz="2400" dirty="0"/>
              <a:t>.</a:t>
            </a:r>
          </a:p>
          <a:p>
            <a:r>
              <a:rPr lang="de-DE" sz="2400" dirty="0"/>
              <a:t>Add </a:t>
            </a:r>
            <a:r>
              <a:rPr lang="de-DE" sz="2400" dirty="0" err="1"/>
              <a:t>the</a:t>
            </a:r>
            <a:r>
              <a:rPr lang="de-DE" sz="2400" dirty="0"/>
              <a:t> Actions.</a:t>
            </a:r>
            <a:endParaRPr lang="de-DE" sz="1800" dirty="0"/>
          </a:p>
        </p:txBody>
      </p:sp>
      <p:pic>
        <p:nvPicPr>
          <p:cNvPr id="2" name="Inhaltsplatzhalter 12">
            <a:extLst>
              <a:ext uri="{FF2B5EF4-FFF2-40B4-BE49-F238E27FC236}">
                <a16:creationId xmlns:a16="http://schemas.microsoft.com/office/drawing/2014/main" id="{E079A42B-C320-8E0F-2EEA-72E9A67B5464}"/>
              </a:ext>
            </a:extLst>
          </p:cNvPr>
          <p:cNvPicPr>
            <a:picLocks noChangeAspect="1"/>
          </p:cNvPicPr>
          <p:nvPr/>
        </p:nvPicPr>
        <p:blipFill>
          <a:blip r:embed="rId2"/>
          <a:stretch>
            <a:fillRect/>
          </a:stretch>
        </p:blipFill>
        <p:spPr>
          <a:xfrm>
            <a:off x="6332539" y="1690792"/>
            <a:ext cx="5431536" cy="1955353"/>
          </a:xfrm>
          <a:prstGeom prst="rect">
            <a:avLst/>
          </a:prstGeom>
        </p:spPr>
      </p:pic>
      <p:pic>
        <p:nvPicPr>
          <p:cNvPr id="5" name="Grafik 4" descr="Ein Bild, das Text, Screenshot, Schrift, weiß enthält.&#10;&#10;Automatisch generierte Beschreibung">
            <a:extLst>
              <a:ext uri="{FF2B5EF4-FFF2-40B4-BE49-F238E27FC236}">
                <a16:creationId xmlns:a16="http://schemas.microsoft.com/office/drawing/2014/main" id="{E570AE61-3BB1-3637-C92B-606165DF2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60" y="900937"/>
            <a:ext cx="2378940" cy="1294039"/>
          </a:xfrm>
          <a:prstGeom prst="rect">
            <a:avLst/>
          </a:prstGeom>
        </p:spPr>
      </p:pic>
    </p:spTree>
    <p:extLst>
      <p:ext uri="{BB962C8B-B14F-4D97-AF65-F5344CB8AC3E}">
        <p14:creationId xmlns:p14="http://schemas.microsoft.com/office/powerpoint/2010/main" val="206382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nhaltsplatzhalter 10">
            <a:extLst>
              <a:ext uri="{FF2B5EF4-FFF2-40B4-BE49-F238E27FC236}">
                <a16:creationId xmlns:a16="http://schemas.microsoft.com/office/drawing/2014/main" id="{D086D720-FAB3-824E-D618-F74BD1306AE9}"/>
              </a:ext>
            </a:extLst>
          </p:cNvPr>
          <p:cNvSpPr>
            <a:spLocks noGrp="1"/>
          </p:cNvSpPr>
          <p:nvPr>
            <p:ph idx="1"/>
          </p:nvPr>
        </p:nvSpPr>
        <p:spPr>
          <a:xfrm>
            <a:off x="5411351" y="1699492"/>
            <a:ext cx="6309468" cy="1514764"/>
          </a:xfrm>
        </p:spPr>
        <p:txBody>
          <a:bodyPr>
            <a:normAutofit/>
          </a:bodyPr>
          <a:lstStyle/>
          <a:p>
            <a:r>
              <a:rPr lang="de-DE" sz="2000" dirty="0"/>
              <a:t>Create </a:t>
            </a:r>
            <a:r>
              <a:rPr lang="de-DE" sz="2000" dirty="0" err="1"/>
              <a:t>the</a:t>
            </a:r>
            <a:r>
              <a:rPr lang="de-DE" sz="2000" dirty="0"/>
              <a:t> Service Definition (ODATA V2) </a:t>
            </a:r>
          </a:p>
          <a:p>
            <a:r>
              <a:rPr lang="de-DE" sz="2000" dirty="0"/>
              <a:t>Preview </a:t>
            </a:r>
            <a:r>
              <a:rPr lang="de-DE" sz="2000" dirty="0" err="1"/>
              <a:t>with</a:t>
            </a:r>
            <a:r>
              <a:rPr lang="de-DE" sz="2000" dirty="0"/>
              <a:t> </a:t>
            </a:r>
            <a:r>
              <a:rPr lang="de-DE" sz="2000" dirty="0" err="1"/>
              <a:t>ZC_MySalesOrder</a:t>
            </a:r>
            <a:endParaRPr lang="de-DE" sz="2000" dirty="0"/>
          </a:p>
          <a:p>
            <a:pPr lvl="1"/>
            <a:endParaRPr lang="de-DE" sz="1600" dirty="0"/>
          </a:p>
          <a:p>
            <a:pPr lvl="1"/>
            <a:endParaRPr lang="de-DE" sz="1600" dirty="0"/>
          </a:p>
        </p:txBody>
      </p:sp>
      <p:pic>
        <p:nvPicPr>
          <p:cNvPr id="3" name="Grafik 2">
            <a:extLst>
              <a:ext uri="{FF2B5EF4-FFF2-40B4-BE49-F238E27FC236}">
                <a16:creationId xmlns:a16="http://schemas.microsoft.com/office/drawing/2014/main" id="{79A64A03-F642-1A15-7978-E2B45512E4C6}"/>
              </a:ext>
            </a:extLst>
          </p:cNvPr>
          <p:cNvPicPr>
            <a:picLocks noChangeAspect="1"/>
          </p:cNvPicPr>
          <p:nvPr/>
        </p:nvPicPr>
        <p:blipFill>
          <a:blip r:embed="rId2"/>
          <a:stretch>
            <a:fillRect/>
          </a:stretch>
        </p:blipFill>
        <p:spPr>
          <a:xfrm>
            <a:off x="763339" y="1992260"/>
            <a:ext cx="3553321" cy="752580"/>
          </a:xfrm>
          <a:prstGeom prst="rect">
            <a:avLst/>
          </a:prstGeom>
        </p:spPr>
      </p:pic>
      <p:pic>
        <p:nvPicPr>
          <p:cNvPr id="5" name="Grafik 4">
            <a:extLst>
              <a:ext uri="{FF2B5EF4-FFF2-40B4-BE49-F238E27FC236}">
                <a16:creationId xmlns:a16="http://schemas.microsoft.com/office/drawing/2014/main" id="{B5A157E4-A7AB-1B22-CFBC-457E26830CC5}"/>
              </a:ext>
            </a:extLst>
          </p:cNvPr>
          <p:cNvPicPr>
            <a:picLocks noChangeAspect="1"/>
          </p:cNvPicPr>
          <p:nvPr/>
        </p:nvPicPr>
        <p:blipFill>
          <a:blip r:embed="rId3"/>
          <a:stretch>
            <a:fillRect/>
          </a:stretch>
        </p:blipFill>
        <p:spPr>
          <a:xfrm>
            <a:off x="227781" y="3186709"/>
            <a:ext cx="11736438" cy="2924583"/>
          </a:xfrm>
          <a:prstGeom prst="rect">
            <a:avLst/>
          </a:prstGeom>
        </p:spPr>
      </p:pic>
      <p:pic>
        <p:nvPicPr>
          <p:cNvPr id="2" name="Grafik 1" descr="Ein Bild, das Text, Screenshot, Schrift, Billardkugel enthält.&#10;&#10;Automatisch generierte Beschreibung">
            <a:extLst>
              <a:ext uri="{FF2B5EF4-FFF2-40B4-BE49-F238E27FC236}">
                <a16:creationId xmlns:a16="http://schemas.microsoft.com/office/drawing/2014/main" id="{F4D80F77-D3EA-2810-0E4F-8F562BEB6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518" y="256352"/>
            <a:ext cx="2418154" cy="1294039"/>
          </a:xfrm>
          <a:prstGeom prst="rect">
            <a:avLst/>
          </a:prstGeom>
        </p:spPr>
      </p:pic>
      <p:pic>
        <p:nvPicPr>
          <p:cNvPr id="4" name="Grafik 3" descr="Ein Bild, das Text, Schrift, Screenshot, Symbol enthält.&#10;&#10;Automatisch generierte Beschreibung">
            <a:extLst>
              <a:ext uri="{FF2B5EF4-FFF2-40B4-BE49-F238E27FC236}">
                <a16:creationId xmlns:a16="http://schemas.microsoft.com/office/drawing/2014/main" id="{A01DD8EF-D04D-7050-5EFA-72B4C786E4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0884" y="256352"/>
            <a:ext cx="2378940" cy="1294039"/>
          </a:xfrm>
          <a:prstGeom prst="rect">
            <a:avLst/>
          </a:prstGeom>
        </p:spPr>
      </p:pic>
    </p:spTree>
    <p:extLst>
      <p:ext uri="{BB962C8B-B14F-4D97-AF65-F5344CB8AC3E}">
        <p14:creationId xmlns:p14="http://schemas.microsoft.com/office/powerpoint/2010/main" val="216771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605F154-C1E3-B6BC-52AE-3FACB76DF75D}"/>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CRUD </a:t>
            </a:r>
          </a:p>
        </p:txBody>
      </p:sp>
      <p:sp>
        <p:nvSpPr>
          <p:cNvPr id="3" name="Inhaltsplatzhalter 2">
            <a:extLst>
              <a:ext uri="{FF2B5EF4-FFF2-40B4-BE49-F238E27FC236}">
                <a16:creationId xmlns:a16="http://schemas.microsoft.com/office/drawing/2014/main" id="{7EF11BD6-2CE8-4D50-F749-AA8135261AD8}"/>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400" dirty="0"/>
              <a:t>Each CRUD-Method has to be implemented manually.</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6CDE060E-9A70-FFE1-ADA1-366928C4D103}"/>
              </a:ext>
            </a:extLst>
          </p:cNvPr>
          <p:cNvPicPr>
            <a:picLocks noChangeAspect="1"/>
          </p:cNvPicPr>
          <p:nvPr/>
        </p:nvPicPr>
        <p:blipFill>
          <a:blip r:embed="rId2"/>
          <a:stretch>
            <a:fillRect/>
          </a:stretch>
        </p:blipFill>
        <p:spPr>
          <a:xfrm>
            <a:off x="320040" y="3055940"/>
            <a:ext cx="5614416" cy="2779135"/>
          </a:xfrm>
          <a:prstGeom prst="rect">
            <a:avLst/>
          </a:prstGeom>
        </p:spPr>
      </p:pic>
      <p:pic>
        <p:nvPicPr>
          <p:cNvPr id="7" name="Grafik 6">
            <a:extLst>
              <a:ext uri="{FF2B5EF4-FFF2-40B4-BE49-F238E27FC236}">
                <a16:creationId xmlns:a16="http://schemas.microsoft.com/office/drawing/2014/main" id="{2218E831-E0E6-7F19-3E38-B11778609BB5}"/>
              </a:ext>
            </a:extLst>
          </p:cNvPr>
          <p:cNvPicPr>
            <a:picLocks noChangeAspect="1"/>
          </p:cNvPicPr>
          <p:nvPr/>
        </p:nvPicPr>
        <p:blipFill>
          <a:blip r:embed="rId3"/>
          <a:stretch>
            <a:fillRect/>
          </a:stretch>
        </p:blipFill>
        <p:spPr>
          <a:xfrm>
            <a:off x="6254496" y="3406841"/>
            <a:ext cx="5614416" cy="2077334"/>
          </a:xfrm>
          <a:prstGeom prst="rect">
            <a:avLst/>
          </a:prstGeom>
        </p:spPr>
      </p:pic>
    </p:spTree>
    <p:extLst>
      <p:ext uri="{BB962C8B-B14F-4D97-AF65-F5344CB8AC3E}">
        <p14:creationId xmlns:p14="http://schemas.microsoft.com/office/powerpoint/2010/main" val="341552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AF7348-90AC-DC4B-2836-9EB4086BBA9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Create (Example)</a:t>
            </a:r>
          </a:p>
        </p:txBody>
      </p:sp>
      <p:sp>
        <p:nvSpPr>
          <p:cNvPr id="3" name="Inhaltsplatzhalter 2">
            <a:extLst>
              <a:ext uri="{FF2B5EF4-FFF2-40B4-BE49-F238E27FC236}">
                <a16:creationId xmlns:a16="http://schemas.microsoft.com/office/drawing/2014/main" id="{15EDF2E3-2512-FBDF-1FEA-CCC9828F4880}"/>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200" kern="1200" dirty="0">
                <a:solidFill>
                  <a:schemeClr val="tx1"/>
                </a:solidFill>
                <a:latin typeface="+mn-lt"/>
                <a:ea typeface="+mn-ea"/>
                <a:cs typeface="+mn-cs"/>
              </a:rPr>
              <a:t>This is an example, but must also be implemented for each additional method.</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C6EF6F00-3180-98A3-E464-A3E6D9F56902}"/>
              </a:ext>
            </a:extLst>
          </p:cNvPr>
          <p:cNvPicPr>
            <a:picLocks noChangeAspect="1"/>
          </p:cNvPicPr>
          <p:nvPr/>
        </p:nvPicPr>
        <p:blipFill>
          <a:blip r:embed="rId3"/>
          <a:stretch>
            <a:fillRect/>
          </a:stretch>
        </p:blipFill>
        <p:spPr>
          <a:xfrm>
            <a:off x="4654296" y="845077"/>
            <a:ext cx="7214616" cy="5140414"/>
          </a:xfrm>
          <a:prstGeom prst="rect">
            <a:avLst/>
          </a:prstGeom>
        </p:spPr>
      </p:pic>
    </p:spTree>
    <p:extLst>
      <p:ext uri="{BB962C8B-B14F-4D97-AF65-F5344CB8AC3E}">
        <p14:creationId xmlns:p14="http://schemas.microsoft.com/office/powerpoint/2010/main" val="124347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1DC30AB-7A49-4969-A962-E9F6CD2ACC05}"/>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88021EF-C929-19AF-B8B6-D36DAE04F71F}"/>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en-US" sz="2200" dirty="0"/>
              <a:t>In which tier is the unmanaged scenario?</a:t>
            </a:r>
          </a:p>
          <a:p>
            <a:pPr marL="457200" indent="-457200">
              <a:buAutoNum type="arabicPeriod"/>
            </a:pPr>
            <a:r>
              <a:rPr lang="en-US" sz="2200" dirty="0"/>
              <a:t>Why OData V2?</a:t>
            </a:r>
          </a:p>
          <a:p>
            <a:pPr marL="457200" indent="-457200">
              <a:buAutoNum type="arabicPeriod"/>
            </a:pPr>
            <a:r>
              <a:rPr lang="en-US" sz="2200" dirty="0"/>
              <a:t>Is draft possible in this case?</a:t>
            </a:r>
          </a:p>
          <a:p>
            <a:pPr marL="457200" indent="-457200">
              <a:buAutoNum type="arabicPeriod"/>
            </a:pPr>
            <a:r>
              <a:rPr lang="en-US" sz="2200" dirty="0"/>
              <a:t>What other implementation scenarios do you know?</a:t>
            </a:r>
            <a:endParaRPr lang="de-DE" sz="2200" dirty="0"/>
          </a:p>
        </p:txBody>
      </p:sp>
    </p:spTree>
    <p:extLst>
      <p:ext uri="{BB962C8B-B14F-4D97-AF65-F5344CB8AC3E}">
        <p14:creationId xmlns:p14="http://schemas.microsoft.com/office/powerpoint/2010/main" val="84575407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Breitbild</PresentationFormat>
  <Paragraphs>61</Paragraphs>
  <Slides>15</Slides>
  <Notes>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15</vt:i4>
      </vt:variant>
    </vt:vector>
  </HeadingPairs>
  <TitlesOfParts>
    <vt:vector size="22" baseType="lpstr">
      <vt:lpstr>72</vt:lpstr>
      <vt:lpstr>72 Brand Variable</vt:lpstr>
      <vt:lpstr>Aptos</vt:lpstr>
      <vt:lpstr>Aptos Display</vt:lpstr>
      <vt:lpstr>Arial</vt:lpstr>
      <vt:lpstr>Segoe WPC</vt:lpstr>
      <vt:lpstr>Office</vt:lpstr>
      <vt:lpstr>ABAP RAP – Unmanaged scenario</vt:lpstr>
      <vt:lpstr>Unmanaged Scenario</vt:lpstr>
      <vt:lpstr>PowerPoint-Präsentation</vt:lpstr>
      <vt:lpstr>PowerPoint-Präsentation</vt:lpstr>
      <vt:lpstr>PowerPoint-Präsentation</vt:lpstr>
      <vt:lpstr>PowerPoint-Präsentation</vt:lpstr>
      <vt:lpstr>CRUD </vt:lpstr>
      <vt:lpstr>Create (Example)</vt:lpstr>
      <vt:lpstr>Quiz</vt:lpstr>
      <vt:lpstr>Info: Lock Object </vt:lpstr>
      <vt:lpstr>Info: Table Types </vt:lpstr>
      <vt:lpstr>Info: Domain</vt:lpstr>
      <vt:lpstr>Info: Data Elements </vt:lpstr>
      <vt:lpstr>Info: Data Elements </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30</cp:revision>
  <dcterms:created xsi:type="dcterms:W3CDTF">2024-05-22T07:20:18Z</dcterms:created>
  <dcterms:modified xsi:type="dcterms:W3CDTF">2024-09-03T09:55:08Z</dcterms:modified>
</cp:coreProperties>
</file>